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metadata" ContentType="application/binary"/>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4"/>
  </p:notesMasterIdLst>
  <p:sldIdLst>
    <p:sldId id="256" r:id="rId2"/>
    <p:sldId id="257" r:id="rId3"/>
    <p:sldId id="258" r:id="rId4"/>
    <p:sldId id="259" r:id="rId5"/>
    <p:sldId id="261" r:id="rId6"/>
    <p:sldId id="281" r:id="rId7"/>
    <p:sldId id="282" r:id="rId8"/>
    <p:sldId id="283" r:id="rId9"/>
    <p:sldId id="263" r:id="rId10"/>
    <p:sldId id="284" r:id="rId11"/>
    <p:sldId id="286" r:id="rId12"/>
    <p:sldId id="287" r:id="rId13"/>
    <p:sldId id="291" r:id="rId14"/>
    <p:sldId id="289" r:id="rId15"/>
    <p:sldId id="290" r:id="rId16"/>
    <p:sldId id="285" r:id="rId17"/>
    <p:sldId id="311"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 id="304" r:id="rId31"/>
    <p:sldId id="305" r:id="rId32"/>
    <p:sldId id="306" r:id="rId33"/>
    <p:sldId id="307" r:id="rId34"/>
    <p:sldId id="308" r:id="rId35"/>
    <p:sldId id="314" r:id="rId36"/>
    <p:sldId id="315" r:id="rId37"/>
    <p:sldId id="316" r:id="rId38"/>
    <p:sldId id="317" r:id="rId39"/>
    <p:sldId id="318" r:id="rId40"/>
    <p:sldId id="319" r:id="rId41"/>
    <p:sldId id="320" r:id="rId42"/>
    <p:sldId id="321" r:id="rId43"/>
    <p:sldId id="334" r:id="rId44"/>
    <p:sldId id="322" r:id="rId45"/>
    <p:sldId id="323" r:id="rId46"/>
    <p:sldId id="324" r:id="rId47"/>
    <p:sldId id="325" r:id="rId48"/>
    <p:sldId id="333" r:id="rId49"/>
    <p:sldId id="326" r:id="rId50"/>
    <p:sldId id="327" r:id="rId51"/>
    <p:sldId id="328" r:id="rId52"/>
    <p:sldId id="329" r:id="rId53"/>
    <p:sldId id="330" r:id="rId54"/>
    <p:sldId id="332" r:id="rId55"/>
    <p:sldId id="264" r:id="rId56"/>
    <p:sldId id="335" r:id="rId57"/>
    <p:sldId id="336" r:id="rId58"/>
    <p:sldId id="339" r:id="rId59"/>
    <p:sldId id="340" r:id="rId60"/>
    <p:sldId id="341" r:id="rId61"/>
    <p:sldId id="342" r:id="rId62"/>
    <p:sldId id="343" r:id="rId63"/>
    <p:sldId id="344" r:id="rId64"/>
    <p:sldId id="338" r:id="rId65"/>
    <p:sldId id="337" r:id="rId66"/>
    <p:sldId id="265" r:id="rId67"/>
    <p:sldId id="345" r:id="rId68"/>
    <p:sldId id="346" r:id="rId69"/>
    <p:sldId id="347" r:id="rId70"/>
    <p:sldId id="348" r:id="rId71"/>
    <p:sldId id="267" r:id="rId72"/>
    <p:sldId id="349" r:id="rId73"/>
    <p:sldId id="350" r:id="rId74"/>
    <p:sldId id="351" r:id="rId75"/>
    <p:sldId id="352" r:id="rId76"/>
    <p:sldId id="268" r:id="rId77"/>
    <p:sldId id="275" r:id="rId78"/>
    <p:sldId id="276" r:id="rId79"/>
    <p:sldId id="277" r:id="rId80"/>
    <p:sldId id="278" r:id="rId81"/>
    <p:sldId id="279" r:id="rId82"/>
    <p:sldId id="280" r:id="rId83"/>
  </p:sldIdLst>
  <p:sldSz cx="9144000" cy="6858000" type="screen4x3"/>
  <p:notesSz cx="6858000" cy="9144000"/>
  <p:embeddedFontLst>
    <p:embeddedFont>
      <p:font typeface="Constantia" pitchFamily="18" charset="0"/>
      <p:regular r:id="rId85"/>
      <p:bold r:id="rId86"/>
      <p:italic r:id="rId87"/>
      <p:boldItalic r:id="rId88"/>
    </p:embeddedFont>
    <p:embeddedFont>
      <p:font typeface="Calibri" pitchFamily="34" charset="0"/>
      <p:regular r:id="rId89"/>
      <p:bold r:id="rId90"/>
      <p:italic r:id="rId91"/>
      <p:boldItalic r:id="rId92"/>
    </p:embeddedFont>
    <p:embeddedFont>
      <p:font typeface="Arimo" charset="0"/>
      <p:regular r:id="rId93"/>
      <p:bold r:id="rId94"/>
      <p:italic r:id="rId95"/>
      <p:boldItalic r:id="rId96"/>
    </p:embeddedFont>
    <p:embeddedFont>
      <p:font typeface="Tahoma" pitchFamily="34" charset="0"/>
      <p:regular r:id="rId97"/>
      <p:bold r:id="rId98"/>
    </p:embeddedFont>
    <p:embeddedFont>
      <p:font typeface=".VnAvant" pitchFamily="34" charset="0"/>
      <p:regular r:id="rId99"/>
      <p:bold r:id="rId100"/>
      <p:italic r:id="rId101"/>
      <p:boldItalic r:id="rId102"/>
    </p:embeddedFont>
    <p:embeddedFont>
      <p:font typeface=".VnArial NarrowH" pitchFamily="34" charset="0"/>
      <p:regular r:id="rId103"/>
    </p:embeddedFont>
    <p:embeddedFont>
      <p:font typeface=".VnArial Narrow" pitchFamily="34" charset="0"/>
      <p:regular r:id="rId104"/>
      <p:bold r:id="rId105"/>
      <p:italic r:id="rId106"/>
    </p:embeddedFont>
    <p:embeddedFont>
      <p:font typeface=".VnTime" pitchFamily="34" charset="0"/>
      <p:regular r:id="rId107"/>
      <p:bold r:id="rId108"/>
      <p:italic r:id="rId109"/>
      <p:boldItalic r:id="rId110"/>
    </p:embeddedFont>
    <p:embeddedFont>
      <p:font typeface=".VnArial" pitchFamily="34" charset="0"/>
      <p:regular r:id="rId111"/>
      <p:bold r:id="rId112"/>
      <p:italic r:id="rId113"/>
      <p:boldItalic r:id="rId114"/>
    </p:embeddedFont>
    <p:embeddedFont>
      <p:font typeface=".VnTimeH" pitchFamily="34" charset="0"/>
      <p:regular r:id="rId115"/>
      <p:bold r:id="rId116"/>
      <p:italic r:id="rId117"/>
      <p:boldItalic r:id="rId118"/>
    </p:embeddedFont>
    <p:embeddedFont>
      <p:font typeface=".VnAvantH" pitchFamily="34" charset="0"/>
      <p:regular r:id="rId119"/>
      <p:bold r:id="rId120"/>
      <p:italic r:id="rId121"/>
      <p:boldItalic r:id="rId1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3" roundtripDataSignature="AMtx7mjie0GxmqHHZ0H3NtWOZj4knkkO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2" d="100"/>
          <a:sy n="72" d="100"/>
        </p:scale>
        <p:origin x="-1242" y="-8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33.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5.fntdata"/><Relationship Id="rId112" Type="http://schemas.openxmlformats.org/officeDocument/2006/relationships/font" Target="fonts/font28.fntdata"/><Relationship Id="rId16" Type="http://schemas.openxmlformats.org/officeDocument/2006/relationships/slide" Target="slides/slide15.xml"/><Relationship Id="rId107" Type="http://schemas.openxmlformats.org/officeDocument/2006/relationships/font" Target="fonts/font23.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8.fntdata"/><Relationship Id="rId123" Type="http://customschemas.google.com/relationships/presentationmetadata" Target="metadata"/><Relationship Id="rId5" Type="http://schemas.openxmlformats.org/officeDocument/2006/relationships/slide" Target="slides/slide4.xml"/><Relationship Id="rId90" Type="http://schemas.openxmlformats.org/officeDocument/2006/relationships/font" Target="fonts/font6.fntdata"/><Relationship Id="rId95"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6.fntdata"/><Relationship Id="rId105" Type="http://schemas.openxmlformats.org/officeDocument/2006/relationships/font" Target="fonts/font21.fntdata"/><Relationship Id="rId113" Type="http://schemas.openxmlformats.org/officeDocument/2006/relationships/font" Target="fonts/font29.fntdata"/><Relationship Id="rId118" Type="http://schemas.openxmlformats.org/officeDocument/2006/relationships/font" Target="fonts/font34.fntdata"/><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font" Target="fonts/font14.fntdata"/><Relationship Id="rId121" Type="http://schemas.openxmlformats.org/officeDocument/2006/relationships/font" Target="fonts/font3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9.fntdata"/><Relationship Id="rId108" Type="http://schemas.openxmlformats.org/officeDocument/2006/relationships/font" Target="fonts/font24.fntdata"/><Relationship Id="rId116" Type="http://schemas.openxmlformats.org/officeDocument/2006/relationships/font" Target="fonts/font32.fntdata"/><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11"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2.fntdata"/><Relationship Id="rId114" Type="http://schemas.openxmlformats.org/officeDocument/2006/relationships/font" Target="fonts/font30.fntdata"/><Relationship Id="rId119" Type="http://schemas.openxmlformats.org/officeDocument/2006/relationships/font" Target="fonts/font35.fntdata"/><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122" Type="http://schemas.openxmlformats.org/officeDocument/2006/relationships/font" Target="fonts/font3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5.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3.fntdata"/><Relationship Id="rId104" Type="http://schemas.openxmlformats.org/officeDocument/2006/relationships/font" Target="fonts/font20.fntdata"/><Relationship Id="rId120" Type="http://schemas.openxmlformats.org/officeDocument/2006/relationships/font" Target="fonts/font36.fntdata"/><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3.fntdata"/><Relationship Id="rId110" Type="http://schemas.openxmlformats.org/officeDocument/2006/relationships/font" Target="fonts/font26.fntdata"/><Relationship Id="rId115" Type="http://schemas.openxmlformats.org/officeDocument/2006/relationships/font" Target="fonts/font31.fntdata"/><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26992912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pPr marL="0" lvl="0" indent="0" algn="r" rtl="0">
                <a:spcBef>
                  <a:spcPts val="0"/>
                </a:spcBef>
                <a:spcAft>
                  <a:spcPts val="0"/>
                </a:spcAft>
                <a:buNone/>
              </a:pPr>
              <a:t>1</a:t>
            </a:fld>
            <a:endParaRPr sz="1200" b="0" i="0" u="none" strike="noStrike" cap="none">
              <a:solidFill>
                <a:schemeClr val="dk1"/>
              </a:solidFill>
              <a:latin typeface="Arial"/>
              <a:ea typeface="Arial"/>
              <a:cs typeface="Arial"/>
              <a:sym typeface="Arial"/>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16</a:t>
            </a:fld>
            <a:endParaRPr sz="1200" b="0">
              <a:solidFill>
                <a:schemeClr val="dk1"/>
              </a:solidFill>
              <a:latin typeface="Arial"/>
              <a:ea typeface="Arial"/>
              <a:cs typeface="Arial"/>
              <a:sym typeface="Arial"/>
            </a:endParaRPr>
          </a:p>
        </p:txBody>
      </p:sp>
      <p:sp>
        <p:nvSpPr>
          <p:cNvPr id="418" name="Google Shape;418;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9" name="Google Shape;41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32</a:t>
            </a:fld>
            <a:endParaRPr sz="1200" b="0">
              <a:solidFill>
                <a:schemeClr val="dk1"/>
              </a:solidFill>
              <a:latin typeface="Arial"/>
              <a:ea typeface="Arial"/>
              <a:cs typeface="Arial"/>
              <a:sym typeface="Arial"/>
            </a:endParaRPr>
          </a:p>
        </p:txBody>
      </p:sp>
      <p:sp>
        <p:nvSpPr>
          <p:cNvPr id="442" name="Google Shape;442;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3" name="Google Shape;44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34</a:t>
            </a:fld>
            <a:endParaRPr sz="1200" b="0">
              <a:solidFill>
                <a:schemeClr val="dk1"/>
              </a:solidFill>
              <a:latin typeface="Arial"/>
              <a:ea typeface="Arial"/>
              <a:cs typeface="Arial"/>
              <a:sym typeface="Arial"/>
            </a:endParaRPr>
          </a:p>
        </p:txBody>
      </p:sp>
      <p:sp>
        <p:nvSpPr>
          <p:cNvPr id="467" name="Google Shape;467;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8" name="Google Shape;46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35</a:t>
            </a:fld>
            <a:endParaRPr sz="1200" b="0">
              <a:solidFill>
                <a:schemeClr val="dk1"/>
              </a:solidFill>
              <a:latin typeface="Arial"/>
              <a:ea typeface="Arial"/>
              <a:cs typeface="Arial"/>
              <a:sym typeface="Arial"/>
            </a:endParaRPr>
          </a:p>
        </p:txBody>
      </p:sp>
      <p:sp>
        <p:nvSpPr>
          <p:cNvPr id="467" name="Google Shape;467;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8" name="Google Shape;46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3749536-CE98-4D0F-ABA5-A8F6B89C5747}" type="slidenum">
              <a:rPr lang="en-US" smtClean="0">
                <a:solidFill>
                  <a:srgbClr val="000000"/>
                </a:solidFill>
                <a:latin typeface="Arial" pitchFamily="34" charset="0"/>
              </a:rPr>
              <a:pPr/>
              <a:t>37</a:t>
            </a:fld>
            <a:endParaRPr lang="en-US" smtClean="0">
              <a:solidFill>
                <a:srgbClr val="000000"/>
              </a:solidFill>
              <a:latin typeface="Arial" pitchFamily="34" charset="0"/>
            </a:endParaRPr>
          </a:p>
        </p:txBody>
      </p:sp>
      <p:sp>
        <p:nvSpPr>
          <p:cNvPr id="242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2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4DCD91F-6477-4CD9-A9EA-43BFE3841271}" type="slidenum">
              <a:rPr lang="en-US" smtClean="0">
                <a:solidFill>
                  <a:srgbClr val="000000"/>
                </a:solidFill>
                <a:latin typeface="Arial" pitchFamily="34" charset="0"/>
              </a:rPr>
              <a:pPr/>
              <a:t>39</a:t>
            </a:fld>
            <a:endParaRPr lang="en-US" smtClean="0">
              <a:solidFill>
                <a:srgbClr val="000000"/>
              </a:solidFill>
              <a:latin typeface="Arial" pitchFamily="34" charset="0"/>
            </a:endParaRPr>
          </a:p>
        </p:txBody>
      </p:sp>
      <p:sp>
        <p:nvSpPr>
          <p:cNvPr id="243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3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10455B-90B4-48E5-BD1F-BCFBB1F87D49}" type="slidenum">
              <a:rPr lang="en-US" smtClean="0">
                <a:solidFill>
                  <a:srgbClr val="000000"/>
                </a:solidFill>
                <a:latin typeface="Arial" pitchFamily="34" charset="0"/>
              </a:rPr>
              <a:pPr/>
              <a:t>41</a:t>
            </a:fld>
            <a:endParaRPr lang="en-US" smtClean="0">
              <a:solidFill>
                <a:srgbClr val="000000"/>
              </a:solidFill>
              <a:latin typeface="Arial" pitchFamily="34" charset="0"/>
            </a:endParaRPr>
          </a:p>
        </p:txBody>
      </p:sp>
      <p:sp>
        <p:nvSpPr>
          <p:cNvPr id="244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47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25AE4FE-6F55-4795-8236-82F4B85267D4}" type="slidenum">
              <a:rPr lang="en-US" smtClean="0">
                <a:solidFill>
                  <a:srgbClr val="000000"/>
                </a:solidFill>
                <a:latin typeface="Arial" pitchFamily="34" charset="0"/>
              </a:rPr>
              <a:pPr/>
              <a:t>43</a:t>
            </a:fld>
            <a:endParaRPr lang="en-US" smtClean="0">
              <a:solidFill>
                <a:srgbClr val="000000"/>
              </a:solidFill>
              <a:latin typeface="Arial" pitchFamily="34" charset="0"/>
            </a:endParaRPr>
          </a:p>
        </p:txBody>
      </p:sp>
      <p:sp>
        <p:nvSpPr>
          <p:cNvPr id="245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25AE4FE-6F55-4795-8236-82F4B85267D4}" type="slidenum">
              <a:rPr lang="en-US" smtClean="0">
                <a:solidFill>
                  <a:srgbClr val="000000"/>
                </a:solidFill>
                <a:latin typeface="Arial" pitchFamily="34" charset="0"/>
              </a:rPr>
              <a:pPr/>
              <a:t>45</a:t>
            </a:fld>
            <a:endParaRPr lang="en-US" smtClean="0">
              <a:solidFill>
                <a:srgbClr val="000000"/>
              </a:solidFill>
              <a:latin typeface="Arial" pitchFamily="34" charset="0"/>
            </a:endParaRPr>
          </a:p>
        </p:txBody>
      </p:sp>
      <p:sp>
        <p:nvSpPr>
          <p:cNvPr id="245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A4FED09-57B5-4293-8689-5BFEDD5FA5BA}" type="slidenum">
              <a:rPr lang="en-US" smtClean="0">
                <a:solidFill>
                  <a:srgbClr val="000000"/>
                </a:solidFill>
                <a:latin typeface="Arial" pitchFamily="34" charset="0"/>
              </a:rPr>
              <a:pPr/>
              <a:t>47</a:t>
            </a:fld>
            <a:endParaRPr lang="en-US" smtClean="0">
              <a:solidFill>
                <a:srgbClr val="000000"/>
              </a:solidFill>
              <a:latin typeface="Arial" pitchFamily="34" charset="0"/>
            </a:endParaRPr>
          </a:p>
        </p:txBody>
      </p:sp>
      <p:sp>
        <p:nvSpPr>
          <p:cNvPr id="246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6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pPr marL="0" lvl="0" indent="0" algn="r" rtl="0">
                <a:spcBef>
                  <a:spcPts val="0"/>
                </a:spcBef>
                <a:spcAft>
                  <a:spcPts val="0"/>
                </a:spcAft>
                <a:buNone/>
              </a:pPr>
              <a:t>2</a:t>
            </a:fld>
            <a:endParaRPr sz="1200" b="0" i="0" u="none" strike="noStrike" cap="none">
              <a:solidFill>
                <a:schemeClr val="dk1"/>
              </a:solidFill>
              <a:latin typeface="Arial"/>
              <a:ea typeface="Arial"/>
              <a:cs typeface="Arial"/>
              <a:sym typeface="Arial"/>
            </a:endParaRPr>
          </a:p>
        </p:txBody>
      </p:sp>
      <p:sp>
        <p:nvSpPr>
          <p:cNvPr id="107" name="Google Shape;10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55</a:t>
            </a:fld>
            <a:endParaRPr sz="1200" b="0">
              <a:solidFill>
                <a:schemeClr val="dk1"/>
              </a:solidFill>
              <a:latin typeface="Arial"/>
              <a:ea typeface="Arial"/>
              <a:cs typeface="Arial"/>
              <a:sym typeface="Arial"/>
            </a:endParaRPr>
          </a:p>
        </p:txBody>
      </p:sp>
      <p:sp>
        <p:nvSpPr>
          <p:cNvPr id="269" name="Google Shape;269;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0" name="Google Shape;27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57</a:t>
            </a:fld>
            <a:endParaRPr sz="1200" b="0">
              <a:solidFill>
                <a:schemeClr val="dk1"/>
              </a:solidFill>
              <a:latin typeface="Arial"/>
              <a:ea typeface="Arial"/>
              <a:cs typeface="Arial"/>
              <a:sym typeface="Arial"/>
            </a:endParaRPr>
          </a:p>
        </p:txBody>
      </p:sp>
      <p:sp>
        <p:nvSpPr>
          <p:cNvPr id="269" name="Google Shape;269;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0" name="Google Shape;27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A42738AF-B7C3-43B3-86B6-8078141A4934}" type="slidenum">
              <a:rPr lang="en-US" smtClean="0"/>
              <a:pPr/>
              <a:t>62</a:t>
            </a:fld>
            <a:endParaRPr lang="en-US" smtClean="0"/>
          </a:p>
        </p:txBody>
      </p:sp>
      <p:sp>
        <p:nvSpPr>
          <p:cNvPr id="14029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732332DB-B7D2-44D8-B206-B70938122593}" type="slidenum">
              <a:rPr lang="en-US" sz="1200">
                <a:latin typeface="Times New Roman" pitchFamily="18" charset="0"/>
                <a:cs typeface="Arial" pitchFamily="34" charset="0"/>
              </a:rPr>
              <a:pPr algn="r" eaLnBrk="1" hangingPunct="1"/>
              <a:t>62</a:t>
            </a:fld>
            <a:endParaRPr lang="en-US" sz="1200">
              <a:latin typeface="Times New Roman" pitchFamily="18" charset="0"/>
              <a:cs typeface="Arial" pitchFamily="34" charset="0"/>
            </a:endParaRPr>
          </a:p>
        </p:txBody>
      </p:sp>
      <p:sp>
        <p:nvSpPr>
          <p:cNvPr id="14029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FA48BFE-E3BE-480F-81AC-FA4C4744C65E}" type="slidenum">
              <a:rPr lang="en-US" sz="1200">
                <a:latin typeface="Calibri" pitchFamily="34" charset="0"/>
                <a:cs typeface="Arial" pitchFamily="34" charset="0"/>
              </a:rPr>
              <a:pPr algn="r" eaLnBrk="1" hangingPunct="1"/>
              <a:t>62</a:t>
            </a:fld>
            <a:endParaRPr lang="en-US" sz="1200">
              <a:latin typeface="Calibri" pitchFamily="34" charset="0"/>
              <a:cs typeface="Arial" pitchFamily="34" charset="0"/>
            </a:endParaRPr>
          </a:p>
        </p:txBody>
      </p:sp>
      <p:sp>
        <p:nvSpPr>
          <p:cNvPr id="140293" name="Rectangle 2"/>
          <p:cNvSpPr>
            <a:spLocks noGrp="1" noChangeArrowheads="1"/>
          </p:cNvSpPr>
          <p:nvPr>
            <p:ph type="body" idx="1"/>
          </p:nvPr>
        </p:nvSpPr>
        <p:spPr>
          <a:xfrm>
            <a:off x="914400" y="4341813"/>
            <a:ext cx="5029200" cy="4117975"/>
          </a:xfrm>
          <a:noFill/>
          <a:ln/>
        </p:spPr>
        <p:txBody>
          <a:bodyPr lIns="92737" tIns="46369" rIns="92737" bIns="46369"/>
          <a:lstStyle/>
          <a:p>
            <a:pPr eaLnBrk="1" hangingPunct="1">
              <a:spcBef>
                <a:spcPct val="0"/>
              </a:spcBef>
            </a:pPr>
            <a:r>
              <a:rPr lang="en-US" sz="900" smtClean="0">
                <a:latin typeface="Courier New" pitchFamily="49" charset="0"/>
              </a:rPr>
              <a:t>*The two most important markers on this diagram are the “baseline” and the “territorial sea” lines.</a:t>
            </a:r>
          </a:p>
          <a:p>
            <a:pPr eaLnBrk="1" hangingPunct="1">
              <a:spcBef>
                <a:spcPct val="0"/>
              </a:spcBef>
            </a:pPr>
            <a:r>
              <a:rPr lang="en-US" sz="900" smtClean="0">
                <a:latin typeface="Courier New" pitchFamily="49" charset="0"/>
              </a:rPr>
              <a:t>	-The baseline is on prime importance because all other zones are measured from it.  It also delineates the start of internal waters, into which permission of the coastal state is required prior to entry.</a:t>
            </a:r>
          </a:p>
          <a:p>
            <a:pPr eaLnBrk="1" hangingPunct="1">
              <a:spcBef>
                <a:spcPct val="0"/>
              </a:spcBef>
            </a:pPr>
            <a:r>
              <a:rPr lang="en-US" sz="900" smtClean="0">
                <a:latin typeface="Courier New" pitchFamily="49" charset="0"/>
              </a:rPr>
              <a:t>	-The territorial sea line is important because it defines the limits of sovereign territory, both on the sea and in the air.  Seaward of the territorial sea line, the coastal state enjoys only “protective rights” as will be explained when discussing the Contiguous Zone and EEZ.</a:t>
            </a:r>
          </a:p>
        </p:txBody>
      </p:sp>
      <p:sp>
        <p:nvSpPr>
          <p:cNvPr id="140294" name="Rectangle 3"/>
          <p:cNvSpPr>
            <a:spLocks noGrp="1" noRot="1" noChangeAspect="1" noChangeArrowheads="1" noTextEdit="1"/>
          </p:cNvSpPr>
          <p:nvPr>
            <p:ph type="sldImg"/>
          </p:nvPr>
        </p:nvSpPr>
        <p:spPr>
          <a:xfrm>
            <a:off x="1152525" y="690563"/>
            <a:ext cx="4554538" cy="3416300"/>
          </a:xfrm>
          <a:ln w="12700" cap="flat">
            <a:solidFill>
              <a:schemeClr val="tx1"/>
            </a:solid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9F451620-8145-4799-82F4-D503CEF27C2E}" type="slidenum">
              <a:rPr lang="en-US" smtClean="0"/>
              <a:pPr/>
              <a:t>63</a:t>
            </a:fld>
            <a:endParaRPr lang="en-US" smtClean="0"/>
          </a:p>
        </p:txBody>
      </p:sp>
      <p:sp>
        <p:nvSpPr>
          <p:cNvPr id="1413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0E68698B-5C92-4744-BC7C-5756F881080C}" type="slidenum">
              <a:rPr lang="en-US" sz="1200">
                <a:latin typeface="Times New Roman" pitchFamily="18" charset="0"/>
                <a:cs typeface="Arial" pitchFamily="34" charset="0"/>
              </a:rPr>
              <a:pPr algn="r" eaLnBrk="1" hangingPunct="1"/>
              <a:t>63</a:t>
            </a:fld>
            <a:endParaRPr lang="en-US" sz="1200">
              <a:latin typeface="Times New Roman" pitchFamily="18" charset="0"/>
              <a:cs typeface="Arial" pitchFamily="34" charset="0"/>
            </a:endParaRPr>
          </a:p>
        </p:txBody>
      </p:sp>
      <p:sp>
        <p:nvSpPr>
          <p:cNvPr id="14131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A6D952C0-BBD5-4A09-821B-91408F393029}" type="slidenum">
              <a:rPr lang="en-US" sz="1200">
                <a:latin typeface="Calibri" pitchFamily="34" charset="0"/>
                <a:cs typeface="Arial" pitchFamily="34" charset="0"/>
              </a:rPr>
              <a:pPr algn="r" eaLnBrk="1" hangingPunct="1"/>
              <a:t>63</a:t>
            </a:fld>
            <a:endParaRPr lang="en-US" sz="1200">
              <a:latin typeface="Calibri" pitchFamily="34" charset="0"/>
              <a:cs typeface="Arial" pitchFamily="34" charset="0"/>
            </a:endParaRPr>
          </a:p>
        </p:txBody>
      </p:sp>
      <p:sp>
        <p:nvSpPr>
          <p:cNvPr id="141317" name="Rectangle 2"/>
          <p:cNvSpPr>
            <a:spLocks noGrp="1" noChangeArrowheads="1"/>
          </p:cNvSpPr>
          <p:nvPr>
            <p:ph type="body" idx="1"/>
          </p:nvPr>
        </p:nvSpPr>
        <p:spPr>
          <a:xfrm>
            <a:off x="914400" y="4341813"/>
            <a:ext cx="5029200" cy="4117975"/>
          </a:xfrm>
          <a:noFill/>
          <a:ln/>
        </p:spPr>
        <p:txBody>
          <a:bodyPr lIns="92737" tIns="46369" rIns="92737" bIns="46369"/>
          <a:lstStyle/>
          <a:p>
            <a:pPr eaLnBrk="1" hangingPunct="1">
              <a:spcBef>
                <a:spcPct val="0"/>
              </a:spcBef>
            </a:pPr>
            <a:r>
              <a:rPr lang="en-US" sz="900" smtClean="0">
                <a:latin typeface="Courier New" pitchFamily="49" charset="0"/>
              </a:rPr>
              <a:t>*The two most important markers on this diagram are the “baseline” and the “territorial sea” lines.</a:t>
            </a:r>
          </a:p>
          <a:p>
            <a:pPr eaLnBrk="1" hangingPunct="1">
              <a:spcBef>
                <a:spcPct val="0"/>
              </a:spcBef>
            </a:pPr>
            <a:r>
              <a:rPr lang="en-US" sz="900" smtClean="0">
                <a:latin typeface="Courier New" pitchFamily="49" charset="0"/>
              </a:rPr>
              <a:t>	-The baseline is on prime importance because all other zones are measured from it.  It also delineates the start of internal waters, into which permission of the coastal state is required prior to entry.</a:t>
            </a:r>
          </a:p>
          <a:p>
            <a:pPr eaLnBrk="1" hangingPunct="1">
              <a:spcBef>
                <a:spcPct val="0"/>
              </a:spcBef>
            </a:pPr>
            <a:r>
              <a:rPr lang="en-US" sz="900" smtClean="0">
                <a:latin typeface="Courier New" pitchFamily="49" charset="0"/>
              </a:rPr>
              <a:t>	-The territorial sea line is important because it defines the limits of sovereign territory, both on the sea and in the air.  Seaward of the territorial sea line, the coastal state enjoys only “protective rights” as will be explained when discussing the Contiguous Zone and EEZ.</a:t>
            </a:r>
          </a:p>
        </p:txBody>
      </p:sp>
      <p:sp>
        <p:nvSpPr>
          <p:cNvPr id="141318" name="Rectangle 3"/>
          <p:cNvSpPr>
            <a:spLocks noGrp="1" noRot="1" noChangeAspect="1" noChangeArrowheads="1" noTextEdit="1"/>
          </p:cNvSpPr>
          <p:nvPr>
            <p:ph type="sldImg"/>
          </p:nvPr>
        </p:nvSpPr>
        <p:spPr>
          <a:xfrm>
            <a:off x="1152525" y="690563"/>
            <a:ext cx="4554538" cy="3416300"/>
          </a:xfrm>
          <a:ln w="12700" cap="flat">
            <a:solidFill>
              <a:schemeClr val="tx1"/>
            </a:solid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64</a:t>
            </a:fld>
            <a:endParaRPr sz="1200" b="0">
              <a:solidFill>
                <a:schemeClr val="dk1"/>
              </a:solidFill>
              <a:latin typeface="Arial"/>
              <a:ea typeface="Arial"/>
              <a:cs typeface="Arial"/>
              <a:sym typeface="Arial"/>
            </a:endParaRPr>
          </a:p>
        </p:txBody>
      </p:sp>
      <p:sp>
        <p:nvSpPr>
          <p:cNvPr id="294" name="Google Shape;294;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66</a:t>
            </a:fld>
            <a:endParaRPr sz="1200" b="0">
              <a:solidFill>
                <a:schemeClr val="dk1"/>
              </a:solidFill>
              <a:latin typeface="Arial"/>
              <a:ea typeface="Arial"/>
              <a:cs typeface="Arial"/>
              <a:sym typeface="Arial"/>
            </a:endParaRPr>
          </a:p>
        </p:txBody>
      </p:sp>
      <p:sp>
        <p:nvSpPr>
          <p:cNvPr id="294" name="Google Shape;294;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71</a:t>
            </a:fld>
            <a:endParaRPr sz="1200" b="0">
              <a:solidFill>
                <a:schemeClr val="dk1"/>
              </a:solidFill>
              <a:latin typeface="Arial"/>
              <a:ea typeface="Arial"/>
              <a:cs typeface="Arial"/>
              <a:sym typeface="Arial"/>
            </a:endParaRPr>
          </a:p>
        </p:txBody>
      </p:sp>
      <p:sp>
        <p:nvSpPr>
          <p:cNvPr id="343" name="Google Shape;34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4" name="Google Shape;34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76</a:t>
            </a:fld>
            <a:endParaRPr sz="1200" b="0">
              <a:solidFill>
                <a:schemeClr val="dk1"/>
              </a:solidFill>
              <a:latin typeface="Arial"/>
              <a:ea typeface="Arial"/>
              <a:cs typeface="Arial"/>
              <a:sym typeface="Arial"/>
            </a:endParaRPr>
          </a:p>
        </p:txBody>
      </p:sp>
      <p:sp>
        <p:nvSpPr>
          <p:cNvPr id="369" name="Google Shape;369;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0" name="Google Shape;37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77</a:t>
            </a:fld>
            <a:endParaRPr sz="1200" b="0">
              <a:solidFill>
                <a:schemeClr val="dk1"/>
              </a:solidFill>
              <a:latin typeface="Arial"/>
              <a:ea typeface="Arial"/>
              <a:cs typeface="Arial"/>
              <a:sym typeface="Arial"/>
            </a:endParaRPr>
          </a:p>
        </p:txBody>
      </p:sp>
      <p:sp>
        <p:nvSpPr>
          <p:cNvPr id="546" name="Google Shape;546;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7" name="Google Shape;54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78</a:t>
            </a:fld>
            <a:endParaRPr sz="1200" b="0">
              <a:solidFill>
                <a:schemeClr val="dk1"/>
              </a:solidFill>
              <a:latin typeface="Arial"/>
              <a:ea typeface="Arial"/>
              <a:cs typeface="Arial"/>
              <a:sym typeface="Arial"/>
            </a:endParaRPr>
          </a:p>
        </p:txBody>
      </p:sp>
      <p:sp>
        <p:nvSpPr>
          <p:cNvPr id="570" name="Google Shape;570;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1" name="Google Shape;57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pPr marL="0" lvl="0" indent="0" algn="r" rtl="0">
                <a:spcBef>
                  <a:spcPts val="0"/>
                </a:spcBef>
                <a:spcAft>
                  <a:spcPts val="0"/>
                </a:spcAft>
                <a:buNone/>
              </a:pPr>
              <a:t>3</a:t>
            </a:fld>
            <a:endParaRPr sz="1200" b="0" i="0" u="none" strike="noStrike" cap="none">
              <a:solidFill>
                <a:schemeClr val="dk1"/>
              </a:solidFill>
              <a:latin typeface="Arial"/>
              <a:ea typeface="Arial"/>
              <a:cs typeface="Arial"/>
              <a:sym typeface="Arial"/>
            </a:endParaRPr>
          </a:p>
        </p:txBody>
      </p:sp>
      <p:sp>
        <p:nvSpPr>
          <p:cNvPr id="127" name="Google Shape;12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 name="Google Shape;12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79</a:t>
            </a:fld>
            <a:endParaRPr sz="1200" b="0">
              <a:solidFill>
                <a:schemeClr val="dk1"/>
              </a:solidFill>
              <a:latin typeface="Arial"/>
              <a:ea typeface="Arial"/>
              <a:cs typeface="Arial"/>
              <a:sym typeface="Arial"/>
            </a:endParaRPr>
          </a:p>
        </p:txBody>
      </p:sp>
      <p:sp>
        <p:nvSpPr>
          <p:cNvPr id="593" name="Google Shape;593;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4" name="Google Shape;59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80</a:t>
            </a:fld>
            <a:endParaRPr sz="1200" b="0">
              <a:solidFill>
                <a:schemeClr val="dk1"/>
              </a:solidFill>
              <a:latin typeface="Arial"/>
              <a:ea typeface="Arial"/>
              <a:cs typeface="Arial"/>
              <a:sym typeface="Arial"/>
            </a:endParaRPr>
          </a:p>
        </p:txBody>
      </p:sp>
      <p:sp>
        <p:nvSpPr>
          <p:cNvPr id="619" name="Google Shape;619;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0" name="Google Shape;62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81</a:t>
            </a:fld>
            <a:endParaRPr sz="1200" b="0">
              <a:solidFill>
                <a:schemeClr val="dk1"/>
              </a:solidFill>
              <a:latin typeface="Arial"/>
              <a:ea typeface="Arial"/>
              <a:cs typeface="Arial"/>
              <a:sym typeface="Arial"/>
            </a:endParaRPr>
          </a:p>
        </p:txBody>
      </p:sp>
      <p:sp>
        <p:nvSpPr>
          <p:cNvPr id="645" name="Google Shape;645;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6" name="Google Shape;64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82</a:t>
            </a:fld>
            <a:endParaRPr sz="1200" b="0">
              <a:solidFill>
                <a:schemeClr val="dk1"/>
              </a:solidFill>
              <a:latin typeface="Arial"/>
              <a:ea typeface="Arial"/>
              <a:cs typeface="Arial"/>
              <a:sym typeface="Arial"/>
            </a:endParaRPr>
          </a:p>
        </p:txBody>
      </p:sp>
      <p:sp>
        <p:nvSpPr>
          <p:cNvPr id="670" name="Google Shape;670;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1" name="Google Shape;6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pPr marL="0" lvl="0" indent="0" algn="r" rtl="0">
                <a:spcBef>
                  <a:spcPts val="0"/>
                </a:spcBef>
                <a:spcAft>
                  <a:spcPts val="0"/>
                </a:spcAft>
                <a:buNone/>
              </a:pPr>
              <a:t>4</a:t>
            </a:fld>
            <a:endParaRPr sz="1200" b="0" i="0" u="none" strike="noStrike" cap="none">
              <a:solidFill>
                <a:schemeClr val="dk1"/>
              </a:solidFill>
              <a:latin typeface="Arial"/>
              <a:ea typeface="Arial"/>
              <a:cs typeface="Arial"/>
              <a:sym typeface="Arial"/>
            </a:endParaRPr>
          </a:p>
        </p:txBody>
      </p:sp>
      <p:sp>
        <p:nvSpPr>
          <p:cNvPr id="150" name="Google Shape;15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 name="Google Shape;15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pPr marL="0" lvl="0" indent="0" algn="r" rtl="0">
                <a:spcBef>
                  <a:spcPts val="0"/>
                </a:spcBef>
                <a:spcAft>
                  <a:spcPts val="0"/>
                </a:spcAft>
                <a:buNone/>
              </a:pPr>
              <a:t>5</a:t>
            </a:fld>
            <a:endParaRPr sz="1200" b="0" i="0" u="none" strike="noStrike" cap="none">
              <a:solidFill>
                <a:schemeClr val="dk1"/>
              </a:solidFill>
              <a:latin typeface="Arial"/>
              <a:ea typeface="Arial"/>
              <a:cs typeface="Arial"/>
              <a:sym typeface="Arial"/>
            </a:endParaRPr>
          </a:p>
        </p:txBody>
      </p:sp>
      <p:sp>
        <p:nvSpPr>
          <p:cNvPr id="191" name="Google Shape;191;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pPr marL="0" lvl="0" indent="0" algn="r" rtl="0">
                <a:spcBef>
                  <a:spcPts val="0"/>
                </a:spcBef>
                <a:spcAft>
                  <a:spcPts val="0"/>
                </a:spcAft>
                <a:buNone/>
              </a:pPr>
              <a:t>7</a:t>
            </a:fld>
            <a:endParaRPr sz="1200" b="0" i="0" u="none" strike="noStrike" cap="none">
              <a:solidFill>
                <a:schemeClr val="dk1"/>
              </a:solidFill>
              <a:latin typeface="Arial"/>
              <a:ea typeface="Arial"/>
              <a:cs typeface="Arial"/>
              <a:sym typeface="Arial"/>
            </a:endParaRPr>
          </a:p>
        </p:txBody>
      </p:sp>
      <p:sp>
        <p:nvSpPr>
          <p:cNvPr id="191" name="Google Shape;191;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pPr marL="0" lvl="0" indent="0" algn="r" rtl="0">
                <a:spcBef>
                  <a:spcPts val="0"/>
                </a:spcBef>
                <a:spcAft>
                  <a:spcPts val="0"/>
                </a:spcAft>
                <a:buNone/>
              </a:pPr>
              <a:t>9</a:t>
            </a:fld>
            <a:endParaRPr sz="1200" b="0" i="0" u="none" strike="noStrike" cap="none">
              <a:solidFill>
                <a:schemeClr val="dk1"/>
              </a:solidFill>
              <a:latin typeface="Arial"/>
              <a:ea typeface="Arial"/>
              <a:cs typeface="Arial"/>
              <a:sym typeface="Arial"/>
            </a:endParaRPr>
          </a:p>
        </p:txBody>
      </p:sp>
      <p:sp>
        <p:nvSpPr>
          <p:cNvPr id="242" name="Google Shape;24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3" name="Google Shape;2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10</a:t>
            </a:fld>
            <a:endParaRPr sz="1200" b="0">
              <a:solidFill>
                <a:schemeClr val="dk1"/>
              </a:solidFill>
              <a:latin typeface="Arial"/>
              <a:ea typeface="Arial"/>
              <a:cs typeface="Arial"/>
              <a:sym typeface="Arial"/>
            </a:endParaRPr>
          </a:p>
        </p:txBody>
      </p:sp>
      <p:sp>
        <p:nvSpPr>
          <p:cNvPr id="393" name="Google Shape;393;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4" name="Google Shape;39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pPr marL="0" lvl="0" indent="0" algn="r" rtl="0">
                <a:spcBef>
                  <a:spcPts val="0"/>
                </a:spcBef>
                <a:spcAft>
                  <a:spcPts val="0"/>
                </a:spcAft>
                <a:buNone/>
              </a:pPr>
              <a:t>12</a:t>
            </a:fld>
            <a:endParaRPr sz="1200" b="0">
              <a:solidFill>
                <a:schemeClr val="dk1"/>
              </a:solidFill>
              <a:latin typeface="Arial"/>
              <a:ea typeface="Arial"/>
              <a:cs typeface="Arial"/>
              <a:sym typeface="Arial"/>
            </a:endParaRPr>
          </a:p>
        </p:txBody>
      </p:sp>
      <p:sp>
        <p:nvSpPr>
          <p:cNvPr id="393" name="Google Shape;393;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4" name="Google Shape;39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7086600" cy="1447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61988"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4388"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24388"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4"/>
          <p:cNvSpPr>
            <a:spLocks noGrp="1" noChangeArrowheads="1"/>
          </p:cNvSpPr>
          <p:nvPr>
            <p:ph type="dt" sz="half" idx="10"/>
          </p:nvPr>
        </p:nvSpPr>
        <p:spPr>
          <a:ln/>
        </p:spPr>
        <p:txBody>
          <a:bodyPr/>
          <a:lstStyle>
            <a:lvl1pPr>
              <a:defRPr/>
            </a:lvl1pPr>
          </a:lstStyle>
          <a:p>
            <a:pPr>
              <a:defRPr/>
            </a:pPr>
            <a:endParaRPr lang="en-US"/>
          </a:p>
        </p:txBody>
      </p:sp>
      <p:sp>
        <p:nvSpPr>
          <p:cNvPr id="7" name="Rectangle 15"/>
          <p:cNvSpPr>
            <a:spLocks noGrp="1" noChangeArrowheads="1"/>
          </p:cNvSpPr>
          <p:nvPr>
            <p:ph type="ftr" sz="quarter" idx="11"/>
          </p:nvPr>
        </p:nvSpPr>
        <p:spPr>
          <a:ln/>
        </p:spPr>
        <p:txBody>
          <a:bodyPr/>
          <a:lstStyle>
            <a:lvl1pPr>
              <a:defRPr/>
            </a:lvl1pPr>
          </a:lstStyle>
          <a:p>
            <a:pPr>
              <a:defRPr/>
            </a:pPr>
            <a:endParaRPr lang="en-US"/>
          </a:p>
        </p:txBody>
      </p:sp>
      <p:sp>
        <p:nvSpPr>
          <p:cNvPr id="8" name="Rectangle 16"/>
          <p:cNvSpPr>
            <a:spLocks noGrp="1" noChangeArrowheads="1"/>
          </p:cNvSpPr>
          <p:nvPr>
            <p:ph type="sldNum" sz="quarter" idx="12"/>
          </p:nvPr>
        </p:nvSpPr>
        <p:spPr>
          <a:ln/>
        </p:spPr>
        <p:txBody>
          <a:bodyPr/>
          <a:lstStyle>
            <a:lvl1pPr>
              <a:defRPr/>
            </a:lvl1pPr>
          </a:lstStyle>
          <a:p>
            <a:pPr>
              <a:defRPr/>
            </a:pPr>
            <a:fld id="{F91A55E1-E647-4A95-91DD-1BCE9EE419C4}" type="slidenum">
              <a:rPr lang="en-US"/>
              <a:pPr>
                <a:defRPr/>
              </a:pPr>
              <a:t>‹#›</a:t>
            </a:fld>
            <a:endParaRPr lang="en-US"/>
          </a:p>
        </p:txBody>
      </p:sp>
    </p:spTree>
  </p:cSld>
  <p:clrMapOvr>
    <a:masterClrMapping/>
  </p:clrMapOvr>
  <p:transition spd="slow">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9"/>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9"/>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1"/>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1"/>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2"/>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2"/>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6"/>
          <p:cNvSpPr>
            <a:spLocks noGrp="1"/>
          </p:cNvSpPr>
          <p:nvPr>
            <p:ph type="pic" idx="2"/>
          </p:nvPr>
        </p:nvSpPr>
        <p:spPr>
          <a:xfrm>
            <a:off x="3887391" y="987426"/>
            <a:ext cx="4629150" cy="4873625"/>
          </a:xfrm>
          <a:prstGeom prst="rect">
            <a:avLst/>
          </a:prstGeom>
          <a:noFill/>
          <a:ln>
            <a:noFill/>
          </a:ln>
        </p:spPr>
      </p:sp>
      <p:sp>
        <p:nvSpPr>
          <p:cNvPr id="68" name="Google Shape;68;p3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11" Type="http://schemas.openxmlformats.org/officeDocument/2006/relationships/image" Target="../media/image9.png"/><Relationship Id="rId5" Type="http://schemas.openxmlformats.org/officeDocument/2006/relationships/image" Target="../media/image3.gif"/><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5" Type="http://schemas.openxmlformats.org/officeDocument/2006/relationships/hyperlink" Target="../Bai%20giang%20cac%20doi%20tuong%20CB/Dao%20HS%20.ppt" TargetMode="External"/><Relationship Id="rId4" Type="http://schemas.openxmlformats.org/officeDocument/2006/relationships/hyperlink" Target="../Bai%20giang%20cac%20doi%20tuong%20CB/Dao%20TS.pp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hyperlink" Target="https://thuvienphapluat.vn/van-ban/Giao-thong-Van-tai/Luat-bien-Viet-Nam-2012-143494.aspx" TargetMode="External"/><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hyperlink" Target="https://thuvienphapluat.vn/van-ban/Giao-thong-Van-tai/Cong-uoc-Lien-hop-quoc-ve-Luat-bien-10-12-1982-86219.aspx" TargetMode="External"/><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4.gif"/><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3.gif"/><Relationship Id="rId9" Type="http://schemas.openxmlformats.org/officeDocument/2006/relationships/image" Target="../media/image5.pn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8.png"/><Relationship Id="rId5" Type="http://schemas.openxmlformats.org/officeDocument/2006/relationships/image" Target="../media/image4.gif"/><Relationship Id="rId10" Type="http://schemas.openxmlformats.org/officeDocument/2006/relationships/image" Target="../media/image7.png"/><Relationship Id="rId4" Type="http://schemas.openxmlformats.org/officeDocument/2006/relationships/image" Target="../media/image3.gif"/><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9.png"/><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Bai%20giang%20cac%20doi%20tuong%20CB/Dao%20HS%20.ppt" TargetMode="External"/><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hyperlink" Target="file:///F:\Hoa_HVBaochi\VietNam21dao.pps" TargetMode="Externa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7.gif"/><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gif"/><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 Id="rId14" Type="http://schemas.openxmlformats.org/officeDocument/2006/relationships/image" Target="../media/image5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7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7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7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 Id="rId14"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4.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8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3.gif"/><Relationship Id="rId9" Type="http://schemas.openxmlformats.org/officeDocument/2006/relationships/image" Target="../media/image8.png"/></Relationships>
</file>

<file path=ppt/slides/_rels/slide8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3.gif"/><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descr="Book-03"/>
          <p:cNvPicPr preferRelativeResize="0"/>
          <p:nvPr/>
        </p:nvPicPr>
        <p:blipFill rotWithShape="1">
          <a:blip r:embed="rId3">
            <a:alphaModFix/>
          </a:blip>
          <a:srcRect/>
          <a:stretch/>
        </p:blipFill>
        <p:spPr>
          <a:xfrm>
            <a:off x="4065588" y="3979863"/>
            <a:ext cx="1073150" cy="515937"/>
          </a:xfrm>
          <a:prstGeom prst="rect">
            <a:avLst/>
          </a:prstGeom>
          <a:noFill/>
          <a:ln>
            <a:noFill/>
          </a:ln>
        </p:spPr>
      </p:pic>
      <p:pic>
        <p:nvPicPr>
          <p:cNvPr id="90" name="Google Shape;90;p1" descr="BD21318_"/>
          <p:cNvPicPr preferRelativeResize="0"/>
          <p:nvPr/>
        </p:nvPicPr>
        <p:blipFill rotWithShape="1">
          <a:blip r:embed="rId4">
            <a:alphaModFix/>
          </a:blip>
          <a:srcRect/>
          <a:stretch/>
        </p:blipFill>
        <p:spPr>
          <a:xfrm>
            <a:off x="0" y="0"/>
            <a:ext cx="9144000" cy="1447800"/>
          </a:xfrm>
          <a:prstGeom prst="rect">
            <a:avLst/>
          </a:prstGeom>
          <a:noFill/>
          <a:ln>
            <a:noFill/>
          </a:ln>
        </p:spPr>
      </p:pic>
      <p:pic>
        <p:nvPicPr>
          <p:cNvPr id="91" name="Google Shape;91;p1" descr="quocky"/>
          <p:cNvPicPr preferRelativeResize="0"/>
          <p:nvPr/>
        </p:nvPicPr>
        <p:blipFill rotWithShape="1">
          <a:blip r:embed="rId5">
            <a:alphaModFix/>
          </a:blip>
          <a:srcRect/>
          <a:stretch/>
        </p:blipFill>
        <p:spPr>
          <a:xfrm>
            <a:off x="7810500" y="171450"/>
            <a:ext cx="1257300" cy="941388"/>
          </a:xfrm>
          <a:prstGeom prst="rect">
            <a:avLst/>
          </a:prstGeom>
          <a:noFill/>
          <a:ln>
            <a:noFill/>
          </a:ln>
        </p:spPr>
      </p:pic>
      <p:pic>
        <p:nvPicPr>
          <p:cNvPr id="92" name="Google Shape;92;p1" descr="ringworld2_w"/>
          <p:cNvPicPr preferRelativeResize="0"/>
          <p:nvPr/>
        </p:nvPicPr>
        <p:blipFill rotWithShape="1">
          <a:blip r:embed="rId6">
            <a:alphaModFix/>
          </a:blip>
          <a:srcRect/>
          <a:stretch/>
        </p:blipFill>
        <p:spPr>
          <a:xfrm>
            <a:off x="228600" y="228600"/>
            <a:ext cx="1066800" cy="868363"/>
          </a:xfrm>
          <a:prstGeom prst="rect">
            <a:avLst/>
          </a:prstGeom>
          <a:noFill/>
          <a:ln>
            <a:noFill/>
          </a:ln>
        </p:spPr>
      </p:pic>
      <p:sp>
        <p:nvSpPr>
          <p:cNvPr id="93" name="Google Shape;93;p1"/>
          <p:cNvSpPr txBox="1"/>
          <p:nvPr/>
        </p:nvSpPr>
        <p:spPr>
          <a:xfrm>
            <a:off x="914400" y="228600"/>
            <a:ext cx="7239000" cy="10779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FFFF00"/>
                </a:solidFill>
                <a:latin typeface="Constantia"/>
                <a:ea typeface="Constantia"/>
                <a:cs typeface="Constantia"/>
                <a:sym typeface="Constantia"/>
              </a:rPr>
              <a:t>SỞ GIÁO DỤC &amp; ĐÀO </a:t>
            </a:r>
            <a:r>
              <a:rPr lang="en-US" sz="3200" b="1" i="0" u="none" strike="noStrike" cap="none" dirty="0" smtClean="0">
                <a:solidFill>
                  <a:srgbClr val="FFFF00"/>
                </a:solidFill>
                <a:latin typeface="Constantia"/>
                <a:ea typeface="Constantia"/>
                <a:cs typeface="Constantia"/>
                <a:sym typeface="Constantia"/>
              </a:rPr>
              <a:t>TẠO BĐ     </a:t>
            </a:r>
            <a:endParaRPr dirty="0"/>
          </a:p>
          <a:p>
            <a:pPr marL="0" marR="0" lvl="0" indent="0" algn="ctr" rtl="0">
              <a:spcBef>
                <a:spcPts val="0"/>
              </a:spcBef>
              <a:spcAft>
                <a:spcPts val="0"/>
              </a:spcAft>
              <a:buNone/>
            </a:pPr>
            <a:r>
              <a:rPr lang="en-US" sz="3200" b="1" i="0" u="none" strike="noStrike" cap="none" dirty="0" err="1">
                <a:solidFill>
                  <a:srgbClr val="FFFF00"/>
                </a:solidFill>
                <a:latin typeface="Constantia"/>
                <a:ea typeface="Constantia"/>
                <a:cs typeface="Constantia"/>
                <a:sym typeface="Constantia"/>
              </a:rPr>
              <a:t>Trường</a:t>
            </a:r>
            <a:r>
              <a:rPr lang="en-US" sz="3200" b="1" i="0" u="none" strike="noStrike" cap="none" dirty="0">
                <a:solidFill>
                  <a:srgbClr val="FFFF00"/>
                </a:solidFill>
                <a:latin typeface="Constantia"/>
                <a:ea typeface="Constantia"/>
                <a:cs typeface="Constantia"/>
                <a:sym typeface="Constantia"/>
              </a:rPr>
              <a:t> THPT </a:t>
            </a:r>
            <a:r>
              <a:rPr lang="en-US" sz="3200" b="1" i="0" u="none" strike="noStrike" cap="none" dirty="0" err="1" smtClean="0">
                <a:solidFill>
                  <a:srgbClr val="FFFF00"/>
                </a:solidFill>
                <a:latin typeface="Constantia"/>
                <a:ea typeface="Constantia"/>
                <a:cs typeface="Constantia"/>
                <a:sym typeface="Constantia"/>
              </a:rPr>
              <a:t>Số</a:t>
            </a:r>
            <a:r>
              <a:rPr lang="en-US" sz="3200" b="1" i="0" u="none" strike="noStrike" cap="none" dirty="0" smtClean="0">
                <a:solidFill>
                  <a:srgbClr val="FFFF00"/>
                </a:solidFill>
                <a:latin typeface="Constantia"/>
                <a:ea typeface="Constantia"/>
                <a:cs typeface="Constantia"/>
                <a:sym typeface="Constantia"/>
              </a:rPr>
              <a:t> 3 </a:t>
            </a:r>
            <a:r>
              <a:rPr lang="en-US" sz="3200" b="1" i="0" u="none" strike="noStrike" cap="none" dirty="0" err="1" smtClean="0">
                <a:solidFill>
                  <a:srgbClr val="FFFF00"/>
                </a:solidFill>
                <a:latin typeface="Constantia"/>
                <a:ea typeface="Constantia"/>
                <a:cs typeface="Constantia"/>
                <a:sym typeface="Constantia"/>
              </a:rPr>
              <a:t>Tuy</a:t>
            </a:r>
            <a:r>
              <a:rPr lang="en-US" sz="3200" b="1" i="0" u="none" strike="noStrike" cap="none" dirty="0" smtClean="0">
                <a:solidFill>
                  <a:srgbClr val="FFFF00"/>
                </a:solidFill>
                <a:latin typeface="Constantia"/>
                <a:ea typeface="Constantia"/>
                <a:cs typeface="Constantia"/>
                <a:sym typeface="Constantia"/>
              </a:rPr>
              <a:t> </a:t>
            </a:r>
            <a:r>
              <a:rPr lang="en-US" sz="3200" b="1" i="0" u="none" strike="noStrike" cap="none" dirty="0" err="1" smtClean="0">
                <a:solidFill>
                  <a:srgbClr val="FFFF00"/>
                </a:solidFill>
                <a:latin typeface="Constantia"/>
                <a:ea typeface="Constantia"/>
                <a:cs typeface="Constantia"/>
                <a:sym typeface="Constantia"/>
              </a:rPr>
              <a:t>Phước</a:t>
            </a:r>
            <a:endParaRPr dirty="0"/>
          </a:p>
        </p:txBody>
      </p:sp>
      <p:sp>
        <p:nvSpPr>
          <p:cNvPr id="94" name="Google Shape;94;p1"/>
          <p:cNvSpPr/>
          <p:nvPr/>
        </p:nvSpPr>
        <p:spPr>
          <a:xfrm>
            <a:off x="-228600" y="838200"/>
            <a:ext cx="2209800" cy="60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dirty="0">
                <a:solidFill>
                  <a:srgbClr val="FFFF00"/>
                </a:solidFill>
                <a:latin typeface="Times New Roman"/>
                <a:ea typeface="Times New Roman"/>
                <a:cs typeface="Times New Roman"/>
                <a:sym typeface="Times New Roman"/>
              </a:rPr>
              <a:t>GDQP KHỐI </a:t>
            </a:r>
            <a:r>
              <a:rPr lang="en-US" sz="1200" b="0" i="0" u="none" strike="noStrike" cap="none" dirty="0" smtClean="0">
                <a:solidFill>
                  <a:srgbClr val="FFFF00"/>
                </a:solidFill>
                <a:latin typeface="Times New Roman"/>
                <a:ea typeface="Times New Roman"/>
                <a:cs typeface="Times New Roman"/>
                <a:sym typeface="Times New Roman"/>
              </a:rPr>
              <a:t>11</a:t>
            </a:r>
            <a:endParaRPr dirty="0"/>
          </a:p>
        </p:txBody>
      </p:sp>
      <p:sp>
        <p:nvSpPr>
          <p:cNvPr id="95" name="Google Shape;95;p1"/>
          <p:cNvSpPr/>
          <p:nvPr/>
        </p:nvSpPr>
        <p:spPr>
          <a:xfrm>
            <a:off x="4491650" y="5472029"/>
            <a:ext cx="372146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680"/>
              <a:buFont typeface="Noto Sans Symbols"/>
              <a:buNone/>
            </a:pPr>
            <a:r>
              <a:rPr lang="en-US" sz="2400" b="1" i="0" u="sng" strike="noStrike" cap="none" dirty="0" err="1">
                <a:solidFill>
                  <a:srgbClr val="002060"/>
                </a:solidFill>
                <a:latin typeface="Times New Roman"/>
                <a:ea typeface="Times New Roman"/>
                <a:cs typeface="Times New Roman"/>
                <a:sym typeface="Times New Roman"/>
              </a:rPr>
              <a:t>GV</a:t>
            </a:r>
            <a:r>
              <a:rPr lang="en-US" sz="2400" b="1" i="0" u="none" strike="noStrike" cap="none" dirty="0">
                <a:solidFill>
                  <a:srgbClr val="002060"/>
                </a:solidFill>
                <a:latin typeface="Times New Roman"/>
                <a:ea typeface="Times New Roman"/>
                <a:cs typeface="Times New Roman"/>
                <a:sym typeface="Times New Roman"/>
              </a:rPr>
              <a:t>: </a:t>
            </a:r>
            <a:r>
              <a:rPr lang="en-US" sz="2400" b="1" dirty="0" err="1" smtClean="0">
                <a:solidFill>
                  <a:srgbClr val="002060"/>
                </a:solidFill>
                <a:latin typeface="Times New Roman"/>
                <a:ea typeface="Times New Roman"/>
                <a:cs typeface="Times New Roman"/>
                <a:sym typeface="Times New Roman"/>
              </a:rPr>
              <a:t>BÙI</a:t>
            </a:r>
            <a:r>
              <a:rPr lang="en-US" sz="2400" b="1" dirty="0" smtClean="0">
                <a:solidFill>
                  <a:srgbClr val="002060"/>
                </a:solidFill>
                <a:latin typeface="Times New Roman"/>
                <a:ea typeface="Times New Roman"/>
                <a:cs typeface="Times New Roman"/>
                <a:sym typeface="Times New Roman"/>
              </a:rPr>
              <a:t> </a:t>
            </a:r>
            <a:r>
              <a:rPr lang="en-US" sz="2400" b="1" dirty="0" err="1" smtClean="0">
                <a:solidFill>
                  <a:srgbClr val="002060"/>
                </a:solidFill>
                <a:latin typeface="Times New Roman"/>
                <a:ea typeface="Times New Roman"/>
                <a:cs typeface="Times New Roman"/>
                <a:sym typeface="Times New Roman"/>
              </a:rPr>
              <a:t>VĂN</a:t>
            </a:r>
            <a:r>
              <a:rPr lang="en-US" sz="2400" b="1" dirty="0" smtClean="0">
                <a:solidFill>
                  <a:srgbClr val="002060"/>
                </a:solidFill>
                <a:latin typeface="Times New Roman"/>
                <a:ea typeface="Times New Roman"/>
                <a:cs typeface="Times New Roman"/>
                <a:sym typeface="Times New Roman"/>
              </a:rPr>
              <a:t> </a:t>
            </a:r>
            <a:r>
              <a:rPr lang="en-US" sz="2400" b="1" dirty="0" err="1" smtClean="0">
                <a:solidFill>
                  <a:srgbClr val="002060"/>
                </a:solidFill>
                <a:latin typeface="Times New Roman"/>
                <a:ea typeface="Times New Roman"/>
                <a:cs typeface="Times New Roman"/>
                <a:sym typeface="Times New Roman"/>
              </a:rPr>
              <a:t>THÁI</a:t>
            </a:r>
            <a:endParaRPr/>
          </a:p>
        </p:txBody>
      </p:sp>
      <p:sp>
        <p:nvSpPr>
          <p:cNvPr id="96" name="Google Shape;96;p1"/>
          <p:cNvSpPr/>
          <p:nvPr/>
        </p:nvSpPr>
        <p:spPr>
          <a:xfrm>
            <a:off x="4214813" y="3517900"/>
            <a:ext cx="903287" cy="4619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680"/>
              <a:buFont typeface="Noto Sans Symbols"/>
              <a:buNone/>
            </a:pPr>
            <a:r>
              <a:rPr lang="en-US" sz="2400" b="1" i="0" u="sng" strike="noStrike" cap="none">
                <a:solidFill>
                  <a:srgbClr val="002060"/>
                </a:solidFill>
                <a:latin typeface="Arial"/>
                <a:ea typeface="Arial"/>
                <a:cs typeface="Arial"/>
                <a:sym typeface="Arial"/>
              </a:rPr>
              <a:t>2 tiết</a:t>
            </a:r>
            <a:endParaRPr sz="2400" b="1" i="0" u="none" strike="noStrike" cap="none">
              <a:solidFill>
                <a:srgbClr val="002060"/>
              </a:solidFill>
              <a:latin typeface="Arial"/>
              <a:ea typeface="Arial"/>
              <a:cs typeface="Arial"/>
              <a:sym typeface="Arial"/>
            </a:endParaRPr>
          </a:p>
        </p:txBody>
      </p:sp>
      <p:pic>
        <p:nvPicPr>
          <p:cNvPr id="97" name="Google Shape;97;p1"/>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98" name="Google Shape;98;p1"/>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99" name="Google Shape;99;p1"/>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100" name="Google Shape;100;p1"/>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101" name="Google Shape;101;p1"/>
          <p:cNvPicPr preferRelativeResize="0"/>
          <p:nvPr/>
        </p:nvPicPr>
        <p:blipFill rotWithShape="1">
          <a:blip r:embed="rId11">
            <a:alphaModFix/>
          </a:blip>
          <a:srcRect/>
          <a:stretch/>
        </p:blipFill>
        <p:spPr>
          <a:xfrm>
            <a:off x="5691477" y="6229350"/>
            <a:ext cx="582613" cy="628650"/>
          </a:xfrm>
          <a:prstGeom prst="rect">
            <a:avLst/>
          </a:prstGeom>
          <a:noFill/>
          <a:ln>
            <a:noFill/>
          </a:ln>
        </p:spPr>
      </p:pic>
      <p:pic>
        <p:nvPicPr>
          <p:cNvPr id="102" name="Google Shape;102;p1"/>
          <p:cNvPicPr preferRelativeResize="0"/>
          <p:nvPr/>
        </p:nvPicPr>
        <p:blipFill rotWithShape="1">
          <a:blip r:embed="rId12">
            <a:alphaModFix/>
          </a:blip>
          <a:srcRect/>
          <a:stretch/>
        </p:blipFill>
        <p:spPr>
          <a:xfrm>
            <a:off x="7438621" y="6210300"/>
            <a:ext cx="590550" cy="647700"/>
          </a:xfrm>
          <a:prstGeom prst="rect">
            <a:avLst/>
          </a:prstGeom>
          <a:noFill/>
          <a:ln>
            <a:noFill/>
          </a:ln>
        </p:spPr>
      </p:pic>
      <p:pic>
        <p:nvPicPr>
          <p:cNvPr id="103" name="Google Shape;103;p1"/>
          <p:cNvPicPr preferRelativeResize="0"/>
          <p:nvPr/>
        </p:nvPicPr>
        <p:blipFill rotWithShape="1">
          <a:blip r:embed="rId13">
            <a:alphaModFix/>
          </a:blip>
          <a:srcRect/>
          <a:stretch/>
        </p:blipFill>
        <p:spPr>
          <a:xfrm>
            <a:off x="8016713" y="6229350"/>
            <a:ext cx="581025" cy="628650"/>
          </a:xfrm>
          <a:prstGeom prst="rect">
            <a:avLst/>
          </a:prstGeom>
          <a:noFill/>
          <a:ln>
            <a:noFill/>
          </a:ln>
        </p:spPr>
      </p:pic>
      <p:sp>
        <p:nvSpPr>
          <p:cNvPr id="104" name="Google Shape;104;p1"/>
          <p:cNvSpPr txBox="1"/>
          <p:nvPr/>
        </p:nvSpPr>
        <p:spPr>
          <a:xfrm>
            <a:off x="0" y="1610498"/>
            <a:ext cx="8991600" cy="17526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3600" b="0" i="0" u="sng" strike="noStrike" cap="small" dirty="0" err="1">
                <a:solidFill>
                  <a:srgbClr val="FF0000"/>
                </a:solidFill>
                <a:latin typeface="Times New Roman"/>
                <a:ea typeface="Times New Roman"/>
                <a:cs typeface="Times New Roman"/>
                <a:sym typeface="Times New Roman"/>
              </a:rPr>
              <a:t>Bài</a:t>
            </a:r>
            <a:r>
              <a:rPr lang="en-US" sz="3600" b="0" i="0" u="sng" strike="noStrike" cap="small" dirty="0">
                <a:solidFill>
                  <a:srgbClr val="FF0000"/>
                </a:solidFill>
                <a:latin typeface="Times New Roman"/>
                <a:ea typeface="Times New Roman"/>
                <a:cs typeface="Times New Roman"/>
                <a:sym typeface="Times New Roman"/>
              </a:rPr>
              <a:t> 1: </a:t>
            </a:r>
            <a:r>
              <a:rPr lang="en-US" sz="3600" b="0" i="0" u="none" strike="noStrike" cap="small" dirty="0">
                <a:solidFill>
                  <a:srgbClr val="008000"/>
                </a:solidFill>
                <a:latin typeface="Times New Roman"/>
                <a:ea typeface="Times New Roman"/>
                <a:cs typeface="Times New Roman"/>
                <a:sym typeface="Times New Roman"/>
              </a:rPr>
              <a:t>BẢO VỆ CHỦ QUYỀN LÃNH THỔ, BIÊN GIỚI QUỐC GIA CỘNG HÒA XÃ HỘI CHỦ NGHĨA VIỆT NAM</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0"/>
                                        <p:tgtEl>
                                          <p:spTgt spid="89"/>
                                        </p:tgtEl>
                                      </p:cBhvr>
                                    </p:animEffect>
                                  </p:childTnLst>
                                </p:cTn>
                              </p:par>
                              <p:par>
                                <p:cTn id="8" presetID="10" presetClass="entr" presetSubtype="0" fill="hold"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0"/>
                                        <p:tgtEl>
                                          <p:spTgt spid="95"/>
                                        </p:tgtEl>
                                      </p:cBhvr>
                                    </p:animEffect>
                                  </p:childTnLst>
                                </p:cTn>
                              </p:par>
                              <p:par>
                                <p:cTn id="11" presetID="10"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2" name="Google Shape;396;p14"/>
          <p:cNvGrpSpPr/>
          <p:nvPr/>
        </p:nvGrpSpPr>
        <p:grpSpPr>
          <a:xfrm>
            <a:off x="-404812" y="-48728"/>
            <a:ext cx="9525000" cy="1336676"/>
            <a:chOff x="-381000" y="-8659"/>
            <a:chExt cx="9525000" cy="1447800"/>
          </a:xfrm>
        </p:grpSpPr>
        <p:grpSp>
          <p:nvGrpSpPr>
            <p:cNvPr id="3" name="Google Shape;397;p14"/>
            <p:cNvGrpSpPr/>
            <p:nvPr/>
          </p:nvGrpSpPr>
          <p:grpSpPr>
            <a:xfrm>
              <a:off x="0" y="-8659"/>
              <a:ext cx="9144000" cy="1447800"/>
              <a:chOff x="0" y="-8659"/>
              <a:chExt cx="9144000" cy="1447800"/>
            </a:xfrm>
          </p:grpSpPr>
          <p:pic>
            <p:nvPicPr>
              <p:cNvPr id="398" name="Google Shape;398;p14"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399" name="Google Shape;399;p14"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400" name="Google Shape;400;p14"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401" name="Google Shape;401;p14"/>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402" name="Google Shape;402;p14"/>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11</a:t>
              </a:r>
              <a:endParaRPr/>
            </a:p>
          </p:txBody>
        </p:sp>
      </p:grpSp>
      <p:sp>
        <p:nvSpPr>
          <p:cNvPr id="403" name="Google Shape;403;p14"/>
          <p:cNvSpPr txBox="1"/>
          <p:nvPr/>
        </p:nvSpPr>
        <p:spPr>
          <a:xfrm>
            <a:off x="407774" y="1179513"/>
            <a:ext cx="8736226"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Times New Roman" pitchFamily="18" charset="0"/>
                <a:cs typeface="Times New Roman" pitchFamily="18" charset="0"/>
                <a:sym typeface="Arial"/>
              </a:rPr>
              <a:t> </a:t>
            </a:r>
            <a:r>
              <a:rPr lang="en-US" sz="2400" b="1" dirty="0" smtClean="0">
                <a:solidFill>
                  <a:srgbClr val="C00000"/>
                </a:solidFill>
                <a:latin typeface="Times New Roman" pitchFamily="18" charset="0"/>
                <a:cs typeface="Times New Roman" pitchFamily="18" charset="0"/>
                <a:sym typeface="Arial"/>
              </a:rPr>
              <a:t>II</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MỘT</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SỐ</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NỘI</a:t>
            </a:r>
            <a:r>
              <a:rPr lang="en-US" sz="2400" b="1" dirty="0">
                <a:solidFill>
                  <a:srgbClr val="C00000"/>
                </a:solidFill>
                <a:latin typeface="Times New Roman" pitchFamily="18" charset="0"/>
                <a:cs typeface="Times New Roman" pitchFamily="18" charset="0"/>
                <a:sym typeface="Arial"/>
              </a:rPr>
              <a:t> DUNG</a:t>
            </a:r>
            <a:r>
              <a:rPr lang="en-US" sz="2400" b="1" dirty="0">
                <a:solidFill>
                  <a:srgbClr val="000000"/>
                </a:solidFill>
                <a:latin typeface="Times New Roman" pitchFamily="18" charset="0"/>
                <a:ea typeface="Arimo"/>
                <a:cs typeface="Times New Roman" pitchFamily="18" charset="0"/>
                <a:sym typeface="Arimo"/>
              </a:rPr>
              <a:t> </a:t>
            </a:r>
            <a:r>
              <a:rPr lang="en-US" sz="2400" b="1" dirty="0" err="1">
                <a:solidFill>
                  <a:srgbClr val="C00000"/>
                </a:solidFill>
                <a:latin typeface="Times New Roman" pitchFamily="18" charset="0"/>
                <a:cs typeface="Times New Roman" pitchFamily="18" charset="0"/>
                <a:sym typeface="Arial"/>
              </a:rPr>
              <a:t>CÔNG</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UỚC</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LIÊN</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HỢP</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QUỒC</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VỀ</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LUẬT</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BIỂN</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NĂM</a:t>
            </a:r>
            <a:r>
              <a:rPr lang="en-US" sz="2400" b="1" dirty="0">
                <a:solidFill>
                  <a:srgbClr val="C00000"/>
                </a:solidFill>
                <a:latin typeface="Times New Roman" pitchFamily="18" charset="0"/>
                <a:cs typeface="Times New Roman" pitchFamily="18" charset="0"/>
                <a:sym typeface="Arial"/>
              </a:rPr>
              <a:t> 1982 </a:t>
            </a:r>
            <a:r>
              <a:rPr lang="en-US" sz="2400" b="1" dirty="0" err="1">
                <a:solidFill>
                  <a:srgbClr val="C00000"/>
                </a:solidFill>
                <a:latin typeface="Times New Roman" pitchFamily="18" charset="0"/>
                <a:cs typeface="Times New Roman" pitchFamily="18" charset="0"/>
                <a:sym typeface="Arial"/>
              </a:rPr>
              <a:t>VÀ</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LUẬT</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BIỂN</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VIỆT</a:t>
            </a:r>
            <a:r>
              <a:rPr lang="en-US" sz="2400" b="1" dirty="0">
                <a:solidFill>
                  <a:srgbClr val="C00000"/>
                </a:solidFill>
                <a:latin typeface="Times New Roman" pitchFamily="18" charset="0"/>
                <a:cs typeface="Times New Roman" pitchFamily="18" charset="0"/>
                <a:sym typeface="Arial"/>
              </a:rPr>
              <a:t> NAM</a:t>
            </a:r>
            <a:endParaRPr sz="2400" b="1">
              <a:solidFill>
                <a:srgbClr val="C00000"/>
              </a:solidFill>
              <a:latin typeface="Times New Roman" pitchFamily="18" charset="0"/>
              <a:cs typeface="Times New Roman" pitchFamily="18" charset="0"/>
              <a:sym typeface="Arial"/>
            </a:endParaRPr>
          </a:p>
        </p:txBody>
      </p:sp>
      <p:sp>
        <p:nvSpPr>
          <p:cNvPr id="404" name="Google Shape;404;p14"/>
          <p:cNvSpPr txBox="1"/>
          <p:nvPr/>
        </p:nvSpPr>
        <p:spPr>
          <a:xfrm>
            <a:off x="0" y="2071678"/>
            <a:ext cx="7574693"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dirty="0">
                <a:solidFill>
                  <a:srgbClr val="FF0000"/>
                </a:solidFill>
                <a:latin typeface="Times New Roman" pitchFamily="18" charset="0"/>
                <a:cs typeface="Times New Roman" pitchFamily="18" charset="0"/>
                <a:sym typeface="Arial"/>
              </a:rPr>
              <a:t>1. </a:t>
            </a:r>
            <a:r>
              <a:rPr lang="en-US" sz="2400" b="1" dirty="0" err="1">
                <a:solidFill>
                  <a:srgbClr val="FF0000"/>
                </a:solidFill>
                <a:latin typeface="Times New Roman" pitchFamily="18" charset="0"/>
                <a:ea typeface="Calibri"/>
                <a:cs typeface="Times New Roman" pitchFamily="18" charset="0"/>
                <a:sym typeface="Calibri"/>
              </a:rPr>
              <a:t>Công</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ước</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smtClean="0">
                <a:solidFill>
                  <a:srgbClr val="FF0000"/>
                </a:solidFill>
                <a:latin typeface="Times New Roman" pitchFamily="18" charset="0"/>
                <a:ea typeface="Calibri"/>
                <a:cs typeface="Times New Roman" pitchFamily="18" charset="0"/>
                <a:sym typeface="Calibri"/>
              </a:rPr>
              <a:t>Liên</a:t>
            </a:r>
            <a:r>
              <a:rPr lang="en-US" sz="2400" b="1" dirty="0" smtClean="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hợp</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quốc</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về</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Luật</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smtClean="0">
                <a:solidFill>
                  <a:srgbClr val="FF0000"/>
                </a:solidFill>
                <a:latin typeface="Times New Roman" pitchFamily="18" charset="0"/>
                <a:ea typeface="Calibri"/>
                <a:cs typeface="Times New Roman" pitchFamily="18" charset="0"/>
                <a:sym typeface="Calibri"/>
              </a:rPr>
              <a:t>Biển</a:t>
            </a:r>
            <a:r>
              <a:rPr lang="en-US" sz="2400" b="1" dirty="0" smtClean="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năm</a:t>
            </a:r>
            <a:r>
              <a:rPr lang="en-US" sz="2400" b="1" dirty="0">
                <a:solidFill>
                  <a:srgbClr val="FF0000"/>
                </a:solidFill>
                <a:latin typeface="Times New Roman" pitchFamily="18" charset="0"/>
                <a:ea typeface="Calibri"/>
                <a:cs typeface="Times New Roman" pitchFamily="18" charset="0"/>
                <a:sym typeface="Calibri"/>
              </a:rPr>
              <a:t> 1982</a:t>
            </a:r>
            <a:endParaRPr sz="2400" b="1">
              <a:solidFill>
                <a:srgbClr val="FF0000"/>
              </a:solidFill>
              <a:latin typeface="Times New Roman" pitchFamily="18" charset="0"/>
              <a:ea typeface="Calibri"/>
              <a:cs typeface="Times New Roman" pitchFamily="18" charset="0"/>
              <a:sym typeface="Calibri"/>
            </a:endParaRPr>
          </a:p>
        </p:txBody>
      </p:sp>
      <p:pic>
        <p:nvPicPr>
          <p:cNvPr id="405" name="Google Shape;405;p14"/>
          <p:cNvPicPr preferRelativeResize="0"/>
          <p:nvPr/>
        </p:nvPicPr>
        <p:blipFill rotWithShape="1">
          <a:blip r:embed="rId6">
            <a:alphaModFix/>
          </a:blip>
          <a:srcRect/>
          <a:stretch/>
        </p:blipFill>
        <p:spPr>
          <a:xfrm>
            <a:off x="0" y="1257982"/>
            <a:ext cx="582613" cy="628650"/>
          </a:xfrm>
          <a:prstGeom prst="rect">
            <a:avLst/>
          </a:prstGeom>
          <a:noFill/>
          <a:ln>
            <a:noFill/>
          </a:ln>
        </p:spPr>
      </p:pic>
      <p:sp>
        <p:nvSpPr>
          <p:cNvPr id="406" name="Google Shape;406;p14"/>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pic>
        <p:nvPicPr>
          <p:cNvPr id="408" name="Google Shape;408;p14"/>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409" name="Google Shape;409;p14"/>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410" name="Google Shape;410;p14"/>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411" name="Google Shape;411;p14"/>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412" name="Google Shape;412;p14"/>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413" name="Google Shape;413;p14"/>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414" name="Google Shape;414;p14"/>
          <p:cNvPicPr preferRelativeResize="0"/>
          <p:nvPr/>
        </p:nvPicPr>
        <p:blipFill rotWithShape="1">
          <a:blip r:embed="rId12">
            <a:alphaModFix/>
          </a:blip>
          <a:srcRect/>
          <a:stretch/>
        </p:blipFill>
        <p:spPr>
          <a:xfrm>
            <a:off x="8016713" y="6229350"/>
            <a:ext cx="581025" cy="628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10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cong uoc luat bien"/>
          <p:cNvPicPr>
            <a:picLocks noChangeAspect="1" noChangeArrowheads="1"/>
          </p:cNvPicPr>
          <p:nvPr/>
        </p:nvPicPr>
        <p:blipFill>
          <a:blip r:embed="rId2">
            <a:lum bright="-24000" contrast="18000"/>
          </a:blip>
          <a:srcRect/>
          <a:stretch>
            <a:fillRect/>
          </a:stretch>
        </p:blipFill>
        <p:spPr bwMode="auto">
          <a:xfrm>
            <a:off x="228600" y="1066800"/>
            <a:ext cx="8686800" cy="5753100"/>
          </a:xfrm>
          <a:prstGeom prst="rect">
            <a:avLst/>
          </a:prstGeom>
          <a:noFill/>
          <a:ln w="9525">
            <a:noFill/>
            <a:miter lim="800000"/>
            <a:headEnd/>
            <a:tailEnd/>
          </a:ln>
        </p:spPr>
      </p:pic>
      <p:sp>
        <p:nvSpPr>
          <p:cNvPr id="8" name="Rounded Rectangle 7"/>
          <p:cNvSpPr>
            <a:spLocks noChangeArrowheads="1"/>
          </p:cNvSpPr>
          <p:nvPr/>
        </p:nvSpPr>
        <p:spPr bwMode="auto">
          <a:xfrm>
            <a:off x="762000" y="152400"/>
            <a:ext cx="8001000" cy="762000"/>
          </a:xfrm>
          <a:prstGeom prst="roundRect">
            <a:avLst>
              <a:gd name="adj" fmla="val 16667"/>
            </a:avLst>
          </a:prstGeom>
          <a:solidFill>
            <a:srgbClr val="3333FF">
              <a:alpha val="98000"/>
            </a:srgbClr>
          </a:solidFill>
          <a:ln w="25400" algn="ctr">
            <a:solidFill>
              <a:srgbClr val="239595"/>
            </a:solidFill>
            <a:round/>
            <a:headEnd/>
            <a:tailEnd/>
          </a:ln>
        </p:spPr>
        <p:txBody>
          <a:bodyPr lIns="91427" tIns="45713" rIns="91427" bIns="45713" anchor="ctr"/>
          <a:lstStyle/>
          <a:p>
            <a:pPr algn="l" eaLnBrk="1" hangingPunct="1">
              <a:defRPr/>
            </a:pPr>
            <a:r>
              <a:rPr lang="en-US" sz="2800" b="1" dirty="0">
                <a:solidFill>
                  <a:srgbClr val="FFFF00"/>
                </a:solidFill>
                <a:effectLst>
                  <a:outerShdw blurRad="38100" dist="38100" dir="2700000" algn="tl">
                    <a:srgbClr val="000000"/>
                  </a:outerShdw>
                </a:effectLst>
                <a:cs typeface="Arial" pitchFamily="34" charset="0"/>
              </a:rPr>
              <a:t>                     </a:t>
            </a:r>
            <a:r>
              <a:rPr lang="en-US" sz="2800" b="1" dirty="0" err="1">
                <a:solidFill>
                  <a:srgbClr val="FFFF00"/>
                </a:solidFill>
                <a:effectLst>
                  <a:outerShdw blurRad="38100" dist="38100" dir="2700000" algn="tl">
                    <a:srgbClr val="000000"/>
                  </a:outerShdw>
                </a:effectLst>
                <a:latin typeface="Times New Roman" pitchFamily="18" charset="0"/>
                <a:cs typeface="Times New Roman" pitchFamily="18" charset="0"/>
              </a:rPr>
              <a:t>LUẬT</a:t>
            </a:r>
            <a:r>
              <a:rPr lang="en-US" sz="2800" b="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FFFF00"/>
                </a:solidFill>
                <a:effectLst>
                  <a:outerShdw blurRad="38100" dist="38100" dir="2700000" algn="tl">
                    <a:srgbClr val="000000"/>
                  </a:outerShdw>
                </a:effectLst>
                <a:latin typeface="Times New Roman" pitchFamily="18" charset="0"/>
                <a:cs typeface="Times New Roman" pitchFamily="18" charset="0"/>
              </a:rPr>
              <a:t>BIỂN</a:t>
            </a:r>
            <a:r>
              <a:rPr lang="en-US" sz="2800" b="1" dirty="0">
                <a:solidFill>
                  <a:srgbClr val="FFFF00"/>
                </a:solidFill>
                <a:effectLst>
                  <a:outerShdw blurRad="38100" dist="38100" dir="2700000" algn="tl">
                    <a:srgbClr val="000000"/>
                  </a:outerShdw>
                </a:effectLst>
                <a:latin typeface="Times New Roman" pitchFamily="18" charset="0"/>
                <a:cs typeface="Times New Roman" pitchFamily="18" charset="0"/>
              </a:rPr>
              <a:t> 1982</a:t>
            </a:r>
          </a:p>
        </p:txBody>
      </p:sp>
      <p:sp>
        <p:nvSpPr>
          <p:cNvPr id="35844" name="Oval 4"/>
          <p:cNvSpPr>
            <a:spLocks noChangeArrowheads="1"/>
          </p:cNvSpPr>
          <p:nvPr/>
        </p:nvSpPr>
        <p:spPr bwMode="auto">
          <a:xfrm>
            <a:off x="381000" y="6096000"/>
            <a:ext cx="609600" cy="533400"/>
          </a:xfrm>
          <a:prstGeom prst="ellipse">
            <a:avLst/>
          </a:prstGeom>
          <a:solidFill>
            <a:srgbClr val="4D4D4D"/>
          </a:solidFill>
          <a:ln w="9525">
            <a:solidFill>
              <a:schemeClr val="tx1"/>
            </a:solidFill>
            <a:round/>
            <a:headEnd/>
            <a:tailEnd/>
          </a:ln>
        </p:spPr>
        <p:txBody>
          <a:bodyPr wrap="none" lIns="91427" tIns="45713" rIns="91427" bIns="45713" anchor="ctr"/>
          <a:lstStyle/>
          <a:p>
            <a:pPr eaLnBrk="1" hangingPunct="1"/>
            <a:r>
              <a:rPr lang="en-US" sz="2800">
                <a:solidFill>
                  <a:srgbClr val="FFFFFF"/>
                </a:solidFill>
              </a:rPr>
              <a:t>21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76482"/>
                                        </p:tgtEl>
                                        <p:attrNameLst>
                                          <p:attrName>style.visibility</p:attrName>
                                        </p:attrNameLst>
                                      </p:cBhvr>
                                      <p:to>
                                        <p:strVal val="visible"/>
                                      </p:to>
                                    </p:set>
                                    <p:anim calcmode="lin" valueType="num">
                                      <p:cBhvr>
                                        <p:cTn id="7" dur="500" fill="hold"/>
                                        <p:tgtEl>
                                          <p:spTgt spid="276482"/>
                                        </p:tgtEl>
                                        <p:attrNameLst>
                                          <p:attrName>ppt_w</p:attrName>
                                        </p:attrNameLst>
                                      </p:cBhvr>
                                      <p:tavLst>
                                        <p:tav tm="0">
                                          <p:val>
                                            <p:fltVal val="0"/>
                                          </p:val>
                                        </p:tav>
                                        <p:tav tm="100000">
                                          <p:val>
                                            <p:strVal val="#ppt_w"/>
                                          </p:val>
                                        </p:tav>
                                      </p:tavLst>
                                    </p:anim>
                                    <p:anim calcmode="lin" valueType="num">
                                      <p:cBhvr>
                                        <p:cTn id="8" dur="500" fill="hold"/>
                                        <p:tgtEl>
                                          <p:spTgt spid="2764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2" name="Google Shape;396;p14"/>
          <p:cNvGrpSpPr/>
          <p:nvPr/>
        </p:nvGrpSpPr>
        <p:grpSpPr>
          <a:xfrm>
            <a:off x="-404812" y="-48728"/>
            <a:ext cx="9525000" cy="1336676"/>
            <a:chOff x="-381000" y="-8659"/>
            <a:chExt cx="9525000" cy="1447800"/>
          </a:xfrm>
        </p:grpSpPr>
        <p:grpSp>
          <p:nvGrpSpPr>
            <p:cNvPr id="3" name="Google Shape;397;p14"/>
            <p:cNvGrpSpPr/>
            <p:nvPr/>
          </p:nvGrpSpPr>
          <p:grpSpPr>
            <a:xfrm>
              <a:off x="0" y="-8659"/>
              <a:ext cx="9144000" cy="1447800"/>
              <a:chOff x="0" y="-8659"/>
              <a:chExt cx="9144000" cy="1447800"/>
            </a:xfrm>
          </p:grpSpPr>
          <p:pic>
            <p:nvPicPr>
              <p:cNvPr id="398" name="Google Shape;398;p14"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399" name="Google Shape;399;p14"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400" name="Google Shape;400;p14"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401" name="Google Shape;401;p14"/>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402" name="Google Shape;402;p14"/>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11</a:t>
              </a:r>
              <a:endParaRPr/>
            </a:p>
          </p:txBody>
        </p:sp>
      </p:grpSp>
      <p:sp>
        <p:nvSpPr>
          <p:cNvPr id="403" name="Google Shape;403;p14"/>
          <p:cNvSpPr txBox="1"/>
          <p:nvPr/>
        </p:nvSpPr>
        <p:spPr>
          <a:xfrm>
            <a:off x="407774" y="1179513"/>
            <a:ext cx="8736226"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dirty="0">
                <a:solidFill>
                  <a:schemeClr val="lt1"/>
                </a:solidFill>
                <a:latin typeface="Arial"/>
                <a:ea typeface="Arial"/>
                <a:cs typeface="Arial"/>
                <a:sym typeface="Arial"/>
              </a:rPr>
              <a:t> </a:t>
            </a:r>
            <a:r>
              <a:rPr lang="en-US" sz="2400" b="1" dirty="0" smtClean="0">
                <a:solidFill>
                  <a:srgbClr val="C00000"/>
                </a:solidFill>
                <a:latin typeface="Times New Roman" pitchFamily="18" charset="0"/>
                <a:cs typeface="Times New Roman" pitchFamily="18" charset="0"/>
                <a:sym typeface="Arial"/>
              </a:rPr>
              <a:t>II</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MỘT</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SỐ</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NỘI</a:t>
            </a:r>
            <a:r>
              <a:rPr lang="en-US" sz="2400" b="1" dirty="0">
                <a:solidFill>
                  <a:srgbClr val="C00000"/>
                </a:solidFill>
                <a:latin typeface="Times New Roman" pitchFamily="18" charset="0"/>
                <a:cs typeface="Times New Roman" pitchFamily="18" charset="0"/>
                <a:sym typeface="Arial"/>
              </a:rPr>
              <a:t> DUNG</a:t>
            </a:r>
            <a:r>
              <a:rPr lang="en-US" sz="2400" b="1" dirty="0">
                <a:solidFill>
                  <a:srgbClr val="000000"/>
                </a:solidFill>
                <a:latin typeface="Times New Roman" pitchFamily="18" charset="0"/>
                <a:ea typeface="Arimo"/>
                <a:cs typeface="Times New Roman" pitchFamily="18" charset="0"/>
                <a:sym typeface="Arimo"/>
              </a:rPr>
              <a:t> </a:t>
            </a:r>
            <a:r>
              <a:rPr lang="en-US" sz="2400" b="1" dirty="0" err="1">
                <a:solidFill>
                  <a:srgbClr val="C00000"/>
                </a:solidFill>
                <a:latin typeface="Times New Roman" pitchFamily="18" charset="0"/>
                <a:cs typeface="Times New Roman" pitchFamily="18" charset="0"/>
                <a:sym typeface="Arial"/>
              </a:rPr>
              <a:t>CÔNG</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UỚC</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LIÊN</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HỢP</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QUỒC</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VỀ</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LUẬT</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BIỂN</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NĂM</a:t>
            </a:r>
            <a:r>
              <a:rPr lang="en-US" sz="2400" b="1" dirty="0">
                <a:solidFill>
                  <a:srgbClr val="C00000"/>
                </a:solidFill>
                <a:latin typeface="Times New Roman" pitchFamily="18" charset="0"/>
                <a:cs typeface="Times New Roman" pitchFamily="18" charset="0"/>
                <a:sym typeface="Arial"/>
              </a:rPr>
              <a:t> 1982 </a:t>
            </a:r>
            <a:r>
              <a:rPr lang="en-US" sz="2400" b="1" dirty="0" err="1">
                <a:solidFill>
                  <a:srgbClr val="C00000"/>
                </a:solidFill>
                <a:latin typeface="Times New Roman" pitchFamily="18" charset="0"/>
                <a:cs typeface="Times New Roman" pitchFamily="18" charset="0"/>
                <a:sym typeface="Arial"/>
              </a:rPr>
              <a:t>VÀ</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LUẬT</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BIỂN</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VIỆT</a:t>
            </a:r>
            <a:r>
              <a:rPr lang="en-US" sz="2400" b="1" dirty="0">
                <a:solidFill>
                  <a:srgbClr val="C00000"/>
                </a:solidFill>
                <a:latin typeface="Times New Roman" pitchFamily="18" charset="0"/>
                <a:cs typeface="Times New Roman" pitchFamily="18" charset="0"/>
                <a:sym typeface="Arial"/>
              </a:rPr>
              <a:t> NAM</a:t>
            </a:r>
            <a:endParaRPr sz="2400" b="1">
              <a:solidFill>
                <a:srgbClr val="C00000"/>
              </a:solidFill>
              <a:latin typeface="Times New Roman" pitchFamily="18" charset="0"/>
              <a:cs typeface="Times New Roman" pitchFamily="18" charset="0"/>
              <a:sym typeface="Arial"/>
            </a:endParaRPr>
          </a:p>
        </p:txBody>
      </p:sp>
      <p:sp>
        <p:nvSpPr>
          <p:cNvPr id="404" name="Google Shape;404;p14"/>
          <p:cNvSpPr txBox="1"/>
          <p:nvPr/>
        </p:nvSpPr>
        <p:spPr>
          <a:xfrm>
            <a:off x="-1" y="1916171"/>
            <a:ext cx="7574693"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dirty="0">
                <a:solidFill>
                  <a:srgbClr val="FF0000"/>
                </a:solidFill>
                <a:latin typeface="Times New Roman" pitchFamily="18" charset="0"/>
                <a:cs typeface="Times New Roman" pitchFamily="18" charset="0"/>
                <a:sym typeface="Arial"/>
              </a:rPr>
              <a:t>1. </a:t>
            </a:r>
            <a:r>
              <a:rPr lang="en-US" sz="2400" b="1" dirty="0" err="1">
                <a:solidFill>
                  <a:srgbClr val="FF0000"/>
                </a:solidFill>
                <a:latin typeface="Times New Roman" pitchFamily="18" charset="0"/>
                <a:ea typeface="Calibri"/>
                <a:cs typeface="Times New Roman" pitchFamily="18" charset="0"/>
                <a:sym typeface="Calibri"/>
              </a:rPr>
              <a:t>Công</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ước</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smtClean="0">
                <a:solidFill>
                  <a:srgbClr val="FF0000"/>
                </a:solidFill>
                <a:latin typeface="Times New Roman" pitchFamily="18" charset="0"/>
                <a:ea typeface="Calibri"/>
                <a:cs typeface="Times New Roman" pitchFamily="18" charset="0"/>
                <a:sym typeface="Calibri"/>
              </a:rPr>
              <a:t>Liên</a:t>
            </a:r>
            <a:r>
              <a:rPr lang="en-US" sz="2400" b="1" dirty="0" smtClean="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hợp</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quốc</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về</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Luật</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smtClean="0">
                <a:solidFill>
                  <a:srgbClr val="FF0000"/>
                </a:solidFill>
                <a:latin typeface="Times New Roman" pitchFamily="18" charset="0"/>
                <a:ea typeface="Calibri"/>
                <a:cs typeface="Times New Roman" pitchFamily="18" charset="0"/>
                <a:sym typeface="Calibri"/>
              </a:rPr>
              <a:t>Biển</a:t>
            </a:r>
            <a:r>
              <a:rPr lang="en-US" sz="2400" b="1" dirty="0" smtClean="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năm</a:t>
            </a:r>
            <a:r>
              <a:rPr lang="en-US" sz="2400" b="1" dirty="0">
                <a:solidFill>
                  <a:srgbClr val="FF0000"/>
                </a:solidFill>
                <a:latin typeface="Times New Roman" pitchFamily="18" charset="0"/>
                <a:ea typeface="Calibri"/>
                <a:cs typeface="Times New Roman" pitchFamily="18" charset="0"/>
                <a:sym typeface="Calibri"/>
              </a:rPr>
              <a:t> 1982</a:t>
            </a:r>
            <a:endParaRPr sz="2400" b="1">
              <a:solidFill>
                <a:srgbClr val="FF0000"/>
              </a:solidFill>
              <a:latin typeface="Times New Roman" pitchFamily="18" charset="0"/>
              <a:ea typeface="Calibri"/>
              <a:cs typeface="Times New Roman" pitchFamily="18" charset="0"/>
              <a:sym typeface="Calibri"/>
            </a:endParaRPr>
          </a:p>
        </p:txBody>
      </p:sp>
      <p:pic>
        <p:nvPicPr>
          <p:cNvPr id="405" name="Google Shape;405;p14"/>
          <p:cNvPicPr preferRelativeResize="0"/>
          <p:nvPr/>
        </p:nvPicPr>
        <p:blipFill rotWithShape="1">
          <a:blip r:embed="rId6">
            <a:alphaModFix/>
          </a:blip>
          <a:srcRect/>
          <a:stretch/>
        </p:blipFill>
        <p:spPr>
          <a:xfrm>
            <a:off x="0" y="1257982"/>
            <a:ext cx="582613" cy="628650"/>
          </a:xfrm>
          <a:prstGeom prst="rect">
            <a:avLst/>
          </a:prstGeom>
          <a:noFill/>
          <a:ln>
            <a:noFill/>
          </a:ln>
        </p:spPr>
      </p:pic>
      <p:sp>
        <p:nvSpPr>
          <p:cNvPr id="406" name="Google Shape;406;p14"/>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sp>
        <p:nvSpPr>
          <p:cNvPr id="407" name="Google Shape;407;p14"/>
          <p:cNvSpPr txBox="1"/>
          <p:nvPr/>
        </p:nvSpPr>
        <p:spPr>
          <a:xfrm>
            <a:off x="-1" y="2411937"/>
            <a:ext cx="3974841" cy="3046948"/>
          </a:xfrm>
          <a:prstGeom prst="rect">
            <a:avLst/>
          </a:prstGeom>
          <a:noFill/>
          <a:ln>
            <a:noFill/>
          </a:ln>
        </p:spPr>
        <p:txBody>
          <a:bodyPr spcFirstLastPara="1" wrap="square" lIns="91425" tIns="45700" rIns="91425" bIns="45700" anchor="t" anchorCtr="0">
            <a:spAutoFit/>
          </a:bodyPr>
          <a:lstStyle/>
          <a:p>
            <a:pPr marL="30480" marR="30480" lvl="0" indent="0" algn="just" rtl="0">
              <a:spcBef>
                <a:spcPts val="0"/>
              </a:spcBef>
              <a:spcAft>
                <a:spcPts val="0"/>
              </a:spcAft>
              <a:buFontTx/>
              <a:buChar char="-"/>
            </a:pP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Công</a:t>
            </a:r>
            <a:r>
              <a:rPr lang="en-US" sz="2400" dirty="0" smtClean="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ước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Liên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hợp</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quốc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về</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Luật</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Biển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năm</a:t>
            </a:r>
            <a:r>
              <a:rPr lang="en-US" sz="2400" dirty="0">
                <a:solidFill>
                  <a:srgbClr val="000000"/>
                </a:solidFill>
                <a:latin typeface="Times New Roman" pitchFamily="18" charset="0"/>
                <a:cs typeface="Times New Roman" pitchFamily="18" charset="0"/>
                <a:sym typeface="Arial"/>
              </a:rPr>
              <a:t> </a:t>
            </a:r>
            <a:r>
              <a:rPr lang="en-US" sz="2400" dirty="0" smtClean="0">
                <a:solidFill>
                  <a:srgbClr val="000000"/>
                </a:solidFill>
                <a:latin typeface="Times New Roman" pitchFamily="18" charset="0"/>
                <a:cs typeface="Times New Roman" pitchFamily="18" charset="0"/>
                <a:sym typeface="Arial"/>
              </a:rPr>
              <a:t>1982:</a:t>
            </a:r>
          </a:p>
          <a:p>
            <a:pPr marL="30480" marR="30480" lvl="0" indent="0" algn="just" rtl="0">
              <a:spcBef>
                <a:spcPts val="0"/>
              </a:spcBef>
              <a:spcAft>
                <a:spcPts val="0"/>
              </a:spcAft>
            </a:pP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C</a:t>
            </a:r>
            <a:r>
              <a:rPr lang="en-US" sz="2400" dirty="0" err="1" smtClean="0">
                <a:solidFill>
                  <a:srgbClr val="000000"/>
                </a:solidFill>
                <a:latin typeface="Times New Roman" pitchFamily="18" charset="0"/>
                <a:cs typeface="Times New Roman" pitchFamily="18" charset="0"/>
                <a:sym typeface="Arial"/>
              </a:rPr>
              <a:t>ông</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bố</a:t>
            </a:r>
            <a:r>
              <a:rPr lang="en-US" sz="2400" dirty="0" smtClean="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ngày</a:t>
            </a:r>
            <a:r>
              <a:rPr lang="en-US" sz="2400" dirty="0">
                <a:solidFill>
                  <a:srgbClr val="000000"/>
                </a:solidFill>
                <a:latin typeface="Times New Roman" pitchFamily="18" charset="0"/>
                <a:cs typeface="Times New Roman" pitchFamily="18" charset="0"/>
                <a:sym typeface="Arial"/>
              </a:rPr>
              <a:t> 10/12/1982 </a:t>
            </a:r>
            <a:endParaRPr lang="en-US" sz="2400" dirty="0" smtClean="0">
              <a:solidFill>
                <a:srgbClr val="000000"/>
              </a:solidFill>
              <a:latin typeface="Times New Roman" pitchFamily="18" charset="0"/>
              <a:cs typeface="Times New Roman" pitchFamily="18" charset="0"/>
              <a:sym typeface="Arial"/>
            </a:endParaRPr>
          </a:p>
          <a:p>
            <a:pPr marL="30480" marR="30480" lvl="0" indent="0" rtl="0">
              <a:spcBef>
                <a:spcPts val="0"/>
              </a:spcBef>
              <a:spcAft>
                <a:spcPts val="0"/>
              </a:spcAft>
            </a:pP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Có</a:t>
            </a:r>
            <a:r>
              <a:rPr lang="en-US" sz="2400" dirty="0" smtClean="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hiệu</a:t>
            </a:r>
            <a:r>
              <a:rPr lang="en-US" sz="2400" dirty="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lực</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từ</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ngày</a:t>
            </a:r>
            <a:r>
              <a:rPr lang="en-US" sz="2400" dirty="0" smtClean="0">
                <a:solidFill>
                  <a:srgbClr val="000000"/>
                </a:solidFill>
                <a:latin typeface="Times New Roman" pitchFamily="18" charset="0"/>
                <a:cs typeface="Times New Roman" pitchFamily="18" charset="0"/>
                <a:sym typeface="Arial"/>
              </a:rPr>
              <a:t> 16/11/1994</a:t>
            </a:r>
          </a:p>
          <a:p>
            <a:pPr marL="30480" marR="30480" lvl="0" indent="0" rtl="0">
              <a:spcBef>
                <a:spcPts val="0"/>
              </a:spcBef>
              <a:spcAft>
                <a:spcPts val="0"/>
              </a:spcAft>
            </a:pP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G</a:t>
            </a:r>
            <a:r>
              <a:rPr lang="en-US" sz="2400" dirty="0" err="1" smtClean="0">
                <a:solidFill>
                  <a:srgbClr val="000000"/>
                </a:solidFill>
                <a:latin typeface="Times New Roman" pitchFamily="18" charset="0"/>
                <a:cs typeface="Times New Roman" pitchFamily="18" charset="0"/>
                <a:sym typeface="Arial"/>
              </a:rPr>
              <a:t>ồm</a:t>
            </a:r>
            <a:r>
              <a:rPr lang="en-US" sz="2400" dirty="0" smtClean="0">
                <a:solidFill>
                  <a:srgbClr val="000000"/>
                </a:solidFill>
                <a:latin typeface="Times New Roman" pitchFamily="18" charset="0"/>
                <a:cs typeface="Times New Roman" pitchFamily="18" charset="0"/>
                <a:sym typeface="Arial"/>
              </a:rPr>
              <a:t> </a:t>
            </a:r>
            <a:r>
              <a:rPr lang="en-US" sz="2400" dirty="0">
                <a:solidFill>
                  <a:srgbClr val="000000"/>
                </a:solidFill>
                <a:latin typeface="Times New Roman" pitchFamily="18" charset="0"/>
                <a:cs typeface="Times New Roman" pitchFamily="18" charset="0"/>
                <a:sym typeface="Arial"/>
              </a:rPr>
              <a:t>17 </a:t>
            </a:r>
            <a:r>
              <a:rPr lang="en-US" sz="2400" dirty="0" err="1">
                <a:solidFill>
                  <a:srgbClr val="000000"/>
                </a:solidFill>
                <a:latin typeface="Times New Roman" pitchFamily="18" charset="0"/>
                <a:cs typeface="Times New Roman" pitchFamily="18" charset="0"/>
                <a:sym typeface="Arial"/>
              </a:rPr>
              <a:t>phần</a:t>
            </a:r>
            <a:r>
              <a:rPr lang="en-US" sz="2400" dirty="0">
                <a:solidFill>
                  <a:srgbClr val="000000"/>
                </a:solidFill>
                <a:latin typeface="Times New Roman" pitchFamily="18" charset="0"/>
                <a:cs typeface="Times New Roman" pitchFamily="18" charset="0"/>
                <a:sym typeface="Arial"/>
              </a:rPr>
              <a:t>, 320 </a:t>
            </a:r>
            <a:r>
              <a:rPr lang="en-US" sz="2400" dirty="0" err="1" smtClean="0">
                <a:solidFill>
                  <a:srgbClr val="000000"/>
                </a:solidFill>
                <a:latin typeface="Times New Roman" pitchFamily="18" charset="0"/>
                <a:cs typeface="Times New Roman" pitchFamily="18" charset="0"/>
                <a:sym typeface="Arial"/>
              </a:rPr>
              <a:t>điều</a:t>
            </a:r>
            <a:r>
              <a:rPr lang="en-US" sz="2400" dirty="0" smtClean="0">
                <a:latin typeface="Times New Roman" pitchFamily="18" charset="0"/>
                <a:cs typeface="Times New Roman" pitchFamily="18" charset="0"/>
              </a:rPr>
              <a:t>, </a:t>
            </a:r>
            <a:r>
              <a:rPr lang="en-US" sz="2400" dirty="0" smtClean="0">
                <a:solidFill>
                  <a:srgbClr val="000000"/>
                </a:solidFill>
                <a:latin typeface="Times New Roman" pitchFamily="18" charset="0"/>
                <a:cs typeface="Times New Roman" pitchFamily="18" charset="0"/>
                <a:sym typeface="Arial"/>
              </a:rPr>
              <a:t>9 </a:t>
            </a:r>
            <a:r>
              <a:rPr lang="en-US" sz="2400" dirty="0" err="1">
                <a:solidFill>
                  <a:srgbClr val="000000"/>
                </a:solidFill>
                <a:latin typeface="Times New Roman" pitchFamily="18" charset="0"/>
                <a:cs typeface="Times New Roman" pitchFamily="18" charset="0"/>
                <a:sym typeface="Arial"/>
              </a:rPr>
              <a:t>phụ</a:t>
            </a:r>
            <a:r>
              <a:rPr lang="en-US" sz="2400" dirty="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lục</a:t>
            </a:r>
            <a:r>
              <a:rPr lang="en-US" sz="2400" dirty="0" smtClean="0">
                <a:solidFill>
                  <a:srgbClr val="000000"/>
                </a:solidFill>
                <a:latin typeface="Times New Roman" pitchFamily="18" charset="0"/>
                <a:cs typeface="Times New Roman" pitchFamily="18" charset="0"/>
                <a:sym typeface="Arial"/>
              </a:rPr>
              <a:t>, 4 </a:t>
            </a:r>
            <a:r>
              <a:rPr lang="en-US" sz="2400" dirty="0" err="1" smtClean="0">
                <a:solidFill>
                  <a:srgbClr val="000000"/>
                </a:solidFill>
                <a:latin typeface="Times New Roman" pitchFamily="18" charset="0"/>
                <a:cs typeface="Times New Roman" pitchFamily="18" charset="0"/>
                <a:sym typeface="Arial"/>
              </a:rPr>
              <a:t>nghị</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quyết</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và</a:t>
            </a:r>
            <a:r>
              <a:rPr lang="en-US" sz="2400" dirty="0" smtClean="0">
                <a:solidFill>
                  <a:srgbClr val="000000"/>
                </a:solidFill>
                <a:latin typeface="Times New Roman" pitchFamily="18" charset="0"/>
                <a:cs typeface="Times New Roman" pitchFamily="18" charset="0"/>
                <a:sym typeface="Arial"/>
              </a:rPr>
              <a:t> 1000 </a:t>
            </a:r>
            <a:r>
              <a:rPr lang="en-US" sz="2400" dirty="0" err="1" smtClean="0">
                <a:solidFill>
                  <a:srgbClr val="000000"/>
                </a:solidFill>
                <a:latin typeface="Times New Roman" pitchFamily="18" charset="0"/>
                <a:cs typeface="Times New Roman" pitchFamily="18" charset="0"/>
                <a:sym typeface="Arial"/>
              </a:rPr>
              <a:t>quy</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phạm</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pháp</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luật</a:t>
            </a:r>
            <a:r>
              <a:rPr lang="en-US" sz="2400" dirty="0" smtClean="0">
                <a:solidFill>
                  <a:srgbClr val="000000"/>
                </a:solidFill>
                <a:latin typeface="Times New Roman" pitchFamily="18" charset="0"/>
                <a:cs typeface="Times New Roman" pitchFamily="18" charset="0"/>
                <a:sym typeface="Arial"/>
              </a:rPr>
              <a:t>.</a:t>
            </a:r>
            <a:endParaRPr sz="2400">
              <a:solidFill>
                <a:schemeClr val="dk1"/>
              </a:solidFill>
              <a:latin typeface="Times New Roman" pitchFamily="18" charset="0"/>
              <a:cs typeface="Times New Roman" pitchFamily="18" charset="0"/>
              <a:sym typeface="Arial"/>
            </a:endParaRPr>
          </a:p>
        </p:txBody>
      </p:sp>
      <p:pic>
        <p:nvPicPr>
          <p:cNvPr id="408" name="Google Shape;408;p14"/>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409" name="Google Shape;409;p14"/>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410" name="Google Shape;410;p14"/>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411" name="Google Shape;411;p14"/>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412" name="Google Shape;412;p14"/>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413" name="Google Shape;413;p14"/>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414" name="Google Shape;414;p14"/>
          <p:cNvPicPr preferRelativeResize="0"/>
          <p:nvPr/>
        </p:nvPicPr>
        <p:blipFill rotWithShape="1">
          <a:blip r:embed="rId12">
            <a:alphaModFix/>
          </a:blip>
          <a:srcRect/>
          <a:stretch/>
        </p:blipFill>
        <p:spPr>
          <a:xfrm>
            <a:off x="8016713" y="6229350"/>
            <a:ext cx="581025" cy="628650"/>
          </a:xfrm>
          <a:prstGeom prst="rect">
            <a:avLst/>
          </a:prstGeom>
          <a:noFill/>
          <a:ln>
            <a:noFill/>
          </a:ln>
        </p:spPr>
      </p:pic>
      <p:pic>
        <p:nvPicPr>
          <p:cNvPr id="415" name="Google Shape;415;p14"/>
          <p:cNvPicPr preferRelativeResize="0"/>
          <p:nvPr/>
        </p:nvPicPr>
        <p:blipFill rotWithShape="1">
          <a:blip r:embed="rId13">
            <a:alphaModFix/>
          </a:blip>
          <a:srcRect/>
          <a:stretch/>
        </p:blipFill>
        <p:spPr>
          <a:xfrm>
            <a:off x="4256906" y="2358762"/>
            <a:ext cx="4887094" cy="44992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1000"/>
                                        <p:tgtEl>
                                          <p:spTgt spid="4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5"/>
                                        </p:tgtEl>
                                        <p:attrNameLst>
                                          <p:attrName>style.visibility</p:attrName>
                                        </p:attrNameLst>
                                      </p:cBhvr>
                                      <p:to>
                                        <p:strVal val="visible"/>
                                      </p:to>
                                    </p:set>
                                    <p:animEffect transition="in" filter="fade">
                                      <p:cBhvr>
                                        <p:cTn id="12" dur="500"/>
                                        <p:tgtEl>
                                          <p:spTgt spid="4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7"/>
                                        </p:tgtEl>
                                        <p:attrNameLst>
                                          <p:attrName>style.visibility</p:attrName>
                                        </p:attrNameLst>
                                      </p:cBhvr>
                                      <p:to>
                                        <p:strVal val="visible"/>
                                      </p:to>
                                    </p:set>
                                    <p:animEffect transition="in" filter="fade">
                                      <p:cBhvr>
                                        <p:cTn id="17" dur="10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78" name="Rectangle 2"/>
          <p:cNvSpPr>
            <a:spLocks noGrp="1" noChangeArrowheads="1"/>
          </p:cNvSpPr>
          <p:nvPr>
            <p:ph type="body" idx="1"/>
          </p:nvPr>
        </p:nvSpPr>
        <p:spPr>
          <a:xfrm>
            <a:off x="0" y="304800"/>
            <a:ext cx="9144000" cy="6553200"/>
          </a:xfrm>
        </p:spPr>
        <p:txBody>
          <a:bodyPr/>
          <a:lstStyle/>
          <a:p>
            <a:pPr eaLnBrk="1" hangingPunct="1">
              <a:buFontTx/>
              <a:buNone/>
            </a:pPr>
            <a:endParaRPr lang="en-US" sz="2400" dirty="0" smtClean="0">
              <a:solidFill>
                <a:srgbClr val="FFFF00"/>
              </a:solidFill>
            </a:endParaRPr>
          </a:p>
          <a:p>
            <a:pPr eaLnBrk="1" hangingPunct="1">
              <a:buFontTx/>
              <a:buNone/>
            </a:pPr>
            <a:r>
              <a:rPr lang="en-US" sz="2800" b="1" dirty="0" smtClean="0">
                <a:solidFill>
                  <a:srgbClr val="FFFF00"/>
                </a:solidFill>
              </a:rPr>
              <a:t>   </a:t>
            </a:r>
            <a:r>
              <a:rPr lang="en-US" sz="2400" b="1" dirty="0" err="1" smtClean="0">
                <a:solidFill>
                  <a:schemeClr val="tx1"/>
                </a:solidFill>
                <a:latin typeface="Times New Roman" pitchFamily="18" charset="0"/>
                <a:cs typeface="Times New Roman" pitchFamily="18" charset="0"/>
              </a:rPr>
              <a:t>CÁC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NGUYÊN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TẮC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CƠ</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BẢN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LUẬT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BIỂN</a:t>
            </a:r>
            <a:r>
              <a:rPr lang="en-US" sz="2400" b="1" dirty="0" smtClean="0">
                <a:solidFill>
                  <a:schemeClr val="tx1"/>
                </a:solidFill>
                <a:latin typeface="Times New Roman" pitchFamily="18" charset="0"/>
                <a:cs typeface="Times New Roman" pitchFamily="18" charset="0"/>
              </a:rPr>
              <a:t> 1982</a:t>
            </a:r>
          </a:p>
          <a:p>
            <a:pPr eaLnBrk="1" hangingPunct="1">
              <a:buFontTx/>
              <a:buNone/>
            </a:pPr>
            <a:r>
              <a:rPr lang="en-US" sz="2400" dirty="0" smtClean="0">
                <a:solidFill>
                  <a:schemeClr val="tx1"/>
                </a:solidFill>
                <a:latin typeface="Times New Roman" pitchFamily="18" charset="0"/>
                <a:cs typeface="Times New Roman" pitchFamily="18" charset="0"/>
              </a:rPr>
              <a:t>			</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Tự</a:t>
            </a:r>
            <a:r>
              <a:rPr lang="en-US" sz="2400" b="1" dirty="0" smtClean="0">
                <a:solidFill>
                  <a:schemeClr val="tx1"/>
                </a:solidFill>
                <a:latin typeface="Times New Roman" pitchFamily="18" charset="0"/>
                <a:cs typeface="Times New Roman" pitchFamily="18" charset="0"/>
              </a:rPr>
              <a:t> do </a:t>
            </a:r>
            <a:r>
              <a:rPr lang="en-US" sz="2400" b="1" dirty="0" err="1" smtClean="0">
                <a:solidFill>
                  <a:schemeClr val="tx1"/>
                </a:solidFill>
                <a:latin typeface="Times New Roman" pitchFamily="18" charset="0"/>
                <a:cs typeface="Times New Roman" pitchFamily="18" charset="0"/>
              </a:rPr>
              <a:t>biển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cả</a:t>
            </a:r>
            <a:endParaRPr lang="en-US" sz="2400" b="1" dirty="0" smtClean="0">
              <a:solidFill>
                <a:schemeClr val="tx1"/>
              </a:solidFill>
              <a:latin typeface="Times New Roman" pitchFamily="18" charset="0"/>
              <a:cs typeface="Times New Roman" pitchFamily="18" charset="0"/>
            </a:endParaRPr>
          </a:p>
          <a:p>
            <a:pPr eaLnBrk="1" hangingPunct="1">
              <a:buFontTx/>
              <a:buNone/>
            </a:pPr>
            <a:r>
              <a:rPr lang="en-US" sz="2400" b="1" dirty="0" smtClean="0">
                <a:solidFill>
                  <a:schemeClr val="tx1"/>
                </a:solidFill>
                <a:latin typeface="Times New Roman" pitchFamily="18" charset="0"/>
                <a:cs typeface="Times New Roman" pitchFamily="18" charset="0"/>
              </a:rPr>
              <a:t>			- </a:t>
            </a:r>
            <a:r>
              <a:rPr lang="en-US" sz="2400" b="1" dirty="0" err="1" smtClean="0">
                <a:solidFill>
                  <a:schemeClr val="tx1"/>
                </a:solidFill>
                <a:latin typeface="Times New Roman" pitchFamily="18" charset="0"/>
                <a:cs typeface="Times New Roman" pitchFamily="18" charset="0"/>
              </a:rPr>
              <a:t>Đất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thống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trị</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biển</a:t>
            </a:r>
            <a:endParaRPr lang="en-US" sz="2400" b="1" dirty="0" smtClean="0">
              <a:solidFill>
                <a:schemeClr val="tx1"/>
              </a:solidFill>
              <a:latin typeface="Times New Roman" pitchFamily="18" charset="0"/>
              <a:cs typeface="Times New Roman" pitchFamily="18" charset="0"/>
            </a:endParaRPr>
          </a:p>
          <a:p>
            <a:pPr eaLnBrk="1" hangingPunct="1">
              <a:buFontTx/>
              <a:buNone/>
            </a:pPr>
            <a:r>
              <a:rPr lang="en-US" sz="2400" b="1" dirty="0" smtClean="0">
                <a:solidFill>
                  <a:schemeClr val="tx1"/>
                </a:solidFill>
                <a:latin typeface="Times New Roman" pitchFamily="18" charset="0"/>
                <a:cs typeface="Times New Roman" pitchFamily="18" charset="0"/>
              </a:rPr>
              <a:t>			- Di </a:t>
            </a:r>
            <a:r>
              <a:rPr lang="en-US" sz="2400" b="1" dirty="0" err="1" smtClean="0">
                <a:solidFill>
                  <a:schemeClr val="tx1"/>
                </a:solidFill>
                <a:latin typeface="Times New Roman" pitchFamily="18" charset="0"/>
                <a:cs typeface="Times New Roman" pitchFamily="18" charset="0"/>
              </a:rPr>
              <a:t>sản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chung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loài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người</a:t>
            </a:r>
            <a:endParaRPr lang="en-US" sz="2400" b="1" dirty="0" smtClean="0">
              <a:solidFill>
                <a:schemeClr val="tx1"/>
              </a:solidFill>
              <a:latin typeface="Times New Roman" pitchFamily="18" charset="0"/>
              <a:cs typeface="Times New Roman" pitchFamily="18" charset="0"/>
            </a:endParaRPr>
          </a:p>
          <a:p>
            <a:pPr lvl="1" eaLnBrk="1" hangingPunct="1">
              <a:buFontTx/>
              <a:buNone/>
            </a:pPr>
            <a:r>
              <a:rPr lang="en-US" b="1" dirty="0" smtClean="0">
                <a:solidFill>
                  <a:schemeClr val="tx1"/>
                </a:solidFill>
                <a:latin typeface="Times New Roman" pitchFamily="18" charset="0"/>
                <a:cs typeface="Times New Roman" pitchFamily="18" charset="0"/>
              </a:rPr>
              <a:t>		- </a:t>
            </a:r>
            <a:r>
              <a:rPr lang="en-US" b="1" dirty="0" err="1" smtClean="0">
                <a:solidFill>
                  <a:schemeClr val="tx1"/>
                </a:solidFill>
                <a:latin typeface="Times New Roman" pitchFamily="18" charset="0"/>
                <a:cs typeface="Times New Roman" pitchFamily="18" charset="0"/>
              </a:rPr>
              <a:t>Công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bằng</a:t>
            </a:r>
            <a:r>
              <a:rPr lang="en-US" b="1" dirty="0" smtClean="0">
                <a:solidFill>
                  <a:schemeClr val="tx1"/>
                </a:solidFill>
                <a:latin typeface="Times New Roman" pitchFamily="18" charset="0"/>
                <a:cs typeface="Times New Roman" pitchFamily="18" charset="0"/>
              </a:rPr>
              <a:t> </a:t>
            </a:r>
            <a:r>
              <a:rPr lang="nl-NL" b="1" dirty="0" smtClean="0">
                <a:solidFill>
                  <a:schemeClr val="tx1"/>
                </a:solidFill>
                <a:latin typeface="Times New Roman" pitchFamily="18" charset="0"/>
                <a:cs typeface="Times New Roman" pitchFamily="18" charset="0"/>
              </a:rPr>
              <a:t>(biển cả không thuộc chủ quyền của quốc gia nào; là di sản chung của loài người) </a:t>
            </a:r>
          </a:p>
          <a:p>
            <a:pPr lvl="1" eaLnBrk="1" hangingPunct="1">
              <a:buFontTx/>
              <a:buNone/>
            </a:pPr>
            <a:endParaRPr lang="nl-NL" b="1" dirty="0" smtClean="0">
              <a:solidFill>
                <a:schemeClr val="tx1"/>
              </a:solidFill>
              <a:latin typeface="Times New Roman" pitchFamily="18" charset="0"/>
              <a:cs typeface="Times New Roman" pitchFamily="18" charset="0"/>
            </a:endParaRPr>
          </a:p>
          <a:p>
            <a:pPr lvl="1" eaLnBrk="1" hangingPunct="1">
              <a:buFontTx/>
              <a:buNone/>
            </a:pPr>
            <a:r>
              <a:rPr lang="en-US" b="1" dirty="0" err="1" smtClean="0">
                <a:solidFill>
                  <a:schemeClr val="tx1"/>
                </a:solidFill>
                <a:latin typeface="Times New Roman" pitchFamily="18" charset="0"/>
                <a:cs typeface="Times New Roman" pitchFamily="18" charset="0"/>
              </a:rPr>
              <a:t>CÁC</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CƠ</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QUAN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GIẢI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QUYẾT</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TRANH</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CHẤP</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BIỂN</a:t>
            </a:r>
            <a:r>
              <a:rPr lang="en-US" b="1" dirty="0" smtClean="0">
                <a:solidFill>
                  <a:schemeClr val="tx1"/>
                </a:solidFill>
                <a:latin typeface="Times New Roman" pitchFamily="18" charset="0"/>
                <a:cs typeface="Times New Roman" pitchFamily="18" charset="0"/>
              </a:rPr>
              <a:t> </a:t>
            </a:r>
          </a:p>
          <a:p>
            <a:pPr eaLnBrk="1" hangingPunct="1">
              <a:buFontTx/>
              <a:buNone/>
            </a:pPr>
            <a:r>
              <a:rPr lang="nl-NL" sz="2400" dirty="0" smtClean="0">
                <a:solidFill>
                  <a:schemeClr val="tx1"/>
                </a:solidFill>
                <a:latin typeface="Times New Roman" pitchFamily="18" charset="0"/>
                <a:cs typeface="Times New Roman" pitchFamily="18" charset="0"/>
              </a:rPr>
              <a:t>		</a:t>
            </a:r>
            <a:r>
              <a:rPr lang="nl-NL" sz="2400" b="1" dirty="0" smtClean="0">
                <a:solidFill>
                  <a:schemeClr val="tx1"/>
                </a:solidFill>
                <a:latin typeface="Times New Roman" pitchFamily="18" charset="0"/>
                <a:cs typeface="Times New Roman" pitchFamily="18" charset="0"/>
              </a:rPr>
              <a:t>b. Tòa án quốc tế về luật biển (TALB - ITLOS )</a:t>
            </a:r>
            <a:r>
              <a:rPr lang="en-US" sz="2400" b="1" dirty="0" smtClean="0">
                <a:solidFill>
                  <a:schemeClr val="tx1"/>
                </a:solidFill>
                <a:latin typeface="Times New Roman" pitchFamily="18" charset="0"/>
                <a:cs typeface="Times New Roman" pitchFamily="18" charset="0"/>
              </a:rPr>
              <a:t> </a:t>
            </a:r>
          </a:p>
          <a:p>
            <a:pPr eaLnBrk="1" hangingPunct="1">
              <a:buFontTx/>
              <a:buNone/>
            </a:pPr>
            <a:r>
              <a:rPr lang="nl-NL" sz="2400" b="1" dirty="0" smtClean="0">
                <a:solidFill>
                  <a:schemeClr val="tx1"/>
                </a:solidFill>
                <a:latin typeface="Times New Roman" pitchFamily="18" charset="0"/>
                <a:cs typeface="Times New Roman" pitchFamily="18" charset="0"/>
              </a:rPr>
              <a:t>		c. Tòa trọng tài về luật biển</a:t>
            </a:r>
          </a:p>
          <a:p>
            <a:pPr eaLnBrk="1" hangingPunct="1">
              <a:buFontTx/>
              <a:buNone/>
            </a:pPr>
            <a:r>
              <a:rPr lang="nl-NL" sz="2400" b="1" dirty="0" smtClean="0">
                <a:solidFill>
                  <a:schemeClr val="tx1"/>
                </a:solidFill>
                <a:latin typeface="Times New Roman" pitchFamily="18" charset="0"/>
                <a:cs typeface="Times New Roman" pitchFamily="18" charset="0"/>
              </a:rPr>
              <a:t>		e. Tòa trọng tài đặc biệt về luật biển</a:t>
            </a:r>
            <a:endParaRPr lang="en-US" sz="2400" b="1" dirty="0" smtClean="0">
              <a:solidFill>
                <a:schemeClr val="tx1"/>
              </a:solidFill>
              <a:latin typeface="Times New Roman" pitchFamily="18" charset="0"/>
              <a:cs typeface="Times New Roman" pitchFamily="18" charset="0"/>
            </a:endParaRPr>
          </a:p>
          <a:p>
            <a:pPr eaLnBrk="1" hangingPunct="1">
              <a:buFontTx/>
              <a:buNone/>
            </a:pPr>
            <a:endParaRPr lang="en-US" sz="3600" b="1"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0578">
                                            <p:txEl>
                                              <p:pRg st="1" end="1"/>
                                            </p:txEl>
                                          </p:spTgt>
                                        </p:tgtEl>
                                        <p:attrNameLst>
                                          <p:attrName>style.visibility</p:attrName>
                                        </p:attrNameLst>
                                      </p:cBhvr>
                                      <p:to>
                                        <p:strVal val="visible"/>
                                      </p:to>
                                    </p:set>
                                    <p:animEffect transition="in" filter="checkerboard(across)">
                                      <p:cBhvr>
                                        <p:cTn id="7" dur="500"/>
                                        <p:tgtEl>
                                          <p:spTgt spid="280578">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280578">
                                            <p:txEl>
                                              <p:pRg st="2" end="2"/>
                                            </p:txEl>
                                          </p:spTgt>
                                        </p:tgtEl>
                                        <p:attrNameLst>
                                          <p:attrName>style.visibility</p:attrName>
                                        </p:attrNameLst>
                                      </p:cBhvr>
                                      <p:to>
                                        <p:strVal val="visible"/>
                                      </p:to>
                                    </p:set>
                                    <p:animEffect transition="in" filter="checkerboard(across)">
                                      <p:cBhvr>
                                        <p:cTn id="10" dur="500"/>
                                        <p:tgtEl>
                                          <p:spTgt spid="280578">
                                            <p:txEl>
                                              <p:pRg st="2" end="2"/>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280578">
                                            <p:txEl>
                                              <p:pRg st="3" end="3"/>
                                            </p:txEl>
                                          </p:spTgt>
                                        </p:tgtEl>
                                        <p:attrNameLst>
                                          <p:attrName>style.visibility</p:attrName>
                                        </p:attrNameLst>
                                      </p:cBhvr>
                                      <p:to>
                                        <p:strVal val="visible"/>
                                      </p:to>
                                    </p:set>
                                    <p:animEffect transition="in" filter="checkerboard(across)">
                                      <p:cBhvr>
                                        <p:cTn id="13" dur="500"/>
                                        <p:tgtEl>
                                          <p:spTgt spid="280578">
                                            <p:txEl>
                                              <p:pRg st="3" end="3"/>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280578">
                                            <p:txEl>
                                              <p:pRg st="4" end="4"/>
                                            </p:txEl>
                                          </p:spTgt>
                                        </p:tgtEl>
                                        <p:attrNameLst>
                                          <p:attrName>style.visibility</p:attrName>
                                        </p:attrNameLst>
                                      </p:cBhvr>
                                      <p:to>
                                        <p:strVal val="visible"/>
                                      </p:to>
                                    </p:set>
                                    <p:animEffect transition="in" filter="checkerboard(across)">
                                      <p:cBhvr>
                                        <p:cTn id="16" dur="500"/>
                                        <p:tgtEl>
                                          <p:spTgt spid="280578">
                                            <p:txEl>
                                              <p:pRg st="4" end="4"/>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280578">
                                            <p:txEl>
                                              <p:pRg st="5" end="5"/>
                                            </p:txEl>
                                          </p:spTgt>
                                        </p:tgtEl>
                                        <p:attrNameLst>
                                          <p:attrName>style.visibility</p:attrName>
                                        </p:attrNameLst>
                                      </p:cBhvr>
                                      <p:to>
                                        <p:strVal val="visible"/>
                                      </p:to>
                                    </p:set>
                                    <p:animEffect transition="in" filter="checkerboard(across)">
                                      <p:cBhvr>
                                        <p:cTn id="19" dur="500"/>
                                        <p:tgtEl>
                                          <p:spTgt spid="280578">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80578">
                                            <p:txEl>
                                              <p:pRg st="7" end="7"/>
                                            </p:txEl>
                                          </p:spTgt>
                                        </p:tgtEl>
                                        <p:attrNameLst>
                                          <p:attrName>style.visibility</p:attrName>
                                        </p:attrNameLst>
                                      </p:cBhvr>
                                      <p:to>
                                        <p:strVal val="visible"/>
                                      </p:to>
                                    </p:set>
                                    <p:animEffect transition="in" filter="checkerboard(across)">
                                      <p:cBhvr>
                                        <p:cTn id="24" dur="500"/>
                                        <p:tgtEl>
                                          <p:spTgt spid="280578">
                                            <p:txEl>
                                              <p:pRg st="7" end="7"/>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280578">
                                            <p:txEl>
                                              <p:pRg st="8" end="8"/>
                                            </p:txEl>
                                          </p:spTgt>
                                        </p:tgtEl>
                                        <p:attrNameLst>
                                          <p:attrName>style.visibility</p:attrName>
                                        </p:attrNameLst>
                                      </p:cBhvr>
                                      <p:to>
                                        <p:strVal val="visible"/>
                                      </p:to>
                                    </p:set>
                                    <p:animEffect transition="in" filter="checkerboard(across)">
                                      <p:cBhvr>
                                        <p:cTn id="27" dur="500"/>
                                        <p:tgtEl>
                                          <p:spTgt spid="280578">
                                            <p:txEl>
                                              <p:pRg st="8" end="8"/>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280578">
                                            <p:txEl>
                                              <p:pRg st="9" end="9"/>
                                            </p:txEl>
                                          </p:spTgt>
                                        </p:tgtEl>
                                        <p:attrNameLst>
                                          <p:attrName>style.visibility</p:attrName>
                                        </p:attrNameLst>
                                      </p:cBhvr>
                                      <p:to>
                                        <p:strVal val="visible"/>
                                      </p:to>
                                    </p:set>
                                    <p:animEffect transition="in" filter="checkerboard(across)">
                                      <p:cBhvr>
                                        <p:cTn id="30" dur="500"/>
                                        <p:tgtEl>
                                          <p:spTgt spid="280578">
                                            <p:txEl>
                                              <p:pRg st="9" end="9"/>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280578">
                                            <p:txEl>
                                              <p:pRg st="10" end="10"/>
                                            </p:txEl>
                                          </p:spTgt>
                                        </p:tgtEl>
                                        <p:attrNameLst>
                                          <p:attrName>style.visibility</p:attrName>
                                        </p:attrNameLst>
                                      </p:cBhvr>
                                      <p:to>
                                        <p:strVal val="visible"/>
                                      </p:to>
                                    </p:set>
                                    <p:animEffect transition="in" filter="checkerboard(across)">
                                      <p:cBhvr>
                                        <p:cTn id="33" dur="500"/>
                                        <p:tgtEl>
                                          <p:spTgt spid="28057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4"/>
          <p:cNvSpPr>
            <a:spLocks noGrp="1" noChangeArrowheads="1"/>
          </p:cNvSpPr>
          <p:nvPr>
            <p:ph type="body" idx="1"/>
          </p:nvPr>
        </p:nvSpPr>
        <p:spPr>
          <a:xfrm>
            <a:off x="0" y="228600"/>
            <a:ext cx="9144000" cy="4629160"/>
          </a:xfrm>
          <a:prstGeom prst="cloudCallout">
            <a:avLst>
              <a:gd name="adj1" fmla="val -44324"/>
              <a:gd name="adj2" fmla="val 884"/>
            </a:avLst>
          </a:prstGeom>
          <a:solidFill>
            <a:schemeClr val="accent1"/>
          </a:solidFill>
          <a:ln>
            <a:solidFill>
              <a:schemeClr val="tx1"/>
            </a:solidFill>
            <a:round/>
          </a:ln>
          <a:extLst>
            <a:ext uri="{AF507438-7753-43E0-B8FC-AC1667EBCBE1}"/>
          </a:extLst>
        </p:spPr>
        <p:txBody>
          <a:bodyPr anchor="ctr">
            <a:normAutofit/>
          </a:bodyPr>
          <a:lstStyle/>
          <a:p>
            <a:pPr algn="ctr">
              <a:defRPr/>
            </a:pPr>
            <a:endParaRPr lang="en-US" i="1" dirty="0">
              <a:solidFill>
                <a:srgbClr val="FF0000"/>
              </a:solidFill>
              <a:effectLst>
                <a:outerShdw blurRad="38100" dist="38100" dir="2700000" algn="tl">
                  <a:srgbClr val="C0C0C0"/>
                </a:outerShdw>
              </a:effectLst>
              <a:cs typeface="Times New Roman" pitchFamily="18" charset="0"/>
            </a:endParaRPr>
          </a:p>
          <a:p>
            <a:pPr algn="ctr">
              <a:defRPr/>
            </a:pPr>
            <a:endParaRPr lang="en-US" b="1" i="1" dirty="0">
              <a:latin typeface="Times New Roman" pitchFamily="18" charset="0"/>
              <a:cs typeface="Times New Roman" pitchFamily="18" charset="0"/>
            </a:endParaRPr>
          </a:p>
          <a:p>
            <a:pPr algn="ctr">
              <a:buFontTx/>
              <a:buNone/>
              <a:defRPr/>
            </a:pPr>
            <a:r>
              <a:rPr lang="en-US" sz="3400" b="1" i="1" dirty="0" err="1" smtClean="0">
                <a:solidFill>
                  <a:schemeClr val="tx2"/>
                </a:solidFill>
                <a:latin typeface="Times New Roman" pitchFamily="18" charset="0"/>
                <a:cs typeface="Times New Roman" pitchFamily="18" charset="0"/>
              </a:rPr>
              <a:t>Công</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ước</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của</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Liên</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hợp</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quốc</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về</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Luật</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Biển</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năm</a:t>
            </a:r>
            <a:r>
              <a:rPr lang="en-US" sz="3400" b="1" i="1" dirty="0" smtClean="0">
                <a:solidFill>
                  <a:schemeClr val="tx2"/>
                </a:solidFill>
                <a:latin typeface="Times New Roman" pitchFamily="18" charset="0"/>
                <a:cs typeface="Times New Roman" pitchFamily="18" charset="0"/>
              </a:rPr>
              <a:t> 1982 </a:t>
            </a:r>
            <a:r>
              <a:rPr lang="en-US" sz="3400" b="1" i="1" dirty="0" err="1" smtClean="0">
                <a:solidFill>
                  <a:schemeClr val="tx2"/>
                </a:solidFill>
                <a:latin typeface="Times New Roman" pitchFamily="18" charset="0"/>
                <a:cs typeface="Times New Roman" pitchFamily="18" charset="0"/>
              </a:rPr>
              <a:t>quy</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định</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về</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những</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vấn</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đề</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gì</a:t>
            </a:r>
            <a:r>
              <a:rPr lang="en-US" sz="3400" b="1" i="1" dirty="0" smtClean="0">
                <a:solidFill>
                  <a:schemeClr val="tx2"/>
                </a:solidFill>
                <a:latin typeface="Times New Roman" pitchFamily="18" charset="0"/>
                <a:cs typeface="Times New Roman" pitchFamily="18" charset="0"/>
              </a:rPr>
              <a:t>?</a:t>
            </a:r>
            <a:endParaRPr lang="en-US" sz="3400" b="1" dirty="0">
              <a:solidFill>
                <a:schemeClr val="tx2"/>
              </a:solidFill>
              <a:latin typeface="Times New Roman" pitchFamily="18" charset="0"/>
              <a:cs typeface="Times New Roman" pitchFamily="18" charset="0"/>
            </a:endParaRPr>
          </a:p>
          <a:p>
            <a:pPr algn="ctr">
              <a:defRPr/>
            </a:pPr>
            <a:endParaRPr lang="en-US" i="1" dirty="0">
              <a:solidFill>
                <a:srgbClr val="FF0000"/>
              </a:solidFill>
              <a:effectLst>
                <a:outerShdw blurRad="38100" dist="38100" dir="2700000" algn="tl">
                  <a:srgbClr val="C0C0C0"/>
                </a:outerShdw>
              </a:effectLst>
              <a:cs typeface="Times New Roman" pitchFamily="18" charset="0"/>
            </a:endParaRPr>
          </a:p>
          <a:p>
            <a:pPr algn="ctr">
              <a:defRPr/>
            </a:pPr>
            <a:endParaRPr lang="en-US" b="1" dirty="0">
              <a:solidFill>
                <a:srgbClr val="FF0000"/>
              </a:solidFill>
            </a:endParaRPr>
          </a:p>
        </p:txBody>
      </p:sp>
      <p:sp>
        <p:nvSpPr>
          <p:cNvPr id="3" name="Google Shape;439;p15"/>
          <p:cNvSpPr txBox="1"/>
          <p:nvPr/>
        </p:nvSpPr>
        <p:spPr>
          <a:xfrm>
            <a:off x="0" y="5643578"/>
            <a:ext cx="9144000" cy="830956"/>
          </a:xfrm>
          <a:prstGeom prst="rect">
            <a:avLst/>
          </a:prstGeom>
          <a:noFill/>
          <a:ln>
            <a:noFill/>
          </a:ln>
        </p:spPr>
        <p:txBody>
          <a:bodyPr spcFirstLastPara="1" wrap="square" lIns="91425" tIns="45700" rIns="91425" bIns="45700" anchor="t" anchorCtr="0">
            <a:spAutoFit/>
          </a:bodyPr>
          <a:lstStyle/>
          <a:p>
            <a:pPr marL="30480" marR="30480" lvl="0" indent="0" algn="just" rtl="0">
              <a:spcBef>
                <a:spcPts val="0"/>
              </a:spcBef>
              <a:spcAft>
                <a:spcPts val="0"/>
              </a:spcAft>
              <a:buNone/>
            </a:pPr>
            <a:r>
              <a:rPr lang="en-US" sz="2000" dirty="0" smtClean="0">
                <a:solidFill>
                  <a:srgbClr val="000000"/>
                </a:solidFill>
                <a:latin typeface="Arial"/>
                <a:ea typeface="Arial"/>
                <a:cs typeface="Arial"/>
                <a:sym typeface="Arial"/>
              </a:rPr>
              <a:t> </a:t>
            </a:r>
            <a:r>
              <a:rPr lang="en-US" sz="2400" dirty="0" err="1" smtClean="0">
                <a:solidFill>
                  <a:srgbClr val="000000"/>
                </a:solidFill>
                <a:latin typeface="Times New Roman" pitchFamily="18" charset="0"/>
                <a:cs typeface="Times New Roman" pitchFamily="18" charset="0"/>
                <a:sym typeface="Arial"/>
              </a:rPr>
              <a:t>Quy</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định</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về</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ranh</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giới</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lãnh</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hải</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vùng</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tiếp</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giáp</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thềm</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lục</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địa</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vùng</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biển</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dùng</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chung</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giải</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quyết</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các</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tranh</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chấp</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trên</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biển</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bảo</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vệ</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môi</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trường</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biển</a:t>
            </a:r>
            <a:r>
              <a:rPr lang="en-US" sz="2400" dirty="0" smtClean="0">
                <a:solidFill>
                  <a:srgbClr val="000000"/>
                </a:solidFill>
                <a:latin typeface="Times New Roman" pitchFamily="18" charset="0"/>
                <a:cs typeface="Times New Roman" pitchFamily="18" charset="0"/>
                <a:sym typeface="Arial"/>
              </a:rPr>
              <a:t>.</a:t>
            </a:r>
            <a:endParaRPr sz="2400">
              <a:solidFill>
                <a:schemeClr val="dk1"/>
              </a:solidFill>
              <a:latin typeface="Times New Roman" pitchFamily="18" charset="0"/>
              <a:cs typeface="Times New Roman" pitchFamily="18" charset="0"/>
              <a:sym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4"/>
          <p:cNvSpPr>
            <a:spLocks noGrp="1" noChangeArrowheads="1"/>
          </p:cNvSpPr>
          <p:nvPr>
            <p:ph type="body" idx="1"/>
          </p:nvPr>
        </p:nvSpPr>
        <p:spPr>
          <a:xfrm>
            <a:off x="0" y="228600"/>
            <a:ext cx="9144000" cy="4700598"/>
          </a:xfrm>
          <a:prstGeom prst="cloudCallout">
            <a:avLst>
              <a:gd name="adj1" fmla="val -44324"/>
              <a:gd name="adj2" fmla="val 884"/>
            </a:avLst>
          </a:prstGeom>
          <a:solidFill>
            <a:schemeClr val="accent1"/>
          </a:solidFill>
          <a:ln>
            <a:solidFill>
              <a:schemeClr val="tx1"/>
            </a:solidFill>
            <a:round/>
          </a:ln>
          <a:extLst>
            <a:ext uri="{AF507438-7753-43E0-B8FC-AC1667EBCBE1}"/>
          </a:extLst>
        </p:spPr>
        <p:txBody>
          <a:bodyPr anchor="ctr">
            <a:normAutofit lnSpcReduction="10000"/>
          </a:bodyPr>
          <a:lstStyle/>
          <a:p>
            <a:pPr algn="ctr">
              <a:defRPr/>
            </a:pPr>
            <a:endParaRPr lang="en-US" i="1" dirty="0">
              <a:solidFill>
                <a:srgbClr val="FF0000"/>
              </a:solidFill>
              <a:effectLst>
                <a:outerShdw blurRad="38100" dist="38100" dir="2700000" algn="tl">
                  <a:srgbClr val="C0C0C0"/>
                </a:outerShdw>
              </a:effectLst>
              <a:cs typeface="Times New Roman" pitchFamily="18" charset="0"/>
            </a:endParaRPr>
          </a:p>
          <a:p>
            <a:pPr algn="ctr">
              <a:defRPr/>
            </a:pPr>
            <a:endParaRPr lang="en-US" b="1" i="1" dirty="0">
              <a:latin typeface="Times New Roman" pitchFamily="18" charset="0"/>
              <a:cs typeface="Times New Roman" pitchFamily="18" charset="0"/>
            </a:endParaRPr>
          </a:p>
          <a:p>
            <a:pPr algn="ctr">
              <a:buFontTx/>
              <a:buNone/>
              <a:defRPr/>
            </a:pPr>
            <a:r>
              <a:rPr lang="en-US" sz="3400" b="1" i="1" dirty="0" err="1" smtClean="0">
                <a:solidFill>
                  <a:schemeClr val="tx2"/>
                </a:solidFill>
                <a:latin typeface="Times New Roman" pitchFamily="18" charset="0"/>
                <a:cs typeface="Times New Roman" pitchFamily="18" charset="0"/>
              </a:rPr>
              <a:t>Quốc</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hội</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nước</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ta</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phê</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chuẩn</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công</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ước</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của</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Liên</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hợp</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quốc</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về</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Luật</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Biển</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năm</a:t>
            </a:r>
            <a:r>
              <a:rPr lang="en-US" sz="3400" b="1" i="1" dirty="0" smtClean="0">
                <a:solidFill>
                  <a:schemeClr val="tx2"/>
                </a:solidFill>
                <a:latin typeface="Times New Roman" pitchFamily="18" charset="0"/>
                <a:cs typeface="Times New Roman" pitchFamily="18" charset="0"/>
              </a:rPr>
              <a:t> 1982  </a:t>
            </a:r>
            <a:r>
              <a:rPr lang="en-US" sz="3400" b="1" i="1" dirty="0" err="1" smtClean="0">
                <a:solidFill>
                  <a:schemeClr val="tx2"/>
                </a:solidFill>
                <a:latin typeface="Times New Roman" pitchFamily="18" charset="0"/>
                <a:cs typeface="Times New Roman" pitchFamily="18" charset="0"/>
              </a:rPr>
              <a:t>có</a:t>
            </a:r>
            <a:r>
              <a:rPr lang="en-US" sz="3400" b="1" i="1" dirty="0" smtClean="0">
                <a:solidFill>
                  <a:schemeClr val="tx2"/>
                </a:solidFill>
                <a:latin typeface="Times New Roman" pitchFamily="18" charset="0"/>
                <a:cs typeface="Times New Roman" pitchFamily="18" charset="0"/>
              </a:rPr>
              <a:t> ý </a:t>
            </a:r>
            <a:r>
              <a:rPr lang="en-US" sz="3400" b="1" i="1" dirty="0" err="1" smtClean="0">
                <a:solidFill>
                  <a:schemeClr val="tx2"/>
                </a:solidFill>
                <a:latin typeface="Times New Roman" pitchFamily="18" charset="0"/>
                <a:cs typeface="Times New Roman" pitchFamily="18" charset="0"/>
              </a:rPr>
              <a:t>nghĩa</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như</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thế</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nào</a:t>
            </a:r>
            <a:r>
              <a:rPr lang="en-US" sz="3400" b="1" i="1" dirty="0" smtClean="0">
                <a:solidFill>
                  <a:schemeClr val="tx2"/>
                </a:solidFill>
                <a:latin typeface="Times New Roman" pitchFamily="18" charset="0"/>
                <a:cs typeface="Times New Roman" pitchFamily="18" charset="0"/>
              </a:rPr>
              <a:t>?</a:t>
            </a:r>
            <a:endParaRPr lang="en-US" sz="3400" b="1" dirty="0">
              <a:solidFill>
                <a:schemeClr val="tx2"/>
              </a:solidFill>
              <a:latin typeface="Times New Roman" pitchFamily="18" charset="0"/>
              <a:cs typeface="Times New Roman" pitchFamily="18" charset="0"/>
            </a:endParaRPr>
          </a:p>
          <a:p>
            <a:pPr algn="ctr">
              <a:defRPr/>
            </a:pPr>
            <a:endParaRPr lang="en-US" i="1" dirty="0">
              <a:solidFill>
                <a:srgbClr val="FF0000"/>
              </a:solidFill>
              <a:effectLst>
                <a:outerShdw blurRad="38100" dist="38100" dir="2700000" algn="tl">
                  <a:srgbClr val="C0C0C0"/>
                </a:outerShdw>
              </a:effectLst>
              <a:cs typeface="Times New Roman" pitchFamily="18" charset="0"/>
            </a:endParaRPr>
          </a:p>
          <a:p>
            <a:pPr algn="ctr">
              <a:defRPr/>
            </a:pPr>
            <a:endParaRPr lang="en-US"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grpSp>
        <p:nvGrpSpPr>
          <p:cNvPr id="2" name="Google Shape;421;p15"/>
          <p:cNvGrpSpPr/>
          <p:nvPr/>
        </p:nvGrpSpPr>
        <p:grpSpPr>
          <a:xfrm>
            <a:off x="-404812" y="-48728"/>
            <a:ext cx="9525000" cy="1336676"/>
            <a:chOff x="-381000" y="-8659"/>
            <a:chExt cx="9525000" cy="1447800"/>
          </a:xfrm>
        </p:grpSpPr>
        <p:grpSp>
          <p:nvGrpSpPr>
            <p:cNvPr id="3" name="Google Shape;422;p15"/>
            <p:cNvGrpSpPr/>
            <p:nvPr/>
          </p:nvGrpSpPr>
          <p:grpSpPr>
            <a:xfrm>
              <a:off x="0" y="-8659"/>
              <a:ext cx="9144000" cy="1447800"/>
              <a:chOff x="0" y="-8659"/>
              <a:chExt cx="9144000" cy="1447800"/>
            </a:xfrm>
          </p:grpSpPr>
          <p:pic>
            <p:nvPicPr>
              <p:cNvPr id="423" name="Google Shape;423;p15"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424" name="Google Shape;424;p15"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425" name="Google Shape;425;p15"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426" name="Google Shape;426;p15"/>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427" name="Google Shape;427;p15"/>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11</a:t>
              </a:r>
              <a:endParaRPr/>
            </a:p>
          </p:txBody>
        </p:sp>
      </p:grpSp>
      <p:sp>
        <p:nvSpPr>
          <p:cNvPr id="428" name="Google Shape;428;p15"/>
          <p:cNvSpPr txBox="1"/>
          <p:nvPr/>
        </p:nvSpPr>
        <p:spPr>
          <a:xfrm>
            <a:off x="407774" y="1114199"/>
            <a:ext cx="8736226"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dirty="0">
                <a:solidFill>
                  <a:schemeClr val="lt1"/>
                </a:solidFill>
                <a:latin typeface="Arial"/>
                <a:ea typeface="Arial"/>
                <a:cs typeface="Arial"/>
                <a:sym typeface="Arial"/>
              </a:rPr>
              <a:t> </a:t>
            </a:r>
            <a:r>
              <a:rPr lang="en-US" sz="2400" b="1" dirty="0" smtClean="0">
                <a:solidFill>
                  <a:srgbClr val="C00000"/>
                </a:solidFill>
                <a:latin typeface="Times New Roman" pitchFamily="18" charset="0"/>
                <a:cs typeface="Times New Roman" pitchFamily="18" charset="0"/>
                <a:sym typeface="Arial"/>
              </a:rPr>
              <a:t>II</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MỘT</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SỐ</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NỘI</a:t>
            </a:r>
            <a:r>
              <a:rPr lang="en-US" sz="2400" b="1" dirty="0">
                <a:solidFill>
                  <a:srgbClr val="C00000"/>
                </a:solidFill>
                <a:latin typeface="Times New Roman" pitchFamily="18" charset="0"/>
                <a:cs typeface="Times New Roman" pitchFamily="18" charset="0"/>
                <a:sym typeface="Arial"/>
              </a:rPr>
              <a:t> DUNG</a:t>
            </a:r>
            <a:r>
              <a:rPr lang="en-US" sz="2400" b="1" dirty="0">
                <a:solidFill>
                  <a:srgbClr val="000000"/>
                </a:solidFill>
                <a:latin typeface="Times New Roman" pitchFamily="18" charset="0"/>
                <a:ea typeface="Arimo"/>
                <a:cs typeface="Times New Roman" pitchFamily="18" charset="0"/>
                <a:sym typeface="Arimo"/>
              </a:rPr>
              <a:t> </a:t>
            </a:r>
            <a:r>
              <a:rPr lang="en-US" sz="2400" b="1" dirty="0" err="1">
                <a:solidFill>
                  <a:srgbClr val="C00000"/>
                </a:solidFill>
                <a:latin typeface="Times New Roman" pitchFamily="18" charset="0"/>
                <a:cs typeface="Times New Roman" pitchFamily="18" charset="0"/>
                <a:sym typeface="Arial"/>
              </a:rPr>
              <a:t>CÔNG</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UỚC</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LIÊN</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HỢP</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QUỒC</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VỀ</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LUẬT</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BIỂN</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NĂM</a:t>
            </a:r>
            <a:r>
              <a:rPr lang="en-US" sz="2400" b="1" dirty="0">
                <a:solidFill>
                  <a:srgbClr val="C00000"/>
                </a:solidFill>
                <a:latin typeface="Times New Roman" pitchFamily="18" charset="0"/>
                <a:cs typeface="Times New Roman" pitchFamily="18" charset="0"/>
                <a:sym typeface="Arial"/>
              </a:rPr>
              <a:t> 1982 </a:t>
            </a:r>
            <a:r>
              <a:rPr lang="en-US" sz="2400" b="1" dirty="0" err="1">
                <a:solidFill>
                  <a:srgbClr val="C00000"/>
                </a:solidFill>
                <a:latin typeface="Times New Roman" pitchFamily="18" charset="0"/>
                <a:cs typeface="Times New Roman" pitchFamily="18" charset="0"/>
                <a:sym typeface="Arial"/>
              </a:rPr>
              <a:t>VÀ</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LUẬT</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BIỂN</a:t>
            </a:r>
            <a:r>
              <a:rPr lang="en-US" sz="2400" b="1" dirty="0">
                <a:solidFill>
                  <a:srgbClr val="C00000"/>
                </a:solidFill>
                <a:latin typeface="Times New Roman" pitchFamily="18" charset="0"/>
                <a:cs typeface="Times New Roman" pitchFamily="18" charset="0"/>
                <a:sym typeface="Arial"/>
              </a:rPr>
              <a:t> </a:t>
            </a:r>
            <a:r>
              <a:rPr lang="en-US" sz="2400" b="1" dirty="0" err="1">
                <a:solidFill>
                  <a:srgbClr val="C00000"/>
                </a:solidFill>
                <a:latin typeface="Times New Roman" pitchFamily="18" charset="0"/>
                <a:cs typeface="Times New Roman" pitchFamily="18" charset="0"/>
                <a:sym typeface="Arial"/>
              </a:rPr>
              <a:t>VIỆT</a:t>
            </a:r>
            <a:r>
              <a:rPr lang="en-US" sz="2400" b="1" dirty="0">
                <a:solidFill>
                  <a:srgbClr val="C00000"/>
                </a:solidFill>
                <a:latin typeface="Times New Roman" pitchFamily="18" charset="0"/>
                <a:cs typeface="Times New Roman" pitchFamily="18" charset="0"/>
                <a:sym typeface="Arial"/>
              </a:rPr>
              <a:t> NAM</a:t>
            </a:r>
            <a:endParaRPr sz="2400" b="1">
              <a:solidFill>
                <a:srgbClr val="C00000"/>
              </a:solidFill>
              <a:latin typeface="Times New Roman" pitchFamily="18" charset="0"/>
              <a:cs typeface="Times New Roman" pitchFamily="18" charset="0"/>
              <a:sym typeface="Arial"/>
            </a:endParaRPr>
          </a:p>
        </p:txBody>
      </p:sp>
      <p:sp>
        <p:nvSpPr>
          <p:cNvPr id="429" name="Google Shape;429;p15"/>
          <p:cNvSpPr txBox="1"/>
          <p:nvPr/>
        </p:nvSpPr>
        <p:spPr>
          <a:xfrm>
            <a:off x="0" y="1847325"/>
            <a:ext cx="7574693" cy="4616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dirty="0">
                <a:solidFill>
                  <a:srgbClr val="FF0000"/>
                </a:solidFill>
                <a:latin typeface="Times New Roman" pitchFamily="18" charset="0"/>
                <a:cs typeface="Times New Roman" pitchFamily="18" charset="0"/>
                <a:sym typeface="Arial"/>
              </a:rPr>
              <a:t>1. </a:t>
            </a:r>
            <a:r>
              <a:rPr lang="en-US" sz="2400" b="1" dirty="0" err="1">
                <a:solidFill>
                  <a:srgbClr val="FF0000"/>
                </a:solidFill>
                <a:latin typeface="Times New Roman" pitchFamily="18" charset="0"/>
                <a:ea typeface="Calibri"/>
                <a:cs typeface="Times New Roman" pitchFamily="18" charset="0"/>
                <a:sym typeface="Calibri"/>
              </a:rPr>
              <a:t>Công</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ước</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smtClean="0">
                <a:solidFill>
                  <a:srgbClr val="FF0000"/>
                </a:solidFill>
                <a:latin typeface="Times New Roman" pitchFamily="18" charset="0"/>
                <a:ea typeface="Calibri"/>
                <a:cs typeface="Times New Roman" pitchFamily="18" charset="0"/>
                <a:sym typeface="Calibri"/>
              </a:rPr>
              <a:t>Liên</a:t>
            </a:r>
            <a:r>
              <a:rPr lang="en-US" sz="2400" b="1" dirty="0" smtClean="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hợp</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quốc</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về</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Luật</a:t>
            </a:r>
            <a:r>
              <a:rPr lang="en-US" sz="2400" b="1" dirty="0">
                <a:solidFill>
                  <a:srgbClr val="FF0000"/>
                </a:solidFill>
                <a:latin typeface="Times New Roman" pitchFamily="18" charset="0"/>
                <a:ea typeface="Calibri"/>
                <a:cs typeface="Times New Roman" pitchFamily="18" charset="0"/>
                <a:sym typeface="Calibri"/>
              </a:rPr>
              <a:t> </a:t>
            </a:r>
            <a:r>
              <a:rPr lang="en-US" sz="2400" b="1" dirty="0" err="1" smtClean="0">
                <a:solidFill>
                  <a:srgbClr val="FF0000"/>
                </a:solidFill>
                <a:latin typeface="Times New Roman" pitchFamily="18" charset="0"/>
                <a:ea typeface="Calibri"/>
                <a:cs typeface="Times New Roman" pitchFamily="18" charset="0"/>
                <a:sym typeface="Calibri"/>
              </a:rPr>
              <a:t>Biển</a:t>
            </a:r>
            <a:r>
              <a:rPr lang="en-US" sz="2400" b="1" dirty="0" smtClean="0">
                <a:solidFill>
                  <a:srgbClr val="FF0000"/>
                </a:solidFill>
                <a:latin typeface="Times New Roman" pitchFamily="18" charset="0"/>
                <a:ea typeface="Calibri"/>
                <a:cs typeface="Times New Roman" pitchFamily="18" charset="0"/>
                <a:sym typeface="Calibri"/>
              </a:rPr>
              <a:t> </a:t>
            </a:r>
            <a:r>
              <a:rPr lang="en-US" sz="2400" b="1" dirty="0" err="1">
                <a:solidFill>
                  <a:srgbClr val="FF0000"/>
                </a:solidFill>
                <a:latin typeface="Times New Roman" pitchFamily="18" charset="0"/>
                <a:ea typeface="Calibri"/>
                <a:cs typeface="Times New Roman" pitchFamily="18" charset="0"/>
                <a:sym typeface="Calibri"/>
              </a:rPr>
              <a:t>năm</a:t>
            </a:r>
            <a:r>
              <a:rPr lang="en-US" sz="2400" b="1" dirty="0">
                <a:solidFill>
                  <a:srgbClr val="FF0000"/>
                </a:solidFill>
                <a:latin typeface="Times New Roman" pitchFamily="18" charset="0"/>
                <a:ea typeface="Calibri"/>
                <a:cs typeface="Times New Roman" pitchFamily="18" charset="0"/>
                <a:sym typeface="Calibri"/>
              </a:rPr>
              <a:t> 1982</a:t>
            </a:r>
            <a:endParaRPr sz="2400" b="1">
              <a:solidFill>
                <a:srgbClr val="FF0000"/>
              </a:solidFill>
              <a:latin typeface="Times New Roman" pitchFamily="18" charset="0"/>
              <a:ea typeface="Calibri"/>
              <a:cs typeface="Times New Roman" pitchFamily="18" charset="0"/>
              <a:sym typeface="Calibri"/>
            </a:endParaRPr>
          </a:p>
        </p:txBody>
      </p:sp>
      <p:pic>
        <p:nvPicPr>
          <p:cNvPr id="430" name="Google Shape;430;p15"/>
          <p:cNvPicPr preferRelativeResize="0"/>
          <p:nvPr/>
        </p:nvPicPr>
        <p:blipFill rotWithShape="1">
          <a:blip r:embed="rId6">
            <a:alphaModFix/>
          </a:blip>
          <a:srcRect/>
          <a:stretch/>
        </p:blipFill>
        <p:spPr>
          <a:xfrm>
            <a:off x="0" y="1257982"/>
            <a:ext cx="582613" cy="628650"/>
          </a:xfrm>
          <a:prstGeom prst="rect">
            <a:avLst/>
          </a:prstGeom>
          <a:noFill/>
          <a:ln>
            <a:noFill/>
          </a:ln>
        </p:spPr>
      </p:pic>
      <p:sp>
        <p:nvSpPr>
          <p:cNvPr id="431" name="Google Shape;431;p15"/>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pic>
        <p:nvPicPr>
          <p:cNvPr id="432" name="Google Shape;432;p15"/>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433" name="Google Shape;433;p15"/>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434" name="Google Shape;434;p15"/>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435" name="Google Shape;435;p15"/>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436" name="Google Shape;436;p15"/>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437" name="Google Shape;437;p15"/>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438" name="Google Shape;438;p15"/>
          <p:cNvPicPr preferRelativeResize="0"/>
          <p:nvPr/>
        </p:nvPicPr>
        <p:blipFill rotWithShape="1">
          <a:blip r:embed="rId12">
            <a:alphaModFix/>
          </a:blip>
          <a:srcRect/>
          <a:stretch/>
        </p:blipFill>
        <p:spPr>
          <a:xfrm>
            <a:off x="8016713" y="6229350"/>
            <a:ext cx="581025" cy="628650"/>
          </a:xfrm>
          <a:prstGeom prst="rect">
            <a:avLst/>
          </a:prstGeom>
          <a:noFill/>
          <a:ln>
            <a:noFill/>
          </a:ln>
        </p:spPr>
      </p:pic>
      <p:sp>
        <p:nvSpPr>
          <p:cNvPr id="439" name="Google Shape;439;p15"/>
          <p:cNvSpPr txBox="1"/>
          <p:nvPr/>
        </p:nvSpPr>
        <p:spPr>
          <a:xfrm>
            <a:off x="0" y="2786058"/>
            <a:ext cx="9144000" cy="3046948"/>
          </a:xfrm>
          <a:prstGeom prst="rect">
            <a:avLst/>
          </a:prstGeom>
          <a:noFill/>
          <a:ln>
            <a:noFill/>
          </a:ln>
        </p:spPr>
        <p:txBody>
          <a:bodyPr spcFirstLastPara="1" wrap="square" lIns="91425" tIns="45700" rIns="91425" bIns="45700" anchor="t" anchorCtr="0">
            <a:spAutoFit/>
          </a:bodyPr>
          <a:lstStyle/>
          <a:p>
            <a:pPr marL="30480" marR="30480" lvl="0" indent="0" algn="just" rtl="0">
              <a:spcBef>
                <a:spcPts val="0"/>
              </a:spcBef>
              <a:spcAft>
                <a:spcPts val="0"/>
              </a:spcAft>
              <a:buNone/>
            </a:pP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Ngày</a:t>
            </a:r>
            <a:r>
              <a:rPr lang="en-US" sz="2400" dirty="0">
                <a:solidFill>
                  <a:srgbClr val="000000"/>
                </a:solidFill>
                <a:latin typeface="Times New Roman" pitchFamily="18" charset="0"/>
                <a:cs typeface="Times New Roman" pitchFamily="18" charset="0"/>
                <a:sym typeface="Arial"/>
              </a:rPr>
              <a:t> 23/6/1994, </a:t>
            </a:r>
            <a:r>
              <a:rPr lang="en-US" sz="2400" dirty="0" err="1">
                <a:solidFill>
                  <a:srgbClr val="000000"/>
                </a:solidFill>
                <a:latin typeface="Times New Roman" pitchFamily="18" charset="0"/>
                <a:cs typeface="Times New Roman" pitchFamily="18" charset="0"/>
                <a:sym typeface="Arial"/>
              </a:rPr>
              <a:t>Quốc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hội</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nước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Cộng</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hoà</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xã</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hội</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chủ</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nghĩa</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Việt</a:t>
            </a:r>
            <a:r>
              <a:rPr lang="en-US" sz="2400" dirty="0">
                <a:solidFill>
                  <a:srgbClr val="000000"/>
                </a:solidFill>
                <a:latin typeface="Times New Roman" pitchFamily="18" charset="0"/>
                <a:cs typeface="Times New Roman" pitchFamily="18" charset="0"/>
                <a:sym typeface="Arial"/>
              </a:rPr>
              <a:t> Nam </a:t>
            </a:r>
            <a:r>
              <a:rPr lang="en-US" sz="2400" dirty="0" err="1">
                <a:solidFill>
                  <a:srgbClr val="000000"/>
                </a:solidFill>
                <a:latin typeface="Times New Roman" pitchFamily="18" charset="0"/>
                <a:cs typeface="Times New Roman" pitchFamily="18" charset="0"/>
                <a:sym typeface="Arial"/>
              </a:rPr>
              <a:t>khoá</a:t>
            </a:r>
            <a:r>
              <a:rPr lang="en-US" sz="2400" dirty="0">
                <a:solidFill>
                  <a:srgbClr val="000000"/>
                </a:solidFill>
                <a:latin typeface="Times New Roman" pitchFamily="18" charset="0"/>
                <a:cs typeface="Times New Roman" pitchFamily="18" charset="0"/>
                <a:sym typeface="Arial"/>
              </a:rPr>
              <a:t> IX, </a:t>
            </a:r>
            <a:r>
              <a:rPr lang="en-US" sz="2400" dirty="0" err="1">
                <a:solidFill>
                  <a:srgbClr val="000000"/>
                </a:solidFill>
                <a:latin typeface="Times New Roman" pitchFamily="18" charset="0"/>
                <a:cs typeface="Times New Roman" pitchFamily="18" charset="0"/>
                <a:sym typeface="Arial"/>
              </a:rPr>
              <a:t>kì</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họp</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thứ</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năm</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đã</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thông</a:t>
            </a:r>
            <a:r>
              <a:rPr lang="en-US" sz="2400" dirty="0">
                <a:solidFill>
                  <a:srgbClr val="000000"/>
                </a:solidFill>
                <a:latin typeface="Times New Roman" pitchFamily="18" charset="0"/>
                <a:cs typeface="Times New Roman" pitchFamily="18" charset="0"/>
                <a:sym typeface="Arial"/>
              </a:rPr>
              <a:t> qua </a:t>
            </a:r>
            <a:r>
              <a:rPr lang="en-US" sz="2400" dirty="0" err="1">
                <a:solidFill>
                  <a:srgbClr val="000000"/>
                </a:solidFill>
                <a:latin typeface="Times New Roman" pitchFamily="18" charset="0"/>
                <a:cs typeface="Times New Roman" pitchFamily="18" charset="0"/>
                <a:sym typeface="Arial"/>
              </a:rPr>
              <a:t>Nghị</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quyết</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về</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việc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phê</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chuẩn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Công</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ước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của</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Liên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hợp</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quốc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về</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Luật</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Biển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năm</a:t>
            </a:r>
            <a:r>
              <a:rPr lang="en-US" sz="2400" dirty="0">
                <a:solidFill>
                  <a:srgbClr val="000000"/>
                </a:solidFill>
                <a:latin typeface="Times New Roman" pitchFamily="18" charset="0"/>
                <a:cs typeface="Times New Roman" pitchFamily="18" charset="0"/>
                <a:sym typeface="Arial"/>
              </a:rPr>
              <a:t> 1982.</a:t>
            </a:r>
            <a:endParaRPr sz="2400">
              <a:solidFill>
                <a:schemeClr val="dk1"/>
              </a:solidFill>
              <a:latin typeface="Times New Roman" pitchFamily="18" charset="0"/>
              <a:cs typeface="Times New Roman" pitchFamily="18" charset="0"/>
              <a:sym typeface="Arial"/>
            </a:endParaRPr>
          </a:p>
          <a:p>
            <a:pPr marL="30480" marR="30480" lvl="0" indent="0" algn="just" rtl="0">
              <a:spcBef>
                <a:spcPts val="0"/>
              </a:spcBef>
              <a:spcAft>
                <a:spcPts val="0"/>
              </a:spcAft>
              <a:buNone/>
            </a:pP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Nghị</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quyết</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khẳng</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định</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chủ</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quyền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của</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Việt</a:t>
            </a:r>
            <a:r>
              <a:rPr lang="en-US" sz="2400" dirty="0">
                <a:solidFill>
                  <a:srgbClr val="000000"/>
                </a:solidFill>
                <a:latin typeface="Times New Roman" pitchFamily="18" charset="0"/>
                <a:cs typeface="Times New Roman" pitchFamily="18" charset="0"/>
                <a:sym typeface="Arial"/>
              </a:rPr>
              <a:t> Nam </a:t>
            </a:r>
            <a:r>
              <a:rPr lang="en-US" sz="2400" dirty="0" err="1">
                <a:solidFill>
                  <a:srgbClr val="000000"/>
                </a:solidFill>
                <a:latin typeface="Times New Roman" pitchFamily="18" charset="0"/>
                <a:cs typeface="Times New Roman" pitchFamily="18" charset="0"/>
                <a:sym typeface="Arial"/>
              </a:rPr>
              <a:t>đối</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với</a:t>
            </a:r>
            <a:r>
              <a:rPr lang="en-US" sz="2400" dirty="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vùng</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nội</a:t>
            </a:r>
            <a:r>
              <a:rPr lang="en-US" sz="2400" dirty="0" smtClean="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thuỷ</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lãnh</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hải</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quyền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chủ</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quyền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quyền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tài</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phán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đối</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với</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vùng</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tiếp</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giáp</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lãnh</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hải</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vùng</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đặc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quyền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kinh</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tế</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thềm</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lục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địa</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của</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Việt</a:t>
            </a:r>
            <a:r>
              <a:rPr lang="en-US" sz="2400" dirty="0">
                <a:solidFill>
                  <a:srgbClr val="000000"/>
                </a:solidFill>
                <a:latin typeface="Times New Roman" pitchFamily="18" charset="0"/>
                <a:cs typeface="Times New Roman" pitchFamily="18" charset="0"/>
                <a:sym typeface="Arial"/>
              </a:rPr>
              <a:t> </a:t>
            </a:r>
            <a:r>
              <a:rPr lang="en-US" sz="2400" dirty="0" smtClean="0">
                <a:solidFill>
                  <a:srgbClr val="000000"/>
                </a:solidFill>
                <a:latin typeface="Times New Roman" pitchFamily="18" charset="0"/>
                <a:cs typeface="Times New Roman" pitchFamily="18" charset="0"/>
                <a:sym typeface="Arial"/>
              </a:rPr>
              <a:t>Nam.</a:t>
            </a:r>
            <a:endParaRPr sz="2400">
              <a:solidFill>
                <a:schemeClr val="dk1"/>
              </a:solidFill>
              <a:latin typeface="Times New Roman" pitchFamily="18" charset="0"/>
              <a:cs typeface="Times New Roman" pitchFamily="18" charset="0"/>
              <a:sym typeface="Arial"/>
            </a:endParaRPr>
          </a:p>
          <a:p>
            <a:pPr marL="30480" marR="30480" lvl="0" indent="0" algn="just" rtl="0">
              <a:spcBef>
                <a:spcPts val="0"/>
              </a:spcBef>
              <a:spcAft>
                <a:spcPts val="0"/>
              </a:spcAft>
              <a:buNone/>
            </a:pPr>
            <a:r>
              <a:rPr lang="en-US" sz="2400" dirty="0" smtClean="0">
                <a:solidFill>
                  <a:srgbClr val="000000"/>
                </a:solidFill>
                <a:latin typeface="Times New Roman" pitchFamily="18" charset="0"/>
                <a:cs typeface="Times New Roman" pitchFamily="18" charset="0"/>
                <a:sym typeface="Arial"/>
              </a:rPr>
              <a:t>+ </a:t>
            </a:r>
            <a:r>
              <a:rPr lang="en-US" sz="2400" dirty="0" err="1" smtClean="0">
                <a:latin typeface="Times New Roman" pitchFamily="18" charset="0"/>
                <a:cs typeface="Times New Roman" pitchFamily="18" charset="0"/>
              </a:rPr>
              <a:t>K</a:t>
            </a:r>
            <a:r>
              <a:rPr lang="en-US" sz="2400" dirty="0" err="1" smtClean="0">
                <a:solidFill>
                  <a:srgbClr val="000000"/>
                </a:solidFill>
                <a:latin typeface="Times New Roman" pitchFamily="18" charset="0"/>
                <a:cs typeface="Times New Roman" pitchFamily="18" charset="0"/>
                <a:sym typeface="Arial"/>
              </a:rPr>
              <a:t>hẳng</a:t>
            </a:r>
            <a:r>
              <a:rPr lang="en-US" sz="2400" dirty="0" smtClean="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định</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chủ</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quyền</a:t>
            </a:r>
            <a:r>
              <a:rPr lang="en-US" sz="2400" dirty="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của</a:t>
            </a:r>
            <a:r>
              <a:rPr lang="en-US" sz="2400" dirty="0" smtClean="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Việt</a:t>
            </a:r>
            <a:r>
              <a:rPr lang="en-US" sz="2400" dirty="0">
                <a:solidFill>
                  <a:srgbClr val="000000"/>
                </a:solidFill>
                <a:latin typeface="Times New Roman" pitchFamily="18" charset="0"/>
                <a:cs typeface="Times New Roman" pitchFamily="18" charset="0"/>
                <a:sym typeface="Arial"/>
              </a:rPr>
              <a:t> Nam </a:t>
            </a:r>
            <a:r>
              <a:rPr lang="en-US" sz="2400" dirty="0" err="1">
                <a:solidFill>
                  <a:srgbClr val="000000"/>
                </a:solidFill>
                <a:latin typeface="Times New Roman" pitchFamily="18" charset="0"/>
                <a:cs typeface="Times New Roman" pitchFamily="18" charset="0"/>
                <a:sym typeface="Arial"/>
              </a:rPr>
              <a:t>đối</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với</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hai</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quần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đảo</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Hoàng</a:t>
            </a:r>
            <a:r>
              <a:rPr lang="en-US" sz="2400" dirty="0">
                <a:solidFill>
                  <a:srgbClr val="000000"/>
                </a:solidFill>
                <a:latin typeface="Times New Roman" pitchFamily="18" charset="0"/>
                <a:cs typeface="Times New Roman" pitchFamily="18" charset="0"/>
                <a:sym typeface="Arial"/>
              </a:rPr>
              <a:t> Sa </a:t>
            </a:r>
            <a:r>
              <a:rPr lang="en-US" sz="2400" dirty="0" err="1">
                <a:solidFill>
                  <a:srgbClr val="000000"/>
                </a:solidFill>
                <a:latin typeface="Times New Roman" pitchFamily="18" charset="0"/>
                <a:cs typeface="Times New Roman" pitchFamily="18" charset="0"/>
                <a:sym typeface="Arial"/>
              </a:rPr>
              <a:t>và</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Trường</a:t>
            </a:r>
            <a:r>
              <a:rPr lang="en-US" sz="2400" dirty="0">
                <a:solidFill>
                  <a:srgbClr val="000000"/>
                </a:solidFill>
                <a:latin typeface="Times New Roman" pitchFamily="18" charset="0"/>
                <a:cs typeface="Times New Roman" pitchFamily="18" charset="0"/>
                <a:sym typeface="Arial"/>
              </a:rPr>
              <a:t> Sa. </a:t>
            </a:r>
            <a:endParaRPr sz="2400">
              <a:solidFill>
                <a:schemeClr val="dk1"/>
              </a:solidFill>
              <a:latin typeface="Times New Roman" pitchFamily="18" charset="0"/>
              <a:cs typeface="Times New Roman"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1000"/>
                                        <p:tgtEl>
                                          <p:spTgt spid="4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9">
                                            <p:txEl>
                                              <p:pRg st="0" end="0"/>
                                            </p:txEl>
                                          </p:spTgt>
                                        </p:tgtEl>
                                        <p:attrNameLst>
                                          <p:attrName>style.visibility</p:attrName>
                                        </p:attrNameLst>
                                      </p:cBhvr>
                                      <p:to>
                                        <p:strVal val="visible"/>
                                      </p:to>
                                    </p:set>
                                    <p:animEffect transition="in" filter="fade">
                                      <p:cBhvr>
                                        <p:cTn id="12" dur="1000"/>
                                        <p:tgtEl>
                                          <p:spTgt spid="4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9">
                                            <p:txEl>
                                              <p:pRg st="1" end="1"/>
                                            </p:txEl>
                                          </p:spTgt>
                                        </p:tgtEl>
                                        <p:attrNameLst>
                                          <p:attrName>style.visibility</p:attrName>
                                        </p:attrNameLst>
                                      </p:cBhvr>
                                      <p:to>
                                        <p:strVal val="visible"/>
                                      </p:to>
                                    </p:set>
                                    <p:animEffect transition="in" filter="fade">
                                      <p:cBhvr>
                                        <p:cTn id="17" dur="1000"/>
                                        <p:tgtEl>
                                          <p:spTgt spid="4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9">
                                            <p:txEl>
                                              <p:pRg st="2" end="2"/>
                                            </p:txEl>
                                          </p:spTgt>
                                        </p:tgtEl>
                                        <p:attrNameLst>
                                          <p:attrName>style.visibility</p:attrName>
                                        </p:attrNameLst>
                                      </p:cBhvr>
                                      <p:to>
                                        <p:strVal val="visible"/>
                                      </p:to>
                                    </p:set>
                                    <p:animEffect transition="in" filter="fade">
                                      <p:cBhvr>
                                        <p:cTn id="22" dur="1000"/>
                                        <p:tgtEl>
                                          <p:spTgt spid="4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body" idx="1"/>
          </p:nvPr>
        </p:nvSpPr>
        <p:spPr>
          <a:xfrm>
            <a:off x="571472" y="0"/>
            <a:ext cx="7772400" cy="1219200"/>
          </a:xfrm>
          <a:solidFill>
            <a:srgbClr val="3333FF"/>
          </a:solidFill>
          <a:ln>
            <a:solidFill>
              <a:schemeClr val="tx2"/>
            </a:solidFill>
          </a:ln>
        </p:spPr>
        <p:txBody>
          <a:bodyPr/>
          <a:lstStyle/>
          <a:p>
            <a:pPr algn="ctr" eaLnBrk="1" hangingPunct="1">
              <a:buFont typeface="Wingdings" pitchFamily="2" charset="2"/>
              <a:buNone/>
              <a:defRPr/>
            </a:pPr>
            <a:r>
              <a:rPr lang="en-US" b="1" dirty="0" err="1" smtClean="0">
                <a:solidFill>
                  <a:srgbClr val="FFFF00"/>
                </a:solidFill>
                <a:effectLst>
                  <a:outerShdw blurRad="38100" dist="38100" dir="2700000" algn="tl">
                    <a:srgbClr val="000000"/>
                  </a:outerShdw>
                </a:effectLst>
                <a:latin typeface="Arial" pitchFamily="34" charset="0"/>
              </a:rPr>
              <a:t>CHỦ</a:t>
            </a:r>
            <a:r>
              <a:rPr lang="en-US" b="1" dirty="0" smtClean="0">
                <a:solidFill>
                  <a:srgbClr val="FFFF00"/>
                </a:solidFill>
                <a:effectLst>
                  <a:outerShdw blurRad="38100" dist="38100" dir="2700000" algn="tl">
                    <a:srgbClr val="000000"/>
                  </a:outerShdw>
                </a:effectLst>
                <a:latin typeface="Arial" pitchFamily="34" charset="0"/>
              </a:rPr>
              <a:t> </a:t>
            </a:r>
            <a:r>
              <a:rPr lang="en-US" b="1" dirty="0" err="1" smtClean="0">
                <a:solidFill>
                  <a:srgbClr val="FFFF00"/>
                </a:solidFill>
                <a:effectLst>
                  <a:outerShdw blurRad="38100" dist="38100" dir="2700000" algn="tl">
                    <a:srgbClr val="000000"/>
                  </a:outerShdw>
                </a:effectLst>
                <a:latin typeface="Arial" pitchFamily="34" charset="0"/>
              </a:rPr>
              <a:t>QUYỀN</a:t>
            </a:r>
            <a:r>
              <a:rPr lang="en-US" b="1" dirty="0" smtClean="0">
                <a:solidFill>
                  <a:srgbClr val="FFFF00"/>
                </a:solidFill>
                <a:effectLst>
                  <a:outerShdw blurRad="38100" dist="38100" dir="2700000" algn="tl">
                    <a:srgbClr val="000000"/>
                  </a:outerShdw>
                </a:effectLst>
                <a:latin typeface="Arial" pitchFamily="34" charset="0"/>
              </a:rPr>
              <a:t> </a:t>
            </a:r>
            <a:r>
              <a:rPr lang="en-US" b="1" dirty="0" err="1" smtClean="0">
                <a:solidFill>
                  <a:srgbClr val="FFFF00"/>
                </a:solidFill>
                <a:effectLst>
                  <a:outerShdw blurRad="38100" dist="38100" dir="2700000" algn="tl">
                    <a:srgbClr val="000000"/>
                  </a:outerShdw>
                </a:effectLst>
                <a:latin typeface="Arial" pitchFamily="34" charset="0"/>
              </a:rPr>
              <a:t>VIỆT</a:t>
            </a:r>
            <a:r>
              <a:rPr lang="en-US" b="1" dirty="0" smtClean="0">
                <a:solidFill>
                  <a:srgbClr val="FFFF00"/>
                </a:solidFill>
                <a:effectLst>
                  <a:outerShdw blurRad="38100" dist="38100" dir="2700000" algn="tl">
                    <a:srgbClr val="000000"/>
                  </a:outerShdw>
                </a:effectLst>
                <a:latin typeface="Arial" pitchFamily="34" charset="0"/>
              </a:rPr>
              <a:t> NAM </a:t>
            </a:r>
            <a:r>
              <a:rPr lang="en-US" b="1" dirty="0" err="1" smtClean="0">
                <a:solidFill>
                  <a:srgbClr val="FFFF00"/>
                </a:solidFill>
                <a:effectLst>
                  <a:outerShdw blurRad="38100" dist="38100" dir="2700000" algn="tl">
                    <a:srgbClr val="000000"/>
                  </a:outerShdw>
                </a:effectLst>
                <a:latin typeface="Arial" pitchFamily="34" charset="0"/>
              </a:rPr>
              <a:t>TRÊN</a:t>
            </a:r>
            <a:r>
              <a:rPr lang="en-US" b="1" dirty="0" smtClean="0">
                <a:solidFill>
                  <a:srgbClr val="FFFF00"/>
                </a:solidFill>
                <a:effectLst>
                  <a:outerShdw blurRad="38100" dist="38100" dir="2700000" algn="tl">
                    <a:srgbClr val="000000"/>
                  </a:outerShdw>
                </a:effectLst>
                <a:latin typeface="Arial" pitchFamily="34" charset="0"/>
              </a:rPr>
              <a:t> </a:t>
            </a:r>
            <a:r>
              <a:rPr lang="en-US" b="1" dirty="0" err="1" smtClean="0">
                <a:solidFill>
                  <a:srgbClr val="FFFF00"/>
                </a:solidFill>
                <a:effectLst>
                  <a:outerShdw blurRad="38100" dist="38100" dir="2700000" algn="tl">
                    <a:srgbClr val="000000"/>
                  </a:outerShdw>
                </a:effectLst>
                <a:latin typeface="Arial" pitchFamily="34" charset="0"/>
              </a:rPr>
              <a:t>HAI</a:t>
            </a:r>
            <a:r>
              <a:rPr lang="en-US" b="1" dirty="0" smtClean="0">
                <a:solidFill>
                  <a:srgbClr val="FFFF00"/>
                </a:solidFill>
                <a:effectLst>
                  <a:outerShdw blurRad="38100" dist="38100" dir="2700000" algn="tl">
                    <a:srgbClr val="000000"/>
                  </a:outerShdw>
                </a:effectLst>
                <a:latin typeface="Arial" pitchFamily="34" charset="0"/>
              </a:rPr>
              <a:t> </a:t>
            </a:r>
            <a:r>
              <a:rPr lang="en-US" b="1" dirty="0" err="1" smtClean="0">
                <a:solidFill>
                  <a:srgbClr val="FFFF00"/>
                </a:solidFill>
                <a:effectLst>
                  <a:outerShdw blurRad="38100" dist="38100" dir="2700000" algn="tl">
                    <a:srgbClr val="000000"/>
                  </a:outerShdw>
                </a:effectLst>
                <a:latin typeface="Arial" pitchFamily="34" charset="0"/>
              </a:rPr>
              <a:t>QUẦN</a:t>
            </a:r>
            <a:r>
              <a:rPr lang="en-US" b="1" dirty="0" smtClean="0">
                <a:solidFill>
                  <a:srgbClr val="FFFF00"/>
                </a:solidFill>
                <a:effectLst>
                  <a:outerShdw blurRad="38100" dist="38100" dir="2700000" algn="tl">
                    <a:srgbClr val="000000"/>
                  </a:outerShdw>
                </a:effectLst>
                <a:latin typeface="Arial" pitchFamily="34" charset="0"/>
              </a:rPr>
              <a:t> </a:t>
            </a:r>
            <a:r>
              <a:rPr lang="en-US" b="1" dirty="0" err="1" smtClean="0">
                <a:solidFill>
                  <a:srgbClr val="FFFF00"/>
                </a:solidFill>
                <a:effectLst>
                  <a:outerShdw blurRad="38100" dist="38100" dir="2700000" algn="tl">
                    <a:srgbClr val="000000"/>
                  </a:outerShdw>
                </a:effectLst>
                <a:latin typeface="Arial" pitchFamily="34" charset="0"/>
              </a:rPr>
              <a:t>ĐẢO</a:t>
            </a:r>
            <a:r>
              <a:rPr lang="en-US" b="1" dirty="0" smtClean="0">
                <a:solidFill>
                  <a:srgbClr val="FFFF00"/>
                </a:solidFill>
                <a:effectLst>
                  <a:outerShdw blurRad="38100" dist="38100" dir="2700000" algn="tl">
                    <a:srgbClr val="000000"/>
                  </a:outerShdw>
                </a:effectLst>
                <a:latin typeface="Arial" pitchFamily="34" charset="0"/>
              </a:rPr>
              <a:t> </a:t>
            </a:r>
            <a:r>
              <a:rPr lang="en-US" b="1" dirty="0" err="1" smtClean="0">
                <a:solidFill>
                  <a:srgbClr val="FFFF00"/>
                </a:solidFill>
                <a:effectLst>
                  <a:outerShdw blurRad="38100" dist="38100" dir="2700000" algn="tl">
                    <a:srgbClr val="000000"/>
                  </a:outerShdw>
                </a:effectLst>
                <a:latin typeface="Arial" pitchFamily="34" charset="0"/>
              </a:rPr>
              <a:t>HOÀNG</a:t>
            </a:r>
            <a:r>
              <a:rPr lang="en-US" b="1" dirty="0" smtClean="0">
                <a:solidFill>
                  <a:srgbClr val="FFFF00"/>
                </a:solidFill>
                <a:effectLst>
                  <a:outerShdw blurRad="38100" dist="38100" dir="2700000" algn="tl">
                    <a:srgbClr val="000000"/>
                  </a:outerShdw>
                </a:effectLst>
                <a:latin typeface="Arial" pitchFamily="34" charset="0"/>
              </a:rPr>
              <a:t> </a:t>
            </a:r>
            <a:r>
              <a:rPr lang="en-US" b="1" dirty="0" err="1" smtClean="0">
                <a:solidFill>
                  <a:srgbClr val="FFFF00"/>
                </a:solidFill>
                <a:effectLst>
                  <a:outerShdw blurRad="38100" dist="38100" dir="2700000" algn="tl">
                    <a:srgbClr val="000000"/>
                  </a:outerShdw>
                </a:effectLst>
                <a:latin typeface="Arial" pitchFamily="34" charset="0"/>
              </a:rPr>
              <a:t>SA,TRƯỜNG</a:t>
            </a:r>
            <a:r>
              <a:rPr lang="en-US" b="1" dirty="0" smtClean="0">
                <a:solidFill>
                  <a:srgbClr val="FFFF00"/>
                </a:solidFill>
                <a:effectLst>
                  <a:outerShdw blurRad="38100" dist="38100" dir="2700000" algn="tl">
                    <a:srgbClr val="000000"/>
                  </a:outerShdw>
                </a:effectLst>
                <a:latin typeface="Arial" pitchFamily="34" charset="0"/>
              </a:rPr>
              <a:t> SA</a:t>
            </a:r>
          </a:p>
          <a:p>
            <a:pPr algn="ctr" eaLnBrk="1" hangingPunct="1">
              <a:defRPr/>
            </a:pPr>
            <a:endParaRPr lang="en-US" dirty="0" smtClean="0">
              <a:latin typeface="Arial" pitchFamily="34" charset="0"/>
            </a:endParaRPr>
          </a:p>
        </p:txBody>
      </p:sp>
      <p:pic>
        <p:nvPicPr>
          <p:cNvPr id="315396" name="Picture 4" descr="TSLon"/>
          <p:cNvPicPr>
            <a:picLocks noChangeAspect="1" noChangeArrowheads="1"/>
          </p:cNvPicPr>
          <p:nvPr/>
        </p:nvPicPr>
        <p:blipFill>
          <a:blip r:embed="rId2"/>
          <a:srcRect/>
          <a:stretch>
            <a:fillRect/>
          </a:stretch>
        </p:blipFill>
        <p:spPr bwMode="auto">
          <a:xfrm>
            <a:off x="4876800" y="2000240"/>
            <a:ext cx="4267200" cy="3536960"/>
          </a:xfrm>
          <a:prstGeom prst="rect">
            <a:avLst/>
          </a:prstGeom>
          <a:noFill/>
          <a:ln w="9525">
            <a:noFill/>
            <a:miter lim="800000"/>
            <a:headEnd/>
            <a:tailEnd/>
          </a:ln>
        </p:spPr>
      </p:pic>
      <p:pic>
        <p:nvPicPr>
          <p:cNvPr id="325636" name="Picture 4" descr="nhom trang khuyet"/>
          <p:cNvPicPr>
            <a:picLocks noChangeAspect="1" noChangeArrowheads="1"/>
          </p:cNvPicPr>
          <p:nvPr/>
        </p:nvPicPr>
        <p:blipFill>
          <a:blip r:embed="rId3"/>
          <a:srcRect/>
          <a:stretch>
            <a:fillRect/>
          </a:stretch>
        </p:blipFill>
        <p:spPr bwMode="auto">
          <a:xfrm>
            <a:off x="76200" y="2000240"/>
            <a:ext cx="4648200" cy="3624273"/>
          </a:xfrm>
          <a:prstGeom prst="rect">
            <a:avLst/>
          </a:prstGeom>
          <a:noFill/>
          <a:ln w="9525">
            <a:noFill/>
            <a:miter lim="800000"/>
            <a:headEnd/>
            <a:tailEnd/>
          </a:ln>
        </p:spPr>
      </p:pic>
      <p:sp>
        <p:nvSpPr>
          <p:cNvPr id="71685" name="AutoShape 5"/>
          <p:cNvSpPr>
            <a:spLocks noChangeArrowheads="1"/>
          </p:cNvSpPr>
          <p:nvPr/>
        </p:nvSpPr>
        <p:spPr bwMode="auto">
          <a:xfrm rot="16200000" flipV="1">
            <a:off x="876300" y="4991100"/>
            <a:ext cx="762000" cy="2057400"/>
          </a:xfrm>
          <a:prstGeom prst="wedgeRectCallout">
            <a:avLst>
              <a:gd name="adj1" fmla="val 98750"/>
              <a:gd name="adj2" fmla="val -102315"/>
            </a:avLst>
          </a:prstGeom>
          <a:solidFill>
            <a:srgbClr val="FFFF66"/>
          </a:solidFill>
          <a:ln w="12700" cap="sq">
            <a:solidFill>
              <a:srgbClr val="990000"/>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latin typeface="Times New Roman" pitchFamily="18" charset="0"/>
              </a:rPr>
              <a:t> </a:t>
            </a:r>
            <a:r>
              <a:rPr lang="en-US" sz="1700" b="1">
                <a:solidFill>
                  <a:srgbClr val="990000"/>
                </a:solidFill>
                <a:latin typeface="Times New Roman" pitchFamily="18" charset="0"/>
              </a:rPr>
              <a:t>Khu vực quần đảo Hoàng Sa</a:t>
            </a:r>
          </a:p>
        </p:txBody>
      </p:sp>
      <p:sp>
        <p:nvSpPr>
          <p:cNvPr id="71686" name="AutoShape 6"/>
          <p:cNvSpPr>
            <a:spLocks noChangeArrowheads="1"/>
          </p:cNvSpPr>
          <p:nvPr/>
        </p:nvSpPr>
        <p:spPr bwMode="auto">
          <a:xfrm rot="16200000" flipV="1">
            <a:off x="7200900" y="4914900"/>
            <a:ext cx="762000" cy="2057400"/>
          </a:xfrm>
          <a:prstGeom prst="wedgeRectCallout">
            <a:avLst>
              <a:gd name="adj1" fmla="val 162083"/>
              <a:gd name="adj2" fmla="val 80861"/>
            </a:avLst>
          </a:prstGeom>
          <a:solidFill>
            <a:srgbClr val="FFFF66"/>
          </a:solidFill>
          <a:ln w="12700" cap="sq">
            <a:solidFill>
              <a:srgbClr val="990000"/>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latin typeface="Times New Roman" pitchFamily="18" charset="0"/>
              </a:rPr>
              <a:t> </a:t>
            </a:r>
            <a:r>
              <a:rPr lang="en-US" sz="1700" b="1">
                <a:solidFill>
                  <a:srgbClr val="990000"/>
                </a:solidFill>
                <a:latin typeface="Times New Roman" pitchFamily="18" charset="0"/>
              </a:rPr>
              <a:t>Đảo Trường Sa lớn</a:t>
            </a:r>
          </a:p>
        </p:txBody>
      </p:sp>
      <p:sp>
        <p:nvSpPr>
          <p:cNvPr id="71687" name="AutoShape 7">
            <a:hlinkClick r:id="rId4" action="ppaction://hlinkpres?slideindex=1&amp;slidetitle=Slide 1" highlightClick="1"/>
          </p:cNvPr>
          <p:cNvSpPr>
            <a:spLocks noChangeArrowheads="1"/>
          </p:cNvSpPr>
          <p:nvPr/>
        </p:nvSpPr>
        <p:spPr bwMode="auto">
          <a:xfrm>
            <a:off x="5867400" y="5867400"/>
            <a:ext cx="304800" cy="304800"/>
          </a:xfrm>
          <a:prstGeom prst="actionButtonMovie">
            <a:avLst/>
          </a:prstGeom>
          <a:solidFill>
            <a:schemeClr val="accent1"/>
          </a:solidFill>
          <a:ln w="12700" cap="sq">
            <a:noFill/>
            <a:miter lim="800000"/>
            <a:headEnd type="none" w="sm" len="sm"/>
            <a:tailEnd type="none" w="sm" len="sm"/>
          </a:ln>
        </p:spPr>
        <p:txBody>
          <a:bodyPr wrap="none" anchor="ctr"/>
          <a:lstStyle/>
          <a:p>
            <a:endParaRPr lang="vi-VN"/>
          </a:p>
        </p:txBody>
      </p:sp>
      <p:sp>
        <p:nvSpPr>
          <p:cNvPr id="71688" name="AutoShape 8">
            <a:hlinkClick r:id="rId5" action="ppaction://hlinkpres?slideindex=1&amp;slidetitle=Slide 1" highlightClick="1"/>
          </p:cNvPr>
          <p:cNvSpPr>
            <a:spLocks noChangeArrowheads="1"/>
          </p:cNvSpPr>
          <p:nvPr/>
        </p:nvSpPr>
        <p:spPr bwMode="auto">
          <a:xfrm>
            <a:off x="2590800" y="5867400"/>
            <a:ext cx="304800" cy="304800"/>
          </a:xfrm>
          <a:prstGeom prst="actionButtonMovie">
            <a:avLst/>
          </a:prstGeom>
          <a:solidFill>
            <a:schemeClr val="accent1"/>
          </a:solidFill>
          <a:ln w="12700" cap="sq">
            <a:noFill/>
            <a:miter lim="800000"/>
            <a:headEnd type="none" w="sm" len="sm"/>
            <a:tailEnd type="none" w="sm" len="sm"/>
          </a:ln>
        </p:spPr>
        <p:txBody>
          <a:bodyPr wrap="none" anchor="ctr"/>
          <a:lstStyle/>
          <a:p>
            <a:endParaRPr lang="vi-V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25636"/>
                                        </p:tgtEl>
                                        <p:attrNameLst>
                                          <p:attrName>style.visibility</p:attrName>
                                        </p:attrNameLst>
                                      </p:cBhvr>
                                      <p:to>
                                        <p:strVal val="visible"/>
                                      </p:to>
                                    </p:set>
                                    <p:anim calcmode="lin" valueType="num">
                                      <p:cBhvr>
                                        <p:cTn id="7" dur="500" fill="hold"/>
                                        <p:tgtEl>
                                          <p:spTgt spid="325636"/>
                                        </p:tgtEl>
                                        <p:attrNameLst>
                                          <p:attrName>ppt_w</p:attrName>
                                        </p:attrNameLst>
                                      </p:cBhvr>
                                      <p:tavLst>
                                        <p:tav tm="0">
                                          <p:val>
                                            <p:fltVal val="0"/>
                                          </p:val>
                                        </p:tav>
                                        <p:tav tm="100000">
                                          <p:val>
                                            <p:strVal val="#ppt_w"/>
                                          </p:val>
                                        </p:tav>
                                      </p:tavLst>
                                    </p:anim>
                                    <p:anim calcmode="lin" valueType="num">
                                      <p:cBhvr>
                                        <p:cTn id="8" dur="500" fill="hold"/>
                                        <p:tgtEl>
                                          <p:spTgt spid="325636"/>
                                        </p:tgtEl>
                                        <p:attrNameLst>
                                          <p:attrName>ppt_h</p:attrName>
                                        </p:attrNameLst>
                                      </p:cBhvr>
                                      <p:tavLst>
                                        <p:tav tm="0">
                                          <p:val>
                                            <p:fltVal val="0"/>
                                          </p:val>
                                        </p:tav>
                                        <p:tav tm="100000">
                                          <p:val>
                                            <p:strVal val="#ppt_h"/>
                                          </p:val>
                                        </p:tav>
                                      </p:tavLst>
                                    </p:anim>
                                    <p:animEffect transition="in" filter="fade">
                                      <p:cBhvr>
                                        <p:cTn id="9" dur="500"/>
                                        <p:tgtEl>
                                          <p:spTgt spid="325636"/>
                                        </p:tgtEl>
                                      </p:cBhvr>
                                    </p:animEffect>
                                  </p:childTnLst>
                                </p:cTn>
                              </p:par>
                            </p:childTnLst>
                          </p:cTn>
                        </p:par>
                        <p:par>
                          <p:cTn id="10" fill="hold">
                            <p:stCondLst>
                              <p:cond delay="500"/>
                            </p:stCondLst>
                            <p:childTnLst>
                              <p:par>
                                <p:cTn id="11" presetID="23" presetClass="entr" presetSubtype="16" fill="hold" nodeType="afterEffect">
                                  <p:stCondLst>
                                    <p:cond delay="0"/>
                                  </p:stCondLst>
                                  <p:childTnLst>
                                    <p:set>
                                      <p:cBhvr>
                                        <p:cTn id="12" dur="1" fill="hold">
                                          <p:stCondLst>
                                            <p:cond delay="0"/>
                                          </p:stCondLst>
                                        </p:cTn>
                                        <p:tgtEl>
                                          <p:spTgt spid="315396"/>
                                        </p:tgtEl>
                                        <p:attrNameLst>
                                          <p:attrName>style.visibility</p:attrName>
                                        </p:attrNameLst>
                                      </p:cBhvr>
                                      <p:to>
                                        <p:strVal val="visible"/>
                                      </p:to>
                                    </p:set>
                                    <p:anim calcmode="lin" valueType="num">
                                      <p:cBhvr>
                                        <p:cTn id="13" dur="500" fill="hold"/>
                                        <p:tgtEl>
                                          <p:spTgt spid="315396"/>
                                        </p:tgtEl>
                                        <p:attrNameLst>
                                          <p:attrName>ppt_w</p:attrName>
                                        </p:attrNameLst>
                                      </p:cBhvr>
                                      <p:tavLst>
                                        <p:tav tm="0">
                                          <p:val>
                                            <p:fltVal val="0"/>
                                          </p:val>
                                        </p:tav>
                                        <p:tav tm="100000">
                                          <p:val>
                                            <p:strVal val="#ppt_w"/>
                                          </p:val>
                                        </p:tav>
                                      </p:tavLst>
                                    </p:anim>
                                    <p:anim calcmode="lin" valueType="num">
                                      <p:cBhvr>
                                        <p:cTn id="14" dur="500" fill="hold"/>
                                        <p:tgtEl>
                                          <p:spTgt spid="3153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381000" y="685800"/>
            <a:ext cx="8229600" cy="1066800"/>
          </a:xfrm>
        </p:spPr>
        <p:txBody>
          <a:bodyPr/>
          <a:lstStyle/>
          <a:p>
            <a:pPr algn="ctr" eaLnBrk="1" hangingPunct="1"/>
            <a:r>
              <a:rPr lang="en-US" sz="3200" b="1" dirty="0" err="1" smtClean="0">
                <a:solidFill>
                  <a:schemeClr val="tx1"/>
                </a:solidFill>
                <a:latin typeface="Times New Roman" pitchFamily="18" charset="0"/>
                <a:cs typeface="Times New Roman" pitchFamily="18" charset="0"/>
              </a:rPr>
              <a:t>Các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tài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liệu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lịch</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sử</a:t>
            </a:r>
            <a:endParaRPr lang="en-US" b="1" dirty="0" smtClean="0">
              <a:solidFill>
                <a:schemeClr val="tx1"/>
              </a:solidFill>
              <a:latin typeface="Times New Roman" pitchFamily="18" charset="0"/>
              <a:cs typeface="Times New Roman" pitchFamily="18" charset="0"/>
            </a:endParaRPr>
          </a:p>
        </p:txBody>
      </p:sp>
      <p:sp>
        <p:nvSpPr>
          <p:cNvPr id="326659" name="Rectangle 3"/>
          <p:cNvSpPr>
            <a:spLocks noGrp="1" noChangeArrowheads="1"/>
          </p:cNvSpPr>
          <p:nvPr>
            <p:ph type="body" idx="1"/>
          </p:nvPr>
        </p:nvSpPr>
        <p:spPr>
          <a:xfrm>
            <a:off x="76200" y="1676400"/>
            <a:ext cx="8915400" cy="4800600"/>
          </a:xfrm>
        </p:spPr>
        <p:txBody>
          <a:bodyPr/>
          <a:lstStyle/>
          <a:p>
            <a:pPr algn="just" eaLnBrk="1" hangingPunct="1"/>
            <a:r>
              <a:rPr lang="en-US" sz="2400" b="1" dirty="0" err="1" smtClean="0">
                <a:solidFill>
                  <a:schemeClr val="tx1"/>
                </a:solidFill>
                <a:latin typeface="Times New Roman" pitchFamily="18" charset="0"/>
                <a:cs typeface="Times New Roman" pitchFamily="18" charset="0"/>
              </a:rPr>
              <a:t>Toàn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tập</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Thiên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nam</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tứ</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chí</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lộ</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đồ</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thư</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Đỗ</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Bá</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tự</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Công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Đạo</a:t>
            </a:r>
            <a:r>
              <a:rPr lang="en-US" sz="2400" b="1" dirty="0" smtClean="0">
                <a:solidFill>
                  <a:schemeClr val="tx1"/>
                </a:solidFill>
                <a:latin typeface="Times New Roman" pitchFamily="18" charset="0"/>
                <a:cs typeface="Times New Roman" pitchFamily="18" charset="0"/>
              </a:rPr>
              <a:t> (1686).</a:t>
            </a:r>
          </a:p>
          <a:p>
            <a:pPr algn="just" eaLnBrk="1" hangingPunct="1"/>
            <a:r>
              <a:rPr lang="en-US" sz="2400" b="1" dirty="0" smtClean="0">
                <a:solidFill>
                  <a:schemeClr val="tx1"/>
                </a:solidFill>
                <a:latin typeface="Times New Roman" pitchFamily="18" charset="0"/>
                <a:cs typeface="Times New Roman" pitchFamily="18" charset="0"/>
              </a:rPr>
              <a:t>“</a:t>
            </a:r>
            <a:r>
              <a:rPr lang="en-US" sz="2400" b="1" dirty="0" err="1" smtClean="0">
                <a:solidFill>
                  <a:schemeClr val="tx1"/>
                </a:solidFill>
                <a:latin typeface="Times New Roman" pitchFamily="18" charset="0"/>
                <a:cs typeface="Times New Roman" pitchFamily="18" charset="0"/>
              </a:rPr>
              <a:t>Phủ</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biên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tạp</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lục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Lê</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Quý</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Đôn</a:t>
            </a:r>
            <a:r>
              <a:rPr lang="en-US" sz="2400" b="1" dirty="0" smtClean="0">
                <a:solidFill>
                  <a:schemeClr val="tx1"/>
                </a:solidFill>
                <a:latin typeface="Times New Roman" pitchFamily="18" charset="0"/>
                <a:cs typeface="Times New Roman" pitchFamily="18" charset="0"/>
              </a:rPr>
              <a:t> (1776).</a:t>
            </a:r>
          </a:p>
          <a:p>
            <a:pPr algn="just" eaLnBrk="1" hangingPunct="1"/>
            <a:r>
              <a:rPr lang="en-US" sz="2400" b="1" dirty="0" smtClean="0">
                <a:solidFill>
                  <a:schemeClr val="tx1"/>
                </a:solidFill>
                <a:latin typeface="Times New Roman" pitchFamily="18" charset="0"/>
                <a:cs typeface="Times New Roman" pitchFamily="18" charset="0"/>
              </a:rPr>
              <a:t>“</a:t>
            </a:r>
            <a:r>
              <a:rPr lang="en-US" sz="2400" b="1" dirty="0" err="1" smtClean="0">
                <a:solidFill>
                  <a:schemeClr val="tx1"/>
                </a:solidFill>
                <a:latin typeface="Times New Roman" pitchFamily="18" charset="0"/>
                <a:cs typeface="Times New Roman" pitchFamily="18" charset="0"/>
              </a:rPr>
              <a:t>Lịch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Triều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Hiến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chương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Loại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chí</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Phan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Huy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Chú</a:t>
            </a:r>
            <a:r>
              <a:rPr lang="en-US" sz="2400" b="1" dirty="0" smtClean="0">
                <a:solidFill>
                  <a:schemeClr val="tx1"/>
                </a:solidFill>
                <a:latin typeface="Times New Roman" pitchFamily="18" charset="0"/>
                <a:cs typeface="Times New Roman" pitchFamily="18" charset="0"/>
              </a:rPr>
              <a:t> (1821).</a:t>
            </a:r>
          </a:p>
          <a:p>
            <a:pPr algn="just" eaLnBrk="1" hangingPunct="1"/>
            <a:r>
              <a:rPr lang="en-US" sz="2400" b="1" dirty="0" smtClean="0">
                <a:solidFill>
                  <a:schemeClr val="tx1"/>
                </a:solidFill>
                <a:latin typeface="Times New Roman" pitchFamily="18" charset="0"/>
                <a:cs typeface="Times New Roman" pitchFamily="18" charset="0"/>
              </a:rPr>
              <a:t>“</a:t>
            </a:r>
            <a:r>
              <a:rPr lang="en-US" sz="2400" b="1" dirty="0" err="1" smtClean="0">
                <a:solidFill>
                  <a:schemeClr val="tx1"/>
                </a:solidFill>
                <a:latin typeface="Times New Roman" pitchFamily="18" charset="0"/>
                <a:cs typeface="Times New Roman" pitchFamily="18" charset="0"/>
              </a:rPr>
              <a:t>Đại</a:t>
            </a:r>
            <a:r>
              <a:rPr lang="en-US" sz="2400" b="1" dirty="0" smtClean="0">
                <a:solidFill>
                  <a:schemeClr val="tx1"/>
                </a:solidFill>
                <a:latin typeface="Times New Roman" pitchFamily="18" charset="0"/>
                <a:cs typeface="Times New Roman" pitchFamily="18" charset="0"/>
              </a:rPr>
              <a:t> Nam </a:t>
            </a:r>
            <a:r>
              <a:rPr lang="en-US" sz="2400" b="1" dirty="0" err="1" smtClean="0">
                <a:solidFill>
                  <a:schemeClr val="tx1"/>
                </a:solidFill>
                <a:latin typeface="Times New Roman" pitchFamily="18" charset="0"/>
                <a:cs typeface="Times New Roman" pitchFamily="18" charset="0"/>
              </a:rPr>
              <a:t>thực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lục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tiền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biên</a:t>
            </a:r>
            <a:r>
              <a:rPr lang="en-US" sz="2400" b="1" dirty="0" smtClean="0">
                <a:solidFill>
                  <a:schemeClr val="tx1"/>
                </a:solidFill>
                <a:latin typeface="Times New Roman" pitchFamily="18" charset="0"/>
                <a:cs typeface="Times New Roman" pitchFamily="18" charset="0"/>
              </a:rPr>
              <a:t>" (1844-1848). </a:t>
            </a:r>
          </a:p>
          <a:p>
            <a:pPr algn="just" eaLnBrk="1" hangingPunct="1"/>
            <a:r>
              <a:rPr lang="en-US" sz="2400" b="1" dirty="0" smtClean="0">
                <a:solidFill>
                  <a:schemeClr val="tx1"/>
                </a:solidFill>
                <a:latin typeface="Times New Roman" pitchFamily="18" charset="0"/>
                <a:cs typeface="Times New Roman" pitchFamily="18" charset="0"/>
              </a:rPr>
              <a:t>“</a:t>
            </a:r>
            <a:r>
              <a:rPr lang="en-US" sz="2400" b="1" dirty="0" err="1" smtClean="0">
                <a:solidFill>
                  <a:schemeClr val="tx1"/>
                </a:solidFill>
                <a:latin typeface="Times New Roman" pitchFamily="18" charset="0"/>
                <a:cs typeface="Times New Roman" pitchFamily="18" charset="0"/>
              </a:rPr>
              <a:t>Đại</a:t>
            </a:r>
            <a:r>
              <a:rPr lang="en-US" sz="2400" b="1" dirty="0" smtClean="0">
                <a:solidFill>
                  <a:schemeClr val="tx1"/>
                </a:solidFill>
                <a:latin typeface="Times New Roman" pitchFamily="18" charset="0"/>
                <a:cs typeface="Times New Roman" pitchFamily="18" charset="0"/>
              </a:rPr>
              <a:t> Nam </a:t>
            </a:r>
            <a:r>
              <a:rPr lang="en-US" sz="2400" b="1" dirty="0" err="1" smtClean="0">
                <a:solidFill>
                  <a:schemeClr val="tx1"/>
                </a:solidFill>
                <a:latin typeface="Times New Roman" pitchFamily="18" charset="0"/>
                <a:cs typeface="Times New Roman" pitchFamily="18" charset="0"/>
              </a:rPr>
              <a:t>thực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lục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chính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biên</a:t>
            </a:r>
            <a:r>
              <a:rPr lang="en-US" sz="2400" b="1" dirty="0" smtClean="0">
                <a:solidFill>
                  <a:schemeClr val="tx1"/>
                </a:solidFill>
                <a:latin typeface="Times New Roman" pitchFamily="18" charset="0"/>
                <a:cs typeface="Times New Roman" pitchFamily="18" charset="0"/>
              </a:rPr>
              <a:t>" (1844-1848). </a:t>
            </a:r>
          </a:p>
          <a:p>
            <a:pPr algn="just" eaLnBrk="1" hangingPunct="1"/>
            <a:r>
              <a:rPr lang="en-US" sz="2400" b="1" dirty="0" smtClean="0">
                <a:solidFill>
                  <a:schemeClr val="tx1"/>
                </a:solidFill>
                <a:latin typeface="Times New Roman" pitchFamily="18" charset="0"/>
                <a:cs typeface="Times New Roman" pitchFamily="18" charset="0"/>
              </a:rPr>
              <a:t>“</a:t>
            </a:r>
            <a:r>
              <a:rPr lang="en-US" sz="2400" b="1" dirty="0" err="1" smtClean="0">
                <a:solidFill>
                  <a:schemeClr val="tx1"/>
                </a:solidFill>
                <a:latin typeface="Times New Roman" pitchFamily="18" charset="0"/>
                <a:cs typeface="Times New Roman" pitchFamily="18" charset="0"/>
              </a:rPr>
              <a:t>Đại</a:t>
            </a:r>
            <a:r>
              <a:rPr lang="en-US" sz="2400" b="1" dirty="0" smtClean="0">
                <a:solidFill>
                  <a:schemeClr val="tx1"/>
                </a:solidFill>
                <a:latin typeface="Times New Roman" pitchFamily="18" charset="0"/>
                <a:cs typeface="Times New Roman" pitchFamily="18" charset="0"/>
              </a:rPr>
              <a:t> Nam </a:t>
            </a:r>
            <a:r>
              <a:rPr lang="en-US" sz="2400" b="1" dirty="0" err="1" smtClean="0">
                <a:solidFill>
                  <a:schemeClr val="tx1"/>
                </a:solidFill>
                <a:latin typeface="Times New Roman" pitchFamily="18" charset="0"/>
                <a:cs typeface="Times New Roman" pitchFamily="18" charset="0"/>
              </a:rPr>
              <a:t>Nhất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Thống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Chí</a:t>
            </a:r>
            <a:r>
              <a:rPr lang="en-US" sz="2400" b="1" dirty="0" smtClean="0">
                <a:solidFill>
                  <a:schemeClr val="tx1"/>
                </a:solidFill>
                <a:latin typeface="Times New Roman" pitchFamily="18" charset="0"/>
                <a:cs typeface="Times New Roman" pitchFamily="18" charset="0"/>
              </a:rPr>
              <a:t>" do </a:t>
            </a:r>
            <a:r>
              <a:rPr lang="en-US" sz="2400" b="1" dirty="0" err="1" smtClean="0">
                <a:solidFill>
                  <a:schemeClr val="tx1"/>
                </a:solidFill>
                <a:latin typeface="Times New Roman" pitchFamily="18" charset="0"/>
                <a:cs typeface="Times New Roman" pitchFamily="18" charset="0"/>
              </a:rPr>
              <a:t>Quốc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sử</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quán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triều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Nguyễn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biên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soạn</a:t>
            </a:r>
            <a:r>
              <a:rPr lang="en-US" sz="2400" b="1" dirty="0" smtClean="0">
                <a:solidFill>
                  <a:schemeClr val="tx1"/>
                </a:solidFill>
                <a:latin typeface="Times New Roman" pitchFamily="18" charset="0"/>
                <a:cs typeface="Times New Roman" pitchFamily="18" charset="0"/>
              </a:rPr>
              <a:t> (1910). </a:t>
            </a:r>
          </a:p>
          <a:p>
            <a:pPr algn="just" eaLnBrk="1" hangingPunct="1"/>
            <a:r>
              <a:rPr lang="en-US" sz="2400" b="1" dirty="0" err="1" smtClean="0">
                <a:solidFill>
                  <a:schemeClr val="tx1"/>
                </a:solidFill>
                <a:latin typeface="Times New Roman" pitchFamily="18" charset="0"/>
                <a:cs typeface="Times New Roman" pitchFamily="18" charset="0"/>
              </a:rPr>
              <a:t>Dư</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địa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chí</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Khâm</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định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Đại</a:t>
            </a:r>
            <a:r>
              <a:rPr lang="en-US" sz="2400" b="1" dirty="0" smtClean="0">
                <a:solidFill>
                  <a:schemeClr val="tx1"/>
                </a:solidFill>
                <a:latin typeface="Times New Roman" pitchFamily="18" charset="0"/>
                <a:cs typeface="Times New Roman" pitchFamily="18" charset="0"/>
              </a:rPr>
              <a:t> Nam </a:t>
            </a:r>
            <a:r>
              <a:rPr lang="en-US" sz="2400" b="1" dirty="0" err="1" smtClean="0">
                <a:solidFill>
                  <a:schemeClr val="tx1"/>
                </a:solidFill>
                <a:latin typeface="Times New Roman" pitchFamily="18" charset="0"/>
                <a:cs typeface="Times New Roman" pitchFamily="18" charset="0"/>
              </a:rPr>
              <a:t>Hội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Điển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Sự</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Lệ</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Quốc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triều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chính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biên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toát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yếu</a:t>
            </a:r>
            <a:r>
              <a:rPr lang="en-US" sz="2400" b="1" dirty="0" smtClean="0">
                <a:solidFill>
                  <a:schemeClr val="tx1"/>
                </a:solidFill>
                <a:latin typeface="Times New Roman" pitchFamily="18" charset="0"/>
                <a:cs typeface="Times New Roman" pitchFamily="18" charset="0"/>
              </a:rPr>
              <a:t>" (1910). </a:t>
            </a:r>
          </a:p>
        </p:txBody>
      </p:sp>
      <p:sp>
        <p:nvSpPr>
          <p:cNvPr id="8" name="Rounded Rectangle 7"/>
          <p:cNvSpPr>
            <a:spLocks noChangeArrowheads="1"/>
          </p:cNvSpPr>
          <p:nvPr/>
        </p:nvSpPr>
        <p:spPr bwMode="auto">
          <a:xfrm>
            <a:off x="304800" y="304800"/>
            <a:ext cx="8458200" cy="609600"/>
          </a:xfrm>
          <a:prstGeom prst="roundRect">
            <a:avLst>
              <a:gd name="adj" fmla="val 16667"/>
            </a:avLst>
          </a:prstGeom>
          <a:solidFill>
            <a:srgbClr val="FF3300">
              <a:alpha val="98000"/>
            </a:srgbClr>
          </a:solidFill>
          <a:ln w="25400" algn="ctr">
            <a:solidFill>
              <a:srgbClr val="239595"/>
            </a:solidFill>
            <a:round/>
            <a:headEnd/>
            <a:tailEnd/>
          </a:ln>
        </p:spPr>
        <p:txBody>
          <a:bodyPr lIns="91427" tIns="45713" rIns="91427" bIns="45713" anchor="ctr"/>
          <a:lstStyle/>
          <a:p>
            <a:pPr eaLnBrk="1" hangingPunct="1">
              <a:defRPr/>
            </a:pPr>
            <a:r>
              <a:rPr lang="en-US" sz="2800" b="1" dirty="0">
                <a:effectLst>
                  <a:outerShdw blurRad="38100" dist="38100" dir="2700000" algn="tl">
                    <a:srgbClr val="000000"/>
                  </a:outerShdw>
                </a:effectLst>
                <a:latin typeface="Times New Roman" pitchFamily="18" charset="0"/>
                <a:cs typeface="Times New Roman" pitchFamily="18" charset="0"/>
              </a:rPr>
              <a:t>1. </a:t>
            </a:r>
            <a:r>
              <a:rPr lang="en-US" sz="2800" b="1" dirty="0" err="1">
                <a:effectLst>
                  <a:outerShdw blurRad="38100" dist="38100" dir="2700000" algn="tl">
                    <a:srgbClr val="000000"/>
                  </a:outerShdw>
                </a:effectLst>
                <a:latin typeface="Times New Roman" pitchFamily="18" charset="0"/>
                <a:cs typeface="Times New Roman" pitchFamily="18" charset="0"/>
              </a:rPr>
              <a:t>CƠ</a:t>
            </a:r>
            <a:r>
              <a:rPr lang="en-US" sz="2800" b="1" dirty="0">
                <a:effectLst>
                  <a:outerShdw blurRad="38100" dist="38100" dir="2700000" algn="tl">
                    <a:srgbClr val="000000"/>
                  </a:outerShdw>
                </a:effectLst>
                <a:latin typeface="Times New Roman" pitchFamily="18" charset="0"/>
                <a:cs typeface="Times New Roman" pitchFamily="18" charset="0"/>
              </a:rPr>
              <a:t> </a:t>
            </a:r>
            <a:r>
              <a:rPr lang="en-US" sz="2800" b="1" dirty="0" err="1">
                <a:effectLst>
                  <a:outerShdw blurRad="38100" dist="38100" dir="2700000" algn="tl">
                    <a:srgbClr val="000000"/>
                  </a:outerShdw>
                </a:effectLst>
                <a:latin typeface="Times New Roman" pitchFamily="18" charset="0"/>
                <a:cs typeface="Times New Roman" pitchFamily="18" charset="0"/>
              </a:rPr>
              <a:t>SỞ</a:t>
            </a:r>
            <a:r>
              <a:rPr lang="en-US" sz="2800" b="1" dirty="0">
                <a:effectLst>
                  <a:outerShdw blurRad="38100" dist="38100" dir="2700000" algn="tl">
                    <a:srgbClr val="000000"/>
                  </a:outerShdw>
                </a:effectLst>
                <a:latin typeface="Times New Roman" pitchFamily="18" charset="0"/>
                <a:cs typeface="Times New Roman" pitchFamily="18" charset="0"/>
              </a:rPr>
              <a:t> </a:t>
            </a:r>
            <a:r>
              <a:rPr lang="en-US" sz="2800" b="1" dirty="0" err="1">
                <a:effectLst>
                  <a:outerShdw blurRad="38100" dist="38100" dir="2700000" algn="tl">
                    <a:srgbClr val="000000"/>
                  </a:outerShdw>
                </a:effectLst>
                <a:latin typeface="Times New Roman" pitchFamily="18" charset="0"/>
                <a:cs typeface="Times New Roman" pitchFamily="18" charset="0"/>
              </a:rPr>
              <a:t>LỊCH</a:t>
            </a:r>
            <a:r>
              <a:rPr lang="en-US" sz="2800" b="1" dirty="0">
                <a:effectLst>
                  <a:outerShdw blurRad="38100" dist="38100" dir="2700000" algn="tl">
                    <a:srgbClr val="000000"/>
                  </a:outerShdw>
                </a:effectLst>
                <a:latin typeface="Times New Roman" pitchFamily="18" charset="0"/>
                <a:cs typeface="Times New Roman" pitchFamily="18" charset="0"/>
              </a:rPr>
              <a:t> </a:t>
            </a:r>
            <a:r>
              <a:rPr lang="en-US" sz="2800" b="1" dirty="0" err="1">
                <a:effectLst>
                  <a:outerShdw blurRad="38100" dist="38100" dir="2700000" algn="tl">
                    <a:srgbClr val="000000"/>
                  </a:outerShdw>
                </a:effectLst>
                <a:latin typeface="Times New Roman" pitchFamily="18" charset="0"/>
                <a:cs typeface="Times New Roman" pitchFamily="18" charset="0"/>
              </a:rPr>
              <a:t>SỬ</a:t>
            </a:r>
            <a:r>
              <a:rPr lang="en-US" sz="2800" b="1" dirty="0">
                <a:effectLst>
                  <a:outerShdw blurRad="38100" dist="38100" dir="2700000" algn="tl">
                    <a:srgbClr val="000000"/>
                  </a:outerShdw>
                </a:effectLst>
                <a:latin typeface="Times New Roman" pitchFamily="18" charset="0"/>
                <a:cs typeface="Times New Roman" pitchFamily="18" charset="0"/>
              </a:rPr>
              <a:t>, </a:t>
            </a:r>
            <a:r>
              <a:rPr lang="en-US" sz="2800" b="1" dirty="0" err="1">
                <a:effectLst>
                  <a:outerShdw blurRad="38100" dist="38100" dir="2700000" algn="tl">
                    <a:srgbClr val="000000"/>
                  </a:outerShdw>
                </a:effectLst>
                <a:latin typeface="Times New Roman" pitchFamily="18" charset="0"/>
                <a:cs typeface="Times New Roman" pitchFamily="18" charset="0"/>
              </a:rPr>
              <a:t>PHÁP</a:t>
            </a:r>
            <a:r>
              <a:rPr lang="en-US" sz="2800" b="1" dirty="0">
                <a:effectLst>
                  <a:outerShdw blurRad="38100" dist="38100" dir="2700000" algn="tl">
                    <a:srgbClr val="000000"/>
                  </a:outerShdw>
                </a:effectLst>
                <a:latin typeface="Times New Roman" pitchFamily="18" charset="0"/>
                <a:cs typeface="Times New Roman" pitchFamily="18" charset="0"/>
              </a:rPr>
              <a:t> </a:t>
            </a:r>
            <a:r>
              <a:rPr lang="en-US" sz="2800" b="1" dirty="0" err="1">
                <a:effectLst>
                  <a:outerShdw blurRad="38100" dist="38100" dir="2700000" algn="tl">
                    <a:srgbClr val="000000"/>
                  </a:outerShdw>
                </a:effectLst>
                <a:latin typeface="Times New Roman" pitchFamily="18" charset="0"/>
                <a:cs typeface="Times New Roman" pitchFamily="18" charset="0"/>
              </a:rPr>
              <a:t>LÍ</a:t>
            </a:r>
            <a:r>
              <a:rPr lang="en-US" sz="2800" b="1" dirty="0">
                <a:effectLst>
                  <a:outerShdw blurRad="38100" dist="38100" dir="2700000" algn="tl">
                    <a:srgbClr val="000000"/>
                  </a:outerShdw>
                </a:effectLst>
                <a:latin typeface="Times New Roman" pitchFamily="18" charset="0"/>
                <a:cs typeface="Times New Roman" pitchFamily="18" charset="0"/>
              </a:rPr>
              <a:t> </a:t>
            </a:r>
            <a:r>
              <a:rPr lang="en-US" sz="2800" b="1" dirty="0" err="1">
                <a:effectLst>
                  <a:outerShdw blurRad="38100" dist="38100" dir="2700000" algn="tl">
                    <a:srgbClr val="000000"/>
                  </a:outerShdw>
                </a:effectLst>
                <a:latin typeface="Times New Roman" pitchFamily="18" charset="0"/>
                <a:cs typeface="Times New Roman" pitchFamily="18" charset="0"/>
              </a:rPr>
              <a:t>CỦA</a:t>
            </a:r>
            <a:r>
              <a:rPr lang="en-US" sz="2800" b="1" dirty="0">
                <a:effectLst>
                  <a:outerShdw blurRad="38100" dist="38100" dir="2700000" algn="tl">
                    <a:srgbClr val="000000"/>
                  </a:outerShdw>
                </a:effectLst>
                <a:latin typeface="Times New Roman" pitchFamily="18" charset="0"/>
                <a:cs typeface="Times New Roman" pitchFamily="18" charset="0"/>
              </a:rPr>
              <a:t> </a:t>
            </a:r>
            <a:r>
              <a:rPr lang="en-US" sz="2800" b="1" dirty="0" err="1">
                <a:effectLst>
                  <a:outerShdw blurRad="38100" dist="38100" dir="2700000" algn="tl">
                    <a:srgbClr val="000000"/>
                  </a:outerShdw>
                </a:effectLst>
                <a:latin typeface="Times New Roman" pitchFamily="18" charset="0"/>
                <a:cs typeface="Times New Roman" pitchFamily="18" charset="0"/>
              </a:rPr>
              <a:t>VIỆT</a:t>
            </a:r>
            <a:r>
              <a:rPr lang="en-US" sz="2800" b="1" dirty="0">
                <a:effectLst>
                  <a:outerShdw blurRad="38100" dist="38100" dir="2700000" algn="tl">
                    <a:srgbClr val="000000"/>
                  </a:outerShdw>
                </a:effectLst>
                <a:latin typeface="Times New Roman" pitchFamily="18" charset="0"/>
                <a:cs typeface="Times New Roman" pitchFamily="18" charset="0"/>
              </a:rPr>
              <a:t> NAM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26658"/>
                                        </p:tgtEl>
                                        <p:attrNameLst>
                                          <p:attrName>style.visibility</p:attrName>
                                        </p:attrNameLst>
                                      </p:cBhvr>
                                      <p:to>
                                        <p:strVal val="visible"/>
                                      </p:to>
                                    </p:set>
                                    <p:anim calcmode="lin" valueType="num">
                                      <p:cBhvr>
                                        <p:cTn id="12" dur="500" fill="hold"/>
                                        <p:tgtEl>
                                          <p:spTgt spid="326658"/>
                                        </p:tgtEl>
                                        <p:attrNameLst>
                                          <p:attrName>ppt_w</p:attrName>
                                        </p:attrNameLst>
                                      </p:cBhvr>
                                      <p:tavLst>
                                        <p:tav tm="0">
                                          <p:val>
                                            <p:fltVal val="0"/>
                                          </p:val>
                                        </p:tav>
                                        <p:tav tm="100000">
                                          <p:val>
                                            <p:strVal val="#ppt_w"/>
                                          </p:val>
                                        </p:tav>
                                      </p:tavLst>
                                    </p:anim>
                                    <p:anim calcmode="lin" valueType="num">
                                      <p:cBhvr>
                                        <p:cTn id="13" dur="500" fill="hold"/>
                                        <p:tgtEl>
                                          <p:spTgt spid="326658"/>
                                        </p:tgtEl>
                                        <p:attrNameLst>
                                          <p:attrName>ppt_h</p:attrName>
                                        </p:attrNameLst>
                                      </p:cBhvr>
                                      <p:tavLst>
                                        <p:tav tm="0">
                                          <p:val>
                                            <p:fltVal val="0"/>
                                          </p:val>
                                        </p:tav>
                                        <p:tav tm="100000">
                                          <p:val>
                                            <p:strVal val="#ppt_h"/>
                                          </p:val>
                                        </p:tav>
                                      </p:tavLst>
                                    </p:anim>
                                    <p:animEffect transition="in" filter="fade">
                                      <p:cBhvr>
                                        <p:cTn id="14" dur="500"/>
                                        <p:tgtEl>
                                          <p:spTgt spid="32665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6659">
                                            <p:txEl>
                                              <p:pRg st="0" end="0"/>
                                            </p:txEl>
                                          </p:spTgt>
                                        </p:tgtEl>
                                        <p:attrNameLst>
                                          <p:attrName>style.visibility</p:attrName>
                                        </p:attrNameLst>
                                      </p:cBhvr>
                                      <p:to>
                                        <p:strVal val="visible"/>
                                      </p:to>
                                    </p:set>
                                    <p:anim calcmode="lin" valueType="num">
                                      <p:cBhvr additive="base">
                                        <p:cTn id="19" dur="500" fill="hold"/>
                                        <p:tgtEl>
                                          <p:spTgt spid="32665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6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6659">
                                            <p:txEl>
                                              <p:pRg st="1" end="1"/>
                                            </p:txEl>
                                          </p:spTgt>
                                        </p:tgtEl>
                                        <p:attrNameLst>
                                          <p:attrName>style.visibility</p:attrName>
                                        </p:attrNameLst>
                                      </p:cBhvr>
                                      <p:to>
                                        <p:strVal val="visible"/>
                                      </p:to>
                                    </p:set>
                                    <p:anim calcmode="lin" valueType="num">
                                      <p:cBhvr additive="base">
                                        <p:cTn id="25" dur="500" fill="hold"/>
                                        <p:tgtEl>
                                          <p:spTgt spid="32665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6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6659">
                                            <p:txEl>
                                              <p:pRg st="2" end="2"/>
                                            </p:txEl>
                                          </p:spTgt>
                                        </p:tgtEl>
                                        <p:attrNameLst>
                                          <p:attrName>style.visibility</p:attrName>
                                        </p:attrNameLst>
                                      </p:cBhvr>
                                      <p:to>
                                        <p:strVal val="visible"/>
                                      </p:to>
                                    </p:set>
                                    <p:anim calcmode="lin" valueType="num">
                                      <p:cBhvr additive="base">
                                        <p:cTn id="31" dur="500" fill="hold"/>
                                        <p:tgtEl>
                                          <p:spTgt spid="326659">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6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6659">
                                            <p:txEl>
                                              <p:pRg st="3" end="3"/>
                                            </p:txEl>
                                          </p:spTgt>
                                        </p:tgtEl>
                                        <p:attrNameLst>
                                          <p:attrName>style.visibility</p:attrName>
                                        </p:attrNameLst>
                                      </p:cBhvr>
                                      <p:to>
                                        <p:strVal val="visible"/>
                                      </p:to>
                                    </p:set>
                                    <p:anim calcmode="lin" valueType="num">
                                      <p:cBhvr additive="base">
                                        <p:cTn id="37" dur="500" fill="hold"/>
                                        <p:tgtEl>
                                          <p:spTgt spid="326659">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26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26659">
                                            <p:txEl>
                                              <p:pRg st="4" end="4"/>
                                            </p:txEl>
                                          </p:spTgt>
                                        </p:tgtEl>
                                        <p:attrNameLst>
                                          <p:attrName>style.visibility</p:attrName>
                                        </p:attrNameLst>
                                      </p:cBhvr>
                                      <p:to>
                                        <p:strVal val="visible"/>
                                      </p:to>
                                    </p:set>
                                    <p:anim calcmode="lin" valueType="num">
                                      <p:cBhvr additive="base">
                                        <p:cTn id="43" dur="500" fill="hold"/>
                                        <p:tgtEl>
                                          <p:spTgt spid="326659">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26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26659">
                                            <p:txEl>
                                              <p:pRg st="5" end="5"/>
                                            </p:txEl>
                                          </p:spTgt>
                                        </p:tgtEl>
                                        <p:attrNameLst>
                                          <p:attrName>style.visibility</p:attrName>
                                        </p:attrNameLst>
                                      </p:cBhvr>
                                      <p:to>
                                        <p:strVal val="visible"/>
                                      </p:to>
                                    </p:set>
                                    <p:anim calcmode="lin" valueType="num">
                                      <p:cBhvr additive="base">
                                        <p:cTn id="49" dur="500" fill="hold"/>
                                        <p:tgtEl>
                                          <p:spTgt spid="326659">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26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26659">
                                            <p:txEl>
                                              <p:pRg st="6" end="6"/>
                                            </p:txEl>
                                          </p:spTgt>
                                        </p:tgtEl>
                                        <p:attrNameLst>
                                          <p:attrName>style.visibility</p:attrName>
                                        </p:attrNameLst>
                                      </p:cBhvr>
                                      <p:to>
                                        <p:strVal val="visible"/>
                                      </p:to>
                                    </p:set>
                                    <p:anim calcmode="lin" valueType="num">
                                      <p:cBhvr additive="base">
                                        <p:cTn id="55" dur="500" fill="hold"/>
                                        <p:tgtEl>
                                          <p:spTgt spid="326659">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2665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8" grpId="0"/>
      <p:bldP spid="326659" grpId="0" build="p"/>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3086100" y="792163"/>
            <a:ext cx="5905500" cy="561975"/>
          </a:xfrm>
        </p:spPr>
        <p:txBody>
          <a:bodyPr/>
          <a:lstStyle/>
          <a:p>
            <a:pPr eaLnBrk="1" hangingPunct="1"/>
            <a:r>
              <a:rPr lang="en-US" sz="2800" b="1" smtClean="0">
                <a:solidFill>
                  <a:schemeClr val="tx1"/>
                </a:solidFill>
              </a:rPr>
              <a:t>THIÊN NAM TỨ CHÍ LỘ ĐỒ THƯ</a:t>
            </a:r>
            <a:endParaRPr lang="en-US" sz="2800" smtClean="0">
              <a:solidFill>
                <a:schemeClr val="tx1"/>
              </a:solidFill>
            </a:endParaRPr>
          </a:p>
        </p:txBody>
      </p:sp>
      <p:pic>
        <p:nvPicPr>
          <p:cNvPr id="327683" name="Picture 3" descr="toan tap thien nam tu chi lo do thu"/>
          <p:cNvPicPr>
            <a:picLocks noChangeAspect="1" noChangeArrowheads="1"/>
          </p:cNvPicPr>
          <p:nvPr/>
        </p:nvPicPr>
        <p:blipFill>
          <a:blip r:embed="rId2">
            <a:lum bright="-12000" contrast="6000"/>
          </a:blip>
          <a:srcRect/>
          <a:stretch>
            <a:fillRect/>
          </a:stretch>
        </p:blipFill>
        <p:spPr bwMode="auto">
          <a:xfrm>
            <a:off x="3971925" y="1941513"/>
            <a:ext cx="4867275" cy="4764087"/>
          </a:xfrm>
          <a:prstGeom prst="rect">
            <a:avLst/>
          </a:prstGeom>
          <a:noFill/>
          <a:ln w="9525">
            <a:noFill/>
            <a:miter lim="800000"/>
            <a:headEnd/>
            <a:tailEnd/>
          </a:ln>
        </p:spPr>
      </p:pic>
      <p:sp>
        <p:nvSpPr>
          <p:cNvPr id="327684" name="Text Box 4"/>
          <p:cNvSpPr txBox="1">
            <a:spLocks noChangeArrowheads="1"/>
          </p:cNvSpPr>
          <p:nvPr/>
        </p:nvSpPr>
        <p:spPr bwMode="auto">
          <a:xfrm>
            <a:off x="354013" y="914400"/>
            <a:ext cx="1627187" cy="457200"/>
          </a:xfrm>
          <a:prstGeom prst="rect">
            <a:avLst/>
          </a:prstGeom>
          <a:noFill/>
          <a:ln w="9525">
            <a:noFill/>
            <a:miter lim="800000"/>
            <a:headEnd type="none" w="sm" len="sm"/>
            <a:tailEnd type="none" w="sm" len="sm"/>
          </a:ln>
          <a:effectLst/>
        </p:spPr>
        <p:txBody>
          <a:bodyPr wrap="none" lIns="91427" tIns="45713" rIns="91427" bIns="45713">
            <a:spAutoFit/>
          </a:bodyPr>
          <a:lstStyle/>
          <a:p>
            <a:pPr algn="l">
              <a:defRPr/>
            </a:pPr>
            <a:r>
              <a:rPr lang="en-US" sz="2400" b="1" u="sng">
                <a:effectLst>
                  <a:outerShdw blurRad="38100" dist="38100" dir="2700000" algn="tl">
                    <a:srgbClr val="000000"/>
                  </a:outerShdw>
                </a:effectLst>
                <a:latin typeface="Tahoma" pitchFamily="34" charset="0"/>
                <a:cs typeface="Arial" pitchFamily="34" charset="0"/>
              </a:rPr>
              <a:t>Toàn tập:</a:t>
            </a:r>
          </a:p>
        </p:txBody>
      </p:sp>
      <p:sp>
        <p:nvSpPr>
          <p:cNvPr id="327685" name="Text Box 5"/>
          <p:cNvSpPr txBox="1">
            <a:spLocks noChangeArrowheads="1"/>
          </p:cNvSpPr>
          <p:nvPr/>
        </p:nvSpPr>
        <p:spPr bwMode="auto">
          <a:xfrm>
            <a:off x="2236788" y="1447800"/>
            <a:ext cx="4621212" cy="457200"/>
          </a:xfrm>
          <a:prstGeom prst="rect">
            <a:avLst/>
          </a:prstGeom>
          <a:noFill/>
          <a:ln w="9525">
            <a:noFill/>
            <a:miter lim="800000"/>
            <a:headEnd type="none" w="sm" len="sm"/>
            <a:tailEnd type="none" w="sm" len="sm"/>
          </a:ln>
          <a:effectLst/>
        </p:spPr>
        <p:txBody>
          <a:bodyPr wrap="none" lIns="91427" tIns="45713" rIns="91427" bIns="45713">
            <a:spAutoFit/>
          </a:bodyPr>
          <a:lstStyle/>
          <a:p>
            <a:pPr algn="l">
              <a:defRPr/>
            </a:pPr>
            <a:r>
              <a:rPr lang="en-US" sz="2400" b="1">
                <a:effectLst>
                  <a:outerShdw blurRad="38100" dist="38100" dir="2700000" algn="tl">
                    <a:srgbClr val="000000"/>
                  </a:outerShdw>
                </a:effectLst>
                <a:cs typeface="Arial" pitchFamily="34" charset="0"/>
              </a:rPr>
              <a:t>Của Đỗ Bá tự Công Đạo (1686)</a:t>
            </a:r>
          </a:p>
        </p:txBody>
      </p:sp>
      <p:sp>
        <p:nvSpPr>
          <p:cNvPr id="8" name="Rounded Rectangle 7"/>
          <p:cNvSpPr>
            <a:spLocks noChangeArrowheads="1"/>
          </p:cNvSpPr>
          <p:nvPr/>
        </p:nvSpPr>
        <p:spPr bwMode="auto">
          <a:xfrm>
            <a:off x="228600" y="152400"/>
            <a:ext cx="6172200" cy="457200"/>
          </a:xfrm>
          <a:prstGeom prst="roundRect">
            <a:avLst>
              <a:gd name="adj" fmla="val 16667"/>
            </a:avLst>
          </a:prstGeom>
          <a:solidFill>
            <a:srgbClr val="0066FF">
              <a:alpha val="92000"/>
            </a:srgbClr>
          </a:solidFill>
          <a:ln w="25400" algn="ctr">
            <a:solidFill>
              <a:schemeClr val="accent2"/>
            </a:solidFill>
            <a:round/>
            <a:headEnd/>
            <a:tailEnd/>
          </a:ln>
        </p:spPr>
        <p:txBody>
          <a:bodyPr lIns="91427" tIns="45713" rIns="91427" bIns="45713" anchor="ctr"/>
          <a:lstStyle/>
          <a:p>
            <a:pPr eaLnBrk="1" hangingPunct="1">
              <a:defRPr/>
            </a:pPr>
            <a:r>
              <a:rPr lang="en-US" sz="2500" b="1">
                <a:effectLst>
                  <a:outerShdw blurRad="38100" dist="38100" dir="2700000" algn="tl">
                    <a:srgbClr val="000000"/>
                  </a:outerShdw>
                </a:effectLst>
                <a:cs typeface="Arial" pitchFamily="34" charset="0"/>
              </a:rPr>
              <a:t>C</a:t>
            </a:r>
            <a:r>
              <a:rPr lang="vi-VN" sz="2500" b="1">
                <a:effectLst>
                  <a:outerShdw blurRad="38100" dist="38100" dir="2700000" algn="tl">
                    <a:srgbClr val="000000"/>
                  </a:outerShdw>
                </a:effectLst>
                <a:cs typeface="Arial" pitchFamily="34" charset="0"/>
              </a:rPr>
              <a:t>ơ</a:t>
            </a:r>
            <a:r>
              <a:rPr lang="en-US" sz="2500" b="1">
                <a:effectLst>
                  <a:outerShdw blurRad="38100" dist="38100" dir="2700000" algn="tl">
                    <a:srgbClr val="000000"/>
                  </a:outerShdw>
                </a:effectLst>
                <a:cs typeface="Arial" pitchFamily="34" charset="0"/>
              </a:rPr>
              <a:t> s</a:t>
            </a:r>
            <a:r>
              <a:rPr lang="vi-VN" sz="2500" b="1">
                <a:effectLst>
                  <a:outerShdw blurRad="38100" dist="38100" dir="2700000" algn="tl">
                    <a:srgbClr val="000000"/>
                  </a:outerShdw>
                </a:effectLst>
                <a:cs typeface="Arial" pitchFamily="34" charset="0"/>
              </a:rPr>
              <a:t>ở</a:t>
            </a:r>
            <a:r>
              <a:rPr lang="en-US" sz="2500" b="1">
                <a:effectLst>
                  <a:outerShdw blurRad="38100" dist="38100" dir="2700000" algn="tl">
                    <a:srgbClr val="000000"/>
                  </a:outerShdw>
                </a:effectLst>
                <a:cs typeface="Arial" pitchFamily="34" charset="0"/>
              </a:rPr>
              <a:t> lịch sử, pháp lý của  Việt  Nam</a:t>
            </a:r>
          </a:p>
        </p:txBody>
      </p:sp>
      <p:grpSp>
        <p:nvGrpSpPr>
          <p:cNvPr id="2" name="Group 7"/>
          <p:cNvGrpSpPr>
            <a:grpSpLocks/>
          </p:cNvGrpSpPr>
          <p:nvPr/>
        </p:nvGrpSpPr>
        <p:grpSpPr bwMode="auto">
          <a:xfrm>
            <a:off x="214282" y="2000240"/>
            <a:ext cx="3286156" cy="4552960"/>
            <a:chOff x="360" y="1536"/>
            <a:chExt cx="1845" cy="2592"/>
          </a:xfrm>
        </p:grpSpPr>
        <p:sp>
          <p:nvSpPr>
            <p:cNvPr id="73737" name="AutoShape 8"/>
            <p:cNvSpPr>
              <a:spLocks noChangeArrowheads="1"/>
            </p:cNvSpPr>
            <p:nvPr/>
          </p:nvSpPr>
          <p:spPr bwMode="auto">
            <a:xfrm>
              <a:off x="384" y="1536"/>
              <a:ext cx="1776" cy="2592"/>
            </a:xfrm>
            <a:prstGeom prst="wedgeRectCallout">
              <a:avLst>
                <a:gd name="adj1" fmla="val 70213"/>
                <a:gd name="adj2" fmla="val -50810"/>
              </a:avLst>
            </a:prstGeom>
            <a:solidFill>
              <a:srgbClr val="3333FF"/>
            </a:solidFill>
            <a:ln w="9525">
              <a:solidFill>
                <a:schemeClr val="tx1"/>
              </a:solidFill>
              <a:miter lim="800000"/>
              <a:headEnd type="none" w="sm" len="sm"/>
              <a:tailEnd type="none" w="sm" len="sm"/>
            </a:ln>
          </p:spPr>
          <p:txBody>
            <a:bodyPr lIns="91427" tIns="45713" rIns="91427" bIns="45713" anchor="ctr"/>
            <a:lstStyle/>
            <a:p>
              <a:endParaRPr lang="vi-VN" sz="1700">
                <a:latin typeface="Tahoma" pitchFamily="34" charset="0"/>
                <a:cs typeface="Arial" pitchFamily="34" charset="0"/>
              </a:endParaRPr>
            </a:p>
          </p:txBody>
        </p:sp>
        <p:sp>
          <p:nvSpPr>
            <p:cNvPr id="73738" name="Text Box 9"/>
            <p:cNvSpPr txBox="1">
              <a:spLocks noChangeArrowheads="1"/>
            </p:cNvSpPr>
            <p:nvPr/>
          </p:nvSpPr>
          <p:spPr bwMode="auto">
            <a:xfrm>
              <a:off x="360" y="1632"/>
              <a:ext cx="1845" cy="1945"/>
            </a:xfrm>
            <a:prstGeom prst="rect">
              <a:avLst/>
            </a:prstGeom>
            <a:noFill/>
            <a:ln w="9525">
              <a:noFill/>
              <a:miter lim="800000"/>
              <a:headEnd type="none" w="sm" len="sm"/>
              <a:tailEnd type="none" w="sm" len="sm"/>
            </a:ln>
          </p:spPr>
          <p:txBody>
            <a:bodyPr wrap="square" lIns="91427" tIns="45713" rIns="91427" bIns="45713">
              <a:spAutoFit/>
            </a:bodyPr>
            <a:lstStyle/>
            <a:p>
              <a:r>
                <a:rPr lang="en-US" sz="2000" dirty="0">
                  <a:solidFill>
                    <a:schemeClr val="tx2"/>
                  </a:solidFill>
                  <a:latin typeface="Tahoma" pitchFamily="34" charset="0"/>
                  <a:cs typeface="Arial" pitchFamily="34" charset="0"/>
                </a:rPr>
                <a:t>“</a:t>
              </a:r>
              <a:r>
                <a:rPr lang="en-US" sz="2400" dirty="0" err="1">
                  <a:solidFill>
                    <a:schemeClr val="tx2"/>
                  </a:solidFill>
                  <a:latin typeface="Times New Roman" pitchFamily="18" charset="0"/>
                  <a:cs typeface="Times New Roman" pitchFamily="18" charset="0"/>
                </a:rPr>
                <a:t>Giữa</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biển</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có</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một</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bãi</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cát</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dài</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gọi</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là</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Bãi</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Cát</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Vàng</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Họ</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Nguyễn</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mỗi</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năm</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vào</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tháng</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cuối</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mùa</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Đông</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đưa</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mười</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tám</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chiếc</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thuyền</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đến</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lấy</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hoá</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vật</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được</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phần</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nhiều</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là</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vàng</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bạc</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tiền</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tệ</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súng</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đạn</a:t>
              </a:r>
              <a:r>
                <a:rPr lang="en-US" sz="2400" dirty="0">
                  <a:solidFill>
                    <a:schemeClr val="tx2"/>
                  </a:solidFill>
                  <a:latin typeface="Times New Roman" pitchFamily="18" charset="0"/>
                  <a:cs typeface="Times New Roman" pitchFamily="18" charset="0"/>
                </a:rPr>
                <a:t>". </a:t>
              </a: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27684"/>
                                        </p:tgtEl>
                                        <p:attrNameLst>
                                          <p:attrName>style.visibility</p:attrName>
                                        </p:attrNameLst>
                                      </p:cBhvr>
                                      <p:to>
                                        <p:strVal val="visible"/>
                                      </p:to>
                                    </p:set>
                                    <p:anim calcmode="lin" valueType="num">
                                      <p:cBhvr>
                                        <p:cTn id="12" dur="500" fill="hold"/>
                                        <p:tgtEl>
                                          <p:spTgt spid="327684"/>
                                        </p:tgtEl>
                                        <p:attrNameLst>
                                          <p:attrName>ppt_w</p:attrName>
                                        </p:attrNameLst>
                                      </p:cBhvr>
                                      <p:tavLst>
                                        <p:tav tm="0">
                                          <p:val>
                                            <p:fltVal val="0"/>
                                          </p:val>
                                        </p:tav>
                                        <p:tav tm="100000">
                                          <p:val>
                                            <p:strVal val="#ppt_w"/>
                                          </p:val>
                                        </p:tav>
                                      </p:tavLst>
                                    </p:anim>
                                    <p:anim calcmode="lin" valueType="num">
                                      <p:cBhvr>
                                        <p:cTn id="13" dur="500" fill="hold"/>
                                        <p:tgtEl>
                                          <p:spTgt spid="327684"/>
                                        </p:tgtEl>
                                        <p:attrNameLst>
                                          <p:attrName>ppt_h</p:attrName>
                                        </p:attrNameLst>
                                      </p:cBhvr>
                                      <p:tavLst>
                                        <p:tav tm="0">
                                          <p:val>
                                            <p:fltVal val="0"/>
                                          </p:val>
                                        </p:tav>
                                        <p:tav tm="100000">
                                          <p:val>
                                            <p:strVal val="#ppt_h"/>
                                          </p:val>
                                        </p:tav>
                                      </p:tavLst>
                                    </p:anim>
                                    <p:animEffect transition="in" filter="fade">
                                      <p:cBhvr>
                                        <p:cTn id="14" dur="500"/>
                                        <p:tgtEl>
                                          <p:spTgt spid="327684"/>
                                        </p:tgtEl>
                                      </p:cBhvr>
                                    </p:animEffect>
                                  </p:childTnLst>
                                </p:cTn>
                              </p:par>
                            </p:childTnLst>
                          </p:cTn>
                        </p:par>
                        <p:par>
                          <p:cTn id="15" fill="hold">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327682"/>
                                        </p:tgtEl>
                                        <p:attrNameLst>
                                          <p:attrName>style.visibility</p:attrName>
                                        </p:attrNameLst>
                                      </p:cBhvr>
                                      <p:to>
                                        <p:strVal val="visible"/>
                                      </p:to>
                                    </p:set>
                                    <p:anim calcmode="lin" valueType="num">
                                      <p:cBhvr>
                                        <p:cTn id="18" dur="500" fill="hold"/>
                                        <p:tgtEl>
                                          <p:spTgt spid="327682"/>
                                        </p:tgtEl>
                                        <p:attrNameLst>
                                          <p:attrName>ppt_w</p:attrName>
                                        </p:attrNameLst>
                                      </p:cBhvr>
                                      <p:tavLst>
                                        <p:tav tm="0">
                                          <p:val>
                                            <p:fltVal val="0"/>
                                          </p:val>
                                        </p:tav>
                                        <p:tav tm="100000">
                                          <p:val>
                                            <p:strVal val="#ppt_w"/>
                                          </p:val>
                                        </p:tav>
                                      </p:tavLst>
                                    </p:anim>
                                    <p:anim calcmode="lin" valueType="num">
                                      <p:cBhvr>
                                        <p:cTn id="19" dur="500" fill="hold"/>
                                        <p:tgtEl>
                                          <p:spTgt spid="327682"/>
                                        </p:tgtEl>
                                        <p:attrNameLst>
                                          <p:attrName>ppt_h</p:attrName>
                                        </p:attrNameLst>
                                      </p:cBhvr>
                                      <p:tavLst>
                                        <p:tav tm="0">
                                          <p:val>
                                            <p:fltVal val="0"/>
                                          </p:val>
                                        </p:tav>
                                        <p:tav tm="100000">
                                          <p:val>
                                            <p:strVal val="#ppt_h"/>
                                          </p:val>
                                        </p:tav>
                                      </p:tavLst>
                                    </p:anim>
                                    <p:animEffect transition="in" filter="fade">
                                      <p:cBhvr>
                                        <p:cTn id="20" dur="500"/>
                                        <p:tgtEl>
                                          <p:spTgt spid="327682"/>
                                        </p:tgtEl>
                                      </p:cBhvr>
                                    </p:animEffect>
                                  </p:childTnLst>
                                </p:cTn>
                              </p:par>
                            </p:childTnLst>
                          </p:cTn>
                        </p:par>
                        <p:par>
                          <p:cTn id="21" fill="hold">
                            <p:stCondLst>
                              <p:cond delay="1000"/>
                            </p:stCondLst>
                            <p:childTnLst>
                              <p:par>
                                <p:cTn id="22" presetID="53" presetClass="entr" presetSubtype="0" fill="hold" grpId="0" nodeType="afterEffect">
                                  <p:stCondLst>
                                    <p:cond delay="0"/>
                                  </p:stCondLst>
                                  <p:childTnLst>
                                    <p:set>
                                      <p:cBhvr>
                                        <p:cTn id="23" dur="1" fill="hold">
                                          <p:stCondLst>
                                            <p:cond delay="0"/>
                                          </p:stCondLst>
                                        </p:cTn>
                                        <p:tgtEl>
                                          <p:spTgt spid="327685"/>
                                        </p:tgtEl>
                                        <p:attrNameLst>
                                          <p:attrName>style.visibility</p:attrName>
                                        </p:attrNameLst>
                                      </p:cBhvr>
                                      <p:to>
                                        <p:strVal val="visible"/>
                                      </p:to>
                                    </p:set>
                                    <p:anim calcmode="lin" valueType="num">
                                      <p:cBhvr>
                                        <p:cTn id="24" dur="500" fill="hold"/>
                                        <p:tgtEl>
                                          <p:spTgt spid="327685"/>
                                        </p:tgtEl>
                                        <p:attrNameLst>
                                          <p:attrName>ppt_w</p:attrName>
                                        </p:attrNameLst>
                                      </p:cBhvr>
                                      <p:tavLst>
                                        <p:tav tm="0">
                                          <p:val>
                                            <p:fltVal val="0"/>
                                          </p:val>
                                        </p:tav>
                                        <p:tav tm="100000">
                                          <p:val>
                                            <p:strVal val="#ppt_w"/>
                                          </p:val>
                                        </p:tav>
                                      </p:tavLst>
                                    </p:anim>
                                    <p:anim calcmode="lin" valueType="num">
                                      <p:cBhvr>
                                        <p:cTn id="25" dur="500" fill="hold"/>
                                        <p:tgtEl>
                                          <p:spTgt spid="327685"/>
                                        </p:tgtEl>
                                        <p:attrNameLst>
                                          <p:attrName>ppt_h</p:attrName>
                                        </p:attrNameLst>
                                      </p:cBhvr>
                                      <p:tavLst>
                                        <p:tav tm="0">
                                          <p:val>
                                            <p:fltVal val="0"/>
                                          </p:val>
                                        </p:tav>
                                        <p:tav tm="100000">
                                          <p:val>
                                            <p:strVal val="#ppt_h"/>
                                          </p:val>
                                        </p:tav>
                                      </p:tavLst>
                                    </p:anim>
                                    <p:animEffect transition="in" filter="fade">
                                      <p:cBhvr>
                                        <p:cTn id="26" dur="500"/>
                                        <p:tgtEl>
                                          <p:spTgt spid="327685"/>
                                        </p:tgtEl>
                                      </p:cBhvr>
                                    </p:animEffect>
                                  </p:childTnLst>
                                </p:cTn>
                              </p:par>
                            </p:childTnLst>
                          </p:cTn>
                        </p:par>
                      </p:childTnLst>
                    </p:cTn>
                  </p:par>
                  <p:par>
                    <p:cTn id="27" fill="hold">
                      <p:stCondLst>
                        <p:cond delay="indefinite"/>
                      </p:stCondLst>
                      <p:childTnLst>
                        <p:par>
                          <p:cTn id="28" fill="hold">
                            <p:stCondLst>
                              <p:cond delay="0"/>
                            </p:stCondLst>
                            <p:childTnLst>
                              <p:par>
                                <p:cTn id="29" presetID="30" presetClass="entr" presetSubtype="0" fill="hold" nodeType="clickEffect">
                                  <p:stCondLst>
                                    <p:cond delay="0"/>
                                  </p:stCondLst>
                                  <p:childTnLst>
                                    <p:set>
                                      <p:cBhvr>
                                        <p:cTn id="30" dur="1" fill="hold">
                                          <p:stCondLst>
                                            <p:cond delay="0"/>
                                          </p:stCondLst>
                                        </p:cTn>
                                        <p:tgtEl>
                                          <p:spTgt spid="327683"/>
                                        </p:tgtEl>
                                        <p:attrNameLst>
                                          <p:attrName>style.visibility</p:attrName>
                                        </p:attrNameLst>
                                      </p:cBhvr>
                                      <p:to>
                                        <p:strVal val="visible"/>
                                      </p:to>
                                    </p:set>
                                    <p:animEffect transition="in" filter="fade">
                                      <p:cBhvr>
                                        <p:cTn id="31" dur="1600" decel="100000"/>
                                        <p:tgtEl>
                                          <p:spTgt spid="327683"/>
                                        </p:tgtEl>
                                      </p:cBhvr>
                                    </p:animEffect>
                                    <p:anim calcmode="lin" valueType="num">
                                      <p:cBhvr>
                                        <p:cTn id="32" dur="1600" decel="100000" fill="hold"/>
                                        <p:tgtEl>
                                          <p:spTgt spid="327683"/>
                                        </p:tgtEl>
                                        <p:attrNameLst>
                                          <p:attrName>style.rotation</p:attrName>
                                        </p:attrNameLst>
                                      </p:cBhvr>
                                      <p:tavLst>
                                        <p:tav tm="0">
                                          <p:val>
                                            <p:fltVal val="-90"/>
                                          </p:val>
                                        </p:tav>
                                        <p:tav tm="100000">
                                          <p:val>
                                            <p:fltVal val="0"/>
                                          </p:val>
                                        </p:tav>
                                      </p:tavLst>
                                    </p:anim>
                                    <p:anim calcmode="lin" valueType="num">
                                      <p:cBhvr>
                                        <p:cTn id="33" dur="1600" decel="100000" fill="hold"/>
                                        <p:tgtEl>
                                          <p:spTgt spid="327683"/>
                                        </p:tgtEl>
                                        <p:attrNameLst>
                                          <p:attrName>ppt_x</p:attrName>
                                        </p:attrNameLst>
                                      </p:cBhvr>
                                      <p:tavLst>
                                        <p:tav tm="0">
                                          <p:val>
                                            <p:strVal val="#ppt_x+0.4"/>
                                          </p:val>
                                        </p:tav>
                                        <p:tav tm="100000">
                                          <p:val>
                                            <p:strVal val="#ppt_x-0.05"/>
                                          </p:val>
                                        </p:tav>
                                      </p:tavLst>
                                    </p:anim>
                                    <p:anim calcmode="lin" valueType="num">
                                      <p:cBhvr>
                                        <p:cTn id="34" dur="1600" decel="100000" fill="hold"/>
                                        <p:tgtEl>
                                          <p:spTgt spid="327683"/>
                                        </p:tgtEl>
                                        <p:attrNameLst>
                                          <p:attrName>ppt_y</p:attrName>
                                        </p:attrNameLst>
                                      </p:cBhvr>
                                      <p:tavLst>
                                        <p:tav tm="0">
                                          <p:val>
                                            <p:strVal val="#ppt_y-0.4"/>
                                          </p:val>
                                        </p:tav>
                                        <p:tav tm="100000">
                                          <p:val>
                                            <p:strVal val="#ppt_y+0.1"/>
                                          </p:val>
                                        </p:tav>
                                      </p:tavLst>
                                    </p:anim>
                                    <p:anim calcmode="lin" valueType="num">
                                      <p:cBhvr>
                                        <p:cTn id="35" dur="400" accel="100000" fill="hold">
                                          <p:stCondLst>
                                            <p:cond delay="1600"/>
                                          </p:stCondLst>
                                        </p:cTn>
                                        <p:tgtEl>
                                          <p:spTgt spid="327683"/>
                                        </p:tgtEl>
                                        <p:attrNameLst>
                                          <p:attrName>ppt_x</p:attrName>
                                        </p:attrNameLst>
                                      </p:cBhvr>
                                      <p:tavLst>
                                        <p:tav tm="0">
                                          <p:val>
                                            <p:strVal val="#ppt_x-0.05"/>
                                          </p:val>
                                        </p:tav>
                                        <p:tav tm="100000">
                                          <p:val>
                                            <p:strVal val="#ppt_x"/>
                                          </p:val>
                                        </p:tav>
                                      </p:tavLst>
                                    </p:anim>
                                    <p:anim calcmode="lin" valueType="num">
                                      <p:cBhvr>
                                        <p:cTn id="36" dur="400" accel="100000" fill="hold">
                                          <p:stCondLst>
                                            <p:cond delay="1600"/>
                                          </p:stCondLst>
                                        </p:cTn>
                                        <p:tgtEl>
                                          <p:spTgt spid="327683"/>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1000" fill="hold"/>
                                        <p:tgtEl>
                                          <p:spTgt spid="2"/>
                                        </p:tgtEl>
                                        <p:attrNameLst>
                                          <p:attrName>ppt_w</p:attrName>
                                        </p:attrNameLst>
                                      </p:cBhvr>
                                      <p:tavLst>
                                        <p:tav tm="0">
                                          <p:val>
                                            <p:strVal val="#ppt_w+.3"/>
                                          </p:val>
                                        </p:tav>
                                        <p:tav tm="100000">
                                          <p:val>
                                            <p:strVal val="#ppt_w"/>
                                          </p:val>
                                        </p:tav>
                                      </p:tavLst>
                                    </p:anim>
                                    <p:anim calcmode="lin" valueType="num">
                                      <p:cBhvr>
                                        <p:cTn id="42" dur="1000" fill="hold"/>
                                        <p:tgtEl>
                                          <p:spTgt spid="2"/>
                                        </p:tgtEl>
                                        <p:attrNameLst>
                                          <p:attrName>ppt_h</p:attrName>
                                        </p:attrNameLst>
                                      </p:cBhvr>
                                      <p:tavLst>
                                        <p:tav tm="0">
                                          <p:val>
                                            <p:strVal val="#ppt_h"/>
                                          </p:val>
                                        </p:tav>
                                        <p:tav tm="100000">
                                          <p:val>
                                            <p:strVal val="#ppt_h"/>
                                          </p:val>
                                        </p:tav>
                                      </p:tavLst>
                                    </p:anim>
                                    <p:animEffect transition="in" filter="fade">
                                      <p:cBhvr>
                                        <p:cTn id="4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2" grpId="0"/>
      <p:bldP spid="327684" grpId="0"/>
      <p:bldP spid="327685"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
          <p:cNvSpPr/>
          <p:nvPr/>
        </p:nvSpPr>
        <p:spPr>
          <a:xfrm>
            <a:off x="438150" y="1536056"/>
            <a:ext cx="7620000"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b="1" i="0" u="none" strike="noStrike" cap="none" dirty="0" err="1">
                <a:solidFill>
                  <a:srgbClr val="FF0000"/>
                </a:solidFill>
                <a:latin typeface="Times New Roman" pitchFamily="18" charset="0"/>
                <a:cs typeface="Times New Roman" pitchFamily="18" charset="0"/>
                <a:sym typeface="Arial"/>
              </a:rPr>
              <a:t>Yêu</a:t>
            </a:r>
            <a:r>
              <a:rPr lang="en-US" sz="3600" b="1" i="0" u="none" strike="noStrike" cap="none" dirty="0">
                <a:solidFill>
                  <a:srgbClr val="FF0000"/>
                </a:solidFill>
                <a:latin typeface="Times New Roman" pitchFamily="18" charset="0"/>
                <a:cs typeface="Times New Roman" pitchFamily="18" charset="0"/>
                <a:sym typeface="Arial"/>
              </a:rPr>
              <a:t> </a:t>
            </a:r>
            <a:r>
              <a:rPr lang="en-US" sz="3600" b="1" i="0" u="none" strike="noStrike" cap="none" dirty="0" err="1">
                <a:solidFill>
                  <a:srgbClr val="FF0000"/>
                </a:solidFill>
                <a:latin typeface="Times New Roman" pitchFamily="18" charset="0"/>
                <a:cs typeface="Times New Roman" pitchFamily="18" charset="0"/>
                <a:sym typeface="Arial"/>
              </a:rPr>
              <a:t>cầu</a:t>
            </a:r>
            <a:r>
              <a:rPr lang="en-US" sz="3600" b="1" i="0" u="none" strike="noStrike" cap="none" dirty="0">
                <a:solidFill>
                  <a:srgbClr val="FF0000"/>
                </a:solidFill>
                <a:latin typeface="Times New Roman" pitchFamily="18" charset="0"/>
                <a:cs typeface="Times New Roman" pitchFamily="18" charset="0"/>
                <a:sym typeface="Arial"/>
              </a:rPr>
              <a:t> </a:t>
            </a:r>
            <a:r>
              <a:rPr lang="en-US" sz="3600" b="1" i="0" u="none" strike="noStrike" cap="none" dirty="0" err="1">
                <a:solidFill>
                  <a:srgbClr val="FF0000"/>
                </a:solidFill>
                <a:latin typeface="Times New Roman" pitchFamily="18" charset="0"/>
                <a:cs typeface="Times New Roman" pitchFamily="18" charset="0"/>
                <a:sym typeface="Arial"/>
              </a:rPr>
              <a:t>cần</a:t>
            </a:r>
            <a:r>
              <a:rPr lang="en-US" sz="3600" b="1" i="0" u="none" strike="noStrike" cap="none" dirty="0">
                <a:solidFill>
                  <a:srgbClr val="FF0000"/>
                </a:solidFill>
                <a:latin typeface="Times New Roman" pitchFamily="18" charset="0"/>
                <a:cs typeface="Times New Roman" pitchFamily="18" charset="0"/>
                <a:sym typeface="Arial"/>
              </a:rPr>
              <a:t> </a:t>
            </a:r>
            <a:r>
              <a:rPr lang="en-US" sz="3600" b="1" i="0" u="none" strike="noStrike" cap="none" dirty="0" err="1">
                <a:solidFill>
                  <a:srgbClr val="FF0000"/>
                </a:solidFill>
                <a:latin typeface="Times New Roman" pitchFamily="18" charset="0"/>
                <a:cs typeface="Times New Roman" pitchFamily="18" charset="0"/>
                <a:sym typeface="Arial"/>
              </a:rPr>
              <a:t>đạt</a:t>
            </a:r>
            <a:r>
              <a:rPr lang="en-US" sz="3600" b="1" i="0" u="none" strike="noStrike" cap="none" dirty="0">
                <a:solidFill>
                  <a:srgbClr val="FF0000"/>
                </a:solidFill>
                <a:latin typeface="Times New Roman" pitchFamily="18" charset="0"/>
                <a:cs typeface="Times New Roman" pitchFamily="18" charset="0"/>
                <a:sym typeface="Arial"/>
              </a:rPr>
              <a:t> </a:t>
            </a:r>
            <a:r>
              <a:rPr lang="en-US" sz="3600" b="1" i="0" u="none" strike="noStrike" cap="none" dirty="0" err="1">
                <a:solidFill>
                  <a:srgbClr val="FF0000"/>
                </a:solidFill>
                <a:latin typeface="Times New Roman" pitchFamily="18" charset="0"/>
                <a:cs typeface="Times New Roman" pitchFamily="18" charset="0"/>
                <a:sym typeface="Arial"/>
              </a:rPr>
              <a:t>đối</a:t>
            </a:r>
            <a:r>
              <a:rPr lang="en-US" sz="3600" b="1" i="0" u="none" strike="noStrike" cap="none" dirty="0">
                <a:solidFill>
                  <a:srgbClr val="FF0000"/>
                </a:solidFill>
                <a:latin typeface="Times New Roman" pitchFamily="18" charset="0"/>
                <a:cs typeface="Times New Roman" pitchFamily="18" charset="0"/>
                <a:sym typeface="Arial"/>
              </a:rPr>
              <a:t> </a:t>
            </a:r>
            <a:r>
              <a:rPr lang="en-US" sz="3600" b="1" i="0" u="none" strike="noStrike" cap="none" dirty="0" err="1">
                <a:solidFill>
                  <a:srgbClr val="FF0000"/>
                </a:solidFill>
                <a:latin typeface="Times New Roman" pitchFamily="18" charset="0"/>
                <a:cs typeface="Times New Roman" pitchFamily="18" charset="0"/>
                <a:sym typeface="Arial"/>
              </a:rPr>
              <a:t>với</a:t>
            </a:r>
            <a:r>
              <a:rPr lang="en-US" sz="3600" b="1" i="0" u="none" strike="noStrike" cap="none" dirty="0">
                <a:solidFill>
                  <a:srgbClr val="FF0000"/>
                </a:solidFill>
                <a:latin typeface="Times New Roman" pitchFamily="18" charset="0"/>
                <a:cs typeface="Times New Roman" pitchFamily="18" charset="0"/>
                <a:sym typeface="Arial"/>
              </a:rPr>
              <a:t> </a:t>
            </a:r>
            <a:r>
              <a:rPr lang="en-US" sz="3600" b="1" i="0" u="none" strike="noStrike" cap="none" dirty="0" err="1">
                <a:solidFill>
                  <a:srgbClr val="FF0000"/>
                </a:solidFill>
                <a:latin typeface="Times New Roman" pitchFamily="18" charset="0"/>
                <a:cs typeface="Times New Roman" pitchFamily="18" charset="0"/>
                <a:sym typeface="Arial"/>
              </a:rPr>
              <a:t>học</a:t>
            </a:r>
            <a:r>
              <a:rPr lang="en-US" sz="3600" b="1" i="0" u="none" strike="noStrike" cap="none" dirty="0">
                <a:solidFill>
                  <a:srgbClr val="FF0000"/>
                </a:solidFill>
                <a:latin typeface="Times New Roman" pitchFamily="18" charset="0"/>
                <a:cs typeface="Times New Roman" pitchFamily="18" charset="0"/>
                <a:sym typeface="Arial"/>
              </a:rPr>
              <a:t> </a:t>
            </a:r>
            <a:r>
              <a:rPr lang="en-US" sz="3600" b="1" i="0" u="none" strike="noStrike" cap="none" dirty="0" err="1">
                <a:solidFill>
                  <a:srgbClr val="FF0000"/>
                </a:solidFill>
                <a:latin typeface="Times New Roman" pitchFamily="18" charset="0"/>
                <a:cs typeface="Times New Roman" pitchFamily="18" charset="0"/>
                <a:sym typeface="Arial"/>
              </a:rPr>
              <a:t>sinh</a:t>
            </a:r>
            <a:endParaRPr sz="3600" b="1" i="0" u="none" strike="noStrike" cap="none">
              <a:solidFill>
                <a:srgbClr val="FF0000"/>
              </a:solidFill>
              <a:latin typeface="Times New Roman" pitchFamily="18" charset="0"/>
              <a:cs typeface="Times New Roman" pitchFamily="18" charset="0"/>
              <a:sym typeface="Arial"/>
            </a:endParaRPr>
          </a:p>
        </p:txBody>
      </p:sp>
      <p:pic>
        <p:nvPicPr>
          <p:cNvPr id="111" name="Google Shape;111;p2" descr="BD21318_"/>
          <p:cNvPicPr preferRelativeResize="0"/>
          <p:nvPr/>
        </p:nvPicPr>
        <p:blipFill rotWithShape="1">
          <a:blip r:embed="rId3">
            <a:alphaModFix/>
          </a:blip>
          <a:srcRect/>
          <a:stretch/>
        </p:blipFill>
        <p:spPr>
          <a:xfrm>
            <a:off x="0" y="0"/>
            <a:ext cx="9144000" cy="1676400"/>
          </a:xfrm>
          <a:prstGeom prst="rect">
            <a:avLst/>
          </a:prstGeom>
          <a:noFill/>
          <a:ln>
            <a:noFill/>
          </a:ln>
        </p:spPr>
      </p:pic>
      <p:pic>
        <p:nvPicPr>
          <p:cNvPr id="112" name="Google Shape;112;p2" descr="quocky"/>
          <p:cNvPicPr preferRelativeResize="0"/>
          <p:nvPr/>
        </p:nvPicPr>
        <p:blipFill rotWithShape="1">
          <a:blip r:embed="rId4">
            <a:alphaModFix/>
          </a:blip>
          <a:srcRect/>
          <a:stretch/>
        </p:blipFill>
        <p:spPr>
          <a:xfrm>
            <a:off x="7886700" y="152400"/>
            <a:ext cx="1257300" cy="941388"/>
          </a:xfrm>
          <a:prstGeom prst="rect">
            <a:avLst/>
          </a:prstGeom>
          <a:noFill/>
          <a:ln>
            <a:noFill/>
          </a:ln>
        </p:spPr>
      </p:pic>
      <p:pic>
        <p:nvPicPr>
          <p:cNvPr id="113" name="Google Shape;113;p2" descr="ringworld2_w"/>
          <p:cNvPicPr preferRelativeResize="0"/>
          <p:nvPr/>
        </p:nvPicPr>
        <p:blipFill rotWithShape="1">
          <a:blip r:embed="rId5">
            <a:alphaModFix/>
          </a:blip>
          <a:srcRect/>
          <a:stretch/>
        </p:blipFill>
        <p:spPr>
          <a:xfrm>
            <a:off x="228600" y="228600"/>
            <a:ext cx="1103050" cy="868363"/>
          </a:xfrm>
          <a:prstGeom prst="rect">
            <a:avLst/>
          </a:prstGeom>
          <a:noFill/>
          <a:ln>
            <a:noFill/>
          </a:ln>
        </p:spPr>
      </p:pic>
      <p:sp>
        <p:nvSpPr>
          <p:cNvPr id="114" name="Google Shape;114;p2"/>
          <p:cNvSpPr/>
          <p:nvPr/>
        </p:nvSpPr>
        <p:spPr>
          <a:xfrm>
            <a:off x="-228600" y="838200"/>
            <a:ext cx="2209800" cy="60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FFFF00"/>
                </a:solidFill>
                <a:latin typeface="Times New Roman"/>
                <a:ea typeface="Times New Roman"/>
                <a:cs typeface="Times New Roman"/>
                <a:sym typeface="Times New Roman"/>
              </a:rPr>
              <a:t>GDQP KHỐI 11</a:t>
            </a:r>
            <a:endParaRPr/>
          </a:p>
        </p:txBody>
      </p:sp>
      <p:pic>
        <p:nvPicPr>
          <p:cNvPr id="115" name="Google Shape;115;p2"/>
          <p:cNvPicPr preferRelativeResize="0"/>
          <p:nvPr/>
        </p:nvPicPr>
        <p:blipFill rotWithShape="1">
          <a:blip r:embed="rId6">
            <a:alphaModFix/>
          </a:blip>
          <a:srcRect/>
          <a:stretch/>
        </p:blipFill>
        <p:spPr>
          <a:xfrm>
            <a:off x="7962900" y="2209800"/>
            <a:ext cx="2101850" cy="4876800"/>
          </a:xfrm>
          <a:prstGeom prst="rect">
            <a:avLst/>
          </a:prstGeom>
          <a:noFill/>
          <a:ln>
            <a:noFill/>
          </a:ln>
        </p:spPr>
      </p:pic>
      <p:sp>
        <p:nvSpPr>
          <p:cNvPr id="116" name="Google Shape;116;p2"/>
          <p:cNvSpPr/>
          <p:nvPr/>
        </p:nvSpPr>
        <p:spPr>
          <a:xfrm>
            <a:off x="700001" y="308447"/>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sng" strike="noStrike" cap="none" dirty="0" err="1">
                <a:solidFill>
                  <a:srgbClr val="FFFF00"/>
                </a:solidFill>
                <a:latin typeface="Times New Roman"/>
                <a:ea typeface="Times New Roman"/>
                <a:cs typeface="Times New Roman"/>
                <a:sym typeface="Times New Roman"/>
              </a:rPr>
              <a:t>Bài</a:t>
            </a:r>
            <a:r>
              <a:rPr lang="en-US" sz="2400" b="1" i="0" u="sng" strike="noStrike" cap="none" dirty="0">
                <a:solidFill>
                  <a:srgbClr val="FFFF00"/>
                </a:solidFill>
                <a:latin typeface="Times New Roman"/>
                <a:ea typeface="Times New Roman"/>
                <a:cs typeface="Times New Roman"/>
                <a:sym typeface="Times New Roman"/>
              </a:rPr>
              <a:t> 1: </a:t>
            </a:r>
            <a:r>
              <a:rPr lang="en-US" sz="2400" b="1" i="0" u="none" strike="noStrike" cap="none" dirty="0" err="1">
                <a:solidFill>
                  <a:srgbClr val="FFFF00"/>
                </a:solidFill>
                <a:latin typeface="Times New Roman"/>
                <a:ea typeface="Times New Roman"/>
                <a:cs typeface="Times New Roman"/>
                <a:sym typeface="Times New Roman"/>
              </a:rPr>
              <a:t>BẢO</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VỆ</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CHỦ</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QUYỀN</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LÃNH</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THỔ</a:t>
            </a:r>
            <a:r>
              <a:rPr lang="en-US" sz="2400" b="1" i="0" u="none" strike="noStrike" cap="none" dirty="0">
                <a:solidFill>
                  <a:srgbClr val="FFFF00"/>
                </a:solidFill>
                <a:latin typeface="Times New Roman"/>
                <a:ea typeface="Times New Roman"/>
                <a:cs typeface="Times New Roman"/>
                <a:sym typeface="Times New Roman"/>
              </a:rPr>
              <a:t>, </a:t>
            </a:r>
            <a:endParaRPr/>
          </a:p>
          <a:p>
            <a:pPr marL="0" marR="0" lvl="0" indent="0" algn="ctr" rtl="0">
              <a:spcBef>
                <a:spcPts val="0"/>
              </a:spcBef>
              <a:spcAft>
                <a:spcPts val="0"/>
              </a:spcAft>
              <a:buNone/>
            </a:pPr>
            <a:r>
              <a:rPr lang="en-US" sz="2400" b="1" i="0" u="none" strike="noStrike" cap="none" dirty="0" err="1">
                <a:solidFill>
                  <a:srgbClr val="FFFF00"/>
                </a:solidFill>
                <a:latin typeface="Times New Roman"/>
                <a:ea typeface="Times New Roman"/>
                <a:cs typeface="Times New Roman"/>
                <a:sym typeface="Times New Roman"/>
              </a:rPr>
              <a:t>BIÊN</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GIỚI</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QUỐC</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GIA</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CỘNG</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HÒA</a:t>
            </a:r>
            <a:r>
              <a:rPr lang="en-US" sz="2400" b="1" i="0" u="none" strike="noStrike" cap="none" dirty="0">
                <a:solidFill>
                  <a:srgbClr val="FFFF00"/>
                </a:solidFill>
                <a:latin typeface="Times New Roman"/>
                <a:ea typeface="Times New Roman"/>
                <a:cs typeface="Times New Roman"/>
                <a:sym typeface="Times New Roman"/>
              </a:rPr>
              <a:t> </a:t>
            </a:r>
            <a:endParaRPr/>
          </a:p>
          <a:p>
            <a:pPr marL="0" marR="0" lvl="0" indent="0" algn="ctr" rtl="0">
              <a:spcBef>
                <a:spcPts val="0"/>
              </a:spcBef>
              <a:spcAft>
                <a:spcPts val="0"/>
              </a:spcAft>
              <a:buNone/>
            </a:pPr>
            <a:r>
              <a:rPr lang="en-US" sz="2400" b="1" i="0" u="none" strike="noStrike" cap="none" dirty="0" err="1">
                <a:solidFill>
                  <a:srgbClr val="FFFF00"/>
                </a:solidFill>
                <a:latin typeface="Times New Roman"/>
                <a:ea typeface="Times New Roman"/>
                <a:cs typeface="Times New Roman"/>
                <a:sym typeface="Times New Roman"/>
              </a:rPr>
              <a:t>XÃ</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HỘI</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CHỦ</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NGHĨA</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VIỆT</a:t>
            </a:r>
            <a:r>
              <a:rPr lang="en-US" sz="2400" b="1" i="0" u="none" strike="noStrike" cap="none" dirty="0">
                <a:solidFill>
                  <a:srgbClr val="FFFF00"/>
                </a:solidFill>
                <a:latin typeface="Times New Roman"/>
                <a:ea typeface="Times New Roman"/>
                <a:cs typeface="Times New Roman"/>
                <a:sym typeface="Times New Roman"/>
              </a:rPr>
              <a:t> NAM</a:t>
            </a:r>
            <a:endParaRPr/>
          </a:p>
        </p:txBody>
      </p:sp>
      <p:sp>
        <p:nvSpPr>
          <p:cNvPr id="117" name="Google Shape;117;p2"/>
          <p:cNvSpPr txBox="1"/>
          <p:nvPr/>
        </p:nvSpPr>
        <p:spPr>
          <a:xfrm>
            <a:off x="0" y="2285992"/>
            <a:ext cx="8890687" cy="40934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Nêu</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được</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những</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nội</a:t>
            </a:r>
            <a:r>
              <a:rPr lang="en-US" sz="2400" b="0" i="0" u="none" strike="noStrike" cap="none" dirty="0">
                <a:solidFill>
                  <a:srgbClr val="000000"/>
                </a:solidFill>
                <a:latin typeface="Times New Roman" pitchFamily="18" charset="0"/>
                <a:cs typeface="Times New Roman" pitchFamily="18" charset="0"/>
                <a:sym typeface="Arial"/>
              </a:rPr>
              <a:t> dung </a:t>
            </a:r>
            <a:r>
              <a:rPr lang="en-US" sz="2400" b="0" i="0" u="none" strike="noStrike" cap="none" dirty="0" err="1">
                <a:solidFill>
                  <a:srgbClr val="000000"/>
                </a:solidFill>
                <a:latin typeface="Times New Roman" pitchFamily="18" charset="0"/>
                <a:cs typeface="Times New Roman" pitchFamily="18" charset="0"/>
                <a:sym typeface="Arial"/>
              </a:rPr>
              <a:t>cơ</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bản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Chiến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lược</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bảo</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vệ</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Tổ</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quốc</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Việt</a:t>
            </a:r>
            <a:r>
              <a:rPr lang="en-US" sz="2400" b="0" i="0" u="none" strike="noStrike" cap="none" dirty="0">
                <a:solidFill>
                  <a:srgbClr val="000000"/>
                </a:solidFill>
                <a:latin typeface="Times New Roman" pitchFamily="18" charset="0"/>
                <a:cs typeface="Times New Roman" pitchFamily="18" charset="0"/>
                <a:sym typeface="Arial"/>
              </a:rPr>
              <a:t> Nam </a:t>
            </a:r>
            <a:r>
              <a:rPr lang="en-US" sz="2400" b="0" i="0" u="none" strike="noStrike" cap="none" dirty="0" err="1">
                <a:solidFill>
                  <a:srgbClr val="000000"/>
                </a:solidFill>
                <a:latin typeface="Times New Roman" pitchFamily="18" charset="0"/>
                <a:cs typeface="Times New Roman" pitchFamily="18" charset="0"/>
                <a:sym typeface="Arial"/>
              </a:rPr>
              <a:t>xã</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hội</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chủ</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nghĩa</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trong</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tình</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hình</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mới</a:t>
            </a:r>
            <a:r>
              <a:rPr lang="en-US" sz="2400" b="0" i="0" u="none" strike="noStrike" cap="none" dirty="0">
                <a:solidFill>
                  <a:srgbClr val="000000"/>
                </a:solidFill>
                <a:latin typeface="Times New Roman" pitchFamily="18" charset="0"/>
                <a:cs typeface="Times New Roman" pitchFamily="18" charset="0"/>
                <a:sym typeface="Arial"/>
              </a:rPr>
              <a:t>;</a:t>
            </a:r>
            <a:endParaRPr sz="2400">
              <a:latin typeface="Times New Roman" pitchFamily="18" charset="0"/>
              <a:cs typeface="Times New Roman" pitchFamily="18" charset="0"/>
            </a:endParaRPr>
          </a:p>
          <a:p>
            <a:pPr marL="0" marR="0" lvl="0" indent="0" algn="just" rtl="0">
              <a:spcBef>
                <a:spcPts val="1200"/>
              </a:spcBef>
              <a:spcAft>
                <a:spcPts val="0"/>
              </a:spcAft>
              <a:buNone/>
            </a:pP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Nêu</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và</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phân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tích</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được</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những</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nội</a:t>
            </a:r>
            <a:r>
              <a:rPr lang="en-US" sz="2400" b="0" i="0" u="none" strike="noStrike" cap="none" dirty="0">
                <a:solidFill>
                  <a:srgbClr val="000000"/>
                </a:solidFill>
                <a:latin typeface="Times New Roman" pitchFamily="18" charset="0"/>
                <a:cs typeface="Times New Roman" pitchFamily="18" charset="0"/>
                <a:sym typeface="Arial"/>
              </a:rPr>
              <a:t> dung </a:t>
            </a:r>
            <a:r>
              <a:rPr lang="en-US" sz="2400" b="0" i="0" u="none" strike="noStrike" cap="none" dirty="0" err="1">
                <a:solidFill>
                  <a:srgbClr val="000000"/>
                </a:solidFill>
                <a:latin typeface="Times New Roman" pitchFamily="18" charset="0"/>
                <a:cs typeface="Times New Roman" pitchFamily="18" charset="0"/>
                <a:sym typeface="Arial"/>
              </a:rPr>
              <a:t>cơ</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bản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về</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chủ</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quyền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lãnh</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thổ</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và</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biên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giới</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quốc</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gia</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những</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nội</a:t>
            </a:r>
            <a:r>
              <a:rPr lang="en-US" sz="2400" b="0" i="0" u="none" strike="noStrike" cap="none" dirty="0">
                <a:solidFill>
                  <a:srgbClr val="000000"/>
                </a:solidFill>
                <a:latin typeface="Times New Roman" pitchFamily="18" charset="0"/>
                <a:cs typeface="Times New Roman" pitchFamily="18" charset="0"/>
                <a:sym typeface="Arial"/>
              </a:rPr>
              <a:t> dung </a:t>
            </a:r>
            <a:r>
              <a:rPr lang="en-US" sz="2400" b="0" i="0" u="none" strike="noStrike" cap="none" dirty="0" err="1">
                <a:solidFill>
                  <a:srgbClr val="000000"/>
                </a:solidFill>
                <a:latin typeface="Times New Roman" pitchFamily="18" charset="0"/>
                <a:cs typeface="Times New Roman" pitchFamily="18" charset="0"/>
                <a:sym typeface="Arial"/>
              </a:rPr>
              <a:t>cơ</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bản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của</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sng" strike="noStrike" cap="none" dirty="0" err="1">
                <a:solidFill>
                  <a:srgbClr val="0E70C3"/>
                </a:solidFill>
                <a:latin typeface="Times New Roman" pitchFamily="18" charset="0"/>
                <a:cs typeface="Times New Roman" pitchFamily="18" charset="0"/>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Công</a:t>
            </a:r>
            <a:r>
              <a:rPr lang="en-US" sz="2400" b="0" i="0" u="sng" strike="noStrike" cap="none" dirty="0">
                <a:solidFill>
                  <a:srgbClr val="0E70C3"/>
                </a:solidFill>
                <a:latin typeface="Times New Roman" pitchFamily="18" charset="0"/>
                <a:cs typeface="Times New Roman" pitchFamily="18" charset="0"/>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US" sz="2400" b="0" i="0" u="sng" strike="noStrike" cap="none" dirty="0" err="1">
                <a:solidFill>
                  <a:srgbClr val="0E70C3"/>
                </a:solidFill>
                <a:latin typeface="Times New Roman" pitchFamily="18" charset="0"/>
                <a:cs typeface="Times New Roman" pitchFamily="18" charset="0"/>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ước</a:t>
            </a:r>
            <a:r>
              <a:rPr lang="en-US" sz="2400" b="0" i="0" u="sng" strike="noStrike" cap="none" dirty="0">
                <a:solidFill>
                  <a:srgbClr val="0E70C3"/>
                </a:solidFill>
                <a:latin typeface="Times New Roman" pitchFamily="18" charset="0"/>
                <a:cs typeface="Times New Roman" pitchFamily="18" charset="0"/>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US" sz="2400" b="0" i="0" u="sng" strike="noStrike" cap="none" dirty="0" err="1">
                <a:solidFill>
                  <a:srgbClr val="0E70C3"/>
                </a:solidFill>
                <a:latin typeface="Times New Roman" pitchFamily="18" charset="0"/>
                <a:cs typeface="Times New Roman" pitchFamily="18" charset="0"/>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Liên</a:t>
            </a:r>
            <a:r>
              <a:rPr lang="en-US" sz="2400" b="0" i="0" u="sng" strike="noStrike" cap="none" dirty="0">
                <a:solidFill>
                  <a:srgbClr val="0E70C3"/>
                </a:solidFill>
                <a:latin typeface="Times New Roman" pitchFamily="18" charset="0"/>
                <a:cs typeface="Times New Roman" pitchFamily="18" charset="0"/>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US" sz="2400" b="0" i="0" u="sng" strike="noStrike" cap="none" dirty="0" err="1">
                <a:solidFill>
                  <a:srgbClr val="0E70C3"/>
                </a:solidFill>
                <a:latin typeface="Times New Roman" pitchFamily="18" charset="0"/>
                <a:cs typeface="Times New Roman" pitchFamily="18" charset="0"/>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hợp</a:t>
            </a:r>
            <a:r>
              <a:rPr lang="en-US" sz="2400" b="0" i="0" u="sng" strike="noStrike" cap="none" dirty="0">
                <a:solidFill>
                  <a:srgbClr val="0E70C3"/>
                </a:solidFill>
                <a:latin typeface="Times New Roman" pitchFamily="18" charset="0"/>
                <a:cs typeface="Times New Roman" pitchFamily="18" charset="0"/>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US" sz="2400" b="0" i="0" u="sng" strike="noStrike" cap="none" dirty="0" err="1">
                <a:solidFill>
                  <a:srgbClr val="0E70C3"/>
                </a:solidFill>
                <a:latin typeface="Times New Roman" pitchFamily="18" charset="0"/>
                <a:cs typeface="Times New Roman" pitchFamily="18" charset="0"/>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quốc</a:t>
            </a:r>
            <a:r>
              <a:rPr lang="en-US" sz="2400" b="0" i="0" u="sng" strike="noStrike" cap="none" dirty="0">
                <a:solidFill>
                  <a:srgbClr val="0E70C3"/>
                </a:solidFill>
                <a:latin typeface="Times New Roman" pitchFamily="18" charset="0"/>
                <a:cs typeface="Times New Roman" pitchFamily="18" charset="0"/>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US" sz="2400" b="0" i="0" u="sng" strike="noStrike" cap="none" dirty="0" err="1">
                <a:solidFill>
                  <a:srgbClr val="0E70C3"/>
                </a:solidFill>
                <a:latin typeface="Times New Roman" pitchFamily="18" charset="0"/>
                <a:cs typeface="Times New Roman" pitchFamily="18" charset="0"/>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về</a:t>
            </a:r>
            <a:r>
              <a:rPr lang="en-US" sz="2400" b="0" i="0" u="sng" strike="noStrike" cap="none" dirty="0">
                <a:solidFill>
                  <a:srgbClr val="0E70C3"/>
                </a:solidFill>
                <a:latin typeface="Times New Roman" pitchFamily="18" charset="0"/>
                <a:cs typeface="Times New Roman" pitchFamily="18" charset="0"/>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US" sz="2400" b="0" i="0" u="sng" strike="noStrike" cap="none" dirty="0" err="1">
                <a:solidFill>
                  <a:srgbClr val="0E70C3"/>
                </a:solidFill>
                <a:latin typeface="Times New Roman" pitchFamily="18" charset="0"/>
                <a:cs typeface="Times New Roman" pitchFamily="18" charset="0"/>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Luật</a:t>
            </a:r>
            <a:r>
              <a:rPr lang="en-US" sz="2400" b="0" i="0" u="sng" strike="noStrike" cap="none" dirty="0">
                <a:solidFill>
                  <a:srgbClr val="0E70C3"/>
                </a:solidFill>
                <a:latin typeface="Times New Roman" pitchFamily="18" charset="0"/>
                <a:cs typeface="Times New Roman" pitchFamily="18" charset="0"/>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US" sz="2400" b="0" i="0" u="sng" strike="noStrike" cap="none" dirty="0" err="1">
                <a:solidFill>
                  <a:srgbClr val="0E70C3"/>
                </a:solidFill>
                <a:latin typeface="Times New Roman" pitchFamily="18" charset="0"/>
                <a:cs typeface="Times New Roman" pitchFamily="18" charset="0"/>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biển</a:t>
            </a:r>
            <a:r>
              <a:rPr lang="en-US" sz="2400" b="0" i="0" u="sng" strike="noStrike" cap="none" dirty="0">
                <a:solidFill>
                  <a:srgbClr val="0E70C3"/>
                </a:solidFill>
                <a:latin typeface="Times New Roman" pitchFamily="18" charset="0"/>
                <a:cs typeface="Times New Roman" pitchFamily="18" charset="0"/>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1982</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sng" strike="noStrike" cap="none" dirty="0" err="1">
                <a:solidFill>
                  <a:srgbClr val="0E70C3"/>
                </a:solidFill>
                <a:latin typeface="Times New Roman" pitchFamily="18" charset="0"/>
                <a:cs typeface="Times New Roman" pitchFamily="18" charset="0"/>
                <a:sym typeface="Aria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Luật</a:t>
            </a:r>
            <a:r>
              <a:rPr lang="en-US" sz="2400" b="0" i="0" u="sng" strike="noStrike" cap="none" dirty="0">
                <a:solidFill>
                  <a:srgbClr val="0E70C3"/>
                </a:solidFill>
                <a:latin typeface="Times New Roman" pitchFamily="18" charset="0"/>
                <a:cs typeface="Times New Roman" pitchFamily="18" charset="0"/>
                <a:sym typeface="Aria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US" sz="2400" b="0" i="0" u="sng" strike="noStrike" cap="none" dirty="0" err="1">
                <a:solidFill>
                  <a:srgbClr val="0E70C3"/>
                </a:solidFill>
                <a:latin typeface="Times New Roman" pitchFamily="18" charset="0"/>
                <a:cs typeface="Times New Roman" pitchFamily="18" charset="0"/>
                <a:sym typeface="Aria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biển</a:t>
            </a:r>
            <a:r>
              <a:rPr lang="en-US" sz="2400" b="0" i="0" u="sng" strike="noStrike" cap="none" dirty="0">
                <a:solidFill>
                  <a:srgbClr val="0E70C3"/>
                </a:solidFill>
                <a:latin typeface="Times New Roman" pitchFamily="18" charset="0"/>
                <a:cs typeface="Times New Roman" pitchFamily="18" charset="0"/>
                <a:sym typeface="Aria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US" sz="2400" b="0" i="0" u="sng" strike="noStrike" cap="none" dirty="0" err="1">
                <a:solidFill>
                  <a:srgbClr val="0E70C3"/>
                </a:solidFill>
                <a:latin typeface="Times New Roman" pitchFamily="18" charset="0"/>
                <a:cs typeface="Times New Roman" pitchFamily="18" charset="0"/>
                <a:sym typeface="Aria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Việt</a:t>
            </a:r>
            <a:r>
              <a:rPr lang="en-US" sz="2400" b="0" i="0" u="sng" strike="noStrike" cap="none" dirty="0">
                <a:solidFill>
                  <a:srgbClr val="0E70C3"/>
                </a:solidFill>
                <a:latin typeface="Times New Roman" pitchFamily="18" charset="0"/>
                <a:cs typeface="Times New Roman" pitchFamily="18" charset="0"/>
                <a:sym typeface="Aria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Nam</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những</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khái</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niệm</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về</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biên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giới</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và</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đường</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biên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giới</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đất</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liền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trên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biển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thềm</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lục</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địa</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trên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không</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trong</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lòng</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đất</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đặc</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biệt</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là</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chủ</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quyền</a:t>
            </a:r>
            <a:r>
              <a:rPr lang="en-US" sz="2400" b="0" i="0" u="none" strike="noStrike" cap="none" dirty="0">
                <a:solidFill>
                  <a:srgbClr val="000000"/>
                </a:solidFill>
                <a:latin typeface="Times New Roman" pitchFamily="18" charset="0"/>
                <a:cs typeface="Times New Roman" pitchFamily="18" charset="0"/>
                <a:sym typeface="Arial"/>
              </a:rPr>
              <a:t> 02 </a:t>
            </a:r>
            <a:r>
              <a:rPr lang="en-US" sz="2400" b="0" i="0" u="none" strike="noStrike" cap="none" dirty="0" err="1">
                <a:solidFill>
                  <a:srgbClr val="000000"/>
                </a:solidFill>
                <a:latin typeface="Times New Roman" pitchFamily="18" charset="0"/>
                <a:cs typeface="Times New Roman" pitchFamily="18" charset="0"/>
                <a:sym typeface="Arial"/>
              </a:rPr>
              <a:t>quần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đảo</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Hoàng</a:t>
            </a:r>
            <a:r>
              <a:rPr lang="en-US" sz="2400" b="0" i="0" u="none" strike="noStrike" cap="none" dirty="0">
                <a:solidFill>
                  <a:srgbClr val="000000"/>
                </a:solidFill>
                <a:latin typeface="Times New Roman" pitchFamily="18" charset="0"/>
                <a:cs typeface="Times New Roman" pitchFamily="18" charset="0"/>
                <a:sym typeface="Arial"/>
              </a:rPr>
              <a:t> Sa </a:t>
            </a:r>
            <a:r>
              <a:rPr lang="en-US" sz="2400" b="0" i="0" u="none" strike="noStrike" cap="none" dirty="0" err="1">
                <a:solidFill>
                  <a:srgbClr val="000000"/>
                </a:solidFill>
                <a:latin typeface="Times New Roman" pitchFamily="18" charset="0"/>
                <a:cs typeface="Times New Roman" pitchFamily="18" charset="0"/>
                <a:sym typeface="Arial"/>
              </a:rPr>
              <a:t>và</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Trường</a:t>
            </a:r>
            <a:r>
              <a:rPr lang="en-US" sz="2400" b="0" i="0" u="none" strike="noStrike" cap="none" dirty="0">
                <a:solidFill>
                  <a:srgbClr val="000000"/>
                </a:solidFill>
                <a:latin typeface="Times New Roman" pitchFamily="18" charset="0"/>
                <a:cs typeface="Times New Roman" pitchFamily="18" charset="0"/>
                <a:sym typeface="Arial"/>
              </a:rPr>
              <a:t> Sa </a:t>
            </a:r>
            <a:r>
              <a:rPr lang="en-US" sz="2400" b="0" i="0" u="none" strike="noStrike" cap="none" dirty="0" err="1">
                <a:solidFill>
                  <a:srgbClr val="000000"/>
                </a:solidFill>
                <a:latin typeface="Times New Roman" pitchFamily="18" charset="0"/>
                <a:cs typeface="Times New Roman" pitchFamily="18" charset="0"/>
                <a:sym typeface="Arial"/>
              </a:rPr>
              <a:t>của</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Việt</a:t>
            </a:r>
            <a:r>
              <a:rPr lang="en-US" sz="2400" b="0" i="0" u="none" strike="noStrike" cap="none" dirty="0">
                <a:solidFill>
                  <a:srgbClr val="000000"/>
                </a:solidFill>
                <a:latin typeface="Times New Roman" pitchFamily="18" charset="0"/>
                <a:cs typeface="Times New Roman" pitchFamily="18" charset="0"/>
                <a:sym typeface="Arial"/>
              </a:rPr>
              <a:t> Nam;</a:t>
            </a:r>
            <a:endParaRPr sz="2400">
              <a:latin typeface="Times New Roman" pitchFamily="18" charset="0"/>
              <a:cs typeface="Times New Roman" pitchFamily="18" charset="0"/>
            </a:endParaRPr>
          </a:p>
          <a:p>
            <a:pPr marL="0" marR="0" lvl="0" indent="0" algn="just" rtl="0">
              <a:spcBef>
                <a:spcPts val="1200"/>
              </a:spcBef>
              <a:spcAft>
                <a:spcPts val="0"/>
              </a:spcAft>
              <a:buNone/>
            </a:pP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Xác</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định</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và</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thực</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hiện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được</a:t>
            </a:r>
            <a:r>
              <a:rPr lang="en-US" sz="2400" b="0" i="0" u="none" strike="noStrike" cap="none" dirty="0">
                <a:solidFill>
                  <a:srgbClr val="000000"/>
                </a:solidFill>
                <a:latin typeface="Times New Roman" pitchFamily="18" charset="0"/>
                <a:cs typeface="Times New Roman" pitchFamily="18" charset="0"/>
                <a:sym typeface="Arial"/>
              </a:rPr>
              <a:t> ý </a:t>
            </a:r>
            <a:r>
              <a:rPr lang="en-US" sz="2400" b="0" i="0" u="none" strike="noStrike" cap="none" dirty="0" err="1">
                <a:solidFill>
                  <a:srgbClr val="000000"/>
                </a:solidFill>
                <a:latin typeface="Times New Roman" pitchFamily="18" charset="0"/>
                <a:cs typeface="Times New Roman" pitchFamily="18" charset="0"/>
                <a:sym typeface="Arial"/>
              </a:rPr>
              <a:t>thức</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trách</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nhiệm</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của</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công</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dân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trong</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quản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lý</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xây</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dựng</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và</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bảo</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vệ</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biên</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giới</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quốc</a:t>
            </a:r>
            <a:r>
              <a:rPr lang="en-US" sz="2400" b="0" i="0" u="none" strike="noStrike" cap="none" dirty="0">
                <a:solidFill>
                  <a:srgbClr val="000000"/>
                </a:solidFill>
                <a:latin typeface="Times New Roman" pitchFamily="18" charset="0"/>
                <a:cs typeface="Times New Roman" pitchFamily="18" charset="0"/>
                <a:sym typeface="Arial"/>
              </a:rPr>
              <a:t> </a:t>
            </a:r>
            <a:r>
              <a:rPr lang="en-US" sz="2400" b="0" i="0" u="none" strike="noStrike" cap="none" dirty="0" err="1">
                <a:solidFill>
                  <a:srgbClr val="000000"/>
                </a:solidFill>
                <a:latin typeface="Times New Roman" pitchFamily="18" charset="0"/>
                <a:cs typeface="Times New Roman" pitchFamily="18" charset="0"/>
                <a:sym typeface="Arial"/>
              </a:rPr>
              <a:t>gia</a:t>
            </a:r>
            <a:r>
              <a:rPr lang="en-US" sz="2400" b="0" i="0" u="none" strike="noStrike" cap="none" dirty="0">
                <a:solidFill>
                  <a:srgbClr val="000000"/>
                </a:solidFill>
                <a:latin typeface="Times New Roman" pitchFamily="18" charset="0"/>
                <a:cs typeface="Times New Roman" pitchFamily="18" charset="0"/>
                <a:sym typeface="Arial"/>
              </a:rPr>
              <a:t>.</a:t>
            </a:r>
            <a:endParaRPr sz="2400">
              <a:latin typeface="Times New Roman" pitchFamily="18" charset="0"/>
              <a:cs typeface="Times New Roman" pitchFamily="18" charset="0"/>
            </a:endParaRPr>
          </a:p>
        </p:txBody>
      </p:sp>
      <p:pic>
        <p:nvPicPr>
          <p:cNvPr id="118" name="Google Shape;118;p2"/>
          <p:cNvPicPr preferRelativeResize="0"/>
          <p:nvPr/>
        </p:nvPicPr>
        <p:blipFill rotWithShape="1">
          <a:blip r:embed="rId9">
            <a:alphaModFix/>
          </a:blip>
          <a:srcRect/>
          <a:stretch/>
        </p:blipFill>
        <p:spPr>
          <a:xfrm>
            <a:off x="5588269" y="6228118"/>
            <a:ext cx="552450" cy="609600"/>
          </a:xfrm>
          <a:prstGeom prst="rect">
            <a:avLst/>
          </a:prstGeom>
          <a:noFill/>
          <a:ln>
            <a:noFill/>
          </a:ln>
        </p:spPr>
      </p:pic>
      <p:pic>
        <p:nvPicPr>
          <p:cNvPr id="119" name="Google Shape;119;p2"/>
          <p:cNvPicPr preferRelativeResize="0"/>
          <p:nvPr/>
        </p:nvPicPr>
        <p:blipFill rotWithShape="1">
          <a:blip r:embed="rId10">
            <a:alphaModFix/>
          </a:blip>
          <a:srcRect/>
          <a:stretch/>
        </p:blipFill>
        <p:spPr>
          <a:xfrm>
            <a:off x="6260274" y="6209506"/>
            <a:ext cx="581025" cy="638175"/>
          </a:xfrm>
          <a:prstGeom prst="rect">
            <a:avLst/>
          </a:prstGeom>
          <a:noFill/>
          <a:ln>
            <a:noFill/>
          </a:ln>
        </p:spPr>
      </p:pic>
      <p:pic>
        <p:nvPicPr>
          <p:cNvPr id="120" name="Google Shape;120;p2"/>
          <p:cNvPicPr preferRelativeResize="0"/>
          <p:nvPr/>
        </p:nvPicPr>
        <p:blipFill rotWithShape="1">
          <a:blip r:embed="rId11">
            <a:alphaModFix/>
          </a:blip>
          <a:srcRect/>
          <a:stretch/>
        </p:blipFill>
        <p:spPr>
          <a:xfrm>
            <a:off x="8379217" y="6188076"/>
            <a:ext cx="571500" cy="647700"/>
          </a:xfrm>
          <a:prstGeom prst="rect">
            <a:avLst/>
          </a:prstGeom>
          <a:noFill/>
          <a:ln>
            <a:noFill/>
          </a:ln>
        </p:spPr>
      </p:pic>
      <p:pic>
        <p:nvPicPr>
          <p:cNvPr id="121" name="Google Shape;121;p2"/>
          <p:cNvPicPr preferRelativeResize="0"/>
          <p:nvPr/>
        </p:nvPicPr>
        <p:blipFill rotWithShape="1">
          <a:blip r:embed="rId12">
            <a:alphaModFix/>
          </a:blip>
          <a:srcRect/>
          <a:stretch/>
        </p:blipFill>
        <p:spPr>
          <a:xfrm>
            <a:off x="4218343" y="6159501"/>
            <a:ext cx="619125" cy="676275"/>
          </a:xfrm>
          <a:prstGeom prst="rect">
            <a:avLst/>
          </a:prstGeom>
          <a:noFill/>
          <a:ln>
            <a:noFill/>
          </a:ln>
        </p:spPr>
      </p:pic>
      <p:pic>
        <p:nvPicPr>
          <p:cNvPr id="122" name="Google Shape;122;p2"/>
          <p:cNvPicPr preferRelativeResize="0"/>
          <p:nvPr/>
        </p:nvPicPr>
        <p:blipFill rotWithShape="1">
          <a:blip r:embed="rId13">
            <a:alphaModFix/>
          </a:blip>
          <a:srcRect/>
          <a:stretch/>
        </p:blipFill>
        <p:spPr>
          <a:xfrm>
            <a:off x="4937715" y="6219031"/>
            <a:ext cx="582613" cy="628650"/>
          </a:xfrm>
          <a:prstGeom prst="rect">
            <a:avLst/>
          </a:prstGeom>
          <a:noFill/>
          <a:ln>
            <a:noFill/>
          </a:ln>
        </p:spPr>
      </p:pic>
      <p:pic>
        <p:nvPicPr>
          <p:cNvPr id="123" name="Google Shape;123;p2"/>
          <p:cNvPicPr preferRelativeResize="0"/>
          <p:nvPr/>
        </p:nvPicPr>
        <p:blipFill rotWithShape="1">
          <a:blip r:embed="rId14">
            <a:alphaModFix/>
          </a:blip>
          <a:srcRect/>
          <a:stretch/>
        </p:blipFill>
        <p:spPr>
          <a:xfrm>
            <a:off x="7043205" y="6173788"/>
            <a:ext cx="590550" cy="647700"/>
          </a:xfrm>
          <a:prstGeom prst="rect">
            <a:avLst/>
          </a:prstGeom>
          <a:noFill/>
          <a:ln>
            <a:noFill/>
          </a:ln>
        </p:spPr>
      </p:pic>
      <p:pic>
        <p:nvPicPr>
          <p:cNvPr id="124" name="Google Shape;124;p2"/>
          <p:cNvPicPr preferRelativeResize="0"/>
          <p:nvPr/>
        </p:nvPicPr>
        <p:blipFill rotWithShape="1">
          <a:blip r:embed="rId15">
            <a:alphaModFix/>
          </a:blip>
          <a:srcRect/>
          <a:stretch/>
        </p:blipFill>
        <p:spPr>
          <a:xfrm>
            <a:off x="7683080" y="6227679"/>
            <a:ext cx="581025" cy="628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
                                            <p:txEl>
                                              <p:pRg st="0" end="0"/>
                                            </p:txEl>
                                          </p:spTgt>
                                        </p:tgtEl>
                                        <p:attrNameLst>
                                          <p:attrName>style.visibility</p:attrName>
                                        </p:attrNameLst>
                                      </p:cBhvr>
                                      <p:to>
                                        <p:strVal val="visible"/>
                                      </p:to>
                                    </p:set>
                                    <p:animEffect transition="in" filter="fade">
                                      <p:cBhvr>
                                        <p:cTn id="12" dur="1000"/>
                                        <p:tgtEl>
                                          <p:spTgt spid="1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
                                            <p:txEl>
                                              <p:pRg st="1" end="1"/>
                                            </p:txEl>
                                          </p:spTgt>
                                        </p:tgtEl>
                                        <p:attrNameLst>
                                          <p:attrName>style.visibility</p:attrName>
                                        </p:attrNameLst>
                                      </p:cBhvr>
                                      <p:to>
                                        <p:strVal val="visible"/>
                                      </p:to>
                                    </p:set>
                                    <p:animEffect transition="in" filter="fade">
                                      <p:cBhvr>
                                        <p:cTn id="17" dur="1000"/>
                                        <p:tgtEl>
                                          <p:spTgt spid="1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7">
                                            <p:txEl>
                                              <p:pRg st="2" end="2"/>
                                            </p:txEl>
                                          </p:spTgt>
                                        </p:tgtEl>
                                        <p:attrNameLst>
                                          <p:attrName>style.visibility</p:attrName>
                                        </p:attrNameLst>
                                      </p:cBhvr>
                                      <p:to>
                                        <p:strVal val="visible"/>
                                      </p:to>
                                    </p:set>
                                    <p:animEffect transition="in" filter="fade">
                                      <p:cBhvr>
                                        <p:cTn id="22" dur="1000"/>
                                        <p:tgtEl>
                                          <p:spTgt spid="1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1905000" y="631825"/>
            <a:ext cx="7086600" cy="561975"/>
          </a:xfrm>
        </p:spPr>
        <p:txBody>
          <a:bodyPr/>
          <a:lstStyle/>
          <a:p>
            <a:pPr eaLnBrk="1" hangingPunct="1"/>
            <a:r>
              <a:rPr lang="en-US" sz="2400" b="1" smtClean="0">
                <a:solidFill>
                  <a:schemeClr val="tx1"/>
                </a:solidFill>
              </a:rPr>
              <a:t>PHỦ BIÊN TẠP LỤC  của Lê Quý Đôn (1776)</a:t>
            </a:r>
          </a:p>
        </p:txBody>
      </p:sp>
      <p:pic>
        <p:nvPicPr>
          <p:cNvPr id="328707" name="Picture 3" descr="phu bien tap luc 2"/>
          <p:cNvPicPr>
            <a:picLocks noChangeAspect="1" noChangeArrowheads="1"/>
          </p:cNvPicPr>
          <p:nvPr/>
        </p:nvPicPr>
        <p:blipFill>
          <a:blip r:embed="rId2">
            <a:lum bright="-24000" contrast="18000"/>
          </a:blip>
          <a:srcRect/>
          <a:stretch>
            <a:fillRect/>
          </a:stretch>
        </p:blipFill>
        <p:spPr bwMode="auto">
          <a:xfrm>
            <a:off x="4500562" y="1428736"/>
            <a:ext cx="4386258" cy="5127625"/>
          </a:xfrm>
          <a:prstGeom prst="rect">
            <a:avLst/>
          </a:prstGeom>
          <a:noFill/>
          <a:ln w="9525">
            <a:noFill/>
            <a:miter lim="800000"/>
            <a:headEnd/>
            <a:tailEnd/>
          </a:ln>
        </p:spPr>
      </p:pic>
      <p:sp>
        <p:nvSpPr>
          <p:cNvPr id="8" name="Rounded Rectangle 7"/>
          <p:cNvSpPr>
            <a:spLocks noChangeArrowheads="1"/>
          </p:cNvSpPr>
          <p:nvPr/>
        </p:nvSpPr>
        <p:spPr bwMode="auto">
          <a:xfrm>
            <a:off x="228600" y="152400"/>
            <a:ext cx="6172200" cy="457200"/>
          </a:xfrm>
          <a:prstGeom prst="roundRect">
            <a:avLst>
              <a:gd name="adj" fmla="val 16667"/>
            </a:avLst>
          </a:prstGeom>
          <a:solidFill>
            <a:srgbClr val="0066FF">
              <a:alpha val="92000"/>
            </a:srgbClr>
          </a:solidFill>
          <a:ln w="25400" algn="ctr">
            <a:solidFill>
              <a:schemeClr val="accent2"/>
            </a:solidFill>
            <a:round/>
            <a:headEnd/>
            <a:tailEnd/>
          </a:ln>
        </p:spPr>
        <p:txBody>
          <a:bodyPr lIns="91427" tIns="45713" rIns="91427" bIns="45713" anchor="ctr"/>
          <a:lstStyle/>
          <a:p>
            <a:pPr eaLnBrk="1" hangingPunct="1">
              <a:defRPr/>
            </a:pPr>
            <a:r>
              <a:rPr lang="en-US" sz="2500" b="1">
                <a:effectLst>
                  <a:outerShdw blurRad="38100" dist="38100" dir="2700000" algn="tl">
                    <a:srgbClr val="000000"/>
                  </a:outerShdw>
                </a:effectLst>
                <a:cs typeface="Arial" pitchFamily="34" charset="0"/>
              </a:rPr>
              <a:t>C</a:t>
            </a:r>
            <a:r>
              <a:rPr lang="vi-VN" sz="2500" b="1">
                <a:effectLst>
                  <a:outerShdw blurRad="38100" dist="38100" dir="2700000" algn="tl">
                    <a:srgbClr val="000000"/>
                  </a:outerShdw>
                </a:effectLst>
                <a:cs typeface="Arial" pitchFamily="34" charset="0"/>
              </a:rPr>
              <a:t>ơ</a:t>
            </a:r>
            <a:r>
              <a:rPr lang="en-US" sz="2500" b="1">
                <a:effectLst>
                  <a:outerShdw blurRad="38100" dist="38100" dir="2700000" algn="tl">
                    <a:srgbClr val="000000"/>
                  </a:outerShdw>
                </a:effectLst>
                <a:cs typeface="Arial" pitchFamily="34" charset="0"/>
              </a:rPr>
              <a:t> s</a:t>
            </a:r>
            <a:r>
              <a:rPr lang="vi-VN" sz="2500" b="1">
                <a:effectLst>
                  <a:outerShdw blurRad="38100" dist="38100" dir="2700000" algn="tl">
                    <a:srgbClr val="000000"/>
                  </a:outerShdw>
                </a:effectLst>
                <a:cs typeface="Arial" pitchFamily="34" charset="0"/>
              </a:rPr>
              <a:t>ở</a:t>
            </a:r>
            <a:r>
              <a:rPr lang="en-US" sz="2500" b="1">
                <a:effectLst>
                  <a:outerShdw blurRad="38100" dist="38100" dir="2700000" algn="tl">
                    <a:srgbClr val="000000"/>
                  </a:outerShdw>
                </a:effectLst>
                <a:cs typeface="Arial" pitchFamily="34" charset="0"/>
              </a:rPr>
              <a:t> lịch sử, pháp lý của  Việt  Nam</a:t>
            </a:r>
          </a:p>
        </p:txBody>
      </p:sp>
      <p:grpSp>
        <p:nvGrpSpPr>
          <p:cNvPr id="2" name="Group 5"/>
          <p:cNvGrpSpPr>
            <a:grpSpLocks/>
          </p:cNvGrpSpPr>
          <p:nvPr/>
        </p:nvGrpSpPr>
        <p:grpSpPr bwMode="auto">
          <a:xfrm>
            <a:off x="214282" y="785770"/>
            <a:ext cx="4129086" cy="6072230"/>
            <a:chOff x="144" y="912"/>
            <a:chExt cx="2016" cy="4588"/>
          </a:xfrm>
        </p:grpSpPr>
        <p:sp>
          <p:nvSpPr>
            <p:cNvPr id="74759" name="AutoShape 6"/>
            <p:cNvSpPr>
              <a:spLocks noChangeArrowheads="1"/>
            </p:cNvSpPr>
            <p:nvPr/>
          </p:nvSpPr>
          <p:spPr bwMode="auto">
            <a:xfrm>
              <a:off x="144" y="912"/>
              <a:ext cx="2016" cy="4588"/>
            </a:xfrm>
            <a:prstGeom prst="wedgeRectCallout">
              <a:avLst>
                <a:gd name="adj1" fmla="val 60963"/>
                <a:gd name="adj2" fmla="val -33588"/>
              </a:avLst>
            </a:prstGeom>
            <a:solidFill>
              <a:srgbClr val="99FFCC"/>
            </a:solidFill>
            <a:ln w="9525">
              <a:solidFill>
                <a:schemeClr val="tx1"/>
              </a:solidFill>
              <a:miter lim="800000"/>
              <a:headEnd type="none" w="sm" len="sm"/>
              <a:tailEnd type="none" w="sm" len="sm"/>
            </a:ln>
          </p:spPr>
          <p:txBody>
            <a:bodyPr lIns="91427" tIns="45713" rIns="91427" bIns="45713" anchor="ctr"/>
            <a:lstStyle/>
            <a:p>
              <a:endParaRPr lang="vi-VN" sz="1700">
                <a:latin typeface="Tahoma" pitchFamily="34" charset="0"/>
                <a:cs typeface="Arial" pitchFamily="34" charset="0"/>
              </a:endParaRPr>
            </a:p>
          </p:txBody>
        </p:sp>
        <p:sp>
          <p:nvSpPr>
            <p:cNvPr id="74760" name="Text Box 7"/>
            <p:cNvSpPr txBox="1">
              <a:spLocks noChangeArrowheads="1"/>
            </p:cNvSpPr>
            <p:nvPr/>
          </p:nvSpPr>
          <p:spPr bwMode="auto">
            <a:xfrm>
              <a:off x="240" y="1021"/>
              <a:ext cx="1824" cy="3977"/>
            </a:xfrm>
            <a:prstGeom prst="rect">
              <a:avLst/>
            </a:prstGeom>
            <a:solidFill>
              <a:srgbClr val="99FFCC"/>
            </a:solidFill>
            <a:ln w="9525">
              <a:noFill/>
              <a:miter lim="800000"/>
              <a:headEnd type="none" w="sm" len="sm"/>
              <a:tailEnd type="none" w="sm" len="sm"/>
            </a:ln>
          </p:spPr>
          <p:txBody>
            <a:bodyPr wrap="square" lIns="91427" tIns="45713" rIns="91427" bIns="45713">
              <a:spAutoFit/>
            </a:bodyPr>
            <a:lstStyle/>
            <a:p>
              <a:pPr algn="just"/>
              <a:r>
                <a:rPr lang="en-US" sz="2400"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Phủ</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Quảng</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Ngãi</a:t>
              </a:r>
              <a:r>
                <a:rPr lang="en-US" sz="2400" b="1" dirty="0">
                  <a:solidFill>
                    <a:srgbClr val="FF3300"/>
                  </a:solidFill>
                  <a:latin typeface="Times New Roman" pitchFamily="18" charset="0"/>
                  <a:cs typeface="Times New Roman" pitchFamily="18" charset="0"/>
                </a:rPr>
                <a:t>, ở </a:t>
              </a:r>
              <a:r>
                <a:rPr lang="en-US" sz="2400" b="1" dirty="0" err="1">
                  <a:solidFill>
                    <a:srgbClr val="FF3300"/>
                  </a:solidFill>
                  <a:latin typeface="Times New Roman" pitchFamily="18" charset="0"/>
                  <a:cs typeface="Times New Roman" pitchFamily="18" charset="0"/>
                </a:rPr>
                <a:t>ngoài</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cửa</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biển</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xã</a:t>
              </a:r>
              <a:r>
                <a:rPr lang="en-US" sz="2400" b="1" dirty="0">
                  <a:solidFill>
                    <a:srgbClr val="FF3300"/>
                  </a:solidFill>
                  <a:latin typeface="Times New Roman" pitchFamily="18" charset="0"/>
                  <a:cs typeface="Times New Roman" pitchFamily="18" charset="0"/>
                </a:rPr>
                <a:t> An </a:t>
              </a:r>
              <a:r>
                <a:rPr lang="en-US" sz="2400" b="1" dirty="0" err="1">
                  <a:solidFill>
                    <a:srgbClr val="FF3300"/>
                  </a:solidFill>
                  <a:latin typeface="Times New Roman" pitchFamily="18" charset="0"/>
                  <a:cs typeface="Times New Roman" pitchFamily="18" charset="0"/>
                </a:rPr>
                <a:t>Vĩnh</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huyện</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Bình</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Sơn</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có</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núi</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gọi</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là</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cù</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lao</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Ré</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rộng</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hơn</a:t>
              </a:r>
              <a:r>
                <a:rPr lang="en-US" sz="2400" b="1" dirty="0">
                  <a:solidFill>
                    <a:srgbClr val="FF3300"/>
                  </a:solidFill>
                  <a:latin typeface="Times New Roman" pitchFamily="18" charset="0"/>
                  <a:cs typeface="Times New Roman" pitchFamily="18" charset="0"/>
                </a:rPr>
                <a:t> 30 </a:t>
              </a:r>
              <a:r>
                <a:rPr lang="en-US" sz="2400" b="1" dirty="0" err="1">
                  <a:solidFill>
                    <a:srgbClr val="FF3300"/>
                  </a:solidFill>
                  <a:latin typeface="Times New Roman" pitchFamily="18" charset="0"/>
                  <a:cs typeface="Times New Roman" pitchFamily="18" charset="0"/>
                </a:rPr>
                <a:t>dặm</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trước</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có</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phường</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Tứ</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Chính</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dân</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cư</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trồng</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đậu</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ra</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biển</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bốn</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canh</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thì</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đến</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phía</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ngoài</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nữa</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lại</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có</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đảo</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Đại</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Trường</a:t>
              </a:r>
              <a:r>
                <a:rPr lang="en-US" sz="2400" b="1" dirty="0">
                  <a:solidFill>
                    <a:srgbClr val="FF3300"/>
                  </a:solidFill>
                  <a:latin typeface="Times New Roman" pitchFamily="18" charset="0"/>
                  <a:cs typeface="Times New Roman" pitchFamily="18" charset="0"/>
                </a:rPr>
                <a:t> Sa, </a:t>
              </a:r>
              <a:r>
                <a:rPr lang="en-US" sz="2400" b="1" dirty="0" err="1">
                  <a:solidFill>
                    <a:srgbClr val="FF3300"/>
                  </a:solidFill>
                  <a:latin typeface="Times New Roman" pitchFamily="18" charset="0"/>
                  <a:cs typeface="Times New Roman" pitchFamily="18" charset="0"/>
                </a:rPr>
                <a:t>trước</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kia</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có</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nhiều</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hải</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vật</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và</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những</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hóa</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vật</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của</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tàu</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lập</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đội</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Hoàng</a:t>
              </a:r>
              <a:r>
                <a:rPr lang="en-US" sz="2400" b="1" dirty="0">
                  <a:solidFill>
                    <a:srgbClr val="FF3300"/>
                  </a:solidFill>
                  <a:latin typeface="Times New Roman" pitchFamily="18" charset="0"/>
                  <a:cs typeface="Times New Roman" pitchFamily="18" charset="0"/>
                </a:rPr>
                <a:t> Sa </a:t>
              </a:r>
              <a:r>
                <a:rPr lang="en-US" sz="2400" b="1" dirty="0" err="1">
                  <a:solidFill>
                    <a:srgbClr val="FF3300"/>
                  </a:solidFill>
                  <a:latin typeface="Times New Roman" pitchFamily="18" charset="0"/>
                  <a:cs typeface="Times New Roman" pitchFamily="18" charset="0"/>
                </a:rPr>
                <a:t>để</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lấy</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đi</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ba</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ngày</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đêm</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thì</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mới</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đến</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là</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chỗ</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gần</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Bắc</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Hải</a:t>
              </a:r>
              <a:r>
                <a:rPr lang="en-US" sz="2400" b="1" dirty="0">
                  <a:solidFill>
                    <a:srgbClr val="FF3300"/>
                  </a:solidFill>
                  <a:latin typeface="Times New Roman" pitchFamily="18" charset="0"/>
                  <a:cs typeface="Times New Roman" pitchFamily="18" charset="0"/>
                </a:rPr>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28706"/>
                                        </p:tgtEl>
                                        <p:attrNameLst>
                                          <p:attrName>style.visibility</p:attrName>
                                        </p:attrNameLst>
                                      </p:cBhvr>
                                      <p:to>
                                        <p:strVal val="visible"/>
                                      </p:to>
                                    </p:set>
                                    <p:anim calcmode="lin" valueType="num">
                                      <p:cBhvr>
                                        <p:cTn id="12" dur="500" fill="hold"/>
                                        <p:tgtEl>
                                          <p:spTgt spid="328706"/>
                                        </p:tgtEl>
                                        <p:attrNameLst>
                                          <p:attrName>ppt_w</p:attrName>
                                        </p:attrNameLst>
                                      </p:cBhvr>
                                      <p:tavLst>
                                        <p:tav tm="0">
                                          <p:val>
                                            <p:fltVal val="0"/>
                                          </p:val>
                                        </p:tav>
                                        <p:tav tm="100000">
                                          <p:val>
                                            <p:strVal val="#ppt_w"/>
                                          </p:val>
                                        </p:tav>
                                      </p:tavLst>
                                    </p:anim>
                                    <p:anim calcmode="lin" valueType="num">
                                      <p:cBhvr>
                                        <p:cTn id="13" dur="500" fill="hold"/>
                                        <p:tgtEl>
                                          <p:spTgt spid="328706"/>
                                        </p:tgtEl>
                                        <p:attrNameLst>
                                          <p:attrName>ppt_h</p:attrName>
                                        </p:attrNameLst>
                                      </p:cBhvr>
                                      <p:tavLst>
                                        <p:tav tm="0">
                                          <p:val>
                                            <p:fltVal val="0"/>
                                          </p:val>
                                        </p:tav>
                                        <p:tav tm="100000">
                                          <p:val>
                                            <p:strVal val="#ppt_h"/>
                                          </p:val>
                                        </p:tav>
                                      </p:tavLst>
                                    </p:anim>
                                    <p:animEffect transition="in" filter="fade">
                                      <p:cBhvr>
                                        <p:cTn id="14" dur="500"/>
                                        <p:tgtEl>
                                          <p:spTgt spid="328706"/>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nodeType="clickEffect">
                                  <p:stCondLst>
                                    <p:cond delay="0"/>
                                  </p:stCondLst>
                                  <p:childTnLst>
                                    <p:set>
                                      <p:cBhvr>
                                        <p:cTn id="18" dur="1" fill="hold">
                                          <p:stCondLst>
                                            <p:cond delay="0"/>
                                          </p:stCondLst>
                                        </p:cTn>
                                        <p:tgtEl>
                                          <p:spTgt spid="328707"/>
                                        </p:tgtEl>
                                        <p:attrNameLst>
                                          <p:attrName>style.visibility</p:attrName>
                                        </p:attrNameLst>
                                      </p:cBhvr>
                                      <p:to>
                                        <p:strVal val="visible"/>
                                      </p:to>
                                    </p:set>
                                    <p:animEffect transition="in" filter="box(out)">
                                      <p:cBhvr>
                                        <p:cTn id="19" dur="1000"/>
                                        <p:tgtEl>
                                          <p:spTgt spid="328707"/>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6"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a:spLocks noChangeArrowheads="1"/>
          </p:cNvSpPr>
          <p:nvPr/>
        </p:nvSpPr>
        <p:spPr bwMode="auto">
          <a:xfrm>
            <a:off x="228600" y="152400"/>
            <a:ext cx="6172200" cy="457200"/>
          </a:xfrm>
          <a:prstGeom prst="roundRect">
            <a:avLst>
              <a:gd name="adj" fmla="val 16667"/>
            </a:avLst>
          </a:prstGeom>
          <a:solidFill>
            <a:srgbClr val="0066FF">
              <a:alpha val="92000"/>
            </a:srgbClr>
          </a:solidFill>
          <a:ln w="25400" algn="ctr">
            <a:solidFill>
              <a:schemeClr val="accent2"/>
            </a:solidFill>
            <a:round/>
            <a:headEnd/>
            <a:tailEnd/>
          </a:ln>
        </p:spPr>
        <p:txBody>
          <a:bodyPr lIns="91427" tIns="45713" rIns="91427" bIns="45713" anchor="ctr"/>
          <a:lstStyle/>
          <a:p>
            <a:pPr eaLnBrk="1" hangingPunct="1">
              <a:defRPr/>
            </a:pPr>
            <a:r>
              <a:rPr lang="en-US" sz="2500" b="1">
                <a:effectLst>
                  <a:outerShdw blurRad="38100" dist="38100" dir="2700000" algn="tl">
                    <a:srgbClr val="000000"/>
                  </a:outerShdw>
                </a:effectLst>
                <a:cs typeface="Arial" pitchFamily="34" charset="0"/>
              </a:rPr>
              <a:t>C</a:t>
            </a:r>
            <a:r>
              <a:rPr lang="vi-VN" sz="2500" b="1">
                <a:effectLst>
                  <a:outerShdw blurRad="38100" dist="38100" dir="2700000" algn="tl">
                    <a:srgbClr val="000000"/>
                  </a:outerShdw>
                </a:effectLst>
                <a:cs typeface="Arial" pitchFamily="34" charset="0"/>
              </a:rPr>
              <a:t>ơ</a:t>
            </a:r>
            <a:r>
              <a:rPr lang="en-US" sz="2500" b="1">
                <a:effectLst>
                  <a:outerShdw blurRad="38100" dist="38100" dir="2700000" algn="tl">
                    <a:srgbClr val="000000"/>
                  </a:outerShdw>
                </a:effectLst>
                <a:cs typeface="Arial" pitchFamily="34" charset="0"/>
              </a:rPr>
              <a:t> s</a:t>
            </a:r>
            <a:r>
              <a:rPr lang="vi-VN" sz="2500" b="1">
                <a:effectLst>
                  <a:outerShdw blurRad="38100" dist="38100" dir="2700000" algn="tl">
                    <a:srgbClr val="000000"/>
                  </a:outerShdw>
                </a:effectLst>
                <a:cs typeface="Arial" pitchFamily="34" charset="0"/>
              </a:rPr>
              <a:t>ở</a:t>
            </a:r>
            <a:r>
              <a:rPr lang="en-US" sz="2500" b="1">
                <a:effectLst>
                  <a:outerShdw blurRad="38100" dist="38100" dir="2700000" algn="tl">
                    <a:srgbClr val="000000"/>
                  </a:outerShdw>
                </a:effectLst>
                <a:cs typeface="Arial" pitchFamily="34" charset="0"/>
              </a:rPr>
              <a:t> lịch sử, pháp lý của  Việt  Nam</a:t>
            </a:r>
          </a:p>
        </p:txBody>
      </p:sp>
      <p:pic>
        <p:nvPicPr>
          <p:cNvPr id="329731" name="Picture 3" descr="phu bien tap luc 3"/>
          <p:cNvPicPr>
            <a:picLocks noChangeAspect="1" noChangeArrowheads="1"/>
          </p:cNvPicPr>
          <p:nvPr/>
        </p:nvPicPr>
        <p:blipFill>
          <a:blip r:embed="rId2"/>
          <a:srcRect/>
          <a:stretch>
            <a:fillRect/>
          </a:stretch>
        </p:blipFill>
        <p:spPr bwMode="auto">
          <a:xfrm>
            <a:off x="4572000" y="1371600"/>
            <a:ext cx="4425950" cy="5410200"/>
          </a:xfrm>
          <a:prstGeom prst="rect">
            <a:avLst/>
          </a:prstGeom>
          <a:noFill/>
          <a:ln w="9525">
            <a:noFill/>
            <a:miter lim="800000"/>
            <a:headEnd/>
            <a:tailEnd/>
          </a:ln>
        </p:spPr>
      </p:pic>
      <p:grpSp>
        <p:nvGrpSpPr>
          <p:cNvPr id="2" name="Group 4"/>
          <p:cNvGrpSpPr>
            <a:grpSpLocks/>
          </p:cNvGrpSpPr>
          <p:nvPr/>
        </p:nvGrpSpPr>
        <p:grpSpPr bwMode="auto">
          <a:xfrm>
            <a:off x="0" y="1285875"/>
            <a:ext cx="4143375" cy="5240762"/>
            <a:chOff x="0" y="570"/>
            <a:chExt cx="2610" cy="3005"/>
          </a:xfrm>
        </p:grpSpPr>
        <p:sp>
          <p:nvSpPr>
            <p:cNvPr id="75783" name="AutoShape 5"/>
            <p:cNvSpPr>
              <a:spLocks noChangeArrowheads="1"/>
            </p:cNvSpPr>
            <p:nvPr/>
          </p:nvSpPr>
          <p:spPr bwMode="auto">
            <a:xfrm>
              <a:off x="144" y="624"/>
              <a:ext cx="2448" cy="2936"/>
            </a:xfrm>
            <a:prstGeom prst="wedgeRectCallout">
              <a:avLst>
                <a:gd name="adj1" fmla="val 60949"/>
                <a:gd name="adj2" fmla="val -46903"/>
              </a:avLst>
            </a:prstGeom>
            <a:solidFill>
              <a:srgbClr val="3333FF"/>
            </a:solidFill>
            <a:ln w="9525">
              <a:solidFill>
                <a:schemeClr val="tx1"/>
              </a:solidFill>
              <a:miter lim="800000"/>
              <a:headEnd type="none" w="sm" len="sm"/>
              <a:tailEnd type="none" w="sm" len="sm"/>
            </a:ln>
          </p:spPr>
          <p:txBody>
            <a:bodyPr lIns="91427" tIns="45713" rIns="91427" bIns="45713" anchor="ctr"/>
            <a:lstStyle/>
            <a:p>
              <a:endParaRPr lang="vi-VN" sz="1700">
                <a:latin typeface="Tahoma" pitchFamily="34" charset="0"/>
                <a:cs typeface="Arial" pitchFamily="34" charset="0"/>
              </a:endParaRPr>
            </a:p>
          </p:txBody>
        </p:sp>
        <p:sp>
          <p:nvSpPr>
            <p:cNvPr id="75784" name="Text Box 6"/>
            <p:cNvSpPr txBox="1">
              <a:spLocks noChangeArrowheads="1"/>
            </p:cNvSpPr>
            <p:nvPr/>
          </p:nvSpPr>
          <p:spPr bwMode="auto">
            <a:xfrm>
              <a:off x="0" y="570"/>
              <a:ext cx="2610" cy="3005"/>
            </a:xfrm>
            <a:prstGeom prst="rect">
              <a:avLst/>
            </a:prstGeom>
            <a:solidFill>
              <a:srgbClr val="3333FF"/>
            </a:solidFill>
            <a:ln w="9525">
              <a:noFill/>
              <a:miter lim="800000"/>
              <a:headEnd type="none" w="sm" len="sm"/>
              <a:tailEnd type="none" w="sm" len="sm"/>
            </a:ln>
          </p:spPr>
          <p:txBody>
            <a:bodyPr wrap="square" lIns="91427" tIns="45713" rIns="91427" bIns="45713">
              <a:spAutoFit/>
            </a:bodyPr>
            <a:lstStyle/>
            <a:p>
              <a:pPr algn="just" eaLnBrk="1" hangingPunct="1">
                <a:lnSpc>
                  <a:spcPct val="80000"/>
                </a:lnSpc>
                <a:spcBef>
                  <a:spcPct val="20000"/>
                </a:spcBef>
                <a:buClr>
                  <a:schemeClr val="hlink"/>
                </a:buClr>
                <a:buSzPct val="65000"/>
                <a:buFont typeface="Wingdings" pitchFamily="2" charset="2"/>
                <a:buChar char="n"/>
              </a:pPr>
              <a:r>
                <a:rPr lang="en-US" sz="1700" dirty="0">
                  <a:cs typeface="Arial" pitchFamily="34" charset="0"/>
                </a:rPr>
                <a:t>… </a:t>
              </a:r>
              <a:r>
                <a:rPr lang="en-US" sz="2000" b="1" dirty="0" err="1">
                  <a:solidFill>
                    <a:schemeClr val="bg1"/>
                  </a:solidFill>
                  <a:latin typeface="Times New Roman" pitchFamily="18" charset="0"/>
                  <a:cs typeface="Times New Roman" pitchFamily="18" charset="0"/>
                </a:rPr>
                <a:t>Trước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Nguyễn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đặt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đội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Hoàng</a:t>
              </a:r>
              <a:r>
                <a:rPr lang="en-US" sz="2000" b="1" dirty="0">
                  <a:solidFill>
                    <a:schemeClr val="bg1"/>
                  </a:solidFill>
                  <a:latin typeface="Times New Roman" pitchFamily="18" charset="0"/>
                  <a:cs typeface="Times New Roman" pitchFamily="18" charset="0"/>
                </a:rPr>
                <a:t> Sa 70 </a:t>
              </a:r>
              <a:r>
                <a:rPr lang="en-US" sz="2000" b="1" dirty="0" err="1">
                  <a:solidFill>
                    <a:schemeClr val="bg1"/>
                  </a:solidFill>
                  <a:latin typeface="Times New Roman" pitchFamily="18" charset="0"/>
                  <a:cs typeface="Times New Roman" pitchFamily="18" charset="0"/>
                </a:rPr>
                <a:t>suất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lấy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xã</a:t>
              </a:r>
              <a:r>
                <a:rPr lang="en-US" sz="2000" b="1" dirty="0">
                  <a:solidFill>
                    <a:schemeClr val="bg1"/>
                  </a:solidFill>
                  <a:latin typeface="Times New Roman" pitchFamily="18" charset="0"/>
                  <a:cs typeface="Times New Roman" pitchFamily="18" charset="0"/>
                </a:rPr>
                <a:t> An </a:t>
              </a:r>
              <a:r>
                <a:rPr lang="en-US" sz="2000" b="1" dirty="0" err="1">
                  <a:solidFill>
                    <a:schemeClr val="bg1"/>
                  </a:solidFill>
                  <a:latin typeface="Times New Roman" pitchFamily="18" charset="0"/>
                  <a:cs typeface="Times New Roman" pitchFamily="18" charset="0"/>
                </a:rPr>
                <a:t>Vĩnh</a:t>
              </a:r>
              <a:r>
                <a:rPr lang="en-US" sz="2000" b="1" dirty="0">
                  <a:solidFill>
                    <a:schemeClr val="bg1"/>
                  </a:solidFill>
                  <a:latin typeface="Times New Roman" pitchFamily="18" charset="0"/>
                  <a:cs typeface="Times New Roman" pitchFamily="18" charset="0"/>
                </a:rPr>
                <a:t> sung </a:t>
              </a:r>
              <a:r>
                <a:rPr lang="en-US" sz="2000" b="1" dirty="0" err="1">
                  <a:solidFill>
                    <a:schemeClr val="bg1"/>
                  </a:solidFill>
                  <a:latin typeface="Times New Roman" pitchFamily="18" charset="0"/>
                  <a:cs typeface="Times New Roman" pitchFamily="18" charset="0"/>
                </a:rPr>
                <a:t>vào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cắt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phiên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mỗi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năm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cứ</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tháng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nhận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giấy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sai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mang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lương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đủ</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ăn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sáu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tháng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bằng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năm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chiếc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thuyền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câu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nhỏ</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ra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biển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ngày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đêm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thì</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đến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đảo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ấy</a:t>
              </a:r>
              <a:r>
                <a:rPr lang="en-US" sz="2000" b="1" dirty="0">
                  <a:solidFill>
                    <a:schemeClr val="bg1"/>
                  </a:solidFill>
                  <a:latin typeface="Times New Roman" pitchFamily="18" charset="0"/>
                  <a:cs typeface="Times New Roman" pitchFamily="18" charset="0"/>
                </a:rPr>
                <a:t>. Ở </a:t>
              </a:r>
              <a:r>
                <a:rPr lang="en-US" sz="2000" b="1" dirty="0" err="1">
                  <a:solidFill>
                    <a:schemeClr val="bg1"/>
                  </a:solidFill>
                  <a:latin typeface="Times New Roman" pitchFamily="18" charset="0"/>
                  <a:cs typeface="Times New Roman" pitchFamily="18" charset="0"/>
                </a:rPr>
                <a:t>đấy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hồ</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bắt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chim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bắt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cá</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ăn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Lấy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được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hóa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vật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của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tàu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như</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gươm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ngựa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hoa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bạc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tiền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bạc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vòng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sứ</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đồ</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chiên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kiếm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lượm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vỏ</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đồi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mồi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vỏ</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hải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hải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sâm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hột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ốc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rất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nhiều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Đến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kỳ</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tháng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tám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thì</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về</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vào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cửa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Eo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đến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thành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Phú</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Xuân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để</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nộp</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định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hạng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xong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đem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bán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riêng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các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thứ</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ốc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hải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hải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sâm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rồi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lĩnh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bằng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trở</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về</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Lượm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được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nhiều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ít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nhất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định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cũng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có</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khi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về</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a:t>
              </a:r>
            </a:p>
          </p:txBody>
        </p:sp>
      </p:grpSp>
      <p:sp>
        <p:nvSpPr>
          <p:cNvPr id="329735" name="Rectangle 7"/>
          <p:cNvSpPr>
            <a:spLocks noGrp="1" noChangeArrowheads="1"/>
          </p:cNvSpPr>
          <p:nvPr>
            <p:ph type="title"/>
          </p:nvPr>
        </p:nvSpPr>
        <p:spPr>
          <a:xfrm>
            <a:off x="1905000" y="631825"/>
            <a:ext cx="7086600" cy="561975"/>
          </a:xfrm>
          <a:noFill/>
        </p:spPr>
        <p:txBody>
          <a:bodyPr/>
          <a:lstStyle/>
          <a:p>
            <a:pPr eaLnBrk="1" hangingPunct="1"/>
            <a:r>
              <a:rPr lang="en-US" sz="2400" b="1" smtClean="0">
                <a:solidFill>
                  <a:schemeClr val="tx1"/>
                </a:solidFill>
              </a:rPr>
              <a:t>PHỦ BIÊN TẠP LỤC  của Lê Quý Đôn (1776)</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29735"/>
                                        </p:tgtEl>
                                        <p:attrNameLst>
                                          <p:attrName>style.visibility</p:attrName>
                                        </p:attrNameLst>
                                      </p:cBhvr>
                                      <p:to>
                                        <p:strVal val="visible"/>
                                      </p:to>
                                    </p:set>
                                    <p:anim calcmode="lin" valueType="num">
                                      <p:cBhvr>
                                        <p:cTn id="12" dur="500" fill="hold"/>
                                        <p:tgtEl>
                                          <p:spTgt spid="329735"/>
                                        </p:tgtEl>
                                        <p:attrNameLst>
                                          <p:attrName>ppt_w</p:attrName>
                                        </p:attrNameLst>
                                      </p:cBhvr>
                                      <p:tavLst>
                                        <p:tav tm="0">
                                          <p:val>
                                            <p:fltVal val="0"/>
                                          </p:val>
                                        </p:tav>
                                        <p:tav tm="100000">
                                          <p:val>
                                            <p:strVal val="#ppt_w"/>
                                          </p:val>
                                        </p:tav>
                                      </p:tavLst>
                                    </p:anim>
                                    <p:anim calcmode="lin" valueType="num">
                                      <p:cBhvr>
                                        <p:cTn id="13" dur="500" fill="hold"/>
                                        <p:tgtEl>
                                          <p:spTgt spid="329735"/>
                                        </p:tgtEl>
                                        <p:attrNameLst>
                                          <p:attrName>ppt_h</p:attrName>
                                        </p:attrNameLst>
                                      </p:cBhvr>
                                      <p:tavLst>
                                        <p:tav tm="0">
                                          <p:val>
                                            <p:fltVal val="0"/>
                                          </p:val>
                                        </p:tav>
                                        <p:tav tm="100000">
                                          <p:val>
                                            <p:strVal val="#ppt_h"/>
                                          </p:val>
                                        </p:tav>
                                      </p:tavLst>
                                    </p:anim>
                                    <p:animEffect transition="in" filter="fade">
                                      <p:cBhvr>
                                        <p:cTn id="14" dur="500"/>
                                        <p:tgtEl>
                                          <p:spTgt spid="329735"/>
                                        </p:tgtEl>
                                      </p:cBhvr>
                                    </p:animEffect>
                                  </p:childTnLst>
                                </p:cTn>
                              </p:par>
                            </p:childTnLst>
                          </p:cTn>
                        </p:par>
                      </p:childTnLst>
                    </p:cTn>
                  </p:par>
                  <p:par>
                    <p:cTn id="15" fill="hold">
                      <p:stCondLst>
                        <p:cond delay="indefinite"/>
                      </p:stCondLst>
                      <p:childTnLst>
                        <p:par>
                          <p:cTn id="16" fill="hold">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329731"/>
                                        </p:tgtEl>
                                        <p:attrNameLst>
                                          <p:attrName>style.visibility</p:attrName>
                                        </p:attrNameLst>
                                      </p:cBhvr>
                                      <p:to>
                                        <p:strVal val="visible"/>
                                      </p:to>
                                    </p:set>
                                    <p:anim calcmode="lin" valueType="num">
                                      <p:cBhvr>
                                        <p:cTn id="19" dur="500" fill="hold"/>
                                        <p:tgtEl>
                                          <p:spTgt spid="329731"/>
                                        </p:tgtEl>
                                        <p:attrNameLst>
                                          <p:attrName>ppt_w</p:attrName>
                                        </p:attrNameLst>
                                      </p:cBhvr>
                                      <p:tavLst>
                                        <p:tav tm="0">
                                          <p:val>
                                            <p:strVal val="#ppt_w*0.05"/>
                                          </p:val>
                                        </p:tav>
                                        <p:tav tm="100000">
                                          <p:val>
                                            <p:strVal val="#ppt_w"/>
                                          </p:val>
                                        </p:tav>
                                      </p:tavLst>
                                    </p:anim>
                                    <p:anim calcmode="lin" valueType="num">
                                      <p:cBhvr>
                                        <p:cTn id="20" dur="500" fill="hold"/>
                                        <p:tgtEl>
                                          <p:spTgt spid="329731"/>
                                        </p:tgtEl>
                                        <p:attrNameLst>
                                          <p:attrName>ppt_h</p:attrName>
                                        </p:attrNameLst>
                                      </p:cBhvr>
                                      <p:tavLst>
                                        <p:tav tm="0">
                                          <p:val>
                                            <p:strVal val="#ppt_h"/>
                                          </p:val>
                                        </p:tav>
                                        <p:tav tm="100000">
                                          <p:val>
                                            <p:strVal val="#ppt_h"/>
                                          </p:val>
                                        </p:tav>
                                      </p:tavLst>
                                    </p:anim>
                                    <p:anim calcmode="lin" valueType="num">
                                      <p:cBhvr>
                                        <p:cTn id="21" dur="500" fill="hold"/>
                                        <p:tgtEl>
                                          <p:spTgt spid="329731"/>
                                        </p:tgtEl>
                                        <p:attrNameLst>
                                          <p:attrName>ppt_x</p:attrName>
                                        </p:attrNameLst>
                                      </p:cBhvr>
                                      <p:tavLst>
                                        <p:tav tm="0">
                                          <p:val>
                                            <p:strVal val="#ppt_x-.2"/>
                                          </p:val>
                                        </p:tav>
                                        <p:tav tm="100000">
                                          <p:val>
                                            <p:strVal val="#ppt_x"/>
                                          </p:val>
                                        </p:tav>
                                      </p:tavLst>
                                    </p:anim>
                                    <p:anim calcmode="lin" valueType="num">
                                      <p:cBhvr>
                                        <p:cTn id="22" dur="500" fill="hold"/>
                                        <p:tgtEl>
                                          <p:spTgt spid="329731"/>
                                        </p:tgtEl>
                                        <p:attrNameLst>
                                          <p:attrName>ppt_y</p:attrName>
                                        </p:attrNameLst>
                                      </p:cBhvr>
                                      <p:tavLst>
                                        <p:tav tm="0">
                                          <p:val>
                                            <p:strVal val="#ppt_y"/>
                                          </p:val>
                                        </p:tav>
                                        <p:tav tm="100000">
                                          <p:val>
                                            <p:strVal val="#ppt_y"/>
                                          </p:val>
                                        </p:tav>
                                      </p:tavLst>
                                    </p:anim>
                                    <p:animEffect transition="in" filter="fade">
                                      <p:cBhvr>
                                        <p:cTn id="23" dur="500"/>
                                        <p:tgtEl>
                                          <p:spTgt spid="329731"/>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strVal val="#ppt_w+.3"/>
                                          </p:val>
                                        </p:tav>
                                        <p:tav tm="100000">
                                          <p:val>
                                            <p:strVal val="#ppt_w"/>
                                          </p:val>
                                        </p:tav>
                                      </p:tavLst>
                                    </p:anim>
                                    <p:anim calcmode="lin" valueType="num">
                                      <p:cBhvr>
                                        <p:cTn id="29" dur="1000" fill="hold"/>
                                        <p:tgtEl>
                                          <p:spTgt spid="2"/>
                                        </p:tgtEl>
                                        <p:attrNameLst>
                                          <p:attrName>ppt_h</p:attrName>
                                        </p:attrNameLst>
                                      </p:cBhvr>
                                      <p:tavLst>
                                        <p:tav tm="0">
                                          <p:val>
                                            <p:strVal val="#ppt_h"/>
                                          </p:val>
                                        </p:tav>
                                        <p:tav tm="100000">
                                          <p:val>
                                            <p:strVal val="#ppt_h"/>
                                          </p:val>
                                        </p:tav>
                                      </p:tavLst>
                                    </p:anim>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297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40" name="Picture 4" descr="Anh-3-Mo-linh-Hoang-Sa-o-ly"/>
          <p:cNvPicPr>
            <a:picLocks noChangeAspect="1" noChangeArrowheads="1"/>
          </p:cNvPicPr>
          <p:nvPr/>
        </p:nvPicPr>
        <p:blipFill>
          <a:blip r:embed="rId2"/>
          <a:srcRect/>
          <a:stretch>
            <a:fillRect/>
          </a:stretch>
        </p:blipFill>
        <p:spPr bwMode="auto">
          <a:xfrm>
            <a:off x="1066800" y="1084263"/>
            <a:ext cx="7086600" cy="4578350"/>
          </a:xfrm>
          <a:prstGeom prst="rect">
            <a:avLst/>
          </a:prstGeom>
          <a:noFill/>
          <a:ln w="9525">
            <a:noFill/>
            <a:miter lim="800000"/>
            <a:headEnd/>
            <a:tailEnd/>
          </a:ln>
        </p:spPr>
      </p:pic>
      <p:grpSp>
        <p:nvGrpSpPr>
          <p:cNvPr id="2" name="Group 5"/>
          <p:cNvGrpSpPr>
            <a:grpSpLocks/>
          </p:cNvGrpSpPr>
          <p:nvPr/>
        </p:nvGrpSpPr>
        <p:grpSpPr bwMode="auto">
          <a:xfrm>
            <a:off x="1066800" y="5791199"/>
            <a:ext cx="7086600" cy="888846"/>
            <a:chOff x="192" y="3648"/>
            <a:chExt cx="5424" cy="728"/>
          </a:xfrm>
        </p:grpSpPr>
        <p:sp>
          <p:nvSpPr>
            <p:cNvPr id="76806" name="Rectangle 6"/>
            <p:cNvSpPr>
              <a:spLocks noChangeArrowheads="1"/>
            </p:cNvSpPr>
            <p:nvPr/>
          </p:nvSpPr>
          <p:spPr bwMode="auto">
            <a:xfrm>
              <a:off x="192" y="3648"/>
              <a:ext cx="5424" cy="576"/>
            </a:xfrm>
            <a:prstGeom prst="rect">
              <a:avLst/>
            </a:prstGeom>
            <a:solidFill>
              <a:srgbClr val="009999"/>
            </a:solidFill>
            <a:ln w="9525">
              <a:solidFill>
                <a:schemeClr val="tx1"/>
              </a:solidFill>
              <a:miter lim="800000"/>
              <a:headEnd type="none" w="sm" len="sm"/>
              <a:tailEnd type="none" w="sm" len="sm"/>
            </a:ln>
          </p:spPr>
          <p:txBody>
            <a:bodyPr wrap="none" lIns="91427" tIns="45713" rIns="91427" bIns="45713" anchor="ctr"/>
            <a:lstStyle/>
            <a:p>
              <a:pPr algn="l"/>
              <a:endParaRPr lang="vi-VN" sz="1700">
                <a:latin typeface="Tahoma" pitchFamily="34" charset="0"/>
                <a:cs typeface="Arial" pitchFamily="34" charset="0"/>
              </a:endParaRPr>
            </a:p>
          </p:txBody>
        </p:sp>
        <p:sp>
          <p:nvSpPr>
            <p:cNvPr id="347143" name="Text Box 7"/>
            <p:cNvSpPr txBox="1">
              <a:spLocks noChangeArrowheads="1"/>
            </p:cNvSpPr>
            <p:nvPr/>
          </p:nvSpPr>
          <p:spPr bwMode="auto">
            <a:xfrm>
              <a:off x="192" y="3695"/>
              <a:ext cx="5424" cy="681"/>
            </a:xfrm>
            <a:prstGeom prst="rect">
              <a:avLst/>
            </a:prstGeom>
            <a:solidFill>
              <a:srgbClr val="009999"/>
            </a:solidFill>
            <a:ln w="9525">
              <a:noFill/>
              <a:miter lim="800000"/>
              <a:headEnd type="none" w="sm" len="sm"/>
              <a:tailEnd type="none" w="sm" len="sm"/>
            </a:ln>
          </p:spPr>
          <p:txBody>
            <a:bodyPr lIns="91427" tIns="45713" rIns="91427" bIns="45713">
              <a:spAutoFit/>
            </a:bodyPr>
            <a:lstStyle/>
            <a:p>
              <a:pPr>
                <a:spcBef>
                  <a:spcPct val="50000"/>
                </a:spcBef>
                <a:defRPr/>
              </a:pP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Mộ</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gió</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trên</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đảo</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Lý</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Sơn</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thờ</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những</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chiến</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binh</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trong</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đội</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Hoàng</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Sa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tử</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nạn</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khi</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làm</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nhiệm</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vụ</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ở </a:t>
              </a:r>
              <a:r>
                <a:rPr lang="en-US" sz="2400" b="1" dirty="0" err="1">
                  <a:solidFill>
                    <a:schemeClr val="bg1"/>
                  </a:solidFill>
                  <a:effectLst>
                    <a:outerShdw blurRad="38100" dist="38100" dir="2700000" algn="tl">
                      <a:srgbClr val="000000"/>
                    </a:outerShdw>
                  </a:effectLst>
                  <a:latin typeface="Times New Roman" pitchFamily="18" charset="0"/>
                  <a:cs typeface="Times New Roman" pitchFamily="18" charset="0"/>
                </a:rPr>
                <a:t>Hoàng</a:t>
              </a:r>
              <a:r>
                <a:rPr lang="en-US" sz="2400" b="1" dirty="0">
                  <a:solidFill>
                    <a:schemeClr val="bg1"/>
                  </a:solidFill>
                  <a:effectLst>
                    <a:outerShdw blurRad="38100" dist="38100" dir="2700000" algn="tl">
                      <a:srgbClr val="000000"/>
                    </a:outerShdw>
                  </a:effectLst>
                  <a:latin typeface="Times New Roman" pitchFamily="18" charset="0"/>
                  <a:cs typeface="Times New Roman" pitchFamily="18" charset="0"/>
                </a:rPr>
                <a:t> Sa</a:t>
              </a:r>
            </a:p>
          </p:txBody>
        </p:sp>
      </p:grpSp>
      <p:sp>
        <p:nvSpPr>
          <p:cNvPr id="8" name="Rounded Rectangle 7"/>
          <p:cNvSpPr>
            <a:spLocks noChangeArrowheads="1"/>
          </p:cNvSpPr>
          <p:nvPr/>
        </p:nvSpPr>
        <p:spPr bwMode="auto">
          <a:xfrm>
            <a:off x="228600" y="152400"/>
            <a:ext cx="6172200" cy="457200"/>
          </a:xfrm>
          <a:prstGeom prst="roundRect">
            <a:avLst>
              <a:gd name="adj" fmla="val 16667"/>
            </a:avLst>
          </a:prstGeom>
          <a:solidFill>
            <a:srgbClr val="0066FF">
              <a:alpha val="92000"/>
            </a:srgbClr>
          </a:solidFill>
          <a:ln w="25400" algn="ctr">
            <a:solidFill>
              <a:schemeClr val="accent2"/>
            </a:solidFill>
            <a:round/>
            <a:headEnd/>
            <a:tailEnd/>
          </a:ln>
        </p:spPr>
        <p:txBody>
          <a:bodyPr lIns="91427" tIns="45713" rIns="91427" bIns="45713" anchor="ctr"/>
          <a:lstStyle/>
          <a:p>
            <a:pPr eaLnBrk="1" hangingPunct="1">
              <a:defRPr/>
            </a:pPr>
            <a:r>
              <a:rPr lang="en-US" sz="2500" b="1">
                <a:effectLst>
                  <a:outerShdw blurRad="38100" dist="38100" dir="2700000" algn="tl">
                    <a:srgbClr val="000000"/>
                  </a:outerShdw>
                </a:effectLst>
                <a:cs typeface="Arial" pitchFamily="34" charset="0"/>
              </a:rPr>
              <a:t>C</a:t>
            </a:r>
            <a:r>
              <a:rPr lang="vi-VN" sz="2500" b="1">
                <a:effectLst>
                  <a:outerShdw blurRad="38100" dist="38100" dir="2700000" algn="tl">
                    <a:srgbClr val="000000"/>
                  </a:outerShdw>
                </a:effectLst>
                <a:cs typeface="Arial" pitchFamily="34" charset="0"/>
              </a:rPr>
              <a:t>ơ</a:t>
            </a:r>
            <a:r>
              <a:rPr lang="en-US" sz="2500" b="1">
                <a:effectLst>
                  <a:outerShdw blurRad="38100" dist="38100" dir="2700000" algn="tl">
                    <a:srgbClr val="000000"/>
                  </a:outerShdw>
                </a:effectLst>
                <a:cs typeface="Arial" pitchFamily="34" charset="0"/>
              </a:rPr>
              <a:t> s</a:t>
            </a:r>
            <a:r>
              <a:rPr lang="vi-VN" sz="2500" b="1">
                <a:effectLst>
                  <a:outerShdw blurRad="38100" dist="38100" dir="2700000" algn="tl">
                    <a:srgbClr val="000000"/>
                  </a:outerShdw>
                </a:effectLst>
                <a:cs typeface="Arial" pitchFamily="34" charset="0"/>
              </a:rPr>
              <a:t>ở</a:t>
            </a:r>
            <a:r>
              <a:rPr lang="en-US" sz="2500" b="1">
                <a:effectLst>
                  <a:outerShdw blurRad="38100" dist="38100" dir="2700000" algn="tl">
                    <a:srgbClr val="000000"/>
                  </a:outerShdw>
                </a:effectLst>
                <a:cs typeface="Arial" pitchFamily="34" charset="0"/>
              </a:rPr>
              <a:t> lịch sử, pháp lý của  Việt  Nam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47140"/>
                                        </p:tgtEl>
                                        <p:attrNameLst>
                                          <p:attrName>style.visibility</p:attrName>
                                        </p:attrNameLst>
                                      </p:cBhvr>
                                      <p:to>
                                        <p:strVal val="visible"/>
                                      </p:to>
                                    </p:set>
                                    <p:anim calcmode="lin" valueType="num">
                                      <p:cBhvr>
                                        <p:cTn id="12" dur="500" fill="hold"/>
                                        <p:tgtEl>
                                          <p:spTgt spid="347140"/>
                                        </p:tgtEl>
                                        <p:attrNameLst>
                                          <p:attrName>ppt_w</p:attrName>
                                        </p:attrNameLst>
                                      </p:cBhvr>
                                      <p:tavLst>
                                        <p:tav tm="0">
                                          <p:val>
                                            <p:fltVal val="0"/>
                                          </p:val>
                                        </p:tav>
                                        <p:tav tm="100000">
                                          <p:val>
                                            <p:strVal val="#ppt_w"/>
                                          </p:val>
                                        </p:tav>
                                      </p:tavLst>
                                    </p:anim>
                                    <p:anim calcmode="lin" valueType="num">
                                      <p:cBhvr>
                                        <p:cTn id="13" dur="500" fill="hold"/>
                                        <p:tgtEl>
                                          <p:spTgt spid="347140"/>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a:xfrm>
            <a:off x="381000" y="838200"/>
            <a:ext cx="8382000" cy="609600"/>
          </a:xfrm>
        </p:spPr>
        <p:txBody>
          <a:bodyPr/>
          <a:lstStyle/>
          <a:p>
            <a:pPr eaLnBrk="1" hangingPunct="1"/>
            <a:r>
              <a:rPr lang="en-US" sz="2400" b="1" smtClean="0">
                <a:solidFill>
                  <a:schemeClr val="tx1"/>
                </a:solidFill>
              </a:rPr>
              <a:t>ĐẠI NAM THỰC LỤC CHÍNH BIÊN (1844-1848)</a:t>
            </a:r>
          </a:p>
        </p:txBody>
      </p:sp>
      <p:pic>
        <p:nvPicPr>
          <p:cNvPr id="331779" name="Picture 3" descr="dai nam thuc luc chinh bien"/>
          <p:cNvPicPr>
            <a:picLocks noChangeAspect="1" noChangeArrowheads="1"/>
          </p:cNvPicPr>
          <p:nvPr/>
        </p:nvPicPr>
        <p:blipFill>
          <a:blip r:embed="rId2"/>
          <a:srcRect/>
          <a:stretch>
            <a:fillRect/>
          </a:stretch>
        </p:blipFill>
        <p:spPr bwMode="auto">
          <a:xfrm>
            <a:off x="4648200" y="1447800"/>
            <a:ext cx="4211638" cy="5334000"/>
          </a:xfrm>
          <a:prstGeom prst="rect">
            <a:avLst/>
          </a:prstGeom>
          <a:noFill/>
          <a:ln w="9525">
            <a:noFill/>
            <a:miter lim="800000"/>
            <a:headEnd/>
            <a:tailEnd/>
          </a:ln>
        </p:spPr>
      </p:pic>
      <p:sp>
        <p:nvSpPr>
          <p:cNvPr id="8" name="Rounded Rectangle 7"/>
          <p:cNvSpPr>
            <a:spLocks noChangeArrowheads="1"/>
          </p:cNvSpPr>
          <p:nvPr/>
        </p:nvSpPr>
        <p:spPr bwMode="auto">
          <a:xfrm>
            <a:off x="228600" y="152400"/>
            <a:ext cx="6172200" cy="457200"/>
          </a:xfrm>
          <a:prstGeom prst="roundRect">
            <a:avLst>
              <a:gd name="adj" fmla="val 16667"/>
            </a:avLst>
          </a:prstGeom>
          <a:solidFill>
            <a:srgbClr val="0066FF">
              <a:alpha val="92000"/>
            </a:srgbClr>
          </a:solidFill>
          <a:ln w="25400" algn="ctr">
            <a:solidFill>
              <a:schemeClr val="accent2"/>
            </a:solidFill>
            <a:round/>
            <a:headEnd/>
            <a:tailEnd/>
          </a:ln>
        </p:spPr>
        <p:txBody>
          <a:bodyPr lIns="91427" tIns="45713" rIns="91427" bIns="45713" anchor="ctr"/>
          <a:lstStyle/>
          <a:p>
            <a:pPr eaLnBrk="1" hangingPunct="1">
              <a:defRPr/>
            </a:pPr>
            <a:r>
              <a:rPr lang="en-US" sz="2500" b="1">
                <a:effectLst>
                  <a:outerShdw blurRad="38100" dist="38100" dir="2700000" algn="tl">
                    <a:srgbClr val="000000"/>
                  </a:outerShdw>
                </a:effectLst>
                <a:cs typeface="Arial" pitchFamily="34" charset="0"/>
              </a:rPr>
              <a:t>C</a:t>
            </a:r>
            <a:r>
              <a:rPr lang="vi-VN" sz="2500" b="1">
                <a:effectLst>
                  <a:outerShdw blurRad="38100" dist="38100" dir="2700000" algn="tl">
                    <a:srgbClr val="000000"/>
                  </a:outerShdw>
                </a:effectLst>
                <a:cs typeface="Arial" pitchFamily="34" charset="0"/>
              </a:rPr>
              <a:t>ơ</a:t>
            </a:r>
            <a:r>
              <a:rPr lang="en-US" sz="2500" b="1">
                <a:effectLst>
                  <a:outerShdw blurRad="38100" dist="38100" dir="2700000" algn="tl">
                    <a:srgbClr val="000000"/>
                  </a:outerShdw>
                </a:effectLst>
                <a:cs typeface="Arial" pitchFamily="34" charset="0"/>
              </a:rPr>
              <a:t> s</a:t>
            </a:r>
            <a:r>
              <a:rPr lang="vi-VN" sz="2500" b="1">
                <a:effectLst>
                  <a:outerShdw blurRad="38100" dist="38100" dir="2700000" algn="tl">
                    <a:srgbClr val="000000"/>
                  </a:outerShdw>
                </a:effectLst>
                <a:cs typeface="Arial" pitchFamily="34" charset="0"/>
              </a:rPr>
              <a:t>ở</a:t>
            </a:r>
            <a:r>
              <a:rPr lang="en-US" sz="2500" b="1">
                <a:effectLst>
                  <a:outerShdw blurRad="38100" dist="38100" dir="2700000" algn="tl">
                    <a:srgbClr val="000000"/>
                  </a:outerShdw>
                </a:effectLst>
                <a:cs typeface="Arial" pitchFamily="34" charset="0"/>
              </a:rPr>
              <a:t> lịch sử, pháp lý của  Việt  Nam</a:t>
            </a:r>
          </a:p>
        </p:txBody>
      </p:sp>
      <p:grpSp>
        <p:nvGrpSpPr>
          <p:cNvPr id="2" name="Group 5"/>
          <p:cNvGrpSpPr>
            <a:grpSpLocks/>
          </p:cNvGrpSpPr>
          <p:nvPr/>
        </p:nvGrpSpPr>
        <p:grpSpPr bwMode="auto">
          <a:xfrm>
            <a:off x="685800" y="1905000"/>
            <a:ext cx="3429000" cy="4343400"/>
            <a:chOff x="768" y="1248"/>
            <a:chExt cx="2160" cy="2736"/>
          </a:xfrm>
        </p:grpSpPr>
        <p:sp>
          <p:nvSpPr>
            <p:cNvPr id="77831" name="Rectangle 6"/>
            <p:cNvSpPr>
              <a:spLocks noChangeArrowheads="1"/>
            </p:cNvSpPr>
            <p:nvPr/>
          </p:nvSpPr>
          <p:spPr bwMode="auto">
            <a:xfrm>
              <a:off x="768" y="1248"/>
              <a:ext cx="2160" cy="2736"/>
            </a:xfrm>
            <a:prstGeom prst="rect">
              <a:avLst/>
            </a:prstGeom>
            <a:solidFill>
              <a:srgbClr val="3333FF"/>
            </a:solidFill>
            <a:ln w="9525">
              <a:solidFill>
                <a:schemeClr val="tx1"/>
              </a:solidFill>
              <a:miter lim="800000"/>
              <a:headEnd type="none" w="sm" len="sm"/>
              <a:tailEnd type="none" w="sm" len="sm"/>
            </a:ln>
          </p:spPr>
          <p:txBody>
            <a:bodyPr wrap="none" anchor="ctr"/>
            <a:lstStyle/>
            <a:p>
              <a:endParaRPr lang="vi-VN"/>
            </a:p>
          </p:txBody>
        </p:sp>
        <p:sp>
          <p:nvSpPr>
            <p:cNvPr id="77832" name="Text Box 7"/>
            <p:cNvSpPr txBox="1">
              <a:spLocks noChangeArrowheads="1"/>
            </p:cNvSpPr>
            <p:nvPr/>
          </p:nvSpPr>
          <p:spPr bwMode="auto">
            <a:xfrm>
              <a:off x="816" y="1625"/>
              <a:ext cx="2016" cy="2152"/>
            </a:xfrm>
            <a:prstGeom prst="rect">
              <a:avLst/>
            </a:prstGeom>
            <a:solidFill>
              <a:srgbClr val="3333FF"/>
            </a:solidFill>
            <a:ln w="9525">
              <a:noFill/>
              <a:miter lim="800000"/>
              <a:headEnd type="none" w="sm" len="sm"/>
              <a:tailEnd type="none" w="sm" len="sm"/>
            </a:ln>
          </p:spPr>
          <p:txBody>
            <a:bodyPr lIns="91427" tIns="45713" rIns="91427" bIns="45713">
              <a:spAutoFit/>
            </a:bodyPr>
            <a:lstStyle/>
            <a:p>
              <a:pPr algn="just"/>
              <a:r>
                <a:rPr lang="en-US" sz="2400" b="1" dirty="0" err="1">
                  <a:solidFill>
                    <a:schemeClr val="bg1"/>
                  </a:solidFill>
                  <a:latin typeface="Times New Roman" pitchFamily="18" charset="0"/>
                  <a:cs typeface="Times New Roman" pitchFamily="18" charset="0"/>
                </a:rPr>
                <a:t>Quyển</a:t>
              </a:r>
              <a:r>
                <a:rPr lang="en-US" sz="2400" b="1" dirty="0">
                  <a:solidFill>
                    <a:schemeClr val="bg1"/>
                  </a:solidFill>
                  <a:latin typeface="Times New Roman" pitchFamily="18" charset="0"/>
                  <a:cs typeface="Times New Roman" pitchFamily="18" charset="0"/>
                </a:rPr>
                <a:t> 52: </a:t>
              </a:r>
            </a:p>
            <a:p>
              <a:pPr algn="just"/>
              <a:endParaRPr lang="en-US" sz="2400" b="1" dirty="0">
                <a:solidFill>
                  <a:schemeClr val="bg1"/>
                </a:solidFill>
                <a:latin typeface="Times New Roman" pitchFamily="18" charset="0"/>
                <a:cs typeface="Times New Roman" pitchFamily="18" charset="0"/>
              </a:endParaRPr>
            </a:p>
            <a:p>
              <a:pPr algn="just"/>
              <a:r>
                <a:rPr lang="en-US" sz="2400" dirty="0">
                  <a:solidFill>
                    <a:schemeClr val="bg1"/>
                  </a:solidFill>
                  <a:latin typeface="Times New Roman" pitchFamily="18" charset="0"/>
                  <a:cs typeface="Times New Roman" pitchFamily="18" charset="0"/>
                </a:rPr>
                <a:t>“</a:t>
              </a:r>
              <a:r>
                <a:rPr lang="en-US" sz="2400" dirty="0" err="1">
                  <a:solidFill>
                    <a:schemeClr val="bg1"/>
                  </a:solidFill>
                  <a:latin typeface="Times New Roman" pitchFamily="18" charset="0"/>
                  <a:cs typeface="Times New Roman" pitchFamily="18" charset="0"/>
                </a:rPr>
                <a:t>Năm</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Bính</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Tý</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niên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hiệu</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Gia</a:t>
              </a:r>
              <a:r>
                <a:rPr lang="en-US" sz="2400" dirty="0">
                  <a:solidFill>
                    <a:schemeClr val="bg1"/>
                  </a:solidFill>
                  <a:latin typeface="Times New Roman" pitchFamily="18" charset="0"/>
                  <a:cs typeface="Times New Roman" pitchFamily="18" charset="0"/>
                </a:rPr>
                <a:t> Long </a:t>
              </a:r>
              <a:r>
                <a:rPr lang="en-US" sz="2400" dirty="0" err="1">
                  <a:solidFill>
                    <a:schemeClr val="bg1"/>
                  </a:solidFill>
                  <a:latin typeface="Times New Roman" pitchFamily="18" charset="0"/>
                  <a:cs typeface="Times New Roman" pitchFamily="18" charset="0"/>
                </a:rPr>
                <a:t>thứ</a:t>
              </a:r>
              <a:r>
                <a:rPr lang="en-US" sz="2400" dirty="0">
                  <a:solidFill>
                    <a:schemeClr val="bg1"/>
                  </a:solidFill>
                  <a:latin typeface="Times New Roman" pitchFamily="18" charset="0"/>
                  <a:cs typeface="Times New Roman" pitchFamily="18" charset="0"/>
                </a:rPr>
                <a:t> 15 (1816)... </a:t>
              </a:r>
              <a:r>
                <a:rPr lang="en-US" sz="2400" dirty="0" err="1">
                  <a:solidFill>
                    <a:schemeClr val="bg1"/>
                  </a:solidFill>
                  <a:latin typeface="Times New Roman" pitchFamily="18" charset="0"/>
                  <a:cs typeface="Times New Roman" pitchFamily="18" charset="0"/>
                </a:rPr>
                <a:t>Vua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phái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Thuỷ</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quân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và</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đội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Hoàng</a:t>
              </a:r>
              <a:r>
                <a:rPr lang="en-US" sz="2400" dirty="0">
                  <a:solidFill>
                    <a:schemeClr val="bg1"/>
                  </a:solidFill>
                  <a:latin typeface="Times New Roman" pitchFamily="18" charset="0"/>
                  <a:cs typeface="Times New Roman" pitchFamily="18" charset="0"/>
                </a:rPr>
                <a:t> Sa </a:t>
              </a:r>
              <a:r>
                <a:rPr lang="en-US" sz="2400" dirty="0" err="1">
                  <a:solidFill>
                    <a:schemeClr val="bg1"/>
                  </a:solidFill>
                  <a:latin typeface="Times New Roman" pitchFamily="18" charset="0"/>
                  <a:cs typeface="Times New Roman" pitchFamily="18" charset="0"/>
                </a:rPr>
                <a:t>cưỡi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thuyền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ra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Hoàng</a:t>
              </a:r>
              <a:r>
                <a:rPr lang="en-US" sz="2400" dirty="0">
                  <a:solidFill>
                    <a:schemeClr val="bg1"/>
                  </a:solidFill>
                  <a:latin typeface="Times New Roman" pitchFamily="18" charset="0"/>
                  <a:cs typeface="Times New Roman" pitchFamily="18" charset="0"/>
                </a:rPr>
                <a:t> Sa </a:t>
              </a:r>
              <a:r>
                <a:rPr lang="en-US" sz="2400" dirty="0" err="1">
                  <a:solidFill>
                    <a:schemeClr val="bg1"/>
                  </a:solidFill>
                  <a:latin typeface="Times New Roman" pitchFamily="18" charset="0"/>
                  <a:cs typeface="Times New Roman" pitchFamily="18" charset="0"/>
                </a:rPr>
                <a:t>để</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thăm</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dò</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đường</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thuỷ</a:t>
              </a:r>
              <a:r>
                <a:rPr lang="en-US" sz="2400" dirty="0">
                  <a:solidFill>
                    <a:schemeClr val="bg1"/>
                  </a:solidFill>
                  <a:latin typeface="Times New Roman" pitchFamily="18" charset="0"/>
                  <a:cs typeface="Times New Roman" pitchFamily="18" charset="0"/>
                </a:rPr>
                <a:t>”.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1778"/>
                                        </p:tgtEl>
                                        <p:attrNameLst>
                                          <p:attrName>style.visibility</p:attrName>
                                        </p:attrNameLst>
                                      </p:cBhvr>
                                      <p:to>
                                        <p:strVal val="visible"/>
                                      </p:to>
                                    </p:set>
                                    <p:animEffect transition="in" filter="checkerboard(across)">
                                      <p:cBhvr>
                                        <p:cTn id="12" dur="500"/>
                                        <p:tgtEl>
                                          <p:spTgt spid="331778"/>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331779"/>
                                        </p:tgtEl>
                                        <p:attrNameLst>
                                          <p:attrName>style.visibility</p:attrName>
                                        </p:attrNameLst>
                                      </p:cBhvr>
                                      <p:to>
                                        <p:strVal val="visible"/>
                                      </p:to>
                                    </p:set>
                                    <p:anim calcmode="lin" valueType="num">
                                      <p:cBhvr>
                                        <p:cTn id="17" dur="500" fill="hold"/>
                                        <p:tgtEl>
                                          <p:spTgt spid="331779"/>
                                        </p:tgtEl>
                                        <p:attrNameLst>
                                          <p:attrName>ppt_w</p:attrName>
                                        </p:attrNameLst>
                                      </p:cBhvr>
                                      <p:tavLst>
                                        <p:tav tm="0">
                                          <p:val>
                                            <p:fltVal val="0"/>
                                          </p:val>
                                        </p:tav>
                                        <p:tav tm="100000">
                                          <p:val>
                                            <p:strVal val="#ppt_w"/>
                                          </p:val>
                                        </p:tav>
                                      </p:tavLst>
                                    </p:anim>
                                    <p:anim calcmode="lin" valueType="num">
                                      <p:cBhvr>
                                        <p:cTn id="18" dur="500" fill="hold"/>
                                        <p:tgtEl>
                                          <p:spTgt spid="331779"/>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a:spLocks noChangeArrowheads="1"/>
          </p:cNvSpPr>
          <p:nvPr/>
        </p:nvSpPr>
        <p:spPr bwMode="auto">
          <a:xfrm>
            <a:off x="228600" y="152400"/>
            <a:ext cx="6172200" cy="457200"/>
          </a:xfrm>
          <a:prstGeom prst="roundRect">
            <a:avLst>
              <a:gd name="adj" fmla="val 16667"/>
            </a:avLst>
          </a:prstGeom>
          <a:solidFill>
            <a:srgbClr val="0066FF">
              <a:alpha val="92000"/>
            </a:srgbClr>
          </a:solidFill>
          <a:ln w="25400" algn="ctr">
            <a:solidFill>
              <a:schemeClr val="accent2"/>
            </a:solidFill>
            <a:round/>
            <a:headEnd/>
            <a:tailEnd/>
          </a:ln>
        </p:spPr>
        <p:txBody>
          <a:bodyPr lIns="91427" tIns="45713" rIns="91427" bIns="45713" anchor="ctr"/>
          <a:lstStyle/>
          <a:p>
            <a:pPr eaLnBrk="1" hangingPunct="1">
              <a:defRPr/>
            </a:pPr>
            <a:r>
              <a:rPr lang="en-US" sz="2500" b="1">
                <a:effectLst>
                  <a:outerShdw blurRad="38100" dist="38100" dir="2700000" algn="tl">
                    <a:srgbClr val="000000"/>
                  </a:outerShdw>
                </a:effectLst>
                <a:cs typeface="Arial" pitchFamily="34" charset="0"/>
              </a:rPr>
              <a:t>C</a:t>
            </a:r>
            <a:r>
              <a:rPr lang="vi-VN" sz="2500" b="1">
                <a:effectLst>
                  <a:outerShdw blurRad="38100" dist="38100" dir="2700000" algn="tl">
                    <a:srgbClr val="000000"/>
                  </a:outerShdw>
                </a:effectLst>
                <a:cs typeface="Arial" pitchFamily="34" charset="0"/>
              </a:rPr>
              <a:t>ơ</a:t>
            </a:r>
            <a:r>
              <a:rPr lang="en-US" sz="2500" b="1">
                <a:effectLst>
                  <a:outerShdw blurRad="38100" dist="38100" dir="2700000" algn="tl">
                    <a:srgbClr val="000000"/>
                  </a:outerShdw>
                </a:effectLst>
                <a:cs typeface="Arial" pitchFamily="34" charset="0"/>
              </a:rPr>
              <a:t> s</a:t>
            </a:r>
            <a:r>
              <a:rPr lang="vi-VN" sz="2500" b="1">
                <a:effectLst>
                  <a:outerShdw blurRad="38100" dist="38100" dir="2700000" algn="tl">
                    <a:srgbClr val="000000"/>
                  </a:outerShdw>
                </a:effectLst>
                <a:cs typeface="Arial" pitchFamily="34" charset="0"/>
              </a:rPr>
              <a:t>ở</a:t>
            </a:r>
            <a:r>
              <a:rPr lang="en-US" sz="2500" b="1">
                <a:effectLst>
                  <a:outerShdw blurRad="38100" dist="38100" dir="2700000" algn="tl">
                    <a:srgbClr val="000000"/>
                  </a:outerShdw>
                </a:effectLst>
                <a:cs typeface="Arial" pitchFamily="34" charset="0"/>
              </a:rPr>
              <a:t> lịch sử, pháp lý của  Việt  Nam</a:t>
            </a:r>
          </a:p>
        </p:txBody>
      </p:sp>
      <p:pic>
        <p:nvPicPr>
          <p:cNvPr id="332803" name="Picture 3" descr="dai nam thuc luc chinh bien 1"/>
          <p:cNvPicPr>
            <a:picLocks noGrp="1" noChangeAspect="1" noChangeArrowheads="1"/>
          </p:cNvPicPr>
          <p:nvPr>
            <p:ph type="body" idx="1"/>
          </p:nvPr>
        </p:nvPicPr>
        <p:blipFill>
          <a:blip r:embed="rId2"/>
          <a:srcRect/>
          <a:stretch>
            <a:fillRect/>
          </a:stretch>
        </p:blipFill>
        <p:spPr>
          <a:xfrm>
            <a:off x="4724400" y="1295400"/>
            <a:ext cx="4356100" cy="5486400"/>
          </a:xfrm>
          <a:noFill/>
        </p:spPr>
      </p:pic>
      <p:grpSp>
        <p:nvGrpSpPr>
          <p:cNvPr id="2" name="Group 4"/>
          <p:cNvGrpSpPr>
            <a:grpSpLocks/>
          </p:cNvGrpSpPr>
          <p:nvPr/>
        </p:nvGrpSpPr>
        <p:grpSpPr bwMode="auto">
          <a:xfrm>
            <a:off x="357188" y="1320800"/>
            <a:ext cx="4138613" cy="5181600"/>
            <a:chOff x="273" y="912"/>
            <a:chExt cx="2607" cy="3264"/>
          </a:xfrm>
        </p:grpSpPr>
        <p:sp>
          <p:nvSpPr>
            <p:cNvPr id="78855" name="Rectangle 5"/>
            <p:cNvSpPr>
              <a:spLocks noChangeArrowheads="1"/>
            </p:cNvSpPr>
            <p:nvPr/>
          </p:nvSpPr>
          <p:spPr bwMode="auto">
            <a:xfrm>
              <a:off x="288" y="912"/>
              <a:ext cx="2592" cy="3264"/>
            </a:xfrm>
            <a:prstGeom prst="rect">
              <a:avLst/>
            </a:prstGeom>
            <a:solidFill>
              <a:srgbClr val="0066FF"/>
            </a:solidFill>
            <a:ln w="9525">
              <a:solidFill>
                <a:schemeClr val="tx1"/>
              </a:solidFill>
              <a:miter lim="800000"/>
              <a:headEnd type="none" w="sm" len="sm"/>
              <a:tailEnd type="none" w="sm" len="sm"/>
            </a:ln>
          </p:spPr>
          <p:txBody>
            <a:bodyPr wrap="none" anchor="ctr"/>
            <a:lstStyle/>
            <a:p>
              <a:endParaRPr lang="vi-VN"/>
            </a:p>
          </p:txBody>
        </p:sp>
        <p:sp>
          <p:nvSpPr>
            <p:cNvPr id="78856" name="Text Box 6"/>
            <p:cNvSpPr txBox="1">
              <a:spLocks noChangeArrowheads="1"/>
            </p:cNvSpPr>
            <p:nvPr/>
          </p:nvSpPr>
          <p:spPr bwMode="auto">
            <a:xfrm>
              <a:off x="273" y="980"/>
              <a:ext cx="2511" cy="3160"/>
            </a:xfrm>
            <a:prstGeom prst="rect">
              <a:avLst/>
            </a:prstGeom>
            <a:solidFill>
              <a:srgbClr val="0066FF"/>
            </a:solidFill>
            <a:ln w="9525">
              <a:noFill/>
              <a:miter lim="800000"/>
              <a:headEnd type="none" w="sm" len="sm"/>
              <a:tailEnd type="none" w="sm" len="sm"/>
            </a:ln>
          </p:spPr>
          <p:txBody>
            <a:bodyPr wrap="square" lIns="91427" tIns="45713" rIns="91427" bIns="45713">
              <a:spAutoFit/>
            </a:bodyPr>
            <a:lstStyle/>
            <a:p>
              <a:pPr algn="just"/>
              <a:r>
                <a:rPr lang="en-US" sz="2000" b="1" dirty="0" err="1">
                  <a:solidFill>
                    <a:schemeClr val="bg1"/>
                  </a:solidFill>
                  <a:latin typeface="Times New Roman" pitchFamily="18" charset="0"/>
                  <a:cs typeface="Times New Roman" pitchFamily="18" charset="0"/>
                </a:rPr>
                <a:t>Quyển</a:t>
              </a:r>
              <a:r>
                <a:rPr lang="en-US" sz="2000" b="1" dirty="0">
                  <a:solidFill>
                    <a:schemeClr val="bg1"/>
                  </a:solidFill>
                  <a:latin typeface="Times New Roman" pitchFamily="18" charset="0"/>
                  <a:cs typeface="Times New Roman" pitchFamily="18" charset="0"/>
                </a:rPr>
                <a:t> 104: </a:t>
              </a:r>
            </a:p>
            <a:p>
              <a:pPr algn="just"/>
              <a:r>
                <a:rPr lang="en-US" sz="2000" b="1" dirty="0">
                  <a:solidFill>
                    <a:schemeClr val="bg1"/>
                  </a:solidFill>
                  <a:latin typeface="Times New Roman" pitchFamily="18" charset="0"/>
                  <a:cs typeface="Times New Roman" pitchFamily="18" charset="0"/>
                </a:rPr>
                <a:t>“</a:t>
              </a:r>
              <a:r>
                <a:rPr lang="en-US" sz="2000" b="1" dirty="0" err="1">
                  <a:solidFill>
                    <a:schemeClr val="bg1"/>
                  </a:solidFill>
                  <a:latin typeface="Times New Roman" pitchFamily="18" charset="0"/>
                  <a:cs typeface="Times New Roman" pitchFamily="18" charset="0"/>
                </a:rPr>
                <a:t>Tháng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tám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mùa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năm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Quý</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Tỵ</a:t>
              </a:r>
              <a:r>
                <a:rPr lang="en-US" sz="2000" b="1" dirty="0">
                  <a:solidFill>
                    <a:schemeClr val="bg1"/>
                  </a:solidFill>
                  <a:latin typeface="Times New Roman" pitchFamily="18" charset="0"/>
                  <a:cs typeface="Times New Roman" pitchFamily="18" charset="0"/>
                </a:rPr>
                <a:t>, Minh </a:t>
              </a:r>
              <a:r>
                <a:rPr lang="en-US" sz="2000" b="1" dirty="0" err="1">
                  <a:solidFill>
                    <a:schemeClr val="bg1"/>
                  </a:solidFill>
                  <a:latin typeface="Times New Roman" pitchFamily="18" charset="0"/>
                  <a:cs typeface="Times New Roman" pitchFamily="18" charset="0"/>
                </a:rPr>
                <a:t>Mệnh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thứ</a:t>
              </a:r>
              <a:r>
                <a:rPr lang="en-US" sz="2000" b="1" dirty="0">
                  <a:solidFill>
                    <a:schemeClr val="bg1"/>
                  </a:solidFill>
                  <a:latin typeface="Times New Roman" pitchFamily="18" charset="0"/>
                  <a:cs typeface="Times New Roman" pitchFamily="18" charset="0"/>
                </a:rPr>
                <a:t> 14 (1833)...  </a:t>
              </a:r>
            </a:p>
            <a:p>
              <a:pPr algn="just"/>
              <a:r>
                <a:rPr lang="en-US" sz="2000" b="1" dirty="0" err="1">
                  <a:solidFill>
                    <a:schemeClr val="bg1"/>
                  </a:solidFill>
                  <a:latin typeface="Times New Roman" pitchFamily="18" charset="0"/>
                  <a:cs typeface="Times New Roman" pitchFamily="18" charset="0"/>
                </a:rPr>
                <a:t>Vua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bảo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Bộ</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rằng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Trong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hải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phận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Quảng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Ngãi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có</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một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dải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Hoàng</a:t>
              </a:r>
              <a:r>
                <a:rPr lang="en-US" sz="2000" b="1" dirty="0">
                  <a:solidFill>
                    <a:schemeClr val="bg1"/>
                  </a:solidFill>
                  <a:latin typeface="Times New Roman" pitchFamily="18" charset="0"/>
                  <a:cs typeface="Times New Roman" pitchFamily="18" charset="0"/>
                </a:rPr>
                <a:t> Sa,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nước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một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mầu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được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nông</a:t>
              </a:r>
              <a:r>
                <a:rPr lang="en-US" sz="2000" b="1" dirty="0">
                  <a:solidFill>
                    <a:schemeClr val="bg1"/>
                  </a:solidFill>
                  <a:latin typeface="Times New Roman" pitchFamily="18" charset="0"/>
                  <a:cs typeface="Times New Roman" pitchFamily="18" charset="0"/>
                </a:rPr>
                <a:t> hay </a:t>
              </a:r>
              <a:r>
                <a:rPr lang="en-US" sz="2000" b="1" dirty="0" err="1">
                  <a:solidFill>
                    <a:schemeClr val="bg1"/>
                  </a:solidFill>
                  <a:latin typeface="Times New Roman" pitchFamily="18" charset="0"/>
                  <a:cs typeface="Times New Roman" pitchFamily="18" charset="0"/>
                </a:rPr>
                <a:t>sâu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Gần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đây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thuyền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buôn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thường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mắc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cạn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bị</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hại</a:t>
              </a:r>
              <a:r>
                <a:rPr lang="en-US" sz="2000" b="1" dirty="0">
                  <a:solidFill>
                    <a:schemeClr val="bg1"/>
                  </a:solidFill>
                  <a:latin typeface="Times New Roman" pitchFamily="18" charset="0"/>
                  <a:cs typeface="Times New Roman" pitchFamily="18" charset="0"/>
                </a:rPr>
                <a:t>. Nay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dự</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bị</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thuyền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mảnh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đến</a:t>
              </a:r>
              <a:r>
                <a:rPr lang="en-US" sz="2000" b="1" dirty="0">
                  <a:solidFill>
                    <a:schemeClr val="bg1"/>
                  </a:solidFill>
                  <a:latin typeface="Times New Roman" pitchFamily="18" charset="0"/>
                  <a:cs typeface="Times New Roman" pitchFamily="18" charset="0"/>
                </a:rPr>
                <a:t> sang </a:t>
              </a:r>
              <a:r>
                <a:rPr lang="en-US" sz="2000" b="1" dirty="0" err="1">
                  <a:solidFill>
                    <a:schemeClr val="bg1"/>
                  </a:solidFill>
                  <a:latin typeface="Times New Roman" pitchFamily="18" charset="0"/>
                  <a:cs typeface="Times New Roman" pitchFamily="18" charset="0"/>
                </a:rPr>
                <a:t>năm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sẽ</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đó</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dựng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miếu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lập</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trồng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nhiều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cây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Ngày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sau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cây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cối</a:t>
              </a:r>
              <a:r>
                <a:rPr lang="en-US" sz="2000" b="1" dirty="0">
                  <a:solidFill>
                    <a:schemeClr val="bg1"/>
                  </a:solidFill>
                  <a:latin typeface="Times New Roman" pitchFamily="18" charset="0"/>
                  <a:cs typeface="Times New Roman" pitchFamily="18" charset="0"/>
                </a:rPr>
                <a:t> to </a:t>
              </a:r>
              <a:r>
                <a:rPr lang="en-US" sz="2000" b="1" dirty="0" err="1">
                  <a:solidFill>
                    <a:schemeClr val="bg1"/>
                  </a:solidFill>
                  <a:latin typeface="Times New Roman" pitchFamily="18" charset="0"/>
                  <a:cs typeface="Times New Roman" pitchFamily="18" charset="0"/>
                </a:rPr>
                <a:t>lớn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tốt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dễ</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nhận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biết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ngõ</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hầu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khỏi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được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nạn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mắc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cạn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Đó</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cũng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việc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lợi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muôn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đời</a:t>
              </a:r>
              <a:r>
                <a:rPr lang="en-US" sz="2000" b="1" dirty="0">
                  <a:solidFill>
                    <a:schemeClr val="bg1"/>
                  </a:solidFill>
                  <a:latin typeface="Times New Roman" pitchFamily="18" charset="0"/>
                  <a:cs typeface="Times New Roman" pitchFamily="18" charset="0"/>
                </a:rPr>
                <a:t>”. </a:t>
              </a:r>
            </a:p>
          </p:txBody>
        </p:sp>
      </p:grpSp>
      <p:sp>
        <p:nvSpPr>
          <p:cNvPr id="332807" name="Rectangle 7"/>
          <p:cNvSpPr>
            <a:spLocks noGrp="1" noChangeArrowheads="1"/>
          </p:cNvSpPr>
          <p:nvPr>
            <p:ph type="title"/>
          </p:nvPr>
        </p:nvSpPr>
        <p:spPr>
          <a:xfrm>
            <a:off x="381000" y="685800"/>
            <a:ext cx="8382000" cy="609600"/>
          </a:xfrm>
          <a:noFill/>
        </p:spPr>
        <p:txBody>
          <a:bodyPr/>
          <a:lstStyle/>
          <a:p>
            <a:pPr eaLnBrk="1" hangingPunct="1"/>
            <a:r>
              <a:rPr lang="en-US" sz="2400" b="1" smtClean="0">
                <a:solidFill>
                  <a:schemeClr val="tx1"/>
                </a:solidFill>
              </a:rPr>
              <a:t>ĐẠI NAM THỰC LỤC CHÍNH BIÊN (1844-1848)</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2807"/>
                                        </p:tgtEl>
                                        <p:attrNameLst>
                                          <p:attrName>style.visibility</p:attrName>
                                        </p:attrNameLst>
                                      </p:cBhvr>
                                      <p:to>
                                        <p:strVal val="visible"/>
                                      </p:to>
                                    </p:set>
                                    <p:animEffect transition="in" filter="checkerboard(across)">
                                      <p:cBhvr>
                                        <p:cTn id="12" dur="500"/>
                                        <p:tgtEl>
                                          <p:spTgt spid="33280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332803"/>
                                        </p:tgtEl>
                                        <p:attrNameLst>
                                          <p:attrName>style.visibility</p:attrName>
                                        </p:attrNameLst>
                                      </p:cBhvr>
                                      <p:to>
                                        <p:strVal val="visible"/>
                                      </p:to>
                                    </p:set>
                                    <p:anim calcmode="lin" valueType="num">
                                      <p:cBhvr>
                                        <p:cTn id="17" dur="500" fill="hold"/>
                                        <p:tgtEl>
                                          <p:spTgt spid="332803"/>
                                        </p:tgtEl>
                                        <p:attrNameLst>
                                          <p:attrName>ppt_w</p:attrName>
                                        </p:attrNameLst>
                                      </p:cBhvr>
                                      <p:tavLst>
                                        <p:tav tm="0">
                                          <p:val>
                                            <p:fltVal val="0"/>
                                          </p:val>
                                        </p:tav>
                                        <p:tav tm="100000">
                                          <p:val>
                                            <p:strVal val="#ppt_w"/>
                                          </p:val>
                                        </p:tav>
                                      </p:tavLst>
                                    </p:anim>
                                    <p:anim calcmode="lin" valueType="num">
                                      <p:cBhvr>
                                        <p:cTn id="18" dur="500" fill="hold"/>
                                        <p:tgtEl>
                                          <p:spTgt spid="332803"/>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280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a:spLocks noChangeArrowheads="1"/>
          </p:cNvSpPr>
          <p:nvPr/>
        </p:nvSpPr>
        <p:spPr bwMode="auto">
          <a:xfrm>
            <a:off x="228600" y="152400"/>
            <a:ext cx="6172200" cy="457200"/>
          </a:xfrm>
          <a:prstGeom prst="roundRect">
            <a:avLst>
              <a:gd name="adj" fmla="val 16667"/>
            </a:avLst>
          </a:prstGeom>
          <a:solidFill>
            <a:srgbClr val="0066FF">
              <a:alpha val="92000"/>
            </a:srgbClr>
          </a:solidFill>
          <a:ln w="25400" algn="ctr">
            <a:solidFill>
              <a:schemeClr val="accent2"/>
            </a:solidFill>
            <a:round/>
            <a:headEnd/>
            <a:tailEnd/>
          </a:ln>
        </p:spPr>
        <p:txBody>
          <a:bodyPr lIns="91427" tIns="45713" rIns="91427" bIns="45713" anchor="ctr"/>
          <a:lstStyle/>
          <a:p>
            <a:pPr eaLnBrk="1" hangingPunct="1">
              <a:defRPr/>
            </a:pPr>
            <a:r>
              <a:rPr lang="en-US" sz="2500" b="1">
                <a:effectLst>
                  <a:outerShdw blurRad="38100" dist="38100" dir="2700000" algn="tl">
                    <a:srgbClr val="000000"/>
                  </a:outerShdw>
                </a:effectLst>
                <a:cs typeface="Arial" pitchFamily="34" charset="0"/>
              </a:rPr>
              <a:t>C</a:t>
            </a:r>
            <a:r>
              <a:rPr lang="vi-VN" sz="2500" b="1">
                <a:effectLst>
                  <a:outerShdw blurRad="38100" dist="38100" dir="2700000" algn="tl">
                    <a:srgbClr val="000000"/>
                  </a:outerShdw>
                </a:effectLst>
                <a:cs typeface="Arial" pitchFamily="34" charset="0"/>
              </a:rPr>
              <a:t>ơ</a:t>
            </a:r>
            <a:r>
              <a:rPr lang="en-US" sz="2500" b="1">
                <a:effectLst>
                  <a:outerShdw blurRad="38100" dist="38100" dir="2700000" algn="tl">
                    <a:srgbClr val="000000"/>
                  </a:outerShdw>
                </a:effectLst>
                <a:cs typeface="Arial" pitchFamily="34" charset="0"/>
              </a:rPr>
              <a:t> s</a:t>
            </a:r>
            <a:r>
              <a:rPr lang="vi-VN" sz="2500" b="1">
                <a:effectLst>
                  <a:outerShdw blurRad="38100" dist="38100" dir="2700000" algn="tl">
                    <a:srgbClr val="000000"/>
                  </a:outerShdw>
                </a:effectLst>
                <a:cs typeface="Arial" pitchFamily="34" charset="0"/>
              </a:rPr>
              <a:t>ở</a:t>
            </a:r>
            <a:r>
              <a:rPr lang="en-US" sz="2500" b="1">
                <a:effectLst>
                  <a:outerShdw blurRad="38100" dist="38100" dir="2700000" algn="tl">
                    <a:srgbClr val="000000"/>
                  </a:outerShdw>
                </a:effectLst>
                <a:cs typeface="Arial" pitchFamily="34" charset="0"/>
              </a:rPr>
              <a:t> lịch sử, pháp lý của  Việt  Nam</a:t>
            </a:r>
          </a:p>
        </p:txBody>
      </p:sp>
      <p:pic>
        <p:nvPicPr>
          <p:cNvPr id="333827" name="Picture 3" descr="dai nam thuc luc chinh bien 2"/>
          <p:cNvPicPr>
            <a:picLocks noGrp="1" noChangeAspect="1" noChangeArrowheads="1"/>
          </p:cNvPicPr>
          <p:nvPr>
            <p:ph type="body" idx="1"/>
          </p:nvPr>
        </p:nvPicPr>
        <p:blipFill>
          <a:blip r:embed="rId2">
            <a:lum bright="-30000" contrast="6000"/>
          </a:blip>
          <a:srcRect/>
          <a:stretch>
            <a:fillRect/>
          </a:stretch>
        </p:blipFill>
        <p:spPr>
          <a:xfrm>
            <a:off x="5791200" y="1295400"/>
            <a:ext cx="3276600" cy="5410200"/>
          </a:xfrm>
          <a:noFill/>
        </p:spPr>
      </p:pic>
      <p:grpSp>
        <p:nvGrpSpPr>
          <p:cNvPr id="2" name="Group 4"/>
          <p:cNvGrpSpPr>
            <a:grpSpLocks/>
          </p:cNvGrpSpPr>
          <p:nvPr/>
        </p:nvGrpSpPr>
        <p:grpSpPr bwMode="auto">
          <a:xfrm>
            <a:off x="0" y="1287463"/>
            <a:ext cx="5786446" cy="5408614"/>
            <a:chOff x="240" y="672"/>
            <a:chExt cx="2976" cy="3408"/>
          </a:xfrm>
        </p:grpSpPr>
        <p:sp>
          <p:nvSpPr>
            <p:cNvPr id="79879" name="Rectangle 5"/>
            <p:cNvSpPr>
              <a:spLocks noChangeArrowheads="1"/>
            </p:cNvSpPr>
            <p:nvPr/>
          </p:nvSpPr>
          <p:spPr bwMode="auto">
            <a:xfrm>
              <a:off x="240" y="672"/>
              <a:ext cx="2976" cy="3408"/>
            </a:xfrm>
            <a:prstGeom prst="rect">
              <a:avLst/>
            </a:prstGeom>
            <a:solidFill>
              <a:srgbClr val="3333FF"/>
            </a:solidFill>
            <a:ln w="9525">
              <a:solidFill>
                <a:schemeClr val="tx1"/>
              </a:solidFill>
              <a:miter lim="800000"/>
              <a:headEnd type="none" w="sm" len="sm"/>
              <a:tailEnd type="none" w="sm" len="sm"/>
            </a:ln>
          </p:spPr>
          <p:txBody>
            <a:bodyPr wrap="none" anchor="ctr"/>
            <a:lstStyle/>
            <a:p>
              <a:endParaRPr lang="vi-VN"/>
            </a:p>
          </p:txBody>
        </p:sp>
        <p:sp>
          <p:nvSpPr>
            <p:cNvPr id="79880" name="Text Box 6"/>
            <p:cNvSpPr txBox="1">
              <a:spLocks noChangeArrowheads="1"/>
            </p:cNvSpPr>
            <p:nvPr/>
          </p:nvSpPr>
          <p:spPr bwMode="auto">
            <a:xfrm>
              <a:off x="288" y="740"/>
              <a:ext cx="2784" cy="3239"/>
            </a:xfrm>
            <a:prstGeom prst="rect">
              <a:avLst/>
            </a:prstGeom>
            <a:solidFill>
              <a:srgbClr val="3333FF"/>
            </a:solidFill>
            <a:ln w="9525">
              <a:noFill/>
              <a:miter lim="800000"/>
              <a:headEnd type="none" w="sm" len="sm"/>
              <a:tailEnd type="none" w="sm" len="sm"/>
            </a:ln>
          </p:spPr>
          <p:txBody>
            <a:bodyPr lIns="91427" tIns="45713" rIns="91427" bIns="45713">
              <a:spAutoFit/>
            </a:bodyPr>
            <a:lstStyle/>
            <a:p>
              <a:pPr algn="just"/>
              <a:r>
                <a:rPr lang="en-US" sz="2000" b="1" dirty="0" err="1">
                  <a:solidFill>
                    <a:schemeClr val="bg1"/>
                  </a:solidFill>
                  <a:cs typeface="Arial" pitchFamily="34" charset="0"/>
                </a:rPr>
                <a:t>Quyển</a:t>
              </a:r>
              <a:r>
                <a:rPr lang="en-US" sz="2000" b="1" dirty="0">
                  <a:solidFill>
                    <a:schemeClr val="bg1"/>
                  </a:solidFill>
                  <a:cs typeface="Arial" pitchFamily="34" charset="0"/>
                </a:rPr>
                <a:t> 154:</a:t>
              </a:r>
              <a:r>
                <a:rPr lang="en-US" sz="2000" dirty="0">
                  <a:solidFill>
                    <a:schemeClr val="bg1"/>
                  </a:solidFill>
                  <a:cs typeface="Arial" pitchFamily="34" charset="0"/>
                </a:rPr>
                <a:t> </a:t>
              </a:r>
            </a:p>
            <a:p>
              <a:pPr algn="just"/>
              <a:r>
                <a:rPr lang="en-US" sz="2000" dirty="0">
                  <a:solidFill>
                    <a:schemeClr val="bg1"/>
                  </a:solidFill>
                  <a:cs typeface="Arial" pitchFamily="34" charset="0"/>
                </a:rPr>
                <a:t>“</a:t>
              </a:r>
              <a:r>
                <a:rPr lang="en-US" sz="1800" dirty="0" err="1">
                  <a:solidFill>
                    <a:schemeClr val="bg1"/>
                  </a:solidFill>
                  <a:cs typeface="Arial" pitchFamily="34" charset="0"/>
                </a:rPr>
                <a:t>Tháng</a:t>
              </a:r>
              <a:r>
                <a:rPr lang="en-US" sz="1800" dirty="0">
                  <a:solidFill>
                    <a:schemeClr val="bg1"/>
                  </a:solidFill>
                  <a:cs typeface="Arial" pitchFamily="34" charset="0"/>
                </a:rPr>
                <a:t> </a:t>
              </a:r>
              <a:r>
                <a:rPr lang="en-US" sz="1800" dirty="0" err="1">
                  <a:solidFill>
                    <a:schemeClr val="bg1"/>
                  </a:solidFill>
                  <a:cs typeface="Arial" pitchFamily="34" charset="0"/>
                </a:rPr>
                <a:t>sáu</a:t>
              </a:r>
              <a:r>
                <a:rPr lang="en-US" sz="1800" dirty="0">
                  <a:solidFill>
                    <a:schemeClr val="bg1"/>
                  </a:solidFill>
                  <a:cs typeface="Arial" pitchFamily="34" charset="0"/>
                </a:rPr>
                <a:t> </a:t>
              </a:r>
              <a:r>
                <a:rPr lang="en-US" sz="1800" dirty="0" err="1">
                  <a:solidFill>
                    <a:schemeClr val="bg1"/>
                  </a:solidFill>
                  <a:cs typeface="Arial" pitchFamily="34" charset="0"/>
                </a:rPr>
                <a:t>mùa</a:t>
              </a:r>
              <a:r>
                <a:rPr lang="en-US" sz="1800" dirty="0">
                  <a:solidFill>
                    <a:schemeClr val="bg1"/>
                  </a:solidFill>
                  <a:cs typeface="Arial" pitchFamily="34" charset="0"/>
                </a:rPr>
                <a:t> </a:t>
              </a:r>
              <a:r>
                <a:rPr lang="en-US" sz="1800" dirty="0" err="1">
                  <a:solidFill>
                    <a:schemeClr val="bg1"/>
                  </a:solidFill>
                  <a:cs typeface="Arial" pitchFamily="34" charset="0"/>
                </a:rPr>
                <a:t>hạ</a:t>
              </a:r>
              <a:r>
                <a:rPr lang="en-US" sz="1800" dirty="0">
                  <a:solidFill>
                    <a:schemeClr val="bg1"/>
                  </a:solidFill>
                  <a:cs typeface="Arial" pitchFamily="34" charset="0"/>
                </a:rPr>
                <a:t> </a:t>
              </a:r>
              <a:r>
                <a:rPr lang="en-US" sz="1800" dirty="0" err="1">
                  <a:solidFill>
                    <a:schemeClr val="bg1"/>
                  </a:solidFill>
                  <a:cs typeface="Arial" pitchFamily="34" charset="0"/>
                </a:rPr>
                <a:t>năm</a:t>
              </a:r>
              <a:r>
                <a:rPr lang="en-US" sz="1800" dirty="0">
                  <a:solidFill>
                    <a:schemeClr val="bg1"/>
                  </a:solidFill>
                  <a:cs typeface="Arial" pitchFamily="34" charset="0"/>
                </a:rPr>
                <a:t> </a:t>
              </a:r>
              <a:r>
                <a:rPr lang="en-US" sz="1800" dirty="0" err="1">
                  <a:solidFill>
                    <a:schemeClr val="bg1"/>
                  </a:solidFill>
                  <a:cs typeface="Arial" pitchFamily="34" charset="0"/>
                </a:rPr>
                <a:t>Ất</a:t>
              </a:r>
              <a:r>
                <a:rPr lang="en-US" sz="1800" dirty="0">
                  <a:solidFill>
                    <a:schemeClr val="bg1"/>
                  </a:solidFill>
                  <a:cs typeface="Arial" pitchFamily="34" charset="0"/>
                </a:rPr>
                <a:t> </a:t>
              </a:r>
              <a:r>
                <a:rPr lang="en-US" sz="1800" dirty="0" err="1">
                  <a:solidFill>
                    <a:schemeClr val="bg1"/>
                  </a:solidFill>
                  <a:cs typeface="Arial" pitchFamily="34" charset="0"/>
                </a:rPr>
                <a:t>Mùi</a:t>
              </a:r>
              <a:r>
                <a:rPr lang="en-US" sz="1800" dirty="0">
                  <a:solidFill>
                    <a:schemeClr val="bg1"/>
                  </a:solidFill>
                  <a:cs typeface="Arial" pitchFamily="34" charset="0"/>
                </a:rPr>
                <a:t>, Minh </a:t>
              </a:r>
              <a:r>
                <a:rPr lang="en-US" sz="1800" dirty="0" err="1">
                  <a:solidFill>
                    <a:schemeClr val="bg1"/>
                  </a:solidFill>
                  <a:cs typeface="Arial" pitchFamily="34" charset="0"/>
                </a:rPr>
                <a:t>Mệnh</a:t>
              </a:r>
              <a:r>
                <a:rPr lang="en-US" sz="1800" dirty="0">
                  <a:solidFill>
                    <a:schemeClr val="bg1"/>
                  </a:solidFill>
                  <a:cs typeface="Arial" pitchFamily="34" charset="0"/>
                </a:rPr>
                <a:t> </a:t>
              </a:r>
              <a:r>
                <a:rPr lang="en-US" sz="1800" dirty="0" err="1">
                  <a:solidFill>
                    <a:schemeClr val="bg1"/>
                  </a:solidFill>
                  <a:cs typeface="Arial" pitchFamily="34" charset="0"/>
                </a:rPr>
                <a:t>thứ</a:t>
              </a:r>
              <a:r>
                <a:rPr lang="en-US" sz="1800" dirty="0">
                  <a:solidFill>
                    <a:schemeClr val="bg1"/>
                  </a:solidFill>
                  <a:cs typeface="Arial" pitchFamily="34" charset="0"/>
                </a:rPr>
                <a:t> 16 (1835)... </a:t>
              </a:r>
              <a:r>
                <a:rPr lang="en-US" sz="1800" dirty="0" err="1">
                  <a:solidFill>
                    <a:schemeClr val="bg1"/>
                  </a:solidFill>
                  <a:cs typeface="Arial" pitchFamily="34" charset="0"/>
                </a:rPr>
                <a:t>dựng</a:t>
              </a:r>
              <a:r>
                <a:rPr lang="en-US" sz="1800" dirty="0">
                  <a:solidFill>
                    <a:schemeClr val="bg1"/>
                  </a:solidFill>
                  <a:cs typeface="Arial" pitchFamily="34" charset="0"/>
                </a:rPr>
                <a:t> </a:t>
              </a:r>
              <a:r>
                <a:rPr lang="en-US" sz="1800" dirty="0" err="1">
                  <a:solidFill>
                    <a:schemeClr val="bg1"/>
                  </a:solidFill>
                  <a:cs typeface="Arial" pitchFamily="34" charset="0"/>
                </a:rPr>
                <a:t>đền</a:t>
              </a:r>
              <a:r>
                <a:rPr lang="en-US" sz="1800" dirty="0">
                  <a:solidFill>
                    <a:schemeClr val="bg1"/>
                  </a:solidFill>
                  <a:cs typeface="Arial" pitchFamily="34" charset="0"/>
                </a:rPr>
                <a:t> </a:t>
              </a:r>
              <a:r>
                <a:rPr lang="en-US" sz="1800" dirty="0" err="1">
                  <a:solidFill>
                    <a:schemeClr val="bg1"/>
                  </a:solidFill>
                  <a:cs typeface="Arial" pitchFamily="34" charset="0"/>
                </a:rPr>
                <a:t>thờ</a:t>
              </a:r>
              <a:r>
                <a:rPr lang="en-US" sz="1800" dirty="0">
                  <a:solidFill>
                    <a:schemeClr val="bg1"/>
                  </a:solidFill>
                  <a:cs typeface="Arial" pitchFamily="34" charset="0"/>
                </a:rPr>
                <a:t> </a:t>
              </a:r>
              <a:r>
                <a:rPr lang="en-US" sz="1800" dirty="0" err="1">
                  <a:solidFill>
                    <a:schemeClr val="bg1"/>
                  </a:solidFill>
                  <a:cs typeface="Arial" pitchFamily="34" charset="0"/>
                </a:rPr>
                <a:t>thần</a:t>
              </a:r>
              <a:r>
                <a:rPr lang="en-US" sz="1800" dirty="0">
                  <a:solidFill>
                    <a:schemeClr val="bg1"/>
                  </a:solidFill>
                  <a:cs typeface="Arial" pitchFamily="34" charset="0"/>
                </a:rPr>
                <a:t> (ở </a:t>
              </a:r>
              <a:r>
                <a:rPr lang="en-US" sz="1800" dirty="0" err="1">
                  <a:solidFill>
                    <a:schemeClr val="bg1"/>
                  </a:solidFill>
                  <a:cs typeface="Arial" pitchFamily="34" charset="0"/>
                </a:rPr>
                <a:t>đảo</a:t>
              </a:r>
              <a:r>
                <a:rPr lang="en-US" sz="1800" dirty="0">
                  <a:solidFill>
                    <a:schemeClr val="bg1"/>
                  </a:solidFill>
                  <a:cs typeface="Arial" pitchFamily="34" charset="0"/>
                </a:rPr>
                <a:t>) </a:t>
              </a:r>
              <a:r>
                <a:rPr lang="en-US" sz="1800" dirty="0" err="1">
                  <a:solidFill>
                    <a:schemeClr val="bg1"/>
                  </a:solidFill>
                  <a:cs typeface="Arial" pitchFamily="34" charset="0"/>
                </a:rPr>
                <a:t>Hoàng</a:t>
              </a:r>
              <a:r>
                <a:rPr lang="en-US" sz="1800" dirty="0">
                  <a:solidFill>
                    <a:schemeClr val="bg1"/>
                  </a:solidFill>
                  <a:cs typeface="Arial" pitchFamily="34" charset="0"/>
                </a:rPr>
                <a:t> Sa </a:t>
              </a:r>
              <a:r>
                <a:rPr lang="en-US" sz="1800" dirty="0" err="1">
                  <a:solidFill>
                    <a:schemeClr val="bg1"/>
                  </a:solidFill>
                  <a:cs typeface="Arial" pitchFamily="34" charset="0"/>
                </a:rPr>
                <a:t>thuộc</a:t>
              </a:r>
              <a:r>
                <a:rPr lang="en-US" sz="1800" dirty="0">
                  <a:solidFill>
                    <a:schemeClr val="bg1"/>
                  </a:solidFill>
                  <a:cs typeface="Arial" pitchFamily="34" charset="0"/>
                </a:rPr>
                <a:t> </a:t>
              </a:r>
              <a:r>
                <a:rPr lang="en-US" sz="1800" dirty="0" err="1">
                  <a:solidFill>
                    <a:schemeClr val="bg1"/>
                  </a:solidFill>
                  <a:cs typeface="Arial" pitchFamily="34" charset="0"/>
                </a:rPr>
                <a:t>Quảng</a:t>
              </a:r>
              <a:r>
                <a:rPr lang="en-US" sz="1800" dirty="0">
                  <a:solidFill>
                    <a:schemeClr val="bg1"/>
                  </a:solidFill>
                  <a:cs typeface="Arial" pitchFamily="34" charset="0"/>
                </a:rPr>
                <a:t> </a:t>
              </a:r>
              <a:r>
                <a:rPr lang="en-US" sz="1800" dirty="0" err="1">
                  <a:solidFill>
                    <a:schemeClr val="bg1"/>
                  </a:solidFill>
                  <a:cs typeface="Arial" pitchFamily="34" charset="0"/>
                </a:rPr>
                <a:t>Ngãi</a:t>
              </a:r>
              <a:r>
                <a:rPr lang="en-US" sz="1800" dirty="0">
                  <a:solidFill>
                    <a:schemeClr val="bg1"/>
                  </a:solidFill>
                  <a:cs typeface="Arial" pitchFamily="34" charset="0"/>
                </a:rPr>
                <a:t>, </a:t>
              </a:r>
              <a:r>
                <a:rPr lang="en-US" sz="1800" dirty="0" err="1">
                  <a:solidFill>
                    <a:schemeClr val="bg1"/>
                  </a:solidFill>
                  <a:cs typeface="Arial" pitchFamily="34" charset="0"/>
                </a:rPr>
                <a:t>Hoàng</a:t>
              </a:r>
              <a:r>
                <a:rPr lang="en-US" sz="1800" dirty="0">
                  <a:solidFill>
                    <a:schemeClr val="bg1"/>
                  </a:solidFill>
                  <a:cs typeface="Arial" pitchFamily="34" charset="0"/>
                </a:rPr>
                <a:t> Sa ở </a:t>
              </a:r>
              <a:r>
                <a:rPr lang="en-US" sz="1800" dirty="0" err="1">
                  <a:solidFill>
                    <a:schemeClr val="bg1"/>
                  </a:solidFill>
                  <a:cs typeface="Arial" pitchFamily="34" charset="0"/>
                </a:rPr>
                <a:t>hải</a:t>
              </a:r>
              <a:r>
                <a:rPr lang="en-US" sz="1800" dirty="0">
                  <a:solidFill>
                    <a:schemeClr val="bg1"/>
                  </a:solidFill>
                  <a:cs typeface="Arial" pitchFamily="34" charset="0"/>
                </a:rPr>
                <a:t> </a:t>
              </a:r>
              <a:r>
                <a:rPr lang="en-US" sz="1800" dirty="0" err="1">
                  <a:solidFill>
                    <a:schemeClr val="bg1"/>
                  </a:solidFill>
                  <a:cs typeface="Arial" pitchFamily="34" charset="0"/>
                </a:rPr>
                <a:t>phận</a:t>
              </a:r>
              <a:r>
                <a:rPr lang="en-US" sz="1800" dirty="0">
                  <a:solidFill>
                    <a:schemeClr val="bg1"/>
                  </a:solidFill>
                  <a:cs typeface="Arial" pitchFamily="34" charset="0"/>
                </a:rPr>
                <a:t> </a:t>
              </a:r>
              <a:r>
                <a:rPr lang="en-US" sz="1800" dirty="0" err="1">
                  <a:solidFill>
                    <a:schemeClr val="bg1"/>
                  </a:solidFill>
                  <a:cs typeface="Arial" pitchFamily="34" charset="0"/>
                </a:rPr>
                <a:t>Quảng</a:t>
              </a:r>
              <a:r>
                <a:rPr lang="en-US" sz="1800" dirty="0">
                  <a:solidFill>
                    <a:schemeClr val="bg1"/>
                  </a:solidFill>
                  <a:cs typeface="Arial" pitchFamily="34" charset="0"/>
                </a:rPr>
                <a:t> </a:t>
              </a:r>
              <a:r>
                <a:rPr lang="en-US" sz="1800" dirty="0" err="1">
                  <a:solidFill>
                    <a:schemeClr val="bg1"/>
                  </a:solidFill>
                  <a:cs typeface="Arial" pitchFamily="34" charset="0"/>
                </a:rPr>
                <a:t>Ngãi</a:t>
              </a:r>
              <a:r>
                <a:rPr lang="en-US" sz="1800" dirty="0">
                  <a:solidFill>
                    <a:schemeClr val="bg1"/>
                  </a:solidFill>
                  <a:cs typeface="Arial" pitchFamily="34" charset="0"/>
                </a:rPr>
                <a:t>, </a:t>
              </a:r>
              <a:r>
                <a:rPr lang="en-US" sz="1800" dirty="0" err="1">
                  <a:solidFill>
                    <a:schemeClr val="bg1"/>
                  </a:solidFill>
                  <a:cs typeface="Arial" pitchFamily="34" charset="0"/>
                </a:rPr>
                <a:t>có</a:t>
              </a:r>
              <a:r>
                <a:rPr lang="en-US" sz="1800" dirty="0">
                  <a:solidFill>
                    <a:schemeClr val="bg1"/>
                  </a:solidFill>
                  <a:cs typeface="Arial" pitchFamily="34" charset="0"/>
                </a:rPr>
                <a:t> </a:t>
              </a:r>
              <a:r>
                <a:rPr lang="en-US" sz="1800" dirty="0" err="1">
                  <a:solidFill>
                    <a:schemeClr val="bg1"/>
                  </a:solidFill>
                  <a:cs typeface="Arial" pitchFamily="34" charset="0"/>
                </a:rPr>
                <a:t>một</a:t>
              </a:r>
              <a:r>
                <a:rPr lang="en-US" sz="1800" dirty="0">
                  <a:solidFill>
                    <a:schemeClr val="bg1"/>
                  </a:solidFill>
                  <a:cs typeface="Arial" pitchFamily="34" charset="0"/>
                </a:rPr>
                <a:t> </a:t>
              </a:r>
              <a:r>
                <a:rPr lang="en-US" sz="1800" dirty="0" err="1">
                  <a:solidFill>
                    <a:schemeClr val="bg1"/>
                  </a:solidFill>
                  <a:cs typeface="Arial" pitchFamily="34" charset="0"/>
                </a:rPr>
                <a:t>chỗ</a:t>
              </a:r>
              <a:r>
                <a:rPr lang="en-US" sz="1800" dirty="0">
                  <a:solidFill>
                    <a:schemeClr val="bg1"/>
                  </a:solidFill>
                  <a:cs typeface="Arial" pitchFamily="34" charset="0"/>
                </a:rPr>
                <a:t> </a:t>
              </a:r>
              <a:r>
                <a:rPr lang="en-US" sz="1800" dirty="0" err="1">
                  <a:solidFill>
                    <a:schemeClr val="bg1"/>
                  </a:solidFill>
                  <a:cs typeface="Arial" pitchFamily="34" charset="0"/>
                </a:rPr>
                <a:t>nổi</a:t>
              </a:r>
              <a:r>
                <a:rPr lang="en-US" sz="1800" dirty="0">
                  <a:solidFill>
                    <a:schemeClr val="bg1"/>
                  </a:solidFill>
                  <a:cs typeface="Arial" pitchFamily="34" charset="0"/>
                </a:rPr>
                <a:t> </a:t>
              </a:r>
              <a:r>
                <a:rPr lang="en-US" sz="1800" dirty="0" err="1">
                  <a:solidFill>
                    <a:schemeClr val="bg1"/>
                  </a:solidFill>
                  <a:cs typeface="Arial" pitchFamily="34" charset="0"/>
                </a:rPr>
                <a:t>cồn</a:t>
              </a:r>
              <a:r>
                <a:rPr lang="en-US" sz="1800" dirty="0">
                  <a:solidFill>
                    <a:schemeClr val="bg1"/>
                  </a:solidFill>
                  <a:cs typeface="Arial" pitchFamily="34" charset="0"/>
                </a:rPr>
                <a:t> </a:t>
              </a:r>
              <a:r>
                <a:rPr lang="en-US" sz="1800" dirty="0" err="1">
                  <a:solidFill>
                    <a:schemeClr val="bg1"/>
                  </a:solidFill>
                  <a:cs typeface="Arial" pitchFamily="34" charset="0"/>
                </a:rPr>
                <a:t>cát</a:t>
              </a:r>
              <a:r>
                <a:rPr lang="en-US" sz="1800" dirty="0">
                  <a:solidFill>
                    <a:schemeClr val="bg1"/>
                  </a:solidFill>
                  <a:cs typeface="Arial" pitchFamily="34" charset="0"/>
                </a:rPr>
                <a:t> </a:t>
              </a:r>
              <a:r>
                <a:rPr lang="en-US" sz="1800" dirty="0" err="1">
                  <a:solidFill>
                    <a:schemeClr val="bg1"/>
                  </a:solidFill>
                  <a:cs typeface="Arial" pitchFamily="34" charset="0"/>
                </a:rPr>
                <a:t>trắng</a:t>
              </a:r>
              <a:r>
                <a:rPr lang="en-US" sz="1800" dirty="0">
                  <a:solidFill>
                    <a:schemeClr val="bg1"/>
                  </a:solidFill>
                  <a:cs typeface="Arial" pitchFamily="34" charset="0"/>
                </a:rPr>
                <a:t>, </a:t>
              </a:r>
              <a:r>
                <a:rPr lang="en-US" sz="1800" dirty="0" err="1">
                  <a:solidFill>
                    <a:schemeClr val="bg1"/>
                  </a:solidFill>
                  <a:cs typeface="Arial" pitchFamily="34" charset="0"/>
                </a:rPr>
                <a:t>cây</a:t>
              </a:r>
              <a:r>
                <a:rPr lang="en-US" sz="1800" dirty="0">
                  <a:solidFill>
                    <a:schemeClr val="bg1"/>
                  </a:solidFill>
                  <a:cs typeface="Arial" pitchFamily="34" charset="0"/>
                </a:rPr>
                <a:t> </a:t>
              </a:r>
              <a:r>
                <a:rPr lang="en-US" sz="1800" dirty="0" err="1">
                  <a:solidFill>
                    <a:schemeClr val="bg1"/>
                  </a:solidFill>
                  <a:cs typeface="Arial" pitchFamily="34" charset="0"/>
                </a:rPr>
                <a:t>cối</a:t>
              </a:r>
              <a:r>
                <a:rPr lang="en-US" sz="1800" dirty="0">
                  <a:solidFill>
                    <a:schemeClr val="bg1"/>
                  </a:solidFill>
                  <a:cs typeface="Arial" pitchFamily="34" charset="0"/>
                </a:rPr>
                <a:t> </a:t>
              </a:r>
              <a:r>
                <a:rPr lang="en-US" sz="1800" dirty="0" err="1">
                  <a:solidFill>
                    <a:schemeClr val="bg1"/>
                  </a:solidFill>
                  <a:cs typeface="Arial" pitchFamily="34" charset="0"/>
                </a:rPr>
                <a:t>xanh</a:t>
              </a:r>
              <a:r>
                <a:rPr lang="en-US" sz="1800" dirty="0">
                  <a:solidFill>
                    <a:schemeClr val="bg1"/>
                  </a:solidFill>
                  <a:cs typeface="Arial" pitchFamily="34" charset="0"/>
                </a:rPr>
                <a:t> um, </a:t>
              </a:r>
              <a:r>
                <a:rPr lang="en-US" sz="1800" dirty="0" err="1">
                  <a:solidFill>
                    <a:schemeClr val="bg1"/>
                  </a:solidFill>
                  <a:cs typeface="Arial" pitchFamily="34" charset="0"/>
                </a:rPr>
                <a:t>giữa</a:t>
              </a:r>
              <a:r>
                <a:rPr lang="en-US" sz="1800" dirty="0">
                  <a:solidFill>
                    <a:schemeClr val="bg1"/>
                  </a:solidFill>
                  <a:cs typeface="Arial" pitchFamily="34" charset="0"/>
                </a:rPr>
                <a:t> </a:t>
              </a:r>
              <a:r>
                <a:rPr lang="en-US" sz="1800" dirty="0" err="1">
                  <a:solidFill>
                    <a:schemeClr val="bg1"/>
                  </a:solidFill>
                  <a:cs typeface="Arial" pitchFamily="34" charset="0"/>
                </a:rPr>
                <a:t>cồn</a:t>
              </a:r>
              <a:r>
                <a:rPr lang="en-US" sz="1800" dirty="0">
                  <a:solidFill>
                    <a:schemeClr val="bg1"/>
                  </a:solidFill>
                  <a:cs typeface="Arial" pitchFamily="34" charset="0"/>
                </a:rPr>
                <a:t> </a:t>
              </a:r>
              <a:r>
                <a:rPr lang="en-US" sz="1800" dirty="0" err="1">
                  <a:solidFill>
                    <a:schemeClr val="bg1"/>
                  </a:solidFill>
                  <a:cs typeface="Arial" pitchFamily="34" charset="0"/>
                </a:rPr>
                <a:t>cát</a:t>
              </a:r>
              <a:r>
                <a:rPr lang="en-US" sz="1800" dirty="0">
                  <a:solidFill>
                    <a:schemeClr val="bg1"/>
                  </a:solidFill>
                  <a:cs typeface="Arial" pitchFamily="34" charset="0"/>
                </a:rPr>
                <a:t> </a:t>
              </a:r>
              <a:r>
                <a:rPr lang="en-US" sz="1800" dirty="0" err="1">
                  <a:solidFill>
                    <a:schemeClr val="bg1"/>
                  </a:solidFill>
                  <a:cs typeface="Arial" pitchFamily="34" charset="0"/>
                </a:rPr>
                <a:t>có</a:t>
              </a:r>
              <a:r>
                <a:rPr lang="en-US" sz="1800" dirty="0">
                  <a:solidFill>
                    <a:schemeClr val="bg1"/>
                  </a:solidFill>
                  <a:cs typeface="Arial" pitchFamily="34" charset="0"/>
                </a:rPr>
                <a:t> </a:t>
              </a:r>
              <a:r>
                <a:rPr lang="en-US" sz="1800" dirty="0" err="1">
                  <a:solidFill>
                    <a:schemeClr val="bg1"/>
                  </a:solidFill>
                  <a:cs typeface="Arial" pitchFamily="34" charset="0"/>
                </a:rPr>
                <a:t>giếng</a:t>
              </a:r>
              <a:r>
                <a:rPr lang="en-US" sz="1800" dirty="0">
                  <a:solidFill>
                    <a:schemeClr val="bg1"/>
                  </a:solidFill>
                  <a:cs typeface="Arial" pitchFamily="34" charset="0"/>
                </a:rPr>
                <a:t>, </a:t>
              </a:r>
              <a:r>
                <a:rPr lang="en-US" sz="1800" dirty="0" err="1">
                  <a:solidFill>
                    <a:schemeClr val="bg1"/>
                  </a:solidFill>
                  <a:cs typeface="Arial" pitchFamily="34" charset="0"/>
                </a:rPr>
                <a:t>phía</a:t>
              </a:r>
              <a:r>
                <a:rPr lang="en-US" sz="1800" dirty="0">
                  <a:solidFill>
                    <a:schemeClr val="bg1"/>
                  </a:solidFill>
                  <a:cs typeface="Arial" pitchFamily="34" charset="0"/>
                </a:rPr>
                <a:t> </a:t>
              </a:r>
              <a:r>
                <a:rPr lang="en-US" sz="1800" dirty="0" err="1">
                  <a:solidFill>
                    <a:schemeClr val="bg1"/>
                  </a:solidFill>
                  <a:cs typeface="Arial" pitchFamily="34" charset="0"/>
                </a:rPr>
                <a:t>Tây</a:t>
              </a:r>
              <a:r>
                <a:rPr lang="en-US" sz="1800" dirty="0">
                  <a:solidFill>
                    <a:schemeClr val="bg1"/>
                  </a:solidFill>
                  <a:cs typeface="Arial" pitchFamily="34" charset="0"/>
                </a:rPr>
                <a:t> Nam </a:t>
              </a:r>
              <a:r>
                <a:rPr lang="en-US" sz="1800" dirty="0" err="1">
                  <a:solidFill>
                    <a:schemeClr val="bg1"/>
                  </a:solidFill>
                  <a:cs typeface="Arial" pitchFamily="34" charset="0"/>
                </a:rPr>
                <a:t>có</a:t>
              </a:r>
              <a:r>
                <a:rPr lang="en-US" sz="1800" dirty="0">
                  <a:solidFill>
                    <a:schemeClr val="bg1"/>
                  </a:solidFill>
                  <a:cs typeface="Arial" pitchFamily="34" charset="0"/>
                </a:rPr>
                <a:t> </a:t>
              </a:r>
              <a:r>
                <a:rPr lang="en-US" sz="1800" dirty="0" err="1">
                  <a:solidFill>
                    <a:schemeClr val="bg1"/>
                  </a:solidFill>
                  <a:cs typeface="Arial" pitchFamily="34" charset="0"/>
                </a:rPr>
                <a:t>miếu</a:t>
              </a:r>
              <a:r>
                <a:rPr lang="en-US" sz="1800" dirty="0">
                  <a:solidFill>
                    <a:schemeClr val="bg1"/>
                  </a:solidFill>
                  <a:cs typeface="Arial" pitchFamily="34" charset="0"/>
                </a:rPr>
                <a:t> </a:t>
              </a:r>
              <a:r>
                <a:rPr lang="en-US" sz="1800" dirty="0" err="1">
                  <a:solidFill>
                    <a:schemeClr val="bg1"/>
                  </a:solidFill>
                  <a:cs typeface="Arial" pitchFamily="34" charset="0"/>
                </a:rPr>
                <a:t>cổ</a:t>
              </a:r>
              <a:r>
                <a:rPr lang="en-US" sz="1800" dirty="0">
                  <a:solidFill>
                    <a:schemeClr val="bg1"/>
                  </a:solidFill>
                  <a:cs typeface="Arial" pitchFamily="34" charset="0"/>
                </a:rPr>
                <a:t>, </a:t>
              </a:r>
              <a:r>
                <a:rPr lang="en-US" sz="1800" dirty="0" err="1">
                  <a:solidFill>
                    <a:schemeClr val="bg1"/>
                  </a:solidFill>
                  <a:cs typeface="Arial" pitchFamily="34" charset="0"/>
                </a:rPr>
                <a:t>có</a:t>
              </a:r>
              <a:r>
                <a:rPr lang="en-US" sz="1800" dirty="0">
                  <a:solidFill>
                    <a:schemeClr val="bg1"/>
                  </a:solidFill>
                  <a:cs typeface="Arial" pitchFamily="34" charset="0"/>
                </a:rPr>
                <a:t> </a:t>
              </a:r>
              <a:r>
                <a:rPr lang="en-US" sz="1800" dirty="0" err="1">
                  <a:solidFill>
                    <a:schemeClr val="bg1"/>
                  </a:solidFill>
                  <a:cs typeface="Arial" pitchFamily="34" charset="0"/>
                </a:rPr>
                <a:t>tấm</a:t>
              </a:r>
              <a:r>
                <a:rPr lang="en-US" sz="1800" dirty="0">
                  <a:solidFill>
                    <a:schemeClr val="bg1"/>
                  </a:solidFill>
                  <a:cs typeface="Arial" pitchFamily="34" charset="0"/>
                </a:rPr>
                <a:t> </a:t>
              </a:r>
              <a:r>
                <a:rPr lang="en-US" sz="1800" dirty="0" err="1">
                  <a:solidFill>
                    <a:schemeClr val="bg1"/>
                  </a:solidFill>
                  <a:cs typeface="Arial" pitchFamily="34" charset="0"/>
                </a:rPr>
                <a:t>bài</a:t>
              </a:r>
              <a:r>
                <a:rPr lang="en-US" sz="1800" dirty="0">
                  <a:solidFill>
                    <a:schemeClr val="bg1"/>
                  </a:solidFill>
                  <a:cs typeface="Arial" pitchFamily="34" charset="0"/>
                </a:rPr>
                <a:t> </a:t>
              </a:r>
              <a:r>
                <a:rPr lang="en-US" sz="1800" dirty="0" err="1">
                  <a:solidFill>
                    <a:schemeClr val="bg1"/>
                  </a:solidFill>
                  <a:cs typeface="Arial" pitchFamily="34" charset="0"/>
                </a:rPr>
                <a:t>khắc</a:t>
              </a:r>
              <a:r>
                <a:rPr lang="en-US" sz="1800" dirty="0">
                  <a:solidFill>
                    <a:schemeClr val="bg1"/>
                  </a:solidFill>
                  <a:cs typeface="Arial" pitchFamily="34" charset="0"/>
                </a:rPr>
                <a:t> 4 </a:t>
              </a:r>
              <a:r>
                <a:rPr lang="en-US" sz="1800" dirty="0" err="1">
                  <a:solidFill>
                    <a:schemeClr val="bg1"/>
                  </a:solidFill>
                  <a:cs typeface="Arial" pitchFamily="34" charset="0"/>
                </a:rPr>
                <a:t>chữ</a:t>
              </a:r>
              <a:r>
                <a:rPr lang="en-US" sz="1800" dirty="0">
                  <a:solidFill>
                    <a:schemeClr val="bg1"/>
                  </a:solidFill>
                  <a:cs typeface="Arial" pitchFamily="34" charset="0"/>
                </a:rPr>
                <a:t> “</a:t>
              </a:r>
              <a:r>
                <a:rPr lang="en-US" sz="1800" dirty="0" err="1">
                  <a:solidFill>
                    <a:schemeClr val="bg1"/>
                  </a:solidFill>
                  <a:cs typeface="Arial" pitchFamily="34" charset="0"/>
                </a:rPr>
                <a:t>Vạn</a:t>
              </a:r>
              <a:r>
                <a:rPr lang="en-US" sz="1800" dirty="0">
                  <a:solidFill>
                    <a:schemeClr val="bg1"/>
                  </a:solidFill>
                  <a:cs typeface="Arial" pitchFamily="34" charset="0"/>
                </a:rPr>
                <a:t> </a:t>
              </a:r>
              <a:r>
                <a:rPr lang="en-US" sz="1800" dirty="0" err="1">
                  <a:solidFill>
                    <a:schemeClr val="bg1"/>
                  </a:solidFill>
                  <a:cs typeface="Arial" pitchFamily="34" charset="0"/>
                </a:rPr>
                <a:t>Lý</a:t>
              </a:r>
              <a:r>
                <a:rPr lang="en-US" sz="1800" dirty="0">
                  <a:solidFill>
                    <a:schemeClr val="bg1"/>
                  </a:solidFill>
                  <a:cs typeface="Arial" pitchFamily="34" charset="0"/>
                </a:rPr>
                <a:t> </a:t>
              </a:r>
              <a:r>
                <a:rPr lang="en-US" sz="1800" dirty="0" err="1">
                  <a:solidFill>
                    <a:schemeClr val="bg1"/>
                  </a:solidFill>
                  <a:cs typeface="Arial" pitchFamily="34" charset="0"/>
                </a:rPr>
                <a:t>Ba</a:t>
              </a:r>
              <a:r>
                <a:rPr lang="en-US" sz="1800" dirty="0">
                  <a:solidFill>
                    <a:schemeClr val="bg1"/>
                  </a:solidFill>
                  <a:cs typeface="Arial" pitchFamily="34" charset="0"/>
                </a:rPr>
                <a:t> </a:t>
              </a:r>
              <a:r>
                <a:rPr lang="en-US" sz="1800" dirty="0" err="1">
                  <a:solidFill>
                    <a:schemeClr val="bg1"/>
                  </a:solidFill>
                  <a:cs typeface="Arial" pitchFamily="34" charset="0"/>
                </a:rPr>
                <a:t>Bình</a:t>
              </a:r>
              <a:r>
                <a:rPr lang="en-US" sz="1800" dirty="0">
                  <a:solidFill>
                    <a:schemeClr val="bg1"/>
                  </a:solidFill>
                  <a:cs typeface="Arial" pitchFamily="34" charset="0"/>
                </a:rPr>
                <a:t>”. </a:t>
              </a:r>
            </a:p>
            <a:p>
              <a:pPr algn="just"/>
              <a:r>
                <a:rPr lang="en-US" sz="1800" dirty="0" err="1">
                  <a:solidFill>
                    <a:schemeClr val="bg1"/>
                  </a:solidFill>
                  <a:cs typeface="Arial" pitchFamily="34" charset="0"/>
                </a:rPr>
                <a:t>Cồn</a:t>
              </a:r>
              <a:r>
                <a:rPr lang="en-US" sz="1800" dirty="0">
                  <a:solidFill>
                    <a:schemeClr val="bg1"/>
                  </a:solidFill>
                  <a:cs typeface="Arial" pitchFamily="34" charset="0"/>
                </a:rPr>
                <a:t> </a:t>
              </a:r>
              <a:r>
                <a:rPr lang="en-US" sz="1800" dirty="0" err="1">
                  <a:solidFill>
                    <a:schemeClr val="bg1"/>
                  </a:solidFill>
                  <a:cs typeface="Arial" pitchFamily="34" charset="0"/>
                </a:rPr>
                <a:t>Bạch</a:t>
              </a:r>
              <a:r>
                <a:rPr lang="en-US" sz="1800" dirty="0">
                  <a:solidFill>
                    <a:schemeClr val="bg1"/>
                  </a:solidFill>
                  <a:cs typeface="Arial" pitchFamily="34" charset="0"/>
                </a:rPr>
                <a:t> Sa </a:t>
              </a:r>
              <a:r>
                <a:rPr lang="en-US" sz="1800" dirty="0" err="1">
                  <a:solidFill>
                    <a:schemeClr val="bg1"/>
                  </a:solidFill>
                  <a:cs typeface="Arial" pitchFamily="34" charset="0"/>
                </a:rPr>
                <a:t>chu</a:t>
              </a:r>
              <a:r>
                <a:rPr lang="en-US" sz="1800" dirty="0">
                  <a:solidFill>
                    <a:schemeClr val="bg1"/>
                  </a:solidFill>
                  <a:cs typeface="Arial" pitchFamily="34" charset="0"/>
                </a:rPr>
                <a:t> vi 1.070 </a:t>
              </a:r>
              <a:r>
                <a:rPr lang="en-US" sz="1800" dirty="0" err="1">
                  <a:solidFill>
                    <a:schemeClr val="bg1"/>
                  </a:solidFill>
                  <a:cs typeface="Arial" pitchFamily="34" charset="0"/>
                </a:rPr>
                <a:t>trượng</a:t>
              </a:r>
              <a:r>
                <a:rPr lang="en-US" sz="1800" dirty="0">
                  <a:solidFill>
                    <a:schemeClr val="bg1"/>
                  </a:solidFill>
                  <a:cs typeface="Arial" pitchFamily="34" charset="0"/>
                </a:rPr>
                <a:t>, </a:t>
              </a:r>
              <a:r>
                <a:rPr lang="en-US" sz="1800" dirty="0" err="1">
                  <a:solidFill>
                    <a:schemeClr val="bg1"/>
                  </a:solidFill>
                  <a:cs typeface="Arial" pitchFamily="34" charset="0"/>
                </a:rPr>
                <a:t>tên</a:t>
              </a:r>
              <a:r>
                <a:rPr lang="en-US" sz="1800" dirty="0">
                  <a:solidFill>
                    <a:schemeClr val="bg1"/>
                  </a:solidFill>
                  <a:cs typeface="Arial" pitchFamily="34" charset="0"/>
                </a:rPr>
                <a:t> </a:t>
              </a:r>
              <a:r>
                <a:rPr lang="en-US" sz="1800" dirty="0" err="1">
                  <a:solidFill>
                    <a:schemeClr val="bg1"/>
                  </a:solidFill>
                  <a:cs typeface="Arial" pitchFamily="34" charset="0"/>
                </a:rPr>
                <a:t>cũ</a:t>
              </a:r>
              <a:r>
                <a:rPr lang="en-US" sz="1800" dirty="0">
                  <a:solidFill>
                    <a:schemeClr val="bg1"/>
                  </a:solidFill>
                  <a:cs typeface="Arial" pitchFamily="34" charset="0"/>
                </a:rPr>
                <a:t> </a:t>
              </a:r>
              <a:r>
                <a:rPr lang="en-US" sz="1800" dirty="0" err="1">
                  <a:solidFill>
                    <a:schemeClr val="bg1"/>
                  </a:solidFill>
                  <a:cs typeface="Arial" pitchFamily="34" charset="0"/>
                </a:rPr>
                <a:t>là</a:t>
              </a:r>
              <a:r>
                <a:rPr lang="en-US" sz="1800" dirty="0">
                  <a:solidFill>
                    <a:schemeClr val="bg1"/>
                  </a:solidFill>
                  <a:cs typeface="Arial" pitchFamily="34" charset="0"/>
                </a:rPr>
                <a:t> </a:t>
              </a:r>
              <a:r>
                <a:rPr lang="en-US" sz="1800" dirty="0" err="1">
                  <a:solidFill>
                    <a:schemeClr val="bg1"/>
                  </a:solidFill>
                  <a:cs typeface="Arial" pitchFamily="34" charset="0"/>
                </a:rPr>
                <a:t>Phật</a:t>
              </a:r>
              <a:r>
                <a:rPr lang="en-US" sz="1800" dirty="0">
                  <a:solidFill>
                    <a:schemeClr val="bg1"/>
                  </a:solidFill>
                  <a:cs typeface="Arial" pitchFamily="34" charset="0"/>
                </a:rPr>
                <a:t> </a:t>
              </a:r>
              <a:r>
                <a:rPr lang="en-US" sz="1800" dirty="0" err="1">
                  <a:solidFill>
                    <a:schemeClr val="bg1"/>
                  </a:solidFill>
                  <a:cs typeface="Arial" pitchFamily="34" charset="0"/>
                </a:rPr>
                <a:t>Tự</a:t>
              </a:r>
              <a:r>
                <a:rPr lang="en-US" sz="1800" dirty="0">
                  <a:solidFill>
                    <a:schemeClr val="bg1"/>
                  </a:solidFill>
                  <a:cs typeface="Arial" pitchFamily="34" charset="0"/>
                </a:rPr>
                <a:t> </a:t>
              </a:r>
              <a:r>
                <a:rPr lang="en-US" sz="1800" dirty="0" err="1">
                  <a:solidFill>
                    <a:schemeClr val="bg1"/>
                  </a:solidFill>
                  <a:cs typeface="Arial" pitchFamily="34" charset="0"/>
                </a:rPr>
                <a:t>Sơn</a:t>
              </a:r>
              <a:r>
                <a:rPr lang="en-US" sz="1800" dirty="0">
                  <a:solidFill>
                    <a:schemeClr val="bg1"/>
                  </a:solidFill>
                  <a:cs typeface="Arial" pitchFamily="34" charset="0"/>
                </a:rPr>
                <a:t>, </a:t>
              </a:r>
              <a:r>
                <a:rPr lang="en-US" sz="1800" dirty="0" err="1">
                  <a:solidFill>
                    <a:schemeClr val="bg1"/>
                  </a:solidFill>
                  <a:cs typeface="Arial" pitchFamily="34" charset="0"/>
                </a:rPr>
                <a:t>bờ</a:t>
              </a:r>
              <a:r>
                <a:rPr lang="en-US" sz="1800" dirty="0">
                  <a:solidFill>
                    <a:schemeClr val="bg1"/>
                  </a:solidFill>
                  <a:cs typeface="Arial" pitchFamily="34" charset="0"/>
                </a:rPr>
                <a:t> </a:t>
              </a:r>
              <a:r>
                <a:rPr lang="en-US" sz="1800" dirty="0" err="1">
                  <a:solidFill>
                    <a:schemeClr val="bg1"/>
                  </a:solidFill>
                  <a:cs typeface="Arial" pitchFamily="34" charset="0"/>
                </a:rPr>
                <a:t>đông</a:t>
              </a:r>
              <a:r>
                <a:rPr lang="en-US" sz="1800" dirty="0">
                  <a:solidFill>
                    <a:schemeClr val="bg1"/>
                  </a:solidFill>
                  <a:cs typeface="Arial" pitchFamily="34" charset="0"/>
                </a:rPr>
                <a:t>, </a:t>
              </a:r>
              <a:r>
                <a:rPr lang="en-US" sz="1800" dirty="0" err="1">
                  <a:solidFill>
                    <a:schemeClr val="bg1"/>
                  </a:solidFill>
                  <a:cs typeface="Arial" pitchFamily="34" charset="0"/>
                </a:rPr>
                <a:t>tây</a:t>
              </a:r>
              <a:r>
                <a:rPr lang="en-US" sz="1800" dirty="0">
                  <a:solidFill>
                    <a:schemeClr val="bg1"/>
                  </a:solidFill>
                  <a:cs typeface="Arial" pitchFamily="34" charset="0"/>
                </a:rPr>
                <a:t>, </a:t>
              </a:r>
              <a:r>
                <a:rPr lang="en-US" sz="1800" dirty="0" err="1">
                  <a:solidFill>
                    <a:schemeClr val="bg1"/>
                  </a:solidFill>
                  <a:cs typeface="Arial" pitchFamily="34" charset="0"/>
                </a:rPr>
                <a:t>nam</a:t>
              </a:r>
              <a:r>
                <a:rPr lang="en-US" sz="1800" dirty="0">
                  <a:solidFill>
                    <a:schemeClr val="bg1"/>
                  </a:solidFill>
                  <a:cs typeface="Arial" pitchFamily="34" charset="0"/>
                </a:rPr>
                <a:t> </a:t>
              </a:r>
              <a:r>
                <a:rPr lang="en-US" sz="1800" dirty="0" err="1">
                  <a:solidFill>
                    <a:schemeClr val="bg1"/>
                  </a:solidFill>
                  <a:cs typeface="Arial" pitchFamily="34" charset="0"/>
                </a:rPr>
                <a:t>đều</a:t>
              </a:r>
              <a:r>
                <a:rPr lang="en-US" sz="1800" dirty="0">
                  <a:solidFill>
                    <a:schemeClr val="bg1"/>
                  </a:solidFill>
                  <a:cs typeface="Arial" pitchFamily="34" charset="0"/>
                </a:rPr>
                <a:t> </a:t>
              </a:r>
              <a:r>
                <a:rPr lang="en-US" sz="1800" dirty="0" err="1">
                  <a:solidFill>
                    <a:schemeClr val="bg1"/>
                  </a:solidFill>
                  <a:cs typeface="Arial" pitchFamily="34" charset="0"/>
                </a:rPr>
                <a:t>đá</a:t>
              </a:r>
              <a:r>
                <a:rPr lang="en-US" sz="1800" dirty="0">
                  <a:solidFill>
                    <a:schemeClr val="bg1"/>
                  </a:solidFill>
                  <a:cs typeface="Arial" pitchFamily="34" charset="0"/>
                </a:rPr>
                <a:t> san </a:t>
              </a:r>
              <a:r>
                <a:rPr lang="en-US" sz="1800" dirty="0" err="1">
                  <a:solidFill>
                    <a:schemeClr val="bg1"/>
                  </a:solidFill>
                  <a:cs typeface="Arial" pitchFamily="34" charset="0"/>
                </a:rPr>
                <a:t>hô</a:t>
              </a:r>
              <a:r>
                <a:rPr lang="en-US" sz="1800" dirty="0">
                  <a:solidFill>
                    <a:schemeClr val="bg1"/>
                  </a:solidFill>
                  <a:cs typeface="Arial" pitchFamily="34" charset="0"/>
                </a:rPr>
                <a:t> </a:t>
              </a:r>
              <a:r>
                <a:rPr lang="en-US" sz="1800" dirty="0" err="1">
                  <a:solidFill>
                    <a:schemeClr val="bg1"/>
                  </a:solidFill>
                  <a:cs typeface="Arial" pitchFamily="34" charset="0"/>
                </a:rPr>
                <a:t>thoai</a:t>
              </a:r>
              <a:r>
                <a:rPr lang="en-US" sz="1800" dirty="0">
                  <a:solidFill>
                    <a:schemeClr val="bg1"/>
                  </a:solidFill>
                  <a:cs typeface="Arial" pitchFamily="34" charset="0"/>
                </a:rPr>
                <a:t> </a:t>
              </a:r>
              <a:r>
                <a:rPr lang="en-US" sz="1800" dirty="0" err="1">
                  <a:solidFill>
                    <a:schemeClr val="bg1"/>
                  </a:solidFill>
                  <a:cs typeface="Arial" pitchFamily="34" charset="0"/>
                </a:rPr>
                <a:t>thoải</a:t>
              </a:r>
              <a:r>
                <a:rPr lang="en-US" sz="1800" dirty="0">
                  <a:solidFill>
                    <a:schemeClr val="bg1"/>
                  </a:solidFill>
                  <a:cs typeface="Arial" pitchFamily="34" charset="0"/>
                </a:rPr>
                <a:t> </a:t>
              </a:r>
              <a:r>
                <a:rPr lang="en-US" sz="1800" dirty="0" err="1">
                  <a:solidFill>
                    <a:schemeClr val="bg1"/>
                  </a:solidFill>
                  <a:cs typeface="Arial" pitchFamily="34" charset="0"/>
                </a:rPr>
                <a:t>uốn</a:t>
              </a:r>
              <a:r>
                <a:rPr lang="en-US" sz="1800" dirty="0">
                  <a:solidFill>
                    <a:schemeClr val="bg1"/>
                  </a:solidFill>
                  <a:cs typeface="Arial" pitchFamily="34" charset="0"/>
                </a:rPr>
                <a:t> </a:t>
              </a:r>
              <a:r>
                <a:rPr lang="en-US" sz="1800" dirty="0" err="1">
                  <a:solidFill>
                    <a:schemeClr val="bg1"/>
                  </a:solidFill>
                  <a:cs typeface="Arial" pitchFamily="34" charset="0"/>
                </a:rPr>
                <a:t>quanh</a:t>
              </a:r>
              <a:r>
                <a:rPr lang="en-US" sz="1800" dirty="0">
                  <a:solidFill>
                    <a:schemeClr val="bg1"/>
                  </a:solidFill>
                  <a:cs typeface="Arial" pitchFamily="34" charset="0"/>
                </a:rPr>
                <a:t> </a:t>
              </a:r>
              <a:r>
                <a:rPr lang="en-US" sz="1800" dirty="0" err="1">
                  <a:solidFill>
                    <a:schemeClr val="bg1"/>
                  </a:solidFill>
                  <a:cs typeface="Arial" pitchFamily="34" charset="0"/>
                </a:rPr>
                <a:t>mặt</a:t>
              </a:r>
              <a:r>
                <a:rPr lang="en-US" sz="1800" dirty="0">
                  <a:solidFill>
                    <a:schemeClr val="bg1"/>
                  </a:solidFill>
                  <a:cs typeface="Arial" pitchFamily="34" charset="0"/>
                </a:rPr>
                <a:t> </a:t>
              </a:r>
              <a:r>
                <a:rPr lang="en-US" sz="1800" dirty="0" err="1">
                  <a:solidFill>
                    <a:schemeClr val="bg1"/>
                  </a:solidFill>
                  <a:cs typeface="Arial" pitchFamily="34" charset="0"/>
                </a:rPr>
                <a:t>nước</a:t>
              </a:r>
              <a:r>
                <a:rPr lang="en-US" sz="1800" dirty="0">
                  <a:solidFill>
                    <a:schemeClr val="bg1"/>
                  </a:solidFill>
                  <a:cs typeface="Arial" pitchFamily="34" charset="0"/>
                </a:rPr>
                <a:t>. </a:t>
              </a:r>
              <a:r>
                <a:rPr lang="en-US" sz="1800" dirty="0" err="1">
                  <a:solidFill>
                    <a:schemeClr val="bg1"/>
                  </a:solidFill>
                  <a:cs typeface="Arial" pitchFamily="34" charset="0"/>
                </a:rPr>
                <a:t>Phía</a:t>
              </a:r>
              <a:r>
                <a:rPr lang="en-US" sz="1800" dirty="0">
                  <a:solidFill>
                    <a:schemeClr val="bg1"/>
                  </a:solidFill>
                  <a:cs typeface="Arial" pitchFamily="34" charset="0"/>
                </a:rPr>
                <a:t> </a:t>
              </a:r>
              <a:r>
                <a:rPr lang="en-US" sz="1800" dirty="0" err="1">
                  <a:solidFill>
                    <a:schemeClr val="bg1"/>
                  </a:solidFill>
                  <a:cs typeface="Arial" pitchFamily="34" charset="0"/>
                </a:rPr>
                <a:t>bắc</a:t>
              </a:r>
              <a:r>
                <a:rPr lang="en-US" sz="1800" dirty="0">
                  <a:solidFill>
                    <a:schemeClr val="bg1"/>
                  </a:solidFill>
                  <a:cs typeface="Arial" pitchFamily="34" charset="0"/>
                </a:rPr>
                <a:t>, </a:t>
              </a:r>
              <a:r>
                <a:rPr lang="en-US" sz="1800" dirty="0" err="1">
                  <a:solidFill>
                    <a:schemeClr val="bg1"/>
                  </a:solidFill>
                  <a:cs typeface="Arial" pitchFamily="34" charset="0"/>
                </a:rPr>
                <a:t>giáp</a:t>
              </a:r>
              <a:r>
                <a:rPr lang="en-US" sz="1800" dirty="0">
                  <a:solidFill>
                    <a:schemeClr val="bg1"/>
                  </a:solidFill>
                  <a:cs typeface="Arial" pitchFamily="34" charset="0"/>
                </a:rPr>
                <a:t> </a:t>
              </a:r>
              <a:r>
                <a:rPr lang="en-US" sz="1800" dirty="0" err="1">
                  <a:solidFill>
                    <a:schemeClr val="bg1"/>
                  </a:solidFill>
                  <a:cs typeface="Arial" pitchFamily="34" charset="0"/>
                </a:rPr>
                <a:t>với</a:t>
              </a:r>
              <a:r>
                <a:rPr lang="en-US" sz="1800" dirty="0">
                  <a:solidFill>
                    <a:schemeClr val="bg1"/>
                  </a:solidFill>
                  <a:cs typeface="Arial" pitchFamily="34" charset="0"/>
                </a:rPr>
                <a:t> </a:t>
              </a:r>
              <a:r>
                <a:rPr lang="en-US" sz="1800" dirty="0" err="1">
                  <a:solidFill>
                    <a:schemeClr val="bg1"/>
                  </a:solidFill>
                  <a:cs typeface="Arial" pitchFamily="34" charset="0"/>
                </a:rPr>
                <a:t>một</a:t>
              </a:r>
              <a:r>
                <a:rPr lang="en-US" sz="1800" dirty="0">
                  <a:solidFill>
                    <a:schemeClr val="bg1"/>
                  </a:solidFill>
                  <a:cs typeface="Arial" pitchFamily="34" charset="0"/>
                </a:rPr>
                <a:t> </a:t>
              </a:r>
              <a:r>
                <a:rPr lang="en-US" sz="1800" dirty="0" err="1">
                  <a:solidFill>
                    <a:schemeClr val="bg1"/>
                  </a:solidFill>
                  <a:cs typeface="Arial" pitchFamily="34" charset="0"/>
                </a:rPr>
                <a:t>cồn</a:t>
              </a:r>
              <a:r>
                <a:rPr lang="en-US" sz="1800" dirty="0">
                  <a:solidFill>
                    <a:schemeClr val="bg1"/>
                  </a:solidFill>
                  <a:cs typeface="Arial" pitchFamily="34" charset="0"/>
                </a:rPr>
                <a:t> </a:t>
              </a:r>
              <a:r>
                <a:rPr lang="en-US" sz="1800" dirty="0" err="1">
                  <a:solidFill>
                    <a:schemeClr val="bg1"/>
                  </a:solidFill>
                  <a:cs typeface="Arial" pitchFamily="34" charset="0"/>
                </a:rPr>
                <a:t>toàn</a:t>
              </a:r>
              <a:r>
                <a:rPr lang="en-US" sz="1800" dirty="0">
                  <a:solidFill>
                    <a:schemeClr val="bg1"/>
                  </a:solidFill>
                  <a:cs typeface="Arial" pitchFamily="34" charset="0"/>
                </a:rPr>
                <a:t> </a:t>
              </a:r>
              <a:r>
                <a:rPr lang="en-US" sz="1800" dirty="0" err="1">
                  <a:solidFill>
                    <a:schemeClr val="bg1"/>
                  </a:solidFill>
                  <a:cs typeface="Arial" pitchFamily="34" charset="0"/>
                </a:rPr>
                <a:t>đá</a:t>
              </a:r>
              <a:r>
                <a:rPr lang="en-US" sz="1800" dirty="0">
                  <a:solidFill>
                    <a:schemeClr val="bg1"/>
                  </a:solidFill>
                  <a:cs typeface="Arial" pitchFamily="34" charset="0"/>
                </a:rPr>
                <a:t> san </a:t>
              </a:r>
              <a:r>
                <a:rPr lang="en-US" sz="1800" dirty="0" err="1">
                  <a:solidFill>
                    <a:schemeClr val="bg1"/>
                  </a:solidFill>
                  <a:cs typeface="Arial" pitchFamily="34" charset="0"/>
                </a:rPr>
                <a:t>hô</a:t>
              </a:r>
              <a:r>
                <a:rPr lang="en-US" sz="1800" dirty="0">
                  <a:solidFill>
                    <a:schemeClr val="bg1"/>
                  </a:solidFill>
                  <a:cs typeface="Arial" pitchFamily="34" charset="0"/>
                </a:rPr>
                <a:t>, </a:t>
              </a:r>
              <a:r>
                <a:rPr lang="en-US" sz="1800" dirty="0" err="1">
                  <a:solidFill>
                    <a:schemeClr val="bg1"/>
                  </a:solidFill>
                  <a:cs typeface="Arial" pitchFamily="34" charset="0"/>
                </a:rPr>
                <a:t>sừng</a:t>
              </a:r>
              <a:r>
                <a:rPr lang="en-US" sz="1800" dirty="0">
                  <a:solidFill>
                    <a:schemeClr val="bg1"/>
                  </a:solidFill>
                  <a:cs typeface="Arial" pitchFamily="34" charset="0"/>
                </a:rPr>
                <a:t> </a:t>
              </a:r>
              <a:r>
                <a:rPr lang="en-US" sz="1800" dirty="0" err="1">
                  <a:solidFill>
                    <a:schemeClr val="bg1"/>
                  </a:solidFill>
                  <a:cs typeface="Arial" pitchFamily="34" charset="0"/>
                </a:rPr>
                <a:t>sững</a:t>
              </a:r>
              <a:r>
                <a:rPr lang="en-US" sz="1800" dirty="0">
                  <a:solidFill>
                    <a:schemeClr val="bg1"/>
                  </a:solidFill>
                  <a:cs typeface="Arial" pitchFamily="34" charset="0"/>
                </a:rPr>
                <a:t> </a:t>
              </a:r>
              <a:r>
                <a:rPr lang="en-US" sz="1800" dirty="0" err="1">
                  <a:solidFill>
                    <a:schemeClr val="bg1"/>
                  </a:solidFill>
                  <a:cs typeface="Arial" pitchFamily="34" charset="0"/>
                </a:rPr>
                <a:t>nổi</a:t>
              </a:r>
              <a:r>
                <a:rPr lang="en-US" sz="1800" dirty="0">
                  <a:solidFill>
                    <a:schemeClr val="bg1"/>
                  </a:solidFill>
                  <a:cs typeface="Arial" pitchFamily="34" charset="0"/>
                </a:rPr>
                <a:t> </a:t>
              </a:r>
              <a:r>
                <a:rPr lang="en-US" sz="1800" dirty="0" err="1">
                  <a:solidFill>
                    <a:schemeClr val="bg1"/>
                  </a:solidFill>
                  <a:cs typeface="Arial" pitchFamily="34" charset="0"/>
                </a:rPr>
                <a:t>lên</a:t>
              </a:r>
              <a:r>
                <a:rPr lang="en-US" sz="1800" dirty="0">
                  <a:solidFill>
                    <a:schemeClr val="bg1"/>
                  </a:solidFill>
                  <a:cs typeface="Arial" pitchFamily="34" charset="0"/>
                </a:rPr>
                <a:t>, </a:t>
              </a:r>
              <a:r>
                <a:rPr lang="en-US" sz="1800" dirty="0" err="1">
                  <a:solidFill>
                    <a:schemeClr val="bg1"/>
                  </a:solidFill>
                  <a:cs typeface="Arial" pitchFamily="34" charset="0"/>
                </a:rPr>
                <a:t>chu</a:t>
              </a:r>
              <a:r>
                <a:rPr lang="en-US" sz="1800" dirty="0">
                  <a:solidFill>
                    <a:schemeClr val="bg1"/>
                  </a:solidFill>
                  <a:cs typeface="Arial" pitchFamily="34" charset="0"/>
                </a:rPr>
                <a:t> vi 340 </a:t>
              </a:r>
              <a:r>
                <a:rPr lang="en-US" sz="1800" dirty="0" err="1">
                  <a:solidFill>
                    <a:schemeClr val="bg1"/>
                  </a:solidFill>
                  <a:cs typeface="Arial" pitchFamily="34" charset="0"/>
                </a:rPr>
                <a:t>trượng</a:t>
              </a:r>
              <a:r>
                <a:rPr lang="en-US" sz="1800" dirty="0">
                  <a:solidFill>
                    <a:schemeClr val="bg1"/>
                  </a:solidFill>
                  <a:cs typeface="Arial" pitchFamily="34" charset="0"/>
                </a:rPr>
                <a:t>, </a:t>
              </a:r>
              <a:r>
                <a:rPr lang="en-US" sz="1800" dirty="0" err="1">
                  <a:solidFill>
                    <a:schemeClr val="bg1"/>
                  </a:solidFill>
                  <a:cs typeface="Arial" pitchFamily="34" charset="0"/>
                </a:rPr>
                <a:t>cao</a:t>
              </a:r>
              <a:r>
                <a:rPr lang="en-US" sz="1800" dirty="0">
                  <a:solidFill>
                    <a:schemeClr val="bg1"/>
                  </a:solidFill>
                  <a:cs typeface="Arial" pitchFamily="34" charset="0"/>
                </a:rPr>
                <a:t> 1 </a:t>
              </a:r>
              <a:r>
                <a:rPr lang="en-US" sz="1800" dirty="0" err="1">
                  <a:solidFill>
                    <a:schemeClr val="bg1"/>
                  </a:solidFill>
                  <a:cs typeface="Arial" pitchFamily="34" charset="0"/>
                </a:rPr>
                <a:t>trượng</a:t>
              </a:r>
              <a:r>
                <a:rPr lang="en-US" sz="1800" dirty="0">
                  <a:solidFill>
                    <a:schemeClr val="bg1"/>
                  </a:solidFill>
                  <a:cs typeface="Arial" pitchFamily="34" charset="0"/>
                </a:rPr>
                <a:t> 3 </a:t>
              </a:r>
              <a:r>
                <a:rPr lang="en-US" sz="1800" dirty="0" err="1">
                  <a:solidFill>
                    <a:schemeClr val="bg1"/>
                  </a:solidFill>
                  <a:cs typeface="Arial" pitchFamily="34" charset="0"/>
                </a:rPr>
                <a:t>thước</a:t>
              </a:r>
              <a:r>
                <a:rPr lang="en-US" sz="1800" dirty="0">
                  <a:solidFill>
                    <a:schemeClr val="bg1"/>
                  </a:solidFill>
                  <a:cs typeface="Arial" pitchFamily="34" charset="0"/>
                </a:rPr>
                <a:t>, </a:t>
              </a:r>
              <a:r>
                <a:rPr lang="en-US" sz="1800" dirty="0" err="1">
                  <a:solidFill>
                    <a:schemeClr val="bg1"/>
                  </a:solidFill>
                  <a:cs typeface="Arial" pitchFamily="34" charset="0"/>
                </a:rPr>
                <a:t>ngang</a:t>
              </a:r>
              <a:r>
                <a:rPr lang="en-US" sz="1800" dirty="0">
                  <a:solidFill>
                    <a:schemeClr val="bg1"/>
                  </a:solidFill>
                  <a:cs typeface="Arial" pitchFamily="34" charset="0"/>
                </a:rPr>
                <a:t> </a:t>
              </a:r>
              <a:r>
                <a:rPr lang="en-US" sz="1800" dirty="0" err="1">
                  <a:solidFill>
                    <a:schemeClr val="bg1"/>
                  </a:solidFill>
                  <a:cs typeface="Arial" pitchFamily="34" charset="0"/>
                </a:rPr>
                <a:t>với</a:t>
              </a:r>
              <a:r>
                <a:rPr lang="en-US" sz="1800" dirty="0">
                  <a:solidFill>
                    <a:schemeClr val="bg1"/>
                  </a:solidFill>
                  <a:cs typeface="Arial" pitchFamily="34" charset="0"/>
                </a:rPr>
                <a:t> </a:t>
              </a:r>
              <a:r>
                <a:rPr lang="en-US" sz="1800" dirty="0" err="1">
                  <a:solidFill>
                    <a:schemeClr val="bg1"/>
                  </a:solidFill>
                  <a:cs typeface="Arial" pitchFamily="34" charset="0"/>
                </a:rPr>
                <a:t>cồn</a:t>
              </a:r>
              <a:r>
                <a:rPr lang="en-US" sz="1800" dirty="0">
                  <a:solidFill>
                    <a:schemeClr val="bg1"/>
                  </a:solidFill>
                  <a:cs typeface="Arial" pitchFamily="34" charset="0"/>
                </a:rPr>
                <a:t> </a:t>
              </a:r>
              <a:r>
                <a:rPr lang="en-US" sz="1800" dirty="0" err="1">
                  <a:solidFill>
                    <a:schemeClr val="bg1"/>
                  </a:solidFill>
                  <a:cs typeface="Arial" pitchFamily="34" charset="0"/>
                </a:rPr>
                <a:t>cát</a:t>
              </a:r>
              <a:r>
                <a:rPr lang="en-US" sz="1800" dirty="0">
                  <a:solidFill>
                    <a:schemeClr val="bg1"/>
                  </a:solidFill>
                  <a:cs typeface="Arial" pitchFamily="34" charset="0"/>
                </a:rPr>
                <a:t>, </a:t>
              </a:r>
              <a:r>
                <a:rPr lang="en-US" sz="1800" dirty="0" err="1">
                  <a:solidFill>
                    <a:schemeClr val="bg1"/>
                  </a:solidFill>
                  <a:cs typeface="Arial" pitchFamily="34" charset="0"/>
                </a:rPr>
                <a:t>gọi</a:t>
              </a:r>
              <a:r>
                <a:rPr lang="en-US" sz="1800" dirty="0">
                  <a:solidFill>
                    <a:schemeClr val="bg1"/>
                  </a:solidFill>
                  <a:cs typeface="Arial" pitchFamily="34" charset="0"/>
                </a:rPr>
                <a:t> </a:t>
              </a:r>
              <a:r>
                <a:rPr lang="en-US" sz="1800" dirty="0" err="1">
                  <a:solidFill>
                    <a:schemeClr val="bg1"/>
                  </a:solidFill>
                  <a:cs typeface="Arial" pitchFamily="34" charset="0"/>
                </a:rPr>
                <a:t>là</a:t>
              </a:r>
              <a:r>
                <a:rPr lang="en-US" sz="1800" dirty="0">
                  <a:solidFill>
                    <a:schemeClr val="bg1"/>
                  </a:solidFill>
                  <a:cs typeface="Arial" pitchFamily="34" charset="0"/>
                </a:rPr>
                <a:t> </a:t>
              </a:r>
              <a:r>
                <a:rPr lang="en-US" sz="1800" dirty="0" err="1">
                  <a:solidFill>
                    <a:schemeClr val="bg1"/>
                  </a:solidFill>
                  <a:cs typeface="Arial" pitchFamily="34" charset="0"/>
                </a:rPr>
                <a:t>Bàn</a:t>
              </a:r>
              <a:r>
                <a:rPr lang="en-US" sz="1800" dirty="0">
                  <a:solidFill>
                    <a:schemeClr val="bg1"/>
                  </a:solidFill>
                  <a:cs typeface="Arial" pitchFamily="34" charset="0"/>
                </a:rPr>
                <a:t> Than </a:t>
              </a:r>
              <a:r>
                <a:rPr lang="en-US" sz="1800" dirty="0" err="1">
                  <a:solidFill>
                    <a:schemeClr val="bg1"/>
                  </a:solidFill>
                  <a:cs typeface="Arial" pitchFamily="34" charset="0"/>
                </a:rPr>
                <a:t>Thạch</a:t>
              </a:r>
              <a:r>
                <a:rPr lang="en-US" sz="1800" dirty="0">
                  <a:solidFill>
                    <a:schemeClr val="bg1"/>
                  </a:solidFill>
                  <a:cs typeface="Arial" pitchFamily="34" charset="0"/>
                </a:rPr>
                <a:t>. </a:t>
              </a:r>
              <a:r>
                <a:rPr lang="en-US" sz="1800" dirty="0" err="1">
                  <a:solidFill>
                    <a:schemeClr val="bg1"/>
                  </a:solidFill>
                  <a:cs typeface="Arial" pitchFamily="34" charset="0"/>
                </a:rPr>
                <a:t>Năm</a:t>
              </a:r>
              <a:r>
                <a:rPr lang="en-US" sz="1800" dirty="0">
                  <a:solidFill>
                    <a:schemeClr val="bg1"/>
                  </a:solidFill>
                  <a:cs typeface="Arial" pitchFamily="34" charset="0"/>
                </a:rPr>
                <a:t> </a:t>
              </a:r>
              <a:r>
                <a:rPr lang="en-US" sz="1800" dirty="0" err="1">
                  <a:solidFill>
                    <a:schemeClr val="bg1"/>
                  </a:solidFill>
                  <a:cs typeface="Arial" pitchFamily="34" charset="0"/>
                </a:rPr>
                <a:t>ngoái</a:t>
              </a:r>
              <a:r>
                <a:rPr lang="en-US" sz="1800" dirty="0">
                  <a:solidFill>
                    <a:schemeClr val="bg1"/>
                  </a:solidFill>
                  <a:cs typeface="Arial" pitchFamily="34" charset="0"/>
                </a:rPr>
                <a:t> </a:t>
              </a:r>
              <a:r>
                <a:rPr lang="en-US" sz="1800" dirty="0" err="1">
                  <a:solidFill>
                    <a:schemeClr val="bg1"/>
                  </a:solidFill>
                  <a:cs typeface="Arial" pitchFamily="34" charset="0"/>
                </a:rPr>
                <a:t>vua</a:t>
              </a:r>
              <a:r>
                <a:rPr lang="en-US" sz="1800" dirty="0">
                  <a:solidFill>
                    <a:schemeClr val="bg1"/>
                  </a:solidFill>
                  <a:cs typeface="Arial" pitchFamily="34" charset="0"/>
                </a:rPr>
                <a:t> </a:t>
              </a:r>
              <a:r>
                <a:rPr lang="en-US" sz="1800" dirty="0" err="1">
                  <a:solidFill>
                    <a:schemeClr val="bg1"/>
                  </a:solidFill>
                  <a:cs typeface="Arial" pitchFamily="34" charset="0"/>
                </a:rPr>
                <a:t>toan</a:t>
              </a:r>
              <a:r>
                <a:rPr lang="en-US" sz="1800" dirty="0">
                  <a:solidFill>
                    <a:schemeClr val="bg1"/>
                  </a:solidFill>
                  <a:cs typeface="Arial" pitchFamily="34" charset="0"/>
                </a:rPr>
                <a:t> </a:t>
              </a:r>
              <a:r>
                <a:rPr lang="en-US" sz="1800" dirty="0" err="1">
                  <a:solidFill>
                    <a:schemeClr val="bg1"/>
                  </a:solidFill>
                  <a:cs typeface="Arial" pitchFamily="34" charset="0"/>
                </a:rPr>
                <a:t>dụng</a:t>
              </a:r>
              <a:r>
                <a:rPr lang="en-US" sz="1800" dirty="0">
                  <a:solidFill>
                    <a:schemeClr val="bg1"/>
                  </a:solidFill>
                  <a:cs typeface="Arial" pitchFamily="34" charset="0"/>
                </a:rPr>
                <a:t> </a:t>
              </a:r>
              <a:r>
                <a:rPr lang="en-US" sz="1800" dirty="0" err="1">
                  <a:solidFill>
                    <a:schemeClr val="bg1"/>
                  </a:solidFill>
                  <a:cs typeface="Arial" pitchFamily="34" charset="0"/>
                </a:rPr>
                <a:t>miếu</a:t>
              </a:r>
              <a:r>
                <a:rPr lang="en-US" sz="1800" dirty="0">
                  <a:solidFill>
                    <a:schemeClr val="bg1"/>
                  </a:solidFill>
                  <a:cs typeface="Arial" pitchFamily="34" charset="0"/>
                </a:rPr>
                <a:t>, </a:t>
              </a:r>
              <a:r>
                <a:rPr lang="en-US" sz="1800" dirty="0" err="1">
                  <a:solidFill>
                    <a:schemeClr val="bg1"/>
                  </a:solidFill>
                  <a:cs typeface="Arial" pitchFamily="34" charset="0"/>
                </a:rPr>
                <a:t>lập</a:t>
              </a:r>
              <a:r>
                <a:rPr lang="en-US" sz="1800" dirty="0">
                  <a:solidFill>
                    <a:schemeClr val="bg1"/>
                  </a:solidFill>
                  <a:cs typeface="Arial" pitchFamily="34" charset="0"/>
                </a:rPr>
                <a:t> </a:t>
              </a:r>
              <a:r>
                <a:rPr lang="en-US" sz="1800" dirty="0" err="1">
                  <a:solidFill>
                    <a:schemeClr val="bg1"/>
                  </a:solidFill>
                  <a:cs typeface="Arial" pitchFamily="34" charset="0"/>
                </a:rPr>
                <a:t>bia</a:t>
              </a:r>
              <a:r>
                <a:rPr lang="en-US" sz="1800" dirty="0">
                  <a:solidFill>
                    <a:schemeClr val="bg1"/>
                  </a:solidFill>
                  <a:cs typeface="Arial" pitchFamily="34" charset="0"/>
                </a:rPr>
                <a:t> ở </a:t>
              </a:r>
              <a:r>
                <a:rPr lang="en-US" sz="1800" dirty="0" err="1">
                  <a:solidFill>
                    <a:schemeClr val="bg1"/>
                  </a:solidFill>
                  <a:cs typeface="Arial" pitchFamily="34" charset="0"/>
                </a:rPr>
                <a:t>chỗ</a:t>
              </a:r>
              <a:r>
                <a:rPr lang="en-US" sz="1800" dirty="0">
                  <a:solidFill>
                    <a:schemeClr val="bg1"/>
                  </a:solidFill>
                  <a:cs typeface="Arial" pitchFamily="34" charset="0"/>
                </a:rPr>
                <a:t> </a:t>
              </a:r>
              <a:r>
                <a:rPr lang="en-US" sz="1800" dirty="0" err="1">
                  <a:solidFill>
                    <a:schemeClr val="bg1"/>
                  </a:solidFill>
                  <a:cs typeface="Arial" pitchFamily="34" charset="0"/>
                </a:rPr>
                <a:t>ấy</a:t>
              </a:r>
              <a:r>
                <a:rPr lang="en-US" sz="1800" dirty="0">
                  <a:solidFill>
                    <a:schemeClr val="bg1"/>
                  </a:solidFill>
                  <a:cs typeface="Arial" pitchFamily="34" charset="0"/>
                </a:rPr>
                <a:t>, </a:t>
              </a:r>
              <a:r>
                <a:rPr lang="en-US" sz="1800" dirty="0" err="1">
                  <a:solidFill>
                    <a:schemeClr val="bg1"/>
                  </a:solidFill>
                  <a:cs typeface="Arial" pitchFamily="34" charset="0"/>
                </a:rPr>
                <a:t>nhưng</a:t>
              </a:r>
              <a:r>
                <a:rPr lang="en-US" sz="1800" dirty="0">
                  <a:solidFill>
                    <a:schemeClr val="bg1"/>
                  </a:solidFill>
                  <a:cs typeface="Arial" pitchFamily="34" charset="0"/>
                </a:rPr>
                <a:t> </a:t>
              </a:r>
              <a:r>
                <a:rPr lang="en-US" sz="1800" dirty="0" err="1">
                  <a:solidFill>
                    <a:schemeClr val="bg1"/>
                  </a:solidFill>
                  <a:cs typeface="Arial" pitchFamily="34" charset="0"/>
                </a:rPr>
                <a:t>vì</a:t>
              </a:r>
              <a:r>
                <a:rPr lang="en-US" sz="1800" dirty="0">
                  <a:solidFill>
                    <a:schemeClr val="bg1"/>
                  </a:solidFill>
                  <a:cs typeface="Arial" pitchFamily="34" charset="0"/>
                </a:rPr>
                <a:t> </a:t>
              </a:r>
              <a:r>
                <a:rPr lang="en-US" sz="1800" dirty="0" err="1">
                  <a:solidFill>
                    <a:schemeClr val="bg1"/>
                  </a:solidFill>
                  <a:cs typeface="Arial" pitchFamily="34" charset="0"/>
                </a:rPr>
                <a:t>sóng</a:t>
              </a:r>
              <a:r>
                <a:rPr lang="en-US" sz="1800" dirty="0">
                  <a:solidFill>
                    <a:schemeClr val="bg1"/>
                  </a:solidFill>
                  <a:cs typeface="Arial" pitchFamily="34" charset="0"/>
                </a:rPr>
                <a:t> </a:t>
              </a:r>
              <a:r>
                <a:rPr lang="en-US" sz="1800" dirty="0" err="1">
                  <a:solidFill>
                    <a:schemeClr val="bg1"/>
                  </a:solidFill>
                  <a:cs typeface="Arial" pitchFamily="34" charset="0"/>
                </a:rPr>
                <a:t>gió</a:t>
              </a:r>
              <a:r>
                <a:rPr lang="en-US" sz="1800" dirty="0">
                  <a:solidFill>
                    <a:schemeClr val="bg1"/>
                  </a:solidFill>
                  <a:cs typeface="Arial" pitchFamily="34" charset="0"/>
                </a:rPr>
                <a:t> </a:t>
              </a:r>
              <a:r>
                <a:rPr lang="en-US" sz="1800" dirty="0" err="1">
                  <a:solidFill>
                    <a:schemeClr val="bg1"/>
                  </a:solidFill>
                  <a:cs typeface="Arial" pitchFamily="34" charset="0"/>
                </a:rPr>
                <a:t>không</a:t>
              </a:r>
              <a:r>
                <a:rPr lang="en-US" sz="1800" dirty="0">
                  <a:solidFill>
                    <a:schemeClr val="bg1"/>
                  </a:solidFill>
                  <a:cs typeface="Arial" pitchFamily="34" charset="0"/>
                </a:rPr>
                <a:t> </a:t>
              </a:r>
              <a:r>
                <a:rPr lang="en-US" sz="1800" dirty="0" err="1">
                  <a:solidFill>
                    <a:schemeClr val="bg1"/>
                  </a:solidFill>
                  <a:cs typeface="Arial" pitchFamily="34" charset="0"/>
                </a:rPr>
                <a:t>làm</a:t>
              </a:r>
              <a:r>
                <a:rPr lang="en-US" sz="1800" dirty="0">
                  <a:solidFill>
                    <a:schemeClr val="bg1"/>
                  </a:solidFill>
                  <a:cs typeface="Arial" pitchFamily="34" charset="0"/>
                </a:rPr>
                <a:t> </a:t>
              </a:r>
              <a:r>
                <a:rPr lang="en-US" sz="1800" dirty="0" err="1">
                  <a:solidFill>
                    <a:schemeClr val="bg1"/>
                  </a:solidFill>
                  <a:cs typeface="Arial" pitchFamily="34" charset="0"/>
                </a:rPr>
                <a:t>được</a:t>
              </a:r>
              <a:r>
                <a:rPr lang="en-US" sz="1800" dirty="0">
                  <a:solidFill>
                    <a:schemeClr val="bg1"/>
                  </a:solidFill>
                  <a:cs typeface="Arial" pitchFamily="34" charset="0"/>
                </a:rPr>
                <a:t>. </a:t>
              </a:r>
              <a:r>
                <a:rPr lang="en-US" sz="1800" dirty="0" err="1">
                  <a:solidFill>
                    <a:schemeClr val="bg1"/>
                  </a:solidFill>
                  <a:cs typeface="Arial" pitchFamily="34" charset="0"/>
                </a:rPr>
                <a:t>Đến</a:t>
              </a:r>
              <a:r>
                <a:rPr lang="en-US" sz="1800" dirty="0">
                  <a:solidFill>
                    <a:schemeClr val="bg1"/>
                  </a:solidFill>
                  <a:cs typeface="Arial" pitchFamily="34" charset="0"/>
                </a:rPr>
                <a:t> </a:t>
              </a:r>
              <a:r>
                <a:rPr lang="en-US" sz="1800" dirty="0" err="1">
                  <a:solidFill>
                    <a:schemeClr val="bg1"/>
                  </a:solidFill>
                  <a:cs typeface="Arial" pitchFamily="34" charset="0"/>
                </a:rPr>
                <a:t>đây</a:t>
              </a:r>
              <a:r>
                <a:rPr lang="en-US" sz="1800" dirty="0">
                  <a:solidFill>
                    <a:schemeClr val="bg1"/>
                  </a:solidFill>
                  <a:cs typeface="Arial" pitchFamily="34" charset="0"/>
                </a:rPr>
                <a:t> </a:t>
              </a:r>
              <a:r>
                <a:rPr lang="en-US" sz="1800" dirty="0" err="1">
                  <a:solidFill>
                    <a:schemeClr val="bg1"/>
                  </a:solidFill>
                  <a:cs typeface="Arial" pitchFamily="34" charset="0"/>
                </a:rPr>
                <a:t>mới</a:t>
              </a:r>
              <a:r>
                <a:rPr lang="en-US" sz="1800" dirty="0">
                  <a:solidFill>
                    <a:schemeClr val="bg1"/>
                  </a:solidFill>
                  <a:cs typeface="Arial" pitchFamily="34" charset="0"/>
                </a:rPr>
                <a:t> </a:t>
              </a:r>
              <a:r>
                <a:rPr lang="en-US" sz="1800" dirty="0" err="1">
                  <a:solidFill>
                    <a:schemeClr val="bg1"/>
                  </a:solidFill>
                  <a:cs typeface="Arial" pitchFamily="34" charset="0"/>
                </a:rPr>
                <a:t>sai</a:t>
              </a:r>
              <a:r>
                <a:rPr lang="en-US" sz="1800" dirty="0">
                  <a:solidFill>
                    <a:schemeClr val="bg1"/>
                  </a:solidFill>
                  <a:cs typeface="Arial" pitchFamily="34" charset="0"/>
                </a:rPr>
                <a:t> </a:t>
              </a:r>
              <a:r>
                <a:rPr lang="en-US" sz="1800" dirty="0" err="1">
                  <a:solidFill>
                    <a:schemeClr val="bg1"/>
                  </a:solidFill>
                  <a:cs typeface="Arial" pitchFamily="34" charset="0"/>
                </a:rPr>
                <a:t>cai</a:t>
              </a:r>
              <a:r>
                <a:rPr lang="en-US" sz="1800" dirty="0">
                  <a:solidFill>
                    <a:schemeClr val="bg1"/>
                  </a:solidFill>
                  <a:cs typeface="Arial" pitchFamily="34" charset="0"/>
                </a:rPr>
                <a:t> </a:t>
              </a:r>
              <a:r>
                <a:rPr lang="en-US" sz="1800" dirty="0" err="1">
                  <a:solidFill>
                    <a:schemeClr val="bg1"/>
                  </a:solidFill>
                  <a:cs typeface="Arial" pitchFamily="34" charset="0"/>
                </a:rPr>
                <a:t>đội</a:t>
              </a:r>
              <a:r>
                <a:rPr lang="en-US" sz="1800" dirty="0">
                  <a:solidFill>
                    <a:schemeClr val="bg1"/>
                  </a:solidFill>
                  <a:cs typeface="Arial" pitchFamily="34" charset="0"/>
                </a:rPr>
                <a:t> </a:t>
              </a:r>
              <a:r>
                <a:rPr lang="en-US" sz="1800" dirty="0" err="1">
                  <a:solidFill>
                    <a:schemeClr val="bg1"/>
                  </a:solidFill>
                  <a:cs typeface="Arial" pitchFamily="34" charset="0"/>
                </a:rPr>
                <a:t>thuỷ</a:t>
              </a:r>
              <a:r>
                <a:rPr lang="en-US" sz="1800" dirty="0">
                  <a:solidFill>
                    <a:schemeClr val="bg1"/>
                  </a:solidFill>
                  <a:cs typeface="Arial" pitchFamily="34" charset="0"/>
                </a:rPr>
                <a:t> </a:t>
              </a:r>
              <a:r>
                <a:rPr lang="en-US" sz="1800" dirty="0" err="1">
                  <a:solidFill>
                    <a:schemeClr val="bg1"/>
                  </a:solidFill>
                  <a:cs typeface="Arial" pitchFamily="34" charset="0"/>
                </a:rPr>
                <a:t>quân</a:t>
              </a:r>
              <a:r>
                <a:rPr lang="en-US" sz="1800" dirty="0">
                  <a:solidFill>
                    <a:schemeClr val="bg1"/>
                  </a:solidFill>
                  <a:cs typeface="Arial" pitchFamily="34" charset="0"/>
                </a:rPr>
                <a:t> </a:t>
              </a:r>
              <a:r>
                <a:rPr lang="en-US" sz="1800" dirty="0" err="1">
                  <a:solidFill>
                    <a:schemeClr val="bg1"/>
                  </a:solidFill>
                  <a:cs typeface="Arial" pitchFamily="34" charset="0"/>
                </a:rPr>
                <a:t>Phạm</a:t>
              </a:r>
              <a:r>
                <a:rPr lang="en-US" sz="1800" dirty="0">
                  <a:solidFill>
                    <a:schemeClr val="bg1"/>
                  </a:solidFill>
                  <a:cs typeface="Arial" pitchFamily="34" charset="0"/>
                </a:rPr>
                <a:t> </a:t>
              </a:r>
              <a:r>
                <a:rPr lang="en-US" sz="1800" dirty="0" err="1">
                  <a:solidFill>
                    <a:schemeClr val="bg1"/>
                  </a:solidFill>
                  <a:cs typeface="Arial" pitchFamily="34" charset="0"/>
                </a:rPr>
                <a:t>Văn</a:t>
              </a:r>
              <a:r>
                <a:rPr lang="en-US" sz="1800" dirty="0">
                  <a:solidFill>
                    <a:schemeClr val="bg1"/>
                  </a:solidFill>
                  <a:cs typeface="Arial" pitchFamily="34" charset="0"/>
                </a:rPr>
                <a:t> </a:t>
              </a:r>
              <a:r>
                <a:rPr lang="en-US" sz="1800" dirty="0" err="1">
                  <a:solidFill>
                    <a:schemeClr val="bg1"/>
                  </a:solidFill>
                  <a:cs typeface="Arial" pitchFamily="34" charset="0"/>
                </a:rPr>
                <a:t>Nguyên</a:t>
              </a:r>
              <a:r>
                <a:rPr lang="en-US" sz="1800" dirty="0">
                  <a:solidFill>
                    <a:schemeClr val="bg1"/>
                  </a:solidFill>
                  <a:cs typeface="Arial" pitchFamily="34" charset="0"/>
                </a:rPr>
                <a:t> </a:t>
              </a:r>
              <a:r>
                <a:rPr lang="en-US" sz="1800" dirty="0" err="1">
                  <a:solidFill>
                    <a:schemeClr val="bg1"/>
                  </a:solidFill>
                  <a:cs typeface="Arial" pitchFamily="34" charset="0"/>
                </a:rPr>
                <a:t>đem</a:t>
              </a:r>
              <a:r>
                <a:rPr lang="en-US" sz="1800" dirty="0">
                  <a:solidFill>
                    <a:schemeClr val="bg1"/>
                  </a:solidFill>
                  <a:cs typeface="Arial" pitchFamily="34" charset="0"/>
                </a:rPr>
                <a:t> </a:t>
              </a:r>
              <a:r>
                <a:rPr lang="en-US" sz="1800" dirty="0" err="1">
                  <a:solidFill>
                    <a:schemeClr val="bg1"/>
                  </a:solidFill>
                  <a:cs typeface="Arial" pitchFamily="34" charset="0"/>
                </a:rPr>
                <a:t>lính</a:t>
              </a:r>
              <a:r>
                <a:rPr lang="en-US" sz="1800" dirty="0">
                  <a:solidFill>
                    <a:schemeClr val="bg1"/>
                  </a:solidFill>
                  <a:cs typeface="Arial" pitchFamily="34" charset="0"/>
                </a:rPr>
                <a:t> </a:t>
              </a:r>
              <a:r>
                <a:rPr lang="en-US" sz="1800" dirty="0" err="1">
                  <a:solidFill>
                    <a:schemeClr val="bg1"/>
                  </a:solidFill>
                  <a:cs typeface="Arial" pitchFamily="34" charset="0"/>
                </a:rPr>
                <a:t>và</a:t>
              </a:r>
              <a:r>
                <a:rPr lang="en-US" sz="1800" dirty="0">
                  <a:solidFill>
                    <a:schemeClr val="bg1"/>
                  </a:solidFill>
                  <a:cs typeface="Arial" pitchFamily="34" charset="0"/>
                </a:rPr>
                <a:t> </a:t>
              </a:r>
              <a:r>
                <a:rPr lang="en-US" sz="1800" dirty="0" err="1">
                  <a:solidFill>
                    <a:schemeClr val="bg1"/>
                  </a:solidFill>
                  <a:cs typeface="Arial" pitchFamily="34" charset="0"/>
                </a:rPr>
                <a:t>Giám</a:t>
              </a:r>
              <a:r>
                <a:rPr lang="en-US" sz="1800" dirty="0">
                  <a:solidFill>
                    <a:schemeClr val="bg1"/>
                  </a:solidFill>
                  <a:cs typeface="Arial" pitchFamily="34" charset="0"/>
                </a:rPr>
                <a:t> </a:t>
              </a:r>
              <a:r>
                <a:rPr lang="en-US" sz="1800" dirty="0" err="1">
                  <a:solidFill>
                    <a:schemeClr val="bg1"/>
                  </a:solidFill>
                  <a:cs typeface="Arial" pitchFamily="34" charset="0"/>
                </a:rPr>
                <a:t>thành</a:t>
              </a:r>
              <a:r>
                <a:rPr lang="en-US" sz="1800" dirty="0">
                  <a:solidFill>
                    <a:schemeClr val="bg1"/>
                  </a:solidFill>
                  <a:cs typeface="Arial" pitchFamily="34" charset="0"/>
                </a:rPr>
                <a:t> </a:t>
              </a:r>
              <a:r>
                <a:rPr lang="en-US" sz="1800" dirty="0" err="1">
                  <a:solidFill>
                    <a:schemeClr val="bg1"/>
                  </a:solidFill>
                  <a:cs typeface="Arial" pitchFamily="34" charset="0"/>
                </a:rPr>
                <a:t>cùng</a:t>
              </a:r>
              <a:r>
                <a:rPr lang="en-US" sz="1800" dirty="0">
                  <a:solidFill>
                    <a:schemeClr val="bg1"/>
                  </a:solidFill>
                  <a:cs typeface="Arial" pitchFamily="34" charset="0"/>
                </a:rPr>
                <a:t> </a:t>
              </a:r>
              <a:r>
                <a:rPr lang="en-US" sz="1800" dirty="0" err="1">
                  <a:solidFill>
                    <a:schemeClr val="bg1"/>
                  </a:solidFill>
                  <a:cs typeface="Arial" pitchFamily="34" charset="0"/>
                </a:rPr>
                <a:t>phu</a:t>
              </a:r>
              <a:r>
                <a:rPr lang="en-US" sz="1800" dirty="0">
                  <a:solidFill>
                    <a:schemeClr val="bg1"/>
                  </a:solidFill>
                  <a:cs typeface="Arial" pitchFamily="34" charset="0"/>
                </a:rPr>
                <a:t> </a:t>
              </a:r>
              <a:r>
                <a:rPr lang="en-US" sz="1800" dirty="0" err="1">
                  <a:solidFill>
                    <a:schemeClr val="bg1"/>
                  </a:solidFill>
                  <a:cs typeface="Arial" pitchFamily="34" charset="0"/>
                </a:rPr>
                <a:t>thuyền</a:t>
              </a:r>
              <a:r>
                <a:rPr lang="en-US" sz="1800" dirty="0">
                  <a:solidFill>
                    <a:schemeClr val="bg1"/>
                  </a:solidFill>
                  <a:cs typeface="Arial" pitchFamily="34" charset="0"/>
                </a:rPr>
                <a:t> </a:t>
              </a:r>
              <a:r>
                <a:rPr lang="en-US" sz="1800" dirty="0" err="1">
                  <a:solidFill>
                    <a:schemeClr val="bg1"/>
                  </a:solidFill>
                  <a:cs typeface="Arial" pitchFamily="34" charset="0"/>
                </a:rPr>
                <a:t>hai</a:t>
              </a:r>
              <a:r>
                <a:rPr lang="en-US" sz="1800" dirty="0">
                  <a:solidFill>
                    <a:schemeClr val="bg1"/>
                  </a:solidFill>
                  <a:cs typeface="Arial" pitchFamily="34" charset="0"/>
                </a:rPr>
                <a:t> </a:t>
              </a:r>
              <a:r>
                <a:rPr lang="en-US" sz="1800" dirty="0" err="1">
                  <a:solidFill>
                    <a:schemeClr val="bg1"/>
                  </a:solidFill>
                  <a:cs typeface="Arial" pitchFamily="34" charset="0"/>
                </a:rPr>
                <a:t>tỉnh</a:t>
              </a:r>
              <a:r>
                <a:rPr lang="en-US" sz="1800" dirty="0">
                  <a:solidFill>
                    <a:schemeClr val="bg1"/>
                  </a:solidFill>
                  <a:cs typeface="Arial" pitchFamily="34" charset="0"/>
                </a:rPr>
                <a:t> </a:t>
              </a:r>
              <a:r>
                <a:rPr lang="en-US" sz="1800" dirty="0" err="1">
                  <a:solidFill>
                    <a:schemeClr val="bg1"/>
                  </a:solidFill>
                  <a:cs typeface="Arial" pitchFamily="34" charset="0"/>
                </a:rPr>
                <a:t>Quảng</a:t>
              </a:r>
              <a:r>
                <a:rPr lang="en-US" sz="1800" dirty="0">
                  <a:solidFill>
                    <a:schemeClr val="bg1"/>
                  </a:solidFill>
                  <a:cs typeface="Arial" pitchFamily="34" charset="0"/>
                </a:rPr>
                <a:t> </a:t>
              </a:r>
              <a:r>
                <a:rPr lang="en-US" sz="1800" dirty="0" err="1">
                  <a:solidFill>
                    <a:schemeClr val="bg1"/>
                  </a:solidFill>
                  <a:cs typeface="Arial" pitchFamily="34" charset="0"/>
                </a:rPr>
                <a:t>Ngãi</a:t>
              </a:r>
              <a:r>
                <a:rPr lang="en-US" sz="1800" dirty="0">
                  <a:solidFill>
                    <a:schemeClr val="bg1"/>
                  </a:solidFill>
                  <a:cs typeface="Arial" pitchFamily="34" charset="0"/>
                </a:rPr>
                <a:t>, </a:t>
              </a:r>
              <a:r>
                <a:rPr lang="en-US" sz="1800" dirty="0" err="1">
                  <a:solidFill>
                    <a:schemeClr val="bg1"/>
                  </a:solidFill>
                  <a:cs typeface="Arial" pitchFamily="34" charset="0"/>
                </a:rPr>
                <a:t>Bình</a:t>
              </a:r>
              <a:r>
                <a:rPr lang="en-US" sz="1800" dirty="0">
                  <a:solidFill>
                    <a:schemeClr val="bg1"/>
                  </a:solidFill>
                  <a:cs typeface="Arial" pitchFamily="34" charset="0"/>
                </a:rPr>
                <a:t> </a:t>
              </a:r>
              <a:r>
                <a:rPr lang="en-US" sz="1800" dirty="0" err="1">
                  <a:solidFill>
                    <a:schemeClr val="bg1"/>
                  </a:solidFill>
                  <a:cs typeface="Arial" pitchFamily="34" charset="0"/>
                </a:rPr>
                <a:t>Định</a:t>
              </a:r>
              <a:r>
                <a:rPr lang="en-US" sz="1800" dirty="0">
                  <a:solidFill>
                    <a:schemeClr val="bg1"/>
                  </a:solidFill>
                  <a:cs typeface="Arial" pitchFamily="34" charset="0"/>
                </a:rPr>
                <a:t>, </a:t>
              </a:r>
              <a:r>
                <a:rPr lang="en-US" sz="1800" dirty="0" err="1">
                  <a:solidFill>
                    <a:schemeClr val="bg1"/>
                  </a:solidFill>
                  <a:cs typeface="Arial" pitchFamily="34" charset="0"/>
                </a:rPr>
                <a:t>chuyên</a:t>
              </a:r>
              <a:r>
                <a:rPr lang="en-US" sz="1800" dirty="0">
                  <a:solidFill>
                    <a:schemeClr val="bg1"/>
                  </a:solidFill>
                  <a:cs typeface="Arial" pitchFamily="34" charset="0"/>
                </a:rPr>
                <a:t> </a:t>
              </a:r>
              <a:r>
                <a:rPr lang="en-US" sz="1800" dirty="0" err="1">
                  <a:solidFill>
                    <a:schemeClr val="bg1"/>
                  </a:solidFill>
                  <a:cs typeface="Arial" pitchFamily="34" charset="0"/>
                </a:rPr>
                <a:t>chở</a:t>
              </a:r>
              <a:r>
                <a:rPr lang="en-US" sz="1800" dirty="0">
                  <a:solidFill>
                    <a:schemeClr val="bg1"/>
                  </a:solidFill>
                  <a:cs typeface="Arial" pitchFamily="34" charset="0"/>
                </a:rPr>
                <a:t> </a:t>
              </a:r>
              <a:r>
                <a:rPr lang="en-US" sz="1800" dirty="0" err="1">
                  <a:solidFill>
                    <a:schemeClr val="bg1"/>
                  </a:solidFill>
                  <a:cs typeface="Arial" pitchFamily="34" charset="0"/>
                </a:rPr>
                <a:t>vật</a:t>
              </a:r>
              <a:r>
                <a:rPr lang="en-US" sz="1800" dirty="0">
                  <a:solidFill>
                    <a:schemeClr val="bg1"/>
                  </a:solidFill>
                  <a:cs typeface="Arial" pitchFamily="34" charset="0"/>
                </a:rPr>
                <a:t> </a:t>
              </a:r>
              <a:r>
                <a:rPr lang="en-US" sz="1800" dirty="0" err="1">
                  <a:solidFill>
                    <a:schemeClr val="bg1"/>
                  </a:solidFill>
                  <a:cs typeface="Arial" pitchFamily="34" charset="0"/>
                </a:rPr>
                <a:t>liệu</a:t>
              </a:r>
              <a:r>
                <a:rPr lang="en-US" sz="1800" dirty="0">
                  <a:solidFill>
                    <a:schemeClr val="bg1"/>
                  </a:solidFill>
                  <a:cs typeface="Arial" pitchFamily="34" charset="0"/>
                </a:rPr>
                <a:t> </a:t>
              </a:r>
              <a:r>
                <a:rPr lang="en-US" sz="1800" dirty="0" err="1">
                  <a:solidFill>
                    <a:schemeClr val="bg1"/>
                  </a:solidFill>
                  <a:cs typeface="Arial" pitchFamily="34" charset="0"/>
                </a:rPr>
                <a:t>đến</a:t>
              </a:r>
              <a:r>
                <a:rPr lang="en-US" sz="1800" dirty="0">
                  <a:solidFill>
                    <a:schemeClr val="bg1"/>
                  </a:solidFill>
                  <a:cs typeface="Arial" pitchFamily="34" charset="0"/>
                </a:rPr>
                <a:t> </a:t>
              </a:r>
              <a:r>
                <a:rPr lang="en-US" sz="1800" dirty="0" err="1">
                  <a:solidFill>
                    <a:schemeClr val="bg1"/>
                  </a:solidFill>
                  <a:cs typeface="Arial" pitchFamily="34" charset="0"/>
                </a:rPr>
                <a:t>dựng</a:t>
              </a:r>
              <a:r>
                <a:rPr lang="en-US" sz="1800" dirty="0">
                  <a:solidFill>
                    <a:schemeClr val="bg1"/>
                  </a:solidFill>
                  <a:cs typeface="Arial" pitchFamily="34" charset="0"/>
                </a:rPr>
                <a:t> </a:t>
              </a:r>
              <a:r>
                <a:rPr lang="en-US" sz="1800" dirty="0" err="1">
                  <a:solidFill>
                    <a:schemeClr val="bg1"/>
                  </a:solidFill>
                  <a:cs typeface="Arial" pitchFamily="34" charset="0"/>
                </a:rPr>
                <a:t>miếu</a:t>
              </a:r>
              <a:r>
                <a:rPr lang="en-US" sz="1800" dirty="0">
                  <a:solidFill>
                    <a:schemeClr val="bg1"/>
                  </a:solidFill>
                  <a:cs typeface="Arial" pitchFamily="34" charset="0"/>
                </a:rPr>
                <a:t>.</a:t>
              </a:r>
            </a:p>
          </p:txBody>
        </p:sp>
      </p:grpSp>
      <p:sp>
        <p:nvSpPr>
          <p:cNvPr id="333831" name="Rectangle 7"/>
          <p:cNvSpPr>
            <a:spLocks noGrp="1" noChangeArrowheads="1"/>
          </p:cNvSpPr>
          <p:nvPr>
            <p:ph type="title"/>
          </p:nvPr>
        </p:nvSpPr>
        <p:spPr>
          <a:xfrm>
            <a:off x="381000" y="685800"/>
            <a:ext cx="8382000" cy="609600"/>
          </a:xfrm>
          <a:noFill/>
        </p:spPr>
        <p:txBody>
          <a:bodyPr/>
          <a:lstStyle/>
          <a:p>
            <a:pPr eaLnBrk="1" hangingPunct="1"/>
            <a:r>
              <a:rPr lang="en-US" sz="2400" b="1" smtClean="0">
                <a:solidFill>
                  <a:schemeClr val="tx1"/>
                </a:solidFill>
              </a:rPr>
              <a:t>ĐẠI NAM THỰC LỤC CHÍNH BIÊN (1844-1848)</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3831"/>
                                        </p:tgtEl>
                                        <p:attrNameLst>
                                          <p:attrName>style.visibility</p:attrName>
                                        </p:attrNameLst>
                                      </p:cBhvr>
                                      <p:to>
                                        <p:strVal val="visible"/>
                                      </p:to>
                                    </p:set>
                                    <p:animEffect transition="in" filter="checkerboard(across)">
                                      <p:cBhvr>
                                        <p:cTn id="12" dur="500"/>
                                        <p:tgtEl>
                                          <p:spTgt spid="33383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333827"/>
                                        </p:tgtEl>
                                        <p:attrNameLst>
                                          <p:attrName>style.visibility</p:attrName>
                                        </p:attrNameLst>
                                      </p:cBhvr>
                                      <p:to>
                                        <p:strVal val="visible"/>
                                      </p:to>
                                    </p:set>
                                    <p:anim calcmode="lin" valueType="num">
                                      <p:cBhvr>
                                        <p:cTn id="17" dur="500" fill="hold"/>
                                        <p:tgtEl>
                                          <p:spTgt spid="333827"/>
                                        </p:tgtEl>
                                        <p:attrNameLst>
                                          <p:attrName>ppt_w</p:attrName>
                                        </p:attrNameLst>
                                      </p:cBhvr>
                                      <p:tavLst>
                                        <p:tav tm="0">
                                          <p:val>
                                            <p:fltVal val="0"/>
                                          </p:val>
                                        </p:tav>
                                        <p:tav tm="100000">
                                          <p:val>
                                            <p:strVal val="#ppt_w"/>
                                          </p:val>
                                        </p:tav>
                                      </p:tavLst>
                                    </p:anim>
                                    <p:anim calcmode="lin" valueType="num">
                                      <p:cBhvr>
                                        <p:cTn id="18" dur="500" fill="hold"/>
                                        <p:tgtEl>
                                          <p:spTgt spid="333827"/>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38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dai nam nhat thong chi"/>
          <p:cNvPicPr>
            <a:picLocks noChangeAspect="1" noChangeArrowheads="1"/>
          </p:cNvPicPr>
          <p:nvPr/>
        </p:nvPicPr>
        <p:blipFill>
          <a:blip r:embed="rId2"/>
          <a:srcRect/>
          <a:stretch>
            <a:fillRect/>
          </a:stretch>
        </p:blipFill>
        <p:spPr bwMode="auto">
          <a:xfrm>
            <a:off x="4191000" y="1295400"/>
            <a:ext cx="4900613" cy="5562600"/>
          </a:xfrm>
          <a:prstGeom prst="rect">
            <a:avLst/>
          </a:prstGeom>
          <a:noFill/>
          <a:ln w="9525">
            <a:noFill/>
            <a:miter lim="800000"/>
            <a:headEnd/>
            <a:tailEnd/>
          </a:ln>
        </p:spPr>
      </p:pic>
      <p:sp>
        <p:nvSpPr>
          <p:cNvPr id="334851" name="Text Box 3"/>
          <p:cNvSpPr txBox="1">
            <a:spLocks noChangeArrowheads="1"/>
          </p:cNvSpPr>
          <p:nvPr/>
        </p:nvSpPr>
        <p:spPr bwMode="auto">
          <a:xfrm>
            <a:off x="0" y="838200"/>
            <a:ext cx="9144000" cy="457200"/>
          </a:xfrm>
          <a:prstGeom prst="rect">
            <a:avLst/>
          </a:prstGeom>
          <a:noFill/>
          <a:ln w="9525">
            <a:noFill/>
            <a:miter lim="800000"/>
            <a:headEnd type="none" w="sm" len="sm"/>
            <a:tailEnd type="none" w="sm" len="sm"/>
          </a:ln>
          <a:effectLst/>
        </p:spPr>
        <p:txBody>
          <a:bodyPr lIns="91427" tIns="45713" rIns="91427" bIns="45713">
            <a:spAutoFit/>
          </a:bodyPr>
          <a:lstStyle/>
          <a:p>
            <a:pPr lvl="1">
              <a:spcBef>
                <a:spcPct val="50000"/>
              </a:spcBef>
              <a:defRPr/>
            </a:pPr>
            <a:r>
              <a:rPr lang="en-US" sz="2400" b="1">
                <a:effectLst>
                  <a:outerShdw blurRad="38100" dist="38100" dir="2700000" algn="tl">
                    <a:srgbClr val="000000"/>
                  </a:outerShdw>
                </a:effectLst>
                <a:cs typeface="Arial" pitchFamily="34" charset="0"/>
              </a:rPr>
              <a:t>ĐẠI NAM NHẤT THỐNG CHÍ </a:t>
            </a:r>
            <a:r>
              <a:rPr lang="en-US" sz="2400" b="1">
                <a:effectLst>
                  <a:outerShdw blurRad="38100" dist="38100" dir="2700000" algn="tl">
                    <a:srgbClr val="000000"/>
                  </a:outerShdw>
                </a:effectLst>
                <a:latin typeface="Tahoma" pitchFamily="34" charset="0"/>
                <a:cs typeface="Arial" pitchFamily="34" charset="0"/>
              </a:rPr>
              <a:t>(1910)</a:t>
            </a:r>
            <a:endParaRPr lang="en-US" sz="2400" b="1">
              <a:effectLst>
                <a:outerShdw blurRad="38100" dist="38100" dir="2700000" algn="tl">
                  <a:srgbClr val="000000"/>
                </a:outerShdw>
              </a:effectLst>
              <a:cs typeface="Arial" pitchFamily="34" charset="0"/>
            </a:endParaRPr>
          </a:p>
        </p:txBody>
      </p:sp>
      <p:sp>
        <p:nvSpPr>
          <p:cNvPr id="8" name="Rounded Rectangle 7"/>
          <p:cNvSpPr>
            <a:spLocks noChangeArrowheads="1"/>
          </p:cNvSpPr>
          <p:nvPr/>
        </p:nvSpPr>
        <p:spPr bwMode="auto">
          <a:xfrm>
            <a:off x="228600" y="152400"/>
            <a:ext cx="6172200" cy="457200"/>
          </a:xfrm>
          <a:prstGeom prst="roundRect">
            <a:avLst>
              <a:gd name="adj" fmla="val 16667"/>
            </a:avLst>
          </a:prstGeom>
          <a:solidFill>
            <a:srgbClr val="0066FF">
              <a:alpha val="92000"/>
            </a:srgbClr>
          </a:solidFill>
          <a:ln w="25400" algn="ctr">
            <a:solidFill>
              <a:schemeClr val="accent2"/>
            </a:solidFill>
            <a:round/>
            <a:headEnd/>
            <a:tailEnd/>
          </a:ln>
        </p:spPr>
        <p:txBody>
          <a:bodyPr lIns="91427" tIns="45713" rIns="91427" bIns="45713" anchor="ctr"/>
          <a:lstStyle/>
          <a:p>
            <a:pPr eaLnBrk="1" hangingPunct="1">
              <a:defRPr/>
            </a:pPr>
            <a:r>
              <a:rPr lang="en-US" sz="2500" b="1">
                <a:effectLst>
                  <a:outerShdw blurRad="38100" dist="38100" dir="2700000" algn="tl">
                    <a:srgbClr val="000000"/>
                  </a:outerShdw>
                </a:effectLst>
                <a:cs typeface="Arial" pitchFamily="34" charset="0"/>
              </a:rPr>
              <a:t>C</a:t>
            </a:r>
            <a:r>
              <a:rPr lang="vi-VN" sz="2500" b="1">
                <a:effectLst>
                  <a:outerShdw blurRad="38100" dist="38100" dir="2700000" algn="tl">
                    <a:srgbClr val="000000"/>
                  </a:outerShdw>
                </a:effectLst>
                <a:cs typeface="Arial" pitchFamily="34" charset="0"/>
              </a:rPr>
              <a:t>ơ</a:t>
            </a:r>
            <a:r>
              <a:rPr lang="en-US" sz="2500" b="1">
                <a:effectLst>
                  <a:outerShdw blurRad="38100" dist="38100" dir="2700000" algn="tl">
                    <a:srgbClr val="000000"/>
                  </a:outerShdw>
                </a:effectLst>
                <a:cs typeface="Arial" pitchFamily="34" charset="0"/>
              </a:rPr>
              <a:t> s</a:t>
            </a:r>
            <a:r>
              <a:rPr lang="vi-VN" sz="2500" b="1">
                <a:effectLst>
                  <a:outerShdw blurRad="38100" dist="38100" dir="2700000" algn="tl">
                    <a:srgbClr val="000000"/>
                  </a:outerShdw>
                </a:effectLst>
                <a:cs typeface="Arial" pitchFamily="34" charset="0"/>
              </a:rPr>
              <a:t>ở</a:t>
            </a:r>
            <a:r>
              <a:rPr lang="en-US" sz="2500" b="1">
                <a:effectLst>
                  <a:outerShdw blurRad="38100" dist="38100" dir="2700000" algn="tl">
                    <a:srgbClr val="000000"/>
                  </a:outerShdw>
                </a:effectLst>
                <a:cs typeface="Arial" pitchFamily="34" charset="0"/>
              </a:rPr>
              <a:t> lịch sử, pháp lý của  Việt  Nam</a:t>
            </a:r>
          </a:p>
        </p:txBody>
      </p:sp>
      <p:grpSp>
        <p:nvGrpSpPr>
          <p:cNvPr id="2" name="Group 5"/>
          <p:cNvGrpSpPr>
            <a:grpSpLocks/>
          </p:cNvGrpSpPr>
          <p:nvPr/>
        </p:nvGrpSpPr>
        <p:grpSpPr bwMode="auto">
          <a:xfrm>
            <a:off x="0" y="1676400"/>
            <a:ext cx="3886200" cy="4724400"/>
            <a:chOff x="336" y="1248"/>
            <a:chExt cx="2448" cy="2784"/>
          </a:xfrm>
        </p:grpSpPr>
        <p:sp>
          <p:nvSpPr>
            <p:cNvPr id="80903" name="Rectangle 6"/>
            <p:cNvSpPr>
              <a:spLocks noChangeArrowheads="1"/>
            </p:cNvSpPr>
            <p:nvPr/>
          </p:nvSpPr>
          <p:spPr bwMode="auto">
            <a:xfrm>
              <a:off x="384" y="1248"/>
              <a:ext cx="2400" cy="2784"/>
            </a:xfrm>
            <a:prstGeom prst="rect">
              <a:avLst/>
            </a:prstGeom>
            <a:solidFill>
              <a:srgbClr val="336699"/>
            </a:solidFill>
            <a:ln w="9525">
              <a:solidFill>
                <a:schemeClr val="tx1"/>
              </a:solidFill>
              <a:miter lim="800000"/>
              <a:headEnd type="none" w="sm" len="sm"/>
              <a:tailEnd type="none" w="sm" len="sm"/>
            </a:ln>
          </p:spPr>
          <p:txBody>
            <a:bodyPr wrap="none" anchor="ctr"/>
            <a:lstStyle/>
            <a:p>
              <a:endParaRPr lang="vi-VN"/>
            </a:p>
          </p:txBody>
        </p:sp>
        <p:sp>
          <p:nvSpPr>
            <p:cNvPr id="80904" name="Text Box 7"/>
            <p:cNvSpPr txBox="1">
              <a:spLocks noChangeArrowheads="1"/>
            </p:cNvSpPr>
            <p:nvPr/>
          </p:nvSpPr>
          <p:spPr bwMode="auto">
            <a:xfrm>
              <a:off x="336" y="1313"/>
              <a:ext cx="2385" cy="1970"/>
            </a:xfrm>
            <a:prstGeom prst="rect">
              <a:avLst/>
            </a:prstGeom>
            <a:noFill/>
            <a:ln w="9525">
              <a:noFill/>
              <a:miter lim="800000"/>
              <a:headEnd type="none" w="sm" len="sm"/>
              <a:tailEnd type="none" w="sm" len="sm"/>
            </a:ln>
          </p:spPr>
          <p:txBody>
            <a:bodyPr wrap="square" lIns="91427" tIns="45713" rIns="91427" bIns="45713">
              <a:spAutoFit/>
            </a:bodyPr>
            <a:lstStyle/>
            <a:p>
              <a:pPr algn="just" eaLnBrk="1" hangingPunct="1">
                <a:lnSpc>
                  <a:spcPct val="80000"/>
                </a:lnSpc>
                <a:spcBef>
                  <a:spcPct val="50000"/>
                </a:spcBef>
                <a:buClr>
                  <a:schemeClr val="hlink"/>
                </a:buClr>
                <a:buSzPct val="65000"/>
                <a:buFont typeface="Wingdings" pitchFamily="2" charset="2"/>
                <a:buChar char="n"/>
              </a:pPr>
              <a:r>
                <a:rPr lang="en-US" sz="2000" dirty="0">
                  <a:cs typeface="Arial" pitchFamily="34" charset="0"/>
                </a:rPr>
                <a:t>“</a:t>
              </a:r>
              <a:r>
                <a:rPr lang="en-US" sz="2400" dirty="0" err="1">
                  <a:solidFill>
                    <a:schemeClr val="bg1"/>
                  </a:solidFill>
                  <a:cs typeface="Arial" pitchFamily="34" charset="0"/>
                </a:rPr>
                <a:t>Phía</a:t>
              </a:r>
              <a:r>
                <a:rPr lang="en-US" sz="2400" dirty="0">
                  <a:solidFill>
                    <a:schemeClr val="bg1"/>
                  </a:solidFill>
                  <a:cs typeface="Arial" pitchFamily="34" charset="0"/>
                </a:rPr>
                <a:t> </a:t>
              </a:r>
              <a:r>
                <a:rPr lang="en-US" sz="2400" dirty="0" err="1">
                  <a:solidFill>
                    <a:schemeClr val="bg1"/>
                  </a:solidFill>
                  <a:cs typeface="Arial" pitchFamily="34" charset="0"/>
                </a:rPr>
                <a:t>Đông</a:t>
              </a:r>
              <a:r>
                <a:rPr lang="en-US" sz="2400" dirty="0">
                  <a:solidFill>
                    <a:schemeClr val="bg1"/>
                  </a:solidFill>
                  <a:cs typeface="Arial" pitchFamily="34" charset="0"/>
                </a:rPr>
                <a:t> </a:t>
              </a:r>
              <a:r>
                <a:rPr lang="en-US" sz="2400" dirty="0" err="1">
                  <a:solidFill>
                    <a:schemeClr val="bg1"/>
                  </a:solidFill>
                  <a:cs typeface="Arial" pitchFamily="34" charset="0"/>
                </a:rPr>
                <a:t>tỉnh</a:t>
              </a:r>
              <a:r>
                <a:rPr lang="en-US" sz="2400" dirty="0">
                  <a:solidFill>
                    <a:schemeClr val="bg1"/>
                  </a:solidFill>
                  <a:cs typeface="Arial" pitchFamily="34" charset="0"/>
                </a:rPr>
                <a:t> </a:t>
              </a:r>
              <a:r>
                <a:rPr lang="en-US" sz="2400" dirty="0" err="1">
                  <a:solidFill>
                    <a:schemeClr val="bg1"/>
                  </a:solidFill>
                  <a:cs typeface="Arial" pitchFamily="34" charset="0"/>
                </a:rPr>
                <a:t>Quảng</a:t>
              </a:r>
              <a:r>
                <a:rPr lang="en-US" sz="2400" dirty="0">
                  <a:solidFill>
                    <a:schemeClr val="bg1"/>
                  </a:solidFill>
                  <a:cs typeface="Arial" pitchFamily="34" charset="0"/>
                </a:rPr>
                <a:t> </a:t>
              </a:r>
              <a:r>
                <a:rPr lang="en-US" sz="2400" dirty="0" err="1">
                  <a:solidFill>
                    <a:schemeClr val="bg1"/>
                  </a:solidFill>
                  <a:cs typeface="Arial" pitchFamily="34" charset="0"/>
                </a:rPr>
                <a:t>Ngãi</a:t>
              </a:r>
              <a:r>
                <a:rPr lang="en-US" sz="2400" dirty="0">
                  <a:solidFill>
                    <a:schemeClr val="bg1"/>
                  </a:solidFill>
                  <a:cs typeface="Arial" pitchFamily="34" charset="0"/>
                </a:rPr>
                <a:t>, </a:t>
              </a:r>
              <a:r>
                <a:rPr lang="en-US" sz="2400" dirty="0" err="1">
                  <a:solidFill>
                    <a:schemeClr val="bg1"/>
                  </a:solidFill>
                  <a:cs typeface="Arial" pitchFamily="34" charset="0"/>
                </a:rPr>
                <a:t>có</a:t>
              </a:r>
              <a:r>
                <a:rPr lang="en-US" sz="2400" dirty="0">
                  <a:solidFill>
                    <a:schemeClr val="bg1"/>
                  </a:solidFill>
                  <a:cs typeface="Arial" pitchFamily="34" charset="0"/>
                </a:rPr>
                <a:t> </a:t>
              </a:r>
              <a:r>
                <a:rPr lang="en-US" sz="2400" dirty="0" err="1">
                  <a:solidFill>
                    <a:schemeClr val="bg1"/>
                  </a:solidFill>
                  <a:cs typeface="Arial" pitchFamily="34" charset="0"/>
                </a:rPr>
                <a:t>đảo</a:t>
              </a:r>
              <a:r>
                <a:rPr lang="en-US" sz="2400" dirty="0">
                  <a:solidFill>
                    <a:schemeClr val="bg1"/>
                  </a:solidFill>
                  <a:cs typeface="Arial" pitchFamily="34" charset="0"/>
                </a:rPr>
                <a:t> </a:t>
              </a:r>
              <a:r>
                <a:rPr lang="en-US" sz="2400" dirty="0" err="1">
                  <a:solidFill>
                    <a:schemeClr val="bg1"/>
                  </a:solidFill>
                  <a:cs typeface="Arial" pitchFamily="34" charset="0"/>
                </a:rPr>
                <a:t>cát</a:t>
              </a:r>
              <a:r>
                <a:rPr lang="en-US" sz="2400" dirty="0">
                  <a:solidFill>
                    <a:schemeClr val="bg1"/>
                  </a:solidFill>
                  <a:cs typeface="Arial" pitchFamily="34" charset="0"/>
                </a:rPr>
                <a:t> (</a:t>
              </a:r>
              <a:r>
                <a:rPr lang="en-US" sz="2400" dirty="0" err="1">
                  <a:solidFill>
                    <a:schemeClr val="bg1"/>
                  </a:solidFill>
                  <a:cs typeface="Arial" pitchFamily="34" charset="0"/>
                </a:rPr>
                <a:t>tức</a:t>
              </a:r>
              <a:r>
                <a:rPr lang="en-US" sz="2400" dirty="0">
                  <a:solidFill>
                    <a:schemeClr val="bg1"/>
                  </a:solidFill>
                  <a:cs typeface="Arial" pitchFamily="34" charset="0"/>
                </a:rPr>
                <a:t> </a:t>
              </a:r>
              <a:r>
                <a:rPr lang="en-US" sz="2400" dirty="0" err="1">
                  <a:solidFill>
                    <a:schemeClr val="bg1"/>
                  </a:solidFill>
                  <a:cs typeface="Arial" pitchFamily="34" charset="0"/>
                </a:rPr>
                <a:t>đảo</a:t>
              </a:r>
              <a:r>
                <a:rPr lang="en-US" sz="2400" dirty="0">
                  <a:solidFill>
                    <a:schemeClr val="bg1"/>
                  </a:solidFill>
                  <a:cs typeface="Arial" pitchFamily="34" charset="0"/>
                </a:rPr>
                <a:t> </a:t>
              </a:r>
              <a:r>
                <a:rPr lang="en-US" sz="2400" dirty="0" err="1">
                  <a:solidFill>
                    <a:schemeClr val="bg1"/>
                  </a:solidFill>
                  <a:cs typeface="Arial" pitchFamily="34" charset="0"/>
                </a:rPr>
                <a:t>Hoàng</a:t>
              </a:r>
              <a:r>
                <a:rPr lang="en-US" sz="2400" dirty="0">
                  <a:solidFill>
                    <a:schemeClr val="bg1"/>
                  </a:solidFill>
                  <a:cs typeface="Arial" pitchFamily="34" charset="0"/>
                </a:rPr>
                <a:t> Sa </a:t>
              </a:r>
              <a:r>
                <a:rPr lang="en-US" sz="2400" dirty="0" err="1">
                  <a:solidFill>
                    <a:schemeClr val="bg1"/>
                  </a:solidFill>
                  <a:cs typeface="Arial" pitchFamily="34" charset="0"/>
                </a:rPr>
                <a:t>liền</a:t>
              </a:r>
              <a:r>
                <a:rPr lang="en-US" sz="2400" dirty="0">
                  <a:solidFill>
                    <a:schemeClr val="bg1"/>
                  </a:solidFill>
                  <a:cs typeface="Arial" pitchFamily="34" charset="0"/>
                </a:rPr>
                <a:t> </a:t>
              </a:r>
              <a:r>
                <a:rPr lang="en-US" sz="2400" dirty="0" err="1">
                  <a:solidFill>
                    <a:schemeClr val="bg1"/>
                  </a:solidFill>
                  <a:cs typeface="Arial" pitchFamily="34" charset="0"/>
                </a:rPr>
                <a:t>cát</a:t>
              </a:r>
              <a:r>
                <a:rPr lang="en-US" sz="2400" dirty="0">
                  <a:solidFill>
                    <a:schemeClr val="bg1"/>
                  </a:solidFill>
                  <a:cs typeface="Arial" pitchFamily="34" charset="0"/>
                </a:rPr>
                <a:t> </a:t>
              </a:r>
              <a:r>
                <a:rPr lang="en-US" sz="2400" dirty="0" err="1">
                  <a:solidFill>
                    <a:schemeClr val="bg1"/>
                  </a:solidFill>
                  <a:cs typeface="Arial" pitchFamily="34" charset="0"/>
                </a:rPr>
                <a:t>với</a:t>
              </a:r>
              <a:r>
                <a:rPr lang="en-US" sz="2400" dirty="0">
                  <a:solidFill>
                    <a:schemeClr val="bg1"/>
                  </a:solidFill>
                  <a:cs typeface="Arial" pitchFamily="34" charset="0"/>
                </a:rPr>
                <a:t> </a:t>
              </a:r>
              <a:r>
                <a:rPr lang="en-US" sz="2400" dirty="0" err="1">
                  <a:solidFill>
                    <a:schemeClr val="bg1"/>
                  </a:solidFill>
                  <a:cs typeface="Arial" pitchFamily="34" charset="0"/>
                </a:rPr>
                <a:t>biển</a:t>
              </a:r>
              <a:r>
                <a:rPr lang="en-US" sz="2400" dirty="0">
                  <a:solidFill>
                    <a:schemeClr val="bg1"/>
                  </a:solidFill>
                  <a:cs typeface="Arial" pitchFamily="34" charset="0"/>
                </a:rPr>
                <a:t> </a:t>
              </a:r>
              <a:r>
                <a:rPr lang="en-US" sz="2400" dirty="0" err="1">
                  <a:solidFill>
                    <a:schemeClr val="bg1"/>
                  </a:solidFill>
                  <a:cs typeface="Arial" pitchFamily="34" charset="0"/>
                </a:rPr>
                <a:t>làm</a:t>
              </a:r>
              <a:r>
                <a:rPr lang="en-US" sz="2400" dirty="0">
                  <a:solidFill>
                    <a:schemeClr val="bg1"/>
                  </a:solidFill>
                  <a:cs typeface="Arial" pitchFamily="34" charset="0"/>
                </a:rPr>
                <a:t> </a:t>
              </a:r>
              <a:r>
                <a:rPr lang="en-US" sz="2400" dirty="0" err="1">
                  <a:solidFill>
                    <a:schemeClr val="bg1"/>
                  </a:solidFill>
                  <a:cs typeface="Arial" pitchFamily="34" charset="0"/>
                </a:rPr>
                <a:t>hào</a:t>
              </a:r>
              <a:r>
                <a:rPr lang="en-US" sz="2400" dirty="0">
                  <a:solidFill>
                    <a:schemeClr val="bg1"/>
                  </a:solidFill>
                  <a:cs typeface="Arial" pitchFamily="34" charset="0"/>
                </a:rPr>
                <a:t>; </a:t>
              </a:r>
              <a:r>
                <a:rPr lang="en-US" sz="2400" dirty="0" err="1">
                  <a:solidFill>
                    <a:schemeClr val="bg1"/>
                  </a:solidFill>
                  <a:cs typeface="Arial" pitchFamily="34" charset="0"/>
                </a:rPr>
                <a:t>phía</a:t>
              </a:r>
              <a:r>
                <a:rPr lang="en-US" sz="2400" dirty="0">
                  <a:solidFill>
                    <a:schemeClr val="bg1"/>
                  </a:solidFill>
                  <a:cs typeface="Arial" pitchFamily="34" charset="0"/>
                </a:rPr>
                <a:t> </a:t>
              </a:r>
              <a:r>
                <a:rPr lang="en-US" sz="2400" dirty="0" err="1">
                  <a:solidFill>
                    <a:schemeClr val="bg1"/>
                  </a:solidFill>
                  <a:cs typeface="Arial" pitchFamily="34" charset="0"/>
                </a:rPr>
                <a:t>Tây</a:t>
              </a:r>
              <a:r>
                <a:rPr lang="en-US" sz="2400" dirty="0">
                  <a:solidFill>
                    <a:schemeClr val="bg1"/>
                  </a:solidFill>
                  <a:cs typeface="Arial" pitchFamily="34" charset="0"/>
                </a:rPr>
                <a:t> Nam </a:t>
              </a:r>
              <a:r>
                <a:rPr lang="en-US" sz="2400" dirty="0" err="1">
                  <a:solidFill>
                    <a:schemeClr val="bg1"/>
                  </a:solidFill>
                  <a:cs typeface="Arial" pitchFamily="34" charset="0"/>
                </a:rPr>
                <a:t>miền</a:t>
              </a:r>
              <a:r>
                <a:rPr lang="en-US" sz="2400" dirty="0">
                  <a:solidFill>
                    <a:schemeClr val="bg1"/>
                  </a:solidFill>
                  <a:cs typeface="Arial" pitchFamily="34" charset="0"/>
                </a:rPr>
                <a:t> </a:t>
              </a:r>
              <a:r>
                <a:rPr lang="en-US" sz="2400" dirty="0" err="1">
                  <a:solidFill>
                    <a:schemeClr val="bg1"/>
                  </a:solidFill>
                  <a:cs typeface="Arial" pitchFamily="34" charset="0"/>
                </a:rPr>
                <a:t>sơn</a:t>
              </a:r>
              <a:r>
                <a:rPr lang="en-US" sz="2400" dirty="0">
                  <a:solidFill>
                    <a:schemeClr val="bg1"/>
                  </a:solidFill>
                  <a:cs typeface="Arial" pitchFamily="34" charset="0"/>
                </a:rPr>
                <a:t> man, </a:t>
              </a:r>
              <a:r>
                <a:rPr lang="en-US" sz="2400" dirty="0" err="1">
                  <a:solidFill>
                    <a:schemeClr val="bg1"/>
                  </a:solidFill>
                  <a:cs typeface="Arial" pitchFamily="34" charset="0"/>
                </a:rPr>
                <a:t>có</a:t>
              </a:r>
              <a:r>
                <a:rPr lang="en-US" sz="2400" dirty="0">
                  <a:solidFill>
                    <a:schemeClr val="bg1"/>
                  </a:solidFill>
                  <a:cs typeface="Arial" pitchFamily="34" charset="0"/>
                </a:rPr>
                <a:t> </a:t>
              </a:r>
              <a:r>
                <a:rPr lang="en-US" sz="2400" dirty="0" err="1">
                  <a:solidFill>
                    <a:schemeClr val="bg1"/>
                  </a:solidFill>
                  <a:cs typeface="Arial" pitchFamily="34" charset="0"/>
                </a:rPr>
                <a:t>lũy</a:t>
              </a:r>
              <a:r>
                <a:rPr lang="en-US" sz="2400" dirty="0">
                  <a:solidFill>
                    <a:schemeClr val="bg1"/>
                  </a:solidFill>
                  <a:cs typeface="Arial" pitchFamily="34" charset="0"/>
                </a:rPr>
                <a:t> </a:t>
              </a:r>
              <a:r>
                <a:rPr lang="en-US" sz="2400" dirty="0" err="1">
                  <a:solidFill>
                    <a:schemeClr val="bg1"/>
                  </a:solidFill>
                  <a:cs typeface="Arial" pitchFamily="34" charset="0"/>
                </a:rPr>
                <a:t>dài</a:t>
              </a:r>
              <a:r>
                <a:rPr lang="en-US" sz="2400" dirty="0">
                  <a:solidFill>
                    <a:schemeClr val="bg1"/>
                  </a:solidFill>
                  <a:cs typeface="Arial" pitchFamily="34" charset="0"/>
                </a:rPr>
                <a:t> </a:t>
              </a:r>
              <a:r>
                <a:rPr lang="en-US" sz="2400" dirty="0" err="1">
                  <a:solidFill>
                    <a:schemeClr val="bg1"/>
                  </a:solidFill>
                  <a:cs typeface="Arial" pitchFamily="34" charset="0"/>
                </a:rPr>
                <a:t>vững</a:t>
              </a:r>
              <a:r>
                <a:rPr lang="en-US" sz="2400" dirty="0">
                  <a:solidFill>
                    <a:schemeClr val="bg1"/>
                  </a:solidFill>
                  <a:cs typeface="Arial" pitchFamily="34" charset="0"/>
                </a:rPr>
                <a:t> </a:t>
              </a:r>
              <a:r>
                <a:rPr lang="en-US" sz="2400" dirty="0" err="1">
                  <a:solidFill>
                    <a:schemeClr val="bg1"/>
                  </a:solidFill>
                  <a:cs typeface="Arial" pitchFamily="34" charset="0"/>
                </a:rPr>
                <a:t>vàng</a:t>
              </a:r>
              <a:r>
                <a:rPr lang="en-US" sz="2400" dirty="0">
                  <a:solidFill>
                    <a:schemeClr val="bg1"/>
                  </a:solidFill>
                  <a:cs typeface="Arial" pitchFamily="34" charset="0"/>
                </a:rPr>
                <a:t>, </a:t>
              </a:r>
              <a:r>
                <a:rPr lang="en-US" sz="2400" dirty="0" err="1">
                  <a:solidFill>
                    <a:schemeClr val="bg1"/>
                  </a:solidFill>
                  <a:cs typeface="Arial" pitchFamily="34" charset="0"/>
                </a:rPr>
                <a:t>phía</a:t>
              </a:r>
              <a:r>
                <a:rPr lang="en-US" sz="2400" dirty="0">
                  <a:solidFill>
                    <a:schemeClr val="bg1"/>
                  </a:solidFill>
                  <a:cs typeface="Arial" pitchFamily="34" charset="0"/>
                </a:rPr>
                <a:t> </a:t>
              </a:r>
              <a:r>
                <a:rPr lang="en-US" sz="2400" dirty="0" err="1">
                  <a:solidFill>
                    <a:schemeClr val="bg1"/>
                  </a:solidFill>
                  <a:cs typeface="Arial" pitchFamily="34" charset="0"/>
                </a:rPr>
                <a:t>nam</a:t>
              </a:r>
              <a:r>
                <a:rPr lang="en-US" sz="2400" dirty="0">
                  <a:solidFill>
                    <a:schemeClr val="bg1"/>
                  </a:solidFill>
                  <a:cs typeface="Arial" pitchFamily="34" charset="0"/>
                </a:rPr>
                <a:t> </a:t>
              </a:r>
              <a:r>
                <a:rPr lang="en-US" sz="2400" dirty="0" err="1">
                  <a:solidFill>
                    <a:schemeClr val="bg1"/>
                  </a:solidFill>
                  <a:cs typeface="Arial" pitchFamily="34" charset="0"/>
                </a:rPr>
                <a:t>liền</a:t>
              </a:r>
              <a:r>
                <a:rPr lang="en-US" sz="2400" dirty="0">
                  <a:solidFill>
                    <a:schemeClr val="bg1"/>
                  </a:solidFill>
                  <a:cs typeface="Arial" pitchFamily="34" charset="0"/>
                </a:rPr>
                <a:t> </a:t>
              </a:r>
              <a:r>
                <a:rPr lang="en-US" sz="2400" dirty="0" err="1">
                  <a:solidFill>
                    <a:schemeClr val="bg1"/>
                  </a:solidFill>
                  <a:cs typeface="Arial" pitchFamily="34" charset="0"/>
                </a:rPr>
                <a:t>với</a:t>
              </a:r>
              <a:r>
                <a:rPr lang="en-US" sz="2400" dirty="0">
                  <a:solidFill>
                    <a:schemeClr val="bg1"/>
                  </a:solidFill>
                  <a:cs typeface="Arial" pitchFamily="34" charset="0"/>
                </a:rPr>
                <a:t> </a:t>
              </a:r>
              <a:r>
                <a:rPr lang="en-US" sz="2400" dirty="0" err="1">
                  <a:solidFill>
                    <a:schemeClr val="bg1"/>
                  </a:solidFill>
                  <a:cs typeface="Arial" pitchFamily="34" charset="0"/>
                </a:rPr>
                <a:t>tỉnh</a:t>
              </a:r>
              <a:r>
                <a:rPr lang="en-US" sz="2400" dirty="0">
                  <a:solidFill>
                    <a:schemeClr val="bg1"/>
                  </a:solidFill>
                  <a:cs typeface="Arial" pitchFamily="34" charset="0"/>
                </a:rPr>
                <a:t> </a:t>
              </a:r>
              <a:r>
                <a:rPr lang="en-US" sz="2400" dirty="0" err="1">
                  <a:solidFill>
                    <a:schemeClr val="bg1"/>
                  </a:solidFill>
                  <a:cs typeface="Arial" pitchFamily="34" charset="0"/>
                </a:rPr>
                <a:t>Bình</a:t>
              </a:r>
              <a:r>
                <a:rPr lang="en-US" sz="2400" dirty="0">
                  <a:solidFill>
                    <a:schemeClr val="bg1"/>
                  </a:solidFill>
                  <a:cs typeface="Arial" pitchFamily="34" charset="0"/>
                </a:rPr>
                <a:t> </a:t>
              </a:r>
              <a:r>
                <a:rPr lang="en-US" sz="2400" dirty="0" err="1">
                  <a:solidFill>
                    <a:schemeClr val="bg1"/>
                  </a:solidFill>
                  <a:cs typeface="Arial" pitchFamily="34" charset="0"/>
                </a:rPr>
                <a:t>Định</a:t>
              </a:r>
              <a:r>
                <a:rPr lang="en-US" sz="2400" dirty="0">
                  <a:solidFill>
                    <a:schemeClr val="bg1"/>
                  </a:solidFill>
                  <a:cs typeface="Arial" pitchFamily="34" charset="0"/>
                </a:rPr>
                <a:t>, </a:t>
              </a:r>
              <a:r>
                <a:rPr lang="en-US" sz="2400" dirty="0" err="1">
                  <a:solidFill>
                    <a:schemeClr val="bg1"/>
                  </a:solidFill>
                  <a:cs typeface="Arial" pitchFamily="34" charset="0"/>
                </a:rPr>
                <a:t>có</a:t>
              </a:r>
              <a:r>
                <a:rPr lang="en-US" sz="2400" dirty="0">
                  <a:solidFill>
                    <a:schemeClr val="bg1"/>
                  </a:solidFill>
                  <a:cs typeface="Arial" pitchFamily="34" charset="0"/>
                </a:rPr>
                <a:t> </a:t>
              </a:r>
              <a:r>
                <a:rPr lang="en-US" sz="2400" dirty="0" err="1">
                  <a:solidFill>
                    <a:schemeClr val="bg1"/>
                  </a:solidFill>
                  <a:cs typeface="Arial" pitchFamily="34" charset="0"/>
                </a:rPr>
                <a:t>đèo</a:t>
              </a:r>
              <a:r>
                <a:rPr lang="en-US" sz="2400" dirty="0">
                  <a:solidFill>
                    <a:schemeClr val="bg1"/>
                  </a:solidFill>
                  <a:cs typeface="Arial" pitchFamily="34" charset="0"/>
                </a:rPr>
                <a:t> </a:t>
              </a:r>
              <a:r>
                <a:rPr lang="en-US" sz="2400" dirty="0" err="1">
                  <a:solidFill>
                    <a:schemeClr val="bg1"/>
                  </a:solidFill>
                  <a:cs typeface="Arial" pitchFamily="34" charset="0"/>
                </a:rPr>
                <a:t>Bến</a:t>
              </a:r>
              <a:r>
                <a:rPr lang="en-US" sz="2400" dirty="0">
                  <a:solidFill>
                    <a:schemeClr val="bg1"/>
                  </a:solidFill>
                  <a:cs typeface="Arial" pitchFamily="34" charset="0"/>
                </a:rPr>
                <a:t> </a:t>
              </a:r>
              <a:r>
                <a:rPr lang="en-US" sz="2400" dirty="0" err="1">
                  <a:solidFill>
                    <a:schemeClr val="bg1"/>
                  </a:solidFill>
                  <a:cs typeface="Arial" pitchFamily="34" charset="0"/>
                </a:rPr>
                <a:t>Đá</a:t>
              </a:r>
              <a:r>
                <a:rPr lang="en-US" sz="2400" dirty="0">
                  <a:solidFill>
                    <a:schemeClr val="bg1"/>
                  </a:solidFill>
                  <a:cs typeface="Arial" pitchFamily="34" charset="0"/>
                </a:rPr>
                <a:t> </a:t>
              </a:r>
              <a:r>
                <a:rPr lang="en-US" sz="2400" dirty="0" err="1">
                  <a:solidFill>
                    <a:schemeClr val="bg1"/>
                  </a:solidFill>
                  <a:cs typeface="Arial" pitchFamily="34" charset="0"/>
                </a:rPr>
                <a:t>chắn</a:t>
              </a:r>
              <a:r>
                <a:rPr lang="en-US" sz="2400" dirty="0">
                  <a:solidFill>
                    <a:schemeClr val="bg1"/>
                  </a:solidFill>
                  <a:cs typeface="Arial" pitchFamily="34" charset="0"/>
                </a:rPr>
                <a:t> </a:t>
              </a:r>
              <a:r>
                <a:rPr lang="en-US" sz="2400" dirty="0" err="1">
                  <a:solidFill>
                    <a:schemeClr val="bg1"/>
                  </a:solidFill>
                  <a:cs typeface="Arial" pitchFamily="34" charset="0"/>
                </a:rPr>
                <a:t>ngang</a:t>
              </a:r>
              <a:r>
                <a:rPr lang="en-US" sz="2400" dirty="0">
                  <a:solidFill>
                    <a:schemeClr val="bg1"/>
                  </a:solidFill>
                  <a:cs typeface="Arial" pitchFamily="34" charset="0"/>
                </a:rPr>
                <a:t>, </a:t>
              </a:r>
              <a:r>
                <a:rPr lang="en-US" sz="2400" dirty="0" err="1">
                  <a:solidFill>
                    <a:schemeClr val="bg1"/>
                  </a:solidFill>
                  <a:cs typeface="Arial" pitchFamily="34" charset="0"/>
                </a:rPr>
                <a:t>phía</a:t>
              </a:r>
              <a:r>
                <a:rPr lang="en-US" sz="2400" dirty="0">
                  <a:solidFill>
                    <a:schemeClr val="bg1"/>
                  </a:solidFill>
                  <a:cs typeface="Arial" pitchFamily="34" charset="0"/>
                </a:rPr>
                <a:t> </a:t>
              </a:r>
              <a:r>
                <a:rPr lang="en-US" sz="2400" dirty="0" err="1">
                  <a:solidFill>
                    <a:schemeClr val="bg1"/>
                  </a:solidFill>
                  <a:cs typeface="Arial" pitchFamily="34" charset="0"/>
                </a:rPr>
                <a:t>Bắc</a:t>
              </a:r>
              <a:r>
                <a:rPr lang="en-US" sz="2400" dirty="0">
                  <a:solidFill>
                    <a:schemeClr val="bg1"/>
                  </a:solidFill>
                  <a:cs typeface="Arial" pitchFamily="34" charset="0"/>
                </a:rPr>
                <a:t> </a:t>
              </a:r>
              <a:r>
                <a:rPr lang="en-US" sz="2400" dirty="0" err="1">
                  <a:solidFill>
                    <a:schemeClr val="bg1"/>
                  </a:solidFill>
                  <a:cs typeface="Arial" pitchFamily="34" charset="0"/>
                </a:rPr>
                <a:t>giáp</a:t>
              </a:r>
              <a:r>
                <a:rPr lang="en-US" sz="2400" dirty="0">
                  <a:solidFill>
                    <a:schemeClr val="bg1"/>
                  </a:solidFill>
                  <a:cs typeface="Arial" pitchFamily="34" charset="0"/>
                </a:rPr>
                <a:t> </a:t>
              </a:r>
              <a:r>
                <a:rPr lang="en-US" sz="2400" dirty="0" err="1">
                  <a:solidFill>
                    <a:schemeClr val="bg1"/>
                  </a:solidFill>
                  <a:cs typeface="Arial" pitchFamily="34" charset="0"/>
                </a:rPr>
                <a:t>tỉnh</a:t>
              </a:r>
              <a:r>
                <a:rPr lang="en-US" sz="2400" dirty="0">
                  <a:solidFill>
                    <a:schemeClr val="bg1"/>
                  </a:solidFill>
                  <a:cs typeface="Arial" pitchFamily="34" charset="0"/>
                </a:rPr>
                <a:t> </a:t>
              </a:r>
              <a:r>
                <a:rPr lang="en-US" sz="2400" dirty="0" err="1">
                  <a:solidFill>
                    <a:schemeClr val="bg1"/>
                  </a:solidFill>
                  <a:cs typeface="Arial" pitchFamily="34" charset="0"/>
                </a:rPr>
                <a:t>Quảng</a:t>
              </a:r>
              <a:r>
                <a:rPr lang="en-US" sz="2400" dirty="0">
                  <a:solidFill>
                    <a:schemeClr val="bg1"/>
                  </a:solidFill>
                  <a:cs typeface="Arial" pitchFamily="34" charset="0"/>
                </a:rPr>
                <a:t> Nam, </a:t>
              </a:r>
              <a:r>
                <a:rPr lang="en-US" sz="2400" dirty="0" err="1">
                  <a:solidFill>
                    <a:schemeClr val="bg1"/>
                  </a:solidFill>
                  <a:cs typeface="Arial" pitchFamily="34" charset="0"/>
                </a:rPr>
                <a:t>có</a:t>
              </a:r>
              <a:r>
                <a:rPr lang="en-US" sz="2400" dirty="0">
                  <a:solidFill>
                    <a:schemeClr val="bg1"/>
                  </a:solidFill>
                  <a:cs typeface="Arial" pitchFamily="34" charset="0"/>
                </a:rPr>
                <a:t> </a:t>
              </a:r>
              <a:r>
                <a:rPr lang="en-US" sz="2400" dirty="0" err="1">
                  <a:solidFill>
                    <a:schemeClr val="bg1"/>
                  </a:solidFill>
                  <a:cs typeface="Arial" pitchFamily="34" charset="0"/>
                </a:rPr>
                <a:t>ghềnh</a:t>
              </a:r>
              <a:r>
                <a:rPr lang="en-US" sz="2400" dirty="0">
                  <a:solidFill>
                    <a:schemeClr val="bg1"/>
                  </a:solidFill>
                  <a:cs typeface="Arial" pitchFamily="34" charset="0"/>
                </a:rPr>
                <a:t> Sa </a:t>
              </a:r>
              <a:r>
                <a:rPr lang="en-US" sz="2400" dirty="0" err="1">
                  <a:solidFill>
                    <a:schemeClr val="bg1"/>
                  </a:solidFill>
                  <a:cs typeface="Arial" pitchFamily="34" charset="0"/>
                </a:rPr>
                <a:t>Thổ</a:t>
              </a:r>
              <a:r>
                <a:rPr lang="en-US" sz="2400" dirty="0">
                  <a:solidFill>
                    <a:schemeClr val="bg1"/>
                  </a:solidFill>
                  <a:cs typeface="Arial" pitchFamily="34" charset="0"/>
                </a:rPr>
                <a:t> </a:t>
              </a:r>
              <a:r>
                <a:rPr lang="en-US" sz="2400" dirty="0" err="1">
                  <a:solidFill>
                    <a:schemeClr val="bg1"/>
                  </a:solidFill>
                  <a:cs typeface="Arial" pitchFamily="34" charset="0"/>
                </a:rPr>
                <a:t>làm</a:t>
              </a:r>
              <a:r>
                <a:rPr lang="en-US" sz="2400" dirty="0">
                  <a:solidFill>
                    <a:schemeClr val="bg1"/>
                  </a:solidFill>
                  <a:cs typeface="Arial" pitchFamily="34" charset="0"/>
                </a:rPr>
                <a:t> </a:t>
              </a:r>
              <a:r>
                <a:rPr lang="en-US" sz="2400" dirty="0" err="1">
                  <a:solidFill>
                    <a:schemeClr val="bg1"/>
                  </a:solidFill>
                  <a:cs typeface="Arial" pitchFamily="34" charset="0"/>
                </a:rPr>
                <a:t>giới</a:t>
              </a:r>
              <a:r>
                <a:rPr lang="en-US" sz="2400" dirty="0">
                  <a:solidFill>
                    <a:schemeClr val="bg1"/>
                  </a:solidFill>
                  <a:cs typeface="Arial" pitchFamily="34" charset="0"/>
                </a:rPr>
                <a:t> </a:t>
              </a:r>
              <a:r>
                <a:rPr lang="en-US" sz="2400" dirty="0" err="1">
                  <a:solidFill>
                    <a:schemeClr val="bg1"/>
                  </a:solidFill>
                  <a:cs typeface="Arial" pitchFamily="34" charset="0"/>
                </a:rPr>
                <a:t>hạn</a:t>
              </a:r>
              <a:r>
                <a:rPr lang="en-US" sz="2400" dirty="0">
                  <a:solidFill>
                    <a:schemeClr val="bg1"/>
                  </a:solidFill>
                  <a:cs typeface="Arial" pitchFamily="34" charset="0"/>
                </a:rPr>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34851"/>
                                        </p:tgtEl>
                                        <p:attrNameLst>
                                          <p:attrName>style.visibility</p:attrName>
                                        </p:attrNameLst>
                                      </p:cBhvr>
                                      <p:to>
                                        <p:strVal val="visible"/>
                                      </p:to>
                                    </p:set>
                                    <p:anim calcmode="lin" valueType="num">
                                      <p:cBhvr>
                                        <p:cTn id="12" dur="500" fill="hold"/>
                                        <p:tgtEl>
                                          <p:spTgt spid="334851"/>
                                        </p:tgtEl>
                                        <p:attrNameLst>
                                          <p:attrName>ppt_w</p:attrName>
                                        </p:attrNameLst>
                                      </p:cBhvr>
                                      <p:tavLst>
                                        <p:tav tm="0">
                                          <p:val>
                                            <p:fltVal val="0"/>
                                          </p:val>
                                        </p:tav>
                                        <p:tav tm="100000">
                                          <p:val>
                                            <p:strVal val="#ppt_w"/>
                                          </p:val>
                                        </p:tav>
                                      </p:tavLst>
                                    </p:anim>
                                    <p:anim calcmode="lin" valueType="num">
                                      <p:cBhvr>
                                        <p:cTn id="13" dur="500" fill="hold"/>
                                        <p:tgtEl>
                                          <p:spTgt spid="334851"/>
                                        </p:tgtEl>
                                        <p:attrNameLst>
                                          <p:attrName>ppt_h</p:attrName>
                                        </p:attrNameLst>
                                      </p:cBhvr>
                                      <p:tavLst>
                                        <p:tav tm="0">
                                          <p:val>
                                            <p:fltVal val="0"/>
                                          </p:val>
                                        </p:tav>
                                        <p:tav tm="100000">
                                          <p:val>
                                            <p:strVal val="#ppt_h"/>
                                          </p:val>
                                        </p:tav>
                                      </p:tavLst>
                                    </p:anim>
                                    <p:animEffect transition="in" filter="fade">
                                      <p:cBhvr>
                                        <p:cTn id="14" dur="500"/>
                                        <p:tgtEl>
                                          <p:spTgt spid="334851"/>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34850"/>
                                        </p:tgtEl>
                                        <p:attrNameLst>
                                          <p:attrName>style.visibility</p:attrName>
                                        </p:attrNameLst>
                                      </p:cBhvr>
                                      <p:to>
                                        <p:strVal val="visible"/>
                                      </p:to>
                                    </p:set>
                                    <p:anim calcmode="lin" valueType="num">
                                      <p:cBhvr>
                                        <p:cTn id="19" dur="500" fill="hold"/>
                                        <p:tgtEl>
                                          <p:spTgt spid="334850"/>
                                        </p:tgtEl>
                                        <p:attrNameLst>
                                          <p:attrName>ppt_w</p:attrName>
                                        </p:attrNameLst>
                                      </p:cBhvr>
                                      <p:tavLst>
                                        <p:tav tm="0">
                                          <p:val>
                                            <p:fltVal val="0"/>
                                          </p:val>
                                        </p:tav>
                                        <p:tav tm="100000">
                                          <p:val>
                                            <p:strVal val="#ppt_w"/>
                                          </p:val>
                                        </p:tav>
                                      </p:tavLst>
                                    </p:anim>
                                    <p:anim calcmode="lin" valueType="num">
                                      <p:cBhvr>
                                        <p:cTn id="20" dur="500" fill="hold"/>
                                        <p:tgtEl>
                                          <p:spTgt spid="334850"/>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1"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a:spLocks noChangeArrowheads="1"/>
          </p:cNvSpPr>
          <p:nvPr/>
        </p:nvSpPr>
        <p:spPr bwMode="auto">
          <a:xfrm>
            <a:off x="228600" y="152400"/>
            <a:ext cx="6172200" cy="457200"/>
          </a:xfrm>
          <a:prstGeom prst="roundRect">
            <a:avLst>
              <a:gd name="adj" fmla="val 16667"/>
            </a:avLst>
          </a:prstGeom>
          <a:solidFill>
            <a:srgbClr val="0066FF">
              <a:alpha val="92000"/>
            </a:srgbClr>
          </a:solidFill>
          <a:ln w="25400" algn="ctr">
            <a:solidFill>
              <a:schemeClr val="accent2"/>
            </a:solidFill>
            <a:round/>
            <a:headEnd/>
            <a:tailEnd/>
          </a:ln>
        </p:spPr>
        <p:txBody>
          <a:bodyPr lIns="91427" tIns="45713" rIns="91427" bIns="45713" anchor="ctr"/>
          <a:lstStyle/>
          <a:p>
            <a:pPr eaLnBrk="1" hangingPunct="1">
              <a:defRPr/>
            </a:pPr>
            <a:r>
              <a:rPr lang="en-US" sz="2500" b="1">
                <a:effectLst>
                  <a:outerShdw blurRad="38100" dist="38100" dir="2700000" algn="tl">
                    <a:srgbClr val="000000"/>
                  </a:outerShdw>
                </a:effectLst>
                <a:cs typeface="Arial" pitchFamily="34" charset="0"/>
              </a:rPr>
              <a:t>C</a:t>
            </a:r>
            <a:r>
              <a:rPr lang="vi-VN" sz="2500" b="1">
                <a:effectLst>
                  <a:outerShdw blurRad="38100" dist="38100" dir="2700000" algn="tl">
                    <a:srgbClr val="000000"/>
                  </a:outerShdw>
                </a:effectLst>
                <a:cs typeface="Arial" pitchFamily="34" charset="0"/>
              </a:rPr>
              <a:t>ơ</a:t>
            </a:r>
            <a:r>
              <a:rPr lang="en-US" sz="2500" b="1">
                <a:effectLst>
                  <a:outerShdw blurRad="38100" dist="38100" dir="2700000" algn="tl">
                    <a:srgbClr val="000000"/>
                  </a:outerShdw>
                </a:effectLst>
                <a:cs typeface="Arial" pitchFamily="34" charset="0"/>
              </a:rPr>
              <a:t> s</a:t>
            </a:r>
            <a:r>
              <a:rPr lang="vi-VN" sz="2500" b="1">
                <a:effectLst>
                  <a:outerShdw blurRad="38100" dist="38100" dir="2700000" algn="tl">
                    <a:srgbClr val="000000"/>
                  </a:outerShdw>
                </a:effectLst>
                <a:cs typeface="Arial" pitchFamily="34" charset="0"/>
              </a:rPr>
              <a:t>ở</a:t>
            </a:r>
            <a:r>
              <a:rPr lang="en-US" sz="2500" b="1">
                <a:effectLst>
                  <a:outerShdw blurRad="38100" dist="38100" dir="2700000" algn="tl">
                    <a:srgbClr val="000000"/>
                  </a:outerShdw>
                </a:effectLst>
                <a:cs typeface="Arial" pitchFamily="34" charset="0"/>
              </a:rPr>
              <a:t> lịch sử, pháp lý của  Việt  Nam</a:t>
            </a:r>
          </a:p>
        </p:txBody>
      </p:sp>
      <p:pic>
        <p:nvPicPr>
          <p:cNvPr id="335875" name="Picture 3" descr="dai nam nhat thong chi 1"/>
          <p:cNvPicPr>
            <a:picLocks noChangeAspect="1" noChangeArrowheads="1"/>
          </p:cNvPicPr>
          <p:nvPr/>
        </p:nvPicPr>
        <p:blipFill>
          <a:blip r:embed="rId2"/>
          <a:srcRect/>
          <a:stretch>
            <a:fillRect/>
          </a:stretch>
        </p:blipFill>
        <p:spPr bwMode="auto">
          <a:xfrm>
            <a:off x="5334000" y="1371600"/>
            <a:ext cx="3581400" cy="5334000"/>
          </a:xfrm>
          <a:prstGeom prst="rect">
            <a:avLst/>
          </a:prstGeom>
          <a:noFill/>
          <a:ln w="9525">
            <a:noFill/>
            <a:miter lim="800000"/>
            <a:headEnd/>
            <a:tailEnd/>
          </a:ln>
        </p:spPr>
      </p:pic>
      <p:grpSp>
        <p:nvGrpSpPr>
          <p:cNvPr id="2" name="Group 4"/>
          <p:cNvGrpSpPr>
            <a:grpSpLocks/>
          </p:cNvGrpSpPr>
          <p:nvPr/>
        </p:nvGrpSpPr>
        <p:grpSpPr bwMode="auto">
          <a:xfrm>
            <a:off x="152400" y="1371600"/>
            <a:ext cx="4876800" cy="5334000"/>
            <a:chOff x="384" y="864"/>
            <a:chExt cx="3072" cy="3360"/>
          </a:xfrm>
        </p:grpSpPr>
        <p:sp>
          <p:nvSpPr>
            <p:cNvPr id="81927" name="Rectangle 5"/>
            <p:cNvSpPr>
              <a:spLocks noChangeArrowheads="1"/>
            </p:cNvSpPr>
            <p:nvPr/>
          </p:nvSpPr>
          <p:spPr bwMode="auto">
            <a:xfrm>
              <a:off x="384" y="864"/>
              <a:ext cx="3072" cy="3360"/>
            </a:xfrm>
            <a:prstGeom prst="rect">
              <a:avLst/>
            </a:prstGeom>
            <a:solidFill>
              <a:srgbClr val="336699"/>
            </a:solidFill>
            <a:ln w="9525">
              <a:solidFill>
                <a:schemeClr val="tx1"/>
              </a:solidFill>
              <a:miter lim="800000"/>
              <a:headEnd type="none" w="sm" len="sm"/>
              <a:tailEnd type="none" w="sm" len="sm"/>
            </a:ln>
          </p:spPr>
          <p:txBody>
            <a:bodyPr wrap="none" anchor="ctr"/>
            <a:lstStyle/>
            <a:p>
              <a:endParaRPr lang="vi-VN"/>
            </a:p>
          </p:txBody>
        </p:sp>
        <p:sp>
          <p:nvSpPr>
            <p:cNvPr id="81928" name="Text Box 6"/>
            <p:cNvSpPr txBox="1">
              <a:spLocks noChangeArrowheads="1"/>
            </p:cNvSpPr>
            <p:nvPr/>
          </p:nvSpPr>
          <p:spPr bwMode="auto">
            <a:xfrm>
              <a:off x="528" y="1004"/>
              <a:ext cx="2832" cy="3124"/>
            </a:xfrm>
            <a:prstGeom prst="rect">
              <a:avLst/>
            </a:prstGeom>
            <a:noFill/>
            <a:ln w="9525">
              <a:noFill/>
              <a:miter lim="800000"/>
              <a:headEnd type="none" w="sm" len="sm"/>
              <a:tailEnd type="none" w="sm" len="sm"/>
            </a:ln>
          </p:spPr>
          <p:txBody>
            <a:bodyPr lIns="91427" tIns="45713" rIns="91427" bIns="45713">
              <a:spAutoFit/>
            </a:bodyPr>
            <a:lstStyle/>
            <a:p>
              <a:pPr algn="just" eaLnBrk="1" hangingPunct="1">
                <a:lnSpc>
                  <a:spcPct val="80000"/>
                </a:lnSpc>
                <a:spcBef>
                  <a:spcPct val="50000"/>
                </a:spcBef>
                <a:buClr>
                  <a:schemeClr val="hlink"/>
                </a:buClr>
                <a:buSzPct val="65000"/>
                <a:buFont typeface="Wingdings" pitchFamily="2" charset="2"/>
                <a:buChar char="n"/>
              </a:pPr>
              <a:r>
                <a:rPr lang="en-US" sz="1900">
                  <a:latin typeface="Tahoma" pitchFamily="34" charset="0"/>
                  <a:cs typeface="Arial" pitchFamily="34" charset="0"/>
                </a:rPr>
                <a:t>“… Đầu đời vua Gia Long phỏng theo lệ cũ đặt đội Hoàng Sa, sau lại bỏ; đầu đời Minh Mệnh thường sai người đi thuyền công đến đấy thăm dò đường biển, thấy một nơi có cồn cát trắng chu vi 1070 trượng, cây cối xanh tốt, giữa cồn cát có giếng, phía Tây Nam cồn có nhiều miếu cổ, không rõ dựng từ thời nào, có bia khắc 4 chữ “Vạn Lý Ba Bình” (muôn dặm sóng yên). Cồn cát này xưa gọi là Phật Tự Sơn, phía Đông và phía Tây đảo đều có đá san hô nổi lên một cồn chu vi 340 trượng, cao 1 trượng 2 thước ngang với cồn cát, gọi là Bàn Than Thạch. Năm Minh Mệnh thứ 16 sai thuyền công chở gạch đá đến đấy xây đền, dựng bia đá ở phần tả đền để ghi dấu và tra hột các thứ cây ở ba mặt tả hữu và sau. Binh phu đắp đền miếu đào được đồng lá và gang sắt có đến hơn 2000 cân”.</a:t>
              </a:r>
            </a:p>
          </p:txBody>
        </p:sp>
      </p:grpSp>
      <p:sp>
        <p:nvSpPr>
          <p:cNvPr id="335879" name="Text Box 7"/>
          <p:cNvSpPr txBox="1">
            <a:spLocks noChangeArrowheads="1"/>
          </p:cNvSpPr>
          <p:nvPr/>
        </p:nvSpPr>
        <p:spPr bwMode="auto">
          <a:xfrm>
            <a:off x="0" y="838200"/>
            <a:ext cx="9144000" cy="457200"/>
          </a:xfrm>
          <a:prstGeom prst="rect">
            <a:avLst/>
          </a:prstGeom>
          <a:noFill/>
          <a:ln w="9525">
            <a:noFill/>
            <a:miter lim="800000"/>
            <a:headEnd type="none" w="sm" len="sm"/>
            <a:tailEnd type="none" w="sm" len="sm"/>
          </a:ln>
          <a:effectLst/>
        </p:spPr>
        <p:txBody>
          <a:bodyPr lIns="91427" tIns="45713" rIns="91427" bIns="45713">
            <a:spAutoFit/>
          </a:bodyPr>
          <a:lstStyle/>
          <a:p>
            <a:pPr lvl="1">
              <a:spcBef>
                <a:spcPct val="50000"/>
              </a:spcBef>
              <a:defRPr/>
            </a:pPr>
            <a:r>
              <a:rPr lang="en-US" sz="2400" b="1">
                <a:effectLst>
                  <a:outerShdw blurRad="38100" dist="38100" dir="2700000" algn="tl">
                    <a:srgbClr val="000000"/>
                  </a:outerShdw>
                </a:effectLst>
                <a:cs typeface="Arial" pitchFamily="34" charset="0"/>
              </a:rPr>
              <a:t>ĐẠI NAM NHẤT THỐNG CHÍ </a:t>
            </a:r>
            <a:r>
              <a:rPr lang="en-US" sz="2400" b="1">
                <a:effectLst>
                  <a:outerShdw blurRad="38100" dist="38100" dir="2700000" algn="tl">
                    <a:srgbClr val="000000"/>
                  </a:outerShdw>
                </a:effectLst>
                <a:latin typeface="Tahoma" pitchFamily="34" charset="0"/>
                <a:cs typeface="Arial" pitchFamily="34" charset="0"/>
              </a:rPr>
              <a:t>(1910)</a:t>
            </a:r>
            <a:endParaRPr lang="en-US" sz="2400" b="1">
              <a:effectLst>
                <a:outerShdw blurRad="38100" dist="38100" dir="2700000" algn="tl">
                  <a:srgbClr val="000000"/>
                </a:outerShdw>
              </a:effectLst>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35879"/>
                                        </p:tgtEl>
                                        <p:attrNameLst>
                                          <p:attrName>style.visibility</p:attrName>
                                        </p:attrNameLst>
                                      </p:cBhvr>
                                      <p:to>
                                        <p:strVal val="visible"/>
                                      </p:to>
                                    </p:set>
                                    <p:anim calcmode="lin" valueType="num">
                                      <p:cBhvr>
                                        <p:cTn id="12" dur="500" fill="hold"/>
                                        <p:tgtEl>
                                          <p:spTgt spid="335879"/>
                                        </p:tgtEl>
                                        <p:attrNameLst>
                                          <p:attrName>ppt_w</p:attrName>
                                        </p:attrNameLst>
                                      </p:cBhvr>
                                      <p:tavLst>
                                        <p:tav tm="0">
                                          <p:val>
                                            <p:fltVal val="0"/>
                                          </p:val>
                                        </p:tav>
                                        <p:tav tm="100000">
                                          <p:val>
                                            <p:strVal val="#ppt_w"/>
                                          </p:val>
                                        </p:tav>
                                      </p:tavLst>
                                    </p:anim>
                                    <p:anim calcmode="lin" valueType="num">
                                      <p:cBhvr>
                                        <p:cTn id="13" dur="500" fill="hold"/>
                                        <p:tgtEl>
                                          <p:spTgt spid="335879"/>
                                        </p:tgtEl>
                                        <p:attrNameLst>
                                          <p:attrName>ppt_h</p:attrName>
                                        </p:attrNameLst>
                                      </p:cBhvr>
                                      <p:tavLst>
                                        <p:tav tm="0">
                                          <p:val>
                                            <p:fltVal val="0"/>
                                          </p:val>
                                        </p:tav>
                                        <p:tav tm="100000">
                                          <p:val>
                                            <p:strVal val="#ppt_h"/>
                                          </p:val>
                                        </p:tav>
                                      </p:tavLst>
                                    </p:anim>
                                    <p:animEffect transition="in" filter="fade">
                                      <p:cBhvr>
                                        <p:cTn id="14" dur="500"/>
                                        <p:tgtEl>
                                          <p:spTgt spid="335879"/>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35875"/>
                                        </p:tgtEl>
                                        <p:attrNameLst>
                                          <p:attrName>style.visibility</p:attrName>
                                        </p:attrNameLst>
                                      </p:cBhvr>
                                      <p:to>
                                        <p:strVal val="visible"/>
                                      </p:to>
                                    </p:set>
                                    <p:anim calcmode="lin" valueType="num">
                                      <p:cBhvr>
                                        <p:cTn id="19" dur="500" fill="hold"/>
                                        <p:tgtEl>
                                          <p:spTgt spid="335875"/>
                                        </p:tgtEl>
                                        <p:attrNameLst>
                                          <p:attrName>ppt_w</p:attrName>
                                        </p:attrNameLst>
                                      </p:cBhvr>
                                      <p:tavLst>
                                        <p:tav tm="0">
                                          <p:val>
                                            <p:fltVal val="0"/>
                                          </p:val>
                                        </p:tav>
                                        <p:tav tm="100000">
                                          <p:val>
                                            <p:strVal val="#ppt_w"/>
                                          </p:val>
                                        </p:tav>
                                      </p:tavLst>
                                    </p:anim>
                                    <p:anim calcmode="lin" valueType="num">
                                      <p:cBhvr>
                                        <p:cTn id="20" dur="500" fill="hold"/>
                                        <p:tgtEl>
                                          <p:spTgt spid="33587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587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Bản đồ hàng hải châu âu Tk 15-16"/>
          <p:cNvPicPr>
            <a:picLocks noChangeAspect="1" noChangeArrowheads="1"/>
          </p:cNvPicPr>
          <p:nvPr/>
        </p:nvPicPr>
        <p:blipFill>
          <a:blip r:embed="rId2"/>
          <a:srcRect/>
          <a:stretch>
            <a:fillRect/>
          </a:stretch>
        </p:blipFill>
        <p:spPr bwMode="auto">
          <a:xfrm>
            <a:off x="3644900" y="1524000"/>
            <a:ext cx="5194300" cy="5334000"/>
          </a:xfrm>
          <a:prstGeom prst="rect">
            <a:avLst/>
          </a:prstGeom>
          <a:noFill/>
          <a:ln w="9525">
            <a:noFill/>
            <a:miter lim="800000"/>
            <a:headEnd/>
            <a:tailEnd/>
          </a:ln>
        </p:spPr>
      </p:pic>
      <p:sp>
        <p:nvSpPr>
          <p:cNvPr id="336899" name="Text Box 3"/>
          <p:cNvSpPr txBox="1">
            <a:spLocks noChangeArrowheads="1"/>
          </p:cNvSpPr>
          <p:nvPr/>
        </p:nvSpPr>
        <p:spPr bwMode="auto">
          <a:xfrm>
            <a:off x="533400" y="914400"/>
            <a:ext cx="6340475" cy="457200"/>
          </a:xfrm>
          <a:prstGeom prst="rect">
            <a:avLst/>
          </a:prstGeom>
          <a:noFill/>
          <a:ln w="9525">
            <a:noFill/>
            <a:miter lim="800000"/>
            <a:headEnd type="none" w="sm" len="sm"/>
            <a:tailEnd type="none" w="sm" len="sm"/>
          </a:ln>
          <a:effectLst/>
        </p:spPr>
        <p:txBody>
          <a:bodyPr lIns="91427" tIns="45713" rIns="91427" bIns="45713">
            <a:spAutoFit/>
          </a:bodyPr>
          <a:lstStyle/>
          <a:p>
            <a:pPr>
              <a:defRPr/>
            </a:pPr>
            <a:r>
              <a:rPr lang="en-US" sz="2400" b="1">
                <a:effectLst>
                  <a:outerShdw blurRad="38100" dist="38100" dir="2700000" algn="tl">
                    <a:srgbClr val="000000"/>
                  </a:outerShdw>
                </a:effectLst>
                <a:cs typeface="Arial" pitchFamily="34" charset="0"/>
              </a:rPr>
              <a:t>BẢN ĐỒ HÀNG HẢI CHÂU ÂU</a:t>
            </a:r>
          </a:p>
        </p:txBody>
      </p:sp>
      <p:sp>
        <p:nvSpPr>
          <p:cNvPr id="336900" name="Text Box 4"/>
          <p:cNvSpPr txBox="1">
            <a:spLocks noChangeArrowheads="1"/>
          </p:cNvSpPr>
          <p:nvPr/>
        </p:nvSpPr>
        <p:spPr bwMode="auto">
          <a:xfrm>
            <a:off x="6096000" y="914400"/>
            <a:ext cx="2435225" cy="457200"/>
          </a:xfrm>
          <a:prstGeom prst="rect">
            <a:avLst/>
          </a:prstGeom>
          <a:noFill/>
          <a:ln w="9525">
            <a:noFill/>
            <a:miter lim="800000"/>
            <a:headEnd type="none" w="sm" len="sm"/>
            <a:tailEnd type="none" w="sm" len="sm"/>
          </a:ln>
          <a:effectLst/>
        </p:spPr>
        <p:txBody>
          <a:bodyPr wrap="none" lIns="91427" tIns="45713" rIns="91427" bIns="45713">
            <a:spAutoFit/>
          </a:bodyPr>
          <a:lstStyle/>
          <a:p>
            <a:pPr algn="l">
              <a:defRPr/>
            </a:pPr>
            <a:r>
              <a:rPr lang="en-US" sz="2400" b="1">
                <a:effectLst>
                  <a:outerShdw blurRad="38100" dist="38100" dir="2700000" algn="tl">
                    <a:srgbClr val="000000"/>
                  </a:outerShdw>
                </a:effectLst>
                <a:cs typeface="Arial" pitchFamily="34" charset="0"/>
              </a:rPr>
              <a:t>(Thế kỷ XV-XVI)</a:t>
            </a:r>
          </a:p>
        </p:txBody>
      </p:sp>
      <p:sp>
        <p:nvSpPr>
          <p:cNvPr id="370692" name="Oval 4"/>
          <p:cNvSpPr>
            <a:spLocks noChangeArrowheads="1"/>
          </p:cNvSpPr>
          <p:nvPr/>
        </p:nvSpPr>
        <p:spPr bwMode="auto">
          <a:xfrm>
            <a:off x="5483225" y="3276600"/>
            <a:ext cx="612775" cy="1143000"/>
          </a:xfrm>
          <a:prstGeom prst="ellipse">
            <a:avLst/>
          </a:prstGeom>
          <a:noFill/>
          <a:ln w="38100">
            <a:solidFill>
              <a:srgbClr val="FF3300"/>
            </a:solidFill>
            <a:round/>
            <a:headEnd/>
            <a:tailEnd/>
          </a:ln>
        </p:spPr>
        <p:txBody>
          <a:bodyPr wrap="none" lIns="91427" tIns="45713" rIns="91427" bIns="45713" anchor="ctr"/>
          <a:lstStyle/>
          <a:p>
            <a:pPr algn="l"/>
            <a:endParaRPr lang="vi-VN" sz="1700">
              <a:latin typeface="Tahoma" pitchFamily="34" charset="0"/>
              <a:cs typeface="Arial" pitchFamily="34" charset="0"/>
            </a:endParaRPr>
          </a:p>
        </p:txBody>
      </p:sp>
      <p:grpSp>
        <p:nvGrpSpPr>
          <p:cNvPr id="2" name="Group 6"/>
          <p:cNvGrpSpPr>
            <a:grpSpLocks/>
          </p:cNvGrpSpPr>
          <p:nvPr/>
        </p:nvGrpSpPr>
        <p:grpSpPr bwMode="auto">
          <a:xfrm>
            <a:off x="1219200" y="4114801"/>
            <a:ext cx="1995488" cy="2706688"/>
            <a:chOff x="240" y="2832"/>
            <a:chExt cx="1257" cy="1705"/>
          </a:xfrm>
        </p:grpSpPr>
        <p:sp>
          <p:nvSpPr>
            <p:cNvPr id="82953" name="AutoShape 7"/>
            <p:cNvSpPr>
              <a:spLocks noChangeArrowheads="1"/>
            </p:cNvSpPr>
            <p:nvPr/>
          </p:nvSpPr>
          <p:spPr bwMode="auto">
            <a:xfrm>
              <a:off x="240" y="2832"/>
              <a:ext cx="1200" cy="1344"/>
            </a:xfrm>
            <a:prstGeom prst="wedgeRectCallout">
              <a:avLst>
                <a:gd name="adj1" fmla="val 175667"/>
                <a:gd name="adj2" fmla="val -64139"/>
              </a:avLst>
            </a:prstGeom>
            <a:solidFill>
              <a:srgbClr val="F2A100"/>
            </a:solidFill>
            <a:ln w="9525">
              <a:solidFill>
                <a:schemeClr val="tx1"/>
              </a:solidFill>
              <a:miter lim="800000"/>
              <a:headEnd type="none" w="sm" len="sm"/>
              <a:tailEnd type="none" w="sm" len="sm"/>
            </a:ln>
          </p:spPr>
          <p:txBody>
            <a:bodyPr lIns="91427" tIns="45713" rIns="91427" bIns="45713" anchor="ctr"/>
            <a:lstStyle/>
            <a:p>
              <a:endParaRPr lang="vi-VN" sz="1700">
                <a:latin typeface="Tahoma" pitchFamily="34" charset="0"/>
                <a:cs typeface="Arial" pitchFamily="34" charset="0"/>
              </a:endParaRPr>
            </a:p>
          </p:txBody>
        </p:sp>
        <p:sp>
          <p:nvSpPr>
            <p:cNvPr id="82954" name="Text Box 8"/>
            <p:cNvSpPr txBox="1">
              <a:spLocks noChangeArrowheads="1"/>
            </p:cNvSpPr>
            <p:nvPr/>
          </p:nvSpPr>
          <p:spPr bwMode="auto">
            <a:xfrm>
              <a:off x="336" y="2850"/>
              <a:ext cx="1161" cy="1687"/>
            </a:xfrm>
            <a:prstGeom prst="rect">
              <a:avLst/>
            </a:prstGeom>
            <a:noFill/>
            <a:ln w="9525">
              <a:noFill/>
              <a:miter lim="800000"/>
              <a:headEnd type="none" w="sm" len="sm"/>
              <a:tailEnd type="none" w="sm" len="sm"/>
            </a:ln>
          </p:spPr>
          <p:txBody>
            <a:bodyPr wrap="square" lIns="91427" tIns="45713" rIns="91427" bIns="45713">
              <a:spAutoFit/>
            </a:bodyPr>
            <a:lstStyle/>
            <a:p>
              <a:pPr>
                <a:spcBef>
                  <a:spcPct val="50000"/>
                </a:spcBef>
              </a:pPr>
              <a:r>
                <a:rPr lang="en-US" sz="2400" b="1" dirty="0">
                  <a:solidFill>
                    <a:srgbClr val="FF0000"/>
                  </a:solidFill>
                  <a:latin typeface="Times New Roman" pitchFamily="18" charset="0"/>
                  <a:cs typeface="Times New Roman" pitchFamily="18" charset="0"/>
                </a:rPr>
                <a:t>2 </a:t>
              </a:r>
              <a:r>
                <a:rPr lang="en-US" sz="2400" b="1" dirty="0" err="1">
                  <a:solidFill>
                    <a:srgbClr val="FF0000"/>
                  </a:solidFill>
                  <a:latin typeface="Times New Roman" pitchFamily="18" charset="0"/>
                  <a:cs typeface="Times New Roman" pitchFamily="18" charset="0"/>
                </a:rPr>
                <a:t>quần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đảo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Hoàng</a:t>
              </a:r>
              <a:r>
                <a:rPr lang="en-US" sz="2400" b="1" dirty="0">
                  <a:solidFill>
                    <a:srgbClr val="FF0000"/>
                  </a:solidFill>
                  <a:latin typeface="Times New Roman" pitchFamily="18" charset="0"/>
                  <a:cs typeface="Times New Roman" pitchFamily="18" charset="0"/>
                </a:rPr>
                <a:t> Sa </a:t>
              </a:r>
              <a:br>
                <a:rPr lang="en-US" sz="2400" b="1" dirty="0">
                  <a:solidFill>
                    <a:srgbClr val="FF0000"/>
                  </a:solidFill>
                  <a:latin typeface="Times New Roman" pitchFamily="18" charset="0"/>
                  <a:cs typeface="Times New Roman" pitchFamily="18" charset="0"/>
                </a:rPr>
              </a:b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Trường</a:t>
              </a:r>
              <a:r>
                <a:rPr lang="en-US" sz="2400" b="1" dirty="0">
                  <a:solidFill>
                    <a:srgbClr val="FF0000"/>
                  </a:solidFill>
                  <a:latin typeface="Times New Roman" pitchFamily="18" charset="0"/>
                  <a:cs typeface="Times New Roman" pitchFamily="18" charset="0"/>
                </a:rPr>
                <a:t> Sa </a:t>
              </a:r>
              <a:r>
                <a:rPr lang="en-US" sz="2400" b="1" dirty="0" err="1">
                  <a:solidFill>
                    <a:srgbClr val="FF0000"/>
                  </a:solidFill>
                  <a:latin typeface="Times New Roman" pitchFamily="18" charset="0"/>
                  <a:cs typeface="Times New Roman" pitchFamily="18" charset="0"/>
                </a:rPr>
                <a:t>được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thể</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hiện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như</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cờ</a:t>
              </a:r>
              <a:r>
                <a:rPr lang="en-US" sz="2400" b="1" dirty="0">
                  <a:solidFill>
                    <a:srgbClr val="FF0000"/>
                  </a:solidFill>
                  <a:latin typeface="Times New Roman" pitchFamily="18" charset="0"/>
                  <a:cs typeface="Times New Roman" pitchFamily="18" charset="0"/>
                </a:rPr>
                <a:t> </a:t>
              </a:r>
              <a:br>
                <a:rPr lang="en-US" sz="2400" b="1" dirty="0">
                  <a:solidFill>
                    <a:srgbClr val="FF0000"/>
                  </a:solidFill>
                  <a:latin typeface="Times New Roman" pitchFamily="18" charset="0"/>
                  <a:cs typeface="Times New Roman" pitchFamily="18" charset="0"/>
                </a:rPr>
              </a:br>
              <a:r>
                <a:rPr lang="en-US" sz="2400" b="1" dirty="0" err="1">
                  <a:solidFill>
                    <a:srgbClr val="FF0000"/>
                  </a:solidFill>
                  <a:latin typeface="Times New Roman" pitchFamily="18" charset="0"/>
                  <a:cs typeface="Times New Roman" pitchFamily="18" charset="0"/>
                </a:rPr>
                <a:t>đuôi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nheo</a:t>
              </a:r>
              <a:r>
                <a:rPr lang="en-US" sz="2400" b="1" dirty="0">
                  <a:solidFill>
                    <a:srgbClr val="FF0000"/>
                  </a:solidFill>
                  <a:latin typeface="Times New Roman" pitchFamily="18" charset="0"/>
                  <a:cs typeface="Times New Roman" pitchFamily="18" charset="0"/>
                </a:rPr>
                <a:t>.</a:t>
              </a:r>
            </a:p>
          </p:txBody>
        </p:sp>
      </p:grpSp>
      <p:sp>
        <p:nvSpPr>
          <p:cNvPr id="8" name="Rounded Rectangle 7"/>
          <p:cNvSpPr>
            <a:spLocks noChangeArrowheads="1"/>
          </p:cNvSpPr>
          <p:nvPr/>
        </p:nvSpPr>
        <p:spPr bwMode="auto">
          <a:xfrm>
            <a:off x="228600" y="152400"/>
            <a:ext cx="6172200" cy="457200"/>
          </a:xfrm>
          <a:prstGeom prst="roundRect">
            <a:avLst>
              <a:gd name="adj" fmla="val 16667"/>
            </a:avLst>
          </a:prstGeom>
          <a:solidFill>
            <a:srgbClr val="0066FF">
              <a:alpha val="92000"/>
            </a:srgbClr>
          </a:solidFill>
          <a:ln w="25400" algn="ctr">
            <a:solidFill>
              <a:schemeClr val="accent2"/>
            </a:solidFill>
            <a:round/>
            <a:headEnd/>
            <a:tailEnd/>
          </a:ln>
        </p:spPr>
        <p:txBody>
          <a:bodyPr lIns="91427" tIns="45713" rIns="91427" bIns="45713" anchor="ctr"/>
          <a:lstStyle/>
          <a:p>
            <a:pPr eaLnBrk="1" hangingPunct="1">
              <a:defRPr/>
            </a:pPr>
            <a:r>
              <a:rPr lang="en-US" sz="2500" b="1">
                <a:effectLst>
                  <a:outerShdw blurRad="38100" dist="38100" dir="2700000" algn="tl">
                    <a:srgbClr val="000000"/>
                  </a:outerShdw>
                </a:effectLst>
                <a:cs typeface="Arial" pitchFamily="34" charset="0"/>
              </a:rPr>
              <a:t>C</a:t>
            </a:r>
            <a:r>
              <a:rPr lang="vi-VN" sz="2500" b="1">
                <a:effectLst>
                  <a:outerShdw blurRad="38100" dist="38100" dir="2700000" algn="tl">
                    <a:srgbClr val="000000"/>
                  </a:outerShdw>
                </a:effectLst>
                <a:cs typeface="Arial" pitchFamily="34" charset="0"/>
              </a:rPr>
              <a:t>ơ</a:t>
            </a:r>
            <a:r>
              <a:rPr lang="en-US" sz="2500" b="1">
                <a:effectLst>
                  <a:outerShdw blurRad="38100" dist="38100" dir="2700000" algn="tl">
                    <a:srgbClr val="000000"/>
                  </a:outerShdw>
                </a:effectLst>
                <a:cs typeface="Arial" pitchFamily="34" charset="0"/>
              </a:rPr>
              <a:t> s</a:t>
            </a:r>
            <a:r>
              <a:rPr lang="vi-VN" sz="2500" b="1">
                <a:effectLst>
                  <a:outerShdw blurRad="38100" dist="38100" dir="2700000" algn="tl">
                    <a:srgbClr val="000000"/>
                  </a:outerShdw>
                </a:effectLst>
                <a:cs typeface="Arial" pitchFamily="34" charset="0"/>
              </a:rPr>
              <a:t>ở</a:t>
            </a:r>
            <a:r>
              <a:rPr lang="en-US" sz="2500" b="1">
                <a:effectLst>
                  <a:outerShdw blurRad="38100" dist="38100" dir="2700000" algn="tl">
                    <a:srgbClr val="000000"/>
                  </a:outerShdw>
                </a:effectLst>
                <a:cs typeface="Arial" pitchFamily="34" charset="0"/>
              </a:rPr>
              <a:t> lịch sử, pháp lý của  Việt  Nam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36899"/>
                                        </p:tgtEl>
                                        <p:attrNameLst>
                                          <p:attrName>style.visibility</p:attrName>
                                        </p:attrNameLst>
                                      </p:cBhvr>
                                      <p:to>
                                        <p:strVal val="visible"/>
                                      </p:to>
                                    </p:set>
                                    <p:anim calcmode="lin" valueType="num">
                                      <p:cBhvr>
                                        <p:cTn id="7" dur="500" fill="hold"/>
                                        <p:tgtEl>
                                          <p:spTgt spid="336899"/>
                                        </p:tgtEl>
                                        <p:attrNameLst>
                                          <p:attrName>ppt_w</p:attrName>
                                        </p:attrNameLst>
                                      </p:cBhvr>
                                      <p:tavLst>
                                        <p:tav tm="0">
                                          <p:val>
                                            <p:fltVal val="0"/>
                                          </p:val>
                                        </p:tav>
                                        <p:tav tm="100000">
                                          <p:val>
                                            <p:strVal val="#ppt_w"/>
                                          </p:val>
                                        </p:tav>
                                      </p:tavLst>
                                    </p:anim>
                                    <p:anim calcmode="lin" valueType="num">
                                      <p:cBhvr>
                                        <p:cTn id="8" dur="500" fill="hold"/>
                                        <p:tgtEl>
                                          <p:spTgt spid="336899"/>
                                        </p:tgtEl>
                                        <p:attrNameLst>
                                          <p:attrName>ppt_h</p:attrName>
                                        </p:attrNameLst>
                                      </p:cBhvr>
                                      <p:tavLst>
                                        <p:tav tm="0">
                                          <p:val>
                                            <p:fltVal val="0"/>
                                          </p:val>
                                        </p:tav>
                                        <p:tav tm="100000">
                                          <p:val>
                                            <p:strVal val="#ppt_h"/>
                                          </p:val>
                                        </p:tav>
                                      </p:tavLst>
                                    </p:anim>
                                    <p:animEffect transition="in" filter="fade">
                                      <p:cBhvr>
                                        <p:cTn id="9" dur="500"/>
                                        <p:tgtEl>
                                          <p:spTgt spid="33689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36900"/>
                                        </p:tgtEl>
                                        <p:attrNameLst>
                                          <p:attrName>style.visibility</p:attrName>
                                        </p:attrNameLst>
                                      </p:cBhvr>
                                      <p:to>
                                        <p:strVal val="visible"/>
                                      </p:to>
                                    </p:set>
                                    <p:anim calcmode="lin" valueType="num">
                                      <p:cBhvr>
                                        <p:cTn id="14" dur="500" fill="hold"/>
                                        <p:tgtEl>
                                          <p:spTgt spid="336900"/>
                                        </p:tgtEl>
                                        <p:attrNameLst>
                                          <p:attrName>ppt_w</p:attrName>
                                        </p:attrNameLst>
                                      </p:cBhvr>
                                      <p:tavLst>
                                        <p:tav tm="0">
                                          <p:val>
                                            <p:fltVal val="0"/>
                                          </p:val>
                                        </p:tav>
                                        <p:tav tm="100000">
                                          <p:val>
                                            <p:strVal val="#ppt_w"/>
                                          </p:val>
                                        </p:tav>
                                      </p:tavLst>
                                    </p:anim>
                                    <p:anim calcmode="lin" valueType="num">
                                      <p:cBhvr>
                                        <p:cTn id="15" dur="500" fill="hold"/>
                                        <p:tgtEl>
                                          <p:spTgt spid="336900"/>
                                        </p:tgtEl>
                                        <p:attrNameLst>
                                          <p:attrName>ppt_h</p:attrName>
                                        </p:attrNameLst>
                                      </p:cBhvr>
                                      <p:tavLst>
                                        <p:tav tm="0">
                                          <p:val>
                                            <p:fltVal val="0"/>
                                          </p:val>
                                        </p:tav>
                                        <p:tav tm="100000">
                                          <p:val>
                                            <p:strVal val="#ppt_h"/>
                                          </p:val>
                                        </p:tav>
                                      </p:tavLst>
                                    </p:anim>
                                    <p:animEffect transition="in" filter="fade">
                                      <p:cBhvr>
                                        <p:cTn id="16" dur="500"/>
                                        <p:tgtEl>
                                          <p:spTgt spid="33690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36898"/>
                                        </p:tgtEl>
                                        <p:attrNameLst>
                                          <p:attrName>style.visibility</p:attrName>
                                        </p:attrNameLst>
                                      </p:cBhvr>
                                      <p:to>
                                        <p:strVal val="visible"/>
                                      </p:to>
                                    </p:set>
                                    <p:animEffect transition="in" filter="dissolve">
                                      <p:cBhvr>
                                        <p:cTn id="21" dur="1000"/>
                                        <p:tgtEl>
                                          <p:spTgt spid="33689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70692"/>
                                        </p:tgtEl>
                                        <p:attrNameLst>
                                          <p:attrName>style.visibility</p:attrName>
                                        </p:attrNameLst>
                                      </p:cBhvr>
                                      <p:to>
                                        <p:strVal val="visible"/>
                                      </p:to>
                                    </p:set>
                                    <p:animEffect transition="in" filter="wipe(down)">
                                      <p:cBhvr>
                                        <p:cTn id="26" dur="500"/>
                                        <p:tgtEl>
                                          <p:spTgt spid="370692"/>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strVal val="#ppt_h"/>
                                          </p:val>
                                        </p:tav>
                                        <p:tav tm="100000">
                                          <p:val>
                                            <p:strVal val="#ppt_h"/>
                                          </p:val>
                                        </p:tav>
                                      </p:tavLst>
                                    </p:anim>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p:bldP spid="336900" grpId="0"/>
      <p:bldP spid="370692"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33400" y="884238"/>
            <a:ext cx="2895600" cy="5135562"/>
          </a:xfrm>
        </p:spPr>
        <p:txBody>
          <a:bodyPr/>
          <a:lstStyle/>
          <a:p>
            <a:pPr algn="ctr" eaLnBrk="1" hangingPunct="1"/>
            <a:r>
              <a:rPr lang="en-US" sz="2800" b="1" u="sng" dirty="0" err="1" smtClean="0">
                <a:solidFill>
                  <a:schemeClr val="tx1"/>
                </a:solidFill>
              </a:rPr>
              <a:t>Chứng</a:t>
            </a:r>
            <a:r>
              <a:rPr lang="en-US" sz="2800" b="1" u="sng" dirty="0" smtClean="0">
                <a:solidFill>
                  <a:schemeClr val="tx1"/>
                </a:solidFill>
              </a:rPr>
              <a:t> </a:t>
            </a:r>
            <a:r>
              <a:rPr lang="en-US" sz="2800" b="1" u="sng" dirty="0" err="1" smtClean="0">
                <a:solidFill>
                  <a:schemeClr val="tx1"/>
                </a:solidFill>
              </a:rPr>
              <a:t>cứ</a:t>
            </a:r>
            <a:r>
              <a:rPr lang="en-US" sz="2800" b="1" u="sng" dirty="0" smtClean="0">
                <a:solidFill>
                  <a:schemeClr val="tx1"/>
                </a:solidFill>
              </a:rPr>
              <a:t> </a:t>
            </a:r>
            <a:r>
              <a:rPr lang="en-US" sz="2800" b="1" u="sng" dirty="0" err="1" smtClean="0">
                <a:solidFill>
                  <a:schemeClr val="tx1"/>
                </a:solidFill>
              </a:rPr>
              <a:t>lịch</a:t>
            </a:r>
            <a:r>
              <a:rPr lang="en-US" sz="2800" b="1" u="sng" dirty="0" smtClean="0">
                <a:solidFill>
                  <a:schemeClr val="tx1"/>
                </a:solidFill>
              </a:rPr>
              <a:t> </a:t>
            </a:r>
            <a:r>
              <a:rPr lang="en-US" sz="2800" b="1" u="sng" dirty="0" err="1" smtClean="0">
                <a:solidFill>
                  <a:schemeClr val="tx1"/>
                </a:solidFill>
              </a:rPr>
              <a:t>sử</a:t>
            </a:r>
            <a:r>
              <a:rPr lang="en-US" sz="2800" b="1" u="sng" dirty="0" smtClean="0">
                <a:solidFill>
                  <a:schemeClr val="tx1"/>
                </a:solidFill>
              </a:rPr>
              <a:t> </a:t>
            </a:r>
            <a:r>
              <a:rPr lang="en-US" sz="2800" b="1" u="sng" dirty="0" err="1" smtClean="0">
                <a:solidFill>
                  <a:schemeClr val="tx1"/>
                </a:solidFill>
              </a:rPr>
              <a:t>Chủ</a:t>
            </a:r>
            <a:r>
              <a:rPr lang="en-US" sz="2800" b="1" u="sng" dirty="0" smtClean="0">
                <a:solidFill>
                  <a:schemeClr val="tx1"/>
                </a:solidFill>
              </a:rPr>
              <a:t> </a:t>
            </a:r>
            <a:r>
              <a:rPr lang="en-US" sz="2800" b="1" u="sng" dirty="0" err="1" smtClean="0">
                <a:solidFill>
                  <a:schemeClr val="tx1"/>
                </a:solidFill>
              </a:rPr>
              <a:t>quyền</a:t>
            </a:r>
            <a:r>
              <a:rPr lang="en-US" sz="2800" b="1" u="sng" dirty="0" smtClean="0">
                <a:solidFill>
                  <a:schemeClr val="tx1"/>
                </a:solidFill>
              </a:rPr>
              <a:t> </a:t>
            </a:r>
            <a:r>
              <a:rPr lang="en-US" sz="2800" b="1" u="sng" dirty="0" err="1" smtClean="0">
                <a:solidFill>
                  <a:schemeClr val="tx1"/>
                </a:solidFill>
              </a:rPr>
              <a:t>của</a:t>
            </a:r>
            <a:r>
              <a:rPr lang="en-US" sz="2800" b="1" u="sng" dirty="0" smtClean="0">
                <a:solidFill>
                  <a:schemeClr val="tx1"/>
                </a:solidFill>
              </a:rPr>
              <a:t> </a:t>
            </a:r>
            <a:r>
              <a:rPr lang="en-US" sz="2800" b="1" u="sng" dirty="0" err="1" smtClean="0">
                <a:solidFill>
                  <a:schemeClr val="tx1"/>
                </a:solidFill>
              </a:rPr>
              <a:t>Việt</a:t>
            </a:r>
            <a:r>
              <a:rPr lang="en-US" sz="2800" b="1" u="sng" dirty="0" smtClean="0">
                <a:solidFill>
                  <a:schemeClr val="tx1"/>
                </a:solidFill>
              </a:rPr>
              <a:t> Nam</a:t>
            </a:r>
            <a:r>
              <a:rPr lang="en-US" sz="2800" b="1" u="sng" dirty="0" smtClean="0">
                <a:solidFill>
                  <a:srgbClr val="66FFFF"/>
                </a:solidFill>
              </a:rPr>
              <a:t/>
            </a:r>
            <a:br>
              <a:rPr lang="en-US" sz="2800" b="1" u="sng" dirty="0" smtClean="0">
                <a:solidFill>
                  <a:srgbClr val="66FFFF"/>
                </a:solidFill>
              </a:rPr>
            </a:br>
            <a:r>
              <a:rPr lang="en-US" sz="2800" b="1" u="sng" dirty="0" smtClean="0">
                <a:solidFill>
                  <a:srgbClr val="66FFFF"/>
                </a:solidFill>
              </a:rPr>
              <a:t/>
            </a:r>
            <a:br>
              <a:rPr lang="en-US" sz="2800" b="1" u="sng" dirty="0" smtClean="0">
                <a:solidFill>
                  <a:srgbClr val="66FFFF"/>
                </a:solidFill>
              </a:rPr>
            </a:br>
            <a:r>
              <a:rPr lang="en-US" sz="2800" b="1" dirty="0" smtClean="0">
                <a:solidFill>
                  <a:schemeClr val="tx1"/>
                </a:solidFill>
                <a:latin typeface="Times New Roman" pitchFamily="18" charset="0"/>
                <a:cs typeface="Times New Roman" pitchFamily="18" charset="0"/>
              </a:rPr>
              <a:t>“</a:t>
            </a:r>
            <a:r>
              <a:rPr lang="en-US" sz="2400" b="1" dirty="0" smtClean="0">
                <a:solidFill>
                  <a:schemeClr val="tx1"/>
                </a:solidFill>
                <a:latin typeface="Times New Roman" pitchFamily="18" charset="0"/>
                <a:cs typeface="Times New Roman" pitchFamily="18" charset="0"/>
              </a:rPr>
              <a:t>An Nam </a:t>
            </a:r>
            <a:r>
              <a:rPr lang="en-US" sz="2400" b="1" dirty="0" err="1" smtClean="0">
                <a:solidFill>
                  <a:schemeClr val="tx1"/>
                </a:solidFill>
                <a:latin typeface="Times New Roman" pitchFamily="18" charset="0"/>
                <a:cs typeface="Times New Roman" pitchFamily="18" charset="0"/>
              </a:rPr>
              <a:t>đại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quốc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họa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đồ</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Giám</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mục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Taberd</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ghi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rõ</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bằng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chữ</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quốc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ngữ</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và</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âm</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tiếng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Paracel</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seu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Cát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Vàng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đảo</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Paracel</a:t>
            </a:r>
            <a:r>
              <a:rPr lang="en-US" sz="2400" b="1" dirty="0" smtClean="0">
                <a:solidFill>
                  <a:schemeClr val="tx1"/>
                </a:solidFill>
                <a:latin typeface="Times New Roman" pitchFamily="18" charset="0"/>
                <a:cs typeface="Times New Roman" pitchFamily="18" charset="0"/>
              </a:rPr>
              <a:t> hay </a:t>
            </a:r>
            <a:r>
              <a:rPr lang="en-US" sz="2400" b="1" dirty="0" err="1" smtClean="0">
                <a:solidFill>
                  <a:schemeClr val="tx1"/>
                </a:solidFill>
                <a:latin typeface="Times New Roman" pitchFamily="18" charset="0"/>
                <a:cs typeface="Times New Roman" pitchFamily="18" charset="0"/>
              </a:rPr>
              <a:t>Cát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Vàng</a:t>
            </a:r>
            <a:r>
              <a:rPr lang="en-US" sz="2400" b="1" dirty="0" smtClean="0">
                <a:solidFill>
                  <a:schemeClr val="tx1"/>
                </a:solidFill>
                <a:latin typeface="Times New Roman" pitchFamily="18" charset="0"/>
                <a:cs typeface="Times New Roman" pitchFamily="18" charset="0"/>
              </a:rPr>
              <a:t>).</a:t>
            </a:r>
            <a:r>
              <a:rPr lang="en-US" sz="2400" b="1" dirty="0" smtClean="0">
                <a:solidFill>
                  <a:schemeClr val="tx1"/>
                </a:solidFill>
              </a:rPr>
              <a:t/>
            </a:r>
            <a:br>
              <a:rPr lang="en-US" sz="2400" b="1" dirty="0" smtClean="0">
                <a:solidFill>
                  <a:schemeClr val="tx1"/>
                </a:solidFill>
              </a:rPr>
            </a:br>
            <a:r>
              <a:rPr lang="en-US" sz="2400" b="1" dirty="0" smtClean="0">
                <a:solidFill>
                  <a:schemeClr val="bg1"/>
                </a:solidFill>
              </a:rPr>
              <a:t> </a:t>
            </a:r>
          </a:p>
        </p:txBody>
      </p:sp>
      <p:pic>
        <p:nvPicPr>
          <p:cNvPr id="83971" name="Picture 3" descr="bd1811_8b45c"/>
          <p:cNvPicPr>
            <a:picLocks noGrp="1" noChangeAspect="1" noChangeArrowheads="1"/>
          </p:cNvPicPr>
          <p:nvPr>
            <p:ph type="body" idx="1"/>
          </p:nvPr>
        </p:nvPicPr>
        <p:blipFill>
          <a:blip r:embed="rId2"/>
          <a:srcRect/>
          <a:stretch>
            <a:fillRect/>
          </a:stretch>
        </p:blipFill>
        <p:spPr>
          <a:xfrm>
            <a:off x="3975100" y="152400"/>
            <a:ext cx="5092700" cy="6553200"/>
          </a:xfrm>
          <a:noFill/>
        </p:spPr>
      </p:pic>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p:nvPr/>
        </p:nvSpPr>
        <p:spPr>
          <a:xfrm>
            <a:off x="266700" y="1274808"/>
            <a:ext cx="7620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C00000"/>
                </a:solidFill>
                <a:latin typeface="Arial"/>
                <a:ea typeface="Arial"/>
                <a:cs typeface="Arial"/>
                <a:sym typeface="Arial"/>
              </a:rPr>
              <a:t>KHỞI ĐỘNG</a:t>
            </a:r>
            <a:endParaRPr/>
          </a:p>
        </p:txBody>
      </p:sp>
      <p:pic>
        <p:nvPicPr>
          <p:cNvPr id="131" name="Google Shape;131;p3" descr="BD21318_"/>
          <p:cNvPicPr preferRelativeResize="0"/>
          <p:nvPr/>
        </p:nvPicPr>
        <p:blipFill rotWithShape="1">
          <a:blip r:embed="rId3">
            <a:alphaModFix/>
          </a:blip>
          <a:srcRect/>
          <a:stretch/>
        </p:blipFill>
        <p:spPr>
          <a:xfrm>
            <a:off x="0" y="0"/>
            <a:ext cx="9144000" cy="1346886"/>
          </a:xfrm>
          <a:prstGeom prst="rect">
            <a:avLst/>
          </a:prstGeom>
          <a:noFill/>
          <a:ln>
            <a:noFill/>
          </a:ln>
        </p:spPr>
      </p:pic>
      <p:pic>
        <p:nvPicPr>
          <p:cNvPr id="132" name="Google Shape;132;p3" descr="quocky"/>
          <p:cNvPicPr preferRelativeResize="0"/>
          <p:nvPr/>
        </p:nvPicPr>
        <p:blipFill rotWithShape="1">
          <a:blip r:embed="rId4">
            <a:alphaModFix/>
          </a:blip>
          <a:srcRect/>
          <a:stretch/>
        </p:blipFill>
        <p:spPr>
          <a:xfrm>
            <a:off x="7886700" y="152400"/>
            <a:ext cx="1257300" cy="941388"/>
          </a:xfrm>
          <a:prstGeom prst="rect">
            <a:avLst/>
          </a:prstGeom>
          <a:noFill/>
          <a:ln>
            <a:noFill/>
          </a:ln>
        </p:spPr>
      </p:pic>
      <p:pic>
        <p:nvPicPr>
          <p:cNvPr id="133" name="Google Shape;133;p3" descr="ringworld2_w"/>
          <p:cNvPicPr preferRelativeResize="0"/>
          <p:nvPr/>
        </p:nvPicPr>
        <p:blipFill rotWithShape="1">
          <a:blip r:embed="rId5">
            <a:alphaModFix/>
          </a:blip>
          <a:srcRect/>
          <a:stretch/>
        </p:blipFill>
        <p:spPr>
          <a:xfrm>
            <a:off x="210527" y="126573"/>
            <a:ext cx="1103050" cy="868363"/>
          </a:xfrm>
          <a:prstGeom prst="rect">
            <a:avLst/>
          </a:prstGeom>
          <a:noFill/>
          <a:ln>
            <a:noFill/>
          </a:ln>
        </p:spPr>
      </p:pic>
      <p:sp>
        <p:nvSpPr>
          <p:cNvPr id="134" name="Google Shape;134;p3"/>
          <p:cNvSpPr/>
          <p:nvPr/>
        </p:nvSpPr>
        <p:spPr>
          <a:xfrm>
            <a:off x="-327025" y="785019"/>
            <a:ext cx="2209800" cy="60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FFFF00"/>
                </a:solidFill>
                <a:latin typeface="Times New Roman"/>
                <a:ea typeface="Times New Roman"/>
                <a:cs typeface="Times New Roman"/>
                <a:sym typeface="Times New Roman"/>
              </a:rPr>
              <a:t>GDQP KHỐI 11</a:t>
            </a:r>
            <a:endParaRPr/>
          </a:p>
        </p:txBody>
      </p:sp>
      <p:pic>
        <p:nvPicPr>
          <p:cNvPr id="135" name="Google Shape;135;p3"/>
          <p:cNvPicPr preferRelativeResize="0"/>
          <p:nvPr/>
        </p:nvPicPr>
        <p:blipFill rotWithShape="1">
          <a:blip r:embed="rId6">
            <a:alphaModFix/>
          </a:blip>
          <a:srcRect/>
          <a:stretch/>
        </p:blipFill>
        <p:spPr>
          <a:xfrm>
            <a:off x="5730678" y="6219825"/>
            <a:ext cx="552450" cy="609600"/>
          </a:xfrm>
          <a:prstGeom prst="rect">
            <a:avLst/>
          </a:prstGeom>
          <a:noFill/>
          <a:ln>
            <a:noFill/>
          </a:ln>
        </p:spPr>
      </p:pic>
      <p:pic>
        <p:nvPicPr>
          <p:cNvPr id="136" name="Google Shape;136;p3"/>
          <p:cNvPicPr preferRelativeResize="0"/>
          <p:nvPr/>
        </p:nvPicPr>
        <p:blipFill rotWithShape="1">
          <a:blip r:embed="rId7">
            <a:alphaModFix/>
          </a:blip>
          <a:srcRect/>
          <a:stretch/>
        </p:blipFill>
        <p:spPr>
          <a:xfrm>
            <a:off x="6423399" y="6221047"/>
            <a:ext cx="581025" cy="638175"/>
          </a:xfrm>
          <a:prstGeom prst="rect">
            <a:avLst/>
          </a:prstGeom>
          <a:noFill/>
          <a:ln>
            <a:noFill/>
          </a:ln>
        </p:spPr>
      </p:pic>
      <p:pic>
        <p:nvPicPr>
          <p:cNvPr id="137" name="Google Shape;137;p3"/>
          <p:cNvPicPr preferRelativeResize="0"/>
          <p:nvPr/>
        </p:nvPicPr>
        <p:blipFill rotWithShape="1">
          <a:blip r:embed="rId8">
            <a:alphaModFix/>
          </a:blip>
          <a:srcRect/>
          <a:stretch/>
        </p:blipFill>
        <p:spPr>
          <a:xfrm>
            <a:off x="7841090" y="6227763"/>
            <a:ext cx="581025" cy="628650"/>
          </a:xfrm>
          <a:prstGeom prst="rect">
            <a:avLst/>
          </a:prstGeom>
          <a:noFill/>
          <a:ln>
            <a:noFill/>
          </a:ln>
        </p:spPr>
      </p:pic>
      <p:pic>
        <p:nvPicPr>
          <p:cNvPr id="138" name="Google Shape;138;p3"/>
          <p:cNvPicPr preferRelativeResize="0"/>
          <p:nvPr/>
        </p:nvPicPr>
        <p:blipFill rotWithShape="1">
          <a:blip r:embed="rId9">
            <a:alphaModFix/>
          </a:blip>
          <a:srcRect/>
          <a:stretch/>
        </p:blipFill>
        <p:spPr>
          <a:xfrm>
            <a:off x="8518004" y="6210300"/>
            <a:ext cx="571500" cy="647700"/>
          </a:xfrm>
          <a:prstGeom prst="rect">
            <a:avLst/>
          </a:prstGeom>
          <a:noFill/>
          <a:ln>
            <a:noFill/>
          </a:ln>
        </p:spPr>
      </p:pic>
      <p:pic>
        <p:nvPicPr>
          <p:cNvPr id="139" name="Google Shape;139;p3"/>
          <p:cNvPicPr preferRelativeResize="0"/>
          <p:nvPr/>
        </p:nvPicPr>
        <p:blipFill rotWithShape="1">
          <a:blip r:embed="rId10">
            <a:alphaModFix/>
          </a:blip>
          <a:srcRect/>
          <a:stretch/>
        </p:blipFill>
        <p:spPr>
          <a:xfrm>
            <a:off x="4322690" y="6186487"/>
            <a:ext cx="619125" cy="676275"/>
          </a:xfrm>
          <a:prstGeom prst="rect">
            <a:avLst/>
          </a:prstGeom>
          <a:noFill/>
          <a:ln>
            <a:noFill/>
          </a:ln>
        </p:spPr>
      </p:pic>
      <p:pic>
        <p:nvPicPr>
          <p:cNvPr id="140" name="Google Shape;140;p3"/>
          <p:cNvPicPr preferRelativeResize="0"/>
          <p:nvPr/>
        </p:nvPicPr>
        <p:blipFill rotWithShape="1">
          <a:blip r:embed="rId11">
            <a:alphaModFix/>
          </a:blip>
          <a:srcRect/>
          <a:stretch/>
        </p:blipFill>
        <p:spPr>
          <a:xfrm>
            <a:off x="5037704" y="6210300"/>
            <a:ext cx="582613" cy="628650"/>
          </a:xfrm>
          <a:prstGeom prst="rect">
            <a:avLst/>
          </a:prstGeom>
          <a:noFill/>
          <a:ln>
            <a:noFill/>
          </a:ln>
        </p:spPr>
      </p:pic>
      <p:pic>
        <p:nvPicPr>
          <p:cNvPr id="141" name="Google Shape;141;p3"/>
          <p:cNvPicPr preferRelativeResize="0"/>
          <p:nvPr/>
        </p:nvPicPr>
        <p:blipFill rotWithShape="1">
          <a:blip r:embed="rId10">
            <a:alphaModFix/>
          </a:blip>
          <a:srcRect/>
          <a:stretch/>
        </p:blipFill>
        <p:spPr>
          <a:xfrm>
            <a:off x="2159610" y="1293148"/>
            <a:ext cx="581025" cy="634658"/>
          </a:xfrm>
          <a:prstGeom prst="rect">
            <a:avLst/>
          </a:prstGeom>
          <a:noFill/>
          <a:ln>
            <a:noFill/>
          </a:ln>
        </p:spPr>
      </p:pic>
      <p:sp>
        <p:nvSpPr>
          <p:cNvPr id="142" name="Google Shape;142;p3"/>
          <p:cNvSpPr txBox="1"/>
          <p:nvPr/>
        </p:nvSpPr>
        <p:spPr>
          <a:xfrm>
            <a:off x="0" y="2143116"/>
            <a:ext cx="5598367" cy="2677616"/>
          </a:xfrm>
          <a:prstGeom prst="rect">
            <a:avLst/>
          </a:prstGeom>
          <a:noFill/>
          <a:ln>
            <a:noFill/>
          </a:ln>
        </p:spPr>
        <p:txBody>
          <a:bodyPr spcFirstLastPara="1" wrap="square" lIns="91425" tIns="45700" rIns="91425" bIns="45700" anchor="t" anchorCtr="0">
            <a:spAutoFit/>
          </a:bodyPr>
          <a:lstStyle/>
          <a:p>
            <a:pPr lvl="0" algn="just"/>
            <a:r>
              <a:rPr lang="vi-VN" sz="2400" dirty="0" smtClean="0">
                <a:latin typeface="+mj-lt"/>
              </a:rPr>
              <a:t>Trường em tổ chức ngoại khóa môn Giáo dục quốc phòng và an ninh với chủ đề: “Vùng biển Việt Nam là thiêng liêng, bất khả xâm phạm”. Bạn Hoa được phân công báo cáo về nội dung: Hoàng Sa và Trường Sa - Hai quần đảo thân yêu của Việt Nam. Theo em, bạn Hoa nên chuẩn bị những gì?</a:t>
            </a:r>
            <a:endParaRPr>
              <a:latin typeface="+mj-lt"/>
            </a:endParaRPr>
          </a:p>
        </p:txBody>
      </p:sp>
      <p:pic>
        <p:nvPicPr>
          <p:cNvPr id="145" name="Google Shape;145;p3"/>
          <p:cNvPicPr preferRelativeResize="0"/>
          <p:nvPr/>
        </p:nvPicPr>
        <p:blipFill rotWithShape="1">
          <a:blip r:embed="rId12">
            <a:alphaModFix/>
          </a:blip>
          <a:srcRect/>
          <a:stretch/>
        </p:blipFill>
        <p:spPr>
          <a:xfrm>
            <a:off x="7086463" y="6210300"/>
            <a:ext cx="590550" cy="647700"/>
          </a:xfrm>
          <a:prstGeom prst="rect">
            <a:avLst/>
          </a:prstGeom>
          <a:noFill/>
          <a:ln>
            <a:noFill/>
          </a:ln>
        </p:spPr>
      </p:pic>
      <p:sp>
        <p:nvSpPr>
          <p:cNvPr id="146" name="Google Shape;146;p3"/>
          <p:cNvSpPr/>
          <p:nvPr/>
        </p:nvSpPr>
        <p:spPr>
          <a:xfrm>
            <a:off x="477580" y="110738"/>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sng" strike="noStrike" cap="none">
                <a:solidFill>
                  <a:srgbClr val="FFFF00"/>
                </a:solidFill>
                <a:latin typeface="Times New Roman"/>
                <a:ea typeface="Times New Roman"/>
                <a:cs typeface="Times New Roman"/>
                <a:sym typeface="Times New Roman"/>
              </a:rPr>
              <a:t>Bài 1: </a:t>
            </a:r>
            <a:r>
              <a:rPr lang="en-US" sz="2400" b="1" i="0" u="none" strike="noStrike" cap="none">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i="0" u="none" strike="noStrike" cap="none">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i="0" u="none" strike="noStrike" cap="none">
                <a:solidFill>
                  <a:srgbClr val="FFFF00"/>
                </a:solidFill>
                <a:latin typeface="Times New Roman"/>
                <a:ea typeface="Times New Roman"/>
                <a:cs typeface="Times New Roman"/>
                <a:sym typeface="Times New Roman"/>
              </a:rPr>
              <a:t>XÃ HỘI CHỦ NGHĨA VIỆT NAM</a:t>
            </a:r>
            <a:endParaRPr/>
          </a:p>
        </p:txBody>
      </p:sp>
      <p:pic>
        <p:nvPicPr>
          <p:cNvPr id="1026" name="Picture 2" descr="C:\Users\HS\Downloads\images (1).jpg"/>
          <p:cNvPicPr>
            <a:picLocks noChangeAspect="1" noChangeArrowheads="1"/>
          </p:cNvPicPr>
          <p:nvPr/>
        </p:nvPicPr>
        <p:blipFill>
          <a:blip r:embed="rId13"/>
          <a:srcRect/>
          <a:stretch>
            <a:fillRect/>
          </a:stretch>
        </p:blipFill>
        <p:spPr bwMode="auto">
          <a:xfrm>
            <a:off x="5572132" y="1785926"/>
            <a:ext cx="3571868" cy="35719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2"/>
                                        </p:tgtEl>
                                        <p:attrNameLst>
                                          <p:attrName>style.visibility</p:attrName>
                                        </p:attrNameLst>
                                      </p:cBhvr>
                                      <p:to>
                                        <p:strVal val="visible"/>
                                      </p:to>
                                    </p:set>
                                    <p:animEffect transition="in" filter="fade">
                                      <p:cBhvr>
                                        <p:cTn id="13"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04800" y="76200"/>
            <a:ext cx="8686800" cy="1143000"/>
          </a:xfrm>
        </p:spPr>
        <p:txBody>
          <a:bodyPr/>
          <a:lstStyle/>
          <a:p>
            <a:pPr eaLnBrk="1" hangingPunct="1"/>
            <a:r>
              <a:rPr lang="es-MX" sz="3200" b="1" smtClean="0">
                <a:solidFill>
                  <a:schemeClr val="tx1"/>
                </a:solidFill>
              </a:rPr>
              <a:t>Bản đồ lưu trữ ở La Haye, Hà Lan năm 1658</a:t>
            </a:r>
            <a:br>
              <a:rPr lang="es-MX" sz="3200" b="1" smtClean="0">
                <a:solidFill>
                  <a:schemeClr val="tx1"/>
                </a:solidFill>
              </a:rPr>
            </a:br>
            <a:r>
              <a:rPr lang="es-MX" sz="3200" b="1" smtClean="0">
                <a:solidFill>
                  <a:schemeClr val="bg1"/>
                </a:solidFill>
              </a:rPr>
              <a:t> </a:t>
            </a:r>
            <a:endParaRPr lang="en-US" sz="3200" b="1" smtClean="0">
              <a:solidFill>
                <a:schemeClr val="bg1"/>
              </a:solidFill>
            </a:endParaRPr>
          </a:p>
        </p:txBody>
      </p:sp>
      <p:pic>
        <p:nvPicPr>
          <p:cNvPr id="84995" name="Picture 3" descr="bai24_c90a1"/>
          <p:cNvPicPr>
            <a:picLocks noGrp="1" noChangeAspect="1" noChangeArrowheads="1"/>
          </p:cNvPicPr>
          <p:nvPr>
            <p:ph type="body" idx="1"/>
          </p:nvPr>
        </p:nvPicPr>
        <p:blipFill>
          <a:blip r:embed="rId2">
            <a:lum bright="-18000" contrast="6000"/>
          </a:blip>
          <a:srcRect/>
          <a:stretch>
            <a:fillRect/>
          </a:stretch>
        </p:blipFill>
        <p:spPr>
          <a:xfrm>
            <a:off x="2251075" y="838200"/>
            <a:ext cx="4618038" cy="6019800"/>
          </a:xfrm>
          <a:noFill/>
        </p:spPr>
      </p:pic>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4"/>
          <p:cNvSpPr>
            <a:spLocks noGrp="1" noChangeArrowheads="1"/>
          </p:cNvSpPr>
          <p:nvPr>
            <p:ph type="body" idx="1"/>
          </p:nvPr>
        </p:nvSpPr>
        <p:spPr>
          <a:xfrm>
            <a:off x="0" y="0"/>
            <a:ext cx="9144000" cy="3571876"/>
          </a:xfrm>
          <a:prstGeom prst="cloudCallout">
            <a:avLst>
              <a:gd name="adj1" fmla="val -44324"/>
              <a:gd name="adj2" fmla="val 884"/>
            </a:avLst>
          </a:prstGeom>
          <a:solidFill>
            <a:schemeClr val="accent1"/>
          </a:solidFill>
          <a:ln>
            <a:solidFill>
              <a:schemeClr val="tx1"/>
            </a:solidFill>
            <a:round/>
          </a:ln>
          <a:extLst>
            <a:ext uri="{AF507438-7753-43E0-B8FC-AC1667EBCBE1}"/>
          </a:extLst>
        </p:spPr>
        <p:txBody>
          <a:bodyPr anchor="ctr">
            <a:normAutofit fontScale="85000" lnSpcReduction="20000"/>
          </a:bodyPr>
          <a:lstStyle/>
          <a:p>
            <a:pPr algn="ctr">
              <a:defRPr/>
            </a:pPr>
            <a:endParaRPr lang="en-US" i="1" dirty="0">
              <a:solidFill>
                <a:srgbClr val="FF0000"/>
              </a:solidFill>
              <a:effectLst>
                <a:outerShdw blurRad="38100" dist="38100" dir="2700000" algn="tl">
                  <a:srgbClr val="C0C0C0"/>
                </a:outerShdw>
              </a:effectLst>
              <a:cs typeface="Times New Roman" pitchFamily="18" charset="0"/>
            </a:endParaRPr>
          </a:p>
          <a:p>
            <a:pPr algn="ctr">
              <a:buFontTx/>
              <a:buNone/>
              <a:defRPr/>
            </a:pPr>
            <a:r>
              <a:rPr lang="en-US" sz="3400" b="1" i="1" dirty="0" err="1" smtClean="0">
                <a:solidFill>
                  <a:schemeClr val="tx2"/>
                </a:solidFill>
                <a:latin typeface="Times New Roman" pitchFamily="18" charset="0"/>
                <a:cs typeface="Times New Roman" pitchFamily="18" charset="0"/>
              </a:rPr>
              <a:t>Bạn</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Hùng</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nói</a:t>
            </a:r>
            <a:r>
              <a:rPr lang="en-US" sz="3400" b="1" i="1" dirty="0" smtClean="0">
                <a:solidFill>
                  <a:schemeClr val="tx2"/>
                </a:solidFill>
                <a:latin typeface="Times New Roman" pitchFamily="18" charset="0"/>
                <a:cs typeface="Times New Roman" pitchFamily="18" charset="0"/>
              </a:rPr>
              <a:t>: “ </a:t>
            </a:r>
            <a:r>
              <a:rPr lang="en-US" sz="3400" b="1" i="1" dirty="0" err="1" smtClean="0">
                <a:solidFill>
                  <a:schemeClr val="tx2"/>
                </a:solidFill>
                <a:latin typeface="Times New Roman" pitchFamily="18" charset="0"/>
                <a:cs typeface="Times New Roman" pitchFamily="18" charset="0"/>
              </a:rPr>
              <a:t>công</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ước</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của</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LHQ</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về</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Luật</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Biển</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năm</a:t>
            </a:r>
            <a:r>
              <a:rPr lang="en-US" sz="3400" b="1" i="1" dirty="0" smtClean="0">
                <a:solidFill>
                  <a:schemeClr val="tx2"/>
                </a:solidFill>
                <a:latin typeface="Times New Roman" pitchFamily="18" charset="0"/>
                <a:cs typeface="Times New Roman" pitchFamily="18" charset="0"/>
              </a:rPr>
              <a:t> 1982 </a:t>
            </a:r>
            <a:r>
              <a:rPr lang="en-US" sz="3400" b="1" i="1" dirty="0" err="1" smtClean="0">
                <a:solidFill>
                  <a:schemeClr val="tx2"/>
                </a:solidFill>
                <a:latin typeface="Times New Roman" pitchFamily="18" charset="0"/>
                <a:cs typeface="Times New Roman" pitchFamily="18" charset="0"/>
              </a:rPr>
              <a:t>đã</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xác</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định</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vùng</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biển</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của</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Việt</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nam</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Em</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có</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đồng</a:t>
            </a:r>
            <a:r>
              <a:rPr lang="en-US" sz="3400" b="1" i="1" dirty="0" smtClean="0">
                <a:solidFill>
                  <a:schemeClr val="tx2"/>
                </a:solidFill>
                <a:latin typeface="Times New Roman" pitchFamily="18" charset="0"/>
                <a:cs typeface="Times New Roman" pitchFamily="18" charset="0"/>
              </a:rPr>
              <a:t> ý </a:t>
            </a:r>
            <a:r>
              <a:rPr lang="en-US" sz="3400" b="1" i="1" dirty="0" err="1" smtClean="0">
                <a:solidFill>
                  <a:schemeClr val="tx2"/>
                </a:solidFill>
                <a:latin typeface="Times New Roman" pitchFamily="18" charset="0"/>
                <a:cs typeface="Times New Roman" pitchFamily="18" charset="0"/>
              </a:rPr>
              <a:t>với</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bạn</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Hùng</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không</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Vì</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sao</a:t>
            </a:r>
            <a:r>
              <a:rPr lang="en-US" sz="3400" b="1" i="1" dirty="0" smtClean="0">
                <a:solidFill>
                  <a:schemeClr val="tx2"/>
                </a:solidFill>
                <a:latin typeface="Times New Roman" pitchFamily="18" charset="0"/>
                <a:cs typeface="Times New Roman" pitchFamily="18" charset="0"/>
              </a:rPr>
              <a:t>?</a:t>
            </a:r>
            <a:endParaRPr lang="en-US" sz="3400" b="1" dirty="0">
              <a:solidFill>
                <a:schemeClr val="tx2"/>
              </a:solidFill>
              <a:latin typeface="Times New Roman" pitchFamily="18" charset="0"/>
              <a:cs typeface="Times New Roman" pitchFamily="18" charset="0"/>
            </a:endParaRPr>
          </a:p>
          <a:p>
            <a:pPr algn="ctr">
              <a:defRPr/>
            </a:pPr>
            <a:endParaRPr lang="en-US" i="1" dirty="0">
              <a:solidFill>
                <a:srgbClr val="FF0000"/>
              </a:solidFill>
              <a:effectLst>
                <a:outerShdw blurRad="38100" dist="38100" dir="2700000" algn="tl">
                  <a:srgbClr val="C0C0C0"/>
                </a:outerShdw>
              </a:effectLst>
              <a:cs typeface="Times New Roman" pitchFamily="18" charset="0"/>
            </a:endParaRPr>
          </a:p>
          <a:p>
            <a:pPr algn="ctr">
              <a:defRPr/>
            </a:pPr>
            <a:endParaRPr lang="en-US" b="1" dirty="0">
              <a:solidFill>
                <a:srgbClr val="FF0000"/>
              </a:solidFill>
            </a:endParaRPr>
          </a:p>
        </p:txBody>
      </p:sp>
      <p:sp>
        <p:nvSpPr>
          <p:cNvPr id="3" name="Google Shape;439;p15"/>
          <p:cNvSpPr txBox="1"/>
          <p:nvPr/>
        </p:nvSpPr>
        <p:spPr>
          <a:xfrm>
            <a:off x="0" y="3571876"/>
            <a:ext cx="9144000" cy="2677616"/>
          </a:xfrm>
          <a:prstGeom prst="rect">
            <a:avLst/>
          </a:prstGeom>
          <a:noFill/>
          <a:ln>
            <a:noFill/>
          </a:ln>
        </p:spPr>
        <p:txBody>
          <a:bodyPr spcFirstLastPara="1" wrap="square" lIns="91425" tIns="45700" rIns="91425" bIns="45700" anchor="t" anchorCtr="0">
            <a:spAutoFit/>
          </a:bodyPr>
          <a:lstStyle/>
          <a:p>
            <a:r>
              <a:rPr lang="en-US" sz="2000" dirty="0" smtClean="0">
                <a:solidFill>
                  <a:srgbClr val="000000"/>
                </a:solidFill>
                <a:latin typeface="Arial"/>
                <a:ea typeface="Arial"/>
                <a:cs typeface="Arial"/>
                <a:sym typeface="Arial"/>
              </a:rPr>
              <a:t> </a:t>
            </a:r>
            <a:r>
              <a:rPr lang="vi-VN" sz="2400" dirty="0" smtClean="0">
                <a:latin typeface="+mj-lt"/>
              </a:rPr>
              <a:t>- Không đồng ý với ý kiến của bạn Hùng. Vì:</a:t>
            </a:r>
          </a:p>
          <a:p>
            <a:r>
              <a:rPr lang="vi-VN" sz="2400" dirty="0" smtClean="0">
                <a:latin typeface="+mj-lt"/>
              </a:rPr>
              <a:t>+ Công ước Liên hợp quốc về Luật Biển năm 1982 là một văn kiện quốc tế bao quát toàn diện những vấn đề quan trọng nhất về chế độ pháp lý của biển và đại dương thế giới</a:t>
            </a:r>
          </a:p>
          <a:p>
            <a:r>
              <a:rPr lang="vi-VN" sz="2400" smtClean="0">
                <a:latin typeface="+mj-lt"/>
              </a:rPr>
              <a:t>+ Nội </a:t>
            </a:r>
            <a:r>
              <a:rPr lang="vi-VN" sz="2400" dirty="0" smtClean="0">
                <a:latin typeface="+mj-lt"/>
              </a:rPr>
              <a:t>dung chính của Luật Biển Việt Nam là xác định phạm vi của vùng biển Việt Nam.</a:t>
            </a:r>
          </a:p>
          <a:p>
            <a:pPr marL="30480" marR="30480" lvl="0" indent="0" algn="just" rtl="0">
              <a:spcBef>
                <a:spcPts val="0"/>
              </a:spcBef>
              <a:spcAft>
                <a:spcPts val="0"/>
              </a:spcAft>
              <a:buNone/>
            </a:pPr>
            <a:endParaRPr sz="2400">
              <a:solidFill>
                <a:schemeClr val="dk1"/>
              </a:solidFill>
              <a:latin typeface="Times New Roman" pitchFamily="18" charset="0"/>
              <a:cs typeface="Times New Roman" pitchFamily="18" charset="0"/>
              <a:sym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grpSp>
        <p:nvGrpSpPr>
          <p:cNvPr id="2" name="Google Shape;445;p16"/>
          <p:cNvGrpSpPr/>
          <p:nvPr/>
        </p:nvGrpSpPr>
        <p:grpSpPr>
          <a:xfrm>
            <a:off x="-404812" y="-48728"/>
            <a:ext cx="9525000" cy="1336676"/>
            <a:chOff x="-381000" y="-8659"/>
            <a:chExt cx="9525000" cy="1447800"/>
          </a:xfrm>
        </p:grpSpPr>
        <p:grpSp>
          <p:nvGrpSpPr>
            <p:cNvPr id="3" name="Google Shape;446;p16"/>
            <p:cNvGrpSpPr/>
            <p:nvPr/>
          </p:nvGrpSpPr>
          <p:grpSpPr>
            <a:xfrm>
              <a:off x="0" y="-8659"/>
              <a:ext cx="9144000" cy="1447800"/>
              <a:chOff x="0" y="-8659"/>
              <a:chExt cx="9144000" cy="1447800"/>
            </a:xfrm>
          </p:grpSpPr>
          <p:pic>
            <p:nvPicPr>
              <p:cNvPr id="447" name="Google Shape;447;p16"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448" name="Google Shape;448;p16"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449" name="Google Shape;449;p16"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450" name="Google Shape;450;p16"/>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451" name="Google Shape;451;p16"/>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11</a:t>
              </a:r>
              <a:endParaRPr/>
            </a:p>
          </p:txBody>
        </p:sp>
      </p:grpSp>
      <p:sp>
        <p:nvSpPr>
          <p:cNvPr id="452" name="Google Shape;452;p16"/>
          <p:cNvSpPr txBox="1"/>
          <p:nvPr/>
        </p:nvSpPr>
        <p:spPr>
          <a:xfrm>
            <a:off x="407774" y="1179513"/>
            <a:ext cx="8736226"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dirty="0">
                <a:solidFill>
                  <a:schemeClr val="lt1"/>
                </a:solidFill>
                <a:latin typeface="Arial"/>
                <a:ea typeface="Arial"/>
                <a:cs typeface="Arial"/>
                <a:sym typeface="Arial"/>
              </a:rPr>
              <a:t> </a:t>
            </a:r>
            <a:r>
              <a:rPr lang="en-US" sz="2600" b="1" dirty="0" smtClean="0">
                <a:solidFill>
                  <a:srgbClr val="C00000"/>
                </a:solidFill>
                <a:latin typeface="Arial"/>
                <a:ea typeface="Arial"/>
                <a:cs typeface="Arial"/>
                <a:sym typeface="Arial"/>
              </a:rPr>
              <a:t>II</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MỘT</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SỐ</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NỘI</a:t>
            </a:r>
            <a:r>
              <a:rPr lang="en-US" sz="2400" b="1" dirty="0">
                <a:solidFill>
                  <a:srgbClr val="C00000"/>
                </a:solidFill>
                <a:latin typeface="Arial"/>
                <a:ea typeface="Arial"/>
                <a:cs typeface="Arial"/>
                <a:sym typeface="Arial"/>
              </a:rPr>
              <a:t> DUNG</a:t>
            </a:r>
            <a:r>
              <a:rPr lang="en-US" sz="1800" b="1" dirty="0">
                <a:solidFill>
                  <a:srgbClr val="000000"/>
                </a:solidFill>
                <a:latin typeface="Arimo"/>
                <a:ea typeface="Arimo"/>
                <a:cs typeface="Arimo"/>
                <a:sym typeface="Arimo"/>
              </a:rPr>
              <a:t> </a:t>
            </a:r>
            <a:r>
              <a:rPr lang="en-US" sz="2400" b="1" dirty="0" err="1">
                <a:solidFill>
                  <a:srgbClr val="C00000"/>
                </a:solidFill>
                <a:latin typeface="Arial"/>
                <a:ea typeface="Arial"/>
                <a:cs typeface="Arial"/>
                <a:sym typeface="Arial"/>
              </a:rPr>
              <a:t>CÔNG</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UỚC</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LIÊN</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HỢP</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QUỒC</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VỀ</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LUẬT</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BIỂN</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NĂM</a:t>
            </a:r>
            <a:r>
              <a:rPr lang="en-US" sz="2400" b="1" dirty="0">
                <a:solidFill>
                  <a:srgbClr val="C00000"/>
                </a:solidFill>
                <a:latin typeface="Arial"/>
                <a:ea typeface="Arial"/>
                <a:cs typeface="Arial"/>
                <a:sym typeface="Arial"/>
              </a:rPr>
              <a:t> 1982 </a:t>
            </a:r>
            <a:r>
              <a:rPr lang="en-US" sz="2400" b="1" dirty="0" err="1">
                <a:solidFill>
                  <a:srgbClr val="C00000"/>
                </a:solidFill>
                <a:latin typeface="Arial"/>
                <a:ea typeface="Arial"/>
                <a:cs typeface="Arial"/>
                <a:sym typeface="Arial"/>
              </a:rPr>
              <a:t>VÀ</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LUẬT</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BIỂN</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VIỆT</a:t>
            </a:r>
            <a:r>
              <a:rPr lang="en-US" sz="2400" b="1" dirty="0">
                <a:solidFill>
                  <a:srgbClr val="C00000"/>
                </a:solidFill>
                <a:latin typeface="Arial"/>
                <a:ea typeface="Arial"/>
                <a:cs typeface="Arial"/>
                <a:sym typeface="Arial"/>
              </a:rPr>
              <a:t> NAM</a:t>
            </a:r>
            <a:endParaRPr sz="2400" b="1">
              <a:solidFill>
                <a:srgbClr val="C00000"/>
              </a:solidFill>
              <a:latin typeface="Arial"/>
              <a:ea typeface="Arial"/>
              <a:cs typeface="Arial"/>
              <a:sym typeface="Arial"/>
            </a:endParaRPr>
          </a:p>
        </p:txBody>
      </p:sp>
      <p:sp>
        <p:nvSpPr>
          <p:cNvPr id="453" name="Google Shape;453;p16"/>
          <p:cNvSpPr txBox="1"/>
          <p:nvPr/>
        </p:nvSpPr>
        <p:spPr>
          <a:xfrm>
            <a:off x="0" y="1977954"/>
            <a:ext cx="7574693"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FF0000"/>
                </a:solidFill>
                <a:latin typeface="Arial"/>
                <a:ea typeface="Arial"/>
                <a:cs typeface="Arial"/>
                <a:sym typeface="Arial"/>
              </a:rPr>
              <a:t>2. </a:t>
            </a:r>
            <a:r>
              <a:rPr lang="en-US" sz="2400" b="1">
                <a:solidFill>
                  <a:srgbClr val="FF0000"/>
                </a:solidFill>
                <a:latin typeface="Calibri"/>
                <a:ea typeface="Calibri"/>
                <a:cs typeface="Calibri"/>
                <a:sym typeface="Calibri"/>
              </a:rPr>
              <a:t>Luật Biển Việt Nam</a:t>
            </a:r>
            <a:endParaRPr sz="2400" b="1">
              <a:solidFill>
                <a:srgbClr val="FF0000"/>
              </a:solidFill>
              <a:latin typeface="Arial"/>
              <a:ea typeface="Arial"/>
              <a:cs typeface="Arial"/>
              <a:sym typeface="Arial"/>
            </a:endParaRPr>
          </a:p>
        </p:txBody>
      </p:sp>
      <p:pic>
        <p:nvPicPr>
          <p:cNvPr id="454" name="Google Shape;454;p16"/>
          <p:cNvPicPr preferRelativeResize="0"/>
          <p:nvPr/>
        </p:nvPicPr>
        <p:blipFill rotWithShape="1">
          <a:blip r:embed="rId6">
            <a:alphaModFix/>
          </a:blip>
          <a:srcRect/>
          <a:stretch/>
        </p:blipFill>
        <p:spPr>
          <a:xfrm>
            <a:off x="0" y="1257982"/>
            <a:ext cx="582613" cy="628650"/>
          </a:xfrm>
          <a:prstGeom prst="rect">
            <a:avLst/>
          </a:prstGeom>
          <a:noFill/>
          <a:ln>
            <a:noFill/>
          </a:ln>
        </p:spPr>
      </p:pic>
      <p:sp>
        <p:nvSpPr>
          <p:cNvPr id="455" name="Google Shape;455;p16"/>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pic>
        <p:nvPicPr>
          <p:cNvPr id="456" name="Google Shape;456;p16"/>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457" name="Google Shape;457;p16"/>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458" name="Google Shape;458;p16"/>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459" name="Google Shape;459;p16"/>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460" name="Google Shape;460;p16"/>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461" name="Google Shape;461;p16"/>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462" name="Google Shape;462;p16"/>
          <p:cNvPicPr preferRelativeResize="0"/>
          <p:nvPr/>
        </p:nvPicPr>
        <p:blipFill rotWithShape="1">
          <a:blip r:embed="rId12">
            <a:alphaModFix/>
          </a:blip>
          <a:srcRect/>
          <a:stretch/>
        </p:blipFill>
        <p:spPr>
          <a:xfrm>
            <a:off x="8016713" y="6229350"/>
            <a:ext cx="581025" cy="628650"/>
          </a:xfrm>
          <a:prstGeom prst="rect">
            <a:avLst/>
          </a:prstGeom>
          <a:noFill/>
          <a:ln>
            <a:noFill/>
          </a:ln>
        </p:spPr>
      </p:pic>
      <p:sp>
        <p:nvSpPr>
          <p:cNvPr id="463" name="Google Shape;463;p16"/>
          <p:cNvSpPr txBox="1"/>
          <p:nvPr/>
        </p:nvSpPr>
        <p:spPr>
          <a:xfrm>
            <a:off x="0" y="2387224"/>
            <a:ext cx="5589037" cy="4862870"/>
          </a:xfrm>
          <a:prstGeom prst="rect">
            <a:avLst/>
          </a:prstGeom>
          <a:noFill/>
          <a:ln>
            <a:noFill/>
          </a:ln>
        </p:spPr>
        <p:txBody>
          <a:bodyPr spcFirstLastPara="1" wrap="square" lIns="91425" tIns="45700" rIns="91425" bIns="45700" anchor="t" anchorCtr="0">
            <a:spAutoFit/>
          </a:bodyPr>
          <a:lstStyle/>
          <a:p>
            <a:pPr marL="30480" marR="30480" lvl="0" indent="0" algn="just" rtl="0">
              <a:spcBef>
                <a:spcPts val="0"/>
              </a:spcBef>
              <a:spcAft>
                <a:spcPts val="0"/>
              </a:spcAft>
              <a:buNone/>
            </a:pPr>
            <a:r>
              <a:rPr lang="en-US" sz="2200">
                <a:solidFill>
                  <a:srgbClr val="000000"/>
                </a:solidFill>
                <a:latin typeface="Arial"/>
                <a:ea typeface="Arial"/>
                <a:cs typeface="Arial"/>
                <a:sym typeface="Arial"/>
              </a:rPr>
              <a:t>- Luật Biển Việt Nam được Quốc hội thông qua ngày 21/6/2012 bao gồm 7 chương, 55 điều, có hiệu lực thi hành từ ngày 01/01/2013.</a:t>
            </a:r>
            <a:endParaRPr sz="2200">
              <a:solidFill>
                <a:schemeClr val="dk1"/>
              </a:solidFill>
              <a:latin typeface="Arial"/>
              <a:ea typeface="Arial"/>
              <a:cs typeface="Arial"/>
              <a:sym typeface="Arial"/>
            </a:endParaRPr>
          </a:p>
          <a:p>
            <a:pPr marL="30480" marR="30480" lvl="0" indent="0" algn="just" rtl="0">
              <a:spcBef>
                <a:spcPts val="0"/>
              </a:spcBef>
              <a:spcAft>
                <a:spcPts val="0"/>
              </a:spcAft>
              <a:buNone/>
            </a:pPr>
            <a:r>
              <a:rPr lang="en-US" sz="2200">
                <a:solidFill>
                  <a:srgbClr val="000000"/>
                </a:solidFill>
                <a:latin typeface="Arial"/>
                <a:ea typeface="Arial"/>
                <a:cs typeface="Arial"/>
                <a:sym typeface="Arial"/>
              </a:rPr>
              <a:t>- Luật Biển Việt Nam quy định về đường cơ sở, nội thuỷ, lãnh hải, vùng tiếp giáp lãnh hải, vùng đặc quyền kinh tế, thềm lục địa, các đảo, quần đảo Hoàng Sa, quần đảo Trường Sa và quần đảo khác thuộc chủ quyền, quyền chủ quyền, quyền tài phán quốc gia của Việt Nam; hoạt động trong vùng biển Việt Nam; phát triển kinh tế biển; quản lí và bảo vệ biển, đảo.</a:t>
            </a:r>
            <a:endParaRPr sz="2200">
              <a:solidFill>
                <a:schemeClr val="dk1"/>
              </a:solidFill>
              <a:latin typeface="Arial"/>
              <a:ea typeface="Arial"/>
              <a:cs typeface="Arial"/>
              <a:sym typeface="Arial"/>
            </a:endParaRPr>
          </a:p>
          <a:p>
            <a:pPr marL="0" marR="0" lvl="0" indent="228600" algn="just" rtl="0">
              <a:spcBef>
                <a:spcPts val="0"/>
              </a:spcBef>
              <a:spcAft>
                <a:spcPts val="0"/>
              </a:spcAft>
              <a:buNone/>
            </a:pPr>
            <a:endParaRPr sz="2400">
              <a:solidFill>
                <a:schemeClr val="dk1"/>
              </a:solidFill>
              <a:latin typeface="Arial"/>
              <a:ea typeface="Arial"/>
              <a:cs typeface="Arial"/>
              <a:sym typeface="Arial"/>
            </a:endParaRPr>
          </a:p>
        </p:txBody>
      </p:sp>
      <p:pic>
        <p:nvPicPr>
          <p:cNvPr id="464" name="Google Shape;464;p16"/>
          <p:cNvPicPr preferRelativeResize="0"/>
          <p:nvPr/>
        </p:nvPicPr>
        <p:blipFill rotWithShape="1">
          <a:blip r:embed="rId13">
            <a:alphaModFix/>
          </a:blip>
          <a:srcRect/>
          <a:stretch/>
        </p:blipFill>
        <p:spPr>
          <a:xfrm>
            <a:off x="5663682" y="1985865"/>
            <a:ext cx="3480318" cy="4274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3"/>
                                        </p:tgtEl>
                                        <p:attrNameLst>
                                          <p:attrName>style.visibility</p:attrName>
                                        </p:attrNameLst>
                                      </p:cBhvr>
                                      <p:to>
                                        <p:strVal val="visible"/>
                                      </p:to>
                                    </p:set>
                                    <p:animEffect transition="in" filter="fade">
                                      <p:cBhvr>
                                        <p:cTn id="7" dur="1000"/>
                                        <p:tgtEl>
                                          <p:spTgt spid="4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4"/>
                                        </p:tgtEl>
                                        <p:attrNameLst>
                                          <p:attrName>style.visibility</p:attrName>
                                        </p:attrNameLst>
                                      </p:cBhvr>
                                      <p:to>
                                        <p:strVal val="visible"/>
                                      </p:to>
                                    </p:set>
                                    <p:animEffect transition="in" filter="fade">
                                      <p:cBhvr>
                                        <p:cTn id="12" dur="2000"/>
                                        <p:tgtEl>
                                          <p:spTgt spid="4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3">
                                            <p:txEl>
                                              <p:pRg st="0" end="0"/>
                                            </p:txEl>
                                          </p:spTgt>
                                        </p:tgtEl>
                                        <p:attrNameLst>
                                          <p:attrName>style.visibility</p:attrName>
                                        </p:attrNameLst>
                                      </p:cBhvr>
                                      <p:to>
                                        <p:strVal val="visible"/>
                                      </p:to>
                                    </p:set>
                                    <p:animEffect transition="in" filter="fade">
                                      <p:cBhvr>
                                        <p:cTn id="17" dur="1000"/>
                                        <p:tgtEl>
                                          <p:spTgt spid="46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3">
                                            <p:txEl>
                                              <p:pRg st="1" end="1"/>
                                            </p:txEl>
                                          </p:spTgt>
                                        </p:tgtEl>
                                        <p:attrNameLst>
                                          <p:attrName>style.visibility</p:attrName>
                                        </p:attrNameLst>
                                      </p:cBhvr>
                                      <p:to>
                                        <p:strVal val="visible"/>
                                      </p:to>
                                    </p:set>
                                    <p:animEffect transition="in" filter="fade">
                                      <p:cBhvr>
                                        <p:cTn id="22" dur="1000"/>
                                        <p:tgtEl>
                                          <p:spTgt spid="46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3">
                                            <p:txEl>
                                              <p:pRg st="2" end="2"/>
                                            </p:txEl>
                                          </p:spTgt>
                                        </p:tgtEl>
                                        <p:attrNameLst>
                                          <p:attrName>style.visibility</p:attrName>
                                        </p:attrNameLst>
                                      </p:cBhvr>
                                      <p:to>
                                        <p:strVal val="visible"/>
                                      </p:to>
                                    </p:set>
                                    <p:animEffect transition="in" filter="fade">
                                      <p:cBhvr>
                                        <p:cTn id="27" dur="1000"/>
                                        <p:tgtEl>
                                          <p:spTgt spid="4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4"/>
          <p:cNvSpPr>
            <a:spLocks noGrp="1" noChangeArrowheads="1"/>
          </p:cNvSpPr>
          <p:nvPr>
            <p:ph type="body" idx="1"/>
          </p:nvPr>
        </p:nvSpPr>
        <p:spPr>
          <a:xfrm>
            <a:off x="0" y="0"/>
            <a:ext cx="9144000" cy="3571876"/>
          </a:xfrm>
          <a:prstGeom prst="cloudCallout">
            <a:avLst>
              <a:gd name="adj1" fmla="val -44324"/>
              <a:gd name="adj2" fmla="val 884"/>
            </a:avLst>
          </a:prstGeom>
          <a:solidFill>
            <a:schemeClr val="accent1"/>
          </a:solidFill>
          <a:ln>
            <a:solidFill>
              <a:schemeClr val="tx1"/>
            </a:solidFill>
            <a:round/>
          </a:ln>
          <a:extLst>
            <a:ext uri="{AF507438-7753-43E0-B8FC-AC1667EBCBE1}"/>
          </a:extLst>
        </p:spPr>
        <p:txBody>
          <a:bodyPr anchor="ctr">
            <a:normAutofit/>
          </a:bodyPr>
          <a:lstStyle/>
          <a:p>
            <a:pPr algn="ctr">
              <a:defRPr/>
            </a:pPr>
            <a:endParaRPr lang="en-US" i="1" dirty="0">
              <a:solidFill>
                <a:srgbClr val="FF0000"/>
              </a:solidFill>
              <a:effectLst>
                <a:outerShdw blurRad="38100" dist="38100" dir="2700000" algn="tl">
                  <a:srgbClr val="C0C0C0"/>
                </a:outerShdw>
              </a:effectLst>
              <a:cs typeface="Times New Roman" pitchFamily="18" charset="0"/>
            </a:endParaRPr>
          </a:p>
          <a:p>
            <a:pPr algn="ctr">
              <a:buFontTx/>
              <a:buNone/>
              <a:defRPr/>
            </a:pPr>
            <a:r>
              <a:rPr lang="en-US" sz="3400" b="1" i="1" dirty="0" err="1" smtClean="0">
                <a:solidFill>
                  <a:schemeClr val="tx2"/>
                </a:solidFill>
                <a:latin typeface="Times New Roman" pitchFamily="18" charset="0"/>
                <a:cs typeface="Times New Roman" pitchFamily="18" charset="0"/>
              </a:rPr>
              <a:t>Em</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hãy</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nêu</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một</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số</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nội</a:t>
            </a:r>
            <a:r>
              <a:rPr lang="en-US" sz="3400" b="1" i="1" dirty="0" smtClean="0">
                <a:solidFill>
                  <a:schemeClr val="tx2"/>
                </a:solidFill>
                <a:latin typeface="Times New Roman" pitchFamily="18" charset="0"/>
                <a:cs typeface="Times New Roman" pitchFamily="18" charset="0"/>
              </a:rPr>
              <a:t> dung </a:t>
            </a:r>
            <a:r>
              <a:rPr lang="en-US" sz="3400" b="1" dirty="0" err="1" smtClean="0">
                <a:solidFill>
                  <a:schemeClr val="tx2"/>
                </a:solidFill>
              </a:rPr>
              <a:t>của</a:t>
            </a:r>
            <a:r>
              <a:rPr lang="en-US" sz="3400" b="1" dirty="0" smtClean="0">
                <a:solidFill>
                  <a:schemeClr val="tx2"/>
                </a:solidFill>
              </a:rPr>
              <a:t> </a:t>
            </a:r>
            <a:r>
              <a:rPr lang="en-US" sz="3400" b="1" dirty="0" err="1" smtClean="0">
                <a:solidFill>
                  <a:schemeClr val="tx2"/>
                </a:solidFill>
              </a:rPr>
              <a:t>Luật</a:t>
            </a:r>
            <a:r>
              <a:rPr lang="en-US" sz="3400" b="1" dirty="0" smtClean="0">
                <a:solidFill>
                  <a:schemeClr val="tx2"/>
                </a:solidFill>
              </a:rPr>
              <a:t> </a:t>
            </a:r>
            <a:r>
              <a:rPr lang="en-US" sz="3400" b="1" dirty="0" err="1" smtClean="0">
                <a:solidFill>
                  <a:schemeClr val="tx2"/>
                </a:solidFill>
              </a:rPr>
              <a:t>Biển</a:t>
            </a:r>
            <a:r>
              <a:rPr lang="en-US" sz="3400" b="1" dirty="0" smtClean="0">
                <a:solidFill>
                  <a:schemeClr val="tx2"/>
                </a:solidFill>
              </a:rPr>
              <a:t> </a:t>
            </a:r>
            <a:r>
              <a:rPr lang="en-US" sz="3400" b="1" dirty="0" err="1" smtClean="0">
                <a:solidFill>
                  <a:schemeClr val="tx2"/>
                </a:solidFill>
              </a:rPr>
              <a:t>Việt</a:t>
            </a:r>
            <a:r>
              <a:rPr lang="en-US" sz="3400" b="1" dirty="0" smtClean="0">
                <a:solidFill>
                  <a:schemeClr val="tx2"/>
                </a:solidFill>
              </a:rPr>
              <a:t> Nam?</a:t>
            </a:r>
            <a:endParaRPr lang="en-US" sz="3400" b="1" dirty="0">
              <a:solidFill>
                <a:schemeClr val="tx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grpSp>
        <p:nvGrpSpPr>
          <p:cNvPr id="2" name="Google Shape;470;p17"/>
          <p:cNvGrpSpPr/>
          <p:nvPr/>
        </p:nvGrpSpPr>
        <p:grpSpPr>
          <a:xfrm>
            <a:off x="-404812" y="-48728"/>
            <a:ext cx="9525000" cy="1336676"/>
            <a:chOff x="-381000" y="-8659"/>
            <a:chExt cx="9525000" cy="1447800"/>
          </a:xfrm>
        </p:grpSpPr>
        <p:grpSp>
          <p:nvGrpSpPr>
            <p:cNvPr id="3" name="Google Shape;471;p17"/>
            <p:cNvGrpSpPr/>
            <p:nvPr/>
          </p:nvGrpSpPr>
          <p:grpSpPr>
            <a:xfrm>
              <a:off x="0" y="-8659"/>
              <a:ext cx="9144000" cy="1447800"/>
              <a:chOff x="0" y="-8659"/>
              <a:chExt cx="9144000" cy="1447800"/>
            </a:xfrm>
          </p:grpSpPr>
          <p:pic>
            <p:nvPicPr>
              <p:cNvPr id="472" name="Google Shape;472;p17"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473" name="Google Shape;473;p17"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474" name="Google Shape;474;p17"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475" name="Google Shape;475;p17"/>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476" name="Google Shape;476;p17"/>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11</a:t>
              </a:r>
              <a:endParaRPr/>
            </a:p>
          </p:txBody>
        </p:sp>
      </p:grpSp>
      <p:sp>
        <p:nvSpPr>
          <p:cNvPr id="477" name="Google Shape;477;p17"/>
          <p:cNvSpPr txBox="1"/>
          <p:nvPr/>
        </p:nvSpPr>
        <p:spPr>
          <a:xfrm>
            <a:off x="407774" y="1104868"/>
            <a:ext cx="8736226"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dirty="0">
                <a:solidFill>
                  <a:schemeClr val="lt1"/>
                </a:solidFill>
                <a:latin typeface="Arial"/>
                <a:ea typeface="Arial"/>
                <a:cs typeface="Arial"/>
                <a:sym typeface="Arial"/>
              </a:rPr>
              <a:t> </a:t>
            </a:r>
            <a:r>
              <a:rPr lang="en-US" sz="2600" b="1" dirty="0" smtClean="0">
                <a:solidFill>
                  <a:srgbClr val="C00000"/>
                </a:solidFill>
                <a:latin typeface="Arial"/>
                <a:ea typeface="Arial"/>
                <a:cs typeface="Arial"/>
                <a:sym typeface="Arial"/>
              </a:rPr>
              <a:t>II</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MỘT</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SỐ</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NỘI</a:t>
            </a:r>
            <a:r>
              <a:rPr lang="en-US" sz="2400" b="1" dirty="0">
                <a:solidFill>
                  <a:srgbClr val="C00000"/>
                </a:solidFill>
                <a:latin typeface="Arial"/>
                <a:ea typeface="Arial"/>
                <a:cs typeface="Arial"/>
                <a:sym typeface="Arial"/>
              </a:rPr>
              <a:t> DUNG</a:t>
            </a:r>
            <a:r>
              <a:rPr lang="en-US" sz="1800" b="1" dirty="0">
                <a:solidFill>
                  <a:srgbClr val="000000"/>
                </a:solidFill>
                <a:latin typeface="Arimo"/>
                <a:ea typeface="Arimo"/>
                <a:cs typeface="Arimo"/>
                <a:sym typeface="Arimo"/>
              </a:rPr>
              <a:t> </a:t>
            </a:r>
            <a:r>
              <a:rPr lang="en-US" sz="2400" b="1" dirty="0" err="1">
                <a:solidFill>
                  <a:srgbClr val="C00000"/>
                </a:solidFill>
                <a:latin typeface="Arial"/>
                <a:ea typeface="Arial"/>
                <a:cs typeface="Arial"/>
                <a:sym typeface="Arial"/>
              </a:rPr>
              <a:t>CÔNG</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UỚC</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LIÊN</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HỢP</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QUỒC</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VỀ</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LUẬT</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BIỂN</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NĂM</a:t>
            </a:r>
            <a:r>
              <a:rPr lang="en-US" sz="2400" b="1" dirty="0">
                <a:solidFill>
                  <a:srgbClr val="C00000"/>
                </a:solidFill>
                <a:latin typeface="Arial"/>
                <a:ea typeface="Arial"/>
                <a:cs typeface="Arial"/>
                <a:sym typeface="Arial"/>
              </a:rPr>
              <a:t> 1982 </a:t>
            </a:r>
            <a:r>
              <a:rPr lang="en-US" sz="2400" b="1" dirty="0" err="1">
                <a:solidFill>
                  <a:srgbClr val="C00000"/>
                </a:solidFill>
                <a:latin typeface="Arial"/>
                <a:ea typeface="Arial"/>
                <a:cs typeface="Arial"/>
                <a:sym typeface="Arial"/>
              </a:rPr>
              <a:t>VÀ</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LUẬT</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BIỂN</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VIỆT</a:t>
            </a:r>
            <a:r>
              <a:rPr lang="en-US" sz="2400" b="1" dirty="0">
                <a:solidFill>
                  <a:srgbClr val="C00000"/>
                </a:solidFill>
                <a:latin typeface="Arial"/>
                <a:ea typeface="Arial"/>
                <a:cs typeface="Arial"/>
                <a:sym typeface="Arial"/>
              </a:rPr>
              <a:t> NAM</a:t>
            </a:r>
            <a:endParaRPr sz="2400" b="1">
              <a:solidFill>
                <a:srgbClr val="C00000"/>
              </a:solidFill>
              <a:latin typeface="Arial"/>
              <a:ea typeface="Arial"/>
              <a:cs typeface="Arial"/>
              <a:sym typeface="Arial"/>
            </a:endParaRPr>
          </a:p>
        </p:txBody>
      </p:sp>
      <p:sp>
        <p:nvSpPr>
          <p:cNvPr id="478" name="Google Shape;478;p17"/>
          <p:cNvSpPr txBox="1"/>
          <p:nvPr/>
        </p:nvSpPr>
        <p:spPr>
          <a:xfrm>
            <a:off x="0" y="1828664"/>
            <a:ext cx="7574693"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FF0000"/>
                </a:solidFill>
                <a:latin typeface="Arial"/>
                <a:ea typeface="Arial"/>
                <a:cs typeface="Arial"/>
                <a:sym typeface="Arial"/>
              </a:rPr>
              <a:t>2. </a:t>
            </a:r>
            <a:r>
              <a:rPr lang="en-US" sz="2400" b="1">
                <a:solidFill>
                  <a:srgbClr val="FF0000"/>
                </a:solidFill>
                <a:latin typeface="Calibri"/>
                <a:ea typeface="Calibri"/>
                <a:cs typeface="Calibri"/>
                <a:sym typeface="Calibri"/>
              </a:rPr>
              <a:t>Luật Biển Việt Nam</a:t>
            </a:r>
            <a:endParaRPr sz="2400" b="1">
              <a:solidFill>
                <a:srgbClr val="FF0000"/>
              </a:solidFill>
              <a:latin typeface="Arial"/>
              <a:ea typeface="Arial"/>
              <a:cs typeface="Arial"/>
              <a:sym typeface="Arial"/>
            </a:endParaRPr>
          </a:p>
        </p:txBody>
      </p:sp>
      <p:pic>
        <p:nvPicPr>
          <p:cNvPr id="479" name="Google Shape;479;p17"/>
          <p:cNvPicPr preferRelativeResize="0"/>
          <p:nvPr/>
        </p:nvPicPr>
        <p:blipFill rotWithShape="1">
          <a:blip r:embed="rId6">
            <a:alphaModFix/>
          </a:blip>
          <a:srcRect/>
          <a:stretch/>
        </p:blipFill>
        <p:spPr>
          <a:xfrm>
            <a:off x="0" y="1229991"/>
            <a:ext cx="582613" cy="628650"/>
          </a:xfrm>
          <a:prstGeom prst="rect">
            <a:avLst/>
          </a:prstGeom>
          <a:noFill/>
          <a:ln>
            <a:noFill/>
          </a:ln>
        </p:spPr>
      </p:pic>
      <p:sp>
        <p:nvSpPr>
          <p:cNvPr id="480" name="Google Shape;480;p17"/>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pic>
        <p:nvPicPr>
          <p:cNvPr id="481" name="Google Shape;481;p17"/>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482" name="Google Shape;482;p17"/>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483" name="Google Shape;483;p17"/>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484" name="Google Shape;484;p17"/>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485" name="Google Shape;485;p17"/>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486" name="Google Shape;486;p17"/>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487" name="Google Shape;487;p17"/>
          <p:cNvPicPr preferRelativeResize="0"/>
          <p:nvPr/>
        </p:nvPicPr>
        <p:blipFill rotWithShape="1">
          <a:blip r:embed="rId12">
            <a:alphaModFix/>
          </a:blip>
          <a:srcRect/>
          <a:stretch/>
        </p:blipFill>
        <p:spPr>
          <a:xfrm>
            <a:off x="8016713" y="6229350"/>
            <a:ext cx="581025" cy="628650"/>
          </a:xfrm>
          <a:prstGeom prst="rect">
            <a:avLst/>
          </a:prstGeom>
          <a:noFill/>
          <a:ln>
            <a:noFill/>
          </a:ln>
        </p:spPr>
      </p:pic>
      <p:sp>
        <p:nvSpPr>
          <p:cNvPr id="488" name="Google Shape;488;p17"/>
          <p:cNvSpPr txBox="1"/>
          <p:nvPr/>
        </p:nvSpPr>
        <p:spPr>
          <a:xfrm>
            <a:off x="-65314" y="2144628"/>
            <a:ext cx="5980670" cy="461624"/>
          </a:xfrm>
          <a:prstGeom prst="rect">
            <a:avLst/>
          </a:prstGeom>
          <a:noFill/>
          <a:ln>
            <a:noFill/>
          </a:ln>
        </p:spPr>
        <p:txBody>
          <a:bodyPr spcFirstLastPara="1" wrap="square" lIns="91425" tIns="45700" rIns="91425" bIns="45700" anchor="t" anchorCtr="0">
            <a:spAutoFit/>
          </a:bodyPr>
          <a:lstStyle/>
          <a:p>
            <a:pPr marL="30480" marR="30480" lvl="0" indent="0" algn="just" rtl="0">
              <a:spcBef>
                <a:spcPts val="0"/>
              </a:spcBef>
              <a:spcAft>
                <a:spcPts val="0"/>
              </a:spcAft>
              <a:buNone/>
            </a:pP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Một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số</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nội</a:t>
            </a:r>
            <a:r>
              <a:rPr lang="en-US" sz="2400" dirty="0">
                <a:solidFill>
                  <a:srgbClr val="000000"/>
                </a:solidFill>
                <a:latin typeface="Arial"/>
                <a:ea typeface="Arial"/>
                <a:cs typeface="Arial"/>
                <a:sym typeface="Arial"/>
              </a:rPr>
              <a:t> dung </a:t>
            </a:r>
            <a:r>
              <a:rPr lang="en-US" sz="2400" dirty="0" err="1">
                <a:solidFill>
                  <a:srgbClr val="000000"/>
                </a:solidFill>
                <a:latin typeface="Arial"/>
                <a:ea typeface="Arial"/>
                <a:cs typeface="Arial"/>
                <a:sym typeface="Arial"/>
              </a:rPr>
              <a:t>của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Luật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Biển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Việt</a:t>
            </a:r>
            <a:r>
              <a:rPr lang="en-US" sz="2400" dirty="0">
                <a:solidFill>
                  <a:srgbClr val="000000"/>
                </a:solidFill>
                <a:latin typeface="Arial"/>
                <a:ea typeface="Arial"/>
                <a:cs typeface="Arial"/>
                <a:sym typeface="Arial"/>
              </a:rPr>
              <a:t> Nam:</a:t>
            </a:r>
            <a:endParaRPr sz="2400">
              <a:solidFill>
                <a:schemeClr val="dk1"/>
              </a:solidFill>
              <a:latin typeface="Arial"/>
              <a:ea typeface="Arial"/>
              <a:cs typeface="Arial"/>
              <a:sym typeface="Arial"/>
            </a:endParaRPr>
          </a:p>
        </p:txBody>
      </p:sp>
      <p:sp>
        <p:nvSpPr>
          <p:cNvPr id="489" name="Google Shape;489;p17"/>
          <p:cNvSpPr txBox="1"/>
          <p:nvPr/>
        </p:nvSpPr>
        <p:spPr>
          <a:xfrm>
            <a:off x="0" y="2490623"/>
            <a:ext cx="5505061" cy="2677616"/>
          </a:xfrm>
          <a:prstGeom prst="rect">
            <a:avLst/>
          </a:prstGeom>
          <a:noFill/>
          <a:ln>
            <a:noFill/>
          </a:ln>
        </p:spPr>
        <p:txBody>
          <a:bodyPr spcFirstLastPara="1" wrap="square" lIns="91425" tIns="45700" rIns="91425" bIns="45700" anchor="t" anchorCtr="0">
            <a:spAutoFit/>
          </a:bodyPr>
          <a:lstStyle/>
          <a:p>
            <a:pPr marL="30480" marR="30480" lvl="0" indent="0" algn="just" rtl="0">
              <a:spcBef>
                <a:spcPts val="0"/>
              </a:spcBef>
              <a:spcAft>
                <a:spcPts val="0"/>
              </a:spcAft>
              <a:buNone/>
            </a:pP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Vùng</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biển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Việt</a:t>
            </a:r>
            <a:r>
              <a:rPr lang="en-US" sz="2400" dirty="0">
                <a:solidFill>
                  <a:srgbClr val="000000"/>
                </a:solidFill>
                <a:latin typeface="Times New Roman" pitchFamily="18" charset="0"/>
                <a:cs typeface="Times New Roman" pitchFamily="18" charset="0"/>
                <a:sym typeface="Arial"/>
              </a:rPr>
              <a:t> Nam </a:t>
            </a:r>
            <a:r>
              <a:rPr lang="en-US" sz="2400" dirty="0" err="1">
                <a:solidFill>
                  <a:srgbClr val="000000"/>
                </a:solidFill>
                <a:latin typeface="Times New Roman" pitchFamily="18" charset="0"/>
                <a:cs typeface="Times New Roman" pitchFamily="18" charset="0"/>
                <a:sym typeface="Arial"/>
              </a:rPr>
              <a:t>bao</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gồm</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nội</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thuỷ</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lãnh</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hải</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vùng</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tiếp</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giáp</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lãnh</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hải</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vùng</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đặc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quyền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kinh</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tế</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và</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thềm</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lục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địa</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thuộc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chủ</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quyền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quyền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chủ</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quyền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và</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quyền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tài</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phán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quốc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gia</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của</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Việt</a:t>
            </a:r>
            <a:r>
              <a:rPr lang="en-US" sz="2400" dirty="0">
                <a:solidFill>
                  <a:srgbClr val="000000"/>
                </a:solidFill>
                <a:latin typeface="Times New Roman" pitchFamily="18" charset="0"/>
                <a:cs typeface="Times New Roman" pitchFamily="18" charset="0"/>
                <a:sym typeface="Arial"/>
              </a:rPr>
              <a:t> Nam, </a:t>
            </a:r>
            <a:r>
              <a:rPr lang="en-US" sz="2400" dirty="0" err="1">
                <a:solidFill>
                  <a:srgbClr val="000000"/>
                </a:solidFill>
                <a:latin typeface="Times New Roman" pitchFamily="18" charset="0"/>
                <a:cs typeface="Times New Roman" pitchFamily="18" charset="0"/>
                <a:sym typeface="Arial"/>
              </a:rPr>
              <a:t>được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xác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định</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theo</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pháp</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luật</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Việt</a:t>
            </a:r>
            <a:r>
              <a:rPr lang="en-US" sz="2400" dirty="0">
                <a:solidFill>
                  <a:srgbClr val="000000"/>
                </a:solidFill>
                <a:latin typeface="Times New Roman" pitchFamily="18" charset="0"/>
                <a:cs typeface="Times New Roman" pitchFamily="18" charset="0"/>
                <a:sym typeface="Arial"/>
              </a:rPr>
              <a:t> </a:t>
            </a:r>
            <a:r>
              <a:rPr lang="en-US" sz="2400" dirty="0" smtClean="0">
                <a:solidFill>
                  <a:srgbClr val="000000"/>
                </a:solidFill>
                <a:latin typeface="Times New Roman" pitchFamily="18" charset="0"/>
                <a:cs typeface="Times New Roman" pitchFamily="18" charset="0"/>
                <a:sym typeface="Arial"/>
              </a:rPr>
              <a:t>Nam </a:t>
            </a:r>
            <a:r>
              <a:rPr lang="en-US" sz="2400" dirty="0" err="1" smtClean="0">
                <a:solidFill>
                  <a:srgbClr val="000000"/>
                </a:solidFill>
                <a:latin typeface="Times New Roman" pitchFamily="18" charset="0"/>
                <a:cs typeface="Times New Roman" pitchFamily="18" charset="0"/>
                <a:sym typeface="Arial"/>
              </a:rPr>
              <a:t>và</a:t>
            </a:r>
            <a:r>
              <a:rPr lang="en-US" sz="2400" dirty="0" smtClean="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điều</a:t>
            </a:r>
            <a:r>
              <a:rPr lang="en-US" sz="2400" dirty="0" smtClean="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ước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quốc</a:t>
            </a:r>
            <a:r>
              <a:rPr lang="en-US" sz="2400" dirty="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tế</a:t>
            </a:r>
            <a:r>
              <a:rPr lang="en-US" sz="2400" dirty="0" smtClean="0">
                <a:solidFill>
                  <a:srgbClr val="000000"/>
                </a:solidFill>
                <a:latin typeface="Times New Roman" pitchFamily="18" charset="0"/>
                <a:cs typeface="Times New Roman" pitchFamily="18" charset="0"/>
                <a:sym typeface="Arial"/>
              </a:rPr>
              <a:t>.</a:t>
            </a:r>
            <a:endParaRPr sz="2400">
              <a:solidFill>
                <a:schemeClr val="dk1"/>
              </a:solidFill>
              <a:latin typeface="Times New Roman" pitchFamily="18" charset="0"/>
              <a:cs typeface="Times New Roman" pitchFamily="18" charset="0"/>
              <a:sym typeface="Arial"/>
            </a:endParaRPr>
          </a:p>
        </p:txBody>
      </p:sp>
      <p:pic>
        <p:nvPicPr>
          <p:cNvPr id="491" name="Google Shape;491;p17"/>
          <p:cNvPicPr preferRelativeResize="0"/>
          <p:nvPr/>
        </p:nvPicPr>
        <p:blipFill rotWithShape="1">
          <a:blip r:embed="rId13">
            <a:alphaModFix/>
          </a:blip>
          <a:srcRect/>
          <a:stretch/>
        </p:blipFill>
        <p:spPr>
          <a:xfrm>
            <a:off x="5666013" y="1975756"/>
            <a:ext cx="3331030" cy="32004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1000"/>
                                        <p:tgtEl>
                                          <p:spTgt spid="4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8"/>
                                        </p:tgtEl>
                                        <p:attrNameLst>
                                          <p:attrName>style.visibility</p:attrName>
                                        </p:attrNameLst>
                                      </p:cBhvr>
                                      <p:to>
                                        <p:strVal val="visible"/>
                                      </p:to>
                                    </p:set>
                                    <p:animEffect transition="in" filter="fade">
                                      <p:cBhvr>
                                        <p:cTn id="12" dur="1000"/>
                                        <p:tgtEl>
                                          <p:spTgt spid="4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9"/>
                                        </p:tgtEl>
                                        <p:attrNameLst>
                                          <p:attrName>style.visibility</p:attrName>
                                        </p:attrNameLst>
                                      </p:cBhvr>
                                      <p:to>
                                        <p:strVal val="visible"/>
                                      </p:to>
                                    </p:set>
                                    <p:animEffect transition="in" filter="fade">
                                      <p:cBhvr>
                                        <p:cTn id="17" dur="1000"/>
                                        <p:tgtEl>
                                          <p:spTgt spid="4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1"/>
                                        </p:tgtEl>
                                        <p:attrNameLst>
                                          <p:attrName>style.visibility</p:attrName>
                                        </p:attrNameLst>
                                      </p:cBhvr>
                                      <p:to>
                                        <p:strVal val="visible"/>
                                      </p:to>
                                    </p:set>
                                    <p:animEffect transition="in" filter="fade">
                                      <p:cBhvr>
                                        <p:cTn id="22" dur="20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grpSp>
        <p:nvGrpSpPr>
          <p:cNvPr id="2" name="Google Shape;470;p17"/>
          <p:cNvGrpSpPr/>
          <p:nvPr/>
        </p:nvGrpSpPr>
        <p:grpSpPr>
          <a:xfrm>
            <a:off x="-404812" y="-48728"/>
            <a:ext cx="9525000" cy="1336676"/>
            <a:chOff x="-381000" y="-8659"/>
            <a:chExt cx="9525000" cy="1447800"/>
          </a:xfrm>
        </p:grpSpPr>
        <p:grpSp>
          <p:nvGrpSpPr>
            <p:cNvPr id="3" name="Google Shape;471;p17"/>
            <p:cNvGrpSpPr/>
            <p:nvPr/>
          </p:nvGrpSpPr>
          <p:grpSpPr>
            <a:xfrm>
              <a:off x="0" y="-8659"/>
              <a:ext cx="9144000" cy="1447800"/>
              <a:chOff x="0" y="-8659"/>
              <a:chExt cx="9144000" cy="1447800"/>
            </a:xfrm>
          </p:grpSpPr>
          <p:pic>
            <p:nvPicPr>
              <p:cNvPr id="472" name="Google Shape;472;p17"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473" name="Google Shape;473;p17"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474" name="Google Shape;474;p17"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475" name="Google Shape;475;p17"/>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476" name="Google Shape;476;p17"/>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11</a:t>
              </a:r>
              <a:endParaRPr/>
            </a:p>
          </p:txBody>
        </p:sp>
      </p:grpSp>
      <p:sp>
        <p:nvSpPr>
          <p:cNvPr id="477" name="Google Shape;477;p17"/>
          <p:cNvSpPr txBox="1"/>
          <p:nvPr/>
        </p:nvSpPr>
        <p:spPr>
          <a:xfrm>
            <a:off x="407774" y="1104868"/>
            <a:ext cx="8736226"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dirty="0">
                <a:solidFill>
                  <a:schemeClr val="lt1"/>
                </a:solidFill>
                <a:latin typeface="Arial"/>
                <a:ea typeface="Arial"/>
                <a:cs typeface="Arial"/>
                <a:sym typeface="Arial"/>
              </a:rPr>
              <a:t> </a:t>
            </a:r>
            <a:r>
              <a:rPr lang="en-US" sz="2600" b="1" dirty="0" smtClean="0">
                <a:solidFill>
                  <a:srgbClr val="C00000"/>
                </a:solidFill>
                <a:latin typeface="Arial"/>
                <a:ea typeface="Arial"/>
                <a:cs typeface="Arial"/>
                <a:sym typeface="Arial"/>
              </a:rPr>
              <a:t>II</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MỘT</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SỐ</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NỘI</a:t>
            </a:r>
            <a:r>
              <a:rPr lang="en-US" sz="2400" b="1" dirty="0">
                <a:solidFill>
                  <a:srgbClr val="C00000"/>
                </a:solidFill>
                <a:latin typeface="Arial"/>
                <a:ea typeface="Arial"/>
                <a:cs typeface="Arial"/>
                <a:sym typeface="Arial"/>
              </a:rPr>
              <a:t> DUNG</a:t>
            </a:r>
            <a:r>
              <a:rPr lang="en-US" sz="1800" b="1" dirty="0">
                <a:solidFill>
                  <a:srgbClr val="000000"/>
                </a:solidFill>
                <a:latin typeface="Arimo"/>
                <a:ea typeface="Arimo"/>
                <a:cs typeface="Arimo"/>
                <a:sym typeface="Arimo"/>
              </a:rPr>
              <a:t> </a:t>
            </a:r>
            <a:r>
              <a:rPr lang="en-US" sz="2400" b="1" dirty="0" err="1">
                <a:solidFill>
                  <a:srgbClr val="C00000"/>
                </a:solidFill>
                <a:latin typeface="Arial"/>
                <a:ea typeface="Arial"/>
                <a:cs typeface="Arial"/>
                <a:sym typeface="Arial"/>
              </a:rPr>
              <a:t>CÔNG</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UỚC</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LIÊN</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HỢP</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QUỒC</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VỀ</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LUẬT</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BIỂN</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NĂM</a:t>
            </a:r>
            <a:r>
              <a:rPr lang="en-US" sz="2400" b="1" dirty="0">
                <a:solidFill>
                  <a:srgbClr val="C00000"/>
                </a:solidFill>
                <a:latin typeface="Arial"/>
                <a:ea typeface="Arial"/>
                <a:cs typeface="Arial"/>
                <a:sym typeface="Arial"/>
              </a:rPr>
              <a:t> 1982 </a:t>
            </a:r>
            <a:r>
              <a:rPr lang="en-US" sz="2400" b="1" dirty="0" err="1">
                <a:solidFill>
                  <a:srgbClr val="C00000"/>
                </a:solidFill>
                <a:latin typeface="Arial"/>
                <a:ea typeface="Arial"/>
                <a:cs typeface="Arial"/>
                <a:sym typeface="Arial"/>
              </a:rPr>
              <a:t>VÀ</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LUẬT</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BIỂN</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VIỆT</a:t>
            </a:r>
            <a:r>
              <a:rPr lang="en-US" sz="2400" b="1" dirty="0">
                <a:solidFill>
                  <a:srgbClr val="C00000"/>
                </a:solidFill>
                <a:latin typeface="Arial"/>
                <a:ea typeface="Arial"/>
                <a:cs typeface="Arial"/>
                <a:sym typeface="Arial"/>
              </a:rPr>
              <a:t> NAM</a:t>
            </a:r>
            <a:endParaRPr sz="2400" b="1">
              <a:solidFill>
                <a:srgbClr val="C00000"/>
              </a:solidFill>
              <a:latin typeface="Arial"/>
              <a:ea typeface="Arial"/>
              <a:cs typeface="Arial"/>
              <a:sym typeface="Arial"/>
            </a:endParaRPr>
          </a:p>
        </p:txBody>
      </p:sp>
      <p:sp>
        <p:nvSpPr>
          <p:cNvPr id="478" name="Google Shape;478;p17"/>
          <p:cNvSpPr txBox="1"/>
          <p:nvPr/>
        </p:nvSpPr>
        <p:spPr>
          <a:xfrm>
            <a:off x="0" y="1828664"/>
            <a:ext cx="7574693"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dirty="0">
                <a:solidFill>
                  <a:srgbClr val="FF0000"/>
                </a:solidFill>
                <a:latin typeface="Arial"/>
                <a:ea typeface="Arial"/>
                <a:cs typeface="Arial"/>
                <a:sym typeface="Arial"/>
              </a:rPr>
              <a:t>2. </a:t>
            </a:r>
            <a:r>
              <a:rPr lang="en-US" sz="2400" b="1" dirty="0" err="1">
                <a:solidFill>
                  <a:srgbClr val="FF0000"/>
                </a:solidFill>
                <a:latin typeface="Calibri"/>
                <a:ea typeface="Calibri"/>
                <a:cs typeface="Calibri"/>
                <a:sym typeface="Calibri"/>
              </a:rPr>
              <a:t>Luật</a:t>
            </a:r>
            <a:r>
              <a:rPr lang="en-US" sz="2400" b="1" dirty="0">
                <a:solidFill>
                  <a:srgbClr val="FF0000"/>
                </a:solidFill>
                <a:latin typeface="Calibri"/>
                <a:ea typeface="Calibri"/>
                <a:cs typeface="Calibri"/>
                <a:sym typeface="Calibri"/>
              </a:rPr>
              <a:t> </a:t>
            </a:r>
            <a:r>
              <a:rPr lang="en-US" sz="2400" b="1" dirty="0" err="1">
                <a:solidFill>
                  <a:srgbClr val="FF0000"/>
                </a:solidFill>
                <a:latin typeface="Calibri"/>
                <a:ea typeface="Calibri"/>
                <a:cs typeface="Calibri"/>
                <a:sym typeface="Calibri"/>
              </a:rPr>
              <a:t>Biển</a:t>
            </a:r>
            <a:r>
              <a:rPr lang="en-US" sz="2400" b="1" dirty="0">
                <a:solidFill>
                  <a:srgbClr val="FF0000"/>
                </a:solidFill>
                <a:latin typeface="Calibri"/>
                <a:ea typeface="Calibri"/>
                <a:cs typeface="Calibri"/>
                <a:sym typeface="Calibri"/>
              </a:rPr>
              <a:t> </a:t>
            </a:r>
            <a:r>
              <a:rPr lang="en-US" sz="2400" b="1" dirty="0" err="1">
                <a:solidFill>
                  <a:srgbClr val="FF0000"/>
                </a:solidFill>
                <a:latin typeface="Calibri"/>
                <a:ea typeface="Calibri"/>
                <a:cs typeface="Calibri"/>
                <a:sym typeface="Calibri"/>
              </a:rPr>
              <a:t>Việt</a:t>
            </a:r>
            <a:r>
              <a:rPr lang="en-US" sz="2400" b="1" dirty="0">
                <a:solidFill>
                  <a:srgbClr val="FF0000"/>
                </a:solidFill>
                <a:latin typeface="Calibri"/>
                <a:ea typeface="Calibri"/>
                <a:cs typeface="Calibri"/>
                <a:sym typeface="Calibri"/>
              </a:rPr>
              <a:t> Nam</a:t>
            </a:r>
            <a:endParaRPr sz="2400" b="1">
              <a:solidFill>
                <a:srgbClr val="FF0000"/>
              </a:solidFill>
              <a:latin typeface="Arial"/>
              <a:ea typeface="Arial"/>
              <a:cs typeface="Arial"/>
              <a:sym typeface="Arial"/>
            </a:endParaRPr>
          </a:p>
        </p:txBody>
      </p:sp>
      <p:pic>
        <p:nvPicPr>
          <p:cNvPr id="479" name="Google Shape;479;p17"/>
          <p:cNvPicPr preferRelativeResize="0"/>
          <p:nvPr/>
        </p:nvPicPr>
        <p:blipFill rotWithShape="1">
          <a:blip r:embed="rId6">
            <a:alphaModFix/>
          </a:blip>
          <a:srcRect/>
          <a:stretch/>
        </p:blipFill>
        <p:spPr>
          <a:xfrm>
            <a:off x="0" y="1229991"/>
            <a:ext cx="582613" cy="628650"/>
          </a:xfrm>
          <a:prstGeom prst="rect">
            <a:avLst/>
          </a:prstGeom>
          <a:noFill/>
          <a:ln>
            <a:noFill/>
          </a:ln>
        </p:spPr>
      </p:pic>
      <p:sp>
        <p:nvSpPr>
          <p:cNvPr id="480" name="Google Shape;480;p17"/>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pic>
        <p:nvPicPr>
          <p:cNvPr id="481" name="Google Shape;481;p17"/>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482" name="Google Shape;482;p17"/>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483" name="Google Shape;483;p17"/>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484" name="Google Shape;484;p17"/>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485" name="Google Shape;485;p17"/>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486" name="Google Shape;486;p17"/>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487" name="Google Shape;487;p17"/>
          <p:cNvPicPr preferRelativeResize="0"/>
          <p:nvPr/>
        </p:nvPicPr>
        <p:blipFill rotWithShape="1">
          <a:blip r:embed="rId12">
            <a:alphaModFix/>
          </a:blip>
          <a:srcRect/>
          <a:stretch/>
        </p:blipFill>
        <p:spPr>
          <a:xfrm>
            <a:off x="8016713" y="6229350"/>
            <a:ext cx="581025" cy="628650"/>
          </a:xfrm>
          <a:prstGeom prst="rect">
            <a:avLst/>
          </a:prstGeom>
          <a:noFill/>
          <a:ln>
            <a:noFill/>
          </a:ln>
        </p:spPr>
      </p:pic>
      <p:sp>
        <p:nvSpPr>
          <p:cNvPr id="490" name="Google Shape;490;p17"/>
          <p:cNvSpPr txBox="1"/>
          <p:nvPr/>
        </p:nvSpPr>
        <p:spPr>
          <a:xfrm>
            <a:off x="0" y="2643182"/>
            <a:ext cx="5643570" cy="1938952"/>
          </a:xfrm>
          <a:prstGeom prst="rect">
            <a:avLst/>
          </a:prstGeom>
          <a:noFill/>
          <a:ln>
            <a:noFill/>
          </a:ln>
        </p:spPr>
        <p:txBody>
          <a:bodyPr spcFirstLastPara="1" wrap="square" lIns="91425" tIns="45700" rIns="91425" bIns="45700" anchor="t" anchorCtr="0">
            <a:spAutoFit/>
          </a:bodyPr>
          <a:lstStyle/>
          <a:p>
            <a:pPr marL="30480" marR="30480" lvl="0" indent="0" algn="just" rtl="0">
              <a:spcBef>
                <a:spcPts val="0"/>
              </a:spcBef>
              <a:spcAft>
                <a:spcPts val="0"/>
              </a:spcAft>
              <a:buNone/>
            </a:pP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Vùng</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biển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quốc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tế</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là</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tất</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cả</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các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vùng</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biển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nằm</a:t>
            </a:r>
            <a:r>
              <a:rPr lang="en-US" sz="2400" dirty="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ngoài</a:t>
            </a:r>
            <a:r>
              <a:rPr lang="en-US" sz="2400" dirty="0" smtClean="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vùng</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đặc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quyền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kinh</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tế</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của</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Việt</a:t>
            </a:r>
            <a:r>
              <a:rPr lang="en-US" sz="2400" dirty="0">
                <a:solidFill>
                  <a:srgbClr val="000000"/>
                </a:solidFill>
                <a:latin typeface="Times New Roman" pitchFamily="18" charset="0"/>
                <a:cs typeface="Times New Roman" pitchFamily="18" charset="0"/>
                <a:sym typeface="Arial"/>
              </a:rPr>
              <a:t> Nam </a:t>
            </a:r>
            <a:r>
              <a:rPr lang="en-US" sz="2400" dirty="0" err="1" smtClean="0">
                <a:solidFill>
                  <a:srgbClr val="000000"/>
                </a:solidFill>
                <a:latin typeface="Times New Roman" pitchFamily="18" charset="0"/>
                <a:cs typeface="Times New Roman" pitchFamily="18" charset="0"/>
                <a:sym typeface="Arial"/>
              </a:rPr>
              <a:t>và</a:t>
            </a:r>
            <a:r>
              <a:rPr lang="en-US" sz="2400" dirty="0" smtClean="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các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quốc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gia</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khác</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nhưng</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không</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bao</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gồm</a:t>
            </a:r>
            <a:r>
              <a:rPr lang="en-US" sz="2400" dirty="0">
                <a:solidFill>
                  <a:srgbClr val="000000"/>
                </a:solidFill>
                <a:latin typeface="Times New Roman" pitchFamily="18" charset="0"/>
                <a:cs typeface="Times New Roman" pitchFamily="18" charset="0"/>
                <a:sym typeface="Arial"/>
              </a:rPr>
              <a:t> </a:t>
            </a:r>
            <a:r>
              <a:rPr lang="en-US" sz="2400" dirty="0" err="1" smtClean="0">
                <a:solidFill>
                  <a:srgbClr val="000000"/>
                </a:solidFill>
                <a:latin typeface="Times New Roman" pitchFamily="18" charset="0"/>
                <a:cs typeface="Times New Roman" pitchFamily="18" charset="0"/>
                <a:sym typeface="Arial"/>
              </a:rPr>
              <a:t>đáy</a:t>
            </a:r>
            <a:r>
              <a:rPr lang="en-US" sz="2400" dirty="0" smtClean="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biển</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và</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lòng</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đất</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dưới</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đáy</a:t>
            </a:r>
            <a:r>
              <a:rPr lang="en-US" sz="2400" dirty="0">
                <a:solidFill>
                  <a:srgbClr val="000000"/>
                </a:solidFill>
                <a:latin typeface="Times New Roman" pitchFamily="18" charset="0"/>
                <a:cs typeface="Times New Roman" pitchFamily="18" charset="0"/>
                <a:sym typeface="Arial"/>
              </a:rPr>
              <a:t> </a:t>
            </a:r>
            <a:r>
              <a:rPr lang="en-US" sz="2400" dirty="0" err="1">
                <a:solidFill>
                  <a:srgbClr val="000000"/>
                </a:solidFill>
                <a:latin typeface="Times New Roman" pitchFamily="18" charset="0"/>
                <a:cs typeface="Times New Roman" pitchFamily="18" charset="0"/>
                <a:sym typeface="Arial"/>
              </a:rPr>
              <a:t>biển</a:t>
            </a:r>
            <a:r>
              <a:rPr lang="en-US" sz="2400" dirty="0" smtClean="0">
                <a:solidFill>
                  <a:srgbClr val="000000"/>
                </a:solidFill>
                <a:latin typeface="Times New Roman" pitchFamily="18" charset="0"/>
                <a:cs typeface="Times New Roman" pitchFamily="18" charset="0"/>
                <a:sym typeface="Arial"/>
              </a:rPr>
              <a:t>.</a:t>
            </a:r>
            <a:endParaRPr sz="2400">
              <a:solidFill>
                <a:schemeClr val="dk1"/>
              </a:solidFill>
              <a:latin typeface="Times New Roman" pitchFamily="18" charset="0"/>
              <a:cs typeface="Times New Roman" pitchFamily="18" charset="0"/>
              <a:sym typeface="Arial"/>
            </a:endParaRPr>
          </a:p>
        </p:txBody>
      </p:sp>
      <p:pic>
        <p:nvPicPr>
          <p:cNvPr id="491" name="Google Shape;491;p17"/>
          <p:cNvPicPr preferRelativeResize="0"/>
          <p:nvPr/>
        </p:nvPicPr>
        <p:blipFill rotWithShape="1">
          <a:blip r:embed="rId13">
            <a:alphaModFix/>
          </a:blip>
          <a:srcRect/>
          <a:stretch/>
        </p:blipFill>
        <p:spPr>
          <a:xfrm>
            <a:off x="5666013" y="1975756"/>
            <a:ext cx="3331030" cy="40250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1000"/>
                                        <p:tgtEl>
                                          <p:spTgt spid="4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0"/>
                                        </p:tgtEl>
                                        <p:attrNameLst>
                                          <p:attrName>style.visibility</p:attrName>
                                        </p:attrNameLst>
                                      </p:cBhvr>
                                      <p:to>
                                        <p:strVal val="visible"/>
                                      </p:to>
                                    </p:set>
                                    <p:animEffect transition="in" filter="fade">
                                      <p:cBhvr>
                                        <p:cTn id="12" dur="1000"/>
                                        <p:tgtEl>
                                          <p:spTgt spid="4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1"/>
                                        </p:tgtEl>
                                        <p:attrNameLst>
                                          <p:attrName>style.visibility</p:attrName>
                                        </p:attrNameLst>
                                      </p:cBhvr>
                                      <p:to>
                                        <p:strVal val="visible"/>
                                      </p:to>
                                    </p:set>
                                    <p:animEffect transition="in" filter="fade">
                                      <p:cBhvr>
                                        <p:cTn id="17" dur="20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1010" name="Picture 3" descr="EARTH"/>
          <p:cNvPicPr>
            <a:picLocks noChangeAspect="1" noChangeArrowheads="1" noCrop="1"/>
          </p:cNvPicPr>
          <p:nvPr/>
        </p:nvPicPr>
        <p:blipFill>
          <a:blip r:embed="rId2"/>
          <a:srcRect/>
          <a:stretch>
            <a:fillRect/>
          </a:stretch>
        </p:blipFill>
        <p:spPr bwMode="auto">
          <a:xfrm>
            <a:off x="0" y="0"/>
            <a:ext cx="685800" cy="609600"/>
          </a:xfrm>
          <a:prstGeom prst="rect">
            <a:avLst/>
          </a:prstGeom>
          <a:noFill/>
          <a:ln w="9525">
            <a:noFill/>
            <a:miter lim="800000"/>
            <a:headEnd/>
            <a:tailEnd/>
          </a:ln>
        </p:spPr>
      </p:pic>
      <p:sp>
        <p:nvSpPr>
          <p:cNvPr id="225284" name="Text Box 4"/>
          <p:cNvSpPr txBox="1">
            <a:spLocks noChangeArrowheads="1"/>
          </p:cNvSpPr>
          <p:nvPr/>
        </p:nvSpPr>
        <p:spPr bwMode="auto">
          <a:xfrm>
            <a:off x="342900" y="609600"/>
            <a:ext cx="8801100" cy="584775"/>
          </a:xfrm>
          <a:prstGeom prst="rect">
            <a:avLst/>
          </a:prstGeom>
          <a:noFill/>
          <a:ln w="9525">
            <a:noFill/>
            <a:miter lim="800000"/>
            <a:headEnd/>
            <a:tailEnd/>
          </a:ln>
        </p:spPr>
        <p:txBody>
          <a:bodyPr>
            <a:spAutoFit/>
          </a:bodyPr>
          <a:lstStyle/>
          <a:p>
            <a:pPr eaLnBrk="1" hangingPunct="1">
              <a:spcBef>
                <a:spcPct val="50000"/>
              </a:spcBef>
            </a:pPr>
            <a:r>
              <a:rPr lang="en-US" sz="3200" b="1" dirty="0"/>
              <a:t> </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hải</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VN</a:t>
            </a:r>
            <a:r>
              <a:rPr lang="en-US" sz="2400" dirty="0" smtClean="0">
                <a:latin typeface="Times New Roman" pitchFamily="18" charset="0"/>
                <a:cs typeface="Times New Roman" pitchFamily="18" charset="0"/>
              </a:rPr>
              <a:t>.</a:t>
            </a:r>
            <a:endParaRPr lang="en-US" sz="2400" u="sng"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barn(inVertical)">
                                      <p:cBhvr>
                                        <p:cTn id="7" dur="500"/>
                                        <p:tgtEl>
                                          <p:spTgt spid="225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3" descr="duongcoso1"/>
          <p:cNvPicPr>
            <a:picLocks noChangeAspect="1" noChangeArrowheads="1"/>
          </p:cNvPicPr>
          <p:nvPr/>
        </p:nvPicPr>
        <p:blipFill>
          <a:blip r:embed="rId3"/>
          <a:srcRect/>
          <a:stretch>
            <a:fillRect/>
          </a:stretch>
        </p:blipFill>
        <p:spPr bwMode="auto">
          <a:xfrm>
            <a:off x="0" y="0"/>
            <a:ext cx="9144000" cy="6724650"/>
          </a:xfrm>
          <a:prstGeom prst="rect">
            <a:avLst/>
          </a:prstGeom>
          <a:noFill/>
          <a:ln w="9525">
            <a:noFill/>
            <a:miter lim="800000"/>
            <a:headEnd/>
            <a:tailEnd/>
          </a:ln>
        </p:spPr>
      </p:pic>
      <p:sp>
        <p:nvSpPr>
          <p:cNvPr id="172035" name="Line 8"/>
          <p:cNvSpPr>
            <a:spLocks noChangeShapeType="1"/>
          </p:cNvSpPr>
          <p:nvPr/>
        </p:nvSpPr>
        <p:spPr bwMode="auto">
          <a:xfrm>
            <a:off x="2438400" y="1371600"/>
            <a:ext cx="0" cy="1219200"/>
          </a:xfrm>
          <a:prstGeom prst="line">
            <a:avLst/>
          </a:prstGeom>
          <a:noFill/>
          <a:ln w="9525">
            <a:solidFill>
              <a:schemeClr val="tx1"/>
            </a:solidFill>
            <a:round/>
            <a:headEnd/>
            <a:tailEnd type="triangle" w="med" len="med"/>
          </a:ln>
        </p:spPr>
        <p:txBody>
          <a:bodyPr wrap="none" anchor="ctr"/>
          <a:lstStyle/>
          <a:p>
            <a:endParaRPr lang="vi-VN"/>
          </a:p>
        </p:txBody>
      </p:sp>
      <p:sp>
        <p:nvSpPr>
          <p:cNvPr id="172036" name="Line 9"/>
          <p:cNvSpPr>
            <a:spLocks noChangeShapeType="1"/>
          </p:cNvSpPr>
          <p:nvPr/>
        </p:nvSpPr>
        <p:spPr bwMode="auto">
          <a:xfrm>
            <a:off x="2514600" y="3733800"/>
            <a:ext cx="0" cy="152400"/>
          </a:xfrm>
          <a:prstGeom prst="line">
            <a:avLst/>
          </a:prstGeom>
          <a:noFill/>
          <a:ln w="9525">
            <a:solidFill>
              <a:schemeClr val="tx1"/>
            </a:solidFill>
            <a:round/>
            <a:headEnd/>
            <a:tailEnd type="triangle" w="med" len="med"/>
          </a:ln>
        </p:spPr>
        <p:txBody>
          <a:bodyPr wrap="none" anchor="ctr"/>
          <a:lstStyle/>
          <a:p>
            <a:endParaRPr lang="vi-VN"/>
          </a:p>
        </p:txBody>
      </p:sp>
      <p:sp>
        <p:nvSpPr>
          <p:cNvPr id="172037" name="Line 10"/>
          <p:cNvSpPr>
            <a:spLocks noChangeShapeType="1"/>
          </p:cNvSpPr>
          <p:nvPr/>
        </p:nvSpPr>
        <p:spPr bwMode="auto">
          <a:xfrm>
            <a:off x="2438400" y="4876800"/>
            <a:ext cx="0" cy="152400"/>
          </a:xfrm>
          <a:prstGeom prst="line">
            <a:avLst/>
          </a:prstGeom>
          <a:noFill/>
          <a:ln w="9525">
            <a:solidFill>
              <a:schemeClr val="tx1"/>
            </a:solidFill>
            <a:round/>
            <a:headEnd/>
            <a:tailEnd type="triangle" w="med" len="med"/>
          </a:ln>
        </p:spPr>
        <p:txBody>
          <a:bodyPr wrap="none" anchor="ctr"/>
          <a:lstStyle/>
          <a:p>
            <a:endParaRPr lang="vi-VN"/>
          </a:p>
        </p:txBody>
      </p:sp>
      <p:sp>
        <p:nvSpPr>
          <p:cNvPr id="172038" name="Line 11"/>
          <p:cNvSpPr>
            <a:spLocks noChangeShapeType="1"/>
          </p:cNvSpPr>
          <p:nvPr/>
        </p:nvSpPr>
        <p:spPr bwMode="auto">
          <a:xfrm>
            <a:off x="2438400" y="5715000"/>
            <a:ext cx="0" cy="152400"/>
          </a:xfrm>
          <a:prstGeom prst="line">
            <a:avLst/>
          </a:prstGeom>
          <a:noFill/>
          <a:ln w="9525">
            <a:solidFill>
              <a:schemeClr val="tx1"/>
            </a:solidFill>
            <a:round/>
            <a:headEnd/>
            <a:tailEnd type="triangle" w="med" len="med"/>
          </a:ln>
        </p:spPr>
        <p:txBody>
          <a:bodyPr wrap="none" anchor="ctr"/>
          <a:lstStyle/>
          <a:p>
            <a:endParaRPr lang="vi-VN"/>
          </a:p>
        </p:txBody>
      </p:sp>
      <p:sp>
        <p:nvSpPr>
          <p:cNvPr id="47115" name="AutoShape 12"/>
          <p:cNvSpPr>
            <a:spLocks noChangeArrowheads="1"/>
          </p:cNvSpPr>
          <p:nvPr/>
        </p:nvSpPr>
        <p:spPr bwMode="auto">
          <a:xfrm>
            <a:off x="914400" y="1828800"/>
            <a:ext cx="3429000" cy="609600"/>
          </a:xfrm>
          <a:prstGeom prst="wedgeRectCallout">
            <a:avLst>
              <a:gd name="adj1" fmla="val 48796"/>
              <a:gd name="adj2" fmla="val 118750"/>
            </a:avLst>
          </a:prstGeom>
          <a:solidFill>
            <a:srgbClr val="0066FF"/>
          </a:solidFill>
          <a:ln w="9525" algn="ctr">
            <a:solidFill>
              <a:srgbClr val="3333FF"/>
            </a:solidFill>
            <a:miter lim="800000"/>
            <a:headEnd/>
            <a:tailEnd/>
          </a:ln>
        </p:spPr>
        <p:txBody>
          <a:bodyPr anchor="ctr"/>
          <a:lstStyle/>
          <a:p>
            <a:pPr algn="ctr"/>
            <a:r>
              <a:rPr lang="en-US" sz="2800" b="1">
                <a:solidFill>
                  <a:srgbClr val="FFFF00"/>
                </a:solidFill>
                <a:latin typeface="Arial" pitchFamily="34" charset="0"/>
                <a:cs typeface="Arial" pitchFamily="34" charset="0"/>
              </a:rPr>
              <a:t>Đường cơ sở </a:t>
            </a:r>
          </a:p>
          <a:p>
            <a:pPr algn="ctr"/>
            <a:endParaRPr lang="en-US" sz="2000" b="1">
              <a:solidFill>
                <a:srgbClr val="FFFF00"/>
              </a:solidFill>
              <a:latin typeface="Arial" pitchFamily="34" charset="0"/>
              <a:cs typeface="Arial" pitchFamily="34" charset="0"/>
            </a:endParaRPr>
          </a:p>
        </p:txBody>
      </p:sp>
      <p:sp>
        <p:nvSpPr>
          <p:cNvPr id="172040" name="Rectangle 13"/>
          <p:cNvSpPr>
            <a:spLocks noGrp="1" noChangeArrowheads="1"/>
          </p:cNvSpPr>
          <p:nvPr>
            <p:ph type="title"/>
          </p:nvPr>
        </p:nvSpPr>
        <p:spPr>
          <a:xfrm>
            <a:off x="381000" y="0"/>
            <a:ext cx="8534400" cy="685800"/>
          </a:xfrm>
          <a:solidFill>
            <a:srgbClr val="FFFF00"/>
          </a:solidFill>
        </p:spPr>
        <p:txBody>
          <a:bodyPr/>
          <a:lstStyle/>
          <a:p>
            <a:pPr eaLnBrk="1" hangingPunct="1"/>
            <a:r>
              <a:rPr lang="en-US" sz="2400" b="1" smtClean="0">
                <a:solidFill>
                  <a:srgbClr val="FF0000"/>
                </a:solidFill>
              </a:rPr>
              <a:t>CÁC VÙNG BIỂN THUỘC CHỦ QUYỀN CỦA VIỆT NAM</a:t>
            </a:r>
            <a:endParaRPr lang="en-US" sz="2800" smtClean="0">
              <a:solidFill>
                <a:srgbClr val="00FF00"/>
              </a:solidFill>
            </a:endParaRPr>
          </a:p>
        </p:txBody>
      </p:sp>
      <p:sp>
        <p:nvSpPr>
          <p:cNvPr id="184333" name="Date Placeholder 14"/>
          <p:cNvSpPr>
            <a:spLocks noGrp="1"/>
          </p:cNvSpPr>
          <p:nvPr>
            <p:ph type="dt" sz="quarter" idx="10"/>
          </p:nvPr>
        </p:nvSpPr>
        <p:spPr>
          <a:ln>
            <a:miter lim="800000"/>
            <a:headEnd/>
            <a:tailEnd/>
          </a:ln>
        </p:spPr>
        <p:txBody>
          <a:bodyPr/>
          <a:lstStyle/>
          <a:p>
            <a:pPr>
              <a:defRPr/>
            </a:pPr>
            <a:fld id="{A215BAAB-7B62-41D6-94E2-8D197C142F52}" type="datetime1">
              <a:rPr lang="en-US" smtClean="0">
                <a:solidFill>
                  <a:srgbClr val="FFFFFF"/>
                </a:solidFill>
              </a:rPr>
              <a:pPr>
                <a:defRPr/>
              </a:pPr>
              <a:t>10/3/2024</a:t>
            </a:fld>
            <a:endParaRPr lang="vi-VN" smtClean="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7115"/>
                                        </p:tgtEl>
                                        <p:attrNameLst>
                                          <p:attrName>style.visibility</p:attrName>
                                        </p:attrNameLst>
                                      </p:cBhvr>
                                      <p:to>
                                        <p:strVal val="visible"/>
                                      </p:to>
                                    </p:set>
                                    <p:anim calcmode="lin" valueType="num">
                                      <p:cBhvr>
                                        <p:cTn id="7" dur="500" fill="hold"/>
                                        <p:tgtEl>
                                          <p:spTgt spid="47115"/>
                                        </p:tgtEl>
                                        <p:attrNameLst>
                                          <p:attrName>ppt_w</p:attrName>
                                        </p:attrNameLst>
                                      </p:cBhvr>
                                      <p:tavLst>
                                        <p:tav tm="0">
                                          <p:val>
                                            <p:strVal val="#ppt_w*0.05"/>
                                          </p:val>
                                        </p:tav>
                                        <p:tav tm="100000">
                                          <p:val>
                                            <p:strVal val="#ppt_w"/>
                                          </p:val>
                                        </p:tav>
                                      </p:tavLst>
                                    </p:anim>
                                    <p:anim calcmode="lin" valueType="num">
                                      <p:cBhvr>
                                        <p:cTn id="8" dur="500" fill="hold"/>
                                        <p:tgtEl>
                                          <p:spTgt spid="47115"/>
                                        </p:tgtEl>
                                        <p:attrNameLst>
                                          <p:attrName>ppt_h</p:attrName>
                                        </p:attrNameLst>
                                      </p:cBhvr>
                                      <p:tavLst>
                                        <p:tav tm="0">
                                          <p:val>
                                            <p:strVal val="#ppt_h"/>
                                          </p:val>
                                        </p:tav>
                                        <p:tav tm="100000">
                                          <p:val>
                                            <p:strVal val="#ppt_h"/>
                                          </p:val>
                                        </p:tav>
                                      </p:tavLst>
                                    </p:anim>
                                    <p:anim calcmode="lin" valueType="num">
                                      <p:cBhvr>
                                        <p:cTn id="9" dur="500" fill="hold"/>
                                        <p:tgtEl>
                                          <p:spTgt spid="47115"/>
                                        </p:tgtEl>
                                        <p:attrNameLst>
                                          <p:attrName>ppt_x</p:attrName>
                                        </p:attrNameLst>
                                      </p:cBhvr>
                                      <p:tavLst>
                                        <p:tav tm="0">
                                          <p:val>
                                            <p:strVal val="#ppt_x-.2"/>
                                          </p:val>
                                        </p:tav>
                                        <p:tav tm="100000">
                                          <p:val>
                                            <p:strVal val="#ppt_x"/>
                                          </p:val>
                                        </p:tav>
                                      </p:tavLst>
                                    </p:anim>
                                    <p:anim calcmode="lin" valueType="num">
                                      <p:cBhvr>
                                        <p:cTn id="10" dur="500" fill="hold"/>
                                        <p:tgtEl>
                                          <p:spTgt spid="47115"/>
                                        </p:tgtEl>
                                        <p:attrNameLst>
                                          <p:attrName>ppt_y</p:attrName>
                                        </p:attrNameLst>
                                      </p:cBhvr>
                                      <p:tavLst>
                                        <p:tav tm="0">
                                          <p:val>
                                            <p:strVal val="#ppt_y"/>
                                          </p:val>
                                        </p:tav>
                                        <p:tav tm="100000">
                                          <p:val>
                                            <p:strVal val="#ppt_y"/>
                                          </p:val>
                                        </p:tav>
                                      </p:tavLst>
                                    </p:anim>
                                    <p:animEffect transition="in" filter="fade">
                                      <p:cBhvr>
                                        <p:cTn id="11" dur="500"/>
                                        <p:tgtEl>
                                          <p:spTgt spid="47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3058" name="Picture 3" descr="EARTH"/>
          <p:cNvPicPr>
            <a:picLocks noChangeAspect="1" noChangeArrowheads="1" noCrop="1"/>
          </p:cNvPicPr>
          <p:nvPr/>
        </p:nvPicPr>
        <p:blipFill>
          <a:blip r:embed="rId2"/>
          <a:srcRect/>
          <a:stretch>
            <a:fillRect/>
          </a:stretch>
        </p:blipFill>
        <p:spPr bwMode="auto">
          <a:xfrm>
            <a:off x="0" y="0"/>
            <a:ext cx="685800" cy="609600"/>
          </a:xfrm>
          <a:prstGeom prst="rect">
            <a:avLst/>
          </a:prstGeom>
          <a:noFill/>
          <a:ln w="9525">
            <a:noFill/>
            <a:miter lim="800000"/>
            <a:headEnd/>
            <a:tailEnd/>
          </a:ln>
        </p:spPr>
      </p:pic>
      <p:sp>
        <p:nvSpPr>
          <p:cNvPr id="225284" name="Text Box 4"/>
          <p:cNvSpPr txBox="1">
            <a:spLocks noChangeArrowheads="1"/>
          </p:cNvSpPr>
          <p:nvPr/>
        </p:nvSpPr>
        <p:spPr bwMode="auto">
          <a:xfrm>
            <a:off x="342900" y="609600"/>
            <a:ext cx="8801100" cy="954107"/>
          </a:xfrm>
          <a:prstGeom prst="rect">
            <a:avLst/>
          </a:prstGeom>
          <a:noFill/>
          <a:ln w="9525">
            <a:noFill/>
            <a:miter lim="800000"/>
            <a:headEnd/>
            <a:tailEnd/>
          </a:ln>
        </p:spPr>
        <p:txBody>
          <a:bodyPr>
            <a:spAutoFit/>
          </a:bodyPr>
          <a:lstStyle/>
          <a:p>
            <a:pPr eaLnBrk="1" hangingPunct="1">
              <a:spcBef>
                <a:spcPct val="50000"/>
              </a:spcBef>
            </a:pPr>
            <a:r>
              <a:rPr lang="en-US" sz="3200" b="1" dirty="0"/>
              <a:t> </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a:t>
            </a:r>
            <a:endParaRPr lang="en-US" sz="2400" u="sng"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barn(inVertical)">
                                      <p:cBhvr>
                                        <p:cTn id="7" dur="500"/>
                                        <p:tgtEl>
                                          <p:spTgt spid="225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3" descr="duongcoso1"/>
          <p:cNvPicPr>
            <a:picLocks noChangeAspect="1" noChangeArrowheads="1"/>
          </p:cNvPicPr>
          <p:nvPr/>
        </p:nvPicPr>
        <p:blipFill>
          <a:blip r:embed="rId3"/>
          <a:srcRect/>
          <a:stretch>
            <a:fillRect/>
          </a:stretch>
        </p:blipFill>
        <p:spPr bwMode="auto">
          <a:xfrm>
            <a:off x="0" y="0"/>
            <a:ext cx="9144000" cy="6724650"/>
          </a:xfrm>
          <a:prstGeom prst="rect">
            <a:avLst/>
          </a:prstGeom>
          <a:noFill/>
          <a:ln w="9525">
            <a:noFill/>
            <a:miter lim="800000"/>
            <a:headEnd/>
            <a:tailEnd/>
          </a:ln>
        </p:spPr>
      </p:pic>
      <p:sp>
        <p:nvSpPr>
          <p:cNvPr id="290820" name="AutoShape 4"/>
          <p:cNvSpPr>
            <a:spLocks noChangeArrowheads="1"/>
          </p:cNvSpPr>
          <p:nvPr/>
        </p:nvSpPr>
        <p:spPr bwMode="auto">
          <a:xfrm>
            <a:off x="609600" y="2590800"/>
            <a:ext cx="4191000" cy="1219200"/>
          </a:xfrm>
          <a:prstGeom prst="rightArrowCallout">
            <a:avLst>
              <a:gd name="adj1" fmla="val 5000"/>
              <a:gd name="adj2" fmla="val 5597"/>
              <a:gd name="adj3" fmla="val 56385"/>
              <a:gd name="adj4" fmla="val 75588"/>
            </a:avLst>
          </a:prstGeom>
          <a:solidFill>
            <a:srgbClr val="FF99FF"/>
          </a:solidFill>
          <a:ln w="9525" algn="ctr">
            <a:solidFill>
              <a:schemeClr val="tx1"/>
            </a:solidFill>
            <a:miter lim="800000"/>
            <a:headEnd/>
            <a:tailEnd/>
          </a:ln>
        </p:spPr>
        <p:txBody>
          <a:bodyPr wrap="none" anchor="ctr"/>
          <a:lstStyle/>
          <a:p>
            <a:pPr algn="ctr"/>
            <a:r>
              <a:rPr lang="en-US" sz="2800" b="1">
                <a:solidFill>
                  <a:srgbClr val="000000"/>
                </a:solidFill>
                <a:latin typeface="Arial" pitchFamily="34" charset="0"/>
                <a:cs typeface="Arial" pitchFamily="34" charset="0"/>
              </a:rPr>
              <a:t>Vùng nội thủy</a:t>
            </a:r>
          </a:p>
          <a:p>
            <a:pPr algn="ctr"/>
            <a:r>
              <a:rPr lang="en-US" sz="2000" b="1">
                <a:solidFill>
                  <a:srgbClr val="000000"/>
                </a:solidFill>
                <a:latin typeface="Arial" pitchFamily="34" charset="0"/>
                <a:cs typeface="Arial" pitchFamily="34" charset="0"/>
              </a:rPr>
              <a:t> </a:t>
            </a:r>
          </a:p>
        </p:txBody>
      </p:sp>
      <p:sp>
        <p:nvSpPr>
          <p:cNvPr id="174084" name="Line 8"/>
          <p:cNvSpPr>
            <a:spLocks noChangeShapeType="1"/>
          </p:cNvSpPr>
          <p:nvPr/>
        </p:nvSpPr>
        <p:spPr bwMode="auto">
          <a:xfrm>
            <a:off x="2438400" y="1371600"/>
            <a:ext cx="0" cy="1219200"/>
          </a:xfrm>
          <a:prstGeom prst="line">
            <a:avLst/>
          </a:prstGeom>
          <a:noFill/>
          <a:ln w="9525">
            <a:solidFill>
              <a:schemeClr val="tx1"/>
            </a:solidFill>
            <a:round/>
            <a:headEnd/>
            <a:tailEnd type="triangle" w="med" len="med"/>
          </a:ln>
        </p:spPr>
        <p:txBody>
          <a:bodyPr wrap="none" anchor="ctr"/>
          <a:lstStyle/>
          <a:p>
            <a:endParaRPr lang="vi-VN"/>
          </a:p>
        </p:txBody>
      </p:sp>
      <p:sp>
        <p:nvSpPr>
          <p:cNvPr id="174085" name="Line 9"/>
          <p:cNvSpPr>
            <a:spLocks noChangeShapeType="1"/>
          </p:cNvSpPr>
          <p:nvPr/>
        </p:nvSpPr>
        <p:spPr bwMode="auto">
          <a:xfrm>
            <a:off x="2514600" y="3733800"/>
            <a:ext cx="0" cy="152400"/>
          </a:xfrm>
          <a:prstGeom prst="line">
            <a:avLst/>
          </a:prstGeom>
          <a:noFill/>
          <a:ln w="9525">
            <a:solidFill>
              <a:schemeClr val="tx1"/>
            </a:solidFill>
            <a:round/>
            <a:headEnd/>
            <a:tailEnd type="triangle" w="med" len="med"/>
          </a:ln>
        </p:spPr>
        <p:txBody>
          <a:bodyPr wrap="none" anchor="ctr"/>
          <a:lstStyle/>
          <a:p>
            <a:endParaRPr lang="vi-VN"/>
          </a:p>
        </p:txBody>
      </p:sp>
      <p:sp>
        <p:nvSpPr>
          <p:cNvPr id="174086" name="Line 10"/>
          <p:cNvSpPr>
            <a:spLocks noChangeShapeType="1"/>
          </p:cNvSpPr>
          <p:nvPr/>
        </p:nvSpPr>
        <p:spPr bwMode="auto">
          <a:xfrm>
            <a:off x="2438400" y="4876800"/>
            <a:ext cx="0" cy="152400"/>
          </a:xfrm>
          <a:prstGeom prst="line">
            <a:avLst/>
          </a:prstGeom>
          <a:noFill/>
          <a:ln w="9525">
            <a:solidFill>
              <a:schemeClr val="tx1"/>
            </a:solidFill>
            <a:round/>
            <a:headEnd/>
            <a:tailEnd type="triangle" w="med" len="med"/>
          </a:ln>
        </p:spPr>
        <p:txBody>
          <a:bodyPr wrap="none" anchor="ctr"/>
          <a:lstStyle/>
          <a:p>
            <a:endParaRPr lang="vi-VN"/>
          </a:p>
        </p:txBody>
      </p:sp>
      <p:sp>
        <p:nvSpPr>
          <p:cNvPr id="174087" name="Line 11"/>
          <p:cNvSpPr>
            <a:spLocks noChangeShapeType="1"/>
          </p:cNvSpPr>
          <p:nvPr/>
        </p:nvSpPr>
        <p:spPr bwMode="auto">
          <a:xfrm>
            <a:off x="2438400" y="5715000"/>
            <a:ext cx="0" cy="152400"/>
          </a:xfrm>
          <a:prstGeom prst="line">
            <a:avLst/>
          </a:prstGeom>
          <a:noFill/>
          <a:ln w="9525">
            <a:solidFill>
              <a:schemeClr val="tx1"/>
            </a:solidFill>
            <a:round/>
            <a:headEnd/>
            <a:tailEnd type="triangle" w="med" len="med"/>
          </a:ln>
        </p:spPr>
        <p:txBody>
          <a:bodyPr wrap="none" anchor="ctr"/>
          <a:lstStyle/>
          <a:p>
            <a:endParaRPr lang="vi-VN"/>
          </a:p>
        </p:txBody>
      </p:sp>
      <p:sp>
        <p:nvSpPr>
          <p:cNvPr id="174088" name="Rectangle 13"/>
          <p:cNvSpPr>
            <a:spLocks noGrp="1" noChangeArrowheads="1"/>
          </p:cNvSpPr>
          <p:nvPr>
            <p:ph type="title"/>
          </p:nvPr>
        </p:nvSpPr>
        <p:spPr>
          <a:xfrm>
            <a:off x="381000" y="0"/>
            <a:ext cx="8534400" cy="685800"/>
          </a:xfrm>
          <a:solidFill>
            <a:srgbClr val="FFFF00"/>
          </a:solidFill>
        </p:spPr>
        <p:txBody>
          <a:bodyPr/>
          <a:lstStyle/>
          <a:p>
            <a:pPr eaLnBrk="1" hangingPunct="1"/>
            <a:r>
              <a:rPr lang="en-US" sz="2400" b="1" smtClean="0">
                <a:solidFill>
                  <a:srgbClr val="FF0000"/>
                </a:solidFill>
              </a:rPr>
              <a:t>CÁC VÙNG BIỂN THUỘC CHỦ QUYỀN CỦA VIỆT NAM</a:t>
            </a:r>
            <a:endParaRPr lang="en-US" sz="2800" smtClean="0">
              <a:solidFill>
                <a:srgbClr val="00FF00"/>
              </a:solidFill>
            </a:endParaRPr>
          </a:p>
        </p:txBody>
      </p:sp>
      <p:sp>
        <p:nvSpPr>
          <p:cNvPr id="184333" name="Date Placeholder 14"/>
          <p:cNvSpPr>
            <a:spLocks noGrp="1"/>
          </p:cNvSpPr>
          <p:nvPr>
            <p:ph type="dt" sz="quarter" idx="10"/>
          </p:nvPr>
        </p:nvSpPr>
        <p:spPr>
          <a:ln>
            <a:miter lim="800000"/>
            <a:headEnd/>
            <a:tailEnd/>
          </a:ln>
        </p:spPr>
        <p:txBody>
          <a:bodyPr/>
          <a:lstStyle/>
          <a:p>
            <a:pPr>
              <a:defRPr/>
            </a:pPr>
            <a:fld id="{A215BAAB-7B62-41D6-94E2-8D197C142F52}" type="datetime1">
              <a:rPr lang="en-US" smtClean="0">
                <a:solidFill>
                  <a:srgbClr val="FFFFFF"/>
                </a:solidFill>
              </a:rPr>
              <a:pPr>
                <a:defRPr/>
              </a:pPr>
              <a:t>10/3/2024</a:t>
            </a:fld>
            <a:endParaRPr lang="vi-VN" smtClean="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90820"/>
                                        </p:tgtEl>
                                        <p:attrNameLst>
                                          <p:attrName>style.visibility</p:attrName>
                                        </p:attrNameLst>
                                      </p:cBhvr>
                                      <p:to>
                                        <p:strVal val="visible"/>
                                      </p:to>
                                    </p:set>
                                    <p:anim calcmode="lin" valueType="num">
                                      <p:cBhvr>
                                        <p:cTn id="7" dur="500" fill="hold"/>
                                        <p:tgtEl>
                                          <p:spTgt spid="290820"/>
                                        </p:tgtEl>
                                        <p:attrNameLst>
                                          <p:attrName>ppt_w</p:attrName>
                                        </p:attrNameLst>
                                      </p:cBhvr>
                                      <p:tavLst>
                                        <p:tav tm="0">
                                          <p:val>
                                            <p:strVal val="#ppt_w*0.05"/>
                                          </p:val>
                                        </p:tav>
                                        <p:tav tm="100000">
                                          <p:val>
                                            <p:strVal val="#ppt_w"/>
                                          </p:val>
                                        </p:tav>
                                      </p:tavLst>
                                    </p:anim>
                                    <p:anim calcmode="lin" valueType="num">
                                      <p:cBhvr>
                                        <p:cTn id="8" dur="500" fill="hold"/>
                                        <p:tgtEl>
                                          <p:spTgt spid="290820"/>
                                        </p:tgtEl>
                                        <p:attrNameLst>
                                          <p:attrName>ppt_h</p:attrName>
                                        </p:attrNameLst>
                                      </p:cBhvr>
                                      <p:tavLst>
                                        <p:tav tm="0">
                                          <p:val>
                                            <p:strVal val="#ppt_h"/>
                                          </p:val>
                                        </p:tav>
                                        <p:tav tm="100000">
                                          <p:val>
                                            <p:strVal val="#ppt_h"/>
                                          </p:val>
                                        </p:tav>
                                      </p:tavLst>
                                    </p:anim>
                                    <p:anim calcmode="lin" valueType="num">
                                      <p:cBhvr>
                                        <p:cTn id="9" dur="500" fill="hold"/>
                                        <p:tgtEl>
                                          <p:spTgt spid="290820"/>
                                        </p:tgtEl>
                                        <p:attrNameLst>
                                          <p:attrName>ppt_x</p:attrName>
                                        </p:attrNameLst>
                                      </p:cBhvr>
                                      <p:tavLst>
                                        <p:tav tm="0">
                                          <p:val>
                                            <p:strVal val="#ppt_x-.2"/>
                                          </p:val>
                                        </p:tav>
                                        <p:tav tm="100000">
                                          <p:val>
                                            <p:strVal val="#ppt_x"/>
                                          </p:val>
                                        </p:tav>
                                      </p:tavLst>
                                    </p:anim>
                                    <p:anim calcmode="lin" valueType="num">
                                      <p:cBhvr>
                                        <p:cTn id="10" dur="500" fill="hold"/>
                                        <p:tgtEl>
                                          <p:spTgt spid="290820"/>
                                        </p:tgtEl>
                                        <p:attrNameLst>
                                          <p:attrName>ppt_y</p:attrName>
                                        </p:attrNameLst>
                                      </p:cBhvr>
                                      <p:tavLst>
                                        <p:tav tm="0">
                                          <p:val>
                                            <p:strVal val="#ppt_y"/>
                                          </p:val>
                                        </p:tav>
                                        <p:tav tm="100000">
                                          <p:val>
                                            <p:strVal val="#ppt_y"/>
                                          </p:val>
                                        </p:tav>
                                      </p:tavLst>
                                    </p:anim>
                                    <p:animEffect transition="in" filter="fade">
                                      <p:cBhvr>
                                        <p:cTn id="11" dur="500"/>
                                        <p:tgtEl>
                                          <p:spTgt spid="290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4"/>
          <p:cNvSpPr/>
          <p:nvPr/>
        </p:nvSpPr>
        <p:spPr>
          <a:xfrm>
            <a:off x="266700" y="1274808"/>
            <a:ext cx="7620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C00000"/>
                </a:solidFill>
                <a:latin typeface="Arial"/>
                <a:ea typeface="Arial"/>
                <a:cs typeface="Arial"/>
                <a:sym typeface="Arial"/>
              </a:rPr>
              <a:t>KHỞI ĐỘNG</a:t>
            </a:r>
            <a:endParaRPr/>
          </a:p>
        </p:txBody>
      </p:sp>
      <p:pic>
        <p:nvPicPr>
          <p:cNvPr id="154" name="Google Shape;154;p4" descr="BD21318_"/>
          <p:cNvPicPr preferRelativeResize="0"/>
          <p:nvPr/>
        </p:nvPicPr>
        <p:blipFill rotWithShape="1">
          <a:blip r:embed="rId3">
            <a:alphaModFix/>
          </a:blip>
          <a:srcRect/>
          <a:stretch/>
        </p:blipFill>
        <p:spPr>
          <a:xfrm>
            <a:off x="0" y="0"/>
            <a:ext cx="9144000" cy="1371600"/>
          </a:xfrm>
          <a:prstGeom prst="rect">
            <a:avLst/>
          </a:prstGeom>
          <a:noFill/>
          <a:ln>
            <a:noFill/>
          </a:ln>
        </p:spPr>
      </p:pic>
      <p:pic>
        <p:nvPicPr>
          <p:cNvPr id="155" name="Google Shape;155;p4" descr="quocky"/>
          <p:cNvPicPr preferRelativeResize="0"/>
          <p:nvPr/>
        </p:nvPicPr>
        <p:blipFill rotWithShape="1">
          <a:blip r:embed="rId4">
            <a:alphaModFix/>
          </a:blip>
          <a:srcRect/>
          <a:stretch/>
        </p:blipFill>
        <p:spPr>
          <a:xfrm>
            <a:off x="7886700" y="152400"/>
            <a:ext cx="1257300" cy="941388"/>
          </a:xfrm>
          <a:prstGeom prst="rect">
            <a:avLst/>
          </a:prstGeom>
          <a:noFill/>
          <a:ln>
            <a:noFill/>
          </a:ln>
        </p:spPr>
      </p:pic>
      <p:pic>
        <p:nvPicPr>
          <p:cNvPr id="156" name="Google Shape;156;p4" descr="ringworld2_w"/>
          <p:cNvPicPr preferRelativeResize="0"/>
          <p:nvPr/>
        </p:nvPicPr>
        <p:blipFill rotWithShape="1">
          <a:blip r:embed="rId5">
            <a:alphaModFix/>
          </a:blip>
          <a:srcRect/>
          <a:stretch/>
        </p:blipFill>
        <p:spPr>
          <a:xfrm>
            <a:off x="210527" y="126573"/>
            <a:ext cx="1103050" cy="868363"/>
          </a:xfrm>
          <a:prstGeom prst="rect">
            <a:avLst/>
          </a:prstGeom>
          <a:noFill/>
          <a:ln>
            <a:noFill/>
          </a:ln>
        </p:spPr>
      </p:pic>
      <p:sp>
        <p:nvSpPr>
          <p:cNvPr id="157" name="Google Shape;157;p4"/>
          <p:cNvSpPr/>
          <p:nvPr/>
        </p:nvSpPr>
        <p:spPr>
          <a:xfrm>
            <a:off x="-327025" y="785019"/>
            <a:ext cx="2209800" cy="60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FFFF00"/>
                </a:solidFill>
                <a:latin typeface="Times New Roman"/>
                <a:ea typeface="Times New Roman"/>
                <a:cs typeface="Times New Roman"/>
                <a:sym typeface="Times New Roman"/>
              </a:rPr>
              <a:t>GDQP KHỐI 11</a:t>
            </a:r>
            <a:endParaRPr/>
          </a:p>
        </p:txBody>
      </p:sp>
      <p:pic>
        <p:nvPicPr>
          <p:cNvPr id="158" name="Google Shape;158;p4"/>
          <p:cNvPicPr preferRelativeResize="0"/>
          <p:nvPr/>
        </p:nvPicPr>
        <p:blipFill rotWithShape="1">
          <a:blip r:embed="rId6">
            <a:alphaModFix/>
          </a:blip>
          <a:srcRect/>
          <a:stretch/>
        </p:blipFill>
        <p:spPr>
          <a:xfrm>
            <a:off x="8020232" y="2139461"/>
            <a:ext cx="2101850" cy="4876800"/>
          </a:xfrm>
          <a:prstGeom prst="rect">
            <a:avLst/>
          </a:prstGeom>
          <a:noFill/>
          <a:ln>
            <a:noFill/>
          </a:ln>
        </p:spPr>
      </p:pic>
      <p:pic>
        <p:nvPicPr>
          <p:cNvPr id="159" name="Google Shape;159;p4"/>
          <p:cNvPicPr preferRelativeResize="0"/>
          <p:nvPr/>
        </p:nvPicPr>
        <p:blipFill rotWithShape="1">
          <a:blip r:embed="rId7">
            <a:alphaModFix/>
          </a:blip>
          <a:srcRect/>
          <a:stretch/>
        </p:blipFill>
        <p:spPr>
          <a:xfrm>
            <a:off x="6400433" y="6235700"/>
            <a:ext cx="552450" cy="609600"/>
          </a:xfrm>
          <a:prstGeom prst="rect">
            <a:avLst/>
          </a:prstGeom>
          <a:noFill/>
          <a:ln>
            <a:noFill/>
          </a:ln>
        </p:spPr>
      </p:pic>
      <p:pic>
        <p:nvPicPr>
          <p:cNvPr id="160" name="Google Shape;160;p4"/>
          <p:cNvPicPr preferRelativeResize="0"/>
          <p:nvPr/>
        </p:nvPicPr>
        <p:blipFill rotWithShape="1">
          <a:blip r:embed="rId8">
            <a:alphaModFix/>
          </a:blip>
          <a:srcRect/>
          <a:stretch/>
        </p:blipFill>
        <p:spPr>
          <a:xfrm>
            <a:off x="7062450" y="6199188"/>
            <a:ext cx="581025" cy="638175"/>
          </a:xfrm>
          <a:prstGeom prst="rect">
            <a:avLst/>
          </a:prstGeom>
          <a:noFill/>
          <a:ln>
            <a:noFill/>
          </a:ln>
        </p:spPr>
      </p:pic>
      <p:pic>
        <p:nvPicPr>
          <p:cNvPr id="161" name="Google Shape;161;p4"/>
          <p:cNvPicPr preferRelativeResize="0"/>
          <p:nvPr/>
        </p:nvPicPr>
        <p:blipFill rotWithShape="1">
          <a:blip r:embed="rId9">
            <a:alphaModFix/>
          </a:blip>
          <a:srcRect/>
          <a:stretch/>
        </p:blipFill>
        <p:spPr>
          <a:xfrm>
            <a:off x="7824283" y="6234907"/>
            <a:ext cx="581025" cy="628650"/>
          </a:xfrm>
          <a:prstGeom prst="rect">
            <a:avLst/>
          </a:prstGeom>
          <a:noFill/>
          <a:ln>
            <a:noFill/>
          </a:ln>
        </p:spPr>
      </p:pic>
      <p:pic>
        <p:nvPicPr>
          <p:cNvPr id="162" name="Google Shape;162;p4"/>
          <p:cNvPicPr preferRelativeResize="0"/>
          <p:nvPr/>
        </p:nvPicPr>
        <p:blipFill rotWithShape="1">
          <a:blip r:embed="rId10">
            <a:alphaModFix/>
          </a:blip>
          <a:srcRect/>
          <a:stretch/>
        </p:blipFill>
        <p:spPr>
          <a:xfrm>
            <a:off x="8483233" y="6169783"/>
            <a:ext cx="571500" cy="647700"/>
          </a:xfrm>
          <a:prstGeom prst="rect">
            <a:avLst/>
          </a:prstGeom>
          <a:noFill/>
          <a:ln>
            <a:noFill/>
          </a:ln>
        </p:spPr>
      </p:pic>
      <p:pic>
        <p:nvPicPr>
          <p:cNvPr id="163" name="Google Shape;163;p4"/>
          <p:cNvPicPr preferRelativeResize="0"/>
          <p:nvPr/>
        </p:nvPicPr>
        <p:blipFill rotWithShape="1">
          <a:blip r:embed="rId11">
            <a:alphaModFix/>
          </a:blip>
          <a:srcRect/>
          <a:stretch/>
        </p:blipFill>
        <p:spPr>
          <a:xfrm>
            <a:off x="5005754" y="6194426"/>
            <a:ext cx="619125" cy="676275"/>
          </a:xfrm>
          <a:prstGeom prst="rect">
            <a:avLst/>
          </a:prstGeom>
          <a:noFill/>
          <a:ln>
            <a:noFill/>
          </a:ln>
        </p:spPr>
      </p:pic>
      <p:pic>
        <p:nvPicPr>
          <p:cNvPr id="164" name="Google Shape;164;p4"/>
          <p:cNvPicPr preferRelativeResize="0"/>
          <p:nvPr/>
        </p:nvPicPr>
        <p:blipFill rotWithShape="1">
          <a:blip r:embed="rId12">
            <a:alphaModFix/>
          </a:blip>
          <a:srcRect/>
          <a:stretch/>
        </p:blipFill>
        <p:spPr>
          <a:xfrm>
            <a:off x="5731576" y="6226175"/>
            <a:ext cx="582613" cy="628650"/>
          </a:xfrm>
          <a:prstGeom prst="rect">
            <a:avLst/>
          </a:prstGeom>
          <a:noFill/>
          <a:ln>
            <a:noFill/>
          </a:ln>
        </p:spPr>
      </p:pic>
      <p:pic>
        <p:nvPicPr>
          <p:cNvPr id="165" name="Google Shape;165;p4"/>
          <p:cNvPicPr preferRelativeResize="0"/>
          <p:nvPr/>
        </p:nvPicPr>
        <p:blipFill rotWithShape="1">
          <a:blip r:embed="rId11">
            <a:alphaModFix/>
          </a:blip>
          <a:srcRect/>
          <a:stretch/>
        </p:blipFill>
        <p:spPr>
          <a:xfrm>
            <a:off x="2159610" y="1293148"/>
            <a:ext cx="581025" cy="634658"/>
          </a:xfrm>
          <a:prstGeom prst="rect">
            <a:avLst/>
          </a:prstGeom>
          <a:noFill/>
          <a:ln>
            <a:noFill/>
          </a:ln>
        </p:spPr>
      </p:pic>
      <p:sp>
        <p:nvSpPr>
          <p:cNvPr id="166" name="Google Shape;166;p4"/>
          <p:cNvSpPr/>
          <p:nvPr/>
        </p:nvSpPr>
        <p:spPr>
          <a:xfrm>
            <a:off x="0" y="1785926"/>
            <a:ext cx="5161450" cy="919237"/>
          </a:xfrm>
          <a:prstGeom prst="wedgeRoundRectCallout">
            <a:avLst>
              <a:gd name="adj1" fmla="val -49397"/>
              <a:gd name="adj2" fmla="val 94361"/>
              <a:gd name="adj3" fmla="val 16667"/>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endParaRPr sz="2400" b="1" i="0" u="none" strike="noStrike" cap="none">
              <a:solidFill>
                <a:srgbClr val="000000"/>
              </a:solidFill>
              <a:latin typeface="Arial"/>
              <a:ea typeface="Arial"/>
              <a:cs typeface="Arial"/>
              <a:sym typeface="Arial"/>
            </a:endParaRPr>
          </a:p>
          <a:p>
            <a:pPr marL="0" marR="0" lvl="0" indent="0" algn="just" rtl="0">
              <a:spcBef>
                <a:spcPts val="0"/>
              </a:spcBef>
              <a:spcAft>
                <a:spcPts val="0"/>
              </a:spcAft>
              <a:buNone/>
            </a:pPr>
            <a:r>
              <a:rPr lang="en-US" sz="2400" b="1" dirty="0" err="1" smtClean="0">
                <a:latin typeface="Times New Roman" pitchFamily="18" charset="0"/>
                <a:cs typeface="Times New Roman" pitchFamily="18" charset="0"/>
              </a:rPr>
              <a:t>Trả</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lời</a:t>
            </a:r>
            <a:r>
              <a:rPr lang="en-US" sz="2400" b="1" dirty="0" smtClean="0">
                <a:latin typeface="Times New Roman" pitchFamily="18" charset="0"/>
                <a:cs typeface="Times New Roman" pitchFamily="18" charset="0"/>
              </a:rPr>
              <a:t>:</a:t>
            </a:r>
            <a:endParaRPr sz="2400" b="1" i="0" u="none" strike="noStrike" cap="none">
              <a:solidFill>
                <a:schemeClr val="dk1"/>
              </a:solidFill>
              <a:latin typeface="Times New Roman" pitchFamily="18" charset="0"/>
              <a:cs typeface="Times New Roman" pitchFamily="18" charset="0"/>
              <a:sym typeface="Arial"/>
            </a:endParaRPr>
          </a:p>
          <a:p>
            <a:pPr marL="0" marR="0" lvl="0" indent="0" algn="just" rtl="0">
              <a:spcBef>
                <a:spcPts val="0"/>
              </a:spcBef>
              <a:spcAft>
                <a:spcPts val="0"/>
              </a:spcAft>
              <a:buNone/>
            </a:pPr>
            <a:endParaRPr sz="2400" b="1" i="0" u="none" strike="noStrike" cap="none">
              <a:solidFill>
                <a:srgbClr val="FFFFFF"/>
              </a:solidFill>
              <a:latin typeface="Arial"/>
              <a:ea typeface="Arial"/>
              <a:cs typeface="Arial"/>
              <a:sym typeface="Arial"/>
            </a:endParaRPr>
          </a:p>
        </p:txBody>
      </p:sp>
      <p:sp>
        <p:nvSpPr>
          <p:cNvPr id="167" name="Google Shape;167;p4"/>
          <p:cNvSpPr txBox="1"/>
          <p:nvPr/>
        </p:nvSpPr>
        <p:spPr>
          <a:xfrm>
            <a:off x="0" y="2643182"/>
            <a:ext cx="9144000" cy="4579675"/>
          </a:xfrm>
          <a:prstGeom prst="rect">
            <a:avLst/>
          </a:prstGeom>
          <a:noFill/>
          <a:ln>
            <a:noFill/>
          </a:ln>
        </p:spPr>
        <p:txBody>
          <a:bodyPr spcFirstLastPara="1" wrap="square" lIns="91425" tIns="45700" rIns="91425" bIns="45700" anchor="t" anchorCtr="0">
            <a:spAutoFit/>
          </a:bodyPr>
          <a:lstStyle/>
          <a:p>
            <a:r>
              <a:rPr lang="vi-VN" sz="2400" dirty="0" smtClean="0">
                <a:latin typeface="+mj-lt"/>
              </a:rPr>
              <a:t>+ Giới thiệu khái quát về vị trí địa lí của quần đảo Hoàng Sa và Trường Sa</a:t>
            </a:r>
          </a:p>
          <a:p>
            <a:r>
              <a:rPr lang="vi-VN" sz="2400" dirty="0" smtClean="0">
                <a:latin typeface="+mj-lt"/>
              </a:rPr>
              <a:t>+ Phân tích tầm quan trọng chiến lược trong phát triển kinh tế - xã hội và an ninh - quốc phòng.</a:t>
            </a:r>
          </a:p>
          <a:p>
            <a:r>
              <a:rPr lang="vi-VN" sz="2400" dirty="0" smtClean="0">
                <a:latin typeface="+mj-lt"/>
              </a:rPr>
              <a:t>+ Khái quát những nét chính về: lịch sử bảo vệ chủ quyền, các quyền và lợi ích hợp pháp của Việt Nam đối với quần đảo Hoàng Sa và Trường Sa.</a:t>
            </a:r>
          </a:p>
          <a:p>
            <a:r>
              <a:rPr lang="vi-VN" sz="2400" dirty="0" smtClean="0">
                <a:latin typeface="+mj-lt"/>
              </a:rPr>
              <a:t>+ Phân tích chủ trương của Nhà nước Việt Nam trong việc giải quyết các tranh chấp chủ quyền trên Biển Đông.</a:t>
            </a:r>
          </a:p>
          <a:p>
            <a:r>
              <a:rPr lang="vi-VN" sz="2400" dirty="0" smtClean="0">
                <a:latin typeface="+mj-lt"/>
              </a:rPr>
              <a:t>+ Phân tích trách nhiệm của học sinh trong việc đấu tranh bảo vệ chủ quyền biển đảo của Tổ quốc.</a:t>
            </a:r>
          </a:p>
          <a:p>
            <a:pPr lvl="0" algn="just">
              <a:lnSpc>
                <a:spcPct val="115000"/>
              </a:lnSpc>
            </a:pPr>
            <a:endParaRPr sz="2400" i="0" u="none" strike="noStrike" cap="none">
              <a:solidFill>
                <a:schemeClr val="dk1"/>
              </a:solidFill>
              <a:latin typeface="Arial"/>
              <a:ea typeface="Arial"/>
              <a:cs typeface="Arial"/>
              <a:sym typeface="Arial"/>
            </a:endParaRPr>
          </a:p>
        </p:txBody>
      </p:sp>
      <p:sp>
        <p:nvSpPr>
          <p:cNvPr id="168" name="Google Shape;168;p4"/>
          <p:cNvSpPr/>
          <p:nvPr/>
        </p:nvSpPr>
        <p:spPr>
          <a:xfrm>
            <a:off x="465223" y="98381"/>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sng" strike="noStrike" cap="none">
                <a:solidFill>
                  <a:srgbClr val="FFFF00"/>
                </a:solidFill>
                <a:latin typeface="Times New Roman"/>
                <a:ea typeface="Times New Roman"/>
                <a:cs typeface="Times New Roman"/>
                <a:sym typeface="Times New Roman"/>
              </a:rPr>
              <a:t>Bài 1: </a:t>
            </a:r>
            <a:r>
              <a:rPr lang="en-US" sz="2400" b="1" i="0" u="none" strike="noStrike" cap="none">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i="0" u="none" strike="noStrike" cap="none">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i="0" u="none" strike="noStrike" cap="none">
                <a:solidFill>
                  <a:srgbClr val="FFFF00"/>
                </a:solidFill>
                <a:latin typeface="Times New Roman"/>
                <a:ea typeface="Times New Roman"/>
                <a:cs typeface="Times New Roman"/>
                <a:sym typeface="Times New Roman"/>
              </a:rPr>
              <a:t>XÃ HỘI CHỦ NGHĨA VIỆT NAM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7">
                                            <p:txEl>
                                              <p:pRg st="0" end="0"/>
                                            </p:txEl>
                                          </p:spTgt>
                                        </p:tgtEl>
                                        <p:attrNameLst>
                                          <p:attrName>style.visibility</p:attrName>
                                        </p:attrNameLst>
                                      </p:cBhvr>
                                      <p:to>
                                        <p:strVal val="visible"/>
                                      </p:to>
                                    </p:set>
                                    <p:animEffect transition="in" filter="fade">
                                      <p:cBhvr>
                                        <p:cTn id="11" dur="1000"/>
                                        <p:tgtEl>
                                          <p:spTgt spid="16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7">
                                            <p:txEl>
                                              <p:pRg st="1" end="1"/>
                                            </p:txEl>
                                          </p:spTgt>
                                        </p:tgtEl>
                                        <p:attrNameLst>
                                          <p:attrName>style.visibility</p:attrName>
                                        </p:attrNameLst>
                                      </p:cBhvr>
                                      <p:to>
                                        <p:strVal val="visible"/>
                                      </p:to>
                                    </p:set>
                                    <p:animEffect transition="in" filter="fade">
                                      <p:cBhvr>
                                        <p:cTn id="16" dur="1000"/>
                                        <p:tgtEl>
                                          <p:spTgt spid="16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7">
                                            <p:txEl>
                                              <p:pRg st="2" end="2"/>
                                            </p:txEl>
                                          </p:spTgt>
                                        </p:tgtEl>
                                        <p:attrNameLst>
                                          <p:attrName>style.visibility</p:attrName>
                                        </p:attrNameLst>
                                      </p:cBhvr>
                                      <p:to>
                                        <p:strVal val="visible"/>
                                      </p:to>
                                    </p:set>
                                    <p:animEffect transition="in" filter="fade">
                                      <p:cBhvr>
                                        <p:cTn id="21" dur="1000"/>
                                        <p:tgtEl>
                                          <p:spTgt spid="16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7">
                                            <p:txEl>
                                              <p:pRg st="3" end="3"/>
                                            </p:txEl>
                                          </p:spTgt>
                                        </p:tgtEl>
                                        <p:attrNameLst>
                                          <p:attrName>style.visibility</p:attrName>
                                        </p:attrNameLst>
                                      </p:cBhvr>
                                      <p:to>
                                        <p:strVal val="visible"/>
                                      </p:to>
                                    </p:set>
                                    <p:animEffect transition="in" filter="fade">
                                      <p:cBhvr>
                                        <p:cTn id="26" dur="1000"/>
                                        <p:tgtEl>
                                          <p:spTgt spid="16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7">
                                            <p:txEl>
                                              <p:pRg st="4" end="4"/>
                                            </p:txEl>
                                          </p:spTgt>
                                        </p:tgtEl>
                                        <p:attrNameLst>
                                          <p:attrName>style.visibility</p:attrName>
                                        </p:attrNameLst>
                                      </p:cBhvr>
                                      <p:to>
                                        <p:strVal val="visible"/>
                                      </p:to>
                                    </p:set>
                                    <p:animEffect transition="in" filter="fade">
                                      <p:cBhvr>
                                        <p:cTn id="31" dur="1000"/>
                                        <p:tgtEl>
                                          <p:spTgt spid="1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5106" name="Picture 3" descr="EARTH"/>
          <p:cNvPicPr>
            <a:picLocks noChangeAspect="1" noChangeArrowheads="1" noCrop="1"/>
          </p:cNvPicPr>
          <p:nvPr/>
        </p:nvPicPr>
        <p:blipFill>
          <a:blip r:embed="rId2"/>
          <a:srcRect/>
          <a:stretch>
            <a:fillRect/>
          </a:stretch>
        </p:blipFill>
        <p:spPr bwMode="auto">
          <a:xfrm>
            <a:off x="0" y="0"/>
            <a:ext cx="685800" cy="609600"/>
          </a:xfrm>
          <a:prstGeom prst="rect">
            <a:avLst/>
          </a:prstGeom>
          <a:noFill/>
          <a:ln w="9525">
            <a:noFill/>
            <a:miter lim="800000"/>
            <a:headEnd/>
            <a:tailEnd/>
          </a:ln>
        </p:spPr>
      </p:pic>
      <p:sp>
        <p:nvSpPr>
          <p:cNvPr id="225284" name="Text Box 4"/>
          <p:cNvSpPr txBox="1">
            <a:spLocks noChangeArrowheads="1"/>
          </p:cNvSpPr>
          <p:nvPr/>
        </p:nvSpPr>
        <p:spPr bwMode="auto">
          <a:xfrm>
            <a:off x="342900" y="609600"/>
            <a:ext cx="8801100" cy="954107"/>
          </a:xfrm>
          <a:prstGeom prst="rect">
            <a:avLst/>
          </a:prstGeom>
          <a:noFill/>
          <a:ln w="9525">
            <a:noFill/>
            <a:miter lim="800000"/>
            <a:headEnd/>
            <a:tailEnd/>
          </a:ln>
        </p:spPr>
        <p:txBody>
          <a:bodyPr>
            <a:spAutoFit/>
          </a:bodyPr>
          <a:lstStyle/>
          <a:p>
            <a:pPr eaLnBrk="1" hangingPunct="1">
              <a:spcBef>
                <a:spcPct val="50000"/>
              </a:spcBef>
            </a:pPr>
            <a:r>
              <a:rPr lang="en-US" sz="3200" b="1" dirty="0"/>
              <a:t> </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rộng</a:t>
            </a:r>
            <a:r>
              <a:rPr lang="en-US" sz="2400" dirty="0">
                <a:latin typeface="Times New Roman" pitchFamily="18" charset="0"/>
                <a:cs typeface="Times New Roman" pitchFamily="18" charset="0"/>
              </a:rPr>
              <a:t> 12 </a:t>
            </a:r>
            <a:r>
              <a:rPr lang="en-US" sz="2400" dirty="0" err="1">
                <a:latin typeface="Times New Roman" pitchFamily="18" charset="0"/>
                <a:cs typeface="Times New Roman" pitchFamily="18" charset="0"/>
              </a:rPr>
              <a:t>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a:t>
            </a:r>
            <a:endParaRPr lang="en-US" sz="2400" u="sng"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barn(inVertical)">
                                      <p:cBhvr>
                                        <p:cTn id="7" dur="500"/>
                                        <p:tgtEl>
                                          <p:spTgt spid="225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3" descr="duongcoso1"/>
          <p:cNvPicPr>
            <a:picLocks noChangeAspect="1" noChangeArrowheads="1"/>
          </p:cNvPicPr>
          <p:nvPr/>
        </p:nvPicPr>
        <p:blipFill>
          <a:blip r:embed="rId3"/>
          <a:srcRect/>
          <a:stretch>
            <a:fillRect/>
          </a:stretch>
        </p:blipFill>
        <p:spPr bwMode="auto">
          <a:xfrm>
            <a:off x="0" y="0"/>
            <a:ext cx="9144000" cy="6724650"/>
          </a:xfrm>
          <a:prstGeom prst="rect">
            <a:avLst/>
          </a:prstGeom>
          <a:noFill/>
          <a:ln w="9525">
            <a:noFill/>
            <a:miter lim="800000"/>
            <a:headEnd/>
            <a:tailEnd/>
          </a:ln>
        </p:spPr>
      </p:pic>
      <p:sp>
        <p:nvSpPr>
          <p:cNvPr id="290821" name="AutoShape 5"/>
          <p:cNvSpPr>
            <a:spLocks noChangeArrowheads="1"/>
          </p:cNvSpPr>
          <p:nvPr/>
        </p:nvSpPr>
        <p:spPr bwMode="auto">
          <a:xfrm>
            <a:off x="685800" y="3886200"/>
            <a:ext cx="5029200" cy="1066800"/>
          </a:xfrm>
          <a:prstGeom prst="rightArrowCallout">
            <a:avLst>
              <a:gd name="adj1" fmla="val 7139"/>
              <a:gd name="adj2" fmla="val 19644"/>
              <a:gd name="adj3" fmla="val 73770"/>
              <a:gd name="adj4" fmla="val 60218"/>
            </a:avLst>
          </a:prstGeom>
          <a:solidFill>
            <a:srgbClr val="00FF00"/>
          </a:solidFill>
          <a:ln w="9525" algn="ctr">
            <a:solidFill>
              <a:schemeClr val="tx1"/>
            </a:solidFill>
            <a:miter lim="800000"/>
            <a:headEnd/>
            <a:tailEnd/>
          </a:ln>
        </p:spPr>
        <p:txBody>
          <a:bodyPr wrap="none" anchor="ctr"/>
          <a:lstStyle/>
          <a:p>
            <a:pPr algn="ctr"/>
            <a:r>
              <a:rPr lang="en-US" sz="2800" b="1">
                <a:solidFill>
                  <a:srgbClr val="000000"/>
                </a:solidFill>
                <a:latin typeface="Arial" pitchFamily="34" charset="0"/>
                <a:cs typeface="Arial" pitchFamily="34" charset="0"/>
              </a:rPr>
              <a:t>Lãnh hải</a:t>
            </a:r>
          </a:p>
        </p:txBody>
      </p:sp>
      <p:sp>
        <p:nvSpPr>
          <p:cNvPr id="176132" name="Line 8"/>
          <p:cNvSpPr>
            <a:spLocks noChangeShapeType="1"/>
          </p:cNvSpPr>
          <p:nvPr/>
        </p:nvSpPr>
        <p:spPr bwMode="auto">
          <a:xfrm>
            <a:off x="2438400" y="1371600"/>
            <a:ext cx="0" cy="1219200"/>
          </a:xfrm>
          <a:prstGeom prst="line">
            <a:avLst/>
          </a:prstGeom>
          <a:noFill/>
          <a:ln w="9525">
            <a:solidFill>
              <a:schemeClr val="tx1"/>
            </a:solidFill>
            <a:round/>
            <a:headEnd/>
            <a:tailEnd type="triangle" w="med" len="med"/>
          </a:ln>
        </p:spPr>
        <p:txBody>
          <a:bodyPr wrap="none" anchor="ctr"/>
          <a:lstStyle/>
          <a:p>
            <a:endParaRPr lang="vi-VN"/>
          </a:p>
        </p:txBody>
      </p:sp>
      <p:sp>
        <p:nvSpPr>
          <p:cNvPr id="176133" name="Line 9"/>
          <p:cNvSpPr>
            <a:spLocks noChangeShapeType="1"/>
          </p:cNvSpPr>
          <p:nvPr/>
        </p:nvSpPr>
        <p:spPr bwMode="auto">
          <a:xfrm>
            <a:off x="2514600" y="3733800"/>
            <a:ext cx="0" cy="152400"/>
          </a:xfrm>
          <a:prstGeom prst="line">
            <a:avLst/>
          </a:prstGeom>
          <a:noFill/>
          <a:ln w="9525">
            <a:solidFill>
              <a:schemeClr val="tx1"/>
            </a:solidFill>
            <a:round/>
            <a:headEnd/>
            <a:tailEnd type="triangle" w="med" len="med"/>
          </a:ln>
        </p:spPr>
        <p:txBody>
          <a:bodyPr wrap="none" anchor="ctr"/>
          <a:lstStyle/>
          <a:p>
            <a:endParaRPr lang="vi-VN"/>
          </a:p>
        </p:txBody>
      </p:sp>
      <p:sp>
        <p:nvSpPr>
          <p:cNvPr id="176134" name="Line 10"/>
          <p:cNvSpPr>
            <a:spLocks noChangeShapeType="1"/>
          </p:cNvSpPr>
          <p:nvPr/>
        </p:nvSpPr>
        <p:spPr bwMode="auto">
          <a:xfrm>
            <a:off x="2438400" y="4876800"/>
            <a:ext cx="0" cy="152400"/>
          </a:xfrm>
          <a:prstGeom prst="line">
            <a:avLst/>
          </a:prstGeom>
          <a:noFill/>
          <a:ln w="9525">
            <a:solidFill>
              <a:schemeClr val="tx1"/>
            </a:solidFill>
            <a:round/>
            <a:headEnd/>
            <a:tailEnd type="triangle" w="med" len="med"/>
          </a:ln>
        </p:spPr>
        <p:txBody>
          <a:bodyPr wrap="none" anchor="ctr"/>
          <a:lstStyle/>
          <a:p>
            <a:endParaRPr lang="vi-VN"/>
          </a:p>
        </p:txBody>
      </p:sp>
      <p:sp>
        <p:nvSpPr>
          <p:cNvPr id="176135" name="Line 11"/>
          <p:cNvSpPr>
            <a:spLocks noChangeShapeType="1"/>
          </p:cNvSpPr>
          <p:nvPr/>
        </p:nvSpPr>
        <p:spPr bwMode="auto">
          <a:xfrm>
            <a:off x="2438400" y="5715000"/>
            <a:ext cx="0" cy="152400"/>
          </a:xfrm>
          <a:prstGeom prst="line">
            <a:avLst/>
          </a:prstGeom>
          <a:noFill/>
          <a:ln w="9525">
            <a:solidFill>
              <a:schemeClr val="tx1"/>
            </a:solidFill>
            <a:round/>
            <a:headEnd/>
            <a:tailEnd type="triangle" w="med" len="med"/>
          </a:ln>
        </p:spPr>
        <p:txBody>
          <a:bodyPr wrap="none" anchor="ctr"/>
          <a:lstStyle/>
          <a:p>
            <a:endParaRPr lang="vi-VN"/>
          </a:p>
        </p:txBody>
      </p:sp>
      <p:sp>
        <p:nvSpPr>
          <p:cNvPr id="176136" name="Rectangle 13"/>
          <p:cNvSpPr>
            <a:spLocks noGrp="1" noChangeArrowheads="1"/>
          </p:cNvSpPr>
          <p:nvPr>
            <p:ph type="title"/>
          </p:nvPr>
        </p:nvSpPr>
        <p:spPr>
          <a:xfrm>
            <a:off x="381000" y="0"/>
            <a:ext cx="8534400" cy="685800"/>
          </a:xfrm>
          <a:solidFill>
            <a:srgbClr val="FFFF00"/>
          </a:solidFill>
        </p:spPr>
        <p:txBody>
          <a:bodyPr/>
          <a:lstStyle/>
          <a:p>
            <a:pPr eaLnBrk="1" hangingPunct="1"/>
            <a:r>
              <a:rPr lang="en-US" sz="2400" b="1" smtClean="0">
                <a:solidFill>
                  <a:srgbClr val="FF0000"/>
                </a:solidFill>
              </a:rPr>
              <a:t>CÁC VÙNG BIỂN THUỘC CHỦ QUYỀN CỦA VIỆT NAM</a:t>
            </a:r>
            <a:endParaRPr lang="en-US" sz="2800" smtClean="0">
              <a:solidFill>
                <a:srgbClr val="00FF00"/>
              </a:solidFill>
            </a:endParaRPr>
          </a:p>
        </p:txBody>
      </p:sp>
      <p:sp>
        <p:nvSpPr>
          <p:cNvPr id="184333" name="Date Placeholder 14"/>
          <p:cNvSpPr>
            <a:spLocks noGrp="1"/>
          </p:cNvSpPr>
          <p:nvPr>
            <p:ph type="dt" sz="quarter" idx="10"/>
          </p:nvPr>
        </p:nvSpPr>
        <p:spPr>
          <a:ln>
            <a:miter lim="800000"/>
            <a:headEnd/>
            <a:tailEnd/>
          </a:ln>
        </p:spPr>
        <p:txBody>
          <a:bodyPr/>
          <a:lstStyle/>
          <a:p>
            <a:pPr>
              <a:defRPr/>
            </a:pPr>
            <a:fld id="{A215BAAB-7B62-41D6-94E2-8D197C142F52}" type="datetime1">
              <a:rPr lang="en-US" smtClean="0">
                <a:solidFill>
                  <a:srgbClr val="FFFFFF"/>
                </a:solidFill>
              </a:rPr>
              <a:pPr>
                <a:defRPr/>
              </a:pPr>
              <a:t>10/3/2024</a:t>
            </a:fld>
            <a:endParaRPr lang="vi-VN" smtClean="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90821"/>
                                        </p:tgtEl>
                                        <p:attrNameLst>
                                          <p:attrName>style.visibility</p:attrName>
                                        </p:attrNameLst>
                                      </p:cBhvr>
                                      <p:to>
                                        <p:strVal val="visible"/>
                                      </p:to>
                                    </p:set>
                                    <p:anim calcmode="lin" valueType="num">
                                      <p:cBhvr>
                                        <p:cTn id="7" dur="500" fill="hold"/>
                                        <p:tgtEl>
                                          <p:spTgt spid="290821"/>
                                        </p:tgtEl>
                                        <p:attrNameLst>
                                          <p:attrName>ppt_w</p:attrName>
                                        </p:attrNameLst>
                                      </p:cBhvr>
                                      <p:tavLst>
                                        <p:tav tm="0">
                                          <p:val>
                                            <p:strVal val="#ppt_w*0.05"/>
                                          </p:val>
                                        </p:tav>
                                        <p:tav tm="100000">
                                          <p:val>
                                            <p:strVal val="#ppt_w"/>
                                          </p:val>
                                        </p:tav>
                                      </p:tavLst>
                                    </p:anim>
                                    <p:anim calcmode="lin" valueType="num">
                                      <p:cBhvr>
                                        <p:cTn id="8" dur="500" fill="hold"/>
                                        <p:tgtEl>
                                          <p:spTgt spid="290821"/>
                                        </p:tgtEl>
                                        <p:attrNameLst>
                                          <p:attrName>ppt_h</p:attrName>
                                        </p:attrNameLst>
                                      </p:cBhvr>
                                      <p:tavLst>
                                        <p:tav tm="0">
                                          <p:val>
                                            <p:strVal val="#ppt_h"/>
                                          </p:val>
                                        </p:tav>
                                        <p:tav tm="100000">
                                          <p:val>
                                            <p:strVal val="#ppt_h"/>
                                          </p:val>
                                        </p:tav>
                                      </p:tavLst>
                                    </p:anim>
                                    <p:anim calcmode="lin" valueType="num">
                                      <p:cBhvr>
                                        <p:cTn id="9" dur="500" fill="hold"/>
                                        <p:tgtEl>
                                          <p:spTgt spid="290821"/>
                                        </p:tgtEl>
                                        <p:attrNameLst>
                                          <p:attrName>ppt_x</p:attrName>
                                        </p:attrNameLst>
                                      </p:cBhvr>
                                      <p:tavLst>
                                        <p:tav tm="0">
                                          <p:val>
                                            <p:strVal val="#ppt_x-.2"/>
                                          </p:val>
                                        </p:tav>
                                        <p:tav tm="100000">
                                          <p:val>
                                            <p:strVal val="#ppt_x"/>
                                          </p:val>
                                        </p:tav>
                                      </p:tavLst>
                                    </p:anim>
                                    <p:anim calcmode="lin" valueType="num">
                                      <p:cBhvr>
                                        <p:cTn id="10" dur="500" fill="hold"/>
                                        <p:tgtEl>
                                          <p:spTgt spid="290821"/>
                                        </p:tgtEl>
                                        <p:attrNameLst>
                                          <p:attrName>ppt_y</p:attrName>
                                        </p:attrNameLst>
                                      </p:cBhvr>
                                      <p:tavLst>
                                        <p:tav tm="0">
                                          <p:val>
                                            <p:strVal val="#ppt_y"/>
                                          </p:val>
                                        </p:tav>
                                        <p:tav tm="100000">
                                          <p:val>
                                            <p:strVal val="#ppt_y"/>
                                          </p:val>
                                        </p:tav>
                                      </p:tavLst>
                                    </p:anim>
                                    <p:animEffect transition="in" filter="fade">
                                      <p:cBhvr>
                                        <p:cTn id="11" dur="500"/>
                                        <p:tgtEl>
                                          <p:spTgt spid="290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1"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7154" name="Picture 3" descr="EARTH"/>
          <p:cNvPicPr>
            <a:picLocks noChangeAspect="1" noChangeArrowheads="1" noCrop="1"/>
          </p:cNvPicPr>
          <p:nvPr/>
        </p:nvPicPr>
        <p:blipFill>
          <a:blip r:embed="rId2"/>
          <a:srcRect/>
          <a:stretch>
            <a:fillRect/>
          </a:stretch>
        </p:blipFill>
        <p:spPr bwMode="auto">
          <a:xfrm>
            <a:off x="0" y="0"/>
            <a:ext cx="685800" cy="609600"/>
          </a:xfrm>
          <a:prstGeom prst="rect">
            <a:avLst/>
          </a:prstGeom>
          <a:noFill/>
          <a:ln w="9525">
            <a:noFill/>
            <a:miter lim="800000"/>
            <a:headEnd/>
            <a:tailEnd/>
          </a:ln>
        </p:spPr>
      </p:pic>
      <p:sp>
        <p:nvSpPr>
          <p:cNvPr id="225284" name="Text Box 4"/>
          <p:cNvSpPr txBox="1">
            <a:spLocks noChangeArrowheads="1"/>
          </p:cNvSpPr>
          <p:nvPr/>
        </p:nvSpPr>
        <p:spPr bwMode="auto">
          <a:xfrm>
            <a:off x="342900" y="609600"/>
            <a:ext cx="8801100" cy="954107"/>
          </a:xfrm>
          <a:prstGeom prst="rect">
            <a:avLst/>
          </a:prstGeom>
          <a:noFill/>
          <a:ln w="9525">
            <a:noFill/>
            <a:miter lim="800000"/>
            <a:headEnd/>
            <a:tailEnd/>
          </a:ln>
        </p:spPr>
        <p:txBody>
          <a:bodyPr>
            <a:spAutoFit/>
          </a:bodyPr>
          <a:lstStyle/>
          <a:p>
            <a:pPr eaLnBrk="1" hangingPunct="1">
              <a:spcBef>
                <a:spcPct val="50000"/>
              </a:spcBef>
            </a:pPr>
            <a:r>
              <a:rPr lang="en-US" sz="3200" b="1" dirty="0"/>
              <a:t> </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nằm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rộng</a:t>
            </a:r>
            <a:r>
              <a:rPr lang="en-US" sz="2400" dirty="0">
                <a:latin typeface="Times New Roman" pitchFamily="18" charset="0"/>
                <a:cs typeface="Times New Roman" pitchFamily="18" charset="0"/>
              </a:rPr>
              <a:t> 12 </a:t>
            </a:r>
            <a:r>
              <a:rPr lang="en-US" sz="2400" dirty="0" err="1">
                <a:latin typeface="Times New Roman" pitchFamily="18" charset="0"/>
                <a:cs typeface="Times New Roman" pitchFamily="18" charset="0"/>
              </a:rPr>
              <a:t>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hải</a:t>
            </a:r>
            <a:r>
              <a:rPr lang="en-US" sz="2400" dirty="0">
                <a:latin typeface="Times New Roman" pitchFamily="18" charset="0"/>
                <a:cs typeface="Times New Roman" pitchFamily="18" charset="0"/>
              </a:rPr>
              <a:t>.</a:t>
            </a:r>
            <a:endParaRPr lang="en-US" sz="2400" u="sng"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barn(inVertical)">
                                      <p:cBhvr>
                                        <p:cTn id="7" dur="500"/>
                                        <p:tgtEl>
                                          <p:spTgt spid="225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3" descr="duongcoso1"/>
          <p:cNvPicPr>
            <a:picLocks noChangeAspect="1" noChangeArrowheads="1"/>
          </p:cNvPicPr>
          <p:nvPr/>
        </p:nvPicPr>
        <p:blipFill>
          <a:blip r:embed="rId3"/>
          <a:srcRect/>
          <a:stretch>
            <a:fillRect/>
          </a:stretch>
        </p:blipFill>
        <p:spPr bwMode="auto">
          <a:xfrm>
            <a:off x="0" y="0"/>
            <a:ext cx="9144000" cy="6724650"/>
          </a:xfrm>
          <a:prstGeom prst="rect">
            <a:avLst/>
          </a:prstGeom>
          <a:noFill/>
          <a:ln w="9525">
            <a:noFill/>
            <a:miter lim="800000"/>
            <a:headEnd/>
            <a:tailEnd/>
          </a:ln>
        </p:spPr>
      </p:pic>
      <p:sp>
        <p:nvSpPr>
          <p:cNvPr id="290822" name="AutoShape 6"/>
          <p:cNvSpPr>
            <a:spLocks noChangeArrowheads="1"/>
          </p:cNvSpPr>
          <p:nvPr/>
        </p:nvSpPr>
        <p:spPr bwMode="auto">
          <a:xfrm>
            <a:off x="323850" y="5013325"/>
            <a:ext cx="5486400" cy="762000"/>
          </a:xfrm>
          <a:prstGeom prst="rightArrowCallout">
            <a:avLst>
              <a:gd name="adj1" fmla="val 9167"/>
              <a:gd name="adj2" fmla="val 13750"/>
              <a:gd name="adj3" fmla="val 68800"/>
              <a:gd name="adj4" fmla="val 70597"/>
            </a:avLst>
          </a:prstGeom>
          <a:solidFill>
            <a:srgbClr val="FF3300"/>
          </a:solidFill>
          <a:ln w="9525" algn="ctr">
            <a:solidFill>
              <a:schemeClr val="tx1"/>
            </a:solidFill>
            <a:miter lim="800000"/>
            <a:headEnd/>
            <a:tailEnd/>
          </a:ln>
        </p:spPr>
        <p:txBody>
          <a:bodyPr wrap="none" anchor="ctr"/>
          <a:lstStyle/>
          <a:p>
            <a:pPr algn="ctr"/>
            <a:r>
              <a:rPr lang="en-US" sz="2800" b="1" dirty="0" err="1" smtClean="0">
                <a:solidFill>
                  <a:srgbClr val="FFFF00"/>
                </a:solidFill>
                <a:latin typeface="Arial" pitchFamily="34" charset="0"/>
                <a:cs typeface="Arial" pitchFamily="34" charset="0"/>
              </a:rPr>
              <a:t>Vùng</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tiếp</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giáp</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lãnh</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hải</a:t>
            </a:r>
            <a:r>
              <a:rPr lang="en-US" sz="2800" b="1" dirty="0" smtClean="0">
                <a:solidFill>
                  <a:srgbClr val="FFFF00"/>
                </a:solidFill>
                <a:latin typeface="Arial" pitchFamily="34" charset="0"/>
                <a:cs typeface="Arial" pitchFamily="34" charset="0"/>
              </a:rPr>
              <a:t> </a:t>
            </a:r>
            <a:endParaRPr lang="en-US" sz="2800" b="1" dirty="0">
              <a:solidFill>
                <a:srgbClr val="FFFF00"/>
              </a:solidFill>
              <a:latin typeface="Arial" pitchFamily="34" charset="0"/>
              <a:cs typeface="Arial" pitchFamily="34" charset="0"/>
            </a:endParaRPr>
          </a:p>
        </p:txBody>
      </p:sp>
      <p:sp>
        <p:nvSpPr>
          <p:cNvPr id="179204" name="Line 8"/>
          <p:cNvSpPr>
            <a:spLocks noChangeShapeType="1"/>
          </p:cNvSpPr>
          <p:nvPr/>
        </p:nvSpPr>
        <p:spPr bwMode="auto">
          <a:xfrm>
            <a:off x="2438400" y="1371600"/>
            <a:ext cx="0" cy="1219200"/>
          </a:xfrm>
          <a:prstGeom prst="line">
            <a:avLst/>
          </a:prstGeom>
          <a:noFill/>
          <a:ln w="9525">
            <a:solidFill>
              <a:schemeClr val="tx1"/>
            </a:solidFill>
            <a:round/>
            <a:headEnd/>
            <a:tailEnd type="triangle" w="med" len="med"/>
          </a:ln>
        </p:spPr>
        <p:txBody>
          <a:bodyPr wrap="none" anchor="ctr"/>
          <a:lstStyle/>
          <a:p>
            <a:endParaRPr lang="vi-VN"/>
          </a:p>
        </p:txBody>
      </p:sp>
      <p:sp>
        <p:nvSpPr>
          <p:cNvPr id="179205" name="Line 10"/>
          <p:cNvSpPr>
            <a:spLocks noChangeShapeType="1"/>
          </p:cNvSpPr>
          <p:nvPr/>
        </p:nvSpPr>
        <p:spPr bwMode="auto">
          <a:xfrm>
            <a:off x="2438400" y="4876800"/>
            <a:ext cx="0" cy="152400"/>
          </a:xfrm>
          <a:prstGeom prst="line">
            <a:avLst/>
          </a:prstGeom>
          <a:noFill/>
          <a:ln w="9525">
            <a:solidFill>
              <a:schemeClr val="tx1"/>
            </a:solidFill>
            <a:round/>
            <a:headEnd/>
            <a:tailEnd type="triangle" w="med" len="med"/>
          </a:ln>
        </p:spPr>
        <p:txBody>
          <a:bodyPr wrap="none" anchor="ctr"/>
          <a:lstStyle/>
          <a:p>
            <a:endParaRPr lang="vi-VN"/>
          </a:p>
        </p:txBody>
      </p:sp>
      <p:sp>
        <p:nvSpPr>
          <p:cNvPr id="179206" name="Line 11"/>
          <p:cNvSpPr>
            <a:spLocks noChangeShapeType="1"/>
          </p:cNvSpPr>
          <p:nvPr/>
        </p:nvSpPr>
        <p:spPr bwMode="auto">
          <a:xfrm>
            <a:off x="2438400" y="5715000"/>
            <a:ext cx="0" cy="152400"/>
          </a:xfrm>
          <a:prstGeom prst="line">
            <a:avLst/>
          </a:prstGeom>
          <a:noFill/>
          <a:ln w="9525">
            <a:solidFill>
              <a:schemeClr val="tx1"/>
            </a:solidFill>
            <a:round/>
            <a:headEnd/>
            <a:tailEnd type="triangle" w="med" len="med"/>
          </a:ln>
        </p:spPr>
        <p:txBody>
          <a:bodyPr wrap="none" anchor="ctr"/>
          <a:lstStyle/>
          <a:p>
            <a:endParaRPr lang="vi-VN"/>
          </a:p>
        </p:txBody>
      </p:sp>
      <p:sp>
        <p:nvSpPr>
          <p:cNvPr id="179207" name="Rectangle 13"/>
          <p:cNvSpPr>
            <a:spLocks noGrp="1" noChangeArrowheads="1"/>
          </p:cNvSpPr>
          <p:nvPr>
            <p:ph type="title"/>
          </p:nvPr>
        </p:nvSpPr>
        <p:spPr>
          <a:xfrm>
            <a:off x="381000" y="0"/>
            <a:ext cx="8534400" cy="685800"/>
          </a:xfrm>
          <a:solidFill>
            <a:srgbClr val="FFFF00"/>
          </a:solidFill>
        </p:spPr>
        <p:txBody>
          <a:bodyPr/>
          <a:lstStyle/>
          <a:p>
            <a:pPr eaLnBrk="1" hangingPunct="1"/>
            <a:r>
              <a:rPr lang="en-US" sz="2400" b="1" smtClean="0">
                <a:solidFill>
                  <a:srgbClr val="FF0000"/>
                </a:solidFill>
              </a:rPr>
              <a:t>CÁC VÙNG BIỂN THUỘC CHỦ QUYỀN CỦA VIỆT NAM</a:t>
            </a:r>
            <a:endParaRPr lang="en-US" sz="2800" smtClean="0">
              <a:solidFill>
                <a:srgbClr val="00FF00"/>
              </a:solidFill>
            </a:endParaRPr>
          </a:p>
        </p:txBody>
      </p:sp>
      <p:sp>
        <p:nvSpPr>
          <p:cNvPr id="184333" name="Date Placeholder 14"/>
          <p:cNvSpPr>
            <a:spLocks noGrp="1"/>
          </p:cNvSpPr>
          <p:nvPr>
            <p:ph type="dt" sz="quarter" idx="10"/>
          </p:nvPr>
        </p:nvSpPr>
        <p:spPr>
          <a:ln>
            <a:miter lim="800000"/>
            <a:headEnd/>
            <a:tailEnd/>
          </a:ln>
        </p:spPr>
        <p:txBody>
          <a:bodyPr/>
          <a:lstStyle/>
          <a:p>
            <a:pPr>
              <a:defRPr/>
            </a:pPr>
            <a:fld id="{A215BAAB-7B62-41D6-94E2-8D197C142F52}" type="datetime1">
              <a:rPr lang="en-US" smtClean="0">
                <a:solidFill>
                  <a:srgbClr val="FFFFFF"/>
                </a:solidFill>
              </a:rPr>
              <a:pPr>
                <a:defRPr/>
              </a:pPr>
              <a:t>10/3/2024</a:t>
            </a:fld>
            <a:endParaRPr lang="vi-VN" smtClean="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90822"/>
                                        </p:tgtEl>
                                        <p:attrNameLst>
                                          <p:attrName>style.visibility</p:attrName>
                                        </p:attrNameLst>
                                      </p:cBhvr>
                                      <p:to>
                                        <p:strVal val="visible"/>
                                      </p:to>
                                    </p:set>
                                    <p:anim calcmode="lin" valueType="num">
                                      <p:cBhvr>
                                        <p:cTn id="7" dur="500" fill="hold"/>
                                        <p:tgtEl>
                                          <p:spTgt spid="290822"/>
                                        </p:tgtEl>
                                        <p:attrNameLst>
                                          <p:attrName>ppt_w</p:attrName>
                                        </p:attrNameLst>
                                      </p:cBhvr>
                                      <p:tavLst>
                                        <p:tav tm="0">
                                          <p:val>
                                            <p:strVal val="#ppt_w*0.05"/>
                                          </p:val>
                                        </p:tav>
                                        <p:tav tm="100000">
                                          <p:val>
                                            <p:strVal val="#ppt_w"/>
                                          </p:val>
                                        </p:tav>
                                      </p:tavLst>
                                    </p:anim>
                                    <p:anim calcmode="lin" valueType="num">
                                      <p:cBhvr>
                                        <p:cTn id="8" dur="500" fill="hold"/>
                                        <p:tgtEl>
                                          <p:spTgt spid="290822"/>
                                        </p:tgtEl>
                                        <p:attrNameLst>
                                          <p:attrName>ppt_h</p:attrName>
                                        </p:attrNameLst>
                                      </p:cBhvr>
                                      <p:tavLst>
                                        <p:tav tm="0">
                                          <p:val>
                                            <p:strVal val="#ppt_h"/>
                                          </p:val>
                                        </p:tav>
                                        <p:tav tm="100000">
                                          <p:val>
                                            <p:strVal val="#ppt_h"/>
                                          </p:val>
                                        </p:tav>
                                      </p:tavLst>
                                    </p:anim>
                                    <p:anim calcmode="lin" valueType="num">
                                      <p:cBhvr>
                                        <p:cTn id="9" dur="500" fill="hold"/>
                                        <p:tgtEl>
                                          <p:spTgt spid="290822"/>
                                        </p:tgtEl>
                                        <p:attrNameLst>
                                          <p:attrName>ppt_x</p:attrName>
                                        </p:attrNameLst>
                                      </p:cBhvr>
                                      <p:tavLst>
                                        <p:tav tm="0">
                                          <p:val>
                                            <p:strVal val="#ppt_x-.2"/>
                                          </p:val>
                                        </p:tav>
                                        <p:tav tm="100000">
                                          <p:val>
                                            <p:strVal val="#ppt_x"/>
                                          </p:val>
                                        </p:tav>
                                      </p:tavLst>
                                    </p:anim>
                                    <p:anim calcmode="lin" valueType="num">
                                      <p:cBhvr>
                                        <p:cTn id="10" dur="500" fill="hold"/>
                                        <p:tgtEl>
                                          <p:spTgt spid="290822"/>
                                        </p:tgtEl>
                                        <p:attrNameLst>
                                          <p:attrName>ppt_y</p:attrName>
                                        </p:attrNameLst>
                                      </p:cBhvr>
                                      <p:tavLst>
                                        <p:tav tm="0">
                                          <p:val>
                                            <p:strVal val="#ppt_y"/>
                                          </p:val>
                                        </p:tav>
                                        <p:tav tm="100000">
                                          <p:val>
                                            <p:strVal val="#ppt_y"/>
                                          </p:val>
                                        </p:tav>
                                      </p:tavLst>
                                    </p:anim>
                                    <p:animEffect transition="in" filter="fade">
                                      <p:cBhvr>
                                        <p:cTn id="11" dur="500"/>
                                        <p:tgtEl>
                                          <p:spTgt spid="290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2"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8" name="Picture 3" descr="EARTH"/>
          <p:cNvPicPr>
            <a:picLocks noChangeAspect="1" noChangeArrowheads="1" noCrop="1"/>
          </p:cNvPicPr>
          <p:nvPr/>
        </p:nvPicPr>
        <p:blipFill>
          <a:blip r:embed="rId2"/>
          <a:srcRect/>
          <a:stretch>
            <a:fillRect/>
          </a:stretch>
        </p:blipFill>
        <p:spPr bwMode="auto">
          <a:xfrm>
            <a:off x="0" y="0"/>
            <a:ext cx="685800" cy="609600"/>
          </a:xfrm>
          <a:prstGeom prst="rect">
            <a:avLst/>
          </a:prstGeom>
          <a:noFill/>
          <a:ln w="9525">
            <a:noFill/>
            <a:miter lim="800000"/>
            <a:headEnd/>
            <a:tailEnd/>
          </a:ln>
        </p:spPr>
      </p:pic>
      <p:sp>
        <p:nvSpPr>
          <p:cNvPr id="225284" name="Text Box 4"/>
          <p:cNvSpPr txBox="1">
            <a:spLocks noChangeArrowheads="1"/>
          </p:cNvSpPr>
          <p:nvPr/>
        </p:nvSpPr>
        <p:spPr bwMode="auto">
          <a:xfrm>
            <a:off x="342900" y="609600"/>
            <a:ext cx="8801100" cy="954107"/>
          </a:xfrm>
          <a:prstGeom prst="rect">
            <a:avLst/>
          </a:prstGeom>
          <a:noFill/>
          <a:ln w="9525">
            <a:noFill/>
            <a:miter lim="800000"/>
            <a:headEnd/>
            <a:tailEnd/>
          </a:ln>
        </p:spPr>
        <p:txBody>
          <a:bodyPr>
            <a:spAutoFit/>
          </a:bodyPr>
          <a:lstStyle/>
          <a:p>
            <a:pPr eaLnBrk="1" hangingPunct="1">
              <a:spcBef>
                <a:spcPct val="50000"/>
              </a:spcBef>
            </a:pPr>
            <a:r>
              <a:rPr lang="en-US" sz="3200" b="1" dirty="0"/>
              <a:t> </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nằm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rộng</a:t>
            </a:r>
            <a:r>
              <a:rPr lang="en-US" sz="2400" dirty="0">
                <a:latin typeface="Times New Roman" pitchFamily="18" charset="0"/>
                <a:cs typeface="Times New Roman" pitchFamily="18" charset="0"/>
              </a:rPr>
              <a:t> 200 </a:t>
            </a:r>
            <a:r>
              <a:rPr lang="en-US" sz="2400" dirty="0" err="1">
                <a:latin typeface="Times New Roman" pitchFamily="18" charset="0"/>
                <a:cs typeface="Times New Roman" pitchFamily="18" charset="0"/>
              </a:rPr>
              <a:t>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a:t>
            </a:r>
            <a:endParaRPr lang="en-US" sz="2400" u="sng"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barn(inVertical)">
                                      <p:cBhvr>
                                        <p:cTn id="7" dur="500"/>
                                        <p:tgtEl>
                                          <p:spTgt spid="225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3" descr="duongcoso1"/>
          <p:cNvPicPr>
            <a:picLocks noChangeAspect="1" noChangeArrowheads="1"/>
          </p:cNvPicPr>
          <p:nvPr/>
        </p:nvPicPr>
        <p:blipFill>
          <a:blip r:embed="rId3"/>
          <a:srcRect/>
          <a:stretch>
            <a:fillRect/>
          </a:stretch>
        </p:blipFill>
        <p:spPr bwMode="auto">
          <a:xfrm>
            <a:off x="0" y="0"/>
            <a:ext cx="9144000" cy="6724650"/>
          </a:xfrm>
          <a:prstGeom prst="rect">
            <a:avLst/>
          </a:prstGeom>
          <a:noFill/>
          <a:ln w="9525">
            <a:noFill/>
            <a:miter lim="800000"/>
            <a:headEnd/>
            <a:tailEnd/>
          </a:ln>
        </p:spPr>
      </p:pic>
      <p:sp>
        <p:nvSpPr>
          <p:cNvPr id="290822" name="AutoShape 6"/>
          <p:cNvSpPr>
            <a:spLocks noChangeArrowheads="1"/>
          </p:cNvSpPr>
          <p:nvPr/>
        </p:nvSpPr>
        <p:spPr bwMode="auto">
          <a:xfrm>
            <a:off x="323850" y="5013325"/>
            <a:ext cx="5534034" cy="762000"/>
          </a:xfrm>
          <a:prstGeom prst="rightArrowCallout">
            <a:avLst>
              <a:gd name="adj1" fmla="val 9167"/>
              <a:gd name="adj2" fmla="val 13750"/>
              <a:gd name="adj3" fmla="val 68800"/>
              <a:gd name="adj4" fmla="val 70597"/>
            </a:avLst>
          </a:prstGeom>
          <a:solidFill>
            <a:srgbClr val="FF3300"/>
          </a:solidFill>
          <a:ln w="9525" algn="ctr">
            <a:solidFill>
              <a:schemeClr val="tx1"/>
            </a:solidFill>
            <a:miter lim="800000"/>
            <a:headEnd/>
            <a:tailEnd/>
          </a:ln>
        </p:spPr>
        <p:txBody>
          <a:bodyPr wrap="none" anchor="ctr"/>
          <a:lstStyle/>
          <a:p>
            <a:pPr algn="ctr"/>
            <a:r>
              <a:rPr lang="en-US" sz="2800" b="1">
                <a:solidFill>
                  <a:srgbClr val="FFFF00"/>
                </a:solidFill>
                <a:latin typeface="Arial" pitchFamily="34" charset="0"/>
                <a:cs typeface="Arial" pitchFamily="34" charset="0"/>
              </a:rPr>
              <a:t>Vùng đặc quyền kinh tế</a:t>
            </a:r>
          </a:p>
        </p:txBody>
      </p:sp>
      <p:sp>
        <p:nvSpPr>
          <p:cNvPr id="179204" name="Line 8"/>
          <p:cNvSpPr>
            <a:spLocks noChangeShapeType="1"/>
          </p:cNvSpPr>
          <p:nvPr/>
        </p:nvSpPr>
        <p:spPr bwMode="auto">
          <a:xfrm>
            <a:off x="2438400" y="1371600"/>
            <a:ext cx="0" cy="1219200"/>
          </a:xfrm>
          <a:prstGeom prst="line">
            <a:avLst/>
          </a:prstGeom>
          <a:noFill/>
          <a:ln w="9525">
            <a:solidFill>
              <a:schemeClr val="tx1"/>
            </a:solidFill>
            <a:round/>
            <a:headEnd/>
            <a:tailEnd type="triangle" w="med" len="med"/>
          </a:ln>
        </p:spPr>
        <p:txBody>
          <a:bodyPr wrap="none" anchor="ctr"/>
          <a:lstStyle/>
          <a:p>
            <a:endParaRPr lang="vi-VN"/>
          </a:p>
        </p:txBody>
      </p:sp>
      <p:sp>
        <p:nvSpPr>
          <p:cNvPr id="179205" name="Line 10"/>
          <p:cNvSpPr>
            <a:spLocks noChangeShapeType="1"/>
          </p:cNvSpPr>
          <p:nvPr/>
        </p:nvSpPr>
        <p:spPr bwMode="auto">
          <a:xfrm>
            <a:off x="2438400" y="4876800"/>
            <a:ext cx="0" cy="152400"/>
          </a:xfrm>
          <a:prstGeom prst="line">
            <a:avLst/>
          </a:prstGeom>
          <a:noFill/>
          <a:ln w="9525">
            <a:solidFill>
              <a:schemeClr val="tx1"/>
            </a:solidFill>
            <a:round/>
            <a:headEnd/>
            <a:tailEnd type="triangle" w="med" len="med"/>
          </a:ln>
        </p:spPr>
        <p:txBody>
          <a:bodyPr wrap="none" anchor="ctr"/>
          <a:lstStyle/>
          <a:p>
            <a:endParaRPr lang="vi-VN"/>
          </a:p>
        </p:txBody>
      </p:sp>
      <p:sp>
        <p:nvSpPr>
          <p:cNvPr id="179206" name="Line 11"/>
          <p:cNvSpPr>
            <a:spLocks noChangeShapeType="1"/>
          </p:cNvSpPr>
          <p:nvPr/>
        </p:nvSpPr>
        <p:spPr bwMode="auto">
          <a:xfrm>
            <a:off x="2438400" y="5715000"/>
            <a:ext cx="0" cy="152400"/>
          </a:xfrm>
          <a:prstGeom prst="line">
            <a:avLst/>
          </a:prstGeom>
          <a:noFill/>
          <a:ln w="9525">
            <a:solidFill>
              <a:schemeClr val="tx1"/>
            </a:solidFill>
            <a:round/>
            <a:headEnd/>
            <a:tailEnd type="triangle" w="med" len="med"/>
          </a:ln>
        </p:spPr>
        <p:txBody>
          <a:bodyPr wrap="none" anchor="ctr"/>
          <a:lstStyle/>
          <a:p>
            <a:endParaRPr lang="vi-VN"/>
          </a:p>
        </p:txBody>
      </p:sp>
      <p:sp>
        <p:nvSpPr>
          <p:cNvPr id="179207" name="Rectangle 13"/>
          <p:cNvSpPr>
            <a:spLocks noGrp="1" noChangeArrowheads="1"/>
          </p:cNvSpPr>
          <p:nvPr>
            <p:ph type="title"/>
          </p:nvPr>
        </p:nvSpPr>
        <p:spPr>
          <a:xfrm>
            <a:off x="381000" y="0"/>
            <a:ext cx="8534400" cy="685800"/>
          </a:xfrm>
          <a:solidFill>
            <a:srgbClr val="FFFF00"/>
          </a:solidFill>
        </p:spPr>
        <p:txBody>
          <a:bodyPr/>
          <a:lstStyle/>
          <a:p>
            <a:pPr eaLnBrk="1" hangingPunct="1"/>
            <a:r>
              <a:rPr lang="en-US" sz="2400" b="1" smtClean="0">
                <a:solidFill>
                  <a:srgbClr val="FF0000"/>
                </a:solidFill>
              </a:rPr>
              <a:t>CÁC VÙNG BIỂN THUỘC CHỦ QUYỀN CỦA VIỆT NAM</a:t>
            </a:r>
            <a:endParaRPr lang="en-US" sz="2800" smtClean="0">
              <a:solidFill>
                <a:srgbClr val="00FF00"/>
              </a:solidFill>
            </a:endParaRPr>
          </a:p>
        </p:txBody>
      </p:sp>
      <p:sp>
        <p:nvSpPr>
          <p:cNvPr id="184333" name="Date Placeholder 14"/>
          <p:cNvSpPr>
            <a:spLocks noGrp="1"/>
          </p:cNvSpPr>
          <p:nvPr>
            <p:ph type="dt" sz="quarter" idx="10"/>
          </p:nvPr>
        </p:nvSpPr>
        <p:spPr>
          <a:ln>
            <a:miter lim="800000"/>
            <a:headEnd/>
            <a:tailEnd/>
          </a:ln>
        </p:spPr>
        <p:txBody>
          <a:bodyPr/>
          <a:lstStyle/>
          <a:p>
            <a:pPr>
              <a:defRPr/>
            </a:pPr>
            <a:fld id="{A215BAAB-7B62-41D6-94E2-8D197C142F52}" type="datetime1">
              <a:rPr lang="en-US" smtClean="0">
                <a:solidFill>
                  <a:srgbClr val="FFFFFF"/>
                </a:solidFill>
              </a:rPr>
              <a:pPr>
                <a:defRPr/>
              </a:pPr>
              <a:t>10/3/2024</a:t>
            </a:fld>
            <a:endParaRPr lang="vi-VN" smtClean="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90822"/>
                                        </p:tgtEl>
                                        <p:attrNameLst>
                                          <p:attrName>style.visibility</p:attrName>
                                        </p:attrNameLst>
                                      </p:cBhvr>
                                      <p:to>
                                        <p:strVal val="visible"/>
                                      </p:to>
                                    </p:set>
                                    <p:anim calcmode="lin" valueType="num">
                                      <p:cBhvr>
                                        <p:cTn id="7" dur="500" fill="hold"/>
                                        <p:tgtEl>
                                          <p:spTgt spid="290822"/>
                                        </p:tgtEl>
                                        <p:attrNameLst>
                                          <p:attrName>ppt_w</p:attrName>
                                        </p:attrNameLst>
                                      </p:cBhvr>
                                      <p:tavLst>
                                        <p:tav tm="0">
                                          <p:val>
                                            <p:strVal val="#ppt_w*0.05"/>
                                          </p:val>
                                        </p:tav>
                                        <p:tav tm="100000">
                                          <p:val>
                                            <p:strVal val="#ppt_w"/>
                                          </p:val>
                                        </p:tav>
                                      </p:tavLst>
                                    </p:anim>
                                    <p:anim calcmode="lin" valueType="num">
                                      <p:cBhvr>
                                        <p:cTn id="8" dur="500" fill="hold"/>
                                        <p:tgtEl>
                                          <p:spTgt spid="290822"/>
                                        </p:tgtEl>
                                        <p:attrNameLst>
                                          <p:attrName>ppt_h</p:attrName>
                                        </p:attrNameLst>
                                      </p:cBhvr>
                                      <p:tavLst>
                                        <p:tav tm="0">
                                          <p:val>
                                            <p:strVal val="#ppt_h"/>
                                          </p:val>
                                        </p:tav>
                                        <p:tav tm="100000">
                                          <p:val>
                                            <p:strVal val="#ppt_h"/>
                                          </p:val>
                                        </p:tav>
                                      </p:tavLst>
                                    </p:anim>
                                    <p:anim calcmode="lin" valueType="num">
                                      <p:cBhvr>
                                        <p:cTn id="9" dur="500" fill="hold"/>
                                        <p:tgtEl>
                                          <p:spTgt spid="290822"/>
                                        </p:tgtEl>
                                        <p:attrNameLst>
                                          <p:attrName>ppt_x</p:attrName>
                                        </p:attrNameLst>
                                      </p:cBhvr>
                                      <p:tavLst>
                                        <p:tav tm="0">
                                          <p:val>
                                            <p:strVal val="#ppt_x-.2"/>
                                          </p:val>
                                        </p:tav>
                                        <p:tav tm="100000">
                                          <p:val>
                                            <p:strVal val="#ppt_x"/>
                                          </p:val>
                                        </p:tav>
                                      </p:tavLst>
                                    </p:anim>
                                    <p:anim calcmode="lin" valueType="num">
                                      <p:cBhvr>
                                        <p:cTn id="10" dur="500" fill="hold"/>
                                        <p:tgtEl>
                                          <p:spTgt spid="290822"/>
                                        </p:tgtEl>
                                        <p:attrNameLst>
                                          <p:attrName>ppt_y</p:attrName>
                                        </p:attrNameLst>
                                      </p:cBhvr>
                                      <p:tavLst>
                                        <p:tav tm="0">
                                          <p:val>
                                            <p:strVal val="#ppt_y"/>
                                          </p:val>
                                        </p:tav>
                                        <p:tav tm="100000">
                                          <p:val>
                                            <p:strVal val="#ppt_y"/>
                                          </p:val>
                                        </p:tav>
                                      </p:tavLst>
                                    </p:anim>
                                    <p:animEffect transition="in" filter="fade">
                                      <p:cBhvr>
                                        <p:cTn id="11" dur="500"/>
                                        <p:tgtEl>
                                          <p:spTgt spid="290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0226" name="Picture 3" descr="EARTH"/>
          <p:cNvPicPr>
            <a:picLocks noChangeAspect="1" noChangeArrowheads="1" noCrop="1"/>
          </p:cNvPicPr>
          <p:nvPr/>
        </p:nvPicPr>
        <p:blipFill>
          <a:blip r:embed="rId2"/>
          <a:srcRect/>
          <a:stretch>
            <a:fillRect/>
          </a:stretch>
        </p:blipFill>
        <p:spPr bwMode="auto">
          <a:xfrm>
            <a:off x="0" y="0"/>
            <a:ext cx="685800" cy="609600"/>
          </a:xfrm>
          <a:prstGeom prst="rect">
            <a:avLst/>
          </a:prstGeom>
          <a:noFill/>
          <a:ln w="9525">
            <a:noFill/>
            <a:miter lim="800000"/>
            <a:headEnd/>
            <a:tailEnd/>
          </a:ln>
        </p:spPr>
      </p:pic>
      <p:sp>
        <p:nvSpPr>
          <p:cNvPr id="225284" name="Text Box 4"/>
          <p:cNvSpPr txBox="1">
            <a:spLocks noChangeArrowheads="1"/>
          </p:cNvSpPr>
          <p:nvPr/>
        </p:nvSpPr>
        <p:spPr bwMode="auto">
          <a:xfrm>
            <a:off x="342900" y="609600"/>
            <a:ext cx="8801100" cy="954107"/>
          </a:xfrm>
          <a:prstGeom prst="rect">
            <a:avLst/>
          </a:prstGeom>
          <a:noFill/>
          <a:ln w="9525">
            <a:noFill/>
            <a:miter lim="800000"/>
            <a:headEnd/>
            <a:tailEnd/>
          </a:ln>
        </p:spPr>
        <p:txBody>
          <a:bodyPr>
            <a:spAutoFit/>
          </a:bodyPr>
          <a:lstStyle/>
          <a:p>
            <a:pPr eaLnBrk="1" hangingPunct="1">
              <a:spcBef>
                <a:spcPct val="50000"/>
              </a:spcBef>
            </a:pPr>
            <a:r>
              <a:rPr lang="en-US" sz="3200" b="1" dirty="0"/>
              <a:t> </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Thềm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nằm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quá</a:t>
            </a:r>
            <a:r>
              <a:rPr lang="en-US" sz="2400" dirty="0">
                <a:latin typeface="Times New Roman" pitchFamily="18" charset="0"/>
                <a:cs typeface="Times New Roman" pitchFamily="18" charset="0"/>
              </a:rPr>
              <a:t> 350 </a:t>
            </a:r>
            <a:r>
              <a:rPr lang="en-US" sz="2400" dirty="0" err="1">
                <a:latin typeface="Times New Roman" pitchFamily="18" charset="0"/>
                <a:cs typeface="Times New Roman" pitchFamily="18" charset="0"/>
              </a:rPr>
              <a:t>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a:t>
            </a:r>
            <a:endParaRPr lang="en-US" sz="2400" u="sng"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barn(inVertical)">
                                      <p:cBhvr>
                                        <p:cTn id="7" dur="500"/>
                                        <p:tgtEl>
                                          <p:spTgt spid="225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3" descr="duongcoso1"/>
          <p:cNvPicPr>
            <a:picLocks noChangeAspect="1" noChangeArrowheads="1"/>
          </p:cNvPicPr>
          <p:nvPr/>
        </p:nvPicPr>
        <p:blipFill>
          <a:blip r:embed="rId3"/>
          <a:srcRect/>
          <a:stretch>
            <a:fillRect/>
          </a:stretch>
        </p:blipFill>
        <p:spPr bwMode="auto">
          <a:xfrm>
            <a:off x="0" y="0"/>
            <a:ext cx="9144000" cy="6724650"/>
          </a:xfrm>
          <a:prstGeom prst="rect">
            <a:avLst/>
          </a:prstGeom>
          <a:noFill/>
          <a:ln w="9525">
            <a:noFill/>
            <a:miter lim="800000"/>
            <a:headEnd/>
            <a:tailEnd/>
          </a:ln>
        </p:spPr>
      </p:pic>
      <p:sp>
        <p:nvSpPr>
          <p:cNvPr id="290823" name="AutoShape 7"/>
          <p:cNvSpPr>
            <a:spLocks noChangeArrowheads="1"/>
          </p:cNvSpPr>
          <p:nvPr/>
        </p:nvSpPr>
        <p:spPr bwMode="auto">
          <a:xfrm>
            <a:off x="228600" y="5867400"/>
            <a:ext cx="7848600" cy="838200"/>
          </a:xfrm>
          <a:prstGeom prst="rightArrowCallout">
            <a:avLst>
              <a:gd name="adj1" fmla="val 6250"/>
              <a:gd name="adj2" fmla="val 17185"/>
              <a:gd name="adj3" fmla="val 94503"/>
              <a:gd name="adj4" fmla="val 54713"/>
            </a:avLst>
          </a:prstGeom>
          <a:solidFill>
            <a:srgbClr val="FFFF00"/>
          </a:solidFill>
          <a:ln w="9525" algn="ctr">
            <a:solidFill>
              <a:srgbClr val="66FFFF"/>
            </a:solidFill>
            <a:miter lim="800000"/>
            <a:headEnd/>
            <a:tailEnd/>
          </a:ln>
        </p:spPr>
        <p:txBody>
          <a:bodyPr wrap="none" anchor="ctr"/>
          <a:lstStyle/>
          <a:p>
            <a:pPr algn="ctr"/>
            <a:r>
              <a:rPr lang="en-US" sz="2800" b="1">
                <a:solidFill>
                  <a:srgbClr val="000000"/>
                </a:solidFill>
                <a:latin typeface="Arial" pitchFamily="34" charset="0"/>
                <a:cs typeface="Arial" pitchFamily="34" charset="0"/>
              </a:rPr>
              <a:t>Thềm lục địa</a:t>
            </a:r>
          </a:p>
        </p:txBody>
      </p:sp>
      <p:sp>
        <p:nvSpPr>
          <p:cNvPr id="181252" name="Line 8"/>
          <p:cNvSpPr>
            <a:spLocks noChangeShapeType="1"/>
          </p:cNvSpPr>
          <p:nvPr/>
        </p:nvSpPr>
        <p:spPr bwMode="auto">
          <a:xfrm>
            <a:off x="2438400" y="1371600"/>
            <a:ext cx="0" cy="1219200"/>
          </a:xfrm>
          <a:prstGeom prst="line">
            <a:avLst/>
          </a:prstGeom>
          <a:noFill/>
          <a:ln w="9525">
            <a:solidFill>
              <a:schemeClr val="tx1"/>
            </a:solidFill>
            <a:round/>
            <a:headEnd/>
            <a:tailEnd type="triangle" w="med" len="med"/>
          </a:ln>
        </p:spPr>
        <p:txBody>
          <a:bodyPr wrap="none" anchor="ctr"/>
          <a:lstStyle/>
          <a:p>
            <a:endParaRPr lang="vi-VN"/>
          </a:p>
        </p:txBody>
      </p:sp>
      <p:sp>
        <p:nvSpPr>
          <p:cNvPr id="181253" name="Line 9"/>
          <p:cNvSpPr>
            <a:spLocks noChangeShapeType="1"/>
          </p:cNvSpPr>
          <p:nvPr/>
        </p:nvSpPr>
        <p:spPr bwMode="auto">
          <a:xfrm>
            <a:off x="2514600" y="3733800"/>
            <a:ext cx="0" cy="152400"/>
          </a:xfrm>
          <a:prstGeom prst="line">
            <a:avLst/>
          </a:prstGeom>
          <a:noFill/>
          <a:ln w="9525">
            <a:solidFill>
              <a:schemeClr val="tx1"/>
            </a:solidFill>
            <a:round/>
            <a:headEnd/>
            <a:tailEnd type="triangle" w="med" len="med"/>
          </a:ln>
        </p:spPr>
        <p:txBody>
          <a:bodyPr wrap="none" anchor="ctr"/>
          <a:lstStyle/>
          <a:p>
            <a:endParaRPr lang="vi-VN"/>
          </a:p>
        </p:txBody>
      </p:sp>
      <p:sp>
        <p:nvSpPr>
          <p:cNvPr id="181254" name="Line 10"/>
          <p:cNvSpPr>
            <a:spLocks noChangeShapeType="1"/>
          </p:cNvSpPr>
          <p:nvPr/>
        </p:nvSpPr>
        <p:spPr bwMode="auto">
          <a:xfrm>
            <a:off x="2438400" y="4876800"/>
            <a:ext cx="0" cy="152400"/>
          </a:xfrm>
          <a:prstGeom prst="line">
            <a:avLst/>
          </a:prstGeom>
          <a:noFill/>
          <a:ln w="9525">
            <a:solidFill>
              <a:schemeClr val="tx1"/>
            </a:solidFill>
            <a:round/>
            <a:headEnd/>
            <a:tailEnd type="triangle" w="med" len="med"/>
          </a:ln>
        </p:spPr>
        <p:txBody>
          <a:bodyPr wrap="none" anchor="ctr"/>
          <a:lstStyle/>
          <a:p>
            <a:endParaRPr lang="vi-VN"/>
          </a:p>
        </p:txBody>
      </p:sp>
      <p:sp>
        <p:nvSpPr>
          <p:cNvPr id="181255" name="Line 11"/>
          <p:cNvSpPr>
            <a:spLocks noChangeShapeType="1"/>
          </p:cNvSpPr>
          <p:nvPr/>
        </p:nvSpPr>
        <p:spPr bwMode="auto">
          <a:xfrm>
            <a:off x="2438400" y="5715000"/>
            <a:ext cx="0" cy="152400"/>
          </a:xfrm>
          <a:prstGeom prst="line">
            <a:avLst/>
          </a:prstGeom>
          <a:noFill/>
          <a:ln w="9525">
            <a:solidFill>
              <a:schemeClr val="tx1"/>
            </a:solidFill>
            <a:round/>
            <a:headEnd/>
            <a:tailEnd type="triangle" w="med" len="med"/>
          </a:ln>
        </p:spPr>
        <p:txBody>
          <a:bodyPr wrap="none" anchor="ctr"/>
          <a:lstStyle/>
          <a:p>
            <a:endParaRPr lang="vi-VN"/>
          </a:p>
        </p:txBody>
      </p:sp>
      <p:sp>
        <p:nvSpPr>
          <p:cNvPr id="181256" name="Rectangle 13"/>
          <p:cNvSpPr>
            <a:spLocks noGrp="1" noChangeArrowheads="1"/>
          </p:cNvSpPr>
          <p:nvPr>
            <p:ph type="title"/>
          </p:nvPr>
        </p:nvSpPr>
        <p:spPr>
          <a:xfrm>
            <a:off x="381000" y="0"/>
            <a:ext cx="8534400" cy="685800"/>
          </a:xfrm>
          <a:solidFill>
            <a:srgbClr val="FFFF00"/>
          </a:solidFill>
        </p:spPr>
        <p:txBody>
          <a:bodyPr/>
          <a:lstStyle/>
          <a:p>
            <a:pPr eaLnBrk="1" hangingPunct="1"/>
            <a:r>
              <a:rPr lang="en-US" sz="2400" b="1" smtClean="0">
                <a:solidFill>
                  <a:srgbClr val="FF0000"/>
                </a:solidFill>
              </a:rPr>
              <a:t>CÁC VÙNG BIỂN THUỘC CHỦ QUYỀN CỦA VIỆT NAM</a:t>
            </a:r>
            <a:endParaRPr lang="en-US" sz="2800" smtClean="0">
              <a:solidFill>
                <a:srgbClr val="00FF00"/>
              </a:solidFill>
            </a:endParaRPr>
          </a:p>
        </p:txBody>
      </p:sp>
      <p:sp>
        <p:nvSpPr>
          <p:cNvPr id="184333" name="Date Placeholder 14"/>
          <p:cNvSpPr>
            <a:spLocks noGrp="1"/>
          </p:cNvSpPr>
          <p:nvPr>
            <p:ph type="dt" sz="quarter" idx="10"/>
          </p:nvPr>
        </p:nvSpPr>
        <p:spPr>
          <a:ln>
            <a:miter lim="800000"/>
            <a:headEnd/>
            <a:tailEnd/>
          </a:ln>
        </p:spPr>
        <p:txBody>
          <a:bodyPr/>
          <a:lstStyle/>
          <a:p>
            <a:pPr>
              <a:defRPr/>
            </a:pPr>
            <a:fld id="{A215BAAB-7B62-41D6-94E2-8D197C142F52}" type="datetime1">
              <a:rPr lang="en-US" smtClean="0">
                <a:solidFill>
                  <a:srgbClr val="FFFFFF"/>
                </a:solidFill>
              </a:rPr>
              <a:pPr>
                <a:defRPr/>
              </a:pPr>
              <a:t>10/3/2024</a:t>
            </a:fld>
            <a:endParaRPr lang="vi-VN" dirty="0" smtClean="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90823"/>
                                        </p:tgtEl>
                                        <p:attrNameLst>
                                          <p:attrName>style.visibility</p:attrName>
                                        </p:attrNameLst>
                                      </p:cBhvr>
                                      <p:to>
                                        <p:strVal val="visible"/>
                                      </p:to>
                                    </p:set>
                                    <p:anim calcmode="lin" valueType="num">
                                      <p:cBhvr>
                                        <p:cTn id="7" dur="500" fill="hold"/>
                                        <p:tgtEl>
                                          <p:spTgt spid="290823"/>
                                        </p:tgtEl>
                                        <p:attrNameLst>
                                          <p:attrName>ppt_w</p:attrName>
                                        </p:attrNameLst>
                                      </p:cBhvr>
                                      <p:tavLst>
                                        <p:tav tm="0">
                                          <p:val>
                                            <p:strVal val="#ppt_w*0.05"/>
                                          </p:val>
                                        </p:tav>
                                        <p:tav tm="100000">
                                          <p:val>
                                            <p:strVal val="#ppt_w"/>
                                          </p:val>
                                        </p:tav>
                                      </p:tavLst>
                                    </p:anim>
                                    <p:anim calcmode="lin" valueType="num">
                                      <p:cBhvr>
                                        <p:cTn id="8" dur="500" fill="hold"/>
                                        <p:tgtEl>
                                          <p:spTgt spid="290823"/>
                                        </p:tgtEl>
                                        <p:attrNameLst>
                                          <p:attrName>ppt_h</p:attrName>
                                        </p:attrNameLst>
                                      </p:cBhvr>
                                      <p:tavLst>
                                        <p:tav tm="0">
                                          <p:val>
                                            <p:strVal val="#ppt_h"/>
                                          </p:val>
                                        </p:tav>
                                        <p:tav tm="100000">
                                          <p:val>
                                            <p:strVal val="#ppt_h"/>
                                          </p:val>
                                        </p:tav>
                                      </p:tavLst>
                                    </p:anim>
                                    <p:anim calcmode="lin" valueType="num">
                                      <p:cBhvr>
                                        <p:cTn id="9" dur="500" fill="hold"/>
                                        <p:tgtEl>
                                          <p:spTgt spid="290823"/>
                                        </p:tgtEl>
                                        <p:attrNameLst>
                                          <p:attrName>ppt_x</p:attrName>
                                        </p:attrNameLst>
                                      </p:cBhvr>
                                      <p:tavLst>
                                        <p:tav tm="0">
                                          <p:val>
                                            <p:strVal val="#ppt_x-.2"/>
                                          </p:val>
                                        </p:tav>
                                        <p:tav tm="100000">
                                          <p:val>
                                            <p:strVal val="#ppt_x"/>
                                          </p:val>
                                        </p:tav>
                                      </p:tavLst>
                                    </p:anim>
                                    <p:anim calcmode="lin" valueType="num">
                                      <p:cBhvr>
                                        <p:cTn id="10" dur="500" fill="hold"/>
                                        <p:tgtEl>
                                          <p:spTgt spid="290823"/>
                                        </p:tgtEl>
                                        <p:attrNameLst>
                                          <p:attrName>ppt_y</p:attrName>
                                        </p:attrNameLst>
                                      </p:cBhvr>
                                      <p:tavLst>
                                        <p:tav tm="0">
                                          <p:val>
                                            <p:strVal val="#ppt_y"/>
                                          </p:val>
                                        </p:tav>
                                        <p:tav tm="100000">
                                          <p:val>
                                            <p:strVal val="#ppt_y"/>
                                          </p:val>
                                        </p:tav>
                                      </p:tavLst>
                                    </p:anim>
                                    <p:animEffect transition="in" filter="fade">
                                      <p:cBhvr>
                                        <p:cTn id="11" dur="500"/>
                                        <p:tgtEl>
                                          <p:spTgt spid="290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Freeform 3"/>
          <p:cNvSpPr>
            <a:spLocks/>
          </p:cNvSpPr>
          <p:nvPr/>
        </p:nvSpPr>
        <p:spPr bwMode="auto">
          <a:xfrm>
            <a:off x="0" y="3962400"/>
            <a:ext cx="3581400" cy="457200"/>
          </a:xfrm>
          <a:custGeom>
            <a:avLst/>
            <a:gdLst>
              <a:gd name="T0" fmla="*/ 0 w 2256"/>
              <a:gd name="T1" fmla="*/ 0 h 288"/>
              <a:gd name="T2" fmla="*/ 2147483647 w 2256"/>
              <a:gd name="T3" fmla="*/ 2147483647 h 288"/>
              <a:gd name="T4" fmla="*/ 2147483647 w 2256"/>
              <a:gd name="T5" fmla="*/ 2147483647 h 288"/>
              <a:gd name="T6" fmla="*/ 2147483647 w 2256"/>
              <a:gd name="T7" fmla="*/ 2147483647 h 288"/>
              <a:gd name="T8" fmla="*/ 2147483647 w 2256"/>
              <a:gd name="T9" fmla="*/ 2147483647 h 288"/>
              <a:gd name="T10" fmla="*/ 2147483647 w 2256"/>
              <a:gd name="T11" fmla="*/ 2147483647 h 288"/>
              <a:gd name="T12" fmla="*/ 2147483647 w 2256"/>
              <a:gd name="T13" fmla="*/ 2147483647 h 288"/>
              <a:gd name="T14" fmla="*/ 2147483647 w 2256"/>
              <a:gd name="T15" fmla="*/ 2147483647 h 288"/>
              <a:gd name="T16" fmla="*/ 0 60000 65536"/>
              <a:gd name="T17" fmla="*/ 0 60000 65536"/>
              <a:gd name="T18" fmla="*/ 0 60000 65536"/>
              <a:gd name="T19" fmla="*/ 0 60000 65536"/>
              <a:gd name="T20" fmla="*/ 0 60000 65536"/>
              <a:gd name="T21" fmla="*/ 0 60000 65536"/>
              <a:gd name="T22" fmla="*/ 0 60000 65536"/>
              <a:gd name="T23" fmla="*/ 0 60000 65536"/>
              <a:gd name="T24" fmla="*/ 0 w 2256"/>
              <a:gd name="T25" fmla="*/ 0 h 288"/>
              <a:gd name="T26" fmla="*/ 2256 w 2256"/>
              <a:gd name="T27" fmla="*/ 288 h 2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56" h="288">
                <a:moveTo>
                  <a:pt x="0" y="0"/>
                </a:moveTo>
                <a:lnTo>
                  <a:pt x="240" y="96"/>
                </a:lnTo>
                <a:lnTo>
                  <a:pt x="432" y="144"/>
                </a:lnTo>
                <a:lnTo>
                  <a:pt x="672" y="144"/>
                </a:lnTo>
                <a:lnTo>
                  <a:pt x="1104" y="144"/>
                </a:lnTo>
                <a:lnTo>
                  <a:pt x="1728" y="192"/>
                </a:lnTo>
                <a:lnTo>
                  <a:pt x="2016" y="240"/>
                </a:lnTo>
                <a:lnTo>
                  <a:pt x="2256" y="288"/>
                </a:lnTo>
              </a:path>
            </a:pathLst>
          </a:custGeom>
          <a:noFill/>
          <a:ln w="28575">
            <a:solidFill>
              <a:schemeClr val="tx1"/>
            </a:solidFill>
            <a:prstDash val="lgDashDot"/>
            <a:round/>
            <a:headEnd/>
            <a:tailEnd/>
          </a:ln>
        </p:spPr>
        <p:txBody>
          <a:bodyPr lIns="91427" tIns="45713" rIns="91427" bIns="45713"/>
          <a:lstStyle/>
          <a:p>
            <a:endParaRPr lang="vi-VN"/>
          </a:p>
        </p:txBody>
      </p:sp>
      <p:sp>
        <p:nvSpPr>
          <p:cNvPr id="3076" name="Freeform 4"/>
          <p:cNvSpPr>
            <a:spLocks/>
          </p:cNvSpPr>
          <p:nvPr/>
        </p:nvSpPr>
        <p:spPr bwMode="auto">
          <a:xfrm>
            <a:off x="0" y="3581400"/>
            <a:ext cx="3581400" cy="457200"/>
          </a:xfrm>
          <a:custGeom>
            <a:avLst/>
            <a:gdLst>
              <a:gd name="T0" fmla="*/ 0 w 2256"/>
              <a:gd name="T1" fmla="*/ 0 h 288"/>
              <a:gd name="T2" fmla="*/ 2147483647 w 2256"/>
              <a:gd name="T3" fmla="*/ 2147483647 h 288"/>
              <a:gd name="T4" fmla="*/ 2147483647 w 2256"/>
              <a:gd name="T5" fmla="*/ 2147483647 h 288"/>
              <a:gd name="T6" fmla="*/ 2147483647 w 2256"/>
              <a:gd name="T7" fmla="*/ 2147483647 h 288"/>
              <a:gd name="T8" fmla="*/ 2147483647 w 2256"/>
              <a:gd name="T9" fmla="*/ 2147483647 h 288"/>
              <a:gd name="T10" fmla="*/ 2147483647 w 2256"/>
              <a:gd name="T11" fmla="*/ 2147483647 h 288"/>
              <a:gd name="T12" fmla="*/ 2147483647 w 2256"/>
              <a:gd name="T13" fmla="*/ 2147483647 h 288"/>
              <a:gd name="T14" fmla="*/ 2147483647 w 2256"/>
              <a:gd name="T15" fmla="*/ 2147483647 h 288"/>
              <a:gd name="T16" fmla="*/ 0 60000 65536"/>
              <a:gd name="T17" fmla="*/ 0 60000 65536"/>
              <a:gd name="T18" fmla="*/ 0 60000 65536"/>
              <a:gd name="T19" fmla="*/ 0 60000 65536"/>
              <a:gd name="T20" fmla="*/ 0 60000 65536"/>
              <a:gd name="T21" fmla="*/ 0 60000 65536"/>
              <a:gd name="T22" fmla="*/ 0 60000 65536"/>
              <a:gd name="T23" fmla="*/ 0 60000 65536"/>
              <a:gd name="T24" fmla="*/ 0 w 2256"/>
              <a:gd name="T25" fmla="*/ 0 h 288"/>
              <a:gd name="T26" fmla="*/ 2256 w 2256"/>
              <a:gd name="T27" fmla="*/ 288 h 2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56" h="288">
                <a:moveTo>
                  <a:pt x="0" y="0"/>
                </a:moveTo>
                <a:lnTo>
                  <a:pt x="240" y="96"/>
                </a:lnTo>
                <a:lnTo>
                  <a:pt x="432" y="144"/>
                </a:lnTo>
                <a:lnTo>
                  <a:pt x="672" y="144"/>
                </a:lnTo>
                <a:lnTo>
                  <a:pt x="1104" y="144"/>
                </a:lnTo>
                <a:lnTo>
                  <a:pt x="1728" y="192"/>
                </a:lnTo>
                <a:lnTo>
                  <a:pt x="2016" y="240"/>
                </a:lnTo>
                <a:lnTo>
                  <a:pt x="2256" y="288"/>
                </a:lnTo>
              </a:path>
            </a:pathLst>
          </a:custGeom>
          <a:noFill/>
          <a:ln w="38100">
            <a:solidFill>
              <a:srgbClr val="FF9900"/>
            </a:solidFill>
            <a:round/>
            <a:headEnd/>
            <a:tailEnd/>
          </a:ln>
        </p:spPr>
        <p:txBody>
          <a:bodyPr lIns="91427" tIns="45713" rIns="91427" bIns="45713"/>
          <a:lstStyle/>
          <a:p>
            <a:endParaRPr lang="vi-VN"/>
          </a:p>
        </p:txBody>
      </p:sp>
      <p:sp>
        <p:nvSpPr>
          <p:cNvPr id="3077" name="Freeform 5"/>
          <p:cNvSpPr>
            <a:spLocks/>
          </p:cNvSpPr>
          <p:nvPr/>
        </p:nvSpPr>
        <p:spPr bwMode="auto">
          <a:xfrm>
            <a:off x="0" y="2108200"/>
            <a:ext cx="3581400" cy="711200"/>
          </a:xfrm>
          <a:custGeom>
            <a:avLst/>
            <a:gdLst>
              <a:gd name="T0" fmla="*/ 0 w 2256"/>
              <a:gd name="T1" fmla="*/ 2147483647 h 448"/>
              <a:gd name="T2" fmla="*/ 2147483647 w 2256"/>
              <a:gd name="T3" fmla="*/ 2147483647 h 448"/>
              <a:gd name="T4" fmla="*/ 2147483647 w 2256"/>
              <a:gd name="T5" fmla="*/ 2147483647 h 448"/>
              <a:gd name="T6" fmla="*/ 2147483647 w 2256"/>
              <a:gd name="T7" fmla="*/ 2147483647 h 448"/>
              <a:gd name="T8" fmla="*/ 2147483647 w 2256"/>
              <a:gd name="T9" fmla="*/ 2147483647 h 448"/>
              <a:gd name="T10" fmla="*/ 0 60000 65536"/>
              <a:gd name="T11" fmla="*/ 0 60000 65536"/>
              <a:gd name="T12" fmla="*/ 0 60000 65536"/>
              <a:gd name="T13" fmla="*/ 0 60000 65536"/>
              <a:gd name="T14" fmla="*/ 0 60000 65536"/>
              <a:gd name="T15" fmla="*/ 0 w 2256"/>
              <a:gd name="T16" fmla="*/ 0 h 448"/>
              <a:gd name="T17" fmla="*/ 2256 w 2256"/>
              <a:gd name="T18" fmla="*/ 448 h 448"/>
            </a:gdLst>
            <a:ahLst/>
            <a:cxnLst>
              <a:cxn ang="T10">
                <a:pos x="T0" y="T1"/>
              </a:cxn>
              <a:cxn ang="T11">
                <a:pos x="T2" y="T3"/>
              </a:cxn>
              <a:cxn ang="T12">
                <a:pos x="T4" y="T5"/>
              </a:cxn>
              <a:cxn ang="T13">
                <a:pos x="T6" y="T7"/>
              </a:cxn>
              <a:cxn ang="T14">
                <a:pos x="T8" y="T9"/>
              </a:cxn>
            </a:cxnLst>
            <a:rect l="T15" t="T16" r="T17" b="T18"/>
            <a:pathLst>
              <a:path w="2256" h="448">
                <a:moveTo>
                  <a:pt x="0" y="16"/>
                </a:moveTo>
                <a:cubicBezTo>
                  <a:pt x="180" y="8"/>
                  <a:pt x="360" y="0"/>
                  <a:pt x="576" y="16"/>
                </a:cubicBezTo>
                <a:cubicBezTo>
                  <a:pt x="792" y="32"/>
                  <a:pt x="1064" y="64"/>
                  <a:pt x="1296" y="112"/>
                </a:cubicBezTo>
                <a:cubicBezTo>
                  <a:pt x="1528" y="160"/>
                  <a:pt x="1808" y="248"/>
                  <a:pt x="1968" y="304"/>
                </a:cubicBezTo>
                <a:cubicBezTo>
                  <a:pt x="2128" y="360"/>
                  <a:pt x="2192" y="404"/>
                  <a:pt x="2256" y="448"/>
                </a:cubicBezTo>
              </a:path>
            </a:pathLst>
          </a:custGeom>
          <a:noFill/>
          <a:ln w="28575">
            <a:solidFill>
              <a:srgbClr val="CC00CC"/>
            </a:solidFill>
            <a:round/>
            <a:headEnd/>
            <a:tailEnd/>
          </a:ln>
        </p:spPr>
        <p:txBody>
          <a:bodyPr lIns="91427" tIns="45713" rIns="91427" bIns="45713"/>
          <a:lstStyle/>
          <a:p>
            <a:endParaRPr lang="vi-VN"/>
          </a:p>
        </p:txBody>
      </p:sp>
      <p:sp>
        <p:nvSpPr>
          <p:cNvPr id="3078" name="Freeform 6"/>
          <p:cNvSpPr>
            <a:spLocks/>
          </p:cNvSpPr>
          <p:nvPr/>
        </p:nvSpPr>
        <p:spPr bwMode="auto">
          <a:xfrm>
            <a:off x="0" y="4267200"/>
            <a:ext cx="2362200" cy="304800"/>
          </a:xfrm>
          <a:custGeom>
            <a:avLst/>
            <a:gdLst>
              <a:gd name="T0" fmla="*/ 0 w 1488"/>
              <a:gd name="T1" fmla="*/ 0 h 192"/>
              <a:gd name="T2" fmla="*/ 2147483647 w 1488"/>
              <a:gd name="T3" fmla="*/ 2147483647 h 192"/>
              <a:gd name="T4" fmla="*/ 2147483647 w 1488"/>
              <a:gd name="T5" fmla="*/ 2147483647 h 192"/>
              <a:gd name="T6" fmla="*/ 0 60000 65536"/>
              <a:gd name="T7" fmla="*/ 0 60000 65536"/>
              <a:gd name="T8" fmla="*/ 0 60000 65536"/>
              <a:gd name="T9" fmla="*/ 0 w 1488"/>
              <a:gd name="T10" fmla="*/ 0 h 192"/>
              <a:gd name="T11" fmla="*/ 1488 w 1488"/>
              <a:gd name="T12" fmla="*/ 192 h 192"/>
            </a:gdLst>
            <a:ahLst/>
            <a:cxnLst>
              <a:cxn ang="T6">
                <a:pos x="T0" y="T1"/>
              </a:cxn>
              <a:cxn ang="T7">
                <a:pos x="T2" y="T3"/>
              </a:cxn>
              <a:cxn ang="T8">
                <a:pos x="T4" y="T5"/>
              </a:cxn>
            </a:cxnLst>
            <a:rect l="T9" t="T10" r="T11" b="T12"/>
            <a:pathLst>
              <a:path w="1488" h="192">
                <a:moveTo>
                  <a:pt x="0" y="0"/>
                </a:moveTo>
                <a:cubicBezTo>
                  <a:pt x="164" y="56"/>
                  <a:pt x="328" y="112"/>
                  <a:pt x="576" y="144"/>
                </a:cubicBezTo>
                <a:cubicBezTo>
                  <a:pt x="824" y="176"/>
                  <a:pt x="1156" y="184"/>
                  <a:pt x="1488" y="192"/>
                </a:cubicBezTo>
              </a:path>
            </a:pathLst>
          </a:custGeom>
          <a:noFill/>
          <a:ln w="28575">
            <a:solidFill>
              <a:srgbClr val="FF0000"/>
            </a:solidFill>
            <a:round/>
            <a:headEnd/>
            <a:tailEnd/>
          </a:ln>
        </p:spPr>
        <p:txBody>
          <a:bodyPr lIns="91427" tIns="45713" rIns="91427" bIns="45713"/>
          <a:lstStyle/>
          <a:p>
            <a:endParaRPr lang="vi-VN"/>
          </a:p>
        </p:txBody>
      </p:sp>
      <p:sp>
        <p:nvSpPr>
          <p:cNvPr id="3079" name="Freeform 7"/>
          <p:cNvSpPr>
            <a:spLocks/>
          </p:cNvSpPr>
          <p:nvPr/>
        </p:nvSpPr>
        <p:spPr bwMode="auto">
          <a:xfrm>
            <a:off x="2743200" y="4572000"/>
            <a:ext cx="838200" cy="152400"/>
          </a:xfrm>
          <a:custGeom>
            <a:avLst/>
            <a:gdLst>
              <a:gd name="T0" fmla="*/ 0 w 528"/>
              <a:gd name="T1" fmla="*/ 0 h 96"/>
              <a:gd name="T2" fmla="*/ 2147483647 w 528"/>
              <a:gd name="T3" fmla="*/ 2147483647 h 96"/>
              <a:gd name="T4" fmla="*/ 2147483647 w 528"/>
              <a:gd name="T5" fmla="*/ 2147483647 h 96"/>
              <a:gd name="T6" fmla="*/ 0 60000 65536"/>
              <a:gd name="T7" fmla="*/ 0 60000 65536"/>
              <a:gd name="T8" fmla="*/ 0 60000 65536"/>
              <a:gd name="T9" fmla="*/ 0 w 528"/>
              <a:gd name="T10" fmla="*/ 0 h 96"/>
              <a:gd name="T11" fmla="*/ 528 w 528"/>
              <a:gd name="T12" fmla="*/ 96 h 96"/>
            </a:gdLst>
            <a:ahLst/>
            <a:cxnLst>
              <a:cxn ang="T6">
                <a:pos x="T0" y="T1"/>
              </a:cxn>
              <a:cxn ang="T7">
                <a:pos x="T2" y="T3"/>
              </a:cxn>
              <a:cxn ang="T8">
                <a:pos x="T4" y="T5"/>
              </a:cxn>
            </a:cxnLst>
            <a:rect l="T9" t="T10" r="T11" b="T12"/>
            <a:pathLst>
              <a:path w="528" h="96">
                <a:moveTo>
                  <a:pt x="0" y="0"/>
                </a:moveTo>
                <a:cubicBezTo>
                  <a:pt x="76" y="16"/>
                  <a:pt x="152" y="32"/>
                  <a:pt x="240" y="48"/>
                </a:cubicBezTo>
                <a:cubicBezTo>
                  <a:pt x="328" y="64"/>
                  <a:pt x="428" y="80"/>
                  <a:pt x="528" y="96"/>
                </a:cubicBezTo>
              </a:path>
            </a:pathLst>
          </a:custGeom>
          <a:noFill/>
          <a:ln w="28575">
            <a:solidFill>
              <a:srgbClr val="FF0000"/>
            </a:solidFill>
            <a:round/>
            <a:headEnd/>
            <a:tailEnd/>
          </a:ln>
        </p:spPr>
        <p:txBody>
          <a:bodyPr lIns="91427" tIns="45713" rIns="91427" bIns="45713"/>
          <a:lstStyle/>
          <a:p>
            <a:endParaRPr lang="vi-VN"/>
          </a:p>
        </p:txBody>
      </p:sp>
      <p:sp>
        <p:nvSpPr>
          <p:cNvPr id="3080" name="Freeform 8"/>
          <p:cNvSpPr>
            <a:spLocks/>
          </p:cNvSpPr>
          <p:nvPr/>
        </p:nvSpPr>
        <p:spPr bwMode="auto">
          <a:xfrm>
            <a:off x="0" y="1244600"/>
            <a:ext cx="3657600" cy="1270000"/>
          </a:xfrm>
          <a:custGeom>
            <a:avLst/>
            <a:gdLst>
              <a:gd name="T0" fmla="*/ 0 w 2304"/>
              <a:gd name="T1" fmla="*/ 2147483647 h 800"/>
              <a:gd name="T2" fmla="*/ 2147483647 w 2304"/>
              <a:gd name="T3" fmla="*/ 2147483647 h 800"/>
              <a:gd name="T4" fmla="*/ 2147483647 w 2304"/>
              <a:gd name="T5" fmla="*/ 2147483647 h 800"/>
              <a:gd name="T6" fmla="*/ 2147483647 w 2304"/>
              <a:gd name="T7" fmla="*/ 2147483647 h 800"/>
              <a:gd name="T8" fmla="*/ 2147483647 w 2304"/>
              <a:gd name="T9" fmla="*/ 2147483647 h 800"/>
              <a:gd name="T10" fmla="*/ 0 60000 65536"/>
              <a:gd name="T11" fmla="*/ 0 60000 65536"/>
              <a:gd name="T12" fmla="*/ 0 60000 65536"/>
              <a:gd name="T13" fmla="*/ 0 60000 65536"/>
              <a:gd name="T14" fmla="*/ 0 60000 65536"/>
              <a:gd name="T15" fmla="*/ 0 w 2304"/>
              <a:gd name="T16" fmla="*/ 0 h 800"/>
              <a:gd name="T17" fmla="*/ 2304 w 2304"/>
              <a:gd name="T18" fmla="*/ 800 h 800"/>
            </a:gdLst>
            <a:ahLst/>
            <a:cxnLst>
              <a:cxn ang="T10">
                <a:pos x="T0" y="T1"/>
              </a:cxn>
              <a:cxn ang="T11">
                <a:pos x="T2" y="T3"/>
              </a:cxn>
              <a:cxn ang="T12">
                <a:pos x="T4" y="T5"/>
              </a:cxn>
              <a:cxn ang="T13">
                <a:pos x="T6" y="T7"/>
              </a:cxn>
              <a:cxn ang="T14">
                <a:pos x="T8" y="T9"/>
              </a:cxn>
            </a:cxnLst>
            <a:rect l="T15" t="T16" r="T17" b="T18"/>
            <a:pathLst>
              <a:path w="2304" h="800">
                <a:moveTo>
                  <a:pt x="0" y="80"/>
                </a:moveTo>
                <a:cubicBezTo>
                  <a:pt x="100" y="40"/>
                  <a:pt x="200" y="0"/>
                  <a:pt x="432" y="32"/>
                </a:cubicBezTo>
                <a:cubicBezTo>
                  <a:pt x="664" y="64"/>
                  <a:pt x="1120" y="176"/>
                  <a:pt x="1392" y="272"/>
                </a:cubicBezTo>
                <a:cubicBezTo>
                  <a:pt x="1664" y="368"/>
                  <a:pt x="1912" y="520"/>
                  <a:pt x="2064" y="608"/>
                </a:cubicBezTo>
                <a:cubicBezTo>
                  <a:pt x="2216" y="696"/>
                  <a:pt x="2260" y="748"/>
                  <a:pt x="2304" y="800"/>
                </a:cubicBezTo>
              </a:path>
            </a:pathLst>
          </a:custGeom>
          <a:noFill/>
          <a:ln w="19050">
            <a:solidFill>
              <a:schemeClr val="hlink"/>
            </a:solidFill>
            <a:round/>
            <a:headEnd/>
            <a:tailEnd/>
          </a:ln>
        </p:spPr>
        <p:txBody>
          <a:bodyPr lIns="91427" tIns="45713" rIns="91427" bIns="45713"/>
          <a:lstStyle/>
          <a:p>
            <a:endParaRPr lang="vi-VN"/>
          </a:p>
        </p:txBody>
      </p:sp>
      <p:pic>
        <p:nvPicPr>
          <p:cNvPr id="3081" name="Picture 9" descr="Sdovungbien"/>
          <p:cNvPicPr>
            <a:picLocks noChangeAspect="1" noChangeArrowheads="1"/>
          </p:cNvPicPr>
          <p:nvPr/>
        </p:nvPicPr>
        <p:blipFill>
          <a:blip r:embed="rId3"/>
          <a:srcRect/>
          <a:stretch>
            <a:fillRect/>
          </a:stretch>
        </p:blipFill>
        <p:spPr bwMode="auto">
          <a:xfrm>
            <a:off x="0" y="1143000"/>
            <a:ext cx="9144000" cy="5715000"/>
          </a:xfrm>
          <a:prstGeom prst="rect">
            <a:avLst/>
          </a:prstGeom>
          <a:noFill/>
          <a:ln w="28575">
            <a:solidFill>
              <a:srgbClr val="000000"/>
            </a:solidFill>
            <a:miter lim="800000"/>
            <a:headEnd/>
            <a:tailEnd/>
          </a:ln>
        </p:spPr>
      </p:pic>
      <p:sp>
        <p:nvSpPr>
          <p:cNvPr id="360459" name="Line 11"/>
          <p:cNvSpPr>
            <a:spLocks noChangeShapeType="1"/>
          </p:cNvSpPr>
          <p:nvPr/>
        </p:nvSpPr>
        <p:spPr bwMode="auto">
          <a:xfrm flipV="1">
            <a:off x="2971800" y="2667000"/>
            <a:ext cx="1219200" cy="228600"/>
          </a:xfrm>
          <a:prstGeom prst="line">
            <a:avLst/>
          </a:prstGeom>
          <a:noFill/>
          <a:ln w="38100">
            <a:solidFill>
              <a:srgbClr val="990000"/>
            </a:solidFill>
            <a:round/>
            <a:headEnd type="triangle" w="med" len="med"/>
            <a:tailEnd type="triangle" w="med" len="med"/>
          </a:ln>
        </p:spPr>
        <p:txBody>
          <a:bodyPr/>
          <a:lstStyle/>
          <a:p>
            <a:endParaRPr lang="vi-VN"/>
          </a:p>
        </p:txBody>
      </p:sp>
      <p:sp>
        <p:nvSpPr>
          <p:cNvPr id="360460" name="Line 12"/>
          <p:cNvSpPr>
            <a:spLocks noChangeShapeType="1"/>
          </p:cNvSpPr>
          <p:nvPr/>
        </p:nvSpPr>
        <p:spPr bwMode="auto">
          <a:xfrm flipV="1">
            <a:off x="2133600" y="3657600"/>
            <a:ext cx="4648200" cy="533400"/>
          </a:xfrm>
          <a:prstGeom prst="line">
            <a:avLst/>
          </a:prstGeom>
          <a:noFill/>
          <a:ln w="38100">
            <a:solidFill>
              <a:srgbClr val="990000"/>
            </a:solidFill>
            <a:round/>
            <a:headEnd type="triangle" w="med" len="med"/>
            <a:tailEnd type="triangle" w="med" len="med"/>
          </a:ln>
        </p:spPr>
        <p:txBody>
          <a:bodyPr/>
          <a:lstStyle/>
          <a:p>
            <a:endParaRPr lang="vi-VN"/>
          </a:p>
        </p:txBody>
      </p:sp>
      <p:sp>
        <p:nvSpPr>
          <p:cNvPr id="360461" name="Line 13"/>
          <p:cNvSpPr>
            <a:spLocks noChangeShapeType="1"/>
          </p:cNvSpPr>
          <p:nvPr/>
        </p:nvSpPr>
        <p:spPr bwMode="auto">
          <a:xfrm flipV="1">
            <a:off x="2286000" y="4191000"/>
            <a:ext cx="5943600" cy="762000"/>
          </a:xfrm>
          <a:prstGeom prst="line">
            <a:avLst/>
          </a:prstGeom>
          <a:noFill/>
          <a:ln w="38100">
            <a:solidFill>
              <a:srgbClr val="990000"/>
            </a:solidFill>
            <a:round/>
            <a:headEnd type="triangle" w="med" len="med"/>
            <a:tailEnd type="triangle" w="med" len="med"/>
          </a:ln>
        </p:spPr>
        <p:txBody>
          <a:bodyPr/>
          <a:lstStyle/>
          <a:p>
            <a:endParaRPr lang="vi-VN"/>
          </a:p>
        </p:txBody>
      </p:sp>
      <p:sp>
        <p:nvSpPr>
          <p:cNvPr id="360465" name="Oval 17"/>
          <p:cNvSpPr>
            <a:spLocks noChangeArrowheads="1"/>
          </p:cNvSpPr>
          <p:nvPr/>
        </p:nvSpPr>
        <p:spPr bwMode="auto">
          <a:xfrm>
            <a:off x="1371600" y="1143000"/>
            <a:ext cx="152400" cy="152400"/>
          </a:xfrm>
          <a:prstGeom prst="ellipse">
            <a:avLst/>
          </a:prstGeom>
          <a:solidFill>
            <a:srgbClr val="FFFF00"/>
          </a:solidFill>
          <a:ln w="38100">
            <a:solidFill>
              <a:srgbClr val="FF0000"/>
            </a:solidFill>
            <a:round/>
            <a:headEnd/>
            <a:tailEnd/>
          </a:ln>
        </p:spPr>
        <p:txBody>
          <a:bodyPr wrap="none" lIns="91427" tIns="45713" rIns="91427" bIns="45713" anchor="ctr"/>
          <a:lstStyle/>
          <a:p>
            <a:pPr eaLnBrk="1" hangingPunct="1"/>
            <a:endParaRPr lang="vi-VN" sz="1700">
              <a:solidFill>
                <a:srgbClr val="FFFF00"/>
              </a:solidFill>
              <a:cs typeface="Arial" pitchFamily="34" charset="0"/>
            </a:endParaRPr>
          </a:p>
        </p:txBody>
      </p:sp>
      <p:sp>
        <p:nvSpPr>
          <p:cNvPr id="360466" name="Text Box 18"/>
          <p:cNvSpPr txBox="1">
            <a:spLocks noChangeArrowheads="1"/>
          </p:cNvSpPr>
          <p:nvPr/>
        </p:nvSpPr>
        <p:spPr bwMode="auto">
          <a:xfrm>
            <a:off x="1676400" y="1905000"/>
            <a:ext cx="1447800" cy="304800"/>
          </a:xfrm>
          <a:prstGeom prst="rect">
            <a:avLst/>
          </a:prstGeom>
          <a:noFill/>
          <a:ln w="9525">
            <a:noFill/>
            <a:miter lim="800000"/>
            <a:headEnd/>
            <a:tailEnd/>
          </a:ln>
        </p:spPr>
        <p:txBody>
          <a:bodyPr lIns="91427" tIns="45713" rIns="91427" bIns="45713">
            <a:spAutoFit/>
          </a:bodyPr>
          <a:lstStyle/>
          <a:p>
            <a:pPr algn="l" eaLnBrk="1" hangingPunct="1">
              <a:spcBef>
                <a:spcPct val="50000"/>
              </a:spcBef>
            </a:pPr>
            <a:r>
              <a:rPr lang="en-US" sz="1400" b="1">
                <a:cs typeface="Arial" pitchFamily="34" charset="0"/>
              </a:rPr>
              <a:t>Vùng lãnh hải</a:t>
            </a:r>
          </a:p>
        </p:txBody>
      </p:sp>
      <p:sp>
        <p:nvSpPr>
          <p:cNvPr id="360467" name="Text Box 19"/>
          <p:cNvSpPr txBox="1">
            <a:spLocks noChangeArrowheads="1"/>
          </p:cNvSpPr>
          <p:nvPr/>
        </p:nvSpPr>
        <p:spPr bwMode="auto">
          <a:xfrm>
            <a:off x="2895600" y="3352800"/>
            <a:ext cx="4038600" cy="304800"/>
          </a:xfrm>
          <a:prstGeom prst="rect">
            <a:avLst/>
          </a:prstGeom>
          <a:noFill/>
          <a:ln w="9525">
            <a:noFill/>
            <a:miter lim="800000"/>
            <a:headEnd/>
            <a:tailEnd/>
          </a:ln>
        </p:spPr>
        <p:txBody>
          <a:bodyPr lIns="91427" tIns="45713" rIns="91427" bIns="45713">
            <a:spAutoFit/>
          </a:bodyPr>
          <a:lstStyle/>
          <a:p>
            <a:pPr eaLnBrk="1" hangingPunct="1">
              <a:spcBef>
                <a:spcPct val="50000"/>
              </a:spcBef>
            </a:pPr>
            <a:r>
              <a:rPr lang="en-US" sz="1400" b="1">
                <a:solidFill>
                  <a:srgbClr val="800000"/>
                </a:solidFill>
                <a:cs typeface="Arial" pitchFamily="34" charset="0"/>
              </a:rPr>
              <a:t>Vùng đặc quyền kinh tế không quá 200 hải lý</a:t>
            </a:r>
          </a:p>
        </p:txBody>
      </p:sp>
      <p:sp>
        <p:nvSpPr>
          <p:cNvPr id="360468" name="Text Box 20"/>
          <p:cNvSpPr txBox="1">
            <a:spLocks noChangeArrowheads="1"/>
          </p:cNvSpPr>
          <p:nvPr/>
        </p:nvSpPr>
        <p:spPr bwMode="auto">
          <a:xfrm>
            <a:off x="2362200" y="2133600"/>
            <a:ext cx="2362200" cy="623888"/>
          </a:xfrm>
          <a:prstGeom prst="rect">
            <a:avLst/>
          </a:prstGeom>
          <a:noFill/>
          <a:ln w="9525">
            <a:noFill/>
            <a:miter lim="800000"/>
            <a:headEnd/>
            <a:tailEnd/>
          </a:ln>
        </p:spPr>
        <p:txBody>
          <a:bodyPr lIns="91427" tIns="45713" rIns="91427" bIns="45713">
            <a:spAutoFit/>
          </a:bodyPr>
          <a:lstStyle/>
          <a:p>
            <a:pPr eaLnBrk="1" hangingPunct="1">
              <a:spcBef>
                <a:spcPct val="50000"/>
              </a:spcBef>
            </a:pPr>
            <a:r>
              <a:rPr lang="en-US" sz="1400" b="1">
                <a:cs typeface="Arial" pitchFamily="34" charset="0"/>
              </a:rPr>
              <a:t>Vùng tiếp giáp</a:t>
            </a:r>
          </a:p>
          <a:p>
            <a:pPr eaLnBrk="1" hangingPunct="1">
              <a:spcBef>
                <a:spcPct val="50000"/>
              </a:spcBef>
            </a:pPr>
            <a:r>
              <a:rPr lang="en-US" sz="1400" b="1">
                <a:cs typeface="Arial" pitchFamily="34" charset="0"/>
              </a:rPr>
              <a:t> lãnh hải</a:t>
            </a:r>
            <a:endParaRPr lang="en-US" sz="1500" b="1">
              <a:latin typeface=".VnAvant" pitchFamily="34" charset="0"/>
              <a:cs typeface="Arial" pitchFamily="34" charset="0"/>
            </a:endParaRPr>
          </a:p>
        </p:txBody>
      </p:sp>
      <p:sp>
        <p:nvSpPr>
          <p:cNvPr id="360469" name="Text Box 21"/>
          <p:cNvSpPr txBox="1">
            <a:spLocks noChangeArrowheads="1"/>
          </p:cNvSpPr>
          <p:nvPr/>
        </p:nvSpPr>
        <p:spPr bwMode="auto">
          <a:xfrm>
            <a:off x="3886200" y="3962400"/>
            <a:ext cx="4419600" cy="304800"/>
          </a:xfrm>
          <a:prstGeom prst="rect">
            <a:avLst/>
          </a:prstGeom>
          <a:noFill/>
          <a:ln w="9525">
            <a:noFill/>
            <a:miter lim="800000"/>
            <a:headEnd/>
            <a:tailEnd/>
          </a:ln>
        </p:spPr>
        <p:txBody>
          <a:bodyPr lIns="91427" tIns="45713" rIns="91427" bIns="45713">
            <a:spAutoFit/>
          </a:bodyPr>
          <a:lstStyle/>
          <a:p>
            <a:pPr algn="l" eaLnBrk="1" hangingPunct="1">
              <a:spcBef>
                <a:spcPct val="50000"/>
              </a:spcBef>
            </a:pPr>
            <a:r>
              <a:rPr lang="en-US" sz="1400" b="1">
                <a:solidFill>
                  <a:srgbClr val="800000"/>
                </a:solidFill>
                <a:cs typeface="Arial" pitchFamily="34" charset="0"/>
              </a:rPr>
              <a:t>Vùng </a:t>
            </a:r>
            <a:r>
              <a:rPr lang="vi-VN" sz="1400" b="1">
                <a:solidFill>
                  <a:srgbClr val="800000"/>
                </a:solidFill>
                <a:cs typeface="Arial" pitchFamily="34" charset="0"/>
              </a:rPr>
              <a:t>t</a:t>
            </a:r>
            <a:r>
              <a:rPr lang="en-US" sz="1400" b="1">
                <a:solidFill>
                  <a:srgbClr val="800000"/>
                </a:solidFill>
                <a:cs typeface="Arial" pitchFamily="34" charset="0"/>
              </a:rPr>
              <a:t>hềm lục địa 200 HL và không quá 350 hải lý</a:t>
            </a:r>
          </a:p>
        </p:txBody>
      </p:sp>
      <p:sp>
        <p:nvSpPr>
          <p:cNvPr id="3090" name="Text Box 22"/>
          <p:cNvSpPr txBox="1">
            <a:spLocks noChangeArrowheads="1"/>
          </p:cNvSpPr>
          <p:nvPr/>
        </p:nvSpPr>
        <p:spPr bwMode="auto">
          <a:xfrm>
            <a:off x="7848600" y="1752600"/>
            <a:ext cx="990600" cy="1020763"/>
          </a:xfrm>
          <a:prstGeom prst="rect">
            <a:avLst/>
          </a:prstGeom>
          <a:noFill/>
          <a:ln w="9525">
            <a:noFill/>
            <a:miter lim="800000"/>
            <a:headEnd/>
            <a:tailEnd/>
          </a:ln>
        </p:spPr>
        <p:txBody>
          <a:bodyPr lIns="91427" tIns="45713" rIns="91427" bIns="45713">
            <a:spAutoFit/>
          </a:bodyPr>
          <a:lstStyle/>
          <a:p>
            <a:pPr algn="l" eaLnBrk="1" hangingPunct="1">
              <a:spcBef>
                <a:spcPct val="50000"/>
              </a:spcBef>
            </a:pPr>
            <a:r>
              <a:rPr lang="en-US" sz="1700">
                <a:latin typeface="Tahoma" pitchFamily="34" charset="0"/>
                <a:cs typeface="Arial" pitchFamily="34" charset="0"/>
              </a:rPr>
              <a:t> </a:t>
            </a:r>
            <a:r>
              <a:rPr lang="en-US" sz="2000" b="1">
                <a:solidFill>
                  <a:srgbClr val="800000"/>
                </a:solidFill>
                <a:latin typeface="Tahoma" pitchFamily="34" charset="0"/>
                <a:cs typeface="Arial" pitchFamily="34" charset="0"/>
              </a:rPr>
              <a:t>BIỂN ĐÔNG</a:t>
            </a:r>
          </a:p>
          <a:p>
            <a:pPr algn="l" eaLnBrk="1" hangingPunct="1">
              <a:spcBef>
                <a:spcPct val="50000"/>
              </a:spcBef>
            </a:pPr>
            <a:endParaRPr lang="en-US" sz="1400" b="1">
              <a:solidFill>
                <a:srgbClr val="800000"/>
              </a:solidFill>
              <a:latin typeface=".VnArial NarrowH" pitchFamily="34" charset="0"/>
              <a:cs typeface="Arial" pitchFamily="34" charset="0"/>
            </a:endParaRPr>
          </a:p>
        </p:txBody>
      </p:sp>
      <p:sp>
        <p:nvSpPr>
          <p:cNvPr id="417810" name="Text Box 23"/>
          <p:cNvSpPr txBox="1">
            <a:spLocks noChangeArrowheads="1"/>
          </p:cNvSpPr>
          <p:nvPr/>
        </p:nvSpPr>
        <p:spPr bwMode="auto">
          <a:xfrm>
            <a:off x="1905000" y="1295400"/>
            <a:ext cx="1447800" cy="304800"/>
          </a:xfrm>
          <a:prstGeom prst="rect">
            <a:avLst/>
          </a:prstGeom>
          <a:noFill/>
          <a:ln w="9525">
            <a:noFill/>
            <a:miter lim="800000"/>
            <a:headEnd/>
            <a:tailEnd/>
          </a:ln>
        </p:spPr>
        <p:txBody>
          <a:bodyPr lIns="91427" tIns="45713" rIns="91427" bIns="45713">
            <a:spAutoFit/>
          </a:bodyPr>
          <a:lstStyle/>
          <a:p>
            <a:pPr algn="l" eaLnBrk="1" hangingPunct="1">
              <a:spcBef>
                <a:spcPct val="50000"/>
              </a:spcBef>
            </a:pPr>
            <a:r>
              <a:rPr lang="vi-VN" sz="1400" b="1">
                <a:cs typeface="Arial" pitchFamily="34" charset="0"/>
              </a:rPr>
              <a:t>Đường cơ sở</a:t>
            </a:r>
            <a:endParaRPr lang="en-US" sz="1400" b="1">
              <a:cs typeface="Arial" pitchFamily="34" charset="0"/>
            </a:endParaRPr>
          </a:p>
        </p:txBody>
      </p:sp>
      <p:sp>
        <p:nvSpPr>
          <p:cNvPr id="417811" name="Line 24"/>
          <p:cNvSpPr>
            <a:spLocks noChangeShapeType="1"/>
          </p:cNvSpPr>
          <p:nvPr/>
        </p:nvSpPr>
        <p:spPr bwMode="auto">
          <a:xfrm flipH="1">
            <a:off x="1600200" y="1524000"/>
            <a:ext cx="381000" cy="0"/>
          </a:xfrm>
          <a:prstGeom prst="line">
            <a:avLst/>
          </a:prstGeom>
          <a:noFill/>
          <a:ln w="28575">
            <a:solidFill>
              <a:srgbClr val="990000"/>
            </a:solidFill>
            <a:round/>
            <a:headEnd/>
            <a:tailEnd type="triangle" w="med" len="med"/>
          </a:ln>
        </p:spPr>
        <p:txBody>
          <a:bodyPr/>
          <a:lstStyle/>
          <a:p>
            <a:endParaRPr lang="vi-VN"/>
          </a:p>
        </p:txBody>
      </p:sp>
      <p:sp>
        <p:nvSpPr>
          <p:cNvPr id="3093" name="Rectangle 25"/>
          <p:cNvSpPr>
            <a:spLocks noChangeArrowheads="1"/>
          </p:cNvSpPr>
          <p:nvPr/>
        </p:nvSpPr>
        <p:spPr bwMode="auto">
          <a:xfrm>
            <a:off x="7250113" y="4254500"/>
            <a:ext cx="184150" cy="336550"/>
          </a:xfrm>
          <a:prstGeom prst="rect">
            <a:avLst/>
          </a:prstGeom>
          <a:noFill/>
          <a:ln w="9525">
            <a:noFill/>
            <a:miter lim="800000"/>
            <a:headEnd/>
            <a:tailEnd/>
          </a:ln>
        </p:spPr>
        <p:txBody>
          <a:bodyPr wrap="none" lIns="91427" tIns="45713" rIns="91427" bIns="45713">
            <a:spAutoFit/>
          </a:bodyPr>
          <a:lstStyle/>
          <a:p>
            <a:pPr algn="l" eaLnBrk="1" hangingPunct="1">
              <a:spcBef>
                <a:spcPct val="50000"/>
              </a:spcBef>
            </a:pPr>
            <a:endParaRPr lang="vi-VN" sz="1600" b="1">
              <a:solidFill>
                <a:srgbClr val="FFFF00"/>
              </a:solidFill>
              <a:latin typeface=".VnArial Narrow" pitchFamily="34" charset="0"/>
              <a:cs typeface="Arial" pitchFamily="34" charset="0"/>
            </a:endParaRPr>
          </a:p>
        </p:txBody>
      </p:sp>
      <p:sp>
        <p:nvSpPr>
          <p:cNvPr id="417813" name="Text Box 23"/>
          <p:cNvSpPr txBox="1">
            <a:spLocks noChangeArrowheads="1"/>
          </p:cNvSpPr>
          <p:nvPr/>
        </p:nvSpPr>
        <p:spPr bwMode="auto">
          <a:xfrm rot="4433402">
            <a:off x="191293" y="2250282"/>
            <a:ext cx="2208213" cy="304800"/>
          </a:xfrm>
          <a:prstGeom prst="rect">
            <a:avLst/>
          </a:prstGeom>
          <a:noFill/>
          <a:ln w="9525">
            <a:noFill/>
            <a:miter lim="800000"/>
            <a:headEnd/>
            <a:tailEnd/>
          </a:ln>
        </p:spPr>
        <p:txBody>
          <a:bodyPr lIns="91427" tIns="45713" rIns="91427" bIns="45713">
            <a:spAutoFit/>
          </a:bodyPr>
          <a:lstStyle/>
          <a:p>
            <a:pPr eaLnBrk="1" hangingPunct="1">
              <a:spcBef>
                <a:spcPct val="50000"/>
              </a:spcBef>
            </a:pPr>
            <a:r>
              <a:rPr lang="en-US" sz="1400" b="1">
                <a:cs typeface="Arial" pitchFamily="34" charset="0"/>
              </a:rPr>
              <a:t>VÙNG NỘI THỦY</a:t>
            </a:r>
          </a:p>
        </p:txBody>
      </p:sp>
      <p:graphicFrame>
        <p:nvGraphicFramePr>
          <p:cNvPr id="417814" name="Object 22"/>
          <p:cNvGraphicFramePr>
            <a:graphicFrameLocks noChangeAspect="1"/>
          </p:cNvGraphicFramePr>
          <p:nvPr/>
        </p:nvGraphicFramePr>
        <p:xfrm>
          <a:off x="9144000" y="5257800"/>
          <a:ext cx="2667000" cy="936625"/>
        </p:xfrm>
        <a:graphic>
          <a:graphicData uri="http://schemas.openxmlformats.org/presentationml/2006/ole">
            <p:oleObj spid="_x0000_s64514" name="CorelDRAW" r:id="rId4" imgW="24857280" imgH="6815520" progId="">
              <p:embed/>
            </p:oleObj>
          </a:graphicData>
        </a:graphic>
      </p:graphicFrame>
      <p:sp>
        <p:nvSpPr>
          <p:cNvPr id="417815" name="Rectangle 23"/>
          <p:cNvSpPr>
            <a:spLocks noChangeArrowheads="1"/>
          </p:cNvSpPr>
          <p:nvPr/>
        </p:nvSpPr>
        <p:spPr bwMode="auto">
          <a:xfrm>
            <a:off x="6096000" y="4978400"/>
            <a:ext cx="2133600" cy="355600"/>
          </a:xfrm>
          <a:prstGeom prst="rect">
            <a:avLst/>
          </a:prstGeom>
          <a:solidFill>
            <a:srgbClr val="0066FF">
              <a:alpha val="58823"/>
            </a:srgbClr>
          </a:solidFill>
          <a:ln w="9525">
            <a:solidFill>
              <a:schemeClr val="tx1"/>
            </a:solidFill>
            <a:miter lim="800000"/>
            <a:headEnd/>
            <a:tailEnd/>
          </a:ln>
        </p:spPr>
        <p:txBody>
          <a:bodyPr wrap="none" lIns="91427" tIns="45713" rIns="91427" bIns="45713" anchor="ctr"/>
          <a:lstStyle/>
          <a:p>
            <a:r>
              <a:rPr lang="en-US" b="1">
                <a:latin typeface=".VnTime" pitchFamily="34" charset="0"/>
                <a:cs typeface="Arial" pitchFamily="34" charset="0"/>
              </a:rPr>
              <a:t>Vïng tù do biÓn c¶</a:t>
            </a:r>
          </a:p>
        </p:txBody>
      </p:sp>
      <p:sp>
        <p:nvSpPr>
          <p:cNvPr id="417816" name="Rectangle 24"/>
          <p:cNvSpPr>
            <a:spLocks noChangeArrowheads="1"/>
          </p:cNvSpPr>
          <p:nvPr/>
        </p:nvSpPr>
        <p:spPr bwMode="auto">
          <a:xfrm>
            <a:off x="4953000" y="1473200"/>
            <a:ext cx="2057400" cy="431800"/>
          </a:xfrm>
          <a:prstGeom prst="rect">
            <a:avLst/>
          </a:prstGeom>
          <a:solidFill>
            <a:srgbClr val="0066FF">
              <a:alpha val="65881"/>
            </a:srgbClr>
          </a:solidFill>
          <a:ln w="9525">
            <a:solidFill>
              <a:schemeClr val="tx1"/>
            </a:solidFill>
            <a:miter lim="800000"/>
            <a:headEnd/>
            <a:tailEnd/>
          </a:ln>
        </p:spPr>
        <p:txBody>
          <a:bodyPr wrap="none" lIns="91427" tIns="45713" rIns="91427" bIns="45713" anchor="ctr"/>
          <a:lstStyle/>
          <a:p>
            <a:r>
              <a:rPr lang="en-US" b="1">
                <a:latin typeface=".VnTime" pitchFamily="34" charset="0"/>
                <a:cs typeface="Arial" pitchFamily="34" charset="0"/>
              </a:rPr>
              <a:t>Vïng tù</a:t>
            </a:r>
            <a:r>
              <a:rPr lang="en-US" sz="1400" b="1">
                <a:latin typeface=".VnArial" pitchFamily="34" charset="0"/>
                <a:cs typeface="Arial" pitchFamily="34" charset="0"/>
              </a:rPr>
              <a:t> do bay qua</a:t>
            </a:r>
          </a:p>
        </p:txBody>
      </p:sp>
      <p:sp>
        <p:nvSpPr>
          <p:cNvPr id="2" name="Line 11"/>
          <p:cNvSpPr>
            <a:spLocks noChangeShapeType="1"/>
          </p:cNvSpPr>
          <p:nvPr/>
        </p:nvSpPr>
        <p:spPr bwMode="auto">
          <a:xfrm flipV="1">
            <a:off x="1676400" y="2209800"/>
            <a:ext cx="1219200" cy="152400"/>
          </a:xfrm>
          <a:prstGeom prst="line">
            <a:avLst/>
          </a:prstGeom>
          <a:noFill/>
          <a:ln w="38100">
            <a:solidFill>
              <a:srgbClr val="990000"/>
            </a:solidFill>
            <a:round/>
            <a:headEnd type="triangle" w="med" len="med"/>
            <a:tailEnd type="triangle" w="med" len="med"/>
          </a:ln>
        </p:spPr>
        <p:txBody>
          <a:bodyPr/>
          <a:lstStyle/>
          <a:p>
            <a:endParaRPr lang="vi-VN"/>
          </a:p>
        </p:txBody>
      </p:sp>
      <p:grpSp>
        <p:nvGrpSpPr>
          <p:cNvPr id="3" name="Group 35"/>
          <p:cNvGrpSpPr>
            <a:grpSpLocks/>
          </p:cNvGrpSpPr>
          <p:nvPr/>
        </p:nvGrpSpPr>
        <p:grpSpPr bwMode="auto">
          <a:xfrm>
            <a:off x="2438400" y="4495800"/>
            <a:ext cx="1143000" cy="484188"/>
            <a:chOff x="3914" y="1901"/>
            <a:chExt cx="1266" cy="209"/>
          </a:xfrm>
        </p:grpSpPr>
        <p:sp>
          <p:nvSpPr>
            <p:cNvPr id="3107" name="Freeform 36"/>
            <p:cNvSpPr>
              <a:spLocks/>
            </p:cNvSpPr>
            <p:nvPr/>
          </p:nvSpPr>
          <p:spPr bwMode="auto">
            <a:xfrm>
              <a:off x="4459" y="2004"/>
              <a:ext cx="17" cy="19"/>
            </a:xfrm>
            <a:custGeom>
              <a:avLst/>
              <a:gdLst>
                <a:gd name="T0" fmla="*/ 16 w 17"/>
                <a:gd name="T1" fmla="*/ 18 h 19"/>
                <a:gd name="T2" fmla="*/ 13 w 17"/>
                <a:gd name="T3" fmla="*/ 5 h 19"/>
                <a:gd name="T4" fmla="*/ 12 w 17"/>
                <a:gd name="T5" fmla="*/ 3 h 19"/>
                <a:gd name="T6" fmla="*/ 11 w 17"/>
                <a:gd name="T7" fmla="*/ 2 h 19"/>
                <a:gd name="T8" fmla="*/ 10 w 17"/>
                <a:gd name="T9" fmla="*/ 0 h 19"/>
                <a:gd name="T10" fmla="*/ 8 w 17"/>
                <a:gd name="T11" fmla="*/ 0 h 19"/>
                <a:gd name="T12" fmla="*/ 5 w 17"/>
                <a:gd name="T13" fmla="*/ 0 h 19"/>
                <a:gd name="T14" fmla="*/ 4 w 17"/>
                <a:gd name="T15" fmla="*/ 1 h 19"/>
                <a:gd name="T16" fmla="*/ 3 w 17"/>
                <a:gd name="T17" fmla="*/ 3 h 19"/>
                <a:gd name="T18" fmla="*/ 2 w 17"/>
                <a:gd name="T19" fmla="*/ 6 h 19"/>
                <a:gd name="T20" fmla="*/ 0 w 17"/>
                <a:gd name="T21" fmla="*/ 18 h 19"/>
                <a:gd name="T22" fmla="*/ 16 w 17"/>
                <a:gd name="T23" fmla="*/ 18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9"/>
                <a:gd name="T38" fmla="*/ 17 w 17"/>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9">
                  <a:moveTo>
                    <a:pt x="16" y="18"/>
                  </a:moveTo>
                  <a:lnTo>
                    <a:pt x="13" y="5"/>
                  </a:lnTo>
                  <a:lnTo>
                    <a:pt x="12" y="3"/>
                  </a:lnTo>
                  <a:lnTo>
                    <a:pt x="11" y="2"/>
                  </a:lnTo>
                  <a:lnTo>
                    <a:pt x="10" y="0"/>
                  </a:lnTo>
                  <a:lnTo>
                    <a:pt x="8" y="0"/>
                  </a:lnTo>
                  <a:lnTo>
                    <a:pt x="5" y="0"/>
                  </a:lnTo>
                  <a:lnTo>
                    <a:pt x="4" y="1"/>
                  </a:lnTo>
                  <a:lnTo>
                    <a:pt x="3" y="3"/>
                  </a:lnTo>
                  <a:lnTo>
                    <a:pt x="2" y="6"/>
                  </a:lnTo>
                  <a:lnTo>
                    <a:pt x="0" y="18"/>
                  </a:lnTo>
                  <a:lnTo>
                    <a:pt x="16" y="18"/>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08" name="Freeform 37"/>
            <p:cNvSpPr>
              <a:spLocks/>
            </p:cNvSpPr>
            <p:nvPr/>
          </p:nvSpPr>
          <p:spPr bwMode="auto">
            <a:xfrm>
              <a:off x="4206" y="2007"/>
              <a:ext cx="81" cy="17"/>
            </a:xfrm>
            <a:custGeom>
              <a:avLst/>
              <a:gdLst>
                <a:gd name="T0" fmla="*/ 80 w 81"/>
                <a:gd name="T1" fmla="*/ 16 h 17"/>
                <a:gd name="T2" fmla="*/ 78 w 81"/>
                <a:gd name="T3" fmla="*/ 2 h 17"/>
                <a:gd name="T4" fmla="*/ 1 w 81"/>
                <a:gd name="T5" fmla="*/ 0 h 17"/>
                <a:gd name="T6" fmla="*/ 0 w 81"/>
                <a:gd name="T7" fmla="*/ 16 h 17"/>
                <a:gd name="T8" fmla="*/ 8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80" y="16"/>
                  </a:moveTo>
                  <a:lnTo>
                    <a:pt x="78" y="2"/>
                  </a:lnTo>
                  <a:lnTo>
                    <a:pt x="1" y="0"/>
                  </a:lnTo>
                  <a:lnTo>
                    <a:pt x="0" y="16"/>
                  </a:lnTo>
                  <a:lnTo>
                    <a:pt x="80" y="16"/>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09" name="Freeform 38"/>
            <p:cNvSpPr>
              <a:spLocks/>
            </p:cNvSpPr>
            <p:nvPr/>
          </p:nvSpPr>
          <p:spPr bwMode="auto">
            <a:xfrm>
              <a:off x="4057" y="2007"/>
              <a:ext cx="151" cy="17"/>
            </a:xfrm>
            <a:custGeom>
              <a:avLst/>
              <a:gdLst>
                <a:gd name="T0" fmla="*/ 150 w 151"/>
                <a:gd name="T1" fmla="*/ 16 h 17"/>
                <a:gd name="T2" fmla="*/ 150 w 151"/>
                <a:gd name="T3" fmla="*/ 0 h 17"/>
                <a:gd name="T4" fmla="*/ 15 w 151"/>
                <a:gd name="T5" fmla="*/ 3 h 17"/>
                <a:gd name="T6" fmla="*/ 3 w 151"/>
                <a:gd name="T7" fmla="*/ 3 h 17"/>
                <a:gd name="T8" fmla="*/ 0 w 151"/>
                <a:gd name="T9" fmla="*/ 16 h 17"/>
                <a:gd name="T10" fmla="*/ 150 w 151"/>
                <a:gd name="T11" fmla="*/ 16 h 17"/>
                <a:gd name="T12" fmla="*/ 0 60000 65536"/>
                <a:gd name="T13" fmla="*/ 0 60000 65536"/>
                <a:gd name="T14" fmla="*/ 0 60000 65536"/>
                <a:gd name="T15" fmla="*/ 0 60000 65536"/>
                <a:gd name="T16" fmla="*/ 0 60000 65536"/>
                <a:gd name="T17" fmla="*/ 0 60000 65536"/>
                <a:gd name="T18" fmla="*/ 0 w 151"/>
                <a:gd name="T19" fmla="*/ 0 h 17"/>
                <a:gd name="T20" fmla="*/ 151 w 15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1" h="17">
                  <a:moveTo>
                    <a:pt x="150" y="16"/>
                  </a:moveTo>
                  <a:lnTo>
                    <a:pt x="150" y="0"/>
                  </a:lnTo>
                  <a:lnTo>
                    <a:pt x="15" y="3"/>
                  </a:lnTo>
                  <a:lnTo>
                    <a:pt x="3" y="3"/>
                  </a:lnTo>
                  <a:lnTo>
                    <a:pt x="0" y="16"/>
                  </a:lnTo>
                  <a:lnTo>
                    <a:pt x="150" y="16"/>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10" name="Freeform 39"/>
            <p:cNvSpPr>
              <a:spLocks/>
            </p:cNvSpPr>
            <p:nvPr/>
          </p:nvSpPr>
          <p:spPr bwMode="auto">
            <a:xfrm>
              <a:off x="4198" y="1968"/>
              <a:ext cx="75" cy="42"/>
            </a:xfrm>
            <a:custGeom>
              <a:avLst/>
              <a:gdLst>
                <a:gd name="T0" fmla="*/ 74 w 75"/>
                <a:gd name="T1" fmla="*/ 41 h 42"/>
                <a:gd name="T2" fmla="*/ 71 w 75"/>
                <a:gd name="T3" fmla="*/ 2 h 42"/>
                <a:gd name="T4" fmla="*/ 0 w 75"/>
                <a:gd name="T5" fmla="*/ 0 h 42"/>
                <a:gd name="T6" fmla="*/ 0 w 75"/>
                <a:gd name="T7" fmla="*/ 39 h 42"/>
                <a:gd name="T8" fmla="*/ 9 w 75"/>
                <a:gd name="T9" fmla="*/ 39 h 42"/>
                <a:gd name="T10" fmla="*/ 74 w 75"/>
                <a:gd name="T11" fmla="*/ 41 h 42"/>
                <a:gd name="T12" fmla="*/ 0 60000 65536"/>
                <a:gd name="T13" fmla="*/ 0 60000 65536"/>
                <a:gd name="T14" fmla="*/ 0 60000 65536"/>
                <a:gd name="T15" fmla="*/ 0 60000 65536"/>
                <a:gd name="T16" fmla="*/ 0 60000 65536"/>
                <a:gd name="T17" fmla="*/ 0 60000 65536"/>
                <a:gd name="T18" fmla="*/ 0 w 75"/>
                <a:gd name="T19" fmla="*/ 0 h 42"/>
                <a:gd name="T20" fmla="*/ 75 w 75"/>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75" h="42">
                  <a:moveTo>
                    <a:pt x="74" y="41"/>
                  </a:moveTo>
                  <a:lnTo>
                    <a:pt x="71" y="2"/>
                  </a:lnTo>
                  <a:lnTo>
                    <a:pt x="0" y="0"/>
                  </a:lnTo>
                  <a:lnTo>
                    <a:pt x="0" y="39"/>
                  </a:lnTo>
                  <a:lnTo>
                    <a:pt x="9" y="39"/>
                  </a:lnTo>
                  <a:lnTo>
                    <a:pt x="74" y="41"/>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11" name="Freeform 40"/>
            <p:cNvSpPr>
              <a:spLocks/>
            </p:cNvSpPr>
            <p:nvPr/>
          </p:nvSpPr>
          <p:spPr bwMode="auto">
            <a:xfrm>
              <a:off x="4139" y="1959"/>
              <a:ext cx="60" cy="50"/>
            </a:xfrm>
            <a:custGeom>
              <a:avLst/>
              <a:gdLst>
                <a:gd name="T0" fmla="*/ 10 w 60"/>
                <a:gd name="T1" fmla="*/ 3 h 50"/>
                <a:gd name="T2" fmla="*/ 41 w 60"/>
                <a:gd name="T3" fmla="*/ 0 h 50"/>
                <a:gd name="T4" fmla="*/ 41 w 60"/>
                <a:gd name="T5" fmla="*/ 9 h 50"/>
                <a:gd name="T6" fmla="*/ 53 w 60"/>
                <a:gd name="T7" fmla="*/ 9 h 50"/>
                <a:gd name="T8" fmla="*/ 59 w 60"/>
                <a:gd name="T9" fmla="*/ 9 h 50"/>
                <a:gd name="T10" fmla="*/ 59 w 60"/>
                <a:gd name="T11" fmla="*/ 48 h 50"/>
                <a:gd name="T12" fmla="*/ 0 w 60"/>
                <a:gd name="T13" fmla="*/ 49 h 50"/>
                <a:gd name="T14" fmla="*/ 10 w 60"/>
                <a:gd name="T15" fmla="*/ 3 h 50"/>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50"/>
                <a:gd name="T26" fmla="*/ 60 w 60"/>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50">
                  <a:moveTo>
                    <a:pt x="10" y="3"/>
                  </a:moveTo>
                  <a:lnTo>
                    <a:pt x="41" y="0"/>
                  </a:lnTo>
                  <a:lnTo>
                    <a:pt x="41" y="9"/>
                  </a:lnTo>
                  <a:lnTo>
                    <a:pt x="53" y="9"/>
                  </a:lnTo>
                  <a:lnTo>
                    <a:pt x="59" y="9"/>
                  </a:lnTo>
                  <a:lnTo>
                    <a:pt x="59" y="48"/>
                  </a:lnTo>
                  <a:lnTo>
                    <a:pt x="0" y="49"/>
                  </a:lnTo>
                  <a:lnTo>
                    <a:pt x="10" y="3"/>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12" name="Freeform 41"/>
            <p:cNvSpPr>
              <a:spLocks/>
            </p:cNvSpPr>
            <p:nvPr/>
          </p:nvSpPr>
          <p:spPr bwMode="auto">
            <a:xfrm>
              <a:off x="4166" y="1941"/>
              <a:ext cx="37" cy="20"/>
            </a:xfrm>
            <a:custGeom>
              <a:avLst/>
              <a:gdLst>
                <a:gd name="T0" fmla="*/ 27 w 37"/>
                <a:gd name="T1" fmla="*/ 12 h 20"/>
                <a:gd name="T2" fmla="*/ 15 w 37"/>
                <a:gd name="T3" fmla="*/ 12 h 20"/>
                <a:gd name="T4" fmla="*/ 15 w 37"/>
                <a:gd name="T5" fmla="*/ 18 h 20"/>
                <a:gd name="T6" fmla="*/ 0 w 37"/>
                <a:gd name="T7" fmla="*/ 19 h 20"/>
                <a:gd name="T8" fmla="*/ 2 w 37"/>
                <a:gd name="T9" fmla="*/ 3 h 20"/>
                <a:gd name="T10" fmla="*/ 34 w 37"/>
                <a:gd name="T11" fmla="*/ 0 h 20"/>
                <a:gd name="T12" fmla="*/ 36 w 37"/>
                <a:gd name="T13" fmla="*/ 12 h 20"/>
                <a:gd name="T14" fmla="*/ 27 w 37"/>
                <a:gd name="T15" fmla="*/ 12 h 20"/>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20"/>
                <a:gd name="T26" fmla="*/ 37 w 37"/>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20">
                  <a:moveTo>
                    <a:pt x="27" y="12"/>
                  </a:moveTo>
                  <a:lnTo>
                    <a:pt x="15" y="12"/>
                  </a:lnTo>
                  <a:lnTo>
                    <a:pt x="15" y="18"/>
                  </a:lnTo>
                  <a:lnTo>
                    <a:pt x="0" y="19"/>
                  </a:lnTo>
                  <a:lnTo>
                    <a:pt x="2" y="3"/>
                  </a:lnTo>
                  <a:lnTo>
                    <a:pt x="34" y="0"/>
                  </a:lnTo>
                  <a:lnTo>
                    <a:pt x="36" y="12"/>
                  </a:lnTo>
                  <a:lnTo>
                    <a:pt x="27" y="12"/>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13" name="Freeform 42"/>
            <p:cNvSpPr>
              <a:spLocks/>
            </p:cNvSpPr>
            <p:nvPr/>
          </p:nvSpPr>
          <p:spPr bwMode="auto">
            <a:xfrm>
              <a:off x="4200" y="1941"/>
              <a:ext cx="62" cy="17"/>
            </a:xfrm>
            <a:custGeom>
              <a:avLst/>
              <a:gdLst>
                <a:gd name="T0" fmla="*/ 1 w 62"/>
                <a:gd name="T1" fmla="*/ 13 h 17"/>
                <a:gd name="T2" fmla="*/ 0 w 62"/>
                <a:gd name="T3" fmla="*/ 0 h 17"/>
                <a:gd name="T4" fmla="*/ 60 w 62"/>
                <a:gd name="T5" fmla="*/ 2 h 17"/>
                <a:gd name="T6" fmla="*/ 61 w 62"/>
                <a:gd name="T7" fmla="*/ 16 h 17"/>
                <a:gd name="T8" fmla="*/ 1 w 62"/>
                <a:gd name="T9" fmla="*/ 13 h 17"/>
                <a:gd name="T10" fmla="*/ 0 60000 65536"/>
                <a:gd name="T11" fmla="*/ 0 60000 65536"/>
                <a:gd name="T12" fmla="*/ 0 60000 65536"/>
                <a:gd name="T13" fmla="*/ 0 60000 65536"/>
                <a:gd name="T14" fmla="*/ 0 60000 65536"/>
                <a:gd name="T15" fmla="*/ 0 w 62"/>
                <a:gd name="T16" fmla="*/ 0 h 17"/>
                <a:gd name="T17" fmla="*/ 62 w 62"/>
                <a:gd name="T18" fmla="*/ 17 h 17"/>
              </a:gdLst>
              <a:ahLst/>
              <a:cxnLst>
                <a:cxn ang="T10">
                  <a:pos x="T0" y="T1"/>
                </a:cxn>
                <a:cxn ang="T11">
                  <a:pos x="T2" y="T3"/>
                </a:cxn>
                <a:cxn ang="T12">
                  <a:pos x="T4" y="T5"/>
                </a:cxn>
                <a:cxn ang="T13">
                  <a:pos x="T6" y="T7"/>
                </a:cxn>
                <a:cxn ang="T14">
                  <a:pos x="T8" y="T9"/>
                </a:cxn>
              </a:cxnLst>
              <a:rect l="T15" t="T16" r="T17" b="T18"/>
              <a:pathLst>
                <a:path w="62" h="17">
                  <a:moveTo>
                    <a:pt x="1" y="13"/>
                  </a:moveTo>
                  <a:lnTo>
                    <a:pt x="0" y="0"/>
                  </a:lnTo>
                  <a:lnTo>
                    <a:pt x="60" y="2"/>
                  </a:lnTo>
                  <a:lnTo>
                    <a:pt x="61" y="16"/>
                  </a:lnTo>
                  <a:lnTo>
                    <a:pt x="1" y="13"/>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14" name="Freeform 43"/>
            <p:cNvSpPr>
              <a:spLocks/>
            </p:cNvSpPr>
            <p:nvPr/>
          </p:nvSpPr>
          <p:spPr bwMode="auto">
            <a:xfrm>
              <a:off x="4072" y="1977"/>
              <a:ext cx="43" cy="34"/>
            </a:xfrm>
            <a:custGeom>
              <a:avLst/>
              <a:gdLst>
                <a:gd name="T0" fmla="*/ 42 w 43"/>
                <a:gd name="T1" fmla="*/ 31 h 34"/>
                <a:gd name="T2" fmla="*/ 0 w 43"/>
                <a:gd name="T3" fmla="*/ 33 h 34"/>
                <a:gd name="T4" fmla="*/ 5 w 43"/>
                <a:gd name="T5" fmla="*/ 1 h 34"/>
                <a:gd name="T6" fmla="*/ 42 w 43"/>
                <a:gd name="T7" fmla="*/ 0 h 34"/>
                <a:gd name="T8" fmla="*/ 42 w 43"/>
                <a:gd name="T9" fmla="*/ 31 h 34"/>
                <a:gd name="T10" fmla="*/ 0 60000 65536"/>
                <a:gd name="T11" fmla="*/ 0 60000 65536"/>
                <a:gd name="T12" fmla="*/ 0 60000 65536"/>
                <a:gd name="T13" fmla="*/ 0 60000 65536"/>
                <a:gd name="T14" fmla="*/ 0 60000 65536"/>
                <a:gd name="T15" fmla="*/ 0 w 43"/>
                <a:gd name="T16" fmla="*/ 0 h 34"/>
                <a:gd name="T17" fmla="*/ 43 w 43"/>
                <a:gd name="T18" fmla="*/ 34 h 34"/>
              </a:gdLst>
              <a:ahLst/>
              <a:cxnLst>
                <a:cxn ang="T10">
                  <a:pos x="T0" y="T1"/>
                </a:cxn>
                <a:cxn ang="T11">
                  <a:pos x="T2" y="T3"/>
                </a:cxn>
                <a:cxn ang="T12">
                  <a:pos x="T4" y="T5"/>
                </a:cxn>
                <a:cxn ang="T13">
                  <a:pos x="T6" y="T7"/>
                </a:cxn>
                <a:cxn ang="T14">
                  <a:pos x="T8" y="T9"/>
                </a:cxn>
              </a:cxnLst>
              <a:rect l="T15" t="T16" r="T17" b="T18"/>
              <a:pathLst>
                <a:path w="43" h="34">
                  <a:moveTo>
                    <a:pt x="42" y="31"/>
                  </a:moveTo>
                  <a:lnTo>
                    <a:pt x="0" y="33"/>
                  </a:lnTo>
                  <a:lnTo>
                    <a:pt x="5" y="1"/>
                  </a:lnTo>
                  <a:lnTo>
                    <a:pt x="42" y="0"/>
                  </a:lnTo>
                  <a:lnTo>
                    <a:pt x="42" y="31"/>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15" name="Freeform 44"/>
            <p:cNvSpPr>
              <a:spLocks/>
            </p:cNvSpPr>
            <p:nvPr/>
          </p:nvSpPr>
          <p:spPr bwMode="auto">
            <a:xfrm>
              <a:off x="4118" y="1983"/>
              <a:ext cx="27" cy="17"/>
            </a:xfrm>
            <a:custGeom>
              <a:avLst/>
              <a:gdLst>
                <a:gd name="T0" fmla="*/ 23 w 27"/>
                <a:gd name="T1" fmla="*/ 16 h 17"/>
                <a:gd name="T2" fmla="*/ 2 w 27"/>
                <a:gd name="T3" fmla="*/ 16 h 17"/>
                <a:gd name="T4" fmla="*/ 0 w 27"/>
                <a:gd name="T5" fmla="*/ 0 h 17"/>
                <a:gd name="T6" fmla="*/ 26 w 27"/>
                <a:gd name="T7" fmla="*/ 0 h 17"/>
                <a:gd name="T8" fmla="*/ 23 w 27"/>
                <a:gd name="T9" fmla="*/ 16 h 17"/>
                <a:gd name="T10" fmla="*/ 0 60000 65536"/>
                <a:gd name="T11" fmla="*/ 0 60000 65536"/>
                <a:gd name="T12" fmla="*/ 0 60000 65536"/>
                <a:gd name="T13" fmla="*/ 0 60000 65536"/>
                <a:gd name="T14" fmla="*/ 0 60000 65536"/>
                <a:gd name="T15" fmla="*/ 0 w 27"/>
                <a:gd name="T16" fmla="*/ 0 h 17"/>
                <a:gd name="T17" fmla="*/ 27 w 27"/>
                <a:gd name="T18" fmla="*/ 17 h 17"/>
              </a:gdLst>
              <a:ahLst/>
              <a:cxnLst>
                <a:cxn ang="T10">
                  <a:pos x="T0" y="T1"/>
                </a:cxn>
                <a:cxn ang="T11">
                  <a:pos x="T2" y="T3"/>
                </a:cxn>
                <a:cxn ang="T12">
                  <a:pos x="T4" y="T5"/>
                </a:cxn>
                <a:cxn ang="T13">
                  <a:pos x="T6" y="T7"/>
                </a:cxn>
                <a:cxn ang="T14">
                  <a:pos x="T8" y="T9"/>
                </a:cxn>
              </a:cxnLst>
              <a:rect l="T15" t="T16" r="T17" b="T18"/>
              <a:pathLst>
                <a:path w="27" h="17">
                  <a:moveTo>
                    <a:pt x="23" y="16"/>
                  </a:moveTo>
                  <a:lnTo>
                    <a:pt x="2" y="16"/>
                  </a:lnTo>
                  <a:lnTo>
                    <a:pt x="0" y="0"/>
                  </a:lnTo>
                  <a:lnTo>
                    <a:pt x="26" y="0"/>
                  </a:lnTo>
                  <a:lnTo>
                    <a:pt x="23" y="16"/>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16" name="Freeform 45"/>
            <p:cNvSpPr>
              <a:spLocks/>
            </p:cNvSpPr>
            <p:nvPr/>
          </p:nvSpPr>
          <p:spPr bwMode="auto">
            <a:xfrm>
              <a:off x="4112" y="1901"/>
              <a:ext cx="17" cy="77"/>
            </a:xfrm>
            <a:custGeom>
              <a:avLst/>
              <a:gdLst>
                <a:gd name="T0" fmla="*/ 16 w 17"/>
                <a:gd name="T1" fmla="*/ 76 h 77"/>
                <a:gd name="T2" fmla="*/ 10 w 17"/>
                <a:gd name="T3" fmla="*/ 3 h 77"/>
                <a:gd name="T4" fmla="*/ 0 w 17"/>
                <a:gd name="T5" fmla="*/ 0 h 77"/>
                <a:gd name="T6" fmla="*/ 4 w 17"/>
                <a:gd name="T7" fmla="*/ 76 h 77"/>
                <a:gd name="T8" fmla="*/ 16 w 17"/>
                <a:gd name="T9" fmla="*/ 76 h 77"/>
                <a:gd name="T10" fmla="*/ 0 60000 65536"/>
                <a:gd name="T11" fmla="*/ 0 60000 65536"/>
                <a:gd name="T12" fmla="*/ 0 60000 65536"/>
                <a:gd name="T13" fmla="*/ 0 60000 65536"/>
                <a:gd name="T14" fmla="*/ 0 60000 65536"/>
                <a:gd name="T15" fmla="*/ 0 w 17"/>
                <a:gd name="T16" fmla="*/ 0 h 77"/>
                <a:gd name="T17" fmla="*/ 17 w 17"/>
                <a:gd name="T18" fmla="*/ 77 h 77"/>
              </a:gdLst>
              <a:ahLst/>
              <a:cxnLst>
                <a:cxn ang="T10">
                  <a:pos x="T0" y="T1"/>
                </a:cxn>
                <a:cxn ang="T11">
                  <a:pos x="T2" y="T3"/>
                </a:cxn>
                <a:cxn ang="T12">
                  <a:pos x="T4" y="T5"/>
                </a:cxn>
                <a:cxn ang="T13">
                  <a:pos x="T6" y="T7"/>
                </a:cxn>
                <a:cxn ang="T14">
                  <a:pos x="T8" y="T9"/>
                </a:cxn>
              </a:cxnLst>
              <a:rect l="T15" t="T16" r="T17" b="T18"/>
              <a:pathLst>
                <a:path w="17" h="77">
                  <a:moveTo>
                    <a:pt x="16" y="76"/>
                  </a:moveTo>
                  <a:lnTo>
                    <a:pt x="10" y="3"/>
                  </a:lnTo>
                  <a:lnTo>
                    <a:pt x="0" y="0"/>
                  </a:lnTo>
                  <a:lnTo>
                    <a:pt x="4" y="76"/>
                  </a:lnTo>
                  <a:lnTo>
                    <a:pt x="16" y="76"/>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17" name="Freeform 46"/>
            <p:cNvSpPr>
              <a:spLocks/>
            </p:cNvSpPr>
            <p:nvPr/>
          </p:nvSpPr>
          <p:spPr bwMode="auto">
            <a:xfrm>
              <a:off x="4081" y="1901"/>
              <a:ext cx="36" cy="78"/>
            </a:xfrm>
            <a:custGeom>
              <a:avLst/>
              <a:gdLst>
                <a:gd name="T0" fmla="*/ 35 w 36"/>
                <a:gd name="T1" fmla="*/ 76 h 78"/>
                <a:gd name="T2" fmla="*/ 33 w 36"/>
                <a:gd name="T3" fmla="*/ 76 h 78"/>
                <a:gd name="T4" fmla="*/ 0 w 36"/>
                <a:gd name="T5" fmla="*/ 77 h 78"/>
                <a:gd name="T6" fmla="*/ 9 w 36"/>
                <a:gd name="T7" fmla="*/ 8 h 78"/>
                <a:gd name="T8" fmla="*/ 31 w 36"/>
                <a:gd name="T9" fmla="*/ 0 h 78"/>
                <a:gd name="T10" fmla="*/ 35 w 36"/>
                <a:gd name="T11" fmla="*/ 76 h 78"/>
                <a:gd name="T12" fmla="*/ 35 w 36"/>
                <a:gd name="T13" fmla="*/ 76 h 78"/>
                <a:gd name="T14" fmla="*/ 0 60000 65536"/>
                <a:gd name="T15" fmla="*/ 0 60000 65536"/>
                <a:gd name="T16" fmla="*/ 0 60000 65536"/>
                <a:gd name="T17" fmla="*/ 0 60000 65536"/>
                <a:gd name="T18" fmla="*/ 0 60000 65536"/>
                <a:gd name="T19" fmla="*/ 0 60000 65536"/>
                <a:gd name="T20" fmla="*/ 0 60000 65536"/>
                <a:gd name="T21" fmla="*/ 0 w 36"/>
                <a:gd name="T22" fmla="*/ 0 h 78"/>
                <a:gd name="T23" fmla="*/ 36 w 36"/>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78">
                  <a:moveTo>
                    <a:pt x="35" y="76"/>
                  </a:moveTo>
                  <a:lnTo>
                    <a:pt x="33" y="76"/>
                  </a:lnTo>
                  <a:lnTo>
                    <a:pt x="0" y="77"/>
                  </a:lnTo>
                  <a:lnTo>
                    <a:pt x="9" y="8"/>
                  </a:lnTo>
                  <a:lnTo>
                    <a:pt x="31" y="0"/>
                  </a:lnTo>
                  <a:lnTo>
                    <a:pt x="35" y="76"/>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18" name="Freeform 47"/>
            <p:cNvSpPr>
              <a:spLocks/>
            </p:cNvSpPr>
            <p:nvPr/>
          </p:nvSpPr>
          <p:spPr bwMode="auto">
            <a:xfrm>
              <a:off x="4410" y="1997"/>
              <a:ext cx="17" cy="26"/>
            </a:xfrm>
            <a:custGeom>
              <a:avLst/>
              <a:gdLst>
                <a:gd name="T0" fmla="*/ 16 w 17"/>
                <a:gd name="T1" fmla="*/ 25 h 26"/>
                <a:gd name="T2" fmla="*/ 14 w 17"/>
                <a:gd name="T3" fmla="*/ 8 h 26"/>
                <a:gd name="T4" fmla="*/ 13 w 17"/>
                <a:gd name="T5" fmla="*/ 5 h 26"/>
                <a:gd name="T6" fmla="*/ 12 w 17"/>
                <a:gd name="T7" fmla="*/ 2 h 26"/>
                <a:gd name="T8" fmla="*/ 12 w 17"/>
                <a:gd name="T9" fmla="*/ 1 h 26"/>
                <a:gd name="T10" fmla="*/ 10 w 17"/>
                <a:gd name="T11" fmla="*/ 0 h 26"/>
                <a:gd name="T12" fmla="*/ 8 w 17"/>
                <a:gd name="T13" fmla="*/ 0 h 26"/>
                <a:gd name="T14" fmla="*/ 6 w 17"/>
                <a:gd name="T15" fmla="*/ 1 h 26"/>
                <a:gd name="T16" fmla="*/ 5 w 17"/>
                <a:gd name="T17" fmla="*/ 1 h 26"/>
                <a:gd name="T18" fmla="*/ 3 w 17"/>
                <a:gd name="T19" fmla="*/ 4 h 26"/>
                <a:gd name="T20" fmla="*/ 2 w 17"/>
                <a:gd name="T21" fmla="*/ 8 h 26"/>
                <a:gd name="T22" fmla="*/ 0 w 17"/>
                <a:gd name="T23" fmla="*/ 25 h 26"/>
                <a:gd name="T24" fmla="*/ 16 w 17"/>
                <a:gd name="T25" fmla="*/ 25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6"/>
                <a:gd name="T41" fmla="*/ 17 w 17"/>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6">
                  <a:moveTo>
                    <a:pt x="16" y="25"/>
                  </a:moveTo>
                  <a:lnTo>
                    <a:pt x="14" y="8"/>
                  </a:lnTo>
                  <a:lnTo>
                    <a:pt x="13" y="5"/>
                  </a:lnTo>
                  <a:lnTo>
                    <a:pt x="12" y="2"/>
                  </a:lnTo>
                  <a:lnTo>
                    <a:pt x="12" y="1"/>
                  </a:lnTo>
                  <a:lnTo>
                    <a:pt x="10" y="0"/>
                  </a:lnTo>
                  <a:lnTo>
                    <a:pt x="8" y="0"/>
                  </a:lnTo>
                  <a:lnTo>
                    <a:pt x="6" y="1"/>
                  </a:lnTo>
                  <a:lnTo>
                    <a:pt x="5" y="1"/>
                  </a:lnTo>
                  <a:lnTo>
                    <a:pt x="3" y="4"/>
                  </a:lnTo>
                  <a:lnTo>
                    <a:pt x="2" y="8"/>
                  </a:lnTo>
                  <a:lnTo>
                    <a:pt x="0" y="25"/>
                  </a:lnTo>
                  <a:lnTo>
                    <a:pt x="16" y="25"/>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19" name="Freeform 48"/>
            <p:cNvSpPr>
              <a:spLocks/>
            </p:cNvSpPr>
            <p:nvPr/>
          </p:nvSpPr>
          <p:spPr bwMode="auto">
            <a:xfrm>
              <a:off x="4715" y="2007"/>
              <a:ext cx="35" cy="17"/>
            </a:xfrm>
            <a:custGeom>
              <a:avLst/>
              <a:gdLst>
                <a:gd name="T0" fmla="*/ 34 w 35"/>
                <a:gd name="T1" fmla="*/ 16 h 17"/>
                <a:gd name="T2" fmla="*/ 31 w 35"/>
                <a:gd name="T3" fmla="*/ 0 h 17"/>
                <a:gd name="T4" fmla="*/ 0 w 35"/>
                <a:gd name="T5" fmla="*/ 0 h 17"/>
                <a:gd name="T6" fmla="*/ 3 w 35"/>
                <a:gd name="T7" fmla="*/ 16 h 17"/>
                <a:gd name="T8" fmla="*/ 34 w 35"/>
                <a:gd name="T9" fmla="*/ 16 h 17"/>
                <a:gd name="T10" fmla="*/ 0 60000 65536"/>
                <a:gd name="T11" fmla="*/ 0 60000 65536"/>
                <a:gd name="T12" fmla="*/ 0 60000 65536"/>
                <a:gd name="T13" fmla="*/ 0 60000 65536"/>
                <a:gd name="T14" fmla="*/ 0 60000 65536"/>
                <a:gd name="T15" fmla="*/ 0 w 35"/>
                <a:gd name="T16" fmla="*/ 0 h 17"/>
                <a:gd name="T17" fmla="*/ 35 w 35"/>
                <a:gd name="T18" fmla="*/ 17 h 17"/>
              </a:gdLst>
              <a:ahLst/>
              <a:cxnLst>
                <a:cxn ang="T10">
                  <a:pos x="T0" y="T1"/>
                </a:cxn>
                <a:cxn ang="T11">
                  <a:pos x="T2" y="T3"/>
                </a:cxn>
                <a:cxn ang="T12">
                  <a:pos x="T4" y="T5"/>
                </a:cxn>
                <a:cxn ang="T13">
                  <a:pos x="T6" y="T7"/>
                </a:cxn>
                <a:cxn ang="T14">
                  <a:pos x="T8" y="T9"/>
                </a:cxn>
              </a:cxnLst>
              <a:rect l="T15" t="T16" r="T17" b="T18"/>
              <a:pathLst>
                <a:path w="35" h="17">
                  <a:moveTo>
                    <a:pt x="34" y="16"/>
                  </a:moveTo>
                  <a:lnTo>
                    <a:pt x="31" y="0"/>
                  </a:lnTo>
                  <a:lnTo>
                    <a:pt x="0" y="0"/>
                  </a:lnTo>
                  <a:lnTo>
                    <a:pt x="3" y="16"/>
                  </a:lnTo>
                  <a:lnTo>
                    <a:pt x="34" y="16"/>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20" name="Freeform 49"/>
            <p:cNvSpPr>
              <a:spLocks/>
            </p:cNvSpPr>
            <p:nvPr/>
          </p:nvSpPr>
          <p:spPr bwMode="auto">
            <a:xfrm>
              <a:off x="4667" y="1974"/>
              <a:ext cx="17" cy="34"/>
            </a:xfrm>
            <a:custGeom>
              <a:avLst/>
              <a:gdLst>
                <a:gd name="T0" fmla="*/ 0 w 17"/>
                <a:gd name="T1" fmla="*/ 33 h 34"/>
                <a:gd name="T2" fmla="*/ 0 w 17"/>
                <a:gd name="T3" fmla="*/ 0 h 34"/>
                <a:gd name="T4" fmla="*/ 16 w 17"/>
                <a:gd name="T5" fmla="*/ 0 h 34"/>
                <a:gd name="T6" fmla="*/ 16 w 17"/>
                <a:gd name="T7" fmla="*/ 33 h 34"/>
                <a:gd name="T8" fmla="*/ 0 w 17"/>
                <a:gd name="T9" fmla="*/ 33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33"/>
                  </a:moveTo>
                  <a:lnTo>
                    <a:pt x="0" y="0"/>
                  </a:lnTo>
                  <a:lnTo>
                    <a:pt x="16" y="0"/>
                  </a:lnTo>
                  <a:lnTo>
                    <a:pt x="16" y="33"/>
                  </a:lnTo>
                  <a:lnTo>
                    <a:pt x="0" y="33"/>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21" name="Line 50"/>
            <p:cNvSpPr>
              <a:spLocks noChangeShapeType="1"/>
            </p:cNvSpPr>
            <p:nvPr/>
          </p:nvSpPr>
          <p:spPr bwMode="auto">
            <a:xfrm flipH="1" flipV="1">
              <a:off x="4652" y="1970"/>
              <a:ext cx="48" cy="37"/>
            </a:xfrm>
            <a:prstGeom prst="line">
              <a:avLst/>
            </a:prstGeom>
            <a:noFill/>
            <a:ln w="12700">
              <a:solidFill>
                <a:schemeClr val="tx2"/>
              </a:solidFill>
              <a:round/>
              <a:headEnd type="none" w="sm" len="sm"/>
              <a:tailEnd type="none" w="sm" len="sm"/>
            </a:ln>
          </p:spPr>
          <p:txBody>
            <a:bodyPr wrap="none" anchor="ctr"/>
            <a:lstStyle/>
            <a:p>
              <a:endParaRPr lang="vi-VN"/>
            </a:p>
          </p:txBody>
        </p:sp>
        <p:sp>
          <p:nvSpPr>
            <p:cNvPr id="3122" name="Line 51"/>
            <p:cNvSpPr>
              <a:spLocks noChangeShapeType="1"/>
            </p:cNvSpPr>
            <p:nvPr/>
          </p:nvSpPr>
          <p:spPr bwMode="auto">
            <a:xfrm flipH="1" flipV="1">
              <a:off x="4682" y="1976"/>
              <a:ext cx="54" cy="31"/>
            </a:xfrm>
            <a:prstGeom prst="line">
              <a:avLst/>
            </a:prstGeom>
            <a:noFill/>
            <a:ln w="12700">
              <a:solidFill>
                <a:schemeClr val="tx2"/>
              </a:solidFill>
              <a:round/>
              <a:headEnd type="none" w="sm" len="sm"/>
              <a:tailEnd type="none" w="sm" len="sm"/>
            </a:ln>
          </p:spPr>
          <p:txBody>
            <a:bodyPr wrap="none" anchor="ctr"/>
            <a:lstStyle/>
            <a:p>
              <a:endParaRPr lang="vi-VN"/>
            </a:p>
          </p:txBody>
        </p:sp>
        <p:sp>
          <p:nvSpPr>
            <p:cNvPr id="3123" name="Freeform 52"/>
            <p:cNvSpPr>
              <a:spLocks/>
            </p:cNvSpPr>
            <p:nvPr/>
          </p:nvSpPr>
          <p:spPr bwMode="auto">
            <a:xfrm>
              <a:off x="4636" y="1958"/>
              <a:ext cx="19" cy="17"/>
            </a:xfrm>
            <a:custGeom>
              <a:avLst/>
              <a:gdLst>
                <a:gd name="T0" fmla="*/ 16 w 19"/>
                <a:gd name="T1" fmla="*/ 16 h 17"/>
                <a:gd name="T2" fmla="*/ 17 w 19"/>
                <a:gd name="T3" fmla="*/ 14 h 17"/>
                <a:gd name="T4" fmla="*/ 17 w 19"/>
                <a:gd name="T5" fmla="*/ 12 h 17"/>
                <a:gd name="T6" fmla="*/ 18 w 19"/>
                <a:gd name="T7" fmla="*/ 12 h 17"/>
                <a:gd name="T8" fmla="*/ 18 w 19"/>
                <a:gd name="T9" fmla="*/ 11 h 17"/>
                <a:gd name="T10" fmla="*/ 18 w 19"/>
                <a:gd name="T11" fmla="*/ 9 h 17"/>
                <a:gd name="T12" fmla="*/ 18 w 19"/>
                <a:gd name="T13" fmla="*/ 8 h 17"/>
                <a:gd name="T14" fmla="*/ 17 w 19"/>
                <a:gd name="T15" fmla="*/ 8 h 17"/>
                <a:gd name="T16" fmla="*/ 17 w 19"/>
                <a:gd name="T17" fmla="*/ 6 h 17"/>
                <a:gd name="T18" fmla="*/ 16 w 19"/>
                <a:gd name="T19" fmla="*/ 6 h 17"/>
                <a:gd name="T20" fmla="*/ 16 w 19"/>
                <a:gd name="T21" fmla="*/ 4 h 17"/>
                <a:gd name="T22" fmla="*/ 16 w 19"/>
                <a:gd name="T23" fmla="*/ 3 h 17"/>
                <a:gd name="T24" fmla="*/ 15 w 19"/>
                <a:gd name="T25" fmla="*/ 3 h 17"/>
                <a:gd name="T26" fmla="*/ 14 w 19"/>
                <a:gd name="T27" fmla="*/ 3 h 17"/>
                <a:gd name="T28" fmla="*/ 13 w 19"/>
                <a:gd name="T29" fmla="*/ 1 h 17"/>
                <a:gd name="T30" fmla="*/ 12 w 19"/>
                <a:gd name="T31" fmla="*/ 1 h 17"/>
                <a:gd name="T32" fmla="*/ 11 w 19"/>
                <a:gd name="T33" fmla="*/ 1 h 17"/>
                <a:gd name="T34" fmla="*/ 10 w 19"/>
                <a:gd name="T35" fmla="*/ 0 h 17"/>
                <a:gd name="T36" fmla="*/ 9 w 19"/>
                <a:gd name="T37" fmla="*/ 0 h 17"/>
                <a:gd name="T38" fmla="*/ 8 w 19"/>
                <a:gd name="T39" fmla="*/ 0 h 17"/>
                <a:gd name="T40" fmla="*/ 7 w 19"/>
                <a:gd name="T41" fmla="*/ 0 h 17"/>
                <a:gd name="T42" fmla="*/ 6 w 19"/>
                <a:gd name="T43" fmla="*/ 1 h 17"/>
                <a:gd name="T44" fmla="*/ 5 w 19"/>
                <a:gd name="T45" fmla="*/ 1 h 17"/>
                <a:gd name="T46" fmla="*/ 4 w 19"/>
                <a:gd name="T47" fmla="*/ 1 h 17"/>
                <a:gd name="T48" fmla="*/ 4 w 19"/>
                <a:gd name="T49" fmla="*/ 3 h 17"/>
                <a:gd name="T50" fmla="*/ 3 w 19"/>
                <a:gd name="T51" fmla="*/ 3 h 17"/>
                <a:gd name="T52" fmla="*/ 2 w 19"/>
                <a:gd name="T53" fmla="*/ 3 h 17"/>
                <a:gd name="T54" fmla="*/ 1 w 19"/>
                <a:gd name="T55" fmla="*/ 4 h 17"/>
                <a:gd name="T56" fmla="*/ 1 w 19"/>
                <a:gd name="T57" fmla="*/ 6 h 17"/>
                <a:gd name="T58" fmla="*/ 0 w 19"/>
                <a:gd name="T59" fmla="*/ 6 h 17"/>
                <a:gd name="T60" fmla="*/ 0 w 19"/>
                <a:gd name="T61" fmla="*/ 8 h 17"/>
                <a:gd name="T62" fmla="*/ 0 w 19"/>
                <a:gd name="T63" fmla="*/ 9 h 17"/>
                <a:gd name="T64" fmla="*/ 0 w 19"/>
                <a:gd name="T65" fmla="*/ 11 h 17"/>
                <a:gd name="T66" fmla="*/ 0 w 19"/>
                <a:gd name="T67" fmla="*/ 12 h 17"/>
                <a:gd name="T68" fmla="*/ 1 w 19"/>
                <a:gd name="T69" fmla="*/ 14 h 17"/>
                <a:gd name="T70" fmla="*/ 2 w 19"/>
                <a:gd name="T71" fmla="*/ 16 h 17"/>
                <a:gd name="T72" fmla="*/ 16 w 19"/>
                <a:gd name="T73" fmla="*/ 16 h 1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17"/>
                <a:gd name="T113" fmla="*/ 19 w 19"/>
                <a:gd name="T114" fmla="*/ 17 h 1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17">
                  <a:moveTo>
                    <a:pt x="16" y="16"/>
                  </a:moveTo>
                  <a:lnTo>
                    <a:pt x="17" y="14"/>
                  </a:lnTo>
                  <a:lnTo>
                    <a:pt x="17" y="12"/>
                  </a:lnTo>
                  <a:lnTo>
                    <a:pt x="18" y="12"/>
                  </a:lnTo>
                  <a:lnTo>
                    <a:pt x="18" y="11"/>
                  </a:lnTo>
                  <a:lnTo>
                    <a:pt x="18" y="9"/>
                  </a:lnTo>
                  <a:lnTo>
                    <a:pt x="18" y="8"/>
                  </a:lnTo>
                  <a:lnTo>
                    <a:pt x="17" y="8"/>
                  </a:lnTo>
                  <a:lnTo>
                    <a:pt x="17" y="6"/>
                  </a:lnTo>
                  <a:lnTo>
                    <a:pt x="16" y="6"/>
                  </a:lnTo>
                  <a:lnTo>
                    <a:pt x="16" y="4"/>
                  </a:lnTo>
                  <a:lnTo>
                    <a:pt x="16" y="3"/>
                  </a:lnTo>
                  <a:lnTo>
                    <a:pt x="15" y="3"/>
                  </a:lnTo>
                  <a:lnTo>
                    <a:pt x="14" y="3"/>
                  </a:lnTo>
                  <a:lnTo>
                    <a:pt x="13" y="1"/>
                  </a:lnTo>
                  <a:lnTo>
                    <a:pt x="12" y="1"/>
                  </a:lnTo>
                  <a:lnTo>
                    <a:pt x="11" y="1"/>
                  </a:lnTo>
                  <a:lnTo>
                    <a:pt x="10" y="0"/>
                  </a:lnTo>
                  <a:lnTo>
                    <a:pt x="9" y="0"/>
                  </a:lnTo>
                  <a:lnTo>
                    <a:pt x="8" y="0"/>
                  </a:lnTo>
                  <a:lnTo>
                    <a:pt x="7" y="0"/>
                  </a:lnTo>
                  <a:lnTo>
                    <a:pt x="6" y="1"/>
                  </a:lnTo>
                  <a:lnTo>
                    <a:pt x="5" y="1"/>
                  </a:lnTo>
                  <a:lnTo>
                    <a:pt x="4" y="1"/>
                  </a:lnTo>
                  <a:lnTo>
                    <a:pt x="4" y="3"/>
                  </a:lnTo>
                  <a:lnTo>
                    <a:pt x="3" y="3"/>
                  </a:lnTo>
                  <a:lnTo>
                    <a:pt x="2" y="3"/>
                  </a:lnTo>
                  <a:lnTo>
                    <a:pt x="1" y="4"/>
                  </a:lnTo>
                  <a:lnTo>
                    <a:pt x="1" y="6"/>
                  </a:lnTo>
                  <a:lnTo>
                    <a:pt x="0" y="6"/>
                  </a:lnTo>
                  <a:lnTo>
                    <a:pt x="0" y="8"/>
                  </a:lnTo>
                  <a:lnTo>
                    <a:pt x="0" y="9"/>
                  </a:lnTo>
                  <a:lnTo>
                    <a:pt x="0" y="11"/>
                  </a:lnTo>
                  <a:lnTo>
                    <a:pt x="0" y="12"/>
                  </a:lnTo>
                  <a:lnTo>
                    <a:pt x="1" y="14"/>
                  </a:lnTo>
                  <a:lnTo>
                    <a:pt x="2" y="16"/>
                  </a:lnTo>
                  <a:lnTo>
                    <a:pt x="16" y="16"/>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24" name="Freeform 53"/>
            <p:cNvSpPr>
              <a:spLocks/>
            </p:cNvSpPr>
            <p:nvPr/>
          </p:nvSpPr>
          <p:spPr bwMode="auto">
            <a:xfrm>
              <a:off x="4666" y="1964"/>
              <a:ext cx="18" cy="17"/>
            </a:xfrm>
            <a:custGeom>
              <a:avLst/>
              <a:gdLst>
                <a:gd name="T0" fmla="*/ 16 w 18"/>
                <a:gd name="T1" fmla="*/ 16 h 17"/>
                <a:gd name="T2" fmla="*/ 16 w 18"/>
                <a:gd name="T3" fmla="*/ 14 h 17"/>
                <a:gd name="T4" fmla="*/ 16 w 18"/>
                <a:gd name="T5" fmla="*/ 12 h 17"/>
                <a:gd name="T6" fmla="*/ 17 w 18"/>
                <a:gd name="T7" fmla="*/ 12 h 17"/>
                <a:gd name="T8" fmla="*/ 17 w 18"/>
                <a:gd name="T9" fmla="*/ 11 h 17"/>
                <a:gd name="T10" fmla="*/ 17 w 18"/>
                <a:gd name="T11" fmla="*/ 9 h 17"/>
                <a:gd name="T12" fmla="*/ 17 w 18"/>
                <a:gd name="T13" fmla="*/ 8 h 17"/>
                <a:gd name="T14" fmla="*/ 16 w 18"/>
                <a:gd name="T15" fmla="*/ 6 h 17"/>
                <a:gd name="T16" fmla="*/ 16 w 18"/>
                <a:gd name="T17" fmla="*/ 4 h 17"/>
                <a:gd name="T18" fmla="*/ 15 w 18"/>
                <a:gd name="T19" fmla="*/ 4 h 17"/>
                <a:gd name="T20" fmla="*/ 14 w 18"/>
                <a:gd name="T21" fmla="*/ 3 h 17"/>
                <a:gd name="T22" fmla="*/ 13 w 18"/>
                <a:gd name="T23" fmla="*/ 3 h 17"/>
                <a:gd name="T24" fmla="*/ 12 w 18"/>
                <a:gd name="T25" fmla="*/ 3 h 17"/>
                <a:gd name="T26" fmla="*/ 11 w 18"/>
                <a:gd name="T27" fmla="*/ 1 h 17"/>
                <a:gd name="T28" fmla="*/ 10 w 18"/>
                <a:gd name="T29" fmla="*/ 1 h 17"/>
                <a:gd name="T30" fmla="*/ 9 w 18"/>
                <a:gd name="T31" fmla="*/ 0 h 17"/>
                <a:gd name="T32" fmla="*/ 8 w 18"/>
                <a:gd name="T33" fmla="*/ 0 h 17"/>
                <a:gd name="T34" fmla="*/ 7 w 18"/>
                <a:gd name="T35" fmla="*/ 1 h 17"/>
                <a:gd name="T36" fmla="*/ 6 w 18"/>
                <a:gd name="T37" fmla="*/ 1 h 17"/>
                <a:gd name="T38" fmla="*/ 5 w 18"/>
                <a:gd name="T39" fmla="*/ 3 h 17"/>
                <a:gd name="T40" fmla="*/ 4 w 18"/>
                <a:gd name="T41" fmla="*/ 3 h 17"/>
                <a:gd name="T42" fmla="*/ 3 w 18"/>
                <a:gd name="T43" fmla="*/ 3 h 17"/>
                <a:gd name="T44" fmla="*/ 2 w 18"/>
                <a:gd name="T45" fmla="*/ 3 h 17"/>
                <a:gd name="T46" fmla="*/ 2 w 18"/>
                <a:gd name="T47" fmla="*/ 4 h 17"/>
                <a:gd name="T48" fmla="*/ 1 w 18"/>
                <a:gd name="T49" fmla="*/ 4 h 17"/>
                <a:gd name="T50" fmla="*/ 1 w 18"/>
                <a:gd name="T51" fmla="*/ 6 h 17"/>
                <a:gd name="T52" fmla="*/ 0 w 18"/>
                <a:gd name="T53" fmla="*/ 6 h 17"/>
                <a:gd name="T54" fmla="*/ 0 w 18"/>
                <a:gd name="T55" fmla="*/ 8 h 17"/>
                <a:gd name="T56" fmla="*/ 0 w 18"/>
                <a:gd name="T57" fmla="*/ 9 h 17"/>
                <a:gd name="T58" fmla="*/ 0 w 18"/>
                <a:gd name="T59" fmla="*/ 11 h 17"/>
                <a:gd name="T60" fmla="*/ 0 w 18"/>
                <a:gd name="T61" fmla="*/ 12 h 17"/>
                <a:gd name="T62" fmla="*/ 1 w 18"/>
                <a:gd name="T63" fmla="*/ 14 h 17"/>
                <a:gd name="T64" fmla="*/ 2 w 18"/>
                <a:gd name="T65" fmla="*/ 16 h 17"/>
                <a:gd name="T66" fmla="*/ 16 w 18"/>
                <a:gd name="T67" fmla="*/ 16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
                <a:gd name="T103" fmla="*/ 0 h 17"/>
                <a:gd name="T104" fmla="*/ 18 w 18"/>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 h="17">
                  <a:moveTo>
                    <a:pt x="16" y="16"/>
                  </a:moveTo>
                  <a:lnTo>
                    <a:pt x="16" y="14"/>
                  </a:lnTo>
                  <a:lnTo>
                    <a:pt x="16" y="12"/>
                  </a:lnTo>
                  <a:lnTo>
                    <a:pt x="17" y="12"/>
                  </a:lnTo>
                  <a:lnTo>
                    <a:pt x="17" y="11"/>
                  </a:lnTo>
                  <a:lnTo>
                    <a:pt x="17" y="9"/>
                  </a:lnTo>
                  <a:lnTo>
                    <a:pt x="17" y="8"/>
                  </a:lnTo>
                  <a:lnTo>
                    <a:pt x="16" y="6"/>
                  </a:lnTo>
                  <a:lnTo>
                    <a:pt x="16" y="4"/>
                  </a:lnTo>
                  <a:lnTo>
                    <a:pt x="15" y="4"/>
                  </a:lnTo>
                  <a:lnTo>
                    <a:pt x="14" y="3"/>
                  </a:lnTo>
                  <a:lnTo>
                    <a:pt x="13" y="3"/>
                  </a:lnTo>
                  <a:lnTo>
                    <a:pt x="12" y="3"/>
                  </a:lnTo>
                  <a:lnTo>
                    <a:pt x="11" y="1"/>
                  </a:lnTo>
                  <a:lnTo>
                    <a:pt x="10" y="1"/>
                  </a:lnTo>
                  <a:lnTo>
                    <a:pt x="9" y="0"/>
                  </a:lnTo>
                  <a:lnTo>
                    <a:pt x="8" y="0"/>
                  </a:lnTo>
                  <a:lnTo>
                    <a:pt x="7" y="1"/>
                  </a:lnTo>
                  <a:lnTo>
                    <a:pt x="6" y="1"/>
                  </a:lnTo>
                  <a:lnTo>
                    <a:pt x="5" y="3"/>
                  </a:lnTo>
                  <a:lnTo>
                    <a:pt x="4" y="3"/>
                  </a:lnTo>
                  <a:lnTo>
                    <a:pt x="3" y="3"/>
                  </a:lnTo>
                  <a:lnTo>
                    <a:pt x="2" y="3"/>
                  </a:lnTo>
                  <a:lnTo>
                    <a:pt x="2" y="4"/>
                  </a:lnTo>
                  <a:lnTo>
                    <a:pt x="1" y="4"/>
                  </a:lnTo>
                  <a:lnTo>
                    <a:pt x="1" y="6"/>
                  </a:lnTo>
                  <a:lnTo>
                    <a:pt x="0" y="6"/>
                  </a:lnTo>
                  <a:lnTo>
                    <a:pt x="0" y="8"/>
                  </a:lnTo>
                  <a:lnTo>
                    <a:pt x="0" y="9"/>
                  </a:lnTo>
                  <a:lnTo>
                    <a:pt x="0" y="11"/>
                  </a:lnTo>
                  <a:lnTo>
                    <a:pt x="0" y="12"/>
                  </a:lnTo>
                  <a:lnTo>
                    <a:pt x="1" y="14"/>
                  </a:lnTo>
                  <a:lnTo>
                    <a:pt x="2" y="16"/>
                  </a:lnTo>
                  <a:lnTo>
                    <a:pt x="16" y="16"/>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25" name="Freeform 54"/>
            <p:cNvSpPr>
              <a:spLocks/>
            </p:cNvSpPr>
            <p:nvPr/>
          </p:nvSpPr>
          <p:spPr bwMode="auto">
            <a:xfrm>
              <a:off x="4180" y="1952"/>
              <a:ext cx="17" cy="17"/>
            </a:xfrm>
            <a:custGeom>
              <a:avLst/>
              <a:gdLst>
                <a:gd name="T0" fmla="*/ 0 w 17"/>
                <a:gd name="T1" fmla="*/ 16 h 17"/>
                <a:gd name="T2" fmla="*/ 1 w 17"/>
                <a:gd name="T3" fmla="*/ 1 h 17"/>
                <a:gd name="T4" fmla="*/ 16 w 17"/>
                <a:gd name="T5" fmla="*/ 0 h 17"/>
                <a:gd name="T6" fmla="*/ 14 w 17"/>
                <a:gd name="T7" fmla="*/ 16 h 17"/>
                <a:gd name="T8" fmla="*/ 0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 y="1"/>
                  </a:lnTo>
                  <a:lnTo>
                    <a:pt x="16" y="0"/>
                  </a:lnTo>
                  <a:lnTo>
                    <a:pt x="14" y="16"/>
                  </a:lnTo>
                  <a:lnTo>
                    <a:pt x="0" y="16"/>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26" name="Freeform 55"/>
            <p:cNvSpPr>
              <a:spLocks/>
            </p:cNvSpPr>
            <p:nvPr/>
          </p:nvSpPr>
          <p:spPr bwMode="auto">
            <a:xfrm>
              <a:off x="3914" y="2081"/>
              <a:ext cx="171" cy="19"/>
            </a:xfrm>
            <a:custGeom>
              <a:avLst/>
              <a:gdLst>
                <a:gd name="T0" fmla="*/ 129 w 171"/>
                <a:gd name="T1" fmla="*/ 5 h 19"/>
                <a:gd name="T2" fmla="*/ 125 w 171"/>
                <a:gd name="T3" fmla="*/ 5 h 19"/>
                <a:gd name="T4" fmla="*/ 122 w 171"/>
                <a:gd name="T5" fmla="*/ 3 h 19"/>
                <a:gd name="T6" fmla="*/ 118 w 171"/>
                <a:gd name="T7" fmla="*/ 2 h 19"/>
                <a:gd name="T8" fmla="*/ 114 w 171"/>
                <a:gd name="T9" fmla="*/ 1 h 19"/>
                <a:gd name="T10" fmla="*/ 107 w 171"/>
                <a:gd name="T11" fmla="*/ 1 h 19"/>
                <a:gd name="T12" fmla="*/ 103 w 171"/>
                <a:gd name="T13" fmla="*/ 1 h 19"/>
                <a:gd name="T14" fmla="*/ 98 w 171"/>
                <a:gd name="T15" fmla="*/ 2 h 19"/>
                <a:gd name="T16" fmla="*/ 94 w 171"/>
                <a:gd name="T17" fmla="*/ 3 h 19"/>
                <a:gd name="T18" fmla="*/ 91 w 171"/>
                <a:gd name="T19" fmla="*/ 5 h 19"/>
                <a:gd name="T20" fmla="*/ 92 w 171"/>
                <a:gd name="T21" fmla="*/ 3 h 19"/>
                <a:gd name="T22" fmla="*/ 90 w 171"/>
                <a:gd name="T23" fmla="*/ 2 h 19"/>
                <a:gd name="T24" fmla="*/ 89 w 171"/>
                <a:gd name="T25" fmla="*/ 1 h 19"/>
                <a:gd name="T26" fmla="*/ 86 w 171"/>
                <a:gd name="T27" fmla="*/ 1 h 19"/>
                <a:gd name="T28" fmla="*/ 81 w 171"/>
                <a:gd name="T29" fmla="*/ 0 h 19"/>
                <a:gd name="T30" fmla="*/ 72 w 171"/>
                <a:gd name="T31" fmla="*/ 1 h 19"/>
                <a:gd name="T32" fmla="*/ 60 w 171"/>
                <a:gd name="T33" fmla="*/ 1 h 19"/>
                <a:gd name="T34" fmla="*/ 50 w 171"/>
                <a:gd name="T35" fmla="*/ 2 h 19"/>
                <a:gd name="T36" fmla="*/ 46 w 171"/>
                <a:gd name="T37" fmla="*/ 3 h 19"/>
                <a:gd name="T38" fmla="*/ 42 w 171"/>
                <a:gd name="T39" fmla="*/ 4 h 19"/>
                <a:gd name="T40" fmla="*/ 39 w 171"/>
                <a:gd name="T41" fmla="*/ 5 h 19"/>
                <a:gd name="T42" fmla="*/ 34 w 171"/>
                <a:gd name="T43" fmla="*/ 5 h 19"/>
                <a:gd name="T44" fmla="*/ 30 w 171"/>
                <a:gd name="T45" fmla="*/ 6 h 19"/>
                <a:gd name="T46" fmla="*/ 26 w 171"/>
                <a:gd name="T47" fmla="*/ 7 h 19"/>
                <a:gd name="T48" fmla="*/ 24 w 171"/>
                <a:gd name="T49" fmla="*/ 6 h 19"/>
                <a:gd name="T50" fmla="*/ 15 w 171"/>
                <a:gd name="T51" fmla="*/ 5 h 19"/>
                <a:gd name="T52" fmla="*/ 10 w 171"/>
                <a:gd name="T53" fmla="*/ 5 h 19"/>
                <a:gd name="T54" fmla="*/ 6 w 171"/>
                <a:gd name="T55" fmla="*/ 5 h 19"/>
                <a:gd name="T56" fmla="*/ 3 w 171"/>
                <a:gd name="T57" fmla="*/ 6 h 19"/>
                <a:gd name="T58" fmla="*/ 1 w 171"/>
                <a:gd name="T59" fmla="*/ 7 h 19"/>
                <a:gd name="T60" fmla="*/ 0 w 171"/>
                <a:gd name="T61" fmla="*/ 8 h 19"/>
                <a:gd name="T62" fmla="*/ 0 w 171"/>
                <a:gd name="T63" fmla="*/ 9 h 19"/>
                <a:gd name="T64" fmla="*/ 0 w 171"/>
                <a:gd name="T65" fmla="*/ 11 h 19"/>
                <a:gd name="T66" fmla="*/ 0 w 171"/>
                <a:gd name="T67" fmla="*/ 12 h 19"/>
                <a:gd name="T68" fmla="*/ 2 w 171"/>
                <a:gd name="T69" fmla="*/ 13 h 19"/>
                <a:gd name="T70" fmla="*/ 6 w 171"/>
                <a:gd name="T71" fmla="*/ 13 h 19"/>
                <a:gd name="T72" fmla="*/ 12 w 171"/>
                <a:gd name="T73" fmla="*/ 14 h 19"/>
                <a:gd name="T74" fmla="*/ 22 w 171"/>
                <a:gd name="T75" fmla="*/ 15 h 19"/>
                <a:gd name="T76" fmla="*/ 32 w 171"/>
                <a:gd name="T77" fmla="*/ 15 h 19"/>
                <a:gd name="T78" fmla="*/ 59 w 171"/>
                <a:gd name="T79" fmla="*/ 14 h 19"/>
                <a:gd name="T80" fmla="*/ 87 w 171"/>
                <a:gd name="T81" fmla="*/ 14 h 19"/>
                <a:gd name="T82" fmla="*/ 104 w 171"/>
                <a:gd name="T83" fmla="*/ 14 h 19"/>
                <a:gd name="T84" fmla="*/ 114 w 171"/>
                <a:gd name="T85" fmla="*/ 15 h 19"/>
                <a:gd name="T86" fmla="*/ 119 w 171"/>
                <a:gd name="T87" fmla="*/ 15 h 19"/>
                <a:gd name="T88" fmla="*/ 125 w 171"/>
                <a:gd name="T89" fmla="*/ 17 h 19"/>
                <a:gd name="T90" fmla="*/ 134 w 171"/>
                <a:gd name="T91" fmla="*/ 18 h 19"/>
                <a:gd name="T92" fmla="*/ 139 w 171"/>
                <a:gd name="T93" fmla="*/ 18 h 19"/>
                <a:gd name="T94" fmla="*/ 142 w 171"/>
                <a:gd name="T95" fmla="*/ 18 h 19"/>
                <a:gd name="T96" fmla="*/ 144 w 171"/>
                <a:gd name="T97" fmla="*/ 18 h 19"/>
                <a:gd name="T98" fmla="*/ 150 w 171"/>
                <a:gd name="T99" fmla="*/ 17 h 19"/>
                <a:gd name="T100" fmla="*/ 154 w 171"/>
                <a:gd name="T101" fmla="*/ 16 h 19"/>
                <a:gd name="T102" fmla="*/ 170 w 171"/>
                <a:gd name="T103" fmla="*/ 10 h 19"/>
                <a:gd name="T104" fmla="*/ 168 w 171"/>
                <a:gd name="T105" fmla="*/ 9 h 19"/>
                <a:gd name="T106" fmla="*/ 165 w 171"/>
                <a:gd name="T107" fmla="*/ 7 h 19"/>
                <a:gd name="T108" fmla="*/ 161 w 171"/>
                <a:gd name="T109" fmla="*/ 6 h 19"/>
                <a:gd name="T110" fmla="*/ 158 w 171"/>
                <a:gd name="T111" fmla="*/ 5 h 19"/>
                <a:gd name="T112" fmla="*/ 145 w 171"/>
                <a:gd name="T113" fmla="*/ 4 h 19"/>
                <a:gd name="T114" fmla="*/ 136 w 171"/>
                <a:gd name="T115" fmla="*/ 4 h 19"/>
                <a:gd name="T116" fmla="*/ 129 w 171"/>
                <a:gd name="T117" fmla="*/ 5 h 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1"/>
                <a:gd name="T178" fmla="*/ 0 h 19"/>
                <a:gd name="T179" fmla="*/ 171 w 171"/>
                <a:gd name="T180" fmla="*/ 19 h 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1" h="19">
                  <a:moveTo>
                    <a:pt x="129" y="5"/>
                  </a:moveTo>
                  <a:lnTo>
                    <a:pt x="125" y="5"/>
                  </a:lnTo>
                  <a:lnTo>
                    <a:pt x="122" y="3"/>
                  </a:lnTo>
                  <a:lnTo>
                    <a:pt x="118" y="2"/>
                  </a:lnTo>
                  <a:lnTo>
                    <a:pt x="114" y="1"/>
                  </a:lnTo>
                  <a:lnTo>
                    <a:pt x="107" y="1"/>
                  </a:lnTo>
                  <a:lnTo>
                    <a:pt x="103" y="1"/>
                  </a:lnTo>
                  <a:lnTo>
                    <a:pt x="98" y="2"/>
                  </a:lnTo>
                  <a:lnTo>
                    <a:pt x="94" y="3"/>
                  </a:lnTo>
                  <a:lnTo>
                    <a:pt x="91" y="5"/>
                  </a:lnTo>
                  <a:lnTo>
                    <a:pt x="92" y="3"/>
                  </a:lnTo>
                  <a:lnTo>
                    <a:pt x="90" y="2"/>
                  </a:lnTo>
                  <a:lnTo>
                    <a:pt x="89" y="1"/>
                  </a:lnTo>
                  <a:lnTo>
                    <a:pt x="86" y="1"/>
                  </a:lnTo>
                  <a:lnTo>
                    <a:pt x="81" y="0"/>
                  </a:lnTo>
                  <a:lnTo>
                    <a:pt x="72" y="1"/>
                  </a:lnTo>
                  <a:lnTo>
                    <a:pt x="60" y="1"/>
                  </a:lnTo>
                  <a:lnTo>
                    <a:pt x="50" y="2"/>
                  </a:lnTo>
                  <a:lnTo>
                    <a:pt x="46" y="3"/>
                  </a:lnTo>
                  <a:lnTo>
                    <a:pt x="42" y="4"/>
                  </a:lnTo>
                  <a:lnTo>
                    <a:pt x="39" y="5"/>
                  </a:lnTo>
                  <a:lnTo>
                    <a:pt x="34" y="5"/>
                  </a:lnTo>
                  <a:lnTo>
                    <a:pt x="30" y="6"/>
                  </a:lnTo>
                  <a:lnTo>
                    <a:pt x="26" y="7"/>
                  </a:lnTo>
                  <a:lnTo>
                    <a:pt x="24" y="6"/>
                  </a:lnTo>
                  <a:lnTo>
                    <a:pt x="15" y="5"/>
                  </a:lnTo>
                  <a:lnTo>
                    <a:pt x="10" y="5"/>
                  </a:lnTo>
                  <a:lnTo>
                    <a:pt x="6" y="5"/>
                  </a:lnTo>
                  <a:lnTo>
                    <a:pt x="3" y="6"/>
                  </a:lnTo>
                  <a:lnTo>
                    <a:pt x="1" y="7"/>
                  </a:lnTo>
                  <a:lnTo>
                    <a:pt x="0" y="8"/>
                  </a:lnTo>
                  <a:lnTo>
                    <a:pt x="0" y="9"/>
                  </a:lnTo>
                  <a:lnTo>
                    <a:pt x="0" y="11"/>
                  </a:lnTo>
                  <a:lnTo>
                    <a:pt x="0" y="12"/>
                  </a:lnTo>
                  <a:lnTo>
                    <a:pt x="2" y="13"/>
                  </a:lnTo>
                  <a:lnTo>
                    <a:pt x="6" y="13"/>
                  </a:lnTo>
                  <a:lnTo>
                    <a:pt x="12" y="14"/>
                  </a:lnTo>
                  <a:lnTo>
                    <a:pt x="22" y="15"/>
                  </a:lnTo>
                  <a:lnTo>
                    <a:pt x="32" y="15"/>
                  </a:lnTo>
                  <a:lnTo>
                    <a:pt x="59" y="14"/>
                  </a:lnTo>
                  <a:lnTo>
                    <a:pt x="87" y="14"/>
                  </a:lnTo>
                  <a:lnTo>
                    <a:pt x="104" y="14"/>
                  </a:lnTo>
                  <a:lnTo>
                    <a:pt x="114" y="15"/>
                  </a:lnTo>
                  <a:lnTo>
                    <a:pt x="119" y="15"/>
                  </a:lnTo>
                  <a:lnTo>
                    <a:pt x="125" y="17"/>
                  </a:lnTo>
                  <a:lnTo>
                    <a:pt x="134" y="18"/>
                  </a:lnTo>
                  <a:lnTo>
                    <a:pt x="139" y="18"/>
                  </a:lnTo>
                  <a:lnTo>
                    <a:pt x="142" y="18"/>
                  </a:lnTo>
                  <a:lnTo>
                    <a:pt x="144" y="18"/>
                  </a:lnTo>
                  <a:lnTo>
                    <a:pt x="150" y="17"/>
                  </a:lnTo>
                  <a:lnTo>
                    <a:pt x="154" y="16"/>
                  </a:lnTo>
                  <a:lnTo>
                    <a:pt x="170" y="10"/>
                  </a:lnTo>
                  <a:lnTo>
                    <a:pt x="168" y="9"/>
                  </a:lnTo>
                  <a:lnTo>
                    <a:pt x="165" y="7"/>
                  </a:lnTo>
                  <a:lnTo>
                    <a:pt x="161" y="6"/>
                  </a:lnTo>
                  <a:lnTo>
                    <a:pt x="158" y="5"/>
                  </a:lnTo>
                  <a:lnTo>
                    <a:pt x="145" y="4"/>
                  </a:lnTo>
                  <a:lnTo>
                    <a:pt x="136" y="4"/>
                  </a:lnTo>
                  <a:lnTo>
                    <a:pt x="129" y="5"/>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27" name="Freeform 56"/>
            <p:cNvSpPr>
              <a:spLocks/>
            </p:cNvSpPr>
            <p:nvPr/>
          </p:nvSpPr>
          <p:spPr bwMode="auto">
            <a:xfrm>
              <a:off x="5005" y="2081"/>
              <a:ext cx="175" cy="29"/>
            </a:xfrm>
            <a:custGeom>
              <a:avLst/>
              <a:gdLst>
                <a:gd name="T0" fmla="*/ 132 w 175"/>
                <a:gd name="T1" fmla="*/ 1 h 29"/>
                <a:gd name="T2" fmla="*/ 135 w 175"/>
                <a:gd name="T3" fmla="*/ 3 h 29"/>
                <a:gd name="T4" fmla="*/ 135 w 175"/>
                <a:gd name="T5" fmla="*/ 5 h 29"/>
                <a:gd name="T6" fmla="*/ 141 w 175"/>
                <a:gd name="T7" fmla="*/ 3 h 29"/>
                <a:gd name="T8" fmla="*/ 144 w 175"/>
                <a:gd name="T9" fmla="*/ 3 h 29"/>
                <a:gd name="T10" fmla="*/ 147 w 175"/>
                <a:gd name="T11" fmla="*/ 5 h 29"/>
                <a:gd name="T12" fmla="*/ 151 w 175"/>
                <a:gd name="T13" fmla="*/ 7 h 29"/>
                <a:gd name="T14" fmla="*/ 156 w 175"/>
                <a:gd name="T15" fmla="*/ 7 h 29"/>
                <a:gd name="T16" fmla="*/ 160 w 175"/>
                <a:gd name="T17" fmla="*/ 9 h 29"/>
                <a:gd name="T18" fmla="*/ 161 w 175"/>
                <a:gd name="T19" fmla="*/ 13 h 29"/>
                <a:gd name="T20" fmla="*/ 165 w 175"/>
                <a:gd name="T21" fmla="*/ 13 h 29"/>
                <a:gd name="T22" fmla="*/ 171 w 175"/>
                <a:gd name="T23" fmla="*/ 14 h 29"/>
                <a:gd name="T24" fmla="*/ 173 w 175"/>
                <a:gd name="T25" fmla="*/ 17 h 29"/>
                <a:gd name="T26" fmla="*/ 173 w 175"/>
                <a:gd name="T27" fmla="*/ 20 h 29"/>
                <a:gd name="T28" fmla="*/ 172 w 175"/>
                <a:gd name="T29" fmla="*/ 22 h 29"/>
                <a:gd name="T30" fmla="*/ 167 w 175"/>
                <a:gd name="T31" fmla="*/ 24 h 29"/>
                <a:gd name="T32" fmla="*/ 158 w 175"/>
                <a:gd name="T33" fmla="*/ 27 h 29"/>
                <a:gd name="T34" fmla="*/ 144 w 175"/>
                <a:gd name="T35" fmla="*/ 28 h 29"/>
                <a:gd name="T36" fmla="*/ 139 w 175"/>
                <a:gd name="T37" fmla="*/ 27 h 29"/>
                <a:gd name="T38" fmla="*/ 137 w 175"/>
                <a:gd name="T39" fmla="*/ 25 h 29"/>
                <a:gd name="T40" fmla="*/ 139 w 175"/>
                <a:gd name="T41" fmla="*/ 23 h 29"/>
                <a:gd name="T42" fmla="*/ 99 w 175"/>
                <a:gd name="T43" fmla="*/ 23 h 29"/>
                <a:gd name="T44" fmla="*/ 66 w 175"/>
                <a:gd name="T45" fmla="*/ 22 h 29"/>
                <a:gd name="T46" fmla="*/ 21 w 175"/>
                <a:gd name="T47" fmla="*/ 19 h 29"/>
                <a:gd name="T48" fmla="*/ 0 w 175"/>
                <a:gd name="T49" fmla="*/ 21 h 29"/>
                <a:gd name="T50" fmla="*/ 4 w 175"/>
                <a:gd name="T51" fmla="*/ 15 h 29"/>
                <a:gd name="T52" fmla="*/ 8 w 175"/>
                <a:gd name="T53" fmla="*/ 13 h 29"/>
                <a:gd name="T54" fmla="*/ 19 w 175"/>
                <a:gd name="T55" fmla="*/ 12 h 29"/>
                <a:gd name="T56" fmla="*/ 25 w 175"/>
                <a:gd name="T57" fmla="*/ 13 h 29"/>
                <a:gd name="T58" fmla="*/ 30 w 175"/>
                <a:gd name="T59" fmla="*/ 11 h 29"/>
                <a:gd name="T60" fmla="*/ 41 w 175"/>
                <a:gd name="T61" fmla="*/ 8 h 29"/>
                <a:gd name="T62" fmla="*/ 78 w 175"/>
                <a:gd name="T63" fmla="*/ 9 h 29"/>
                <a:gd name="T64" fmla="*/ 77 w 175"/>
                <a:gd name="T65" fmla="*/ 7 h 29"/>
                <a:gd name="T66" fmla="*/ 81 w 175"/>
                <a:gd name="T67" fmla="*/ 5 h 29"/>
                <a:gd name="T68" fmla="*/ 93 w 175"/>
                <a:gd name="T69" fmla="*/ 4 h 29"/>
                <a:gd name="T70" fmla="*/ 111 w 175"/>
                <a:gd name="T71" fmla="*/ 2 h 29"/>
                <a:gd name="T72" fmla="*/ 120 w 175"/>
                <a:gd name="T73" fmla="*/ 1 h 29"/>
                <a:gd name="T74" fmla="*/ 130 w 175"/>
                <a:gd name="T75" fmla="*/ 0 h 2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5"/>
                <a:gd name="T115" fmla="*/ 0 h 29"/>
                <a:gd name="T116" fmla="*/ 175 w 175"/>
                <a:gd name="T117" fmla="*/ 29 h 2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5" h="29">
                  <a:moveTo>
                    <a:pt x="130" y="0"/>
                  </a:moveTo>
                  <a:lnTo>
                    <a:pt x="132" y="1"/>
                  </a:lnTo>
                  <a:lnTo>
                    <a:pt x="135" y="2"/>
                  </a:lnTo>
                  <a:lnTo>
                    <a:pt x="135" y="3"/>
                  </a:lnTo>
                  <a:lnTo>
                    <a:pt x="135" y="4"/>
                  </a:lnTo>
                  <a:lnTo>
                    <a:pt x="135" y="5"/>
                  </a:lnTo>
                  <a:lnTo>
                    <a:pt x="139" y="3"/>
                  </a:lnTo>
                  <a:lnTo>
                    <a:pt x="141" y="3"/>
                  </a:lnTo>
                  <a:lnTo>
                    <a:pt x="142" y="3"/>
                  </a:lnTo>
                  <a:lnTo>
                    <a:pt x="144" y="3"/>
                  </a:lnTo>
                  <a:lnTo>
                    <a:pt x="146" y="4"/>
                  </a:lnTo>
                  <a:lnTo>
                    <a:pt x="147" y="5"/>
                  </a:lnTo>
                  <a:lnTo>
                    <a:pt x="149" y="8"/>
                  </a:lnTo>
                  <a:lnTo>
                    <a:pt x="151" y="7"/>
                  </a:lnTo>
                  <a:lnTo>
                    <a:pt x="153" y="6"/>
                  </a:lnTo>
                  <a:lnTo>
                    <a:pt x="156" y="7"/>
                  </a:lnTo>
                  <a:lnTo>
                    <a:pt x="159" y="8"/>
                  </a:lnTo>
                  <a:lnTo>
                    <a:pt x="160" y="9"/>
                  </a:lnTo>
                  <a:lnTo>
                    <a:pt x="161" y="11"/>
                  </a:lnTo>
                  <a:lnTo>
                    <a:pt x="161" y="13"/>
                  </a:lnTo>
                  <a:lnTo>
                    <a:pt x="162" y="15"/>
                  </a:lnTo>
                  <a:lnTo>
                    <a:pt x="165" y="13"/>
                  </a:lnTo>
                  <a:lnTo>
                    <a:pt x="168" y="13"/>
                  </a:lnTo>
                  <a:lnTo>
                    <a:pt x="171" y="14"/>
                  </a:lnTo>
                  <a:lnTo>
                    <a:pt x="173" y="15"/>
                  </a:lnTo>
                  <a:lnTo>
                    <a:pt x="173" y="17"/>
                  </a:lnTo>
                  <a:lnTo>
                    <a:pt x="174" y="18"/>
                  </a:lnTo>
                  <a:lnTo>
                    <a:pt x="173" y="20"/>
                  </a:lnTo>
                  <a:lnTo>
                    <a:pt x="173" y="21"/>
                  </a:lnTo>
                  <a:lnTo>
                    <a:pt x="172" y="22"/>
                  </a:lnTo>
                  <a:lnTo>
                    <a:pt x="171" y="23"/>
                  </a:lnTo>
                  <a:lnTo>
                    <a:pt x="167" y="24"/>
                  </a:lnTo>
                  <a:lnTo>
                    <a:pt x="163" y="25"/>
                  </a:lnTo>
                  <a:lnTo>
                    <a:pt x="158" y="27"/>
                  </a:lnTo>
                  <a:lnTo>
                    <a:pt x="149" y="28"/>
                  </a:lnTo>
                  <a:lnTo>
                    <a:pt x="144" y="28"/>
                  </a:lnTo>
                  <a:lnTo>
                    <a:pt x="140" y="28"/>
                  </a:lnTo>
                  <a:lnTo>
                    <a:pt x="139" y="27"/>
                  </a:lnTo>
                  <a:lnTo>
                    <a:pt x="137" y="27"/>
                  </a:lnTo>
                  <a:lnTo>
                    <a:pt x="137" y="25"/>
                  </a:lnTo>
                  <a:lnTo>
                    <a:pt x="137" y="24"/>
                  </a:lnTo>
                  <a:lnTo>
                    <a:pt x="139" y="23"/>
                  </a:lnTo>
                  <a:lnTo>
                    <a:pt x="117" y="23"/>
                  </a:lnTo>
                  <a:lnTo>
                    <a:pt x="99" y="23"/>
                  </a:lnTo>
                  <a:lnTo>
                    <a:pt x="86" y="23"/>
                  </a:lnTo>
                  <a:lnTo>
                    <a:pt x="66" y="22"/>
                  </a:lnTo>
                  <a:lnTo>
                    <a:pt x="27" y="20"/>
                  </a:lnTo>
                  <a:lnTo>
                    <a:pt x="21" y="19"/>
                  </a:lnTo>
                  <a:lnTo>
                    <a:pt x="14" y="20"/>
                  </a:lnTo>
                  <a:lnTo>
                    <a:pt x="0" y="21"/>
                  </a:lnTo>
                  <a:lnTo>
                    <a:pt x="2" y="18"/>
                  </a:lnTo>
                  <a:lnTo>
                    <a:pt x="4" y="15"/>
                  </a:lnTo>
                  <a:lnTo>
                    <a:pt x="6" y="14"/>
                  </a:lnTo>
                  <a:lnTo>
                    <a:pt x="8" y="13"/>
                  </a:lnTo>
                  <a:lnTo>
                    <a:pt x="14" y="12"/>
                  </a:lnTo>
                  <a:lnTo>
                    <a:pt x="19" y="12"/>
                  </a:lnTo>
                  <a:lnTo>
                    <a:pt x="22" y="12"/>
                  </a:lnTo>
                  <a:lnTo>
                    <a:pt x="25" y="13"/>
                  </a:lnTo>
                  <a:lnTo>
                    <a:pt x="28" y="12"/>
                  </a:lnTo>
                  <a:lnTo>
                    <a:pt x="30" y="11"/>
                  </a:lnTo>
                  <a:lnTo>
                    <a:pt x="34" y="10"/>
                  </a:lnTo>
                  <a:lnTo>
                    <a:pt x="41" y="8"/>
                  </a:lnTo>
                  <a:lnTo>
                    <a:pt x="53" y="8"/>
                  </a:lnTo>
                  <a:lnTo>
                    <a:pt x="78" y="9"/>
                  </a:lnTo>
                  <a:lnTo>
                    <a:pt x="77" y="8"/>
                  </a:lnTo>
                  <a:lnTo>
                    <a:pt x="77" y="7"/>
                  </a:lnTo>
                  <a:lnTo>
                    <a:pt x="79" y="5"/>
                  </a:lnTo>
                  <a:lnTo>
                    <a:pt x="81" y="5"/>
                  </a:lnTo>
                  <a:lnTo>
                    <a:pt x="87" y="4"/>
                  </a:lnTo>
                  <a:lnTo>
                    <a:pt x="93" y="4"/>
                  </a:lnTo>
                  <a:lnTo>
                    <a:pt x="102" y="5"/>
                  </a:lnTo>
                  <a:lnTo>
                    <a:pt x="111" y="2"/>
                  </a:lnTo>
                  <a:lnTo>
                    <a:pt x="115" y="1"/>
                  </a:lnTo>
                  <a:lnTo>
                    <a:pt x="120" y="1"/>
                  </a:lnTo>
                  <a:lnTo>
                    <a:pt x="125" y="0"/>
                  </a:lnTo>
                  <a:lnTo>
                    <a:pt x="130" y="0"/>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28" name="Freeform 57"/>
            <p:cNvSpPr>
              <a:spLocks/>
            </p:cNvSpPr>
            <p:nvPr/>
          </p:nvSpPr>
          <p:spPr bwMode="auto">
            <a:xfrm>
              <a:off x="4033" y="2065"/>
              <a:ext cx="1103" cy="42"/>
            </a:xfrm>
            <a:custGeom>
              <a:avLst/>
              <a:gdLst>
                <a:gd name="T0" fmla="*/ 1102 w 1103"/>
                <a:gd name="T1" fmla="*/ 16 h 42"/>
                <a:gd name="T2" fmla="*/ 1092 w 1103"/>
                <a:gd name="T3" fmla="*/ 17 h 42"/>
                <a:gd name="T4" fmla="*/ 1083 w 1103"/>
                <a:gd name="T5" fmla="*/ 18 h 42"/>
                <a:gd name="T6" fmla="*/ 1065 w 1103"/>
                <a:gd name="T7" fmla="*/ 20 h 42"/>
                <a:gd name="T8" fmla="*/ 1053 w 1103"/>
                <a:gd name="T9" fmla="*/ 21 h 42"/>
                <a:gd name="T10" fmla="*/ 1049 w 1103"/>
                <a:gd name="T11" fmla="*/ 23 h 42"/>
                <a:gd name="T12" fmla="*/ 1050 w 1103"/>
                <a:gd name="T13" fmla="*/ 25 h 42"/>
                <a:gd name="T14" fmla="*/ 1013 w 1103"/>
                <a:gd name="T15" fmla="*/ 24 h 42"/>
                <a:gd name="T16" fmla="*/ 1002 w 1103"/>
                <a:gd name="T17" fmla="*/ 27 h 42"/>
                <a:gd name="T18" fmla="*/ 997 w 1103"/>
                <a:gd name="T19" fmla="*/ 29 h 42"/>
                <a:gd name="T20" fmla="*/ 991 w 1103"/>
                <a:gd name="T21" fmla="*/ 28 h 42"/>
                <a:gd name="T22" fmla="*/ 980 w 1103"/>
                <a:gd name="T23" fmla="*/ 29 h 42"/>
                <a:gd name="T24" fmla="*/ 976 w 1103"/>
                <a:gd name="T25" fmla="*/ 31 h 42"/>
                <a:gd name="T26" fmla="*/ 972 w 1103"/>
                <a:gd name="T27" fmla="*/ 37 h 42"/>
                <a:gd name="T28" fmla="*/ 952 w 1103"/>
                <a:gd name="T29" fmla="*/ 38 h 42"/>
                <a:gd name="T30" fmla="*/ 889 w 1103"/>
                <a:gd name="T31" fmla="*/ 41 h 42"/>
                <a:gd name="T32" fmla="*/ 796 w 1103"/>
                <a:gd name="T33" fmla="*/ 38 h 42"/>
                <a:gd name="T34" fmla="*/ 709 w 1103"/>
                <a:gd name="T35" fmla="*/ 37 h 42"/>
                <a:gd name="T36" fmla="*/ 652 w 1103"/>
                <a:gd name="T37" fmla="*/ 39 h 42"/>
                <a:gd name="T38" fmla="*/ 593 w 1103"/>
                <a:gd name="T39" fmla="*/ 34 h 42"/>
                <a:gd name="T40" fmla="*/ 508 w 1103"/>
                <a:gd name="T41" fmla="*/ 29 h 42"/>
                <a:gd name="T42" fmla="*/ 460 w 1103"/>
                <a:gd name="T43" fmla="*/ 32 h 42"/>
                <a:gd name="T44" fmla="*/ 425 w 1103"/>
                <a:gd name="T45" fmla="*/ 38 h 42"/>
                <a:gd name="T46" fmla="*/ 397 w 1103"/>
                <a:gd name="T47" fmla="*/ 40 h 42"/>
                <a:gd name="T48" fmla="*/ 367 w 1103"/>
                <a:gd name="T49" fmla="*/ 40 h 42"/>
                <a:gd name="T50" fmla="*/ 198 w 1103"/>
                <a:gd name="T51" fmla="*/ 33 h 42"/>
                <a:gd name="T52" fmla="*/ 141 w 1103"/>
                <a:gd name="T53" fmla="*/ 27 h 42"/>
                <a:gd name="T54" fmla="*/ 52 w 1103"/>
                <a:gd name="T55" fmla="*/ 26 h 42"/>
                <a:gd name="T56" fmla="*/ 49 w 1103"/>
                <a:gd name="T57" fmla="*/ 25 h 42"/>
                <a:gd name="T58" fmla="*/ 42 w 1103"/>
                <a:gd name="T59" fmla="*/ 22 h 42"/>
                <a:gd name="T60" fmla="*/ 26 w 1103"/>
                <a:gd name="T61" fmla="*/ 20 h 42"/>
                <a:gd name="T62" fmla="*/ 10 w 1103"/>
                <a:gd name="T63" fmla="*/ 21 h 42"/>
                <a:gd name="T64" fmla="*/ 0 w 1103"/>
                <a:gd name="T65" fmla="*/ 15 h 42"/>
                <a:gd name="T66" fmla="*/ 557 w 1103"/>
                <a:gd name="T67" fmla="*/ 14 h 42"/>
                <a:gd name="T68" fmla="*/ 759 w 1103"/>
                <a:gd name="T69" fmla="*/ 11 h 42"/>
                <a:gd name="T70" fmla="*/ 909 w 1103"/>
                <a:gd name="T71" fmla="*/ 9 h 42"/>
                <a:gd name="T72" fmla="*/ 1002 w 1103"/>
                <a:gd name="T73" fmla="*/ 5 h 42"/>
                <a:gd name="T74" fmla="*/ 1063 w 1103"/>
                <a:gd name="T75" fmla="*/ 3 h 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03"/>
                <a:gd name="T115" fmla="*/ 0 h 42"/>
                <a:gd name="T116" fmla="*/ 1103 w 1103"/>
                <a:gd name="T117" fmla="*/ 42 h 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03" h="42">
                  <a:moveTo>
                    <a:pt x="1101" y="0"/>
                  </a:moveTo>
                  <a:lnTo>
                    <a:pt x="1102" y="16"/>
                  </a:lnTo>
                  <a:lnTo>
                    <a:pt x="1097" y="16"/>
                  </a:lnTo>
                  <a:lnTo>
                    <a:pt x="1092" y="17"/>
                  </a:lnTo>
                  <a:lnTo>
                    <a:pt x="1087" y="17"/>
                  </a:lnTo>
                  <a:lnTo>
                    <a:pt x="1083" y="18"/>
                  </a:lnTo>
                  <a:lnTo>
                    <a:pt x="1074" y="21"/>
                  </a:lnTo>
                  <a:lnTo>
                    <a:pt x="1065" y="20"/>
                  </a:lnTo>
                  <a:lnTo>
                    <a:pt x="1059" y="20"/>
                  </a:lnTo>
                  <a:lnTo>
                    <a:pt x="1053" y="21"/>
                  </a:lnTo>
                  <a:lnTo>
                    <a:pt x="1051" y="21"/>
                  </a:lnTo>
                  <a:lnTo>
                    <a:pt x="1049" y="23"/>
                  </a:lnTo>
                  <a:lnTo>
                    <a:pt x="1049" y="24"/>
                  </a:lnTo>
                  <a:lnTo>
                    <a:pt x="1050" y="25"/>
                  </a:lnTo>
                  <a:lnTo>
                    <a:pt x="1025" y="24"/>
                  </a:lnTo>
                  <a:lnTo>
                    <a:pt x="1013" y="24"/>
                  </a:lnTo>
                  <a:lnTo>
                    <a:pt x="1006" y="26"/>
                  </a:lnTo>
                  <a:lnTo>
                    <a:pt x="1002" y="27"/>
                  </a:lnTo>
                  <a:lnTo>
                    <a:pt x="1000" y="28"/>
                  </a:lnTo>
                  <a:lnTo>
                    <a:pt x="997" y="29"/>
                  </a:lnTo>
                  <a:lnTo>
                    <a:pt x="994" y="28"/>
                  </a:lnTo>
                  <a:lnTo>
                    <a:pt x="991" y="28"/>
                  </a:lnTo>
                  <a:lnTo>
                    <a:pt x="986" y="28"/>
                  </a:lnTo>
                  <a:lnTo>
                    <a:pt x="980" y="29"/>
                  </a:lnTo>
                  <a:lnTo>
                    <a:pt x="978" y="30"/>
                  </a:lnTo>
                  <a:lnTo>
                    <a:pt x="976" y="31"/>
                  </a:lnTo>
                  <a:lnTo>
                    <a:pt x="974" y="34"/>
                  </a:lnTo>
                  <a:lnTo>
                    <a:pt x="972" y="37"/>
                  </a:lnTo>
                  <a:lnTo>
                    <a:pt x="973" y="37"/>
                  </a:lnTo>
                  <a:lnTo>
                    <a:pt x="952" y="38"/>
                  </a:lnTo>
                  <a:lnTo>
                    <a:pt x="924" y="40"/>
                  </a:lnTo>
                  <a:lnTo>
                    <a:pt x="889" y="41"/>
                  </a:lnTo>
                  <a:lnTo>
                    <a:pt x="833" y="40"/>
                  </a:lnTo>
                  <a:lnTo>
                    <a:pt x="796" y="38"/>
                  </a:lnTo>
                  <a:lnTo>
                    <a:pt x="759" y="36"/>
                  </a:lnTo>
                  <a:lnTo>
                    <a:pt x="709" y="37"/>
                  </a:lnTo>
                  <a:lnTo>
                    <a:pt x="681" y="38"/>
                  </a:lnTo>
                  <a:lnTo>
                    <a:pt x="652" y="39"/>
                  </a:lnTo>
                  <a:lnTo>
                    <a:pt x="625" y="38"/>
                  </a:lnTo>
                  <a:lnTo>
                    <a:pt x="593" y="34"/>
                  </a:lnTo>
                  <a:lnTo>
                    <a:pt x="537" y="31"/>
                  </a:lnTo>
                  <a:lnTo>
                    <a:pt x="508" y="29"/>
                  </a:lnTo>
                  <a:lnTo>
                    <a:pt x="479" y="30"/>
                  </a:lnTo>
                  <a:lnTo>
                    <a:pt x="460" y="32"/>
                  </a:lnTo>
                  <a:lnTo>
                    <a:pt x="441" y="35"/>
                  </a:lnTo>
                  <a:lnTo>
                    <a:pt x="425" y="38"/>
                  </a:lnTo>
                  <a:lnTo>
                    <a:pt x="411" y="39"/>
                  </a:lnTo>
                  <a:lnTo>
                    <a:pt x="397" y="40"/>
                  </a:lnTo>
                  <a:lnTo>
                    <a:pt x="382" y="41"/>
                  </a:lnTo>
                  <a:lnTo>
                    <a:pt x="367" y="40"/>
                  </a:lnTo>
                  <a:lnTo>
                    <a:pt x="271" y="38"/>
                  </a:lnTo>
                  <a:lnTo>
                    <a:pt x="198" y="33"/>
                  </a:lnTo>
                  <a:lnTo>
                    <a:pt x="179" y="31"/>
                  </a:lnTo>
                  <a:lnTo>
                    <a:pt x="141" y="27"/>
                  </a:lnTo>
                  <a:lnTo>
                    <a:pt x="105" y="25"/>
                  </a:lnTo>
                  <a:lnTo>
                    <a:pt x="52" y="26"/>
                  </a:lnTo>
                  <a:lnTo>
                    <a:pt x="51" y="26"/>
                  </a:lnTo>
                  <a:lnTo>
                    <a:pt x="49" y="25"/>
                  </a:lnTo>
                  <a:lnTo>
                    <a:pt x="46" y="23"/>
                  </a:lnTo>
                  <a:lnTo>
                    <a:pt x="42" y="22"/>
                  </a:lnTo>
                  <a:lnTo>
                    <a:pt x="39" y="21"/>
                  </a:lnTo>
                  <a:lnTo>
                    <a:pt x="26" y="20"/>
                  </a:lnTo>
                  <a:lnTo>
                    <a:pt x="17" y="20"/>
                  </a:lnTo>
                  <a:lnTo>
                    <a:pt x="10" y="21"/>
                  </a:lnTo>
                  <a:lnTo>
                    <a:pt x="9" y="21"/>
                  </a:lnTo>
                  <a:lnTo>
                    <a:pt x="0" y="15"/>
                  </a:lnTo>
                  <a:lnTo>
                    <a:pt x="344" y="18"/>
                  </a:lnTo>
                  <a:lnTo>
                    <a:pt x="557" y="14"/>
                  </a:lnTo>
                  <a:lnTo>
                    <a:pt x="679" y="13"/>
                  </a:lnTo>
                  <a:lnTo>
                    <a:pt x="759" y="11"/>
                  </a:lnTo>
                  <a:lnTo>
                    <a:pt x="862" y="10"/>
                  </a:lnTo>
                  <a:lnTo>
                    <a:pt x="909" y="9"/>
                  </a:lnTo>
                  <a:lnTo>
                    <a:pt x="964" y="7"/>
                  </a:lnTo>
                  <a:lnTo>
                    <a:pt x="1002" y="5"/>
                  </a:lnTo>
                  <a:lnTo>
                    <a:pt x="1029" y="4"/>
                  </a:lnTo>
                  <a:lnTo>
                    <a:pt x="1063" y="3"/>
                  </a:lnTo>
                  <a:lnTo>
                    <a:pt x="1101" y="0"/>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29" name="Freeform 58"/>
            <p:cNvSpPr>
              <a:spLocks/>
            </p:cNvSpPr>
            <p:nvPr/>
          </p:nvSpPr>
          <p:spPr bwMode="auto">
            <a:xfrm>
              <a:off x="3993" y="1989"/>
              <a:ext cx="1164" cy="95"/>
            </a:xfrm>
            <a:custGeom>
              <a:avLst/>
              <a:gdLst>
                <a:gd name="T0" fmla="*/ 1051 w 1164"/>
                <a:gd name="T1" fmla="*/ 7 h 95"/>
                <a:gd name="T2" fmla="*/ 1040 w 1164"/>
                <a:gd name="T3" fmla="*/ 8 h 95"/>
                <a:gd name="T4" fmla="*/ 1034 w 1164"/>
                <a:gd name="T5" fmla="*/ 9 h 95"/>
                <a:gd name="T6" fmla="*/ 1030 w 1164"/>
                <a:gd name="T7" fmla="*/ 11 h 95"/>
                <a:gd name="T8" fmla="*/ 1022 w 1164"/>
                <a:gd name="T9" fmla="*/ 15 h 95"/>
                <a:gd name="T10" fmla="*/ 1013 w 1164"/>
                <a:gd name="T11" fmla="*/ 19 h 95"/>
                <a:gd name="T12" fmla="*/ 1001 w 1164"/>
                <a:gd name="T13" fmla="*/ 25 h 95"/>
                <a:gd name="T14" fmla="*/ 992 w 1164"/>
                <a:gd name="T15" fmla="*/ 30 h 95"/>
                <a:gd name="T16" fmla="*/ 985 w 1164"/>
                <a:gd name="T17" fmla="*/ 32 h 95"/>
                <a:gd name="T18" fmla="*/ 981 w 1164"/>
                <a:gd name="T19" fmla="*/ 32 h 95"/>
                <a:gd name="T20" fmla="*/ 973 w 1164"/>
                <a:gd name="T21" fmla="*/ 33 h 95"/>
                <a:gd name="T22" fmla="*/ 0 w 1164"/>
                <a:gd name="T23" fmla="*/ 33 h 95"/>
                <a:gd name="T24" fmla="*/ 1 w 1164"/>
                <a:gd name="T25" fmla="*/ 43 h 95"/>
                <a:gd name="T26" fmla="*/ 2 w 1164"/>
                <a:gd name="T27" fmla="*/ 49 h 95"/>
                <a:gd name="T28" fmla="*/ 3 w 1164"/>
                <a:gd name="T29" fmla="*/ 52 h 95"/>
                <a:gd name="T30" fmla="*/ 5 w 1164"/>
                <a:gd name="T31" fmla="*/ 56 h 95"/>
                <a:gd name="T32" fmla="*/ 7 w 1164"/>
                <a:gd name="T33" fmla="*/ 59 h 95"/>
                <a:gd name="T34" fmla="*/ 9 w 1164"/>
                <a:gd name="T35" fmla="*/ 63 h 95"/>
                <a:gd name="T36" fmla="*/ 13 w 1164"/>
                <a:gd name="T37" fmla="*/ 68 h 95"/>
                <a:gd name="T38" fmla="*/ 17 w 1164"/>
                <a:gd name="T39" fmla="*/ 72 h 95"/>
                <a:gd name="T40" fmla="*/ 22 w 1164"/>
                <a:gd name="T41" fmla="*/ 77 h 95"/>
                <a:gd name="T42" fmla="*/ 27 w 1164"/>
                <a:gd name="T43" fmla="*/ 81 h 95"/>
                <a:gd name="T44" fmla="*/ 40 w 1164"/>
                <a:gd name="T45" fmla="*/ 91 h 95"/>
                <a:gd name="T46" fmla="*/ 384 w 1164"/>
                <a:gd name="T47" fmla="*/ 94 h 95"/>
                <a:gd name="T48" fmla="*/ 597 w 1164"/>
                <a:gd name="T49" fmla="*/ 90 h 95"/>
                <a:gd name="T50" fmla="*/ 719 w 1164"/>
                <a:gd name="T51" fmla="*/ 89 h 95"/>
                <a:gd name="T52" fmla="*/ 799 w 1164"/>
                <a:gd name="T53" fmla="*/ 87 h 95"/>
                <a:gd name="T54" fmla="*/ 902 w 1164"/>
                <a:gd name="T55" fmla="*/ 86 h 95"/>
                <a:gd name="T56" fmla="*/ 949 w 1164"/>
                <a:gd name="T57" fmla="*/ 85 h 95"/>
                <a:gd name="T58" fmla="*/ 1004 w 1164"/>
                <a:gd name="T59" fmla="*/ 83 h 95"/>
                <a:gd name="T60" fmla="*/ 1042 w 1164"/>
                <a:gd name="T61" fmla="*/ 81 h 95"/>
                <a:gd name="T62" fmla="*/ 1069 w 1164"/>
                <a:gd name="T63" fmla="*/ 80 h 95"/>
                <a:gd name="T64" fmla="*/ 1103 w 1164"/>
                <a:gd name="T65" fmla="*/ 79 h 95"/>
                <a:gd name="T66" fmla="*/ 1141 w 1164"/>
                <a:gd name="T67" fmla="*/ 76 h 95"/>
                <a:gd name="T68" fmla="*/ 1141 w 1164"/>
                <a:gd name="T69" fmla="*/ 68 h 95"/>
                <a:gd name="T70" fmla="*/ 1141 w 1164"/>
                <a:gd name="T71" fmla="*/ 57 h 95"/>
                <a:gd name="T72" fmla="*/ 1143 w 1164"/>
                <a:gd name="T73" fmla="*/ 48 h 95"/>
                <a:gd name="T74" fmla="*/ 1145 w 1164"/>
                <a:gd name="T75" fmla="*/ 41 h 95"/>
                <a:gd name="T76" fmla="*/ 1146 w 1164"/>
                <a:gd name="T77" fmla="*/ 36 h 95"/>
                <a:gd name="T78" fmla="*/ 1147 w 1164"/>
                <a:gd name="T79" fmla="*/ 31 h 95"/>
                <a:gd name="T80" fmla="*/ 1149 w 1164"/>
                <a:gd name="T81" fmla="*/ 27 h 95"/>
                <a:gd name="T82" fmla="*/ 1151 w 1164"/>
                <a:gd name="T83" fmla="*/ 21 h 95"/>
                <a:gd name="T84" fmla="*/ 1152 w 1164"/>
                <a:gd name="T85" fmla="*/ 19 h 95"/>
                <a:gd name="T86" fmla="*/ 1153 w 1164"/>
                <a:gd name="T87" fmla="*/ 17 h 95"/>
                <a:gd name="T88" fmla="*/ 1155 w 1164"/>
                <a:gd name="T89" fmla="*/ 15 h 95"/>
                <a:gd name="T90" fmla="*/ 1156 w 1164"/>
                <a:gd name="T91" fmla="*/ 13 h 95"/>
                <a:gd name="T92" fmla="*/ 1158 w 1164"/>
                <a:gd name="T93" fmla="*/ 10 h 95"/>
                <a:gd name="T94" fmla="*/ 1160 w 1164"/>
                <a:gd name="T95" fmla="*/ 8 h 95"/>
                <a:gd name="T96" fmla="*/ 1162 w 1164"/>
                <a:gd name="T97" fmla="*/ 6 h 95"/>
                <a:gd name="T98" fmla="*/ 1162 w 1164"/>
                <a:gd name="T99" fmla="*/ 4 h 95"/>
                <a:gd name="T100" fmla="*/ 1163 w 1164"/>
                <a:gd name="T101" fmla="*/ 3 h 95"/>
                <a:gd name="T102" fmla="*/ 1161 w 1164"/>
                <a:gd name="T103" fmla="*/ 1 h 95"/>
                <a:gd name="T104" fmla="*/ 1160 w 1164"/>
                <a:gd name="T105" fmla="*/ 1 h 95"/>
                <a:gd name="T106" fmla="*/ 1159 w 1164"/>
                <a:gd name="T107" fmla="*/ 1 h 95"/>
                <a:gd name="T108" fmla="*/ 1155 w 1164"/>
                <a:gd name="T109" fmla="*/ 0 h 95"/>
                <a:gd name="T110" fmla="*/ 1072 w 1164"/>
                <a:gd name="T111" fmla="*/ 5 h 95"/>
                <a:gd name="T112" fmla="*/ 1051 w 1164"/>
                <a:gd name="T113" fmla="*/ 7 h 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64"/>
                <a:gd name="T172" fmla="*/ 0 h 95"/>
                <a:gd name="T173" fmla="*/ 1164 w 1164"/>
                <a:gd name="T174" fmla="*/ 95 h 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64" h="95">
                  <a:moveTo>
                    <a:pt x="1051" y="7"/>
                  </a:moveTo>
                  <a:lnTo>
                    <a:pt x="1040" y="8"/>
                  </a:lnTo>
                  <a:lnTo>
                    <a:pt x="1034" y="9"/>
                  </a:lnTo>
                  <a:lnTo>
                    <a:pt x="1030" y="11"/>
                  </a:lnTo>
                  <a:lnTo>
                    <a:pt x="1022" y="15"/>
                  </a:lnTo>
                  <a:lnTo>
                    <a:pt x="1013" y="19"/>
                  </a:lnTo>
                  <a:lnTo>
                    <a:pt x="1001" y="25"/>
                  </a:lnTo>
                  <a:lnTo>
                    <a:pt x="992" y="30"/>
                  </a:lnTo>
                  <a:lnTo>
                    <a:pt x="985" y="32"/>
                  </a:lnTo>
                  <a:lnTo>
                    <a:pt x="981" y="32"/>
                  </a:lnTo>
                  <a:lnTo>
                    <a:pt x="973" y="33"/>
                  </a:lnTo>
                  <a:lnTo>
                    <a:pt x="0" y="33"/>
                  </a:lnTo>
                  <a:lnTo>
                    <a:pt x="1" y="43"/>
                  </a:lnTo>
                  <a:lnTo>
                    <a:pt x="2" y="49"/>
                  </a:lnTo>
                  <a:lnTo>
                    <a:pt x="3" y="52"/>
                  </a:lnTo>
                  <a:lnTo>
                    <a:pt x="5" y="56"/>
                  </a:lnTo>
                  <a:lnTo>
                    <a:pt x="7" y="59"/>
                  </a:lnTo>
                  <a:lnTo>
                    <a:pt x="9" y="63"/>
                  </a:lnTo>
                  <a:lnTo>
                    <a:pt x="13" y="68"/>
                  </a:lnTo>
                  <a:lnTo>
                    <a:pt x="17" y="72"/>
                  </a:lnTo>
                  <a:lnTo>
                    <a:pt x="22" y="77"/>
                  </a:lnTo>
                  <a:lnTo>
                    <a:pt x="27" y="81"/>
                  </a:lnTo>
                  <a:lnTo>
                    <a:pt x="40" y="91"/>
                  </a:lnTo>
                  <a:lnTo>
                    <a:pt x="384" y="94"/>
                  </a:lnTo>
                  <a:lnTo>
                    <a:pt x="597" y="90"/>
                  </a:lnTo>
                  <a:lnTo>
                    <a:pt x="719" y="89"/>
                  </a:lnTo>
                  <a:lnTo>
                    <a:pt x="799" y="87"/>
                  </a:lnTo>
                  <a:lnTo>
                    <a:pt x="902" y="86"/>
                  </a:lnTo>
                  <a:lnTo>
                    <a:pt x="949" y="85"/>
                  </a:lnTo>
                  <a:lnTo>
                    <a:pt x="1004" y="83"/>
                  </a:lnTo>
                  <a:lnTo>
                    <a:pt x="1042" y="81"/>
                  </a:lnTo>
                  <a:lnTo>
                    <a:pt x="1069" y="80"/>
                  </a:lnTo>
                  <a:lnTo>
                    <a:pt x="1103" y="79"/>
                  </a:lnTo>
                  <a:lnTo>
                    <a:pt x="1141" y="76"/>
                  </a:lnTo>
                  <a:lnTo>
                    <a:pt x="1141" y="68"/>
                  </a:lnTo>
                  <a:lnTo>
                    <a:pt x="1141" y="57"/>
                  </a:lnTo>
                  <a:lnTo>
                    <a:pt x="1143" y="48"/>
                  </a:lnTo>
                  <a:lnTo>
                    <a:pt x="1145" y="41"/>
                  </a:lnTo>
                  <a:lnTo>
                    <a:pt x="1146" y="36"/>
                  </a:lnTo>
                  <a:lnTo>
                    <a:pt x="1147" y="31"/>
                  </a:lnTo>
                  <a:lnTo>
                    <a:pt x="1149" y="27"/>
                  </a:lnTo>
                  <a:lnTo>
                    <a:pt x="1151" y="21"/>
                  </a:lnTo>
                  <a:lnTo>
                    <a:pt x="1152" y="19"/>
                  </a:lnTo>
                  <a:lnTo>
                    <a:pt x="1153" y="17"/>
                  </a:lnTo>
                  <a:lnTo>
                    <a:pt x="1155" y="15"/>
                  </a:lnTo>
                  <a:lnTo>
                    <a:pt x="1156" y="13"/>
                  </a:lnTo>
                  <a:lnTo>
                    <a:pt x="1158" y="10"/>
                  </a:lnTo>
                  <a:lnTo>
                    <a:pt x="1160" y="8"/>
                  </a:lnTo>
                  <a:lnTo>
                    <a:pt x="1162" y="6"/>
                  </a:lnTo>
                  <a:lnTo>
                    <a:pt x="1162" y="4"/>
                  </a:lnTo>
                  <a:lnTo>
                    <a:pt x="1163" y="3"/>
                  </a:lnTo>
                  <a:lnTo>
                    <a:pt x="1161" y="1"/>
                  </a:lnTo>
                  <a:lnTo>
                    <a:pt x="1160" y="1"/>
                  </a:lnTo>
                  <a:lnTo>
                    <a:pt x="1159" y="1"/>
                  </a:lnTo>
                  <a:lnTo>
                    <a:pt x="1155" y="0"/>
                  </a:lnTo>
                  <a:lnTo>
                    <a:pt x="1072" y="5"/>
                  </a:lnTo>
                  <a:lnTo>
                    <a:pt x="1051" y="7"/>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30" name="Freeform 59"/>
            <p:cNvSpPr>
              <a:spLocks/>
            </p:cNvSpPr>
            <p:nvPr/>
          </p:nvSpPr>
          <p:spPr bwMode="auto">
            <a:xfrm>
              <a:off x="5044" y="1947"/>
              <a:ext cx="17" cy="50"/>
            </a:xfrm>
            <a:custGeom>
              <a:avLst/>
              <a:gdLst>
                <a:gd name="T0" fmla="*/ 16 w 17"/>
                <a:gd name="T1" fmla="*/ 0 h 50"/>
                <a:gd name="T2" fmla="*/ 0 w 17"/>
                <a:gd name="T3" fmla="*/ 0 h 50"/>
                <a:gd name="T4" fmla="*/ 0 w 17"/>
                <a:gd name="T5" fmla="*/ 48 h 50"/>
                <a:gd name="T6" fmla="*/ 0 w 17"/>
                <a:gd name="T7" fmla="*/ 49 h 50"/>
                <a:gd name="T8" fmla="*/ 16 w 17"/>
                <a:gd name="T9" fmla="*/ 47 h 50"/>
                <a:gd name="T10" fmla="*/ 16 w 17"/>
                <a:gd name="T11" fmla="*/ 21 h 50"/>
                <a:gd name="T12" fmla="*/ 12 w 17"/>
                <a:gd name="T13" fmla="*/ 21 h 50"/>
                <a:gd name="T14" fmla="*/ 12 w 17"/>
                <a:gd name="T15" fmla="*/ 12 h 50"/>
                <a:gd name="T16" fmla="*/ 16 w 17"/>
                <a:gd name="T17" fmla="*/ 12 h 50"/>
                <a:gd name="T18" fmla="*/ 16 w 17"/>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50"/>
                <a:gd name="T32" fmla="*/ 17 w 17"/>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50">
                  <a:moveTo>
                    <a:pt x="16" y="0"/>
                  </a:moveTo>
                  <a:lnTo>
                    <a:pt x="0" y="0"/>
                  </a:lnTo>
                  <a:lnTo>
                    <a:pt x="0" y="48"/>
                  </a:lnTo>
                  <a:lnTo>
                    <a:pt x="0" y="49"/>
                  </a:lnTo>
                  <a:lnTo>
                    <a:pt x="16" y="47"/>
                  </a:lnTo>
                  <a:lnTo>
                    <a:pt x="16" y="21"/>
                  </a:lnTo>
                  <a:lnTo>
                    <a:pt x="12" y="21"/>
                  </a:lnTo>
                  <a:lnTo>
                    <a:pt x="12" y="12"/>
                  </a:lnTo>
                  <a:lnTo>
                    <a:pt x="16" y="12"/>
                  </a:lnTo>
                  <a:lnTo>
                    <a:pt x="16" y="0"/>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31" name="Freeform 60"/>
            <p:cNvSpPr>
              <a:spLocks/>
            </p:cNvSpPr>
            <p:nvPr/>
          </p:nvSpPr>
          <p:spPr bwMode="auto">
            <a:xfrm>
              <a:off x="5056" y="1950"/>
              <a:ext cx="17" cy="45"/>
            </a:xfrm>
            <a:custGeom>
              <a:avLst/>
              <a:gdLst>
                <a:gd name="T0" fmla="*/ 16 w 17"/>
                <a:gd name="T1" fmla="*/ 0 h 45"/>
                <a:gd name="T2" fmla="*/ 16 w 17"/>
                <a:gd name="T3" fmla="*/ 12 h 45"/>
                <a:gd name="T4" fmla="*/ 10 w 17"/>
                <a:gd name="T5" fmla="*/ 12 h 45"/>
                <a:gd name="T6" fmla="*/ 10 w 17"/>
                <a:gd name="T7" fmla="*/ 21 h 45"/>
                <a:gd name="T8" fmla="*/ 16 w 17"/>
                <a:gd name="T9" fmla="*/ 21 h 45"/>
                <a:gd name="T10" fmla="*/ 16 w 17"/>
                <a:gd name="T11" fmla="*/ 44 h 45"/>
                <a:gd name="T12" fmla="*/ 5 w 17"/>
                <a:gd name="T13" fmla="*/ 44 h 45"/>
                <a:gd name="T14" fmla="*/ 5 w 17"/>
                <a:gd name="T15" fmla="*/ 18 h 45"/>
                <a:gd name="T16" fmla="*/ 0 w 17"/>
                <a:gd name="T17" fmla="*/ 18 h 45"/>
                <a:gd name="T18" fmla="*/ 0 w 17"/>
                <a:gd name="T19" fmla="*/ 9 h 45"/>
                <a:gd name="T20" fmla="*/ 5 w 17"/>
                <a:gd name="T21" fmla="*/ 9 h 45"/>
                <a:gd name="T22" fmla="*/ 5 w 17"/>
                <a:gd name="T23" fmla="*/ 0 h 45"/>
                <a:gd name="T24" fmla="*/ 16 w 17"/>
                <a:gd name="T25" fmla="*/ 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45"/>
                <a:gd name="T41" fmla="*/ 17 w 17"/>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45">
                  <a:moveTo>
                    <a:pt x="16" y="0"/>
                  </a:moveTo>
                  <a:lnTo>
                    <a:pt x="16" y="12"/>
                  </a:lnTo>
                  <a:lnTo>
                    <a:pt x="10" y="12"/>
                  </a:lnTo>
                  <a:lnTo>
                    <a:pt x="10" y="21"/>
                  </a:lnTo>
                  <a:lnTo>
                    <a:pt x="16" y="21"/>
                  </a:lnTo>
                  <a:lnTo>
                    <a:pt x="16" y="44"/>
                  </a:lnTo>
                  <a:lnTo>
                    <a:pt x="5" y="44"/>
                  </a:lnTo>
                  <a:lnTo>
                    <a:pt x="5" y="18"/>
                  </a:lnTo>
                  <a:lnTo>
                    <a:pt x="0" y="18"/>
                  </a:lnTo>
                  <a:lnTo>
                    <a:pt x="0" y="9"/>
                  </a:lnTo>
                  <a:lnTo>
                    <a:pt x="5" y="9"/>
                  </a:lnTo>
                  <a:lnTo>
                    <a:pt x="5" y="0"/>
                  </a:lnTo>
                  <a:lnTo>
                    <a:pt x="16" y="0"/>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32" name="Freeform 61"/>
            <p:cNvSpPr>
              <a:spLocks/>
            </p:cNvSpPr>
            <p:nvPr/>
          </p:nvSpPr>
          <p:spPr bwMode="auto">
            <a:xfrm>
              <a:off x="4635" y="2007"/>
              <a:ext cx="84" cy="17"/>
            </a:xfrm>
            <a:custGeom>
              <a:avLst/>
              <a:gdLst>
                <a:gd name="T0" fmla="*/ 17 w 84"/>
                <a:gd name="T1" fmla="*/ 0 h 17"/>
                <a:gd name="T2" fmla="*/ 80 w 84"/>
                <a:gd name="T3" fmla="*/ 0 h 17"/>
                <a:gd name="T4" fmla="*/ 83 w 84"/>
                <a:gd name="T5" fmla="*/ 16 h 17"/>
                <a:gd name="T6" fmla="*/ 0 w 84"/>
                <a:gd name="T7" fmla="*/ 16 h 17"/>
                <a:gd name="T8" fmla="*/ 3 w 84"/>
                <a:gd name="T9" fmla="*/ 9 h 17"/>
                <a:gd name="T10" fmla="*/ 5 w 84"/>
                <a:gd name="T11" fmla="*/ 9 h 17"/>
                <a:gd name="T12" fmla="*/ 8 w 84"/>
                <a:gd name="T13" fmla="*/ 9 h 17"/>
                <a:gd name="T14" fmla="*/ 11 w 84"/>
                <a:gd name="T15" fmla="*/ 8 h 17"/>
                <a:gd name="T16" fmla="*/ 13 w 84"/>
                <a:gd name="T17" fmla="*/ 7 h 17"/>
                <a:gd name="T18" fmla="*/ 15 w 84"/>
                <a:gd name="T19" fmla="*/ 5 h 17"/>
                <a:gd name="T20" fmla="*/ 17 w 84"/>
                <a:gd name="T21" fmla="*/ 3 h 17"/>
                <a:gd name="T22" fmla="*/ 17 w 84"/>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
                <a:gd name="T38" fmla="*/ 84 w 84"/>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
                  <a:moveTo>
                    <a:pt x="17" y="0"/>
                  </a:moveTo>
                  <a:lnTo>
                    <a:pt x="80" y="0"/>
                  </a:lnTo>
                  <a:lnTo>
                    <a:pt x="83" y="16"/>
                  </a:lnTo>
                  <a:lnTo>
                    <a:pt x="0" y="16"/>
                  </a:lnTo>
                  <a:lnTo>
                    <a:pt x="3" y="9"/>
                  </a:lnTo>
                  <a:lnTo>
                    <a:pt x="5" y="9"/>
                  </a:lnTo>
                  <a:lnTo>
                    <a:pt x="8" y="9"/>
                  </a:lnTo>
                  <a:lnTo>
                    <a:pt x="11" y="8"/>
                  </a:lnTo>
                  <a:lnTo>
                    <a:pt x="13" y="7"/>
                  </a:lnTo>
                  <a:lnTo>
                    <a:pt x="15" y="5"/>
                  </a:lnTo>
                  <a:lnTo>
                    <a:pt x="17" y="3"/>
                  </a:lnTo>
                  <a:lnTo>
                    <a:pt x="17" y="0"/>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33" name="Freeform 62"/>
            <p:cNvSpPr>
              <a:spLocks/>
            </p:cNvSpPr>
            <p:nvPr/>
          </p:nvSpPr>
          <p:spPr bwMode="auto">
            <a:xfrm>
              <a:off x="4638" y="1968"/>
              <a:ext cx="17" cy="49"/>
            </a:xfrm>
            <a:custGeom>
              <a:avLst/>
              <a:gdLst>
                <a:gd name="T0" fmla="*/ 16 w 17"/>
                <a:gd name="T1" fmla="*/ 39 h 49"/>
                <a:gd name="T2" fmla="*/ 16 w 17"/>
                <a:gd name="T3" fmla="*/ 0 h 49"/>
                <a:gd name="T4" fmla="*/ 0 w 17"/>
                <a:gd name="T5" fmla="*/ 0 h 49"/>
                <a:gd name="T6" fmla="*/ 0 w 17"/>
                <a:gd name="T7" fmla="*/ 48 h 49"/>
                <a:gd name="T8" fmla="*/ 2 w 17"/>
                <a:gd name="T9" fmla="*/ 48 h 49"/>
                <a:gd name="T10" fmla="*/ 5 w 17"/>
                <a:gd name="T11" fmla="*/ 48 h 49"/>
                <a:gd name="T12" fmla="*/ 9 w 17"/>
                <a:gd name="T13" fmla="*/ 47 h 49"/>
                <a:gd name="T14" fmla="*/ 11 w 17"/>
                <a:gd name="T15" fmla="*/ 46 h 49"/>
                <a:gd name="T16" fmla="*/ 13 w 17"/>
                <a:gd name="T17" fmla="*/ 44 h 49"/>
                <a:gd name="T18" fmla="*/ 16 w 17"/>
                <a:gd name="T19" fmla="*/ 42 h 49"/>
                <a:gd name="T20" fmla="*/ 16 w 17"/>
                <a:gd name="T21" fmla="*/ 39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49"/>
                <a:gd name="T35" fmla="*/ 17 w 17"/>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49">
                  <a:moveTo>
                    <a:pt x="16" y="39"/>
                  </a:moveTo>
                  <a:lnTo>
                    <a:pt x="16" y="0"/>
                  </a:lnTo>
                  <a:lnTo>
                    <a:pt x="0" y="0"/>
                  </a:lnTo>
                  <a:lnTo>
                    <a:pt x="0" y="48"/>
                  </a:lnTo>
                  <a:lnTo>
                    <a:pt x="2" y="48"/>
                  </a:lnTo>
                  <a:lnTo>
                    <a:pt x="5" y="48"/>
                  </a:lnTo>
                  <a:lnTo>
                    <a:pt x="9" y="47"/>
                  </a:lnTo>
                  <a:lnTo>
                    <a:pt x="11" y="46"/>
                  </a:lnTo>
                  <a:lnTo>
                    <a:pt x="13" y="44"/>
                  </a:lnTo>
                  <a:lnTo>
                    <a:pt x="16" y="42"/>
                  </a:lnTo>
                  <a:lnTo>
                    <a:pt x="16" y="39"/>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34" name="Freeform 63"/>
            <p:cNvSpPr>
              <a:spLocks/>
            </p:cNvSpPr>
            <p:nvPr/>
          </p:nvSpPr>
          <p:spPr bwMode="auto">
            <a:xfrm>
              <a:off x="4114" y="1977"/>
              <a:ext cx="24" cy="32"/>
            </a:xfrm>
            <a:custGeom>
              <a:avLst/>
              <a:gdLst>
                <a:gd name="T0" fmla="*/ 6 w 24"/>
                <a:gd name="T1" fmla="*/ 21 h 32"/>
                <a:gd name="T2" fmla="*/ 3 w 24"/>
                <a:gd name="T3" fmla="*/ 6 h 32"/>
                <a:gd name="T4" fmla="*/ 16 w 24"/>
                <a:gd name="T5" fmla="*/ 6 h 32"/>
                <a:gd name="T6" fmla="*/ 14 w 24"/>
                <a:gd name="T7" fmla="*/ 0 h 32"/>
                <a:gd name="T8" fmla="*/ 0 w 24"/>
                <a:gd name="T9" fmla="*/ 0 h 32"/>
                <a:gd name="T10" fmla="*/ 0 w 24"/>
                <a:gd name="T11" fmla="*/ 31 h 32"/>
                <a:gd name="T12" fmla="*/ 23 w 24"/>
                <a:gd name="T13" fmla="*/ 31 h 32"/>
                <a:gd name="T14" fmla="*/ 20 w 24"/>
                <a:gd name="T15" fmla="*/ 21 h 32"/>
                <a:gd name="T16" fmla="*/ 6 w 24"/>
                <a:gd name="T17" fmla="*/ 21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32"/>
                <a:gd name="T29" fmla="*/ 24 w 24"/>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32">
                  <a:moveTo>
                    <a:pt x="6" y="21"/>
                  </a:moveTo>
                  <a:lnTo>
                    <a:pt x="3" y="6"/>
                  </a:lnTo>
                  <a:lnTo>
                    <a:pt x="16" y="6"/>
                  </a:lnTo>
                  <a:lnTo>
                    <a:pt x="14" y="0"/>
                  </a:lnTo>
                  <a:lnTo>
                    <a:pt x="0" y="0"/>
                  </a:lnTo>
                  <a:lnTo>
                    <a:pt x="0" y="31"/>
                  </a:lnTo>
                  <a:lnTo>
                    <a:pt x="23" y="31"/>
                  </a:lnTo>
                  <a:lnTo>
                    <a:pt x="20" y="21"/>
                  </a:lnTo>
                  <a:lnTo>
                    <a:pt x="6" y="21"/>
                  </a:lnTo>
                </a:path>
              </a:pathLst>
            </a:custGeom>
            <a:solidFill>
              <a:srgbClr val="333333"/>
            </a:solidFill>
            <a:ln w="12700" cap="rnd">
              <a:solidFill>
                <a:schemeClr val="tx2"/>
              </a:solidFill>
              <a:round/>
              <a:headEnd/>
              <a:tailEnd/>
            </a:ln>
          </p:spPr>
          <p:txBody>
            <a:bodyPr lIns="91427" tIns="45713" rIns="91427" bIns="45713"/>
            <a:lstStyle/>
            <a:p>
              <a:endParaRPr lang="vi-VN"/>
            </a:p>
          </p:txBody>
        </p:sp>
        <p:sp>
          <p:nvSpPr>
            <p:cNvPr id="3135" name="Freeform 64"/>
            <p:cNvSpPr>
              <a:spLocks/>
            </p:cNvSpPr>
            <p:nvPr/>
          </p:nvSpPr>
          <p:spPr bwMode="auto">
            <a:xfrm>
              <a:off x="4192" y="1952"/>
              <a:ext cx="85" cy="19"/>
            </a:xfrm>
            <a:custGeom>
              <a:avLst/>
              <a:gdLst>
                <a:gd name="T0" fmla="*/ 84 w 85"/>
                <a:gd name="T1" fmla="*/ 18 h 19"/>
                <a:gd name="T2" fmla="*/ 84 w 85"/>
                <a:gd name="T3" fmla="*/ 4 h 19"/>
                <a:gd name="T4" fmla="*/ 1 w 85"/>
                <a:gd name="T5" fmla="*/ 0 h 19"/>
                <a:gd name="T6" fmla="*/ 0 w 85"/>
                <a:gd name="T7" fmla="*/ 16 h 19"/>
                <a:gd name="T8" fmla="*/ 84 w 85"/>
                <a:gd name="T9" fmla="*/ 18 h 19"/>
                <a:gd name="T10" fmla="*/ 0 60000 65536"/>
                <a:gd name="T11" fmla="*/ 0 60000 65536"/>
                <a:gd name="T12" fmla="*/ 0 60000 65536"/>
                <a:gd name="T13" fmla="*/ 0 60000 65536"/>
                <a:gd name="T14" fmla="*/ 0 60000 65536"/>
                <a:gd name="T15" fmla="*/ 0 w 85"/>
                <a:gd name="T16" fmla="*/ 0 h 19"/>
                <a:gd name="T17" fmla="*/ 85 w 85"/>
                <a:gd name="T18" fmla="*/ 19 h 19"/>
              </a:gdLst>
              <a:ahLst/>
              <a:cxnLst>
                <a:cxn ang="T10">
                  <a:pos x="T0" y="T1"/>
                </a:cxn>
                <a:cxn ang="T11">
                  <a:pos x="T2" y="T3"/>
                </a:cxn>
                <a:cxn ang="T12">
                  <a:pos x="T4" y="T5"/>
                </a:cxn>
                <a:cxn ang="T13">
                  <a:pos x="T6" y="T7"/>
                </a:cxn>
                <a:cxn ang="T14">
                  <a:pos x="T8" y="T9"/>
                </a:cxn>
              </a:cxnLst>
              <a:rect l="T15" t="T16" r="T17" b="T18"/>
              <a:pathLst>
                <a:path w="85" h="19">
                  <a:moveTo>
                    <a:pt x="84" y="18"/>
                  </a:moveTo>
                  <a:lnTo>
                    <a:pt x="84" y="4"/>
                  </a:lnTo>
                  <a:lnTo>
                    <a:pt x="1" y="0"/>
                  </a:lnTo>
                  <a:lnTo>
                    <a:pt x="0" y="16"/>
                  </a:lnTo>
                  <a:lnTo>
                    <a:pt x="84" y="18"/>
                  </a:lnTo>
                </a:path>
              </a:pathLst>
            </a:custGeom>
            <a:solidFill>
              <a:srgbClr val="333333"/>
            </a:solidFill>
            <a:ln w="12700" cap="rnd">
              <a:solidFill>
                <a:schemeClr val="tx2"/>
              </a:solidFill>
              <a:round/>
              <a:headEnd/>
              <a:tailEnd/>
            </a:ln>
          </p:spPr>
          <p:txBody>
            <a:bodyPr lIns="91427" tIns="45713" rIns="91427" bIns="45713"/>
            <a:lstStyle/>
            <a:p>
              <a:endParaRPr lang="vi-VN"/>
            </a:p>
          </p:txBody>
        </p:sp>
      </p:grpSp>
      <p:sp>
        <p:nvSpPr>
          <p:cNvPr id="417848" name="Rectangle 56"/>
          <p:cNvSpPr>
            <a:spLocks noChangeArrowheads="1"/>
          </p:cNvSpPr>
          <p:nvPr/>
        </p:nvSpPr>
        <p:spPr bwMode="auto">
          <a:xfrm>
            <a:off x="2819400" y="5029200"/>
            <a:ext cx="2133600" cy="279400"/>
          </a:xfrm>
          <a:prstGeom prst="rect">
            <a:avLst/>
          </a:prstGeom>
          <a:solidFill>
            <a:srgbClr val="0066FF"/>
          </a:solidFill>
          <a:ln w="9525">
            <a:solidFill>
              <a:schemeClr val="tx1"/>
            </a:solidFill>
            <a:miter lim="800000"/>
            <a:headEnd/>
            <a:tailEnd/>
          </a:ln>
        </p:spPr>
        <p:txBody>
          <a:bodyPr wrap="none" lIns="91427" tIns="45713" rIns="91427" bIns="45713" anchor="ctr"/>
          <a:lstStyle/>
          <a:p>
            <a:r>
              <a:rPr lang="en-US" b="1">
                <a:latin typeface=".VnTime" pitchFamily="34" charset="0"/>
                <a:cs typeface="Arial" pitchFamily="34" charset="0"/>
              </a:rPr>
              <a:t>Vïng đi qua ko g©y h¹i</a:t>
            </a:r>
          </a:p>
        </p:txBody>
      </p:sp>
      <p:pic>
        <p:nvPicPr>
          <p:cNvPr id="417849" name="Picture 57" descr="mbay4"/>
          <p:cNvPicPr>
            <a:picLocks noChangeAspect="1" noChangeArrowheads="1"/>
          </p:cNvPicPr>
          <p:nvPr/>
        </p:nvPicPr>
        <p:blipFill>
          <a:blip r:embed="rId5">
            <a:lum bright="-6000"/>
          </a:blip>
          <a:srcRect/>
          <a:stretch>
            <a:fillRect/>
          </a:stretch>
        </p:blipFill>
        <p:spPr bwMode="auto">
          <a:xfrm>
            <a:off x="9144000" y="2438400"/>
            <a:ext cx="1447800" cy="463550"/>
          </a:xfrm>
          <a:prstGeom prst="rect">
            <a:avLst/>
          </a:prstGeom>
          <a:noFill/>
          <a:ln w="9525">
            <a:noFill/>
            <a:miter lim="800000"/>
            <a:headEnd/>
            <a:tailEnd/>
          </a:ln>
        </p:spPr>
      </p:pic>
      <p:sp>
        <p:nvSpPr>
          <p:cNvPr id="4" name="Oval 17"/>
          <p:cNvSpPr>
            <a:spLocks noChangeArrowheads="1"/>
          </p:cNvSpPr>
          <p:nvPr/>
        </p:nvSpPr>
        <p:spPr bwMode="auto">
          <a:xfrm>
            <a:off x="2514600" y="1143000"/>
            <a:ext cx="152400" cy="152400"/>
          </a:xfrm>
          <a:prstGeom prst="ellipse">
            <a:avLst/>
          </a:prstGeom>
          <a:solidFill>
            <a:srgbClr val="FFFF00"/>
          </a:solidFill>
          <a:ln w="38100">
            <a:solidFill>
              <a:srgbClr val="FF0000"/>
            </a:solidFill>
            <a:round/>
            <a:headEnd/>
            <a:tailEnd/>
          </a:ln>
        </p:spPr>
        <p:txBody>
          <a:bodyPr wrap="none" lIns="91427" tIns="45713" rIns="91427" bIns="45713" anchor="ctr"/>
          <a:lstStyle/>
          <a:p>
            <a:pPr eaLnBrk="1" hangingPunct="1"/>
            <a:endParaRPr lang="vi-VN" sz="1700">
              <a:solidFill>
                <a:srgbClr val="FFFF00"/>
              </a:solidFill>
              <a:cs typeface="Arial" pitchFamily="34" charset="0"/>
            </a:endParaRPr>
          </a:p>
        </p:txBody>
      </p:sp>
      <p:sp>
        <p:nvSpPr>
          <p:cNvPr id="5" name="Oval 17"/>
          <p:cNvSpPr>
            <a:spLocks noChangeArrowheads="1"/>
          </p:cNvSpPr>
          <p:nvPr/>
        </p:nvSpPr>
        <p:spPr bwMode="auto">
          <a:xfrm>
            <a:off x="3581400" y="1066800"/>
            <a:ext cx="152400" cy="152400"/>
          </a:xfrm>
          <a:prstGeom prst="ellipse">
            <a:avLst/>
          </a:prstGeom>
          <a:solidFill>
            <a:srgbClr val="FFFF00"/>
          </a:solidFill>
          <a:ln w="38100">
            <a:solidFill>
              <a:srgbClr val="FF0000"/>
            </a:solidFill>
            <a:round/>
            <a:headEnd/>
            <a:tailEnd/>
          </a:ln>
        </p:spPr>
        <p:txBody>
          <a:bodyPr wrap="none" lIns="91427" tIns="45713" rIns="91427" bIns="45713" anchor="ctr"/>
          <a:lstStyle/>
          <a:p>
            <a:pPr eaLnBrk="1" hangingPunct="1"/>
            <a:endParaRPr lang="vi-VN" sz="1700">
              <a:solidFill>
                <a:srgbClr val="FFFF00"/>
              </a:solidFill>
              <a:cs typeface="Arial" pitchFamily="34" charset="0"/>
            </a:endParaRPr>
          </a:p>
        </p:txBody>
      </p:sp>
      <p:sp>
        <p:nvSpPr>
          <p:cNvPr id="6" name="Oval 17"/>
          <p:cNvSpPr>
            <a:spLocks noChangeArrowheads="1"/>
          </p:cNvSpPr>
          <p:nvPr/>
        </p:nvSpPr>
        <p:spPr bwMode="auto">
          <a:xfrm>
            <a:off x="5867400" y="1066800"/>
            <a:ext cx="152400" cy="152400"/>
          </a:xfrm>
          <a:prstGeom prst="ellipse">
            <a:avLst/>
          </a:prstGeom>
          <a:solidFill>
            <a:srgbClr val="FFFF00"/>
          </a:solidFill>
          <a:ln w="38100">
            <a:solidFill>
              <a:srgbClr val="FF0000"/>
            </a:solidFill>
            <a:round/>
            <a:headEnd/>
            <a:tailEnd/>
          </a:ln>
        </p:spPr>
        <p:txBody>
          <a:bodyPr wrap="none" lIns="91427" tIns="45713" rIns="91427" bIns="45713" anchor="ctr"/>
          <a:lstStyle/>
          <a:p>
            <a:pPr eaLnBrk="1" hangingPunct="1"/>
            <a:endParaRPr lang="vi-VN" sz="1700">
              <a:solidFill>
                <a:srgbClr val="FFFF00"/>
              </a:solidFill>
              <a:cs typeface="Arial" pitchFamily="34" charset="0"/>
            </a:endParaRPr>
          </a:p>
        </p:txBody>
      </p:sp>
      <p:sp>
        <p:nvSpPr>
          <p:cNvPr id="7" name="Oval 17"/>
          <p:cNvSpPr>
            <a:spLocks noChangeArrowheads="1"/>
          </p:cNvSpPr>
          <p:nvPr/>
        </p:nvSpPr>
        <p:spPr bwMode="auto">
          <a:xfrm>
            <a:off x="7086600" y="1066800"/>
            <a:ext cx="152400" cy="152400"/>
          </a:xfrm>
          <a:prstGeom prst="ellipse">
            <a:avLst/>
          </a:prstGeom>
          <a:solidFill>
            <a:srgbClr val="FFFF00"/>
          </a:solidFill>
          <a:ln w="38100">
            <a:solidFill>
              <a:srgbClr val="FF0000"/>
            </a:solidFill>
            <a:round/>
            <a:headEnd/>
            <a:tailEnd/>
          </a:ln>
        </p:spPr>
        <p:txBody>
          <a:bodyPr wrap="none" lIns="91427" tIns="45713" rIns="91427" bIns="45713" anchor="ctr"/>
          <a:lstStyle/>
          <a:p>
            <a:pPr eaLnBrk="1" hangingPunct="1"/>
            <a:endParaRPr lang="vi-VN" sz="1700">
              <a:solidFill>
                <a:srgbClr val="FFFF00"/>
              </a:solidFill>
              <a:cs typeface="Arial" pitchFamily="34" charset="0"/>
            </a:endParaRPr>
          </a:p>
        </p:txBody>
      </p:sp>
      <p:sp>
        <p:nvSpPr>
          <p:cNvPr id="8" name="Rounded Rectangle 7"/>
          <p:cNvSpPr>
            <a:spLocks noChangeArrowheads="1"/>
          </p:cNvSpPr>
          <p:nvPr/>
        </p:nvSpPr>
        <p:spPr bwMode="auto">
          <a:xfrm>
            <a:off x="762000" y="76200"/>
            <a:ext cx="8001000" cy="762000"/>
          </a:xfrm>
          <a:prstGeom prst="roundRect">
            <a:avLst>
              <a:gd name="adj" fmla="val 16667"/>
            </a:avLst>
          </a:prstGeom>
          <a:solidFill>
            <a:srgbClr val="3333FF">
              <a:alpha val="98000"/>
            </a:srgbClr>
          </a:solidFill>
          <a:ln w="25400" algn="ctr">
            <a:solidFill>
              <a:srgbClr val="239595"/>
            </a:solidFill>
            <a:round/>
            <a:headEnd/>
            <a:tailEnd/>
          </a:ln>
        </p:spPr>
        <p:txBody>
          <a:bodyPr lIns="91427" tIns="45713" rIns="91427" bIns="45713" anchor="ctr"/>
          <a:lstStyle/>
          <a:p>
            <a:pPr algn="l" eaLnBrk="1" hangingPunct="1">
              <a:defRPr/>
            </a:pPr>
            <a:r>
              <a:rPr lang="en-US" sz="2800" b="1">
                <a:solidFill>
                  <a:srgbClr val="FFFF00"/>
                </a:solidFill>
                <a:effectLst>
                  <a:outerShdw blurRad="38100" dist="38100" dir="2700000" algn="tl">
                    <a:srgbClr val="000000"/>
                  </a:outerShdw>
                </a:effectLst>
                <a:cs typeface="Arial" pitchFamily="34" charset="0"/>
              </a:rPr>
              <a:t>     MỘT SỐ NỘI DUNG LUẬT BIỂN 1982</a:t>
            </a:r>
          </a:p>
        </p:txBody>
      </p:sp>
      <p:sp>
        <p:nvSpPr>
          <p:cNvPr id="3106" name="Oval 63"/>
          <p:cNvSpPr>
            <a:spLocks noChangeArrowheads="1"/>
          </p:cNvSpPr>
          <p:nvPr/>
        </p:nvSpPr>
        <p:spPr bwMode="auto">
          <a:xfrm>
            <a:off x="381000" y="6096000"/>
            <a:ext cx="609600" cy="533400"/>
          </a:xfrm>
          <a:prstGeom prst="ellipse">
            <a:avLst/>
          </a:prstGeom>
          <a:solidFill>
            <a:srgbClr val="4D4D4D"/>
          </a:solidFill>
          <a:ln w="9525">
            <a:solidFill>
              <a:schemeClr val="tx1"/>
            </a:solidFill>
            <a:round/>
            <a:headEnd/>
            <a:tailEnd/>
          </a:ln>
        </p:spPr>
        <p:txBody>
          <a:bodyPr wrap="none" lIns="91427" tIns="45713" rIns="91427" bIns="45713" anchor="ctr"/>
          <a:lstStyle/>
          <a:p>
            <a:pPr eaLnBrk="1" hangingPunct="1"/>
            <a:r>
              <a:rPr lang="en-US" sz="2800">
                <a:solidFill>
                  <a:srgbClr val="FFFFFF"/>
                </a:solidFill>
              </a:rPr>
              <a:t>29</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3000" accel="50000" decel="50000" fill="hold" grpId="0" nodeType="afterEffect">
                                  <p:stCondLst>
                                    <p:cond delay="0"/>
                                  </p:stCondLst>
                                  <p:childTnLst>
                                    <p:animMotion origin="layout" path="M 0.025 0.1375 L 0.10069 0.59028 L 0.12934 0.76111 L 0.13021 0.84444 " pathEditMode="relative" rAng="0" ptsTypes="AAAA">
                                      <p:cBhvr>
                                        <p:cTn id="6" dur="1000" fill="hold"/>
                                        <p:tgtEl>
                                          <p:spTgt spid="360465"/>
                                        </p:tgtEl>
                                        <p:attrNameLst>
                                          <p:attrName>ppt_x</p:attrName>
                                          <p:attrName>ppt_y</p:attrName>
                                        </p:attrNameLst>
                                      </p:cBhvr>
                                      <p:rCtr x="53" y="353"/>
                                    </p:animMotion>
                                  </p:childTnLst>
                                </p:cTn>
                              </p:par>
                            </p:childTnLst>
                          </p:cTn>
                        </p:par>
                        <p:par>
                          <p:cTn id="7" fill="hold">
                            <p:stCondLst>
                              <p:cond delay="3000"/>
                            </p:stCondLst>
                            <p:childTnLst>
                              <p:par>
                                <p:cTn id="8" presetID="10" presetClass="entr" presetSubtype="0" fill="hold" grpId="0" nodeType="afterEffect">
                                  <p:stCondLst>
                                    <p:cond delay="0"/>
                                  </p:stCondLst>
                                  <p:childTnLst>
                                    <p:set>
                                      <p:cBhvr>
                                        <p:cTn id="9" dur="1" fill="hold">
                                          <p:stCondLst>
                                            <p:cond delay="0"/>
                                          </p:stCondLst>
                                        </p:cTn>
                                        <p:tgtEl>
                                          <p:spTgt spid="417811"/>
                                        </p:tgtEl>
                                        <p:attrNameLst>
                                          <p:attrName>style.visibility</p:attrName>
                                        </p:attrNameLst>
                                      </p:cBhvr>
                                      <p:to>
                                        <p:strVal val="visible"/>
                                      </p:to>
                                    </p:set>
                                    <p:animEffect transition="in" filter="fade">
                                      <p:cBhvr>
                                        <p:cTn id="10" dur="1000"/>
                                        <p:tgtEl>
                                          <p:spTgt spid="417811"/>
                                        </p:tgtEl>
                                      </p:cBhvr>
                                    </p:animEffect>
                                  </p:childTnLst>
                                </p:cTn>
                              </p:par>
                            </p:childTnLst>
                          </p:cTn>
                        </p:par>
                        <p:par>
                          <p:cTn id="11" fill="hold">
                            <p:stCondLst>
                              <p:cond delay="4000"/>
                            </p:stCondLst>
                            <p:childTnLst>
                              <p:par>
                                <p:cTn id="12" presetID="3" presetClass="entr" presetSubtype="10" fill="hold" grpId="0" nodeType="afterEffect">
                                  <p:stCondLst>
                                    <p:cond delay="0"/>
                                  </p:stCondLst>
                                  <p:childTnLst>
                                    <p:set>
                                      <p:cBhvr>
                                        <p:cTn id="13" dur="1" fill="hold">
                                          <p:stCondLst>
                                            <p:cond delay="0"/>
                                          </p:stCondLst>
                                        </p:cTn>
                                        <p:tgtEl>
                                          <p:spTgt spid="417810"/>
                                        </p:tgtEl>
                                        <p:attrNameLst>
                                          <p:attrName>style.visibility</p:attrName>
                                        </p:attrNameLst>
                                      </p:cBhvr>
                                      <p:to>
                                        <p:strVal val="visible"/>
                                      </p:to>
                                    </p:set>
                                    <p:animEffect transition="in" filter="blinds(horizontal)">
                                      <p:cBhvr>
                                        <p:cTn id="14" dur="1000"/>
                                        <p:tgtEl>
                                          <p:spTgt spid="417810"/>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417813"/>
                                        </p:tgtEl>
                                        <p:attrNameLst>
                                          <p:attrName>style.visibility</p:attrName>
                                        </p:attrNameLst>
                                      </p:cBhvr>
                                      <p:to>
                                        <p:strVal val="visible"/>
                                      </p:to>
                                    </p:set>
                                    <p:animEffect transition="in" filter="plus(in)">
                                      <p:cBhvr>
                                        <p:cTn id="19" dur="1000"/>
                                        <p:tgtEl>
                                          <p:spTgt spid="4178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1000" fill="hold"/>
                                        <p:tgtEl>
                                          <p:spTgt spid="2"/>
                                        </p:tgtEl>
                                        <p:attrNameLst>
                                          <p:attrName>ppt_x</p:attrName>
                                        </p:attrNameLst>
                                      </p:cBhvr>
                                      <p:tavLst>
                                        <p:tav tm="0">
                                          <p:val>
                                            <p:strVal val="0-#ppt_w/2"/>
                                          </p:val>
                                        </p:tav>
                                        <p:tav tm="100000">
                                          <p:val>
                                            <p:strVal val="#ppt_x"/>
                                          </p:val>
                                        </p:tav>
                                      </p:tavLst>
                                    </p:anim>
                                    <p:anim calcmode="lin" valueType="num">
                                      <p:cBhvr additive="base">
                                        <p:cTn id="25"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60466"/>
                                        </p:tgtEl>
                                        <p:attrNameLst>
                                          <p:attrName>style.visibility</p:attrName>
                                        </p:attrNameLst>
                                      </p:cBhvr>
                                      <p:to>
                                        <p:strVal val="visible"/>
                                      </p:to>
                                    </p:set>
                                    <p:anim calcmode="lin" valueType="num">
                                      <p:cBhvr additive="base">
                                        <p:cTn id="30" dur="1000" fill="hold"/>
                                        <p:tgtEl>
                                          <p:spTgt spid="360466"/>
                                        </p:tgtEl>
                                        <p:attrNameLst>
                                          <p:attrName>ppt_x</p:attrName>
                                        </p:attrNameLst>
                                      </p:cBhvr>
                                      <p:tavLst>
                                        <p:tav tm="0">
                                          <p:val>
                                            <p:strVal val="0-#ppt_w/2"/>
                                          </p:val>
                                        </p:tav>
                                        <p:tav tm="100000">
                                          <p:val>
                                            <p:strVal val="#ppt_x"/>
                                          </p:val>
                                        </p:tav>
                                      </p:tavLst>
                                    </p:anim>
                                    <p:anim calcmode="lin" valueType="num">
                                      <p:cBhvr additive="base">
                                        <p:cTn id="31" dur="1000" fill="hold"/>
                                        <p:tgtEl>
                                          <p:spTgt spid="360466"/>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0" presetClass="path" presetSubtype="0" repeatCount="3000" accel="50000" decel="50000" fill="hold" grpId="0" nodeType="afterEffect">
                                  <p:stCondLst>
                                    <p:cond delay="0"/>
                                  </p:stCondLst>
                                  <p:childTnLst>
                                    <p:animMotion origin="layout" path="M 0.00834 0.04444 L 0.09809 0.55648 L 0.13212 0.74977 L 0.13334 0.84444 " pathEditMode="relative" rAng="0" ptsTypes="AAAA">
                                      <p:cBhvr>
                                        <p:cTn id="34" dur="1000" fill="hold"/>
                                        <p:tgtEl>
                                          <p:spTgt spid="4"/>
                                        </p:tgtEl>
                                        <p:attrNameLst>
                                          <p:attrName>ppt_x</p:attrName>
                                          <p:attrName>ppt_y</p:attrName>
                                        </p:attrNameLst>
                                      </p:cBhvr>
                                      <p:rCtr x="63" y="400"/>
                                    </p:animMotion>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60468"/>
                                        </p:tgtEl>
                                        <p:attrNameLst>
                                          <p:attrName>style.visibility</p:attrName>
                                        </p:attrNameLst>
                                      </p:cBhvr>
                                      <p:to>
                                        <p:strVal val="visible"/>
                                      </p:to>
                                    </p:set>
                                    <p:anim calcmode="lin" valueType="num">
                                      <p:cBhvr additive="base">
                                        <p:cTn id="39" dur="1000" fill="hold"/>
                                        <p:tgtEl>
                                          <p:spTgt spid="360468"/>
                                        </p:tgtEl>
                                        <p:attrNameLst>
                                          <p:attrName>ppt_x</p:attrName>
                                        </p:attrNameLst>
                                      </p:cBhvr>
                                      <p:tavLst>
                                        <p:tav tm="0">
                                          <p:val>
                                            <p:strVal val="0-#ppt_w/2"/>
                                          </p:val>
                                        </p:tav>
                                        <p:tav tm="100000">
                                          <p:val>
                                            <p:strVal val="#ppt_x"/>
                                          </p:val>
                                        </p:tav>
                                      </p:tavLst>
                                    </p:anim>
                                    <p:anim calcmode="lin" valueType="num">
                                      <p:cBhvr additive="base">
                                        <p:cTn id="40" dur="1000" fill="hold"/>
                                        <p:tgtEl>
                                          <p:spTgt spid="36046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60459"/>
                                        </p:tgtEl>
                                        <p:attrNameLst>
                                          <p:attrName>style.visibility</p:attrName>
                                        </p:attrNameLst>
                                      </p:cBhvr>
                                      <p:to>
                                        <p:strVal val="visible"/>
                                      </p:to>
                                    </p:set>
                                    <p:anim calcmode="lin" valueType="num">
                                      <p:cBhvr additive="base">
                                        <p:cTn id="45" dur="1000" fill="hold"/>
                                        <p:tgtEl>
                                          <p:spTgt spid="360459"/>
                                        </p:tgtEl>
                                        <p:attrNameLst>
                                          <p:attrName>ppt_x</p:attrName>
                                        </p:attrNameLst>
                                      </p:cBhvr>
                                      <p:tavLst>
                                        <p:tav tm="0">
                                          <p:val>
                                            <p:strVal val="0-#ppt_w/2"/>
                                          </p:val>
                                        </p:tav>
                                        <p:tav tm="100000">
                                          <p:val>
                                            <p:strVal val="#ppt_x"/>
                                          </p:val>
                                        </p:tav>
                                      </p:tavLst>
                                    </p:anim>
                                    <p:anim calcmode="lin" valueType="num">
                                      <p:cBhvr additive="base">
                                        <p:cTn id="46" dur="1000" fill="hold"/>
                                        <p:tgtEl>
                                          <p:spTgt spid="360459"/>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ID="0" presetClass="path" presetSubtype="0" repeatCount="3000" accel="50000" decel="50000" fill="hold" grpId="0" nodeType="afterEffect">
                                  <p:stCondLst>
                                    <p:cond delay="0"/>
                                  </p:stCondLst>
                                  <p:childTnLst>
                                    <p:animMotion origin="layout" path="M 0 0.02222 L 0.10764 0.55555 L 0.14844 0.75671 L 0.15 0.85555 " pathEditMode="relative" rAng="0" ptsTypes="AAAA">
                                      <p:cBhvr>
                                        <p:cTn id="49" dur="1000" fill="hold"/>
                                        <p:tgtEl>
                                          <p:spTgt spid="5"/>
                                        </p:tgtEl>
                                        <p:attrNameLst>
                                          <p:attrName>ppt_x</p:attrName>
                                          <p:attrName>ppt_y</p:attrName>
                                        </p:attrNameLst>
                                      </p:cBhvr>
                                      <p:rCtr x="75" y="417"/>
                                    </p:animMotion>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60467"/>
                                        </p:tgtEl>
                                        <p:attrNameLst>
                                          <p:attrName>style.visibility</p:attrName>
                                        </p:attrNameLst>
                                      </p:cBhvr>
                                      <p:to>
                                        <p:strVal val="visible"/>
                                      </p:to>
                                    </p:set>
                                    <p:anim calcmode="lin" valueType="num">
                                      <p:cBhvr additive="base">
                                        <p:cTn id="54" dur="1000" fill="hold"/>
                                        <p:tgtEl>
                                          <p:spTgt spid="360467"/>
                                        </p:tgtEl>
                                        <p:attrNameLst>
                                          <p:attrName>ppt_x</p:attrName>
                                        </p:attrNameLst>
                                      </p:cBhvr>
                                      <p:tavLst>
                                        <p:tav tm="0">
                                          <p:val>
                                            <p:strVal val="0-#ppt_w/2"/>
                                          </p:val>
                                        </p:tav>
                                        <p:tav tm="100000">
                                          <p:val>
                                            <p:strVal val="#ppt_x"/>
                                          </p:val>
                                        </p:tav>
                                      </p:tavLst>
                                    </p:anim>
                                    <p:anim calcmode="lin" valueType="num">
                                      <p:cBhvr additive="base">
                                        <p:cTn id="55" dur="1000" fill="hold"/>
                                        <p:tgtEl>
                                          <p:spTgt spid="360467"/>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360460"/>
                                        </p:tgtEl>
                                        <p:attrNameLst>
                                          <p:attrName>style.visibility</p:attrName>
                                        </p:attrNameLst>
                                      </p:cBhvr>
                                      <p:to>
                                        <p:strVal val="visible"/>
                                      </p:to>
                                    </p:set>
                                    <p:anim calcmode="lin" valueType="num">
                                      <p:cBhvr additive="base">
                                        <p:cTn id="60" dur="1000" fill="hold"/>
                                        <p:tgtEl>
                                          <p:spTgt spid="360460"/>
                                        </p:tgtEl>
                                        <p:attrNameLst>
                                          <p:attrName>ppt_x</p:attrName>
                                        </p:attrNameLst>
                                      </p:cBhvr>
                                      <p:tavLst>
                                        <p:tav tm="0">
                                          <p:val>
                                            <p:strVal val="0-#ppt_w/2"/>
                                          </p:val>
                                        </p:tav>
                                        <p:tav tm="100000">
                                          <p:val>
                                            <p:strVal val="#ppt_x"/>
                                          </p:val>
                                        </p:tav>
                                      </p:tavLst>
                                    </p:anim>
                                    <p:anim calcmode="lin" valueType="num">
                                      <p:cBhvr additive="base">
                                        <p:cTn id="61" dur="1000" fill="hold"/>
                                        <p:tgtEl>
                                          <p:spTgt spid="360460"/>
                                        </p:tgtEl>
                                        <p:attrNameLst>
                                          <p:attrName>ppt_y</p:attrName>
                                        </p:attrNameLst>
                                      </p:cBhvr>
                                      <p:tavLst>
                                        <p:tav tm="0">
                                          <p:val>
                                            <p:strVal val="#ppt_y"/>
                                          </p:val>
                                        </p:tav>
                                        <p:tav tm="100000">
                                          <p:val>
                                            <p:strVal val="#ppt_y"/>
                                          </p:val>
                                        </p:tav>
                                      </p:tavLst>
                                    </p:anim>
                                  </p:childTnLst>
                                </p:cTn>
                              </p:par>
                            </p:childTnLst>
                          </p:cTn>
                        </p:par>
                        <p:par>
                          <p:cTn id="62" fill="hold">
                            <p:stCondLst>
                              <p:cond delay="1000"/>
                            </p:stCondLst>
                            <p:childTnLst>
                              <p:par>
                                <p:cTn id="63" presetID="0" presetClass="path" presetSubtype="0" repeatCount="3000" accel="50000" decel="50000" fill="hold" grpId="0" nodeType="afterEffect">
                                  <p:stCondLst>
                                    <p:cond delay="0"/>
                                  </p:stCondLst>
                                  <p:childTnLst>
                                    <p:animMotion origin="layout" path="M 0.00382 0.01527 L 0.1276 0.54259 L 0.17413 0.74166 L 0.17847 0.84027 " pathEditMode="relative" rAng="-127972" ptsTypes="AAAA">
                                      <p:cBhvr>
                                        <p:cTn id="64" dur="1000" fill="hold"/>
                                        <p:tgtEl>
                                          <p:spTgt spid="6"/>
                                        </p:tgtEl>
                                        <p:attrNameLst>
                                          <p:attrName>ppt_x</p:attrName>
                                          <p:attrName>ppt_y</p:attrName>
                                        </p:attrNameLst>
                                      </p:cBhvr>
                                      <p:rCtr x="87" y="412"/>
                                    </p:animMotion>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360469"/>
                                        </p:tgtEl>
                                        <p:attrNameLst>
                                          <p:attrName>style.visibility</p:attrName>
                                        </p:attrNameLst>
                                      </p:cBhvr>
                                      <p:to>
                                        <p:strVal val="visible"/>
                                      </p:to>
                                    </p:set>
                                    <p:anim calcmode="lin" valueType="num">
                                      <p:cBhvr additive="base">
                                        <p:cTn id="69" dur="1000" fill="hold"/>
                                        <p:tgtEl>
                                          <p:spTgt spid="360469"/>
                                        </p:tgtEl>
                                        <p:attrNameLst>
                                          <p:attrName>ppt_x</p:attrName>
                                        </p:attrNameLst>
                                      </p:cBhvr>
                                      <p:tavLst>
                                        <p:tav tm="0">
                                          <p:val>
                                            <p:strVal val="0-#ppt_w/2"/>
                                          </p:val>
                                        </p:tav>
                                        <p:tav tm="100000">
                                          <p:val>
                                            <p:strVal val="#ppt_x"/>
                                          </p:val>
                                        </p:tav>
                                      </p:tavLst>
                                    </p:anim>
                                    <p:anim calcmode="lin" valueType="num">
                                      <p:cBhvr additive="base">
                                        <p:cTn id="70" dur="1000" fill="hold"/>
                                        <p:tgtEl>
                                          <p:spTgt spid="360469"/>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360461"/>
                                        </p:tgtEl>
                                        <p:attrNameLst>
                                          <p:attrName>style.visibility</p:attrName>
                                        </p:attrNameLst>
                                      </p:cBhvr>
                                      <p:to>
                                        <p:strVal val="visible"/>
                                      </p:to>
                                    </p:set>
                                    <p:anim calcmode="lin" valueType="num">
                                      <p:cBhvr additive="base">
                                        <p:cTn id="75" dur="1000" fill="hold"/>
                                        <p:tgtEl>
                                          <p:spTgt spid="360461"/>
                                        </p:tgtEl>
                                        <p:attrNameLst>
                                          <p:attrName>ppt_x</p:attrName>
                                        </p:attrNameLst>
                                      </p:cBhvr>
                                      <p:tavLst>
                                        <p:tav tm="0">
                                          <p:val>
                                            <p:strVal val="0-#ppt_w/2"/>
                                          </p:val>
                                        </p:tav>
                                        <p:tav tm="100000">
                                          <p:val>
                                            <p:strVal val="#ppt_x"/>
                                          </p:val>
                                        </p:tav>
                                      </p:tavLst>
                                    </p:anim>
                                    <p:anim calcmode="lin" valueType="num">
                                      <p:cBhvr additive="base">
                                        <p:cTn id="76" dur="1000" fill="hold"/>
                                        <p:tgtEl>
                                          <p:spTgt spid="360461"/>
                                        </p:tgtEl>
                                        <p:attrNameLst>
                                          <p:attrName>ppt_y</p:attrName>
                                        </p:attrNameLst>
                                      </p:cBhvr>
                                      <p:tavLst>
                                        <p:tav tm="0">
                                          <p:val>
                                            <p:strVal val="#ppt_y"/>
                                          </p:val>
                                        </p:tav>
                                        <p:tav tm="100000">
                                          <p:val>
                                            <p:strVal val="#ppt_y"/>
                                          </p:val>
                                        </p:tav>
                                      </p:tavLst>
                                    </p:anim>
                                  </p:childTnLst>
                                </p:cTn>
                              </p:par>
                            </p:childTnLst>
                          </p:cTn>
                        </p:par>
                        <p:par>
                          <p:cTn id="77" fill="hold">
                            <p:stCondLst>
                              <p:cond delay="1000"/>
                            </p:stCondLst>
                            <p:childTnLst>
                              <p:par>
                                <p:cTn id="78" presetID="0" presetClass="path" presetSubtype="0" repeatCount="3000" accel="50000" decel="50000" fill="hold" grpId="0" nodeType="afterEffect">
                                  <p:stCondLst>
                                    <p:cond delay="0"/>
                                  </p:stCondLst>
                                  <p:childTnLst>
                                    <p:animMotion origin="layout" path="M 0.00746 0.02825 L 0.13732 0.55301 L 0.18611 0.75093 L 0.19166 0.84954 " pathEditMode="relative" rAng="-181469" ptsTypes="AAAA">
                                      <p:cBhvr>
                                        <p:cTn id="79" dur="1000" fill="hold"/>
                                        <p:tgtEl>
                                          <p:spTgt spid="7"/>
                                        </p:tgtEl>
                                        <p:attrNameLst>
                                          <p:attrName>ppt_x</p:attrName>
                                          <p:attrName>ppt_y</p:attrName>
                                        </p:attrNameLst>
                                      </p:cBhvr>
                                      <p:rCtr x="92" y="411"/>
                                    </p:animMotion>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417848"/>
                                        </p:tgtEl>
                                        <p:attrNameLst>
                                          <p:attrName>style.visibility</p:attrName>
                                        </p:attrNameLst>
                                      </p:cBhvr>
                                      <p:to>
                                        <p:strVal val="visible"/>
                                      </p:to>
                                    </p:set>
                                    <p:animEffect transition="in" filter="checkerboard(across)">
                                      <p:cBhvr>
                                        <p:cTn id="84" dur="1000"/>
                                        <p:tgtEl>
                                          <p:spTgt spid="41784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fade">
                                      <p:cBhvr>
                                        <p:cTn id="89" dur="1000"/>
                                        <p:tgtEl>
                                          <p:spTgt spid="3"/>
                                        </p:tgtEl>
                                      </p:cBhvr>
                                    </p:animEffect>
                                  </p:childTnLst>
                                </p:cTn>
                              </p:par>
                            </p:childTnLst>
                          </p:cTn>
                        </p:par>
                      </p:childTnLst>
                    </p:cTn>
                  </p:par>
                  <p:par>
                    <p:cTn id="90" fill="hold">
                      <p:stCondLst>
                        <p:cond delay="indefinite"/>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0.0625 -1.75763E-6 L 0.20833 -0.00185 " pathEditMode="relative" rAng="0" ptsTypes="AA">
                                      <p:cBhvr>
                                        <p:cTn id="93" dur="1000" fill="hold"/>
                                        <p:tgtEl>
                                          <p:spTgt spid="3"/>
                                        </p:tgtEl>
                                        <p:attrNameLst>
                                          <p:attrName>ppt_x</p:attrName>
                                          <p:attrName>ppt_y</p:attrName>
                                        </p:attrNameLst>
                                      </p:cBhvr>
                                      <p:rCtr x="73" y="-1"/>
                                    </p:animMotion>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417815"/>
                                        </p:tgtEl>
                                        <p:attrNameLst>
                                          <p:attrName>style.visibility</p:attrName>
                                        </p:attrNameLst>
                                      </p:cBhvr>
                                      <p:to>
                                        <p:strVal val="visible"/>
                                      </p:to>
                                    </p:set>
                                    <p:animEffect transition="in" filter="checkerboard(across)">
                                      <p:cBhvr>
                                        <p:cTn id="98" dur="1000"/>
                                        <p:tgtEl>
                                          <p:spTgt spid="417815"/>
                                        </p:tgtEl>
                                      </p:cBhvr>
                                    </p:animEffect>
                                  </p:childTnLst>
                                </p:cTn>
                              </p:par>
                            </p:childTnLst>
                          </p:cTn>
                        </p:par>
                      </p:childTnLst>
                    </p:cTn>
                  </p:par>
                  <p:par>
                    <p:cTn id="99" fill="hold">
                      <p:stCondLst>
                        <p:cond delay="indefinite"/>
                      </p:stCondLst>
                      <p:childTnLst>
                        <p:par>
                          <p:cTn id="100" fill="hold">
                            <p:stCondLst>
                              <p:cond delay="0"/>
                            </p:stCondLst>
                            <p:childTnLst>
                              <p:par>
                                <p:cTn id="101" presetID="35" presetClass="path" presetSubtype="0" accel="50000" decel="50000" fill="hold" nodeType="clickEffect">
                                  <p:stCondLst>
                                    <p:cond delay="0"/>
                                  </p:stCondLst>
                                  <p:childTnLst>
                                    <p:animMotion origin="layout" path="M -3.33333E-6 -2.97872E-6 L -0.42916 -0.00162 " pathEditMode="relative" rAng="0" ptsTypes="AA">
                                      <p:cBhvr>
                                        <p:cTn id="102" dur="1000" fill="hold"/>
                                        <p:tgtEl>
                                          <p:spTgt spid="417814"/>
                                        </p:tgtEl>
                                        <p:attrNameLst>
                                          <p:attrName>ppt_x</p:attrName>
                                          <p:attrName>ppt_y</p:attrName>
                                        </p:attrNameLst>
                                      </p:cBhvr>
                                      <p:rCtr x="-215" y="-1"/>
                                    </p:animMotion>
                                  </p:childTnLst>
                                </p:cTn>
                              </p:par>
                            </p:childTnLst>
                          </p:cTn>
                        </p:par>
                      </p:childTnLst>
                    </p:cTn>
                  </p:par>
                  <p:par>
                    <p:cTn id="103" fill="hold">
                      <p:stCondLst>
                        <p:cond delay="indefinite"/>
                      </p:stCondLst>
                      <p:childTnLst>
                        <p:par>
                          <p:cTn id="104" fill="hold">
                            <p:stCondLst>
                              <p:cond delay="0"/>
                            </p:stCondLst>
                            <p:childTnLst>
                              <p:par>
                                <p:cTn id="105" presetID="5" presetClass="entr" presetSubtype="10" fill="hold" grpId="0" nodeType="clickEffect">
                                  <p:stCondLst>
                                    <p:cond delay="0"/>
                                  </p:stCondLst>
                                  <p:childTnLst>
                                    <p:set>
                                      <p:cBhvr>
                                        <p:cTn id="106" dur="1" fill="hold">
                                          <p:stCondLst>
                                            <p:cond delay="0"/>
                                          </p:stCondLst>
                                        </p:cTn>
                                        <p:tgtEl>
                                          <p:spTgt spid="417816"/>
                                        </p:tgtEl>
                                        <p:attrNameLst>
                                          <p:attrName>style.visibility</p:attrName>
                                        </p:attrNameLst>
                                      </p:cBhvr>
                                      <p:to>
                                        <p:strVal val="visible"/>
                                      </p:to>
                                    </p:set>
                                    <p:animEffect transition="in" filter="checkerboard(across)">
                                      <p:cBhvr>
                                        <p:cTn id="107" dur="1000"/>
                                        <p:tgtEl>
                                          <p:spTgt spid="417816"/>
                                        </p:tgtEl>
                                      </p:cBhvr>
                                    </p:animEffect>
                                  </p:childTnLst>
                                </p:cTn>
                              </p:par>
                            </p:childTnLst>
                          </p:cTn>
                        </p:par>
                      </p:childTnLst>
                    </p:cTn>
                  </p:par>
                  <p:par>
                    <p:cTn id="108" fill="hold">
                      <p:stCondLst>
                        <p:cond delay="indefinite"/>
                      </p:stCondLst>
                      <p:childTnLst>
                        <p:par>
                          <p:cTn id="109" fill="hold">
                            <p:stCondLst>
                              <p:cond delay="0"/>
                            </p:stCondLst>
                            <p:childTnLst>
                              <p:par>
                                <p:cTn id="110" presetID="35" presetClass="path" presetSubtype="0" accel="50000" decel="50000" fill="hold" nodeType="clickEffect">
                                  <p:stCondLst>
                                    <p:cond delay="0"/>
                                  </p:stCondLst>
                                  <p:childTnLst>
                                    <p:animMotion origin="layout" path="M 0 1.11111E-6 L -0.7 -0.01111 " pathEditMode="relative" rAng="0" ptsTypes="AA">
                                      <p:cBhvr>
                                        <p:cTn id="111" dur="1000" fill="hold"/>
                                        <p:tgtEl>
                                          <p:spTgt spid="417849"/>
                                        </p:tgtEl>
                                        <p:attrNameLst>
                                          <p:attrName>ppt_x</p:attrName>
                                          <p:attrName>ppt_y</p:attrName>
                                        </p:attrNameLst>
                                      </p:cBhvr>
                                      <p:rCtr x="-350" y="-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9" grpId="0" animBg="1"/>
      <p:bldP spid="360460" grpId="0" animBg="1"/>
      <p:bldP spid="360461" grpId="0" animBg="1"/>
      <p:bldP spid="360465" grpId="0" animBg="1"/>
      <p:bldP spid="360466" grpId="0"/>
      <p:bldP spid="360467" grpId="0"/>
      <p:bldP spid="360468" grpId="0"/>
      <p:bldP spid="360469" grpId="0"/>
      <p:bldP spid="417810" grpId="0"/>
      <p:bldP spid="417811" grpId="0" animBg="1"/>
      <p:bldP spid="417813" grpId="0"/>
      <p:bldP spid="417815" grpId="0" animBg="1"/>
      <p:bldP spid="417816" grpId="0" animBg="1"/>
      <p:bldP spid="2" grpId="0" animBg="1"/>
      <p:bldP spid="417848" grpId="0" animBg="1"/>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2274" name="Picture 3" descr="EARTH"/>
          <p:cNvPicPr>
            <a:picLocks noChangeAspect="1" noChangeArrowheads="1" noCrop="1"/>
          </p:cNvPicPr>
          <p:nvPr/>
        </p:nvPicPr>
        <p:blipFill>
          <a:blip r:embed="rId2"/>
          <a:srcRect/>
          <a:stretch>
            <a:fillRect/>
          </a:stretch>
        </p:blipFill>
        <p:spPr bwMode="auto">
          <a:xfrm>
            <a:off x="0" y="0"/>
            <a:ext cx="685800" cy="609600"/>
          </a:xfrm>
          <a:prstGeom prst="rect">
            <a:avLst/>
          </a:prstGeom>
          <a:noFill/>
          <a:ln w="9525">
            <a:noFill/>
            <a:miter lim="800000"/>
            <a:headEnd/>
            <a:tailEnd/>
          </a:ln>
        </p:spPr>
      </p:pic>
      <p:sp>
        <p:nvSpPr>
          <p:cNvPr id="225284" name="Text Box 4"/>
          <p:cNvSpPr txBox="1">
            <a:spLocks noChangeArrowheads="1"/>
          </p:cNvSpPr>
          <p:nvPr/>
        </p:nvSpPr>
        <p:spPr bwMode="auto">
          <a:xfrm>
            <a:off x="342900" y="609600"/>
            <a:ext cx="8801100" cy="954107"/>
          </a:xfrm>
          <a:prstGeom prst="rect">
            <a:avLst/>
          </a:prstGeom>
          <a:noFill/>
          <a:ln w="9525">
            <a:noFill/>
            <a:miter lim="800000"/>
            <a:headEnd/>
            <a:tailEnd/>
          </a:ln>
        </p:spPr>
        <p:txBody>
          <a:bodyPr>
            <a:spAutoFit/>
          </a:bodyPr>
          <a:lstStyle/>
          <a:p>
            <a:pPr eaLnBrk="1" hangingPunct="1">
              <a:spcBef>
                <a:spcPct val="50000"/>
              </a:spcBef>
            </a:pPr>
            <a:r>
              <a:rPr lang="en-US" sz="3200" b="1" dirty="0"/>
              <a:t> </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vẫn</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a:t>
            </a:r>
            <a:endParaRPr lang="en-US" sz="2400" u="sng"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barn(inVertical)">
                                      <p:cBhvr>
                                        <p:cTn id="7" dur="500"/>
                                        <p:tgtEl>
                                          <p:spTgt spid="225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grpSp>
        <p:nvGrpSpPr>
          <p:cNvPr id="194" name="Google Shape;194;p6"/>
          <p:cNvGrpSpPr/>
          <p:nvPr/>
        </p:nvGrpSpPr>
        <p:grpSpPr>
          <a:xfrm>
            <a:off x="-404812" y="-48728"/>
            <a:ext cx="9525000" cy="1336676"/>
            <a:chOff x="-381000" y="-8659"/>
            <a:chExt cx="9525000" cy="1447800"/>
          </a:xfrm>
        </p:grpSpPr>
        <p:grpSp>
          <p:nvGrpSpPr>
            <p:cNvPr id="195" name="Google Shape;195;p6"/>
            <p:cNvGrpSpPr/>
            <p:nvPr/>
          </p:nvGrpSpPr>
          <p:grpSpPr>
            <a:xfrm>
              <a:off x="0" y="-8659"/>
              <a:ext cx="9144000" cy="1447800"/>
              <a:chOff x="0" y="-8659"/>
              <a:chExt cx="9144000" cy="1447800"/>
            </a:xfrm>
          </p:grpSpPr>
          <p:pic>
            <p:nvPicPr>
              <p:cNvPr id="196" name="Google Shape;196;p6"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197" name="Google Shape;197;p6"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198" name="Google Shape;198;p6"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199" name="Google Shape;199;p6"/>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i="0" u="none" strike="noStrike" cap="none">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i="0" u="none" strike="noStrike" cap="none">
                  <a:solidFill>
                    <a:srgbClr val="FFFF00"/>
                  </a:solidFill>
                  <a:latin typeface="Times New Roman"/>
                  <a:ea typeface="Times New Roman"/>
                  <a:cs typeface="Times New Roman"/>
                  <a:sym typeface="Times New Roman"/>
                </a:endParaRPr>
              </a:p>
            </p:txBody>
          </p:sp>
        </p:grpSp>
        <p:sp>
          <p:nvSpPr>
            <p:cNvPr id="200" name="Google Shape;200;p6"/>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b="0" i="0" u="none" strike="noStrike" cap="none">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b="0" i="0" u="none" strike="noStrike" cap="none">
                  <a:solidFill>
                    <a:srgbClr val="FFFF00"/>
                  </a:solidFill>
                  <a:latin typeface="Times New Roman"/>
                  <a:ea typeface="Times New Roman"/>
                  <a:cs typeface="Times New Roman"/>
                  <a:sym typeface="Times New Roman"/>
                </a:rPr>
                <a:t>           GDQP KHỐI 11</a:t>
              </a:r>
              <a:endParaRPr/>
            </a:p>
          </p:txBody>
        </p:sp>
      </p:grpSp>
      <p:sp>
        <p:nvSpPr>
          <p:cNvPr id="201" name="Google Shape;201;p6"/>
          <p:cNvSpPr txBox="1"/>
          <p:nvPr/>
        </p:nvSpPr>
        <p:spPr>
          <a:xfrm>
            <a:off x="271848" y="1179513"/>
            <a:ext cx="8872151" cy="861774"/>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rgbClr val="000000"/>
              </a:buClr>
              <a:buSzPts val="1000"/>
              <a:buFont typeface="Calibri"/>
              <a:buAutoNum type="romanUcPeriod"/>
            </a:pPr>
            <a:r>
              <a:rPr lang="en-US" sz="2600" b="1" i="0" u="none" strike="noStrike" cap="none" dirty="0">
                <a:solidFill>
                  <a:schemeClr val="lt1"/>
                </a:solidFill>
                <a:latin typeface="Arial"/>
                <a:ea typeface="Arial"/>
                <a:cs typeface="Arial"/>
                <a:sym typeface="Arial"/>
              </a:rPr>
              <a:t> </a:t>
            </a:r>
            <a:r>
              <a:rPr lang="en-US" sz="2600" b="1" i="0" u="none" strike="noStrike" cap="none" dirty="0">
                <a:solidFill>
                  <a:srgbClr val="C00000"/>
                </a:solidFill>
                <a:latin typeface="Times New Roman" pitchFamily="18" charset="0"/>
                <a:cs typeface="Times New Roman" pitchFamily="18" charset="0"/>
                <a:sym typeface="Arial"/>
              </a:rPr>
              <a:t>I. </a:t>
            </a:r>
            <a:r>
              <a:rPr lang="en-US" sz="2400" b="1" i="0" u="none" strike="noStrike" cap="none" dirty="0" err="1">
                <a:solidFill>
                  <a:srgbClr val="C00000"/>
                </a:solidFill>
                <a:latin typeface="Times New Roman" pitchFamily="18" charset="0"/>
                <a:cs typeface="Times New Roman" pitchFamily="18" charset="0"/>
                <a:sym typeface="Arial"/>
              </a:rPr>
              <a:t>NỘI</a:t>
            </a:r>
            <a:r>
              <a:rPr lang="en-US" sz="2400" b="1" i="0" u="none" strike="noStrike" cap="none" dirty="0">
                <a:solidFill>
                  <a:srgbClr val="C00000"/>
                </a:solidFill>
                <a:latin typeface="Times New Roman" pitchFamily="18" charset="0"/>
                <a:cs typeface="Times New Roman" pitchFamily="18" charset="0"/>
                <a:sym typeface="Arial"/>
              </a:rPr>
              <a:t> DUNG </a:t>
            </a:r>
            <a:r>
              <a:rPr lang="en-US" sz="2400" b="1" i="0" u="none" strike="noStrike" cap="none" dirty="0" err="1">
                <a:solidFill>
                  <a:srgbClr val="C00000"/>
                </a:solidFill>
                <a:latin typeface="Times New Roman" pitchFamily="18" charset="0"/>
                <a:cs typeface="Times New Roman" pitchFamily="18" charset="0"/>
                <a:sym typeface="Arial"/>
              </a:rPr>
              <a:t>CƠ</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BẢN</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CỦA</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CHIẾN</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smtClean="0">
                <a:solidFill>
                  <a:srgbClr val="C00000"/>
                </a:solidFill>
                <a:latin typeface="Times New Roman" pitchFamily="18" charset="0"/>
                <a:cs typeface="Times New Roman" pitchFamily="18" charset="0"/>
                <a:sym typeface="Arial"/>
              </a:rPr>
              <a:t>LƯỢC</a:t>
            </a:r>
            <a:r>
              <a:rPr lang="en-US" sz="2400" b="1" i="0" u="none" strike="noStrike" cap="none" dirty="0" smtClean="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BẢO</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VỆ</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TỒ</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QUỐC</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VIỆT</a:t>
            </a:r>
            <a:r>
              <a:rPr lang="en-US" sz="2400" b="1" i="0" u="none" strike="noStrike" cap="none" dirty="0">
                <a:solidFill>
                  <a:srgbClr val="C00000"/>
                </a:solidFill>
                <a:latin typeface="Times New Roman" pitchFamily="18" charset="0"/>
                <a:cs typeface="Times New Roman" pitchFamily="18" charset="0"/>
                <a:sym typeface="Arial"/>
              </a:rPr>
              <a:t> NAM </a:t>
            </a:r>
            <a:r>
              <a:rPr lang="en-US" sz="2400" b="1" i="0" u="none" strike="noStrike" cap="none" dirty="0" err="1">
                <a:solidFill>
                  <a:srgbClr val="C00000"/>
                </a:solidFill>
                <a:latin typeface="Times New Roman" pitchFamily="18" charset="0"/>
                <a:cs typeface="Times New Roman" pitchFamily="18" charset="0"/>
                <a:sym typeface="Arial"/>
              </a:rPr>
              <a:t>XHCN</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TRONG</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TÌNH</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HÌNH</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MỚI</a:t>
            </a:r>
            <a:endParaRPr sz="2400" b="1" i="0" u="none" strike="noStrike" cap="none">
              <a:solidFill>
                <a:srgbClr val="C00000"/>
              </a:solidFill>
              <a:latin typeface="Times New Roman" pitchFamily="18" charset="0"/>
              <a:cs typeface="Times New Roman" pitchFamily="18" charset="0"/>
              <a:sym typeface="Arial"/>
            </a:endParaRPr>
          </a:p>
        </p:txBody>
      </p:sp>
      <p:pic>
        <p:nvPicPr>
          <p:cNvPr id="203" name="Google Shape;203;p6"/>
          <p:cNvPicPr preferRelativeResize="0"/>
          <p:nvPr/>
        </p:nvPicPr>
        <p:blipFill rotWithShape="1">
          <a:blip r:embed="rId6">
            <a:alphaModFix/>
          </a:blip>
          <a:srcRect/>
          <a:stretch/>
        </p:blipFill>
        <p:spPr>
          <a:xfrm>
            <a:off x="0" y="1257982"/>
            <a:ext cx="582613" cy="628650"/>
          </a:xfrm>
          <a:prstGeom prst="rect">
            <a:avLst/>
          </a:prstGeom>
          <a:noFill/>
          <a:ln>
            <a:noFill/>
          </a:ln>
        </p:spPr>
      </p:pic>
      <p:sp>
        <p:nvSpPr>
          <p:cNvPr id="204" name="Google Shape;204;p6"/>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sng" strike="noStrike" cap="none">
                <a:solidFill>
                  <a:srgbClr val="FFFF00"/>
                </a:solidFill>
                <a:latin typeface="Times New Roman"/>
                <a:ea typeface="Times New Roman"/>
                <a:cs typeface="Times New Roman"/>
                <a:sym typeface="Times New Roman"/>
              </a:rPr>
              <a:t>Bài 1: </a:t>
            </a:r>
            <a:r>
              <a:rPr lang="en-US" sz="2400" b="1" i="0" u="none" strike="noStrike" cap="none">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i="0" u="none" strike="noStrike" cap="none">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i="0" u="none" strike="noStrike" cap="none">
                <a:solidFill>
                  <a:srgbClr val="FFFF00"/>
                </a:solidFill>
                <a:latin typeface="Times New Roman"/>
                <a:ea typeface="Times New Roman"/>
                <a:cs typeface="Times New Roman"/>
                <a:sym typeface="Times New Roman"/>
              </a:rPr>
              <a:t>XÃ HỘI CHỦ NGHĨA VIỆT NAM</a:t>
            </a:r>
            <a:endParaRPr/>
          </a:p>
        </p:txBody>
      </p:sp>
      <p:pic>
        <p:nvPicPr>
          <p:cNvPr id="206" name="Google Shape;206;p6"/>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207" name="Google Shape;207;p6"/>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208" name="Google Shape;208;p6"/>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209" name="Google Shape;209;p6"/>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210" name="Google Shape;210;p6"/>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211" name="Google Shape;211;p6"/>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212" name="Google Shape;212;p6"/>
          <p:cNvPicPr preferRelativeResize="0"/>
          <p:nvPr/>
        </p:nvPicPr>
        <p:blipFill rotWithShape="1">
          <a:blip r:embed="rId12">
            <a:alphaModFix/>
          </a:blip>
          <a:srcRect/>
          <a:stretch/>
        </p:blipFill>
        <p:spPr>
          <a:xfrm>
            <a:off x="8016713" y="6229350"/>
            <a:ext cx="581025" cy="628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3298" name="Picture 3" descr="EARTH"/>
          <p:cNvPicPr>
            <a:picLocks noChangeAspect="1" noChangeArrowheads="1" noCrop="1"/>
          </p:cNvPicPr>
          <p:nvPr/>
        </p:nvPicPr>
        <p:blipFill>
          <a:blip r:embed="rId2"/>
          <a:srcRect/>
          <a:stretch>
            <a:fillRect/>
          </a:stretch>
        </p:blipFill>
        <p:spPr bwMode="auto">
          <a:xfrm>
            <a:off x="0" y="0"/>
            <a:ext cx="685800" cy="609600"/>
          </a:xfrm>
          <a:prstGeom prst="rect">
            <a:avLst/>
          </a:prstGeom>
          <a:noFill/>
          <a:ln w="9525">
            <a:noFill/>
            <a:miter lim="800000"/>
            <a:headEnd/>
            <a:tailEnd/>
          </a:ln>
        </p:spPr>
      </p:pic>
      <p:sp>
        <p:nvSpPr>
          <p:cNvPr id="225284" name="Text Box 4"/>
          <p:cNvSpPr txBox="1">
            <a:spLocks noChangeArrowheads="1"/>
          </p:cNvSpPr>
          <p:nvPr/>
        </p:nvSpPr>
        <p:spPr bwMode="auto">
          <a:xfrm>
            <a:off x="342900" y="609600"/>
            <a:ext cx="8801100" cy="584200"/>
          </a:xfrm>
          <a:prstGeom prst="rect">
            <a:avLst/>
          </a:prstGeom>
          <a:noFill/>
          <a:ln w="9525">
            <a:noFill/>
            <a:miter lim="800000"/>
            <a:headEnd/>
            <a:tailEnd/>
          </a:ln>
        </p:spPr>
        <p:txBody>
          <a:bodyPr>
            <a:spAutoFit/>
          </a:bodyPr>
          <a:lstStyle/>
          <a:p>
            <a:pPr eaLnBrk="1" hangingPunct="1">
              <a:spcBef>
                <a:spcPct val="50000"/>
              </a:spcBef>
            </a:pPr>
            <a:r>
              <a:rPr lang="en-US" sz="3200" b="1" dirty="0"/>
              <a:t> </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đảo</a:t>
            </a:r>
            <a:r>
              <a:rPr lang="en-US" sz="2400" dirty="0">
                <a:latin typeface="Times New Roman" pitchFamily="18" charset="0"/>
                <a:cs typeface="Times New Roman" pitchFamily="18" charset="0"/>
              </a:rPr>
              <a:t>.</a:t>
            </a:r>
            <a:endParaRPr lang="en-US" sz="2400" u="sng"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barn(inVertical)">
                                      <p:cBhvr>
                                        <p:cTn id="7" dur="500"/>
                                        <p:tgtEl>
                                          <p:spTgt spid="225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oang Sa"/>
          <p:cNvPicPr>
            <a:picLocks noChangeAspect="1" noChangeArrowheads="1"/>
          </p:cNvPicPr>
          <p:nvPr/>
        </p:nvPicPr>
        <p:blipFill>
          <a:blip r:embed="rId2"/>
          <a:srcRect/>
          <a:stretch>
            <a:fillRect/>
          </a:stretch>
        </p:blipFill>
        <p:spPr bwMode="auto">
          <a:xfrm>
            <a:off x="609600" y="31750"/>
            <a:ext cx="8229600" cy="6826250"/>
          </a:xfrm>
          <a:prstGeom prst="rect">
            <a:avLst/>
          </a:prstGeom>
          <a:noFill/>
          <a:ln w="9525">
            <a:solidFill>
              <a:srgbClr val="800000"/>
            </a:solidFill>
            <a:miter lim="800000"/>
            <a:headEnd/>
            <a:tailEnd/>
          </a:ln>
        </p:spPr>
      </p:pic>
      <p:sp>
        <p:nvSpPr>
          <p:cNvPr id="96259" name="Rectangle 3"/>
          <p:cNvSpPr>
            <a:spLocks noChangeArrowheads="1"/>
          </p:cNvSpPr>
          <p:nvPr/>
        </p:nvSpPr>
        <p:spPr bwMode="auto">
          <a:xfrm>
            <a:off x="2743200" y="5565775"/>
            <a:ext cx="3565525" cy="519113"/>
          </a:xfrm>
          <a:prstGeom prst="rect">
            <a:avLst/>
          </a:prstGeom>
          <a:noFill/>
          <a:ln w="9525">
            <a:noFill/>
            <a:miter lim="800000"/>
            <a:headEnd/>
            <a:tailEnd/>
          </a:ln>
        </p:spPr>
        <p:txBody>
          <a:bodyPr wrap="none" lIns="91427" tIns="45713" rIns="91427" bIns="45713">
            <a:spAutoFit/>
          </a:bodyPr>
          <a:lstStyle/>
          <a:p>
            <a:pPr algn="l" eaLnBrk="1" hangingPunct="1"/>
            <a:r>
              <a:rPr lang="en-US" sz="2800" b="1">
                <a:solidFill>
                  <a:srgbClr val="800000"/>
                </a:solidFill>
              </a:rPr>
              <a:t>Quần đảo Hoàng Sa</a:t>
            </a:r>
          </a:p>
        </p:txBody>
      </p:sp>
      <p:sp>
        <p:nvSpPr>
          <p:cNvPr id="96260" name="AutoShape 4">
            <a:hlinkClick r:id="rId3" action="ppaction://hlinkpres?slideindex=1&amp;slidetitle=Slide 1" highlightClick="1"/>
          </p:cNvPr>
          <p:cNvSpPr>
            <a:spLocks noChangeArrowheads="1"/>
          </p:cNvSpPr>
          <p:nvPr/>
        </p:nvSpPr>
        <p:spPr bwMode="auto">
          <a:xfrm>
            <a:off x="1447800" y="1371600"/>
            <a:ext cx="381000" cy="304800"/>
          </a:xfrm>
          <a:prstGeom prst="actionButtonForwardNext">
            <a:avLst/>
          </a:prstGeom>
          <a:solidFill>
            <a:srgbClr val="FF3300"/>
          </a:solidFill>
          <a:ln w="9525">
            <a:noFill/>
            <a:miter lim="800000"/>
            <a:headEnd type="none" w="sm" len="sm"/>
            <a:tailEnd type="none" w="sm" len="sm"/>
          </a:ln>
        </p:spPr>
        <p:txBody>
          <a:bodyPr wrap="none" anchor="ctr"/>
          <a:lstStyle/>
          <a:p>
            <a:endParaRPr lang="vi-VN"/>
          </a:p>
        </p:txBody>
      </p:sp>
      <p:sp>
        <p:nvSpPr>
          <p:cNvPr id="96261" name="Text Box 5"/>
          <p:cNvSpPr txBox="1">
            <a:spLocks noChangeArrowheads="1"/>
          </p:cNvSpPr>
          <p:nvPr/>
        </p:nvSpPr>
        <p:spPr bwMode="auto">
          <a:xfrm>
            <a:off x="1219200" y="1690688"/>
            <a:ext cx="1066800" cy="350837"/>
          </a:xfrm>
          <a:prstGeom prst="rect">
            <a:avLst/>
          </a:prstGeom>
          <a:noFill/>
          <a:ln w="9525">
            <a:noFill/>
            <a:miter lim="800000"/>
            <a:headEnd type="none" w="sm" len="sm"/>
            <a:tailEnd type="none" w="sm" len="sm"/>
          </a:ln>
        </p:spPr>
        <p:txBody>
          <a:bodyPr lIns="91427" tIns="45713" rIns="91427" bIns="45713">
            <a:spAutoFit/>
          </a:bodyPr>
          <a:lstStyle/>
          <a:p>
            <a:pPr algn="l">
              <a:spcBef>
                <a:spcPct val="50000"/>
              </a:spcBef>
            </a:pPr>
            <a:r>
              <a:rPr lang="en-US" sz="1700" b="1">
                <a:solidFill>
                  <a:srgbClr val="000066"/>
                </a:solidFill>
                <a:cs typeface="Arial" pitchFamily="34" charset="0"/>
              </a:rPr>
              <a:t>QĐ HS</a:t>
            </a:r>
          </a:p>
        </p:txBody>
      </p:sp>
      <p:sp>
        <p:nvSpPr>
          <p:cNvPr id="96262" name="Oval 6"/>
          <p:cNvSpPr>
            <a:spLocks noChangeArrowheads="1"/>
          </p:cNvSpPr>
          <p:nvPr/>
        </p:nvSpPr>
        <p:spPr bwMode="auto">
          <a:xfrm>
            <a:off x="5791200" y="1905000"/>
            <a:ext cx="228600" cy="152400"/>
          </a:xfrm>
          <a:prstGeom prst="ellipse">
            <a:avLst/>
          </a:prstGeom>
          <a:solidFill>
            <a:schemeClr val="hlink"/>
          </a:solidFill>
          <a:ln w="12700" cap="sq">
            <a:solidFill>
              <a:schemeClr val="tx1"/>
            </a:solidFill>
            <a:round/>
            <a:headEnd type="none" w="sm" len="sm"/>
            <a:tailEnd type="none" w="sm" len="sm"/>
          </a:ln>
        </p:spPr>
        <p:txBody>
          <a:bodyPr wrap="none" anchor="ctr"/>
          <a:lstStyle/>
          <a:p>
            <a:endParaRPr lang="vi-VN"/>
          </a:p>
        </p:txBody>
      </p:sp>
      <p:sp>
        <p:nvSpPr>
          <p:cNvPr id="96263" name="Oval 7"/>
          <p:cNvSpPr>
            <a:spLocks noChangeArrowheads="1"/>
          </p:cNvSpPr>
          <p:nvPr/>
        </p:nvSpPr>
        <p:spPr bwMode="auto">
          <a:xfrm>
            <a:off x="3048000" y="2971800"/>
            <a:ext cx="228600" cy="152400"/>
          </a:xfrm>
          <a:prstGeom prst="ellipse">
            <a:avLst/>
          </a:prstGeom>
          <a:solidFill>
            <a:schemeClr val="hlink"/>
          </a:solidFill>
          <a:ln w="12700" cap="sq">
            <a:solidFill>
              <a:schemeClr val="tx1"/>
            </a:solidFill>
            <a:round/>
            <a:headEnd type="none" w="sm" len="sm"/>
            <a:tailEnd type="none" w="sm" len="sm"/>
          </a:ln>
        </p:spPr>
        <p:txBody>
          <a:bodyPr wrap="none" anchor="ctr"/>
          <a:lstStyle/>
          <a:p>
            <a:endParaRPr lang="vi-VN"/>
          </a:p>
        </p:txBody>
      </p:sp>
      <p:sp>
        <p:nvSpPr>
          <p:cNvPr id="96264" name="AutoShape 8"/>
          <p:cNvSpPr>
            <a:spLocks noChangeArrowheads="1"/>
          </p:cNvSpPr>
          <p:nvPr/>
        </p:nvSpPr>
        <p:spPr bwMode="auto">
          <a:xfrm rot="5400000">
            <a:off x="4791869" y="2734469"/>
            <a:ext cx="550862" cy="990600"/>
          </a:xfrm>
          <a:prstGeom prst="wedgeRectCallout">
            <a:avLst>
              <a:gd name="adj1" fmla="val -26370"/>
              <a:gd name="adj2" fmla="val 195829"/>
            </a:avLst>
          </a:prstGeom>
          <a:solidFill>
            <a:srgbClr val="9999FF"/>
          </a:solidFill>
          <a:ln w="12700" cap="sq">
            <a:solidFill>
              <a:srgbClr val="800000"/>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latin typeface="Times New Roman" pitchFamily="18" charset="0"/>
              </a:rPr>
              <a:t>Hoàng Sa</a:t>
            </a:r>
          </a:p>
          <a:p>
            <a:pPr eaLnBrk="1" hangingPunct="1"/>
            <a:endParaRPr lang="en-US" sz="1200">
              <a:latin typeface="Times New Roman" pitchFamily="18" charset="0"/>
            </a:endParaRPr>
          </a:p>
        </p:txBody>
      </p:sp>
      <p:sp>
        <p:nvSpPr>
          <p:cNvPr id="96265" name="AutoShape 9"/>
          <p:cNvSpPr>
            <a:spLocks noChangeArrowheads="1"/>
          </p:cNvSpPr>
          <p:nvPr/>
        </p:nvSpPr>
        <p:spPr bwMode="auto">
          <a:xfrm rot="5400000">
            <a:off x="7268369" y="1629569"/>
            <a:ext cx="550862" cy="914400"/>
          </a:xfrm>
          <a:prstGeom prst="wedgeRectCallout">
            <a:avLst>
              <a:gd name="adj1" fmla="val -18880"/>
              <a:gd name="adj2" fmla="val 168056"/>
            </a:avLst>
          </a:prstGeom>
          <a:solidFill>
            <a:schemeClr val="accent1"/>
          </a:solidFill>
          <a:ln w="12700" cap="sq">
            <a:solidFill>
              <a:srgbClr val="800000"/>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latin typeface="Times New Roman" pitchFamily="18" charset="0"/>
              </a:rPr>
              <a:t>Phú Lâm</a:t>
            </a:r>
          </a:p>
          <a:p>
            <a:pPr eaLnBrk="1" hangingPunct="1"/>
            <a:endParaRPr lang="en-US" sz="1200">
              <a:solidFill>
                <a:srgbClr val="800000"/>
              </a:solidFill>
              <a:latin typeface="Times New Roman" pitchFamily="18" charset="0"/>
            </a:endParaRPr>
          </a:p>
        </p:txBody>
      </p:sp>
      <p:sp>
        <p:nvSpPr>
          <p:cNvPr id="96266" name="Oval 10"/>
          <p:cNvSpPr>
            <a:spLocks noChangeArrowheads="1"/>
          </p:cNvSpPr>
          <p:nvPr/>
        </p:nvSpPr>
        <p:spPr bwMode="auto">
          <a:xfrm>
            <a:off x="76200" y="6248400"/>
            <a:ext cx="609600" cy="533400"/>
          </a:xfrm>
          <a:prstGeom prst="ellipse">
            <a:avLst/>
          </a:prstGeom>
          <a:solidFill>
            <a:srgbClr val="4D4D4D"/>
          </a:solidFill>
          <a:ln w="9525">
            <a:solidFill>
              <a:schemeClr val="tx1"/>
            </a:solidFill>
            <a:round/>
            <a:headEnd/>
            <a:tailEnd/>
          </a:ln>
        </p:spPr>
        <p:txBody>
          <a:bodyPr wrap="none" lIns="91427" tIns="45713" rIns="91427" bIns="45713" anchor="ctr"/>
          <a:lstStyle/>
          <a:p>
            <a:pPr eaLnBrk="1" hangingPunct="1"/>
            <a:r>
              <a:rPr lang="en-US" sz="2800">
                <a:solidFill>
                  <a:srgbClr val="FFFFFF"/>
                </a:solidFill>
              </a:rPr>
              <a:t>90</a:t>
            </a:r>
          </a:p>
        </p:txBody>
      </p:sp>
    </p:spTree>
  </p:cSld>
  <p:clrMapOvr>
    <a:masterClrMapping/>
  </p:clrMapOvr>
  <p:transition>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5" name="Text Box 5"/>
          <p:cNvSpPr txBox="1">
            <a:spLocks noChangeArrowheads="1"/>
          </p:cNvSpPr>
          <p:nvPr/>
        </p:nvSpPr>
        <p:spPr bwMode="auto">
          <a:xfrm>
            <a:off x="2209800" y="228600"/>
            <a:ext cx="4572000" cy="641350"/>
          </a:xfrm>
          <a:prstGeom prst="rect">
            <a:avLst/>
          </a:prstGeom>
          <a:noFill/>
          <a:ln w="9525">
            <a:noFill/>
            <a:miter lim="800000"/>
            <a:headEnd type="none" w="sm" len="sm"/>
            <a:tailEnd type="none" w="sm" len="sm"/>
          </a:ln>
        </p:spPr>
        <p:txBody>
          <a:bodyPr lIns="91427" tIns="45713" rIns="91427" bIns="45713">
            <a:spAutoFit/>
          </a:bodyPr>
          <a:lstStyle/>
          <a:p>
            <a:pPr algn="l" eaLnBrk="1" hangingPunct="1">
              <a:defRPr/>
            </a:pPr>
            <a:r>
              <a:rPr lang="en-US" sz="3600">
                <a:effectLst>
                  <a:outerShdw blurRad="38100" dist="38100" dir="2700000" algn="tl">
                    <a:srgbClr val="000000"/>
                  </a:outerShdw>
                </a:effectLst>
                <a:cs typeface="Arial" pitchFamily="34" charset="0"/>
              </a:rPr>
              <a:t>Quần đảo Trường Sa</a:t>
            </a:r>
          </a:p>
        </p:txBody>
      </p:sp>
      <p:grpSp>
        <p:nvGrpSpPr>
          <p:cNvPr id="2" name="Group 30"/>
          <p:cNvGrpSpPr>
            <a:grpSpLocks/>
          </p:cNvGrpSpPr>
          <p:nvPr/>
        </p:nvGrpSpPr>
        <p:grpSpPr bwMode="auto">
          <a:xfrm>
            <a:off x="0" y="1295400"/>
            <a:ext cx="9144000" cy="5334000"/>
            <a:chOff x="0" y="502"/>
            <a:chExt cx="5760" cy="3626"/>
          </a:xfrm>
        </p:grpSpPr>
        <p:pic>
          <p:nvPicPr>
            <p:cNvPr id="98321" name="Picture 31"/>
            <p:cNvPicPr>
              <a:picLocks noChangeAspect="1" noChangeArrowheads="1"/>
            </p:cNvPicPr>
            <p:nvPr/>
          </p:nvPicPr>
          <p:blipFill>
            <a:blip r:embed="rId2"/>
            <a:srcRect/>
            <a:stretch>
              <a:fillRect/>
            </a:stretch>
          </p:blipFill>
          <p:spPr bwMode="auto">
            <a:xfrm>
              <a:off x="0" y="502"/>
              <a:ext cx="5760" cy="3626"/>
            </a:xfrm>
            <a:prstGeom prst="rect">
              <a:avLst/>
            </a:prstGeom>
            <a:noFill/>
            <a:ln w="9525">
              <a:noFill/>
              <a:miter lim="800000"/>
              <a:headEnd/>
              <a:tailEnd/>
            </a:ln>
          </p:spPr>
        </p:pic>
        <p:grpSp>
          <p:nvGrpSpPr>
            <p:cNvPr id="3" name="Group 32"/>
            <p:cNvGrpSpPr>
              <a:grpSpLocks/>
            </p:cNvGrpSpPr>
            <p:nvPr/>
          </p:nvGrpSpPr>
          <p:grpSpPr bwMode="auto">
            <a:xfrm>
              <a:off x="1776" y="576"/>
              <a:ext cx="2160" cy="2353"/>
              <a:chOff x="1776" y="576"/>
              <a:chExt cx="2160" cy="2353"/>
            </a:xfrm>
          </p:grpSpPr>
          <p:pic>
            <p:nvPicPr>
              <p:cNvPr id="98324" name="Picture 33"/>
              <p:cNvPicPr>
                <a:picLocks noChangeAspect="1" noChangeArrowheads="1"/>
              </p:cNvPicPr>
              <p:nvPr/>
            </p:nvPicPr>
            <p:blipFill>
              <a:blip r:embed="rId3"/>
              <a:srcRect/>
              <a:stretch>
                <a:fillRect/>
              </a:stretch>
            </p:blipFill>
            <p:spPr bwMode="auto">
              <a:xfrm>
                <a:off x="2208" y="2064"/>
                <a:ext cx="144" cy="97"/>
              </a:xfrm>
              <a:prstGeom prst="rect">
                <a:avLst/>
              </a:prstGeom>
              <a:noFill/>
              <a:ln w="9525">
                <a:noFill/>
                <a:miter lim="800000"/>
                <a:headEnd/>
                <a:tailEnd/>
              </a:ln>
            </p:spPr>
          </p:pic>
          <p:pic>
            <p:nvPicPr>
              <p:cNvPr id="98325" name="Picture 34"/>
              <p:cNvPicPr>
                <a:picLocks noChangeAspect="1" noChangeArrowheads="1"/>
              </p:cNvPicPr>
              <p:nvPr/>
            </p:nvPicPr>
            <p:blipFill>
              <a:blip r:embed="rId3"/>
              <a:srcRect/>
              <a:stretch>
                <a:fillRect/>
              </a:stretch>
            </p:blipFill>
            <p:spPr bwMode="auto">
              <a:xfrm>
                <a:off x="3408" y="672"/>
                <a:ext cx="144" cy="97"/>
              </a:xfrm>
              <a:prstGeom prst="rect">
                <a:avLst/>
              </a:prstGeom>
              <a:noFill/>
              <a:ln w="9525">
                <a:noFill/>
                <a:miter lim="800000"/>
                <a:headEnd/>
                <a:tailEnd/>
              </a:ln>
            </p:spPr>
          </p:pic>
          <p:pic>
            <p:nvPicPr>
              <p:cNvPr id="98326" name="Picture 35"/>
              <p:cNvPicPr>
                <a:picLocks noChangeAspect="1" noChangeArrowheads="1"/>
              </p:cNvPicPr>
              <p:nvPr/>
            </p:nvPicPr>
            <p:blipFill>
              <a:blip r:embed="rId3"/>
              <a:srcRect/>
              <a:stretch>
                <a:fillRect/>
              </a:stretch>
            </p:blipFill>
            <p:spPr bwMode="auto">
              <a:xfrm>
                <a:off x="3744" y="1104"/>
                <a:ext cx="144" cy="97"/>
              </a:xfrm>
              <a:prstGeom prst="rect">
                <a:avLst/>
              </a:prstGeom>
              <a:noFill/>
              <a:ln w="9525">
                <a:noFill/>
                <a:miter lim="800000"/>
                <a:headEnd/>
                <a:tailEnd/>
              </a:ln>
            </p:spPr>
          </p:pic>
          <p:pic>
            <p:nvPicPr>
              <p:cNvPr id="98327" name="Picture 36"/>
              <p:cNvPicPr>
                <a:picLocks noChangeAspect="1" noChangeArrowheads="1"/>
              </p:cNvPicPr>
              <p:nvPr/>
            </p:nvPicPr>
            <p:blipFill>
              <a:blip r:embed="rId3"/>
              <a:srcRect/>
              <a:stretch>
                <a:fillRect/>
              </a:stretch>
            </p:blipFill>
            <p:spPr bwMode="auto">
              <a:xfrm>
                <a:off x="3456" y="1296"/>
                <a:ext cx="144" cy="97"/>
              </a:xfrm>
              <a:prstGeom prst="rect">
                <a:avLst/>
              </a:prstGeom>
              <a:noFill/>
              <a:ln w="9525">
                <a:noFill/>
                <a:miter lim="800000"/>
                <a:headEnd/>
                <a:tailEnd/>
              </a:ln>
            </p:spPr>
          </p:pic>
          <p:pic>
            <p:nvPicPr>
              <p:cNvPr id="98328" name="Picture 37"/>
              <p:cNvPicPr>
                <a:picLocks noChangeAspect="1" noChangeArrowheads="1"/>
              </p:cNvPicPr>
              <p:nvPr/>
            </p:nvPicPr>
            <p:blipFill>
              <a:blip r:embed="rId3"/>
              <a:srcRect/>
              <a:stretch>
                <a:fillRect/>
              </a:stretch>
            </p:blipFill>
            <p:spPr bwMode="auto">
              <a:xfrm>
                <a:off x="2496" y="2160"/>
                <a:ext cx="144" cy="97"/>
              </a:xfrm>
              <a:prstGeom prst="rect">
                <a:avLst/>
              </a:prstGeom>
              <a:noFill/>
              <a:ln w="9525">
                <a:noFill/>
                <a:miter lim="800000"/>
                <a:headEnd/>
                <a:tailEnd/>
              </a:ln>
            </p:spPr>
          </p:pic>
          <p:pic>
            <p:nvPicPr>
              <p:cNvPr id="98329" name="Picture 38"/>
              <p:cNvPicPr>
                <a:picLocks noChangeAspect="1" noChangeArrowheads="1"/>
              </p:cNvPicPr>
              <p:nvPr/>
            </p:nvPicPr>
            <p:blipFill>
              <a:blip r:embed="rId3"/>
              <a:srcRect/>
              <a:stretch>
                <a:fillRect/>
              </a:stretch>
            </p:blipFill>
            <p:spPr bwMode="auto">
              <a:xfrm>
                <a:off x="2112" y="2352"/>
                <a:ext cx="144" cy="97"/>
              </a:xfrm>
              <a:prstGeom prst="rect">
                <a:avLst/>
              </a:prstGeom>
              <a:noFill/>
              <a:ln w="9525">
                <a:noFill/>
                <a:miter lim="800000"/>
                <a:headEnd/>
                <a:tailEnd/>
              </a:ln>
            </p:spPr>
          </p:pic>
          <p:pic>
            <p:nvPicPr>
              <p:cNvPr id="98330" name="Picture 39"/>
              <p:cNvPicPr>
                <a:picLocks noChangeAspect="1" noChangeArrowheads="1"/>
              </p:cNvPicPr>
              <p:nvPr/>
            </p:nvPicPr>
            <p:blipFill>
              <a:blip r:embed="rId3"/>
              <a:srcRect/>
              <a:stretch>
                <a:fillRect/>
              </a:stretch>
            </p:blipFill>
            <p:spPr bwMode="auto">
              <a:xfrm>
                <a:off x="1776" y="2351"/>
                <a:ext cx="144" cy="97"/>
              </a:xfrm>
              <a:prstGeom prst="rect">
                <a:avLst/>
              </a:prstGeom>
              <a:noFill/>
              <a:ln w="9525">
                <a:noFill/>
                <a:miter lim="800000"/>
                <a:headEnd/>
                <a:tailEnd/>
              </a:ln>
            </p:spPr>
          </p:pic>
          <p:pic>
            <p:nvPicPr>
              <p:cNvPr id="98331" name="Picture 40"/>
              <p:cNvPicPr>
                <a:picLocks noChangeAspect="1" noChangeArrowheads="1"/>
              </p:cNvPicPr>
              <p:nvPr/>
            </p:nvPicPr>
            <p:blipFill>
              <a:blip r:embed="rId3"/>
              <a:srcRect/>
              <a:stretch>
                <a:fillRect/>
              </a:stretch>
            </p:blipFill>
            <p:spPr bwMode="auto">
              <a:xfrm>
                <a:off x="3216" y="1968"/>
                <a:ext cx="144" cy="97"/>
              </a:xfrm>
              <a:prstGeom prst="rect">
                <a:avLst/>
              </a:prstGeom>
              <a:noFill/>
              <a:ln w="9525">
                <a:noFill/>
                <a:miter lim="800000"/>
                <a:headEnd/>
                <a:tailEnd/>
              </a:ln>
            </p:spPr>
          </p:pic>
          <p:pic>
            <p:nvPicPr>
              <p:cNvPr id="98332" name="Picture 41"/>
              <p:cNvPicPr>
                <a:picLocks noChangeAspect="1" noChangeArrowheads="1"/>
              </p:cNvPicPr>
              <p:nvPr/>
            </p:nvPicPr>
            <p:blipFill>
              <a:blip r:embed="rId3"/>
              <a:srcRect/>
              <a:stretch>
                <a:fillRect/>
              </a:stretch>
            </p:blipFill>
            <p:spPr bwMode="auto">
              <a:xfrm>
                <a:off x="3264" y="2256"/>
                <a:ext cx="144" cy="97"/>
              </a:xfrm>
              <a:prstGeom prst="rect">
                <a:avLst/>
              </a:prstGeom>
              <a:noFill/>
              <a:ln w="9525">
                <a:noFill/>
                <a:miter lim="800000"/>
                <a:headEnd/>
                <a:tailEnd/>
              </a:ln>
            </p:spPr>
          </p:pic>
          <p:pic>
            <p:nvPicPr>
              <p:cNvPr id="98333" name="Picture 42"/>
              <p:cNvPicPr>
                <a:picLocks noChangeAspect="1" noChangeArrowheads="1"/>
              </p:cNvPicPr>
              <p:nvPr/>
            </p:nvPicPr>
            <p:blipFill>
              <a:blip r:embed="rId3"/>
              <a:srcRect/>
              <a:stretch>
                <a:fillRect/>
              </a:stretch>
            </p:blipFill>
            <p:spPr bwMode="auto">
              <a:xfrm>
                <a:off x="3504" y="2304"/>
                <a:ext cx="144" cy="97"/>
              </a:xfrm>
              <a:prstGeom prst="rect">
                <a:avLst/>
              </a:prstGeom>
              <a:noFill/>
              <a:ln w="9525">
                <a:noFill/>
                <a:miter lim="800000"/>
                <a:headEnd/>
                <a:tailEnd/>
              </a:ln>
            </p:spPr>
          </p:pic>
          <p:pic>
            <p:nvPicPr>
              <p:cNvPr id="98334" name="Picture 43"/>
              <p:cNvPicPr>
                <a:picLocks noChangeAspect="1" noChangeArrowheads="1"/>
              </p:cNvPicPr>
              <p:nvPr/>
            </p:nvPicPr>
            <p:blipFill>
              <a:blip r:embed="rId3"/>
              <a:srcRect/>
              <a:stretch>
                <a:fillRect/>
              </a:stretch>
            </p:blipFill>
            <p:spPr bwMode="auto">
              <a:xfrm>
                <a:off x="3792" y="2160"/>
                <a:ext cx="144" cy="97"/>
              </a:xfrm>
              <a:prstGeom prst="rect">
                <a:avLst/>
              </a:prstGeom>
              <a:noFill/>
              <a:ln w="9525">
                <a:noFill/>
                <a:miter lim="800000"/>
                <a:headEnd/>
                <a:tailEnd/>
              </a:ln>
            </p:spPr>
          </p:pic>
          <p:pic>
            <p:nvPicPr>
              <p:cNvPr id="98335" name="Picture 44"/>
              <p:cNvPicPr>
                <a:picLocks noChangeAspect="1" noChangeArrowheads="1"/>
              </p:cNvPicPr>
              <p:nvPr/>
            </p:nvPicPr>
            <p:blipFill>
              <a:blip r:embed="rId3"/>
              <a:srcRect/>
              <a:stretch>
                <a:fillRect/>
              </a:stretch>
            </p:blipFill>
            <p:spPr bwMode="auto">
              <a:xfrm>
                <a:off x="3168" y="1296"/>
                <a:ext cx="144" cy="97"/>
              </a:xfrm>
              <a:prstGeom prst="rect">
                <a:avLst/>
              </a:prstGeom>
              <a:noFill/>
              <a:ln w="9525">
                <a:noFill/>
                <a:miter lim="800000"/>
                <a:headEnd/>
                <a:tailEnd/>
              </a:ln>
            </p:spPr>
          </p:pic>
          <p:pic>
            <p:nvPicPr>
              <p:cNvPr id="98336" name="Picture 45"/>
              <p:cNvPicPr>
                <a:picLocks noChangeAspect="1" noChangeArrowheads="1"/>
              </p:cNvPicPr>
              <p:nvPr/>
            </p:nvPicPr>
            <p:blipFill>
              <a:blip r:embed="rId3"/>
              <a:srcRect/>
              <a:stretch>
                <a:fillRect/>
              </a:stretch>
            </p:blipFill>
            <p:spPr bwMode="auto">
              <a:xfrm>
                <a:off x="3360" y="1584"/>
                <a:ext cx="144" cy="97"/>
              </a:xfrm>
              <a:prstGeom prst="rect">
                <a:avLst/>
              </a:prstGeom>
              <a:noFill/>
              <a:ln w="9525">
                <a:noFill/>
                <a:miter lim="800000"/>
                <a:headEnd/>
                <a:tailEnd/>
              </a:ln>
            </p:spPr>
          </p:pic>
          <p:pic>
            <p:nvPicPr>
              <p:cNvPr id="98337" name="Picture 46"/>
              <p:cNvPicPr>
                <a:picLocks noChangeAspect="1" noChangeArrowheads="1"/>
              </p:cNvPicPr>
              <p:nvPr/>
            </p:nvPicPr>
            <p:blipFill>
              <a:blip r:embed="rId3"/>
              <a:srcRect/>
              <a:stretch>
                <a:fillRect/>
              </a:stretch>
            </p:blipFill>
            <p:spPr bwMode="auto">
              <a:xfrm>
                <a:off x="2976" y="2448"/>
                <a:ext cx="144" cy="97"/>
              </a:xfrm>
              <a:prstGeom prst="rect">
                <a:avLst/>
              </a:prstGeom>
              <a:noFill/>
              <a:ln w="9525">
                <a:noFill/>
                <a:miter lim="800000"/>
                <a:headEnd/>
                <a:tailEnd/>
              </a:ln>
            </p:spPr>
          </p:pic>
          <p:pic>
            <p:nvPicPr>
              <p:cNvPr id="98338" name="Picture 47"/>
              <p:cNvPicPr>
                <a:picLocks noChangeAspect="1" noChangeArrowheads="1"/>
              </p:cNvPicPr>
              <p:nvPr/>
            </p:nvPicPr>
            <p:blipFill>
              <a:blip r:embed="rId3"/>
              <a:srcRect/>
              <a:stretch>
                <a:fillRect/>
              </a:stretch>
            </p:blipFill>
            <p:spPr bwMode="auto">
              <a:xfrm>
                <a:off x="3600" y="1632"/>
                <a:ext cx="144" cy="97"/>
              </a:xfrm>
              <a:prstGeom prst="rect">
                <a:avLst/>
              </a:prstGeom>
              <a:noFill/>
              <a:ln w="9525">
                <a:noFill/>
                <a:miter lim="800000"/>
                <a:headEnd/>
                <a:tailEnd/>
              </a:ln>
            </p:spPr>
          </p:pic>
          <p:pic>
            <p:nvPicPr>
              <p:cNvPr id="98339" name="Picture 48"/>
              <p:cNvPicPr>
                <a:picLocks noChangeAspect="1" noChangeArrowheads="1"/>
              </p:cNvPicPr>
              <p:nvPr/>
            </p:nvPicPr>
            <p:blipFill>
              <a:blip r:embed="rId3"/>
              <a:srcRect/>
              <a:stretch>
                <a:fillRect/>
              </a:stretch>
            </p:blipFill>
            <p:spPr bwMode="auto">
              <a:xfrm>
                <a:off x="3552" y="1440"/>
                <a:ext cx="144" cy="97"/>
              </a:xfrm>
              <a:prstGeom prst="rect">
                <a:avLst/>
              </a:prstGeom>
              <a:noFill/>
              <a:ln w="9525">
                <a:noFill/>
                <a:miter lim="800000"/>
                <a:headEnd/>
                <a:tailEnd/>
              </a:ln>
            </p:spPr>
          </p:pic>
          <p:pic>
            <p:nvPicPr>
              <p:cNvPr id="98340" name="Picture 49"/>
              <p:cNvPicPr>
                <a:picLocks noChangeAspect="1" noChangeArrowheads="1"/>
              </p:cNvPicPr>
              <p:nvPr/>
            </p:nvPicPr>
            <p:blipFill>
              <a:blip r:embed="rId3"/>
              <a:srcRect/>
              <a:stretch>
                <a:fillRect/>
              </a:stretch>
            </p:blipFill>
            <p:spPr bwMode="auto">
              <a:xfrm>
                <a:off x="3792" y="1296"/>
                <a:ext cx="144" cy="97"/>
              </a:xfrm>
              <a:prstGeom prst="rect">
                <a:avLst/>
              </a:prstGeom>
              <a:noFill/>
              <a:ln w="9525">
                <a:noFill/>
                <a:miter lim="800000"/>
                <a:headEnd/>
                <a:tailEnd/>
              </a:ln>
            </p:spPr>
          </p:pic>
          <p:pic>
            <p:nvPicPr>
              <p:cNvPr id="98341" name="Picture 50"/>
              <p:cNvPicPr>
                <a:picLocks noChangeAspect="1" noChangeArrowheads="1"/>
              </p:cNvPicPr>
              <p:nvPr/>
            </p:nvPicPr>
            <p:blipFill>
              <a:blip r:embed="rId3"/>
              <a:srcRect/>
              <a:stretch>
                <a:fillRect/>
              </a:stretch>
            </p:blipFill>
            <p:spPr bwMode="auto">
              <a:xfrm>
                <a:off x="2640" y="2832"/>
                <a:ext cx="144" cy="97"/>
              </a:xfrm>
              <a:prstGeom prst="rect">
                <a:avLst/>
              </a:prstGeom>
              <a:noFill/>
              <a:ln w="9525">
                <a:noFill/>
                <a:miter lim="800000"/>
                <a:headEnd/>
                <a:tailEnd/>
              </a:ln>
            </p:spPr>
          </p:pic>
          <p:pic>
            <p:nvPicPr>
              <p:cNvPr id="98342" name="Picture 51"/>
              <p:cNvPicPr>
                <a:picLocks noChangeAspect="1" noChangeArrowheads="1"/>
              </p:cNvPicPr>
              <p:nvPr/>
            </p:nvPicPr>
            <p:blipFill>
              <a:blip r:embed="rId3"/>
              <a:srcRect/>
              <a:stretch>
                <a:fillRect/>
              </a:stretch>
            </p:blipFill>
            <p:spPr bwMode="auto">
              <a:xfrm>
                <a:off x="2256" y="2208"/>
                <a:ext cx="144" cy="97"/>
              </a:xfrm>
              <a:prstGeom prst="rect">
                <a:avLst/>
              </a:prstGeom>
              <a:noFill/>
              <a:ln w="9525">
                <a:noFill/>
                <a:miter lim="800000"/>
                <a:headEnd/>
                <a:tailEnd/>
              </a:ln>
            </p:spPr>
          </p:pic>
          <p:pic>
            <p:nvPicPr>
              <p:cNvPr id="98343" name="Picture 52"/>
              <p:cNvPicPr>
                <a:picLocks noChangeAspect="1" noChangeArrowheads="1"/>
              </p:cNvPicPr>
              <p:nvPr/>
            </p:nvPicPr>
            <p:blipFill>
              <a:blip r:embed="rId3"/>
              <a:srcRect/>
              <a:stretch>
                <a:fillRect/>
              </a:stretch>
            </p:blipFill>
            <p:spPr bwMode="auto">
              <a:xfrm>
                <a:off x="3744" y="1536"/>
                <a:ext cx="144" cy="97"/>
              </a:xfrm>
              <a:prstGeom prst="rect">
                <a:avLst/>
              </a:prstGeom>
              <a:noFill/>
              <a:ln w="9525">
                <a:noFill/>
                <a:miter lim="800000"/>
                <a:headEnd/>
                <a:tailEnd/>
              </a:ln>
            </p:spPr>
          </p:pic>
          <p:pic>
            <p:nvPicPr>
              <p:cNvPr id="98344" name="Picture 53"/>
              <p:cNvPicPr>
                <a:picLocks noChangeAspect="1" noChangeArrowheads="1"/>
              </p:cNvPicPr>
              <p:nvPr/>
            </p:nvPicPr>
            <p:blipFill>
              <a:blip r:embed="rId3"/>
              <a:srcRect/>
              <a:stretch>
                <a:fillRect/>
              </a:stretch>
            </p:blipFill>
            <p:spPr bwMode="auto">
              <a:xfrm>
                <a:off x="3504" y="576"/>
                <a:ext cx="144" cy="97"/>
              </a:xfrm>
              <a:prstGeom prst="rect">
                <a:avLst/>
              </a:prstGeom>
              <a:noFill/>
              <a:ln w="9525">
                <a:noFill/>
                <a:miter lim="800000"/>
                <a:headEnd/>
                <a:tailEnd/>
              </a:ln>
            </p:spPr>
          </p:pic>
        </p:grpSp>
        <p:pic>
          <p:nvPicPr>
            <p:cNvPr id="98323" name="Picture 54"/>
            <p:cNvPicPr>
              <a:picLocks noChangeAspect="1" noChangeArrowheads="1"/>
            </p:cNvPicPr>
            <p:nvPr/>
          </p:nvPicPr>
          <p:blipFill>
            <a:blip r:embed="rId4"/>
            <a:srcRect/>
            <a:stretch>
              <a:fillRect/>
            </a:stretch>
          </p:blipFill>
          <p:spPr bwMode="auto">
            <a:xfrm>
              <a:off x="11" y="528"/>
              <a:ext cx="1621" cy="2064"/>
            </a:xfrm>
            <a:prstGeom prst="rect">
              <a:avLst/>
            </a:prstGeom>
            <a:noFill/>
            <a:ln w="9525">
              <a:noFill/>
              <a:miter lim="800000"/>
              <a:headEnd/>
              <a:tailEnd/>
            </a:ln>
          </p:spPr>
        </p:pic>
      </p:grpSp>
      <p:grpSp>
        <p:nvGrpSpPr>
          <p:cNvPr id="4" name="Group 28"/>
          <p:cNvGrpSpPr>
            <a:grpSpLocks/>
          </p:cNvGrpSpPr>
          <p:nvPr/>
        </p:nvGrpSpPr>
        <p:grpSpPr bwMode="auto">
          <a:xfrm>
            <a:off x="685800" y="5410200"/>
            <a:ext cx="7848600" cy="1219200"/>
            <a:chOff x="432" y="3264"/>
            <a:chExt cx="4944" cy="768"/>
          </a:xfrm>
        </p:grpSpPr>
        <p:sp>
          <p:nvSpPr>
            <p:cNvPr id="98319" name="Rectangle 56"/>
            <p:cNvSpPr>
              <a:spLocks noChangeArrowheads="1"/>
            </p:cNvSpPr>
            <p:nvPr/>
          </p:nvSpPr>
          <p:spPr bwMode="auto">
            <a:xfrm>
              <a:off x="432" y="3264"/>
              <a:ext cx="4944" cy="768"/>
            </a:xfrm>
            <a:prstGeom prst="rect">
              <a:avLst/>
            </a:prstGeom>
            <a:solidFill>
              <a:schemeClr val="accent1"/>
            </a:solidFill>
            <a:ln w="9525">
              <a:solidFill>
                <a:schemeClr val="tx1"/>
              </a:solidFill>
              <a:miter lim="800000"/>
              <a:headEnd type="none" w="sm" len="sm"/>
              <a:tailEnd type="none" w="sm" len="sm"/>
            </a:ln>
          </p:spPr>
          <p:txBody>
            <a:bodyPr wrap="none" lIns="91427" tIns="45713" rIns="91427" bIns="45713" anchor="ctr"/>
            <a:lstStyle/>
            <a:p>
              <a:pPr algn="l" eaLnBrk="1" hangingPunct="1"/>
              <a:endParaRPr lang="vi-VN" sz="1700">
                <a:cs typeface="Arial" pitchFamily="34" charset="0"/>
              </a:endParaRPr>
            </a:p>
          </p:txBody>
        </p:sp>
        <p:sp>
          <p:nvSpPr>
            <p:cNvPr id="354334" name="Text Box 57">
              <a:hlinkClick r:id="rId5" action="ppaction://hlinkpres?slideindex=1&amp;slidetitle="/>
            </p:cNvPr>
            <p:cNvSpPr txBox="1">
              <a:spLocks noChangeArrowheads="1"/>
            </p:cNvSpPr>
            <p:nvPr/>
          </p:nvSpPr>
          <p:spPr bwMode="auto">
            <a:xfrm>
              <a:off x="528" y="3304"/>
              <a:ext cx="4752" cy="728"/>
            </a:xfrm>
            <a:prstGeom prst="rect">
              <a:avLst/>
            </a:prstGeom>
            <a:noFill/>
            <a:ln w="9525">
              <a:noFill/>
              <a:miter lim="800000"/>
              <a:headEnd/>
              <a:tailEnd/>
            </a:ln>
          </p:spPr>
          <p:txBody>
            <a:bodyPr lIns="91427" tIns="45713" rIns="91427" bIns="45713">
              <a:spAutoFit/>
            </a:bodyPr>
            <a:lstStyle/>
            <a:p>
              <a:pPr algn="just" eaLnBrk="1" hangingPunct="1">
                <a:spcBef>
                  <a:spcPct val="50000"/>
                </a:spcBef>
                <a:defRPr/>
              </a:pPr>
              <a:r>
                <a:rPr lang="pt-BR" sz="1400" b="1">
                  <a:effectLst>
                    <a:outerShdw blurRad="38100" dist="38100" dir="2700000" algn="tl">
                      <a:srgbClr val="000000"/>
                    </a:outerShdw>
                  </a:effectLst>
                  <a:cs typeface="Arial" pitchFamily="34" charset="0"/>
                </a:rPr>
                <a:t>Việt Nam hiện đóng giữ 21 đảo </a:t>
              </a:r>
              <a:r>
                <a:rPr lang="pt-BR" sz="1400" b="1">
                  <a:solidFill>
                    <a:schemeClr val="hlink"/>
                  </a:solidFill>
                  <a:cs typeface="Arial" pitchFamily="34" charset="0"/>
                </a:rPr>
                <a:t>(gồm 9 đảo nổi, 12 đảo chìm với 33 điểm đóng quân)</a:t>
              </a:r>
              <a:r>
                <a:rPr lang="pt-BR" sz="1400" b="1">
                  <a:effectLst>
                    <a:outerShdw blurRad="38100" dist="38100" dir="2700000" algn="tl">
                      <a:srgbClr val="000000"/>
                    </a:outerShdw>
                  </a:effectLst>
                  <a:cs typeface="Arial" pitchFamily="34" charset="0"/>
                </a:rPr>
                <a:t> ở quần đảo Trường Sa. 9 đảo nổi gồm: </a:t>
              </a:r>
              <a:r>
                <a:rPr lang="pt-BR" sz="1400" b="1">
                  <a:solidFill>
                    <a:schemeClr val="bg2"/>
                  </a:solidFill>
                  <a:effectLst>
                    <a:outerShdw blurRad="38100" dist="38100" dir="2700000" algn="tl">
                      <a:srgbClr val="FFFFFF"/>
                    </a:outerShdw>
                  </a:effectLst>
                  <a:cs typeface="Arial" pitchFamily="34" charset="0"/>
                </a:rPr>
                <a:t>Trường Sa, An Bang, Trường Sa Đông, Song Tử Tây, Nam Yết, Sinh Tồn, Sinh Tồn Đông, Phan Vinh, Sơn Ca</a:t>
              </a:r>
              <a:r>
                <a:rPr lang="pt-BR" sz="1400" b="1">
                  <a:effectLst>
                    <a:outerShdw blurRad="38100" dist="38100" dir="2700000" algn="tl">
                      <a:srgbClr val="000000"/>
                    </a:outerShdw>
                  </a:effectLst>
                  <a:cs typeface="Arial" pitchFamily="34" charset="0"/>
                </a:rPr>
                <a:t>. 12 đảo chìm gồm: </a:t>
              </a:r>
              <a:r>
                <a:rPr lang="pt-BR" sz="1400" b="1">
                  <a:solidFill>
                    <a:srgbClr val="800000"/>
                  </a:solidFill>
                  <a:cs typeface="Arial" pitchFamily="34" charset="0"/>
                </a:rPr>
                <a:t>Đá Nam, Đá Lớn, Thuyền Chài, Cô Lin, Len Đao, Tiên Nữ, Núi Le, Tốc Tan, Đá Đông, Đá Tây, Đá Lát, Đá Thị.</a:t>
              </a:r>
              <a:endParaRPr lang="en-US" sz="1400" b="1">
                <a:solidFill>
                  <a:srgbClr val="800000"/>
                </a:solidFill>
                <a:cs typeface="Arial" pitchFamily="34" charset="0"/>
              </a:endParaRPr>
            </a:p>
          </p:txBody>
        </p:sp>
      </p:grpSp>
      <p:sp>
        <p:nvSpPr>
          <p:cNvPr id="98309" name="AutoShape 31"/>
          <p:cNvSpPr>
            <a:spLocks noChangeArrowheads="1"/>
          </p:cNvSpPr>
          <p:nvPr/>
        </p:nvSpPr>
        <p:spPr bwMode="auto">
          <a:xfrm rot="5400000">
            <a:off x="7801769" y="3763169"/>
            <a:ext cx="550862" cy="1371600"/>
          </a:xfrm>
          <a:prstGeom prst="wedgeRectCallout">
            <a:avLst>
              <a:gd name="adj1" fmla="val -250579"/>
              <a:gd name="adj2" fmla="val 165972"/>
            </a:avLst>
          </a:prstGeom>
          <a:solidFill>
            <a:srgbClr val="99FFCC"/>
          </a:solidFill>
          <a:ln w="12700" cap="sq">
            <a:solidFill>
              <a:srgbClr val="800000"/>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solidFill>
                  <a:srgbClr val="990000"/>
                </a:solidFill>
                <a:latin typeface="Times New Roman" pitchFamily="18" charset="0"/>
              </a:rPr>
              <a:t>Sinh Tồn Đông</a:t>
            </a:r>
          </a:p>
          <a:p>
            <a:pPr eaLnBrk="1" hangingPunct="1"/>
            <a:endParaRPr lang="en-US" sz="1200">
              <a:latin typeface="Times New Roman" pitchFamily="18" charset="0"/>
            </a:endParaRPr>
          </a:p>
        </p:txBody>
      </p:sp>
      <p:sp>
        <p:nvSpPr>
          <p:cNvPr id="98310" name="AutoShape 32"/>
          <p:cNvSpPr>
            <a:spLocks noChangeArrowheads="1"/>
          </p:cNvSpPr>
          <p:nvPr/>
        </p:nvSpPr>
        <p:spPr bwMode="auto">
          <a:xfrm rot="5400000">
            <a:off x="867568" y="3475832"/>
            <a:ext cx="550863" cy="1676400"/>
          </a:xfrm>
          <a:prstGeom prst="wedgeRectCallout">
            <a:avLst>
              <a:gd name="adj1" fmla="val -80264"/>
              <a:gd name="adj2" fmla="val -152181"/>
            </a:avLst>
          </a:prstGeom>
          <a:solidFill>
            <a:srgbClr val="99FFCC"/>
          </a:solidFill>
          <a:ln w="12700" cap="sq">
            <a:solidFill>
              <a:srgbClr val="800000"/>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solidFill>
                  <a:srgbClr val="990000"/>
                </a:solidFill>
                <a:latin typeface="Times New Roman" pitchFamily="18" charset="0"/>
              </a:rPr>
              <a:t>Trường Sa lớn</a:t>
            </a:r>
          </a:p>
          <a:p>
            <a:pPr eaLnBrk="1" hangingPunct="1"/>
            <a:endParaRPr lang="en-US" sz="1200">
              <a:solidFill>
                <a:srgbClr val="990000"/>
              </a:solidFill>
              <a:latin typeface="Times New Roman" pitchFamily="18" charset="0"/>
            </a:endParaRPr>
          </a:p>
        </p:txBody>
      </p:sp>
      <p:sp>
        <p:nvSpPr>
          <p:cNvPr id="98311" name="AutoShape 33"/>
          <p:cNvSpPr>
            <a:spLocks noChangeArrowheads="1"/>
          </p:cNvSpPr>
          <p:nvPr/>
        </p:nvSpPr>
        <p:spPr bwMode="auto">
          <a:xfrm rot="5400000">
            <a:off x="1324768" y="2485232"/>
            <a:ext cx="550863" cy="1371600"/>
          </a:xfrm>
          <a:prstGeom prst="wedgeRectCallout">
            <a:avLst>
              <a:gd name="adj1" fmla="val 64407"/>
              <a:gd name="adj2" fmla="val -253819"/>
            </a:avLst>
          </a:prstGeom>
          <a:solidFill>
            <a:srgbClr val="99FFCC"/>
          </a:solidFill>
          <a:ln w="12700" cap="sq">
            <a:solidFill>
              <a:srgbClr val="800000"/>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solidFill>
                  <a:srgbClr val="990000"/>
                </a:solidFill>
                <a:latin typeface="Times New Roman" pitchFamily="18" charset="0"/>
              </a:rPr>
              <a:t>Phan Vinh</a:t>
            </a:r>
          </a:p>
          <a:p>
            <a:pPr eaLnBrk="1" hangingPunct="1"/>
            <a:endParaRPr lang="en-US" sz="1200">
              <a:solidFill>
                <a:srgbClr val="990000"/>
              </a:solidFill>
              <a:latin typeface="Times New Roman" pitchFamily="18" charset="0"/>
            </a:endParaRPr>
          </a:p>
        </p:txBody>
      </p:sp>
      <p:sp>
        <p:nvSpPr>
          <p:cNvPr id="98312" name="AutoShape 34"/>
          <p:cNvSpPr>
            <a:spLocks noChangeArrowheads="1"/>
          </p:cNvSpPr>
          <p:nvPr/>
        </p:nvSpPr>
        <p:spPr bwMode="auto">
          <a:xfrm rot="5400000">
            <a:off x="3039268" y="2142332"/>
            <a:ext cx="550863" cy="990600"/>
          </a:xfrm>
          <a:prstGeom prst="wedgeRectCallout">
            <a:avLst>
              <a:gd name="adj1" fmla="val 52301"/>
              <a:gd name="adj2" fmla="val -210741"/>
            </a:avLst>
          </a:prstGeom>
          <a:solidFill>
            <a:srgbClr val="99FFCC"/>
          </a:solidFill>
          <a:ln w="12700" cap="sq">
            <a:solidFill>
              <a:srgbClr val="800000"/>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solidFill>
                  <a:srgbClr val="990000"/>
                </a:solidFill>
                <a:latin typeface="Times New Roman" pitchFamily="18" charset="0"/>
              </a:rPr>
              <a:t>Sinh Tồn</a:t>
            </a:r>
          </a:p>
          <a:p>
            <a:pPr eaLnBrk="1" hangingPunct="1"/>
            <a:endParaRPr lang="en-US" sz="1200">
              <a:latin typeface="Times New Roman" pitchFamily="18" charset="0"/>
            </a:endParaRPr>
          </a:p>
        </p:txBody>
      </p:sp>
      <p:sp>
        <p:nvSpPr>
          <p:cNvPr id="98313" name="AutoShape 35"/>
          <p:cNvSpPr>
            <a:spLocks noChangeArrowheads="1"/>
          </p:cNvSpPr>
          <p:nvPr/>
        </p:nvSpPr>
        <p:spPr bwMode="auto">
          <a:xfrm rot="5400000">
            <a:off x="7458868" y="2904332"/>
            <a:ext cx="550863" cy="990600"/>
          </a:xfrm>
          <a:prstGeom prst="wedgeRectCallout">
            <a:avLst>
              <a:gd name="adj1" fmla="val -122338"/>
              <a:gd name="adj2" fmla="val 200477"/>
            </a:avLst>
          </a:prstGeom>
          <a:solidFill>
            <a:srgbClr val="99FFCC"/>
          </a:solidFill>
          <a:ln w="12700" cap="sq">
            <a:solidFill>
              <a:srgbClr val="800000"/>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solidFill>
                  <a:srgbClr val="990000"/>
                </a:solidFill>
                <a:latin typeface="Times New Roman" pitchFamily="18" charset="0"/>
              </a:rPr>
              <a:t>Nam Yết</a:t>
            </a:r>
          </a:p>
          <a:p>
            <a:pPr eaLnBrk="1" hangingPunct="1"/>
            <a:endParaRPr lang="en-US" sz="1200">
              <a:latin typeface="Times New Roman" pitchFamily="18" charset="0"/>
            </a:endParaRPr>
          </a:p>
        </p:txBody>
      </p:sp>
      <p:sp>
        <p:nvSpPr>
          <p:cNvPr id="98314" name="AutoShape 36"/>
          <p:cNvSpPr>
            <a:spLocks noChangeArrowheads="1"/>
          </p:cNvSpPr>
          <p:nvPr/>
        </p:nvSpPr>
        <p:spPr bwMode="auto">
          <a:xfrm rot="5400000">
            <a:off x="7763668" y="2142332"/>
            <a:ext cx="550863" cy="990600"/>
          </a:xfrm>
          <a:prstGeom prst="wedgeRectCallout">
            <a:avLst>
              <a:gd name="adj1" fmla="val -26370"/>
              <a:gd name="adj2" fmla="val 195829"/>
            </a:avLst>
          </a:prstGeom>
          <a:solidFill>
            <a:srgbClr val="99FFCC"/>
          </a:solidFill>
          <a:ln w="12700" cap="sq">
            <a:solidFill>
              <a:srgbClr val="800000"/>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solidFill>
                  <a:srgbClr val="990000"/>
                </a:solidFill>
                <a:latin typeface="Times New Roman" pitchFamily="18" charset="0"/>
              </a:rPr>
              <a:t>Sơn Ca</a:t>
            </a:r>
          </a:p>
          <a:p>
            <a:pPr eaLnBrk="1" hangingPunct="1"/>
            <a:endParaRPr lang="en-US" sz="1200">
              <a:solidFill>
                <a:srgbClr val="990000"/>
              </a:solidFill>
              <a:latin typeface="Times New Roman" pitchFamily="18" charset="0"/>
            </a:endParaRPr>
          </a:p>
        </p:txBody>
      </p:sp>
      <p:sp>
        <p:nvSpPr>
          <p:cNvPr id="98315" name="AutoShape 37"/>
          <p:cNvSpPr>
            <a:spLocks noChangeArrowheads="1"/>
          </p:cNvSpPr>
          <p:nvPr/>
        </p:nvSpPr>
        <p:spPr bwMode="auto">
          <a:xfrm rot="5400000">
            <a:off x="2467768" y="1113632"/>
            <a:ext cx="550863" cy="1371600"/>
          </a:xfrm>
          <a:prstGeom prst="wedgeRectCallout">
            <a:avLst>
              <a:gd name="adj1" fmla="val -31560"/>
              <a:gd name="adj2" fmla="val -201394"/>
            </a:avLst>
          </a:prstGeom>
          <a:solidFill>
            <a:srgbClr val="99FFCC"/>
          </a:solidFill>
          <a:ln w="12700" cap="sq">
            <a:solidFill>
              <a:srgbClr val="800000"/>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solidFill>
                  <a:srgbClr val="990000"/>
                </a:solidFill>
                <a:latin typeface="Times New Roman" pitchFamily="18" charset="0"/>
              </a:rPr>
              <a:t>Song Tử Tây</a:t>
            </a:r>
          </a:p>
          <a:p>
            <a:pPr eaLnBrk="1" hangingPunct="1"/>
            <a:endParaRPr lang="en-US" sz="1200">
              <a:solidFill>
                <a:srgbClr val="990000"/>
              </a:solidFill>
              <a:latin typeface="Times New Roman" pitchFamily="18" charset="0"/>
            </a:endParaRPr>
          </a:p>
        </p:txBody>
      </p:sp>
      <p:sp>
        <p:nvSpPr>
          <p:cNvPr id="98316" name="AutoShape 38"/>
          <p:cNvSpPr>
            <a:spLocks noChangeArrowheads="1"/>
          </p:cNvSpPr>
          <p:nvPr/>
        </p:nvSpPr>
        <p:spPr bwMode="auto">
          <a:xfrm rot="5400000">
            <a:off x="1705768" y="4237832"/>
            <a:ext cx="550863" cy="1676400"/>
          </a:xfrm>
          <a:prstGeom prst="wedgeRectCallout">
            <a:avLst>
              <a:gd name="adj1" fmla="val -223199"/>
              <a:gd name="adj2" fmla="val -126046"/>
            </a:avLst>
          </a:prstGeom>
          <a:solidFill>
            <a:srgbClr val="99FFCC"/>
          </a:solidFill>
          <a:ln w="12700" cap="sq">
            <a:solidFill>
              <a:srgbClr val="800000"/>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solidFill>
                  <a:srgbClr val="990000"/>
                </a:solidFill>
                <a:latin typeface="Times New Roman" pitchFamily="18" charset="0"/>
              </a:rPr>
              <a:t>Trường Sa Đông</a:t>
            </a:r>
          </a:p>
          <a:p>
            <a:pPr eaLnBrk="1" hangingPunct="1"/>
            <a:endParaRPr lang="en-US" sz="1200">
              <a:solidFill>
                <a:srgbClr val="990000"/>
              </a:solidFill>
              <a:latin typeface="Times New Roman" pitchFamily="18" charset="0"/>
            </a:endParaRPr>
          </a:p>
        </p:txBody>
      </p:sp>
      <p:sp>
        <p:nvSpPr>
          <p:cNvPr id="98317" name="AutoShape 39"/>
          <p:cNvSpPr>
            <a:spLocks noChangeArrowheads="1"/>
          </p:cNvSpPr>
          <p:nvPr/>
        </p:nvSpPr>
        <p:spPr bwMode="auto">
          <a:xfrm rot="5400000">
            <a:off x="6011862" y="4411663"/>
            <a:ext cx="549275" cy="990600"/>
          </a:xfrm>
          <a:prstGeom prst="wedgeRectCallout">
            <a:avLst>
              <a:gd name="adj1" fmla="val -26370"/>
              <a:gd name="adj2" fmla="val 195829"/>
            </a:avLst>
          </a:prstGeom>
          <a:solidFill>
            <a:srgbClr val="99FFCC"/>
          </a:solidFill>
          <a:ln w="12700" cap="sq">
            <a:solidFill>
              <a:srgbClr val="800000"/>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solidFill>
                  <a:srgbClr val="990000"/>
                </a:solidFill>
                <a:latin typeface="Times New Roman" pitchFamily="18" charset="0"/>
              </a:rPr>
              <a:t>An Bang</a:t>
            </a:r>
          </a:p>
          <a:p>
            <a:pPr eaLnBrk="1" hangingPunct="1"/>
            <a:endParaRPr lang="en-US" sz="1200">
              <a:latin typeface="Times New Roman" pitchFamily="18" charset="0"/>
            </a:endParaRPr>
          </a:p>
        </p:txBody>
      </p:sp>
      <p:sp>
        <p:nvSpPr>
          <p:cNvPr id="98318" name="Oval 40"/>
          <p:cNvSpPr>
            <a:spLocks noChangeArrowheads="1"/>
          </p:cNvSpPr>
          <p:nvPr/>
        </p:nvSpPr>
        <p:spPr bwMode="auto">
          <a:xfrm>
            <a:off x="304800" y="381000"/>
            <a:ext cx="609600" cy="533400"/>
          </a:xfrm>
          <a:prstGeom prst="ellipse">
            <a:avLst/>
          </a:prstGeom>
          <a:solidFill>
            <a:srgbClr val="4D4D4D"/>
          </a:solidFill>
          <a:ln w="9525">
            <a:solidFill>
              <a:schemeClr val="tx1"/>
            </a:solidFill>
            <a:round/>
            <a:headEnd/>
            <a:tailEnd/>
          </a:ln>
        </p:spPr>
        <p:txBody>
          <a:bodyPr wrap="none" lIns="91427" tIns="45713" rIns="91427" bIns="45713" anchor="ctr"/>
          <a:lstStyle/>
          <a:p>
            <a:pPr eaLnBrk="1" hangingPunct="1"/>
            <a:r>
              <a:rPr lang="en-US" sz="2800">
                <a:solidFill>
                  <a:srgbClr val="FFFFFF"/>
                </a:solidFill>
              </a:rPr>
              <a:t>92</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25285"/>
                                        </p:tgtEl>
                                        <p:attrNameLst>
                                          <p:attrName>style.visibility</p:attrName>
                                        </p:attrNameLst>
                                      </p:cBhvr>
                                      <p:to>
                                        <p:strVal val="visible"/>
                                      </p:to>
                                    </p:set>
                                    <p:anim calcmode="lin" valueType="num">
                                      <p:cBhvr>
                                        <p:cTn id="7" dur="500" fill="hold"/>
                                        <p:tgtEl>
                                          <p:spTgt spid="22528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2528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2528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252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4"/>
          <p:cNvSpPr>
            <a:spLocks noGrp="1" noChangeArrowheads="1"/>
          </p:cNvSpPr>
          <p:nvPr>
            <p:ph type="body" idx="1"/>
          </p:nvPr>
        </p:nvSpPr>
        <p:spPr>
          <a:xfrm>
            <a:off x="0" y="228600"/>
            <a:ext cx="9144000" cy="6629400"/>
          </a:xfrm>
          <a:prstGeom prst="cloudCallout">
            <a:avLst>
              <a:gd name="adj1" fmla="val -44324"/>
              <a:gd name="adj2" fmla="val 884"/>
            </a:avLst>
          </a:prstGeom>
          <a:solidFill>
            <a:schemeClr val="accent1"/>
          </a:solidFill>
          <a:ln>
            <a:solidFill>
              <a:schemeClr val="tx1"/>
            </a:solidFill>
            <a:round/>
          </a:ln>
          <a:extLst>
            <a:ext uri="{AF507438-7753-43E0-B8FC-AC1667EBCBE1}"/>
          </a:extLst>
        </p:spPr>
        <p:txBody>
          <a:bodyPr anchor="ctr"/>
          <a:lstStyle/>
          <a:p>
            <a:pPr algn="ctr">
              <a:defRPr/>
            </a:pPr>
            <a:endParaRPr lang="en-US" i="1" dirty="0">
              <a:solidFill>
                <a:srgbClr val="FF0000"/>
              </a:solidFill>
              <a:effectLst>
                <a:outerShdw blurRad="38100" dist="38100" dir="2700000" algn="tl">
                  <a:srgbClr val="C0C0C0"/>
                </a:outerShdw>
              </a:effectLst>
              <a:cs typeface="Times New Roman" pitchFamily="18" charset="0"/>
            </a:endParaRPr>
          </a:p>
          <a:p>
            <a:pPr algn="ctr">
              <a:defRPr/>
            </a:pPr>
            <a:endParaRPr lang="en-US" b="1" i="1" dirty="0">
              <a:latin typeface="Times New Roman" pitchFamily="18" charset="0"/>
              <a:cs typeface="Times New Roman" pitchFamily="18" charset="0"/>
            </a:endParaRPr>
          </a:p>
          <a:p>
            <a:pPr>
              <a:buFontTx/>
              <a:buNone/>
              <a:defRPr/>
            </a:pPr>
            <a:r>
              <a:rPr lang="en-US" sz="2400" b="1" i="1" dirty="0" err="1" smtClean="0">
                <a:solidFill>
                  <a:schemeClr val="bg1"/>
                </a:solidFill>
                <a:latin typeface="Times New Roman" pitchFamily="18" charset="0"/>
                <a:cs typeface="Times New Roman" pitchFamily="18" charset="0"/>
              </a:rPr>
              <a:t>Luyện</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tập</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Em</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hãy</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nhận</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xét</a:t>
            </a:r>
            <a:r>
              <a:rPr lang="en-US" sz="2400" b="1" i="1" dirty="0" smtClean="0">
                <a:solidFill>
                  <a:schemeClr val="bg1"/>
                </a:solidFill>
                <a:latin typeface="Times New Roman" pitchFamily="18" charset="0"/>
                <a:cs typeface="Times New Roman" pitchFamily="18" charset="0"/>
              </a:rPr>
              <a:t> ý </a:t>
            </a:r>
            <a:r>
              <a:rPr lang="en-US" sz="2400" b="1" i="1" dirty="0" err="1" smtClean="0">
                <a:solidFill>
                  <a:schemeClr val="bg1"/>
                </a:solidFill>
                <a:latin typeface="Times New Roman" pitchFamily="18" charset="0"/>
                <a:cs typeface="Times New Roman" pitchFamily="18" charset="0"/>
              </a:rPr>
              <a:t>kiến</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sau</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và</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nêu</a:t>
            </a:r>
            <a:r>
              <a:rPr lang="en-US" sz="2400" b="1" i="1" dirty="0" smtClean="0">
                <a:solidFill>
                  <a:schemeClr val="bg1"/>
                </a:solidFill>
                <a:latin typeface="Times New Roman" pitchFamily="18" charset="0"/>
                <a:cs typeface="Times New Roman" pitchFamily="18" charset="0"/>
              </a:rPr>
              <a:t> ý </a:t>
            </a:r>
            <a:r>
              <a:rPr lang="en-US" sz="2400" b="1" i="1" dirty="0" err="1" smtClean="0">
                <a:solidFill>
                  <a:schemeClr val="bg1"/>
                </a:solidFill>
                <a:latin typeface="Times New Roman" pitchFamily="18" charset="0"/>
                <a:cs typeface="Times New Roman" pitchFamily="18" charset="0"/>
              </a:rPr>
              <a:t>kiến</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của</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mình</a:t>
            </a:r>
            <a:r>
              <a:rPr lang="en-US" sz="2400" b="1" i="1" dirty="0" smtClean="0">
                <a:solidFill>
                  <a:schemeClr val="bg1"/>
                </a:solidFill>
                <a:latin typeface="Times New Roman" pitchFamily="18" charset="0"/>
                <a:cs typeface="Times New Roman" pitchFamily="18" charset="0"/>
              </a:rPr>
              <a:t>:</a:t>
            </a:r>
          </a:p>
          <a:p>
            <a:pPr>
              <a:buFontTx/>
              <a:buNone/>
              <a:defRPr/>
            </a:pPr>
            <a:r>
              <a:rPr lang="en-US" sz="2400" b="1" i="1" dirty="0" err="1" smtClean="0">
                <a:solidFill>
                  <a:schemeClr val="bg1"/>
                </a:solidFill>
                <a:latin typeface="Times New Roman" pitchFamily="18" charset="0"/>
                <a:cs typeface="Times New Roman" pitchFamily="18" charset="0"/>
              </a:rPr>
              <a:t>Bạn</a:t>
            </a:r>
            <a:r>
              <a:rPr lang="en-US" sz="2400" b="1" i="1" dirty="0" smtClean="0">
                <a:solidFill>
                  <a:schemeClr val="bg1"/>
                </a:solidFill>
                <a:latin typeface="Times New Roman" pitchFamily="18" charset="0"/>
                <a:cs typeface="Times New Roman" pitchFamily="18" charset="0"/>
              </a:rPr>
              <a:t> H: </a:t>
            </a:r>
            <a:r>
              <a:rPr lang="en-US" sz="2400" b="1" i="1" dirty="0" err="1" smtClean="0">
                <a:solidFill>
                  <a:schemeClr val="bg1"/>
                </a:solidFill>
                <a:latin typeface="Times New Roman" pitchFamily="18" charset="0"/>
                <a:cs typeface="Times New Roman" pitchFamily="18" charset="0"/>
              </a:rPr>
              <a:t>Vùng</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biển</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quốc</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tế</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là</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tất</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cả</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các</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vùng</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biển</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nằm</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ngoài</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vùng</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đặc</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quyền</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kinh</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tế</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của</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VN</a:t>
            </a:r>
            <a:r>
              <a:rPr lang="en-US" sz="2400" b="1" i="1" dirty="0" smtClean="0">
                <a:solidFill>
                  <a:schemeClr val="bg1"/>
                </a:solidFill>
                <a:latin typeface="Times New Roman" pitchFamily="18" charset="0"/>
                <a:cs typeface="Times New Roman" pitchFamily="18" charset="0"/>
              </a:rPr>
              <a:t>.</a:t>
            </a:r>
          </a:p>
          <a:p>
            <a:pPr>
              <a:buFontTx/>
              <a:buNone/>
              <a:defRPr/>
            </a:pPr>
            <a:r>
              <a:rPr lang="en-US" sz="2400" b="1" i="1" dirty="0" err="1" smtClean="0">
                <a:solidFill>
                  <a:schemeClr val="bg1"/>
                </a:solidFill>
                <a:latin typeface="Times New Roman" pitchFamily="18" charset="0"/>
                <a:cs typeface="Times New Roman" pitchFamily="18" charset="0"/>
              </a:rPr>
              <a:t>Bạn</a:t>
            </a:r>
            <a:r>
              <a:rPr lang="en-US" sz="2400" b="1" i="1" dirty="0" smtClean="0">
                <a:solidFill>
                  <a:schemeClr val="bg1"/>
                </a:solidFill>
                <a:latin typeface="Times New Roman" pitchFamily="18" charset="0"/>
                <a:cs typeface="Times New Roman" pitchFamily="18" charset="0"/>
              </a:rPr>
              <a:t> M: </a:t>
            </a:r>
            <a:r>
              <a:rPr lang="en-US" sz="2400" b="1" i="1" dirty="0" err="1" smtClean="0">
                <a:solidFill>
                  <a:schemeClr val="bg1"/>
                </a:solidFill>
                <a:latin typeface="Times New Roman" pitchFamily="18" charset="0"/>
                <a:cs typeface="Times New Roman" pitchFamily="18" charset="0"/>
              </a:rPr>
              <a:t>Ranh</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giới</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ngoài</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thềm</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lục</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địa</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là</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biên</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giới</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quốc</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gia</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trên</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biển</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của</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VN</a:t>
            </a:r>
            <a:r>
              <a:rPr lang="en-US" sz="2400" b="1" i="1" dirty="0" smtClean="0">
                <a:solidFill>
                  <a:schemeClr val="bg1"/>
                </a:solidFill>
                <a:latin typeface="Times New Roman" pitchFamily="18" charset="0"/>
                <a:cs typeface="Times New Roman" pitchFamily="18" charset="0"/>
              </a:rPr>
              <a:t>.</a:t>
            </a:r>
            <a:endParaRPr lang="en-US" sz="2400" b="1" dirty="0">
              <a:solidFill>
                <a:schemeClr val="bg1"/>
              </a:solidFill>
              <a:latin typeface="Times New Roman" pitchFamily="18" charset="0"/>
              <a:cs typeface="Times New Roman" pitchFamily="18" charset="0"/>
            </a:endParaRPr>
          </a:p>
          <a:p>
            <a:pPr algn="ctr">
              <a:defRPr/>
            </a:pPr>
            <a:endParaRPr lang="en-US" sz="2400" i="1" dirty="0">
              <a:solidFill>
                <a:schemeClr val="bg1"/>
              </a:solidFill>
              <a:effectLst>
                <a:outerShdw blurRad="38100" dist="38100" dir="2700000" algn="tl">
                  <a:srgbClr val="C0C0C0"/>
                </a:outerShdw>
              </a:effectLst>
              <a:latin typeface="Times New Roman" pitchFamily="18" charset="0"/>
              <a:cs typeface="Times New Roman" pitchFamily="18" charset="0"/>
            </a:endParaRPr>
          </a:p>
          <a:p>
            <a:pPr algn="ctr">
              <a:defRPr/>
            </a:pPr>
            <a:endParaRPr lang="en-US"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3298" name="Picture 3" descr="EARTH"/>
          <p:cNvPicPr>
            <a:picLocks noChangeAspect="1" noChangeArrowheads="1" noCrop="1"/>
          </p:cNvPicPr>
          <p:nvPr/>
        </p:nvPicPr>
        <p:blipFill>
          <a:blip r:embed="rId2"/>
          <a:srcRect/>
          <a:stretch>
            <a:fillRect/>
          </a:stretch>
        </p:blipFill>
        <p:spPr bwMode="auto">
          <a:xfrm>
            <a:off x="0" y="0"/>
            <a:ext cx="685800" cy="609600"/>
          </a:xfrm>
          <a:prstGeom prst="rect">
            <a:avLst/>
          </a:prstGeom>
          <a:noFill/>
          <a:ln w="9525">
            <a:noFill/>
            <a:miter lim="800000"/>
            <a:headEnd/>
            <a:tailEnd/>
          </a:ln>
        </p:spPr>
      </p:pic>
      <p:sp>
        <p:nvSpPr>
          <p:cNvPr id="225284" name="Text Box 4"/>
          <p:cNvSpPr txBox="1">
            <a:spLocks noChangeArrowheads="1"/>
          </p:cNvSpPr>
          <p:nvPr/>
        </p:nvSpPr>
        <p:spPr bwMode="auto">
          <a:xfrm>
            <a:off x="342900" y="609600"/>
            <a:ext cx="8801100" cy="3354765"/>
          </a:xfrm>
          <a:prstGeom prst="rect">
            <a:avLst/>
          </a:prstGeom>
          <a:noFill/>
          <a:ln w="9525">
            <a:noFill/>
            <a:miter lim="800000"/>
            <a:headEnd/>
            <a:tailEnd/>
          </a:ln>
        </p:spPr>
        <p:txBody>
          <a:bodyPr>
            <a:spAutoFit/>
          </a:bodyPr>
          <a:lstStyle/>
          <a:p>
            <a:r>
              <a:rPr lang="en-US" sz="3200" b="1" dirty="0"/>
              <a:t> </a:t>
            </a:r>
            <a:r>
              <a:rPr lang="en-US" sz="2400" dirty="0">
                <a:latin typeface="Times New Roman" pitchFamily="18" charset="0"/>
                <a:cs typeface="Times New Roman" pitchFamily="18" charset="0"/>
              </a:rPr>
              <a:t>- </a:t>
            </a:r>
            <a:r>
              <a:rPr lang="vi-VN" sz="2400" b="1" dirty="0" smtClean="0">
                <a:latin typeface="Times New Roman" pitchFamily="18" charset="0"/>
                <a:cs typeface="Times New Roman" pitchFamily="18" charset="0"/>
              </a:rPr>
              <a:t>Ý kiến của bạn H</a:t>
            </a:r>
            <a:r>
              <a:rPr lang="vi-VN" sz="2400" dirty="0" smtClean="0">
                <a:latin typeface="Times New Roman" pitchFamily="18" charset="0"/>
                <a:cs typeface="Times New Roman" pitchFamily="18" charset="0"/>
              </a:rPr>
              <a:t> chưa đầy đủ, vì: theo khoản 2 Điều 3 của Luật Biển Việt Nam năm 2012, vùng biển quốc tế là tất cả các vùng biển nằm ngoài vùng đặc quyền kinh tế của Việt Nam và các quốc gia khác, nhưng không bao gồm đáy biển và lòng đất dưới đáy biển.</a:t>
            </a:r>
          </a:p>
          <a:p>
            <a:r>
              <a:rPr lang="vi-VN" sz="2400" dirty="0" smtClean="0">
                <a:latin typeface="Times New Roman" pitchFamily="18" charset="0"/>
                <a:cs typeface="Times New Roman" pitchFamily="18" charset="0"/>
              </a:rPr>
              <a:t>- </a:t>
            </a:r>
            <a:r>
              <a:rPr lang="vi-VN" sz="2400" b="1" dirty="0" smtClean="0">
                <a:latin typeface="Times New Roman" pitchFamily="18" charset="0"/>
                <a:cs typeface="Times New Roman" pitchFamily="18" charset="0"/>
              </a:rPr>
              <a:t>Ý kiến của bạn M</a:t>
            </a:r>
            <a:r>
              <a:rPr lang="vi-VN" sz="2400" dirty="0" smtClean="0">
                <a:latin typeface="Times New Roman" pitchFamily="18" charset="0"/>
                <a:cs typeface="Times New Roman" pitchFamily="18" charset="0"/>
              </a:rPr>
              <a:t> không chính xác, vì: theo Điều 11 của Luật Biển Việt Nam năm 2012: Ranh giới ngoài của lãnh hải là biên giới quốc gia trên biển của Việt Nam.</a:t>
            </a:r>
          </a:p>
          <a:p>
            <a:pPr eaLnBrk="1" hangingPunct="1">
              <a:spcBef>
                <a:spcPct val="50000"/>
              </a:spcBef>
            </a:pPr>
            <a:endParaRPr lang="en-US" sz="2400" u="sng"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barn(inVertical)">
                                      <p:cBhvr>
                                        <p:cTn id="7" dur="500"/>
                                        <p:tgtEl>
                                          <p:spTgt spid="225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grpSp>
        <p:nvGrpSpPr>
          <p:cNvPr id="272" name="Google Shape;272;p9"/>
          <p:cNvGrpSpPr/>
          <p:nvPr/>
        </p:nvGrpSpPr>
        <p:grpSpPr>
          <a:xfrm>
            <a:off x="-404812" y="-48728"/>
            <a:ext cx="9525000" cy="1336676"/>
            <a:chOff x="-381000" y="-8659"/>
            <a:chExt cx="9525000" cy="1447800"/>
          </a:xfrm>
        </p:grpSpPr>
        <p:grpSp>
          <p:nvGrpSpPr>
            <p:cNvPr id="273" name="Google Shape;273;p9"/>
            <p:cNvGrpSpPr/>
            <p:nvPr/>
          </p:nvGrpSpPr>
          <p:grpSpPr>
            <a:xfrm>
              <a:off x="0" y="-8659"/>
              <a:ext cx="9144000" cy="1447800"/>
              <a:chOff x="0" y="-8659"/>
              <a:chExt cx="9144000" cy="1447800"/>
            </a:xfrm>
          </p:grpSpPr>
          <p:pic>
            <p:nvPicPr>
              <p:cNvPr id="274" name="Google Shape;274;p9"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275" name="Google Shape;275;p9"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276" name="Google Shape;276;p9"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277" name="Google Shape;277;p9"/>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278" name="Google Shape;278;p9"/>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11</a:t>
              </a:r>
              <a:endParaRPr/>
            </a:p>
          </p:txBody>
        </p:sp>
      </p:grpSp>
      <p:sp>
        <p:nvSpPr>
          <p:cNvPr id="279" name="Google Shape;279;p9"/>
          <p:cNvSpPr txBox="1"/>
          <p:nvPr/>
        </p:nvSpPr>
        <p:spPr>
          <a:xfrm>
            <a:off x="407773" y="1179513"/>
            <a:ext cx="8736226"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dirty="0">
                <a:solidFill>
                  <a:schemeClr val="lt1"/>
                </a:solidFill>
                <a:latin typeface="Arial"/>
                <a:ea typeface="Arial"/>
                <a:cs typeface="Arial"/>
                <a:sym typeface="Arial"/>
              </a:rPr>
              <a:t> </a:t>
            </a:r>
            <a:r>
              <a:rPr lang="en-US" sz="2600" b="1" dirty="0" smtClean="0">
                <a:solidFill>
                  <a:srgbClr val="C00000"/>
                </a:solidFill>
                <a:latin typeface="Arial"/>
                <a:ea typeface="Arial"/>
                <a:cs typeface="Arial"/>
                <a:sym typeface="Arial"/>
              </a:rPr>
              <a:t>III</a:t>
            </a:r>
            <a:r>
              <a:rPr lang="en-US" sz="2400" b="1" dirty="0" smtClean="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MỘT</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SỐ</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NỘI</a:t>
            </a:r>
            <a:r>
              <a:rPr lang="en-US" sz="2400" b="1" dirty="0">
                <a:solidFill>
                  <a:srgbClr val="C00000"/>
                </a:solidFill>
                <a:latin typeface="Arial"/>
                <a:ea typeface="Arial"/>
                <a:cs typeface="Arial"/>
                <a:sym typeface="Arial"/>
              </a:rPr>
              <a:t> DUNG </a:t>
            </a:r>
            <a:r>
              <a:rPr lang="en-US" sz="2400" b="1" dirty="0" err="1">
                <a:solidFill>
                  <a:srgbClr val="C00000"/>
                </a:solidFill>
                <a:latin typeface="Arial"/>
                <a:ea typeface="Arial"/>
                <a:cs typeface="Arial"/>
                <a:sym typeface="Arial"/>
              </a:rPr>
              <a:t>VỀ</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CHỦ</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QUYỀN</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LÃNH</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THỔ</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BIÊN</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GIỚI</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QUỔC</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GIA</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NƯỚC</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CHXH</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CHỦ</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NGHĨA</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VIỆT</a:t>
            </a:r>
            <a:r>
              <a:rPr lang="en-US" sz="2400" b="1" dirty="0">
                <a:solidFill>
                  <a:srgbClr val="C00000"/>
                </a:solidFill>
                <a:latin typeface="Arial"/>
                <a:ea typeface="Arial"/>
                <a:cs typeface="Arial"/>
                <a:sym typeface="Arial"/>
              </a:rPr>
              <a:t> NAM</a:t>
            </a:r>
            <a:endParaRPr sz="2400" b="1">
              <a:solidFill>
                <a:srgbClr val="C00000"/>
              </a:solidFill>
              <a:latin typeface="Arial"/>
              <a:ea typeface="Arial"/>
              <a:cs typeface="Arial"/>
              <a:sym typeface="Arial"/>
            </a:endParaRPr>
          </a:p>
        </p:txBody>
      </p:sp>
      <p:sp>
        <p:nvSpPr>
          <p:cNvPr id="280" name="Google Shape;280;p9"/>
          <p:cNvSpPr txBox="1"/>
          <p:nvPr/>
        </p:nvSpPr>
        <p:spPr>
          <a:xfrm>
            <a:off x="-1" y="1916171"/>
            <a:ext cx="3707027"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FF0000"/>
                </a:solidFill>
                <a:latin typeface="Arial"/>
                <a:ea typeface="Arial"/>
                <a:cs typeface="Arial"/>
                <a:sym typeface="Arial"/>
              </a:rPr>
              <a:t>1. </a:t>
            </a:r>
            <a:r>
              <a:rPr lang="en-US" sz="2400">
                <a:solidFill>
                  <a:srgbClr val="FF0000"/>
                </a:solidFill>
                <a:latin typeface="Arial"/>
                <a:ea typeface="Arial"/>
                <a:cs typeface="Arial"/>
                <a:sym typeface="Arial"/>
              </a:rPr>
              <a:t>Chủ quyền lãnh thổ</a:t>
            </a:r>
            <a:endParaRPr/>
          </a:p>
        </p:txBody>
      </p:sp>
      <p:pic>
        <p:nvPicPr>
          <p:cNvPr id="281" name="Google Shape;281;p9"/>
          <p:cNvPicPr preferRelativeResize="0"/>
          <p:nvPr/>
        </p:nvPicPr>
        <p:blipFill rotWithShape="1">
          <a:blip r:embed="rId6">
            <a:alphaModFix/>
          </a:blip>
          <a:srcRect/>
          <a:stretch/>
        </p:blipFill>
        <p:spPr>
          <a:xfrm>
            <a:off x="0" y="1257982"/>
            <a:ext cx="582613" cy="628650"/>
          </a:xfrm>
          <a:prstGeom prst="rect">
            <a:avLst/>
          </a:prstGeom>
          <a:noFill/>
          <a:ln>
            <a:noFill/>
          </a:ln>
        </p:spPr>
      </p:pic>
      <p:sp>
        <p:nvSpPr>
          <p:cNvPr id="282" name="Google Shape;282;p9"/>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pic>
        <p:nvPicPr>
          <p:cNvPr id="284" name="Google Shape;284;p9"/>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285" name="Google Shape;285;p9"/>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286" name="Google Shape;286;p9"/>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287" name="Google Shape;287;p9"/>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288" name="Google Shape;288;p9"/>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289" name="Google Shape;289;p9"/>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290" name="Google Shape;290;p9"/>
          <p:cNvPicPr preferRelativeResize="0"/>
          <p:nvPr/>
        </p:nvPicPr>
        <p:blipFill rotWithShape="1">
          <a:blip r:embed="rId12">
            <a:alphaModFix/>
          </a:blip>
          <a:srcRect/>
          <a:stretch/>
        </p:blipFill>
        <p:spPr>
          <a:xfrm>
            <a:off x="8016713" y="6229350"/>
            <a:ext cx="581025" cy="628650"/>
          </a:xfrm>
          <a:prstGeom prst="rect">
            <a:avLst/>
          </a:prstGeom>
          <a:noFill/>
          <a:ln>
            <a:noFill/>
          </a:ln>
        </p:spPr>
      </p:pic>
      <p:pic>
        <p:nvPicPr>
          <p:cNvPr id="291" name="Google Shape;291;p9"/>
          <p:cNvPicPr preferRelativeResize="0"/>
          <p:nvPr/>
        </p:nvPicPr>
        <p:blipFill rotWithShape="1">
          <a:blip r:embed="rId13">
            <a:alphaModFix/>
          </a:blip>
          <a:srcRect/>
          <a:stretch/>
        </p:blipFill>
        <p:spPr>
          <a:xfrm>
            <a:off x="2988129" y="2334535"/>
            <a:ext cx="5897323" cy="38703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500"/>
                                        <p:tgtEl>
                                          <p:spTgt spid="2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0"/>
                                        </p:tgtEl>
                                        <p:attrNameLst>
                                          <p:attrName>style.visibility</p:attrName>
                                        </p:attrNameLst>
                                      </p:cBhvr>
                                      <p:to>
                                        <p:strVal val="visible"/>
                                      </p:to>
                                    </p:set>
                                    <p:animEffect transition="in" filter="fade">
                                      <p:cBhvr>
                                        <p:cTn id="12" dur="1000"/>
                                        <p:tgtEl>
                                          <p:spTgt spid="2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1"/>
                                        </p:tgtEl>
                                        <p:attrNameLst>
                                          <p:attrName>style.visibility</p:attrName>
                                        </p:attrNameLst>
                                      </p:cBhvr>
                                      <p:to>
                                        <p:strVal val="visible"/>
                                      </p:to>
                                    </p:set>
                                    <p:animEffect transition="in" filter="fade">
                                      <p:cBhvr>
                                        <p:cTn id="17"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4"/>
          <p:cNvSpPr>
            <a:spLocks noGrp="1" noChangeArrowheads="1"/>
          </p:cNvSpPr>
          <p:nvPr>
            <p:ph type="body" idx="1"/>
          </p:nvPr>
        </p:nvSpPr>
        <p:spPr>
          <a:xfrm>
            <a:off x="0" y="2590800"/>
            <a:ext cx="9144000" cy="1981200"/>
          </a:xfrm>
          <a:prstGeom prst="cloudCallout">
            <a:avLst>
              <a:gd name="adj1" fmla="val -44324"/>
              <a:gd name="adj2" fmla="val 884"/>
            </a:avLst>
          </a:prstGeom>
          <a:solidFill>
            <a:schemeClr val="accent1"/>
          </a:solidFill>
          <a:ln>
            <a:solidFill>
              <a:schemeClr val="tx1"/>
            </a:solidFill>
            <a:round/>
          </a:ln>
          <a:extLst>
            <a:ext uri="{AF507438-7753-43E0-B8FC-AC1667EBCBE1}"/>
          </a:extLst>
        </p:spPr>
        <p:txBody>
          <a:bodyPr anchor="ctr">
            <a:normAutofit fontScale="47500" lnSpcReduction="20000"/>
          </a:bodyPr>
          <a:lstStyle/>
          <a:p>
            <a:pPr algn="ctr">
              <a:defRPr/>
            </a:pPr>
            <a:endParaRPr lang="en-US" i="1" dirty="0">
              <a:solidFill>
                <a:srgbClr val="FF0000"/>
              </a:solidFill>
              <a:effectLst>
                <a:outerShdw blurRad="38100" dist="38100" dir="2700000" algn="tl">
                  <a:srgbClr val="C0C0C0"/>
                </a:outerShdw>
              </a:effectLst>
              <a:cs typeface="Times New Roman" pitchFamily="18" charset="0"/>
            </a:endParaRPr>
          </a:p>
          <a:p>
            <a:pPr algn="ctr">
              <a:defRPr/>
            </a:pPr>
            <a:endParaRPr lang="en-US" b="1" i="1" dirty="0">
              <a:latin typeface="Times New Roman" pitchFamily="18" charset="0"/>
              <a:cs typeface="Times New Roman" pitchFamily="18" charset="0"/>
            </a:endParaRPr>
          </a:p>
          <a:p>
            <a:pPr>
              <a:buFontTx/>
              <a:buNone/>
              <a:defRPr/>
            </a:pPr>
            <a:r>
              <a:rPr lang="en-US" sz="5100" b="1" i="1" dirty="0" err="1" smtClean="0">
                <a:solidFill>
                  <a:schemeClr val="tx2"/>
                </a:solidFill>
                <a:latin typeface="Times New Roman" pitchFamily="18" charset="0"/>
                <a:cs typeface="Times New Roman" pitchFamily="18" charset="0"/>
              </a:rPr>
              <a:t>Chủ</a:t>
            </a:r>
            <a:r>
              <a:rPr lang="en-US" sz="5100" b="1" i="1" dirty="0" smtClean="0">
                <a:solidFill>
                  <a:schemeClr val="tx2"/>
                </a:solidFill>
                <a:latin typeface="Times New Roman" pitchFamily="18" charset="0"/>
                <a:cs typeface="Times New Roman" pitchFamily="18" charset="0"/>
              </a:rPr>
              <a:t> </a:t>
            </a:r>
            <a:r>
              <a:rPr lang="en-US" sz="5100" b="1" i="1" dirty="0" err="1" smtClean="0">
                <a:solidFill>
                  <a:schemeClr val="tx2"/>
                </a:solidFill>
                <a:latin typeface="Times New Roman" pitchFamily="18" charset="0"/>
                <a:cs typeface="Times New Roman" pitchFamily="18" charset="0"/>
              </a:rPr>
              <a:t>quyền</a:t>
            </a:r>
            <a:r>
              <a:rPr lang="en-US" sz="5100" b="1" i="1" dirty="0" smtClean="0">
                <a:solidFill>
                  <a:schemeClr val="tx2"/>
                </a:solidFill>
                <a:latin typeface="Times New Roman" pitchFamily="18" charset="0"/>
                <a:cs typeface="Times New Roman" pitchFamily="18" charset="0"/>
              </a:rPr>
              <a:t> </a:t>
            </a:r>
            <a:r>
              <a:rPr lang="en-US" sz="5100" b="1" i="1" dirty="0" err="1" smtClean="0">
                <a:solidFill>
                  <a:schemeClr val="tx2"/>
                </a:solidFill>
                <a:latin typeface="Times New Roman" pitchFamily="18" charset="0"/>
                <a:cs typeface="Times New Roman" pitchFamily="18" charset="0"/>
              </a:rPr>
              <a:t>lãnh</a:t>
            </a:r>
            <a:r>
              <a:rPr lang="en-US" sz="5100" b="1" i="1" dirty="0" smtClean="0">
                <a:solidFill>
                  <a:schemeClr val="tx2"/>
                </a:solidFill>
                <a:latin typeface="Times New Roman" pitchFamily="18" charset="0"/>
                <a:cs typeface="Times New Roman" pitchFamily="18" charset="0"/>
              </a:rPr>
              <a:t> </a:t>
            </a:r>
            <a:r>
              <a:rPr lang="en-US" sz="5100" b="1" i="1" dirty="0" err="1" smtClean="0">
                <a:solidFill>
                  <a:schemeClr val="tx2"/>
                </a:solidFill>
                <a:latin typeface="Times New Roman" pitchFamily="18" charset="0"/>
                <a:cs typeface="Times New Roman" pitchFamily="18" charset="0"/>
              </a:rPr>
              <a:t>thổ</a:t>
            </a:r>
            <a:r>
              <a:rPr lang="en-US" sz="5100" b="1" i="1" dirty="0" smtClean="0">
                <a:solidFill>
                  <a:schemeClr val="tx2"/>
                </a:solidFill>
                <a:latin typeface="Times New Roman" pitchFamily="18" charset="0"/>
                <a:cs typeface="Times New Roman" pitchFamily="18" charset="0"/>
              </a:rPr>
              <a:t> </a:t>
            </a:r>
            <a:r>
              <a:rPr lang="en-US" sz="5100" b="1" i="1" dirty="0" err="1" smtClean="0">
                <a:solidFill>
                  <a:schemeClr val="tx2"/>
                </a:solidFill>
                <a:latin typeface="Times New Roman" pitchFamily="18" charset="0"/>
                <a:cs typeface="Times New Roman" pitchFamily="18" charset="0"/>
              </a:rPr>
              <a:t>của</a:t>
            </a:r>
            <a:r>
              <a:rPr lang="en-US" sz="5100" b="1" i="1" dirty="0" smtClean="0">
                <a:solidFill>
                  <a:schemeClr val="tx2"/>
                </a:solidFill>
                <a:latin typeface="Times New Roman" pitchFamily="18" charset="0"/>
                <a:cs typeface="Times New Roman" pitchFamily="18" charset="0"/>
              </a:rPr>
              <a:t> </a:t>
            </a:r>
            <a:r>
              <a:rPr lang="en-US" sz="5100" b="1" i="1" dirty="0" err="1" smtClean="0">
                <a:solidFill>
                  <a:schemeClr val="tx2"/>
                </a:solidFill>
                <a:latin typeface="Times New Roman" pitchFamily="18" charset="0"/>
                <a:cs typeface="Times New Roman" pitchFamily="18" charset="0"/>
              </a:rPr>
              <a:t>Việt</a:t>
            </a:r>
            <a:r>
              <a:rPr lang="en-US" sz="5100" b="1" i="1" dirty="0" smtClean="0">
                <a:solidFill>
                  <a:schemeClr val="tx2"/>
                </a:solidFill>
                <a:latin typeface="Times New Roman" pitchFamily="18" charset="0"/>
                <a:cs typeface="Times New Roman" pitchFamily="18" charset="0"/>
              </a:rPr>
              <a:t> Nam </a:t>
            </a:r>
            <a:r>
              <a:rPr lang="en-US" sz="5100" b="1" i="1" dirty="0" err="1" smtClean="0">
                <a:solidFill>
                  <a:schemeClr val="tx2"/>
                </a:solidFill>
                <a:latin typeface="Times New Roman" pitchFamily="18" charset="0"/>
                <a:cs typeface="Times New Roman" pitchFamily="18" charset="0"/>
              </a:rPr>
              <a:t>được</a:t>
            </a:r>
            <a:r>
              <a:rPr lang="en-US" sz="5100" b="1" i="1" dirty="0" smtClean="0">
                <a:solidFill>
                  <a:schemeClr val="tx2"/>
                </a:solidFill>
                <a:latin typeface="Times New Roman" pitchFamily="18" charset="0"/>
                <a:cs typeface="Times New Roman" pitchFamily="18" charset="0"/>
              </a:rPr>
              <a:t> </a:t>
            </a:r>
            <a:r>
              <a:rPr lang="en-US" sz="5100" b="1" i="1" dirty="0" err="1" smtClean="0">
                <a:solidFill>
                  <a:schemeClr val="tx2"/>
                </a:solidFill>
                <a:latin typeface="Times New Roman" pitchFamily="18" charset="0"/>
                <a:cs typeface="Times New Roman" pitchFamily="18" charset="0"/>
              </a:rPr>
              <a:t>quy</a:t>
            </a:r>
            <a:r>
              <a:rPr lang="en-US" sz="5100" b="1" i="1" dirty="0" smtClean="0">
                <a:solidFill>
                  <a:schemeClr val="tx2"/>
                </a:solidFill>
                <a:latin typeface="Times New Roman" pitchFamily="18" charset="0"/>
                <a:cs typeface="Times New Roman" pitchFamily="18" charset="0"/>
              </a:rPr>
              <a:t> </a:t>
            </a:r>
            <a:r>
              <a:rPr lang="en-US" sz="5100" b="1" i="1" dirty="0" err="1" smtClean="0">
                <a:solidFill>
                  <a:schemeClr val="tx2"/>
                </a:solidFill>
                <a:latin typeface="Times New Roman" pitchFamily="18" charset="0"/>
                <a:cs typeface="Times New Roman" pitchFamily="18" charset="0"/>
              </a:rPr>
              <a:t>định</a:t>
            </a:r>
            <a:r>
              <a:rPr lang="en-US" sz="5100" b="1" i="1" dirty="0" smtClean="0">
                <a:solidFill>
                  <a:schemeClr val="tx2"/>
                </a:solidFill>
                <a:latin typeface="Times New Roman" pitchFamily="18" charset="0"/>
                <a:cs typeface="Times New Roman" pitchFamily="18" charset="0"/>
              </a:rPr>
              <a:t> </a:t>
            </a:r>
            <a:r>
              <a:rPr lang="en-US" sz="5100" b="1" i="1" dirty="0" err="1" smtClean="0">
                <a:solidFill>
                  <a:schemeClr val="tx2"/>
                </a:solidFill>
                <a:latin typeface="Times New Roman" pitchFamily="18" charset="0"/>
                <a:cs typeface="Times New Roman" pitchFamily="18" charset="0"/>
              </a:rPr>
              <a:t>như</a:t>
            </a:r>
            <a:r>
              <a:rPr lang="en-US" sz="5100" b="1" i="1" dirty="0" smtClean="0">
                <a:solidFill>
                  <a:schemeClr val="tx2"/>
                </a:solidFill>
                <a:latin typeface="Times New Roman" pitchFamily="18" charset="0"/>
                <a:cs typeface="Times New Roman" pitchFamily="18" charset="0"/>
              </a:rPr>
              <a:t> </a:t>
            </a:r>
            <a:r>
              <a:rPr lang="en-US" sz="5100" b="1" i="1" dirty="0" err="1" smtClean="0">
                <a:solidFill>
                  <a:schemeClr val="tx2"/>
                </a:solidFill>
                <a:latin typeface="Times New Roman" pitchFamily="18" charset="0"/>
                <a:cs typeface="Times New Roman" pitchFamily="18" charset="0"/>
              </a:rPr>
              <a:t>thế</a:t>
            </a:r>
            <a:r>
              <a:rPr lang="en-US" sz="5100" b="1" i="1" dirty="0" smtClean="0">
                <a:solidFill>
                  <a:schemeClr val="tx2"/>
                </a:solidFill>
                <a:latin typeface="Times New Roman" pitchFamily="18" charset="0"/>
                <a:cs typeface="Times New Roman" pitchFamily="18" charset="0"/>
              </a:rPr>
              <a:t> </a:t>
            </a:r>
            <a:r>
              <a:rPr lang="en-US" sz="5100" b="1" i="1" dirty="0" err="1" smtClean="0">
                <a:solidFill>
                  <a:schemeClr val="tx2"/>
                </a:solidFill>
                <a:latin typeface="Times New Roman" pitchFamily="18" charset="0"/>
                <a:cs typeface="Times New Roman" pitchFamily="18" charset="0"/>
              </a:rPr>
              <a:t>nào</a:t>
            </a:r>
            <a:r>
              <a:rPr lang="en-US" sz="5100" b="1" i="1" dirty="0" smtClean="0">
                <a:solidFill>
                  <a:schemeClr val="tx2"/>
                </a:solidFill>
                <a:latin typeface="Times New Roman" pitchFamily="18" charset="0"/>
                <a:cs typeface="Times New Roman" pitchFamily="18" charset="0"/>
              </a:rPr>
              <a:t>?</a:t>
            </a:r>
            <a:endParaRPr lang="en-US" sz="5100" b="1" dirty="0">
              <a:solidFill>
                <a:schemeClr val="tx2"/>
              </a:solidFill>
              <a:latin typeface="Times New Roman" pitchFamily="18" charset="0"/>
              <a:cs typeface="Times New Roman" pitchFamily="18" charset="0"/>
            </a:endParaRPr>
          </a:p>
          <a:p>
            <a:pPr algn="ctr">
              <a:defRPr/>
            </a:pPr>
            <a:endParaRPr lang="en-US" i="1" dirty="0">
              <a:solidFill>
                <a:srgbClr val="FF0000"/>
              </a:solidFill>
              <a:effectLst>
                <a:outerShdw blurRad="38100" dist="38100" dir="2700000" algn="tl">
                  <a:srgbClr val="C0C0C0"/>
                </a:outerShdw>
              </a:effectLst>
              <a:cs typeface="Times New Roman" pitchFamily="18" charset="0"/>
            </a:endParaRPr>
          </a:p>
          <a:p>
            <a:pPr algn="ctr">
              <a:defRPr/>
            </a:pPr>
            <a:endParaRPr lang="en-US"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grpSp>
        <p:nvGrpSpPr>
          <p:cNvPr id="2" name="Google Shape;272;p9"/>
          <p:cNvGrpSpPr/>
          <p:nvPr/>
        </p:nvGrpSpPr>
        <p:grpSpPr>
          <a:xfrm>
            <a:off x="-404812" y="-48728"/>
            <a:ext cx="9525000" cy="1336676"/>
            <a:chOff x="-381000" y="-8659"/>
            <a:chExt cx="9525000" cy="1447800"/>
          </a:xfrm>
        </p:grpSpPr>
        <p:grpSp>
          <p:nvGrpSpPr>
            <p:cNvPr id="3" name="Google Shape;273;p9"/>
            <p:cNvGrpSpPr/>
            <p:nvPr/>
          </p:nvGrpSpPr>
          <p:grpSpPr>
            <a:xfrm>
              <a:off x="0" y="-8659"/>
              <a:ext cx="9144000" cy="1447800"/>
              <a:chOff x="0" y="-8659"/>
              <a:chExt cx="9144000" cy="1447800"/>
            </a:xfrm>
          </p:grpSpPr>
          <p:pic>
            <p:nvPicPr>
              <p:cNvPr id="274" name="Google Shape;274;p9"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275" name="Google Shape;275;p9"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276" name="Google Shape;276;p9"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277" name="Google Shape;277;p9"/>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278" name="Google Shape;278;p9"/>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11</a:t>
              </a:r>
              <a:endParaRPr/>
            </a:p>
          </p:txBody>
        </p:sp>
      </p:grpSp>
      <p:sp>
        <p:nvSpPr>
          <p:cNvPr id="279" name="Google Shape;279;p9"/>
          <p:cNvSpPr txBox="1"/>
          <p:nvPr/>
        </p:nvSpPr>
        <p:spPr>
          <a:xfrm>
            <a:off x="407773" y="1179513"/>
            <a:ext cx="8736226"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dirty="0">
                <a:solidFill>
                  <a:schemeClr val="lt1"/>
                </a:solidFill>
                <a:latin typeface="Arial"/>
                <a:ea typeface="Arial"/>
                <a:cs typeface="Arial"/>
                <a:sym typeface="Arial"/>
              </a:rPr>
              <a:t> </a:t>
            </a:r>
            <a:r>
              <a:rPr lang="en-US" sz="2600" b="1" dirty="0" smtClean="0">
                <a:solidFill>
                  <a:srgbClr val="C00000"/>
                </a:solidFill>
                <a:latin typeface="Arial"/>
                <a:ea typeface="Arial"/>
                <a:cs typeface="Arial"/>
                <a:sym typeface="Arial"/>
              </a:rPr>
              <a:t>III</a:t>
            </a:r>
            <a:r>
              <a:rPr lang="en-US" sz="2400" b="1" dirty="0" smtClean="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MỘT</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SỐ</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NỘI</a:t>
            </a:r>
            <a:r>
              <a:rPr lang="en-US" sz="2400" b="1" dirty="0">
                <a:solidFill>
                  <a:srgbClr val="C00000"/>
                </a:solidFill>
                <a:latin typeface="Arial"/>
                <a:ea typeface="Arial"/>
                <a:cs typeface="Arial"/>
                <a:sym typeface="Arial"/>
              </a:rPr>
              <a:t> DUNG </a:t>
            </a:r>
            <a:r>
              <a:rPr lang="en-US" sz="2400" b="1" dirty="0" err="1">
                <a:solidFill>
                  <a:srgbClr val="C00000"/>
                </a:solidFill>
                <a:latin typeface="Arial"/>
                <a:ea typeface="Arial"/>
                <a:cs typeface="Arial"/>
                <a:sym typeface="Arial"/>
              </a:rPr>
              <a:t>VỀ</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CHỦ</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QUYỀN</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LÃNH</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THỔ</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BIÊN</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GIỚI</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QUỔC</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GIA</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NƯỚC</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CHXH</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CHỦ</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NGHĨA</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VIỆT</a:t>
            </a:r>
            <a:r>
              <a:rPr lang="en-US" sz="2400" b="1" dirty="0">
                <a:solidFill>
                  <a:srgbClr val="C00000"/>
                </a:solidFill>
                <a:latin typeface="Arial"/>
                <a:ea typeface="Arial"/>
                <a:cs typeface="Arial"/>
                <a:sym typeface="Arial"/>
              </a:rPr>
              <a:t> NAM</a:t>
            </a:r>
            <a:endParaRPr sz="2400" b="1">
              <a:solidFill>
                <a:srgbClr val="C00000"/>
              </a:solidFill>
              <a:latin typeface="Arial"/>
              <a:ea typeface="Arial"/>
              <a:cs typeface="Arial"/>
              <a:sym typeface="Arial"/>
            </a:endParaRPr>
          </a:p>
        </p:txBody>
      </p:sp>
      <p:sp>
        <p:nvSpPr>
          <p:cNvPr id="280" name="Google Shape;280;p9"/>
          <p:cNvSpPr txBox="1"/>
          <p:nvPr/>
        </p:nvSpPr>
        <p:spPr>
          <a:xfrm>
            <a:off x="-1" y="1916171"/>
            <a:ext cx="3707027"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FF0000"/>
                </a:solidFill>
                <a:latin typeface="Arial"/>
                <a:ea typeface="Arial"/>
                <a:cs typeface="Arial"/>
                <a:sym typeface="Arial"/>
              </a:rPr>
              <a:t>1. </a:t>
            </a:r>
            <a:r>
              <a:rPr lang="en-US" sz="2400">
                <a:solidFill>
                  <a:srgbClr val="FF0000"/>
                </a:solidFill>
                <a:latin typeface="Arial"/>
                <a:ea typeface="Arial"/>
                <a:cs typeface="Arial"/>
                <a:sym typeface="Arial"/>
              </a:rPr>
              <a:t>Chủ quyền lãnh thổ</a:t>
            </a:r>
            <a:endParaRPr/>
          </a:p>
        </p:txBody>
      </p:sp>
      <p:pic>
        <p:nvPicPr>
          <p:cNvPr id="281" name="Google Shape;281;p9"/>
          <p:cNvPicPr preferRelativeResize="0"/>
          <p:nvPr/>
        </p:nvPicPr>
        <p:blipFill rotWithShape="1">
          <a:blip r:embed="rId6">
            <a:alphaModFix/>
          </a:blip>
          <a:srcRect/>
          <a:stretch/>
        </p:blipFill>
        <p:spPr>
          <a:xfrm>
            <a:off x="0" y="1257982"/>
            <a:ext cx="582613" cy="628650"/>
          </a:xfrm>
          <a:prstGeom prst="rect">
            <a:avLst/>
          </a:prstGeom>
          <a:noFill/>
          <a:ln>
            <a:noFill/>
          </a:ln>
        </p:spPr>
      </p:pic>
      <p:sp>
        <p:nvSpPr>
          <p:cNvPr id="282" name="Google Shape;282;p9"/>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sp>
        <p:nvSpPr>
          <p:cNvPr id="283" name="Google Shape;283;p9"/>
          <p:cNvSpPr txBox="1"/>
          <p:nvPr/>
        </p:nvSpPr>
        <p:spPr>
          <a:xfrm>
            <a:off x="2" y="2313645"/>
            <a:ext cx="2824842" cy="381638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Nước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Cộng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hoà</a:t>
            </a:r>
            <a:r>
              <a:rPr lang="en-US" sz="2200" dirty="0">
                <a:solidFill>
                  <a:schemeClr val="dk1"/>
                </a:solidFill>
                <a:latin typeface="Arial"/>
                <a:ea typeface="Arial"/>
                <a:cs typeface="Arial"/>
                <a:sym typeface="Arial"/>
              </a:rPr>
              <a:t> </a:t>
            </a:r>
            <a:r>
              <a:rPr lang="en-US" sz="2200" dirty="0" err="1" smtClean="0">
                <a:solidFill>
                  <a:schemeClr val="dk1"/>
                </a:solidFill>
              </a:rPr>
              <a:t>XHCNVN</a:t>
            </a:r>
            <a:r>
              <a:rPr lang="en-US" sz="2200" dirty="0" smtClean="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là</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một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nước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độc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lập</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có</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chủ</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quyền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thống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nhất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và</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toàn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vẹn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lãnh</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thổ</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bao</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gồm</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đất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liền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hải</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đảo</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vùng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biển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và</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vùng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trời</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Tổ</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quốc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Việt</a:t>
            </a:r>
            <a:r>
              <a:rPr lang="en-US" sz="2200" dirty="0">
                <a:solidFill>
                  <a:schemeClr val="dk1"/>
                </a:solidFill>
                <a:latin typeface="Arial"/>
                <a:ea typeface="Arial"/>
                <a:cs typeface="Arial"/>
                <a:sym typeface="Arial"/>
              </a:rPr>
              <a:t> Nam </a:t>
            </a:r>
            <a:r>
              <a:rPr lang="en-US" sz="2200" dirty="0" err="1">
                <a:solidFill>
                  <a:schemeClr val="dk1"/>
                </a:solidFill>
                <a:latin typeface="Arial"/>
                <a:ea typeface="Arial"/>
                <a:cs typeface="Arial"/>
                <a:sym typeface="Arial"/>
              </a:rPr>
              <a:t>là</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thiêng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liêng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bất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khả</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xâm</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phạm</a:t>
            </a:r>
            <a:r>
              <a:rPr lang="en-US" sz="2200" dirty="0">
                <a:solidFill>
                  <a:schemeClr val="dk1"/>
                </a:solidFill>
                <a:latin typeface="Arial"/>
                <a:ea typeface="Arial"/>
                <a:cs typeface="Arial"/>
                <a:sym typeface="Arial"/>
              </a:rPr>
              <a:t>.</a:t>
            </a:r>
            <a:endParaRPr/>
          </a:p>
        </p:txBody>
      </p:sp>
      <p:pic>
        <p:nvPicPr>
          <p:cNvPr id="284" name="Google Shape;284;p9"/>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285" name="Google Shape;285;p9"/>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286" name="Google Shape;286;p9"/>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287" name="Google Shape;287;p9"/>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288" name="Google Shape;288;p9"/>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289" name="Google Shape;289;p9"/>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290" name="Google Shape;290;p9"/>
          <p:cNvPicPr preferRelativeResize="0"/>
          <p:nvPr/>
        </p:nvPicPr>
        <p:blipFill rotWithShape="1">
          <a:blip r:embed="rId12">
            <a:alphaModFix/>
          </a:blip>
          <a:srcRect/>
          <a:stretch/>
        </p:blipFill>
        <p:spPr>
          <a:xfrm>
            <a:off x="8016713" y="6229350"/>
            <a:ext cx="581025" cy="628650"/>
          </a:xfrm>
          <a:prstGeom prst="rect">
            <a:avLst/>
          </a:prstGeom>
          <a:noFill/>
          <a:ln>
            <a:noFill/>
          </a:ln>
        </p:spPr>
      </p:pic>
      <p:pic>
        <p:nvPicPr>
          <p:cNvPr id="291" name="Google Shape;291;p9"/>
          <p:cNvPicPr preferRelativeResize="0"/>
          <p:nvPr/>
        </p:nvPicPr>
        <p:blipFill rotWithShape="1">
          <a:blip r:embed="rId13">
            <a:alphaModFix/>
          </a:blip>
          <a:srcRect/>
          <a:stretch/>
        </p:blipFill>
        <p:spPr>
          <a:xfrm>
            <a:off x="2988129" y="2334535"/>
            <a:ext cx="5897323" cy="38703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500"/>
                                        <p:tgtEl>
                                          <p:spTgt spid="2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0"/>
                                        </p:tgtEl>
                                        <p:attrNameLst>
                                          <p:attrName>style.visibility</p:attrName>
                                        </p:attrNameLst>
                                      </p:cBhvr>
                                      <p:to>
                                        <p:strVal val="visible"/>
                                      </p:to>
                                    </p:set>
                                    <p:animEffect transition="in" filter="fade">
                                      <p:cBhvr>
                                        <p:cTn id="12" dur="1000"/>
                                        <p:tgtEl>
                                          <p:spTgt spid="2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1"/>
                                        </p:tgtEl>
                                        <p:attrNameLst>
                                          <p:attrName>style.visibility</p:attrName>
                                        </p:attrNameLst>
                                      </p:cBhvr>
                                      <p:to>
                                        <p:strVal val="visible"/>
                                      </p:to>
                                    </p:set>
                                    <p:animEffect transition="in" filter="fade">
                                      <p:cBhvr>
                                        <p:cTn id="17" dur="500"/>
                                        <p:tgtEl>
                                          <p:spTgt spid="2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3"/>
                                        </p:tgtEl>
                                        <p:attrNameLst>
                                          <p:attrName>style.visibility</p:attrName>
                                        </p:attrNameLst>
                                      </p:cBhvr>
                                      <p:to>
                                        <p:strVal val="visible"/>
                                      </p:to>
                                    </p:set>
                                    <p:animEffect transition="in" filter="fade">
                                      <p:cBhvr>
                                        <p:cTn id="22" dur="10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4800600" y="3124200"/>
            <a:ext cx="1524000" cy="1371600"/>
          </a:xfrm>
          <a:prstGeom prst="rect">
            <a:avLst/>
          </a:prstGeom>
          <a:solidFill>
            <a:schemeClr val="folHlink"/>
          </a:solidFill>
          <a:ln w="12700" cap="sq">
            <a:solidFill>
              <a:srgbClr val="99FFCC"/>
            </a:solidFill>
            <a:miter lim="800000"/>
            <a:headEnd type="none" w="sm" len="sm"/>
            <a:tailEnd type="none" w="sm" len="sm"/>
          </a:ln>
        </p:spPr>
        <p:txBody>
          <a:bodyPr wrap="none" lIns="91427" tIns="45713" rIns="91427" bIns="45713" anchor="ctr"/>
          <a:lstStyle/>
          <a:p>
            <a:pPr eaLnBrk="1" hangingPunct="1">
              <a:defRPr/>
            </a:pPr>
            <a:r>
              <a:rPr lang="en-US" sz="2400" b="1" dirty="0">
                <a:solidFill>
                  <a:srgbClr val="FFFF00"/>
                </a:solidFill>
                <a:latin typeface=".VnArial Narrow" pitchFamily="34" charset="0"/>
              </a:rPr>
              <a:t> </a:t>
            </a:r>
            <a:r>
              <a:rPr lang="en-US" sz="2400" b="1" dirty="0">
                <a:solidFill>
                  <a:srgbClr val="0000CC"/>
                </a:solidFill>
                <a:cs typeface="Arial" pitchFamily="34" charset="0"/>
              </a:rPr>
              <a:t>V</a:t>
            </a:r>
            <a:r>
              <a:rPr lang="en-US" sz="2400" b="1" dirty="0">
                <a:solidFill>
                  <a:srgbClr val="0000CC"/>
                </a:solidFill>
                <a:effectLst>
                  <a:outerShdw blurRad="38100" dist="38100" dir="2700000" algn="tl">
                    <a:srgbClr val="000000">
                      <a:alpha val="43137"/>
                    </a:srgbClr>
                  </a:outerShdw>
                </a:effectLst>
                <a:cs typeface="Arial" pitchFamily="34" charset="0"/>
              </a:rPr>
              <a:t>ÙNG </a:t>
            </a:r>
          </a:p>
          <a:p>
            <a:pPr eaLnBrk="1" hangingPunct="1">
              <a:defRPr/>
            </a:pPr>
            <a:r>
              <a:rPr lang="en-US" sz="2400" b="1" dirty="0">
                <a:solidFill>
                  <a:srgbClr val="0000CC"/>
                </a:solidFill>
                <a:effectLst>
                  <a:outerShdw blurRad="38100" dist="38100" dir="2700000" algn="tl">
                    <a:srgbClr val="000000">
                      <a:alpha val="43137"/>
                    </a:srgbClr>
                  </a:outerShdw>
                </a:effectLst>
                <a:cs typeface="Arial" pitchFamily="34" charset="0"/>
              </a:rPr>
              <a:t>TRỜI</a:t>
            </a:r>
            <a:endParaRPr lang="en-US" sz="2400" b="1" dirty="0">
              <a:solidFill>
                <a:srgbClr val="0000CC"/>
              </a:solidFill>
              <a:latin typeface=".VnTimeH" pitchFamily="34" charset="0"/>
            </a:endParaRPr>
          </a:p>
        </p:txBody>
      </p:sp>
      <p:sp>
        <p:nvSpPr>
          <p:cNvPr id="21507" name="Rectangle 3"/>
          <p:cNvSpPr>
            <a:spLocks noChangeArrowheads="1"/>
          </p:cNvSpPr>
          <p:nvPr/>
        </p:nvSpPr>
        <p:spPr bwMode="auto">
          <a:xfrm>
            <a:off x="6934200" y="3124200"/>
            <a:ext cx="1676400" cy="1371600"/>
          </a:xfrm>
          <a:prstGeom prst="rect">
            <a:avLst/>
          </a:prstGeom>
          <a:solidFill>
            <a:schemeClr val="hlink"/>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400" b="1">
                <a:solidFill>
                  <a:srgbClr val="FFFF00"/>
                </a:solidFill>
                <a:cs typeface="Arial" pitchFamily="34" charset="0"/>
              </a:rPr>
              <a:t>VÙNG </a:t>
            </a:r>
          </a:p>
          <a:p>
            <a:pPr eaLnBrk="1" hangingPunct="1"/>
            <a:r>
              <a:rPr lang="en-US" sz="2400" b="1">
                <a:solidFill>
                  <a:srgbClr val="FFFF00"/>
                </a:solidFill>
                <a:cs typeface="Arial" pitchFamily="34" charset="0"/>
              </a:rPr>
              <a:t>LÒNG ĐẤT</a:t>
            </a:r>
          </a:p>
        </p:txBody>
      </p:sp>
      <p:sp>
        <p:nvSpPr>
          <p:cNvPr id="21508" name="Oval 4"/>
          <p:cNvSpPr>
            <a:spLocks noChangeArrowheads="1"/>
          </p:cNvSpPr>
          <p:nvPr/>
        </p:nvSpPr>
        <p:spPr bwMode="auto">
          <a:xfrm>
            <a:off x="2819400" y="381000"/>
            <a:ext cx="3352800" cy="1752600"/>
          </a:xfrm>
          <a:prstGeom prst="ellipse">
            <a:avLst/>
          </a:prstGeom>
          <a:solidFill>
            <a:srgbClr val="990000"/>
          </a:solidFill>
          <a:ln w="28575" cap="sq">
            <a:solidFill>
              <a:schemeClr val="tx1"/>
            </a:solidFill>
            <a:round/>
            <a:headEnd type="none" w="sm" len="sm"/>
            <a:tailEnd type="none" w="sm" len="sm"/>
          </a:ln>
        </p:spPr>
        <p:txBody>
          <a:bodyPr wrap="none" lIns="91427" tIns="45713" rIns="91427" bIns="45713" anchor="ctr"/>
          <a:lstStyle/>
          <a:p>
            <a:pPr eaLnBrk="1" hangingPunct="1"/>
            <a:r>
              <a:rPr lang="en-US" sz="2400" b="1">
                <a:solidFill>
                  <a:schemeClr val="tx2"/>
                </a:solidFill>
                <a:cs typeface="Arial" pitchFamily="34" charset="0"/>
              </a:rPr>
              <a:t>LÃNH THỔ </a:t>
            </a:r>
          </a:p>
          <a:p>
            <a:pPr eaLnBrk="1" hangingPunct="1"/>
            <a:r>
              <a:rPr lang="en-US" sz="2400" b="1">
                <a:solidFill>
                  <a:schemeClr val="tx2"/>
                </a:solidFill>
                <a:cs typeface="Arial" pitchFamily="34" charset="0"/>
              </a:rPr>
              <a:t>QUỐC GIA</a:t>
            </a:r>
          </a:p>
        </p:txBody>
      </p:sp>
      <p:sp>
        <p:nvSpPr>
          <p:cNvPr id="21509" name="Line 5"/>
          <p:cNvSpPr>
            <a:spLocks noChangeShapeType="1"/>
          </p:cNvSpPr>
          <p:nvPr/>
        </p:nvSpPr>
        <p:spPr bwMode="auto">
          <a:xfrm flipH="1">
            <a:off x="1600200" y="2057400"/>
            <a:ext cx="2133600" cy="9906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21510" name="Line 6"/>
          <p:cNvSpPr>
            <a:spLocks noChangeShapeType="1"/>
          </p:cNvSpPr>
          <p:nvPr/>
        </p:nvSpPr>
        <p:spPr bwMode="auto">
          <a:xfrm>
            <a:off x="5334000" y="2057400"/>
            <a:ext cx="1905000" cy="10668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21511" name="Rectangle 7"/>
          <p:cNvSpPr>
            <a:spLocks noChangeArrowheads="1"/>
          </p:cNvSpPr>
          <p:nvPr/>
        </p:nvSpPr>
        <p:spPr bwMode="auto">
          <a:xfrm>
            <a:off x="762000" y="3124200"/>
            <a:ext cx="1524000" cy="1371600"/>
          </a:xfrm>
          <a:prstGeom prst="rect">
            <a:avLst/>
          </a:prstGeom>
          <a:solidFill>
            <a:schemeClr val="accent1"/>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400" b="1">
                <a:solidFill>
                  <a:srgbClr val="FFFF00"/>
                </a:solidFill>
                <a:cs typeface="Arial" pitchFamily="34" charset="0"/>
              </a:rPr>
              <a:t>VÙNG </a:t>
            </a:r>
          </a:p>
          <a:p>
            <a:pPr eaLnBrk="1" hangingPunct="1"/>
            <a:r>
              <a:rPr lang="en-US" sz="2400" b="1">
                <a:solidFill>
                  <a:srgbClr val="FFFF00"/>
                </a:solidFill>
                <a:cs typeface="Arial" pitchFamily="34" charset="0"/>
              </a:rPr>
              <a:t>ĐẤT</a:t>
            </a:r>
            <a:r>
              <a:rPr lang="en-US" sz="2400">
                <a:latin typeface=".VnArial Narrow" pitchFamily="34" charset="0"/>
              </a:rPr>
              <a:t> </a:t>
            </a:r>
          </a:p>
        </p:txBody>
      </p:sp>
      <p:sp>
        <p:nvSpPr>
          <p:cNvPr id="21512" name="Rectangle 8"/>
          <p:cNvSpPr>
            <a:spLocks noChangeArrowheads="1"/>
          </p:cNvSpPr>
          <p:nvPr/>
        </p:nvSpPr>
        <p:spPr bwMode="auto">
          <a:xfrm>
            <a:off x="2743200" y="3124200"/>
            <a:ext cx="1524000" cy="1371600"/>
          </a:xfrm>
          <a:prstGeom prst="rect">
            <a:avLst/>
          </a:prstGeom>
          <a:solidFill>
            <a:srgbClr val="0066FF"/>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400" b="1">
                <a:solidFill>
                  <a:srgbClr val="FFFF00"/>
                </a:solidFill>
                <a:latin typeface=".VnArial Narrow" pitchFamily="34" charset="0"/>
              </a:rPr>
              <a:t> </a:t>
            </a:r>
            <a:r>
              <a:rPr lang="en-US" sz="2400" b="1">
                <a:cs typeface="Arial" pitchFamily="34" charset="0"/>
              </a:rPr>
              <a:t>VÙNG </a:t>
            </a:r>
          </a:p>
          <a:p>
            <a:pPr eaLnBrk="1" hangingPunct="1"/>
            <a:r>
              <a:rPr lang="en-US" sz="2400" b="1">
                <a:cs typeface="Arial" pitchFamily="34" charset="0"/>
              </a:rPr>
              <a:t>NƯỚC</a:t>
            </a:r>
            <a:r>
              <a:rPr lang="en-US" sz="2400">
                <a:latin typeface=".VnTimeH" pitchFamily="34" charset="0"/>
              </a:rPr>
              <a:t> </a:t>
            </a:r>
          </a:p>
        </p:txBody>
      </p:sp>
      <p:sp>
        <p:nvSpPr>
          <p:cNvPr id="21513" name="Line 9"/>
          <p:cNvSpPr>
            <a:spLocks noChangeShapeType="1"/>
          </p:cNvSpPr>
          <p:nvPr/>
        </p:nvSpPr>
        <p:spPr bwMode="auto">
          <a:xfrm flipH="1">
            <a:off x="3124200" y="2133600"/>
            <a:ext cx="1066800" cy="9906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21514" name="Line 10"/>
          <p:cNvSpPr>
            <a:spLocks noChangeShapeType="1"/>
          </p:cNvSpPr>
          <p:nvPr/>
        </p:nvSpPr>
        <p:spPr bwMode="auto">
          <a:xfrm>
            <a:off x="4724400" y="2133600"/>
            <a:ext cx="990600" cy="9906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413707" name="Rectangle 11"/>
          <p:cNvSpPr>
            <a:spLocks noChangeArrowheads="1"/>
          </p:cNvSpPr>
          <p:nvPr/>
        </p:nvSpPr>
        <p:spPr bwMode="auto">
          <a:xfrm>
            <a:off x="2438400" y="5638800"/>
            <a:ext cx="1295400" cy="762000"/>
          </a:xfrm>
          <a:prstGeom prst="rect">
            <a:avLst/>
          </a:prstGeom>
          <a:solidFill>
            <a:schemeClr val="accent1"/>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400" b="1">
                <a:latin typeface="Times New Roman" pitchFamily="18" charset="0"/>
              </a:rPr>
              <a:t>Đảo </a:t>
            </a:r>
          </a:p>
        </p:txBody>
      </p:sp>
      <p:sp>
        <p:nvSpPr>
          <p:cNvPr id="413708" name="Rectangle 12"/>
          <p:cNvSpPr>
            <a:spLocks noChangeArrowheads="1"/>
          </p:cNvSpPr>
          <p:nvPr/>
        </p:nvSpPr>
        <p:spPr bwMode="auto">
          <a:xfrm>
            <a:off x="3962400" y="5638800"/>
            <a:ext cx="1447800" cy="762000"/>
          </a:xfrm>
          <a:prstGeom prst="rect">
            <a:avLst/>
          </a:prstGeom>
          <a:solidFill>
            <a:schemeClr val="accent1"/>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400" b="1">
                <a:latin typeface="Times New Roman" pitchFamily="18" charset="0"/>
              </a:rPr>
              <a:t>Quần đảo</a:t>
            </a:r>
            <a:r>
              <a:rPr lang="en-US" sz="2400">
                <a:latin typeface=".VnArial Narrow" pitchFamily="34" charset="0"/>
              </a:rPr>
              <a:t> </a:t>
            </a:r>
          </a:p>
        </p:txBody>
      </p:sp>
      <p:sp>
        <p:nvSpPr>
          <p:cNvPr id="413709" name="Rectangle 13"/>
          <p:cNvSpPr>
            <a:spLocks noChangeArrowheads="1"/>
          </p:cNvSpPr>
          <p:nvPr/>
        </p:nvSpPr>
        <p:spPr bwMode="auto">
          <a:xfrm>
            <a:off x="838200" y="5638800"/>
            <a:ext cx="1295400" cy="762000"/>
          </a:xfrm>
          <a:prstGeom prst="rect">
            <a:avLst/>
          </a:prstGeom>
          <a:solidFill>
            <a:schemeClr val="accent1"/>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400" b="1">
                <a:latin typeface="Times New Roman" pitchFamily="18" charset="0"/>
              </a:rPr>
              <a:t>Đất liền</a:t>
            </a:r>
            <a:r>
              <a:rPr lang="en-US" sz="2400">
                <a:latin typeface=".VnArial Narrow" pitchFamily="34" charset="0"/>
              </a:rPr>
              <a:t> </a:t>
            </a:r>
          </a:p>
        </p:txBody>
      </p:sp>
      <p:sp>
        <p:nvSpPr>
          <p:cNvPr id="413710" name="Line 14"/>
          <p:cNvSpPr>
            <a:spLocks noChangeShapeType="1"/>
          </p:cNvSpPr>
          <p:nvPr/>
        </p:nvSpPr>
        <p:spPr bwMode="auto">
          <a:xfrm flipH="1">
            <a:off x="1219200" y="5105400"/>
            <a:ext cx="304800" cy="5334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413711" name="Line 15"/>
          <p:cNvSpPr>
            <a:spLocks noChangeShapeType="1"/>
          </p:cNvSpPr>
          <p:nvPr/>
        </p:nvSpPr>
        <p:spPr bwMode="auto">
          <a:xfrm>
            <a:off x="1600200" y="5105400"/>
            <a:ext cx="1447800" cy="5334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413712" name="Line 16"/>
          <p:cNvSpPr>
            <a:spLocks noChangeShapeType="1"/>
          </p:cNvSpPr>
          <p:nvPr/>
        </p:nvSpPr>
        <p:spPr bwMode="auto">
          <a:xfrm>
            <a:off x="1524000" y="5029200"/>
            <a:ext cx="2895600" cy="6096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413713" name="AutoShape 17"/>
          <p:cNvSpPr>
            <a:spLocks noChangeArrowheads="1"/>
          </p:cNvSpPr>
          <p:nvPr/>
        </p:nvSpPr>
        <p:spPr bwMode="auto">
          <a:xfrm>
            <a:off x="990600" y="4572000"/>
            <a:ext cx="1143000" cy="457200"/>
          </a:xfrm>
          <a:prstGeom prst="downArrow">
            <a:avLst>
              <a:gd name="adj1" fmla="val 50000"/>
              <a:gd name="adj2" fmla="val 25000"/>
            </a:avLst>
          </a:prstGeom>
          <a:solidFill>
            <a:srgbClr val="FFFF00"/>
          </a:solidFill>
          <a:ln w="12700" cap="sq">
            <a:solidFill>
              <a:schemeClr val="tx1"/>
            </a:solidFill>
            <a:miter lim="800000"/>
            <a:headEnd type="none" w="sm" len="sm"/>
            <a:tailEnd type="none" w="sm" len="sm"/>
          </a:ln>
        </p:spPr>
        <p:txBody>
          <a:bodyPr wrap="none" lIns="91427" tIns="45713" rIns="91427" bIns="45713" anchor="ctr"/>
          <a:lstStyle/>
          <a:p>
            <a:pPr eaLnBrk="1" hangingPunct="1"/>
            <a:endParaRPr lang="vi-VN" sz="2400">
              <a:solidFill>
                <a:srgbClr val="FF3399"/>
              </a:solidFill>
              <a:latin typeface="Times New Roman"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3713"/>
                                        </p:tgtEl>
                                        <p:attrNameLst>
                                          <p:attrName>style.visibility</p:attrName>
                                        </p:attrNameLst>
                                      </p:cBhvr>
                                      <p:to>
                                        <p:strVal val="visible"/>
                                      </p:to>
                                    </p:set>
                                    <p:animEffect transition="in" filter="checkerboard(across)">
                                      <p:cBhvr>
                                        <p:cTn id="7" dur="500"/>
                                        <p:tgtEl>
                                          <p:spTgt spid="4137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13710"/>
                                        </p:tgtEl>
                                        <p:attrNameLst>
                                          <p:attrName>style.visibility</p:attrName>
                                        </p:attrNameLst>
                                      </p:cBhvr>
                                      <p:to>
                                        <p:strVal val="visible"/>
                                      </p:to>
                                    </p:set>
                                    <p:animEffect transition="in" filter="checkerboard(across)">
                                      <p:cBhvr>
                                        <p:cTn id="12" dur="500"/>
                                        <p:tgtEl>
                                          <p:spTgt spid="4137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13709"/>
                                        </p:tgtEl>
                                        <p:attrNameLst>
                                          <p:attrName>style.visibility</p:attrName>
                                        </p:attrNameLst>
                                      </p:cBhvr>
                                      <p:to>
                                        <p:strVal val="visible"/>
                                      </p:to>
                                    </p:set>
                                    <p:animEffect transition="in" filter="checkerboard(across)">
                                      <p:cBhvr>
                                        <p:cTn id="17" dur="500"/>
                                        <p:tgtEl>
                                          <p:spTgt spid="41370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13711"/>
                                        </p:tgtEl>
                                        <p:attrNameLst>
                                          <p:attrName>style.visibility</p:attrName>
                                        </p:attrNameLst>
                                      </p:cBhvr>
                                      <p:to>
                                        <p:strVal val="visible"/>
                                      </p:to>
                                    </p:set>
                                    <p:animEffect transition="in" filter="checkerboard(across)">
                                      <p:cBhvr>
                                        <p:cTn id="22" dur="500"/>
                                        <p:tgtEl>
                                          <p:spTgt spid="4137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13707"/>
                                        </p:tgtEl>
                                        <p:attrNameLst>
                                          <p:attrName>style.visibility</p:attrName>
                                        </p:attrNameLst>
                                      </p:cBhvr>
                                      <p:to>
                                        <p:strVal val="visible"/>
                                      </p:to>
                                    </p:set>
                                    <p:animEffect transition="in" filter="checkerboard(across)">
                                      <p:cBhvr>
                                        <p:cTn id="27" dur="500"/>
                                        <p:tgtEl>
                                          <p:spTgt spid="41370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13712"/>
                                        </p:tgtEl>
                                        <p:attrNameLst>
                                          <p:attrName>style.visibility</p:attrName>
                                        </p:attrNameLst>
                                      </p:cBhvr>
                                      <p:to>
                                        <p:strVal val="visible"/>
                                      </p:to>
                                    </p:set>
                                    <p:animEffect transition="in" filter="checkerboard(across)">
                                      <p:cBhvr>
                                        <p:cTn id="32" dur="500"/>
                                        <p:tgtEl>
                                          <p:spTgt spid="4137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413708"/>
                                        </p:tgtEl>
                                        <p:attrNameLst>
                                          <p:attrName>style.visibility</p:attrName>
                                        </p:attrNameLst>
                                      </p:cBhvr>
                                      <p:to>
                                        <p:strVal val="visible"/>
                                      </p:to>
                                    </p:set>
                                    <p:animEffect transition="in" filter="checkerboard(across)">
                                      <p:cBhvr>
                                        <p:cTn id="37" dur="500"/>
                                        <p:tgtEl>
                                          <p:spTgt spid="413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7" grpId="0" animBg="1"/>
      <p:bldP spid="413708" grpId="0" animBg="1"/>
      <p:bldP spid="413709" grpId="0" animBg="1"/>
      <p:bldP spid="413710" grpId="0" animBg="1"/>
      <p:bldP spid="413711" grpId="0" animBg="1"/>
      <p:bldP spid="413712" grpId="0" animBg="1"/>
      <p:bldP spid="413713"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4800600" y="3124200"/>
            <a:ext cx="1524000" cy="1371600"/>
          </a:xfrm>
          <a:prstGeom prst="rect">
            <a:avLst/>
          </a:prstGeom>
          <a:solidFill>
            <a:schemeClr val="folHlink"/>
          </a:solidFill>
          <a:ln w="12700" cap="sq">
            <a:solidFill>
              <a:srgbClr val="99FFCC"/>
            </a:solidFill>
            <a:miter lim="800000"/>
            <a:headEnd type="none" w="sm" len="sm"/>
            <a:tailEnd type="none" w="sm" len="sm"/>
          </a:ln>
        </p:spPr>
        <p:txBody>
          <a:bodyPr wrap="none" lIns="91427" tIns="45713" rIns="91427" bIns="45713" anchor="ctr"/>
          <a:lstStyle/>
          <a:p>
            <a:pPr eaLnBrk="1" hangingPunct="1"/>
            <a:r>
              <a:rPr lang="en-US" sz="2400" b="1">
                <a:solidFill>
                  <a:srgbClr val="FFFF00"/>
                </a:solidFill>
                <a:latin typeface=".VnArial Narrow" pitchFamily="34" charset="0"/>
              </a:rPr>
              <a:t> </a:t>
            </a:r>
            <a:r>
              <a:rPr lang="en-US" sz="2400" b="1">
                <a:solidFill>
                  <a:srgbClr val="0000CC"/>
                </a:solidFill>
                <a:latin typeface=".VnTimeH" pitchFamily="34" charset="0"/>
              </a:rPr>
              <a:t>VïNG </a:t>
            </a:r>
          </a:p>
          <a:p>
            <a:pPr eaLnBrk="1" hangingPunct="1"/>
            <a:r>
              <a:rPr lang="en-US" sz="2400" b="1">
                <a:solidFill>
                  <a:srgbClr val="0000CC"/>
                </a:solidFill>
                <a:latin typeface=".VnTimeH" pitchFamily="34" charset="0"/>
              </a:rPr>
              <a:t>TRêI</a:t>
            </a:r>
            <a:endParaRPr lang="en-US" sz="2400">
              <a:solidFill>
                <a:srgbClr val="0000CC"/>
              </a:solidFill>
              <a:latin typeface=".VnTimeH" pitchFamily="34" charset="0"/>
            </a:endParaRPr>
          </a:p>
        </p:txBody>
      </p:sp>
      <p:sp>
        <p:nvSpPr>
          <p:cNvPr id="22531" name="Rectangle 3"/>
          <p:cNvSpPr>
            <a:spLocks noChangeArrowheads="1"/>
          </p:cNvSpPr>
          <p:nvPr/>
        </p:nvSpPr>
        <p:spPr bwMode="auto">
          <a:xfrm>
            <a:off x="6934200" y="3124200"/>
            <a:ext cx="1524000" cy="1371600"/>
          </a:xfrm>
          <a:prstGeom prst="rect">
            <a:avLst/>
          </a:prstGeom>
          <a:solidFill>
            <a:schemeClr val="hlink"/>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400" b="1">
                <a:solidFill>
                  <a:srgbClr val="FFFF00"/>
                </a:solidFill>
                <a:latin typeface=".VnTimeH" pitchFamily="34" charset="0"/>
              </a:rPr>
              <a:t>LßNG </a:t>
            </a:r>
          </a:p>
          <a:p>
            <a:pPr eaLnBrk="1" hangingPunct="1"/>
            <a:r>
              <a:rPr lang="en-US" sz="2400" b="1">
                <a:solidFill>
                  <a:srgbClr val="FFFF00"/>
                </a:solidFill>
                <a:latin typeface=".VnTimeH" pitchFamily="34" charset="0"/>
              </a:rPr>
              <a:t>§ÊT</a:t>
            </a:r>
          </a:p>
        </p:txBody>
      </p:sp>
      <p:sp>
        <p:nvSpPr>
          <p:cNvPr id="22532" name="Oval 4"/>
          <p:cNvSpPr>
            <a:spLocks noChangeArrowheads="1"/>
          </p:cNvSpPr>
          <p:nvPr/>
        </p:nvSpPr>
        <p:spPr bwMode="auto">
          <a:xfrm>
            <a:off x="2819400" y="381000"/>
            <a:ext cx="3352800" cy="1752600"/>
          </a:xfrm>
          <a:prstGeom prst="ellipse">
            <a:avLst/>
          </a:prstGeom>
          <a:solidFill>
            <a:srgbClr val="990000"/>
          </a:solidFill>
          <a:ln w="28575" cap="sq">
            <a:solidFill>
              <a:schemeClr val="tx1"/>
            </a:solidFill>
            <a:round/>
            <a:headEnd type="none" w="sm" len="sm"/>
            <a:tailEnd type="none" w="sm" len="sm"/>
          </a:ln>
        </p:spPr>
        <p:txBody>
          <a:bodyPr wrap="none" lIns="91427" tIns="45713" rIns="91427" bIns="45713" anchor="ctr"/>
          <a:lstStyle/>
          <a:p>
            <a:pPr eaLnBrk="1" hangingPunct="1"/>
            <a:r>
              <a:rPr lang="en-US" sz="2400" b="1">
                <a:solidFill>
                  <a:schemeClr val="tx2"/>
                </a:solidFill>
                <a:latin typeface=".VnTimeH" pitchFamily="34" charset="0"/>
              </a:rPr>
              <a:t>L·NH THæ </a:t>
            </a:r>
          </a:p>
          <a:p>
            <a:pPr eaLnBrk="1" hangingPunct="1"/>
            <a:r>
              <a:rPr lang="en-US" sz="2400" b="1">
                <a:solidFill>
                  <a:schemeClr val="tx2"/>
                </a:solidFill>
                <a:latin typeface=".VnTimeH" pitchFamily="34" charset="0"/>
              </a:rPr>
              <a:t>QUèC GIA</a:t>
            </a:r>
          </a:p>
        </p:txBody>
      </p:sp>
      <p:sp>
        <p:nvSpPr>
          <p:cNvPr id="22533" name="Line 5"/>
          <p:cNvSpPr>
            <a:spLocks noChangeShapeType="1"/>
          </p:cNvSpPr>
          <p:nvPr/>
        </p:nvSpPr>
        <p:spPr bwMode="auto">
          <a:xfrm flipH="1">
            <a:off x="1600200" y="2057400"/>
            <a:ext cx="2133600" cy="9906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22534" name="Line 6"/>
          <p:cNvSpPr>
            <a:spLocks noChangeShapeType="1"/>
          </p:cNvSpPr>
          <p:nvPr/>
        </p:nvSpPr>
        <p:spPr bwMode="auto">
          <a:xfrm>
            <a:off x="5334000" y="2057400"/>
            <a:ext cx="1905000" cy="10668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22535" name="Rectangle 7"/>
          <p:cNvSpPr>
            <a:spLocks noChangeArrowheads="1"/>
          </p:cNvSpPr>
          <p:nvPr/>
        </p:nvSpPr>
        <p:spPr bwMode="auto">
          <a:xfrm>
            <a:off x="762000" y="3124200"/>
            <a:ext cx="1524000" cy="1371600"/>
          </a:xfrm>
          <a:prstGeom prst="rect">
            <a:avLst/>
          </a:prstGeom>
          <a:solidFill>
            <a:schemeClr val="accent1"/>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400" b="1">
                <a:solidFill>
                  <a:srgbClr val="FFFF00"/>
                </a:solidFill>
                <a:cs typeface="Arial" pitchFamily="34" charset="0"/>
              </a:rPr>
              <a:t>VÙNG </a:t>
            </a:r>
          </a:p>
          <a:p>
            <a:pPr eaLnBrk="1" hangingPunct="1"/>
            <a:r>
              <a:rPr lang="en-US" sz="2400" b="1">
                <a:solidFill>
                  <a:srgbClr val="FFFF00"/>
                </a:solidFill>
                <a:cs typeface="Arial" pitchFamily="34" charset="0"/>
              </a:rPr>
              <a:t>ĐẤT</a:t>
            </a:r>
            <a:endParaRPr lang="en-US" sz="2400">
              <a:latin typeface=".VnTimeH" pitchFamily="34" charset="0"/>
            </a:endParaRPr>
          </a:p>
        </p:txBody>
      </p:sp>
      <p:sp>
        <p:nvSpPr>
          <p:cNvPr id="22536" name="Rectangle 8"/>
          <p:cNvSpPr>
            <a:spLocks noChangeArrowheads="1"/>
          </p:cNvSpPr>
          <p:nvPr/>
        </p:nvSpPr>
        <p:spPr bwMode="auto">
          <a:xfrm>
            <a:off x="2743200" y="3124200"/>
            <a:ext cx="1524000" cy="1371600"/>
          </a:xfrm>
          <a:prstGeom prst="rect">
            <a:avLst/>
          </a:prstGeom>
          <a:solidFill>
            <a:srgbClr val="0066FF"/>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400" b="1">
                <a:solidFill>
                  <a:srgbClr val="FFFF00"/>
                </a:solidFill>
                <a:latin typeface=".VnArial Narrow" pitchFamily="34" charset="0"/>
              </a:rPr>
              <a:t> </a:t>
            </a:r>
            <a:r>
              <a:rPr lang="en-US" sz="2400" b="1">
                <a:cs typeface="Arial" pitchFamily="34" charset="0"/>
              </a:rPr>
              <a:t>VÙNG </a:t>
            </a:r>
          </a:p>
          <a:p>
            <a:pPr eaLnBrk="1" hangingPunct="1"/>
            <a:r>
              <a:rPr lang="en-US" sz="2400" b="1">
                <a:cs typeface="Arial" pitchFamily="34" charset="0"/>
              </a:rPr>
              <a:t>NƯỚC</a:t>
            </a:r>
            <a:r>
              <a:rPr lang="en-US" sz="2400">
                <a:latin typeface=".VnTimeH" pitchFamily="34" charset="0"/>
              </a:rPr>
              <a:t> </a:t>
            </a:r>
          </a:p>
        </p:txBody>
      </p:sp>
      <p:sp>
        <p:nvSpPr>
          <p:cNvPr id="22537" name="Line 9"/>
          <p:cNvSpPr>
            <a:spLocks noChangeShapeType="1"/>
          </p:cNvSpPr>
          <p:nvPr/>
        </p:nvSpPr>
        <p:spPr bwMode="auto">
          <a:xfrm flipH="1">
            <a:off x="3124200" y="2209800"/>
            <a:ext cx="1066800" cy="9144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22538" name="Line 10"/>
          <p:cNvSpPr>
            <a:spLocks noChangeShapeType="1"/>
          </p:cNvSpPr>
          <p:nvPr/>
        </p:nvSpPr>
        <p:spPr bwMode="auto">
          <a:xfrm>
            <a:off x="4800600" y="2209800"/>
            <a:ext cx="914400" cy="9144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414731" name="Rectangle 11"/>
          <p:cNvSpPr>
            <a:spLocks noChangeArrowheads="1"/>
          </p:cNvSpPr>
          <p:nvPr/>
        </p:nvSpPr>
        <p:spPr bwMode="auto">
          <a:xfrm>
            <a:off x="2438400" y="5638800"/>
            <a:ext cx="1295400" cy="762000"/>
          </a:xfrm>
          <a:prstGeom prst="rect">
            <a:avLst/>
          </a:prstGeom>
          <a:solidFill>
            <a:srgbClr val="0066FF"/>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400" b="1">
                <a:latin typeface=".VnTime" pitchFamily="34" charset="0"/>
              </a:rPr>
              <a:t>Biªn giíi</a:t>
            </a:r>
            <a:r>
              <a:rPr lang="en-US" sz="2400" b="1">
                <a:latin typeface=".VnArial Narrow" pitchFamily="34" charset="0"/>
              </a:rPr>
              <a:t> </a:t>
            </a:r>
          </a:p>
        </p:txBody>
      </p:sp>
      <p:sp>
        <p:nvSpPr>
          <p:cNvPr id="414732" name="Rectangle 12"/>
          <p:cNvSpPr>
            <a:spLocks noChangeArrowheads="1"/>
          </p:cNvSpPr>
          <p:nvPr/>
        </p:nvSpPr>
        <p:spPr bwMode="auto">
          <a:xfrm>
            <a:off x="5791200" y="5638800"/>
            <a:ext cx="1295400" cy="762000"/>
          </a:xfrm>
          <a:prstGeom prst="rect">
            <a:avLst/>
          </a:prstGeom>
          <a:solidFill>
            <a:srgbClr val="0066FF"/>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400" b="1">
                <a:latin typeface=".VnTime" pitchFamily="34" charset="0"/>
              </a:rPr>
              <a:t>L·nh h¶i</a:t>
            </a:r>
            <a:r>
              <a:rPr lang="en-US" sz="2400">
                <a:latin typeface=".VnArial Narrow" pitchFamily="34" charset="0"/>
              </a:rPr>
              <a:t> </a:t>
            </a:r>
          </a:p>
        </p:txBody>
      </p:sp>
      <p:sp>
        <p:nvSpPr>
          <p:cNvPr id="414733" name="Rectangle 13"/>
          <p:cNvSpPr>
            <a:spLocks noChangeArrowheads="1"/>
          </p:cNvSpPr>
          <p:nvPr/>
        </p:nvSpPr>
        <p:spPr bwMode="auto">
          <a:xfrm>
            <a:off x="4114800" y="5638800"/>
            <a:ext cx="1295400" cy="762000"/>
          </a:xfrm>
          <a:prstGeom prst="rect">
            <a:avLst/>
          </a:prstGeom>
          <a:solidFill>
            <a:srgbClr val="0066FF"/>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400" b="1">
                <a:latin typeface=".VnTime" pitchFamily="34" charset="0"/>
              </a:rPr>
              <a:t>Néi thñy</a:t>
            </a:r>
            <a:r>
              <a:rPr lang="en-US" sz="2400">
                <a:latin typeface=".VnArial Narrow" pitchFamily="34" charset="0"/>
              </a:rPr>
              <a:t> </a:t>
            </a:r>
          </a:p>
        </p:txBody>
      </p:sp>
      <p:sp>
        <p:nvSpPr>
          <p:cNvPr id="414734" name="Rectangle 14"/>
          <p:cNvSpPr>
            <a:spLocks noChangeArrowheads="1"/>
          </p:cNvSpPr>
          <p:nvPr/>
        </p:nvSpPr>
        <p:spPr bwMode="auto">
          <a:xfrm>
            <a:off x="838200" y="5638800"/>
            <a:ext cx="1295400" cy="762000"/>
          </a:xfrm>
          <a:prstGeom prst="rect">
            <a:avLst/>
          </a:prstGeom>
          <a:solidFill>
            <a:srgbClr val="0066FF"/>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400" b="1">
                <a:latin typeface=".VnTime" pitchFamily="34" charset="0"/>
              </a:rPr>
              <a:t>Néi ®Þa</a:t>
            </a:r>
            <a:r>
              <a:rPr lang="en-US" sz="2400">
                <a:latin typeface=".VnArial Narrow" pitchFamily="34" charset="0"/>
              </a:rPr>
              <a:t> </a:t>
            </a:r>
          </a:p>
        </p:txBody>
      </p:sp>
      <p:sp>
        <p:nvSpPr>
          <p:cNvPr id="414735" name="Line 15"/>
          <p:cNvSpPr>
            <a:spLocks noChangeShapeType="1"/>
          </p:cNvSpPr>
          <p:nvPr/>
        </p:nvSpPr>
        <p:spPr bwMode="auto">
          <a:xfrm flipH="1">
            <a:off x="1524000" y="4572000"/>
            <a:ext cx="1676400" cy="9906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414736" name="Line 16"/>
          <p:cNvSpPr>
            <a:spLocks noChangeShapeType="1"/>
          </p:cNvSpPr>
          <p:nvPr/>
        </p:nvSpPr>
        <p:spPr bwMode="auto">
          <a:xfrm flipH="1">
            <a:off x="3048000" y="4648200"/>
            <a:ext cx="304800" cy="9906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414737" name="Line 17"/>
          <p:cNvSpPr>
            <a:spLocks noChangeShapeType="1"/>
          </p:cNvSpPr>
          <p:nvPr/>
        </p:nvSpPr>
        <p:spPr bwMode="auto">
          <a:xfrm>
            <a:off x="3505200" y="4648200"/>
            <a:ext cx="914400" cy="9906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414738" name="Line 18"/>
          <p:cNvSpPr>
            <a:spLocks noChangeShapeType="1"/>
          </p:cNvSpPr>
          <p:nvPr/>
        </p:nvSpPr>
        <p:spPr bwMode="auto">
          <a:xfrm>
            <a:off x="3733800" y="4572000"/>
            <a:ext cx="2286000" cy="9906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414739" name="AutoShape 19"/>
          <p:cNvSpPr>
            <a:spLocks noChangeArrowheads="1"/>
          </p:cNvSpPr>
          <p:nvPr/>
        </p:nvSpPr>
        <p:spPr bwMode="auto">
          <a:xfrm>
            <a:off x="2895600" y="4572000"/>
            <a:ext cx="1143000" cy="457200"/>
          </a:xfrm>
          <a:prstGeom prst="downArrow">
            <a:avLst>
              <a:gd name="adj1" fmla="val 50000"/>
              <a:gd name="adj2" fmla="val 25000"/>
            </a:avLst>
          </a:prstGeom>
          <a:solidFill>
            <a:srgbClr val="FFFF00"/>
          </a:solidFill>
          <a:ln w="12700" cap="sq">
            <a:solidFill>
              <a:schemeClr val="tx1"/>
            </a:solidFill>
            <a:miter lim="800000"/>
            <a:headEnd type="none" w="sm" len="sm"/>
            <a:tailEnd type="none" w="sm" len="sm"/>
          </a:ln>
        </p:spPr>
        <p:txBody>
          <a:bodyPr wrap="none" lIns="91427" tIns="45713" rIns="91427" bIns="45713" anchor="ctr"/>
          <a:lstStyle/>
          <a:p>
            <a:pPr eaLnBrk="1" hangingPunct="1"/>
            <a:endParaRPr lang="vi-VN" sz="2400">
              <a:solidFill>
                <a:srgbClr val="FF3399"/>
              </a:solidFill>
              <a:latin typeface="Times New Roman"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4739"/>
                                        </p:tgtEl>
                                        <p:attrNameLst>
                                          <p:attrName>style.visibility</p:attrName>
                                        </p:attrNameLst>
                                      </p:cBhvr>
                                      <p:to>
                                        <p:strVal val="visible"/>
                                      </p:to>
                                    </p:set>
                                    <p:animEffect transition="in" filter="checkerboard(across)">
                                      <p:cBhvr>
                                        <p:cTn id="7" dur="500"/>
                                        <p:tgtEl>
                                          <p:spTgt spid="41473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14735"/>
                                        </p:tgtEl>
                                        <p:attrNameLst>
                                          <p:attrName>style.visibility</p:attrName>
                                        </p:attrNameLst>
                                      </p:cBhvr>
                                      <p:to>
                                        <p:strVal val="visible"/>
                                      </p:to>
                                    </p:set>
                                    <p:animEffect transition="in" filter="checkerboard(across)">
                                      <p:cBhvr>
                                        <p:cTn id="12" dur="500"/>
                                        <p:tgtEl>
                                          <p:spTgt spid="41473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14734"/>
                                        </p:tgtEl>
                                        <p:attrNameLst>
                                          <p:attrName>style.visibility</p:attrName>
                                        </p:attrNameLst>
                                      </p:cBhvr>
                                      <p:to>
                                        <p:strVal val="visible"/>
                                      </p:to>
                                    </p:set>
                                    <p:animEffect transition="in" filter="checkerboard(across)">
                                      <p:cBhvr>
                                        <p:cTn id="17" dur="500"/>
                                        <p:tgtEl>
                                          <p:spTgt spid="41473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14736"/>
                                        </p:tgtEl>
                                        <p:attrNameLst>
                                          <p:attrName>style.visibility</p:attrName>
                                        </p:attrNameLst>
                                      </p:cBhvr>
                                      <p:to>
                                        <p:strVal val="visible"/>
                                      </p:to>
                                    </p:set>
                                    <p:animEffect transition="in" filter="checkerboard(across)">
                                      <p:cBhvr>
                                        <p:cTn id="22" dur="500"/>
                                        <p:tgtEl>
                                          <p:spTgt spid="41473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14731"/>
                                        </p:tgtEl>
                                        <p:attrNameLst>
                                          <p:attrName>style.visibility</p:attrName>
                                        </p:attrNameLst>
                                      </p:cBhvr>
                                      <p:to>
                                        <p:strVal val="visible"/>
                                      </p:to>
                                    </p:set>
                                    <p:animEffect transition="in" filter="checkerboard(across)">
                                      <p:cBhvr>
                                        <p:cTn id="27" dur="500"/>
                                        <p:tgtEl>
                                          <p:spTgt spid="41473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14737"/>
                                        </p:tgtEl>
                                        <p:attrNameLst>
                                          <p:attrName>style.visibility</p:attrName>
                                        </p:attrNameLst>
                                      </p:cBhvr>
                                      <p:to>
                                        <p:strVal val="visible"/>
                                      </p:to>
                                    </p:set>
                                    <p:animEffect transition="in" filter="checkerboard(across)">
                                      <p:cBhvr>
                                        <p:cTn id="32" dur="500"/>
                                        <p:tgtEl>
                                          <p:spTgt spid="41473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414733"/>
                                        </p:tgtEl>
                                        <p:attrNameLst>
                                          <p:attrName>style.visibility</p:attrName>
                                        </p:attrNameLst>
                                      </p:cBhvr>
                                      <p:to>
                                        <p:strVal val="visible"/>
                                      </p:to>
                                    </p:set>
                                    <p:animEffect transition="in" filter="checkerboard(across)">
                                      <p:cBhvr>
                                        <p:cTn id="37" dur="500"/>
                                        <p:tgtEl>
                                          <p:spTgt spid="41473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414738"/>
                                        </p:tgtEl>
                                        <p:attrNameLst>
                                          <p:attrName>style.visibility</p:attrName>
                                        </p:attrNameLst>
                                      </p:cBhvr>
                                      <p:to>
                                        <p:strVal val="visible"/>
                                      </p:to>
                                    </p:set>
                                    <p:animEffect transition="in" filter="checkerboard(across)">
                                      <p:cBhvr>
                                        <p:cTn id="42" dur="500"/>
                                        <p:tgtEl>
                                          <p:spTgt spid="414738"/>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14732"/>
                                        </p:tgtEl>
                                        <p:attrNameLst>
                                          <p:attrName>style.visibility</p:attrName>
                                        </p:attrNameLst>
                                      </p:cBhvr>
                                      <p:to>
                                        <p:strVal val="visible"/>
                                      </p:to>
                                    </p:set>
                                    <p:animEffect transition="in" filter="checkerboard(across)">
                                      <p:cBhvr>
                                        <p:cTn id="47" dur="500"/>
                                        <p:tgtEl>
                                          <p:spTgt spid="414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31" grpId="0" animBg="1"/>
      <p:bldP spid="414732" grpId="0" animBg="1"/>
      <p:bldP spid="414733" grpId="0" animBg="1"/>
      <p:bldP spid="414734" grpId="0" animBg="1"/>
      <p:bldP spid="414735" grpId="0" animBg="1"/>
      <p:bldP spid="414736" grpId="0" animBg="1"/>
      <p:bldP spid="414737" grpId="0" animBg="1"/>
      <p:bldP spid="414738" grpId="0" animBg="1"/>
      <p:bldP spid="4147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0" y="0"/>
            <a:ext cx="9144000" cy="2928934"/>
          </a:xfrm>
          <a:prstGeom prst="wedgeRoundRectCallout">
            <a:avLst>
              <a:gd name="adj1" fmla="val -36729"/>
              <a:gd name="adj2" fmla="val 69757"/>
              <a:gd name="adj3" fmla="val 16667"/>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altLang="vi-VN" sz="2400" dirty="0" err="1" smtClean="0">
                <a:solidFill>
                  <a:schemeClr val="tx1"/>
                </a:solidFill>
                <a:latin typeface="Times New Roman" pitchFamily="18" charset="0"/>
                <a:cs typeface="Times New Roman" pitchFamily="18" charset="0"/>
              </a:rPr>
              <a:t>Luyện</a:t>
            </a:r>
            <a:r>
              <a:rPr lang="en-US" altLang="vi-VN" sz="2400" dirty="0" smtClean="0">
                <a:solidFill>
                  <a:schemeClr val="tx1"/>
                </a:solidFill>
                <a:latin typeface="Times New Roman" pitchFamily="18" charset="0"/>
                <a:cs typeface="Times New Roman" pitchFamily="18" charset="0"/>
              </a:rPr>
              <a:t> </a:t>
            </a:r>
            <a:r>
              <a:rPr lang="en-US" altLang="vi-VN" sz="2400" dirty="0" err="1" smtClean="0">
                <a:solidFill>
                  <a:schemeClr val="tx1"/>
                </a:solidFill>
                <a:latin typeface="Times New Roman" pitchFamily="18" charset="0"/>
                <a:cs typeface="Times New Roman" pitchFamily="18" charset="0"/>
              </a:rPr>
              <a:t>tập</a:t>
            </a:r>
            <a:r>
              <a:rPr lang="en-US" altLang="vi-VN" sz="2400" dirty="0" smtClean="0">
                <a:solidFill>
                  <a:schemeClr val="tx1"/>
                </a:solidFill>
                <a:latin typeface="Times New Roman" pitchFamily="18" charset="0"/>
                <a:cs typeface="Times New Roman" pitchFamily="18" charset="0"/>
              </a:rPr>
              <a:t>: </a:t>
            </a:r>
            <a:r>
              <a:rPr lang="vi-VN" sz="2400" dirty="0" smtClean="0">
                <a:latin typeface="Times New Roman" pitchFamily="18" charset="0"/>
                <a:cs typeface="Times New Roman" pitchFamily="18" charset="0"/>
              </a:rPr>
              <a:t>Bạn A cho rằng mục tiêu quan trọng nhất của Chiến lược bảo vệ Tổ quốc Việt Nam XHCN là bảo vệ vững chắc lãnh thổ của Tổ quốc, bạn B lại cho rằng mục tiêu quan trọng nhất là bảo vệ Đảng. Em hãy nhận xét ý kiến của hai bạn và nêu ý kiến của mình</a:t>
            </a:r>
            <a:r>
              <a:rPr lang="en-US" altLang="vi-VN" sz="2400" dirty="0" smtClean="0">
                <a:solidFill>
                  <a:schemeClr val="bg1"/>
                </a:solidFill>
                <a:latin typeface="Times New Roman" pitchFamily="18" charset="0"/>
                <a:cs typeface="Times New Roman" pitchFamily="18" charset="0"/>
              </a:rPr>
              <a:t>?</a:t>
            </a:r>
            <a:endParaRPr lang="en-US" altLang="vi-VN" sz="2400" dirty="0">
              <a:solidFill>
                <a:schemeClr val="bg1"/>
              </a:solidFill>
              <a:latin typeface="Times New Roman" pitchFamily="18" charset="0"/>
              <a:cs typeface="Times New Roman" pitchFamily="18" charset="0"/>
            </a:endParaRPr>
          </a:p>
          <a:p>
            <a:pPr algn="just">
              <a:defRPr/>
            </a:pPr>
            <a:r>
              <a:rPr lang="en-US" altLang="vi-VN" sz="2400" dirty="0">
                <a:solidFill>
                  <a:schemeClr val="accent2"/>
                </a:solidFill>
                <a:latin typeface="Times New Roman" pitchFamily="18" charset="0"/>
                <a:cs typeface="Times New Roman" pitchFamily="18" charset="0"/>
              </a:rPr>
              <a:t>    </a:t>
            </a:r>
          </a:p>
        </p:txBody>
      </p:sp>
      <p:sp>
        <p:nvSpPr>
          <p:cNvPr id="10" name="Rounded Rectangle 9"/>
          <p:cNvSpPr/>
          <p:nvPr/>
        </p:nvSpPr>
        <p:spPr>
          <a:xfrm>
            <a:off x="642910" y="4214818"/>
            <a:ext cx="8001000" cy="185738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lstStyle/>
          <a:p>
            <a:r>
              <a:rPr lang="en-US" altLang="vi-VN" sz="2400" dirty="0" err="1" smtClean="0">
                <a:solidFill>
                  <a:schemeClr val="tx1"/>
                </a:solidFill>
                <a:latin typeface="Times New Roman" pitchFamily="18" charset="0"/>
                <a:cs typeface="Times New Roman" pitchFamily="18" charset="0"/>
              </a:rPr>
              <a:t>Lời</a:t>
            </a:r>
            <a:r>
              <a:rPr lang="en-US" altLang="vi-VN" sz="2400" dirty="0" smtClean="0">
                <a:solidFill>
                  <a:schemeClr val="tx1"/>
                </a:solidFill>
                <a:latin typeface="Times New Roman" pitchFamily="18" charset="0"/>
                <a:cs typeface="Times New Roman" pitchFamily="18" charset="0"/>
              </a:rPr>
              <a:t> </a:t>
            </a:r>
            <a:r>
              <a:rPr lang="en-US" altLang="vi-VN" sz="2400" dirty="0" err="1" smtClean="0">
                <a:solidFill>
                  <a:schemeClr val="tx1"/>
                </a:solidFill>
                <a:latin typeface="Times New Roman" pitchFamily="18" charset="0"/>
                <a:cs typeface="Times New Roman" pitchFamily="18" charset="0"/>
              </a:rPr>
              <a:t>giải</a:t>
            </a:r>
            <a:r>
              <a:rPr lang="en-US" altLang="vi-VN" sz="2400" dirty="0" smtClean="0">
                <a:solidFill>
                  <a:schemeClr val="tx1"/>
                </a:solidFill>
                <a:latin typeface="Times New Roman" pitchFamily="18" charset="0"/>
                <a:cs typeface="Times New Roman" pitchFamily="18" charset="0"/>
              </a:rPr>
              <a:t>:</a:t>
            </a:r>
            <a:endParaRPr lang="vi-VN" sz="2400" b="1" dirty="0" smtClean="0">
              <a:latin typeface="Times New Roman" pitchFamily="18" charset="0"/>
              <a:cs typeface="Times New Roman" pitchFamily="18" charset="0"/>
            </a:endParaRPr>
          </a:p>
          <a:p>
            <a:r>
              <a:rPr lang="vi-VN" sz="2400" b="1" dirty="0" smtClean="0">
                <a:latin typeface="Times New Roman" pitchFamily="18" charset="0"/>
                <a:cs typeface="Times New Roman" pitchFamily="18" charset="0"/>
              </a:rPr>
              <a:t>- Nhận xét:</a:t>
            </a:r>
            <a:r>
              <a:rPr lang="vi-VN" sz="2400" dirty="0" smtClean="0">
                <a:latin typeface="Times New Roman" pitchFamily="18" charset="0"/>
                <a:cs typeface="Times New Roman" pitchFamily="18" charset="0"/>
              </a:rPr>
              <a:t> ý kiến của 2 bạn A và B đều đúng, nhưng chưa đầy đủ.</a:t>
            </a:r>
          </a:p>
          <a:p>
            <a:endParaRPr lang="en-US" sz="2800" i="1" dirty="0">
              <a:cs typeface="Times New Roman" pitchFamily="18" charset="0"/>
            </a:endParaRPr>
          </a:p>
          <a:p>
            <a:pPr>
              <a:defRPr/>
            </a:pPr>
            <a:endParaRPr lang="en-US" sz="2800" dirty="0">
              <a:cs typeface="Times New Roman" pitchFamily="18" charset="0"/>
            </a:endParaRPr>
          </a:p>
        </p:txBody>
      </p:sp>
      <p:sp>
        <p:nvSpPr>
          <p:cNvPr id="11" name="TextBox 10"/>
          <p:cNvSpPr txBox="1">
            <a:spLocks noChangeArrowheads="1"/>
          </p:cNvSpPr>
          <p:nvPr/>
        </p:nvSpPr>
        <p:spPr bwMode="auto">
          <a:xfrm>
            <a:off x="0" y="3810000"/>
            <a:ext cx="9144000" cy="523875"/>
          </a:xfrm>
          <a:prstGeom prst="rect">
            <a:avLst/>
          </a:prstGeom>
          <a:noFill/>
          <a:ln w="9525">
            <a:noFill/>
            <a:miter lim="800000"/>
            <a:headEnd/>
            <a:tailEnd/>
          </a:ln>
        </p:spPr>
        <p:txBody>
          <a:bodyPr>
            <a:spAutoFit/>
          </a:bodyPr>
          <a:lstStyle/>
          <a:p>
            <a:pPr marL="171450" indent="-171450">
              <a:buFontTx/>
              <a:buChar char="-"/>
            </a:pPr>
            <a:endParaRPr lang="vi-VN" altLang="vi-VN" sz="280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4572000" y="3124200"/>
            <a:ext cx="1905000" cy="1371600"/>
          </a:xfrm>
          <a:prstGeom prst="rect">
            <a:avLst/>
          </a:prstGeom>
          <a:solidFill>
            <a:schemeClr val="folHlink"/>
          </a:solidFill>
          <a:ln w="12700" cap="sq">
            <a:solidFill>
              <a:srgbClr val="99FFCC"/>
            </a:solidFill>
            <a:miter lim="800000"/>
            <a:headEnd type="none" w="sm" len="sm"/>
            <a:tailEnd type="none" w="sm" len="sm"/>
          </a:ln>
        </p:spPr>
        <p:txBody>
          <a:bodyPr wrap="none" lIns="91427" tIns="45713" rIns="91427" bIns="45713" anchor="ctr"/>
          <a:lstStyle/>
          <a:p>
            <a:pPr eaLnBrk="1" hangingPunct="1">
              <a:defRPr/>
            </a:pPr>
            <a:r>
              <a:rPr lang="en-US" sz="2400" b="1" dirty="0">
                <a:solidFill>
                  <a:srgbClr val="FFFF00"/>
                </a:solidFill>
                <a:latin typeface=".VnArial Narrow" pitchFamily="34" charset="0"/>
              </a:rPr>
              <a:t> </a:t>
            </a:r>
            <a:r>
              <a:rPr lang="en-US" sz="2200" b="1" dirty="0">
                <a:solidFill>
                  <a:srgbClr val="0000CC"/>
                </a:solidFill>
                <a:cs typeface="Arial" pitchFamily="34" charset="0"/>
              </a:rPr>
              <a:t>V</a:t>
            </a:r>
            <a:r>
              <a:rPr lang="en-US" sz="2200" b="1" dirty="0">
                <a:solidFill>
                  <a:srgbClr val="0000CC"/>
                </a:solidFill>
                <a:effectLst>
                  <a:outerShdw blurRad="38100" dist="38100" dir="2700000" algn="tl">
                    <a:srgbClr val="000000">
                      <a:alpha val="43137"/>
                    </a:srgbClr>
                  </a:outerShdw>
                </a:effectLst>
                <a:cs typeface="Arial" pitchFamily="34" charset="0"/>
              </a:rPr>
              <a:t>ÙNG TRỜI</a:t>
            </a:r>
            <a:endParaRPr lang="en-US" sz="2200" b="1" dirty="0">
              <a:solidFill>
                <a:srgbClr val="0000CC"/>
              </a:solidFill>
              <a:latin typeface=".VnTimeH" pitchFamily="34" charset="0"/>
            </a:endParaRPr>
          </a:p>
        </p:txBody>
      </p:sp>
      <p:sp>
        <p:nvSpPr>
          <p:cNvPr id="415747" name="Rectangle 3"/>
          <p:cNvSpPr>
            <a:spLocks noChangeArrowheads="1"/>
          </p:cNvSpPr>
          <p:nvPr/>
        </p:nvSpPr>
        <p:spPr bwMode="auto">
          <a:xfrm>
            <a:off x="6705600" y="3124200"/>
            <a:ext cx="1905000" cy="1371600"/>
          </a:xfrm>
          <a:prstGeom prst="rect">
            <a:avLst/>
          </a:prstGeom>
          <a:solidFill>
            <a:schemeClr val="hlink"/>
          </a:solidFill>
          <a:ln w="12700" cap="sq">
            <a:solidFill>
              <a:schemeClr val="tx1"/>
            </a:solidFill>
            <a:miter lim="800000"/>
            <a:headEnd type="none" w="sm" len="sm"/>
            <a:tailEnd type="none" w="sm" len="sm"/>
          </a:ln>
          <a:effectLst/>
        </p:spPr>
        <p:txBody>
          <a:bodyPr wrap="none" lIns="91427" tIns="45713" rIns="91427" bIns="45713" anchor="ctr"/>
          <a:lstStyle/>
          <a:p>
            <a:pPr eaLnBrk="1" hangingPunct="1">
              <a:defRPr/>
            </a:pPr>
            <a:r>
              <a:rPr lang="en-US" sz="2200" b="1" dirty="0">
                <a:solidFill>
                  <a:srgbClr val="FFFF00"/>
                </a:solidFill>
                <a:effectLst>
                  <a:outerShdw blurRad="38100" dist="38100" dir="2700000" algn="tl">
                    <a:srgbClr val="000000"/>
                  </a:outerShdw>
                </a:effectLst>
              </a:rPr>
              <a:t>VÙNG</a:t>
            </a:r>
          </a:p>
          <a:p>
            <a:pPr eaLnBrk="1" hangingPunct="1">
              <a:defRPr/>
            </a:pPr>
            <a:r>
              <a:rPr lang="en-US" sz="2200" b="1" dirty="0">
                <a:solidFill>
                  <a:srgbClr val="FFFF00"/>
                </a:solidFill>
                <a:effectLst>
                  <a:outerShdw blurRad="38100" dist="38100" dir="2700000" algn="tl">
                    <a:srgbClr val="000000"/>
                  </a:outerShdw>
                </a:effectLst>
              </a:rPr>
              <a:t>LÒNG ĐẤT</a:t>
            </a:r>
            <a:endParaRPr lang="en-US" sz="2200" b="1" dirty="0">
              <a:solidFill>
                <a:srgbClr val="FFFF00"/>
              </a:solidFill>
              <a:latin typeface=".VnArial Narrow" pitchFamily="34" charset="0"/>
            </a:endParaRPr>
          </a:p>
        </p:txBody>
      </p:sp>
      <p:sp>
        <p:nvSpPr>
          <p:cNvPr id="23556" name="Oval 4"/>
          <p:cNvSpPr>
            <a:spLocks noChangeArrowheads="1"/>
          </p:cNvSpPr>
          <p:nvPr/>
        </p:nvSpPr>
        <p:spPr bwMode="auto">
          <a:xfrm>
            <a:off x="2819400" y="381000"/>
            <a:ext cx="3352800" cy="1752600"/>
          </a:xfrm>
          <a:prstGeom prst="ellipse">
            <a:avLst/>
          </a:prstGeom>
          <a:solidFill>
            <a:srgbClr val="990000"/>
          </a:solidFill>
          <a:ln w="28575" cap="sq">
            <a:solidFill>
              <a:schemeClr val="tx1"/>
            </a:solidFill>
            <a:round/>
            <a:headEnd type="none" w="sm" len="sm"/>
            <a:tailEnd type="none" w="sm" len="sm"/>
          </a:ln>
        </p:spPr>
        <p:txBody>
          <a:bodyPr wrap="none" lIns="91427" tIns="45713" rIns="91427" bIns="45713" anchor="ctr"/>
          <a:lstStyle/>
          <a:p>
            <a:pPr eaLnBrk="1" hangingPunct="1"/>
            <a:r>
              <a:rPr lang="en-US" sz="2400" b="1">
                <a:solidFill>
                  <a:schemeClr val="tx2"/>
                </a:solidFill>
              </a:rPr>
              <a:t>LÃNH THỔ</a:t>
            </a:r>
          </a:p>
          <a:p>
            <a:pPr eaLnBrk="1" hangingPunct="1"/>
            <a:r>
              <a:rPr lang="en-US" sz="2400" b="1">
                <a:solidFill>
                  <a:schemeClr val="tx2"/>
                </a:solidFill>
              </a:rPr>
              <a:t>QUỐC GIA</a:t>
            </a:r>
          </a:p>
        </p:txBody>
      </p:sp>
      <p:sp>
        <p:nvSpPr>
          <p:cNvPr id="23557" name="Line 5"/>
          <p:cNvSpPr>
            <a:spLocks noChangeShapeType="1"/>
          </p:cNvSpPr>
          <p:nvPr/>
        </p:nvSpPr>
        <p:spPr bwMode="auto">
          <a:xfrm flipH="1">
            <a:off x="1600200" y="2057400"/>
            <a:ext cx="2133600" cy="9906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23558" name="Line 6"/>
          <p:cNvSpPr>
            <a:spLocks noChangeShapeType="1"/>
          </p:cNvSpPr>
          <p:nvPr/>
        </p:nvSpPr>
        <p:spPr bwMode="auto">
          <a:xfrm>
            <a:off x="5334000" y="2057400"/>
            <a:ext cx="1905000" cy="10668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23559" name="Rectangle 7"/>
          <p:cNvSpPr>
            <a:spLocks noChangeArrowheads="1"/>
          </p:cNvSpPr>
          <p:nvPr/>
        </p:nvSpPr>
        <p:spPr bwMode="auto">
          <a:xfrm>
            <a:off x="457200" y="3124200"/>
            <a:ext cx="1676400" cy="1371600"/>
          </a:xfrm>
          <a:prstGeom prst="rect">
            <a:avLst/>
          </a:prstGeom>
          <a:solidFill>
            <a:schemeClr val="accent1"/>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200" b="1">
                <a:solidFill>
                  <a:srgbClr val="FFFF00"/>
                </a:solidFill>
              </a:rPr>
              <a:t>VÙNG ĐẤT</a:t>
            </a:r>
            <a:r>
              <a:rPr lang="en-US" sz="2400">
                <a:latin typeface=".VnArial Narrow" pitchFamily="34" charset="0"/>
              </a:rPr>
              <a:t> </a:t>
            </a:r>
          </a:p>
        </p:txBody>
      </p:sp>
      <p:sp>
        <p:nvSpPr>
          <p:cNvPr id="23560" name="Rectangle 8"/>
          <p:cNvSpPr>
            <a:spLocks noChangeArrowheads="1"/>
          </p:cNvSpPr>
          <p:nvPr/>
        </p:nvSpPr>
        <p:spPr bwMode="auto">
          <a:xfrm>
            <a:off x="2362200" y="3124200"/>
            <a:ext cx="1828800" cy="1371600"/>
          </a:xfrm>
          <a:prstGeom prst="rect">
            <a:avLst/>
          </a:prstGeom>
          <a:solidFill>
            <a:srgbClr val="0066FF"/>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400" b="1">
                <a:solidFill>
                  <a:srgbClr val="FFFF00"/>
                </a:solidFill>
                <a:latin typeface=".VnArial Narrow" pitchFamily="34" charset="0"/>
              </a:rPr>
              <a:t> </a:t>
            </a:r>
            <a:r>
              <a:rPr lang="en-US" sz="2200" b="1">
                <a:solidFill>
                  <a:srgbClr val="FFFF00"/>
                </a:solidFill>
              </a:rPr>
              <a:t>VÙNG NƯỚC</a:t>
            </a:r>
            <a:r>
              <a:rPr lang="en-US" sz="2400">
                <a:latin typeface=".VnArial Narrow" pitchFamily="34" charset="0"/>
              </a:rPr>
              <a:t> </a:t>
            </a:r>
          </a:p>
        </p:txBody>
      </p:sp>
      <p:sp>
        <p:nvSpPr>
          <p:cNvPr id="23561" name="Line 9"/>
          <p:cNvSpPr>
            <a:spLocks noChangeShapeType="1"/>
          </p:cNvSpPr>
          <p:nvPr/>
        </p:nvSpPr>
        <p:spPr bwMode="auto">
          <a:xfrm flipH="1">
            <a:off x="3124200" y="2209800"/>
            <a:ext cx="1143000" cy="9144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23562" name="Line 10"/>
          <p:cNvSpPr>
            <a:spLocks noChangeShapeType="1"/>
          </p:cNvSpPr>
          <p:nvPr/>
        </p:nvSpPr>
        <p:spPr bwMode="auto">
          <a:xfrm>
            <a:off x="4724400" y="2209800"/>
            <a:ext cx="762000" cy="9144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415755" name="Rectangle 11"/>
          <p:cNvSpPr>
            <a:spLocks noChangeArrowheads="1"/>
          </p:cNvSpPr>
          <p:nvPr/>
        </p:nvSpPr>
        <p:spPr bwMode="auto">
          <a:xfrm>
            <a:off x="5715000" y="5638800"/>
            <a:ext cx="2133600" cy="762000"/>
          </a:xfrm>
          <a:prstGeom prst="rect">
            <a:avLst/>
          </a:prstGeom>
          <a:solidFill>
            <a:srgbClr val="0066FF"/>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200" b="1">
                <a:latin typeface="Times New Roman" pitchFamily="18" charset="0"/>
              </a:rPr>
              <a:t>Trên vùng nước</a:t>
            </a:r>
            <a:r>
              <a:rPr lang="en-US" sz="2400" b="1">
                <a:latin typeface=".VnTime" pitchFamily="34" charset="0"/>
              </a:rPr>
              <a:t> </a:t>
            </a:r>
            <a:r>
              <a:rPr lang="en-US" sz="2400">
                <a:latin typeface=".VnArial Narrow" pitchFamily="34" charset="0"/>
              </a:rPr>
              <a:t> </a:t>
            </a:r>
          </a:p>
        </p:txBody>
      </p:sp>
      <p:sp>
        <p:nvSpPr>
          <p:cNvPr id="415756" name="Rectangle 12"/>
          <p:cNvSpPr>
            <a:spLocks noChangeArrowheads="1"/>
          </p:cNvSpPr>
          <p:nvPr/>
        </p:nvSpPr>
        <p:spPr bwMode="auto">
          <a:xfrm>
            <a:off x="3276600" y="5638800"/>
            <a:ext cx="1828800" cy="762000"/>
          </a:xfrm>
          <a:prstGeom prst="rect">
            <a:avLst/>
          </a:prstGeom>
          <a:solidFill>
            <a:schemeClr val="accent1"/>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200" b="1">
                <a:latin typeface="Times New Roman" pitchFamily="18" charset="0"/>
              </a:rPr>
              <a:t>Trên vùng đất</a:t>
            </a:r>
            <a:r>
              <a:rPr lang="en-US" sz="2400">
                <a:latin typeface=".VnArial Narrow" pitchFamily="34" charset="0"/>
              </a:rPr>
              <a:t> </a:t>
            </a:r>
          </a:p>
        </p:txBody>
      </p:sp>
      <p:sp>
        <p:nvSpPr>
          <p:cNvPr id="415757" name="Line 13"/>
          <p:cNvSpPr>
            <a:spLocks noChangeShapeType="1"/>
          </p:cNvSpPr>
          <p:nvPr/>
        </p:nvSpPr>
        <p:spPr bwMode="auto">
          <a:xfrm flipH="1">
            <a:off x="4419600" y="4953000"/>
            <a:ext cx="990600" cy="6858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415758" name="Line 14"/>
          <p:cNvSpPr>
            <a:spLocks noChangeShapeType="1"/>
          </p:cNvSpPr>
          <p:nvPr/>
        </p:nvSpPr>
        <p:spPr bwMode="auto">
          <a:xfrm>
            <a:off x="5638800" y="4953000"/>
            <a:ext cx="914400" cy="6858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415759" name="AutoShape 15"/>
          <p:cNvSpPr>
            <a:spLocks noChangeArrowheads="1"/>
          </p:cNvSpPr>
          <p:nvPr/>
        </p:nvSpPr>
        <p:spPr bwMode="auto">
          <a:xfrm>
            <a:off x="4953000" y="4495800"/>
            <a:ext cx="1143000" cy="457200"/>
          </a:xfrm>
          <a:prstGeom prst="downArrow">
            <a:avLst>
              <a:gd name="adj1" fmla="val 50000"/>
              <a:gd name="adj2" fmla="val 25000"/>
            </a:avLst>
          </a:prstGeom>
          <a:solidFill>
            <a:srgbClr val="FFFF00"/>
          </a:solidFill>
          <a:ln w="12700" cap="sq">
            <a:solidFill>
              <a:schemeClr val="tx1"/>
            </a:solidFill>
            <a:miter lim="800000"/>
            <a:headEnd type="none" w="sm" len="sm"/>
            <a:tailEnd type="none" w="sm" len="sm"/>
          </a:ln>
        </p:spPr>
        <p:txBody>
          <a:bodyPr wrap="none" lIns="91427" tIns="45713" rIns="91427" bIns="45713" anchor="ctr"/>
          <a:lstStyle/>
          <a:p>
            <a:pPr eaLnBrk="1" hangingPunct="1"/>
            <a:endParaRPr lang="vi-VN" sz="2400">
              <a:solidFill>
                <a:srgbClr val="FF3399"/>
              </a:solidFill>
              <a:latin typeface="Times New Roman"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5759"/>
                                        </p:tgtEl>
                                        <p:attrNameLst>
                                          <p:attrName>style.visibility</p:attrName>
                                        </p:attrNameLst>
                                      </p:cBhvr>
                                      <p:to>
                                        <p:strVal val="visible"/>
                                      </p:to>
                                    </p:set>
                                    <p:animEffect transition="in" filter="checkerboard(across)">
                                      <p:cBhvr>
                                        <p:cTn id="7" dur="500"/>
                                        <p:tgtEl>
                                          <p:spTgt spid="41575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15757"/>
                                        </p:tgtEl>
                                        <p:attrNameLst>
                                          <p:attrName>style.visibility</p:attrName>
                                        </p:attrNameLst>
                                      </p:cBhvr>
                                      <p:to>
                                        <p:strVal val="visible"/>
                                      </p:to>
                                    </p:set>
                                    <p:animEffect transition="in" filter="checkerboard(across)">
                                      <p:cBhvr>
                                        <p:cTn id="12" dur="500"/>
                                        <p:tgtEl>
                                          <p:spTgt spid="41575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15756"/>
                                        </p:tgtEl>
                                        <p:attrNameLst>
                                          <p:attrName>style.visibility</p:attrName>
                                        </p:attrNameLst>
                                      </p:cBhvr>
                                      <p:to>
                                        <p:strVal val="visible"/>
                                      </p:to>
                                    </p:set>
                                    <p:animEffect transition="in" filter="checkerboard(across)">
                                      <p:cBhvr>
                                        <p:cTn id="17" dur="500"/>
                                        <p:tgtEl>
                                          <p:spTgt spid="41575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15758"/>
                                        </p:tgtEl>
                                        <p:attrNameLst>
                                          <p:attrName>style.visibility</p:attrName>
                                        </p:attrNameLst>
                                      </p:cBhvr>
                                      <p:to>
                                        <p:strVal val="visible"/>
                                      </p:to>
                                    </p:set>
                                    <p:animEffect transition="in" filter="checkerboard(across)">
                                      <p:cBhvr>
                                        <p:cTn id="22" dur="500"/>
                                        <p:tgtEl>
                                          <p:spTgt spid="41575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15755"/>
                                        </p:tgtEl>
                                        <p:attrNameLst>
                                          <p:attrName>style.visibility</p:attrName>
                                        </p:attrNameLst>
                                      </p:cBhvr>
                                      <p:to>
                                        <p:strVal val="visible"/>
                                      </p:to>
                                    </p:set>
                                    <p:animEffect transition="in" filter="checkerboard(across)">
                                      <p:cBhvr>
                                        <p:cTn id="27" dur="500"/>
                                        <p:tgtEl>
                                          <p:spTgt spid="415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5" grpId="0" animBg="1"/>
      <p:bldP spid="415756" grpId="0" animBg="1"/>
      <p:bldP spid="415757" grpId="0" animBg="1"/>
      <p:bldP spid="415758" grpId="0" animBg="1"/>
      <p:bldP spid="415759"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AutoShape 2"/>
          <p:cNvSpPr>
            <a:spLocks noChangeArrowheads="1"/>
          </p:cNvSpPr>
          <p:nvPr/>
        </p:nvSpPr>
        <p:spPr bwMode="auto">
          <a:xfrm>
            <a:off x="3886200" y="2209800"/>
            <a:ext cx="1143000" cy="762000"/>
          </a:xfrm>
          <a:prstGeom prst="downArrow">
            <a:avLst>
              <a:gd name="adj1" fmla="val 50000"/>
              <a:gd name="adj2" fmla="val 25000"/>
            </a:avLst>
          </a:prstGeom>
          <a:solidFill>
            <a:srgbClr val="FFFF00"/>
          </a:solidFill>
          <a:ln w="12700" cap="sq">
            <a:solidFill>
              <a:schemeClr val="tx1"/>
            </a:solidFill>
            <a:miter lim="800000"/>
            <a:headEnd type="none" w="sm" len="sm"/>
            <a:tailEnd type="none" w="sm" len="sm"/>
          </a:ln>
        </p:spPr>
        <p:txBody>
          <a:bodyPr wrap="none" lIns="91427" tIns="45713" rIns="91427" bIns="45713" anchor="ctr"/>
          <a:lstStyle/>
          <a:p>
            <a:pPr eaLnBrk="1" hangingPunct="1"/>
            <a:endParaRPr lang="vi-VN" sz="2400">
              <a:solidFill>
                <a:srgbClr val="FF3399"/>
              </a:solidFill>
              <a:latin typeface="Times New Roman" pitchFamily="18" charset="0"/>
            </a:endParaRPr>
          </a:p>
        </p:txBody>
      </p:sp>
      <p:sp>
        <p:nvSpPr>
          <p:cNvPr id="24579" name="Rectangle 3"/>
          <p:cNvSpPr>
            <a:spLocks noChangeArrowheads="1"/>
          </p:cNvSpPr>
          <p:nvPr/>
        </p:nvSpPr>
        <p:spPr bwMode="auto">
          <a:xfrm>
            <a:off x="4572000" y="3048000"/>
            <a:ext cx="1752600" cy="1447800"/>
          </a:xfrm>
          <a:prstGeom prst="rect">
            <a:avLst/>
          </a:prstGeom>
          <a:solidFill>
            <a:schemeClr val="folHlink"/>
          </a:solidFill>
          <a:ln w="12700" cap="sq">
            <a:solidFill>
              <a:srgbClr val="99FFCC"/>
            </a:solidFill>
            <a:miter lim="800000"/>
            <a:headEnd type="none" w="sm" len="sm"/>
            <a:tailEnd type="none" w="sm" len="sm"/>
          </a:ln>
        </p:spPr>
        <p:txBody>
          <a:bodyPr wrap="none" lIns="91427" tIns="45713" rIns="91427" bIns="45713" anchor="ctr"/>
          <a:lstStyle/>
          <a:p>
            <a:pPr eaLnBrk="1" hangingPunct="1"/>
            <a:r>
              <a:rPr lang="en-US" sz="2400" b="1">
                <a:solidFill>
                  <a:srgbClr val="FFFF00"/>
                </a:solidFill>
                <a:latin typeface=".VnArial Narrow" pitchFamily="34" charset="0"/>
              </a:rPr>
              <a:t> </a:t>
            </a:r>
            <a:r>
              <a:rPr lang="en-US" sz="2200" b="1">
                <a:solidFill>
                  <a:srgbClr val="0000CC"/>
                </a:solidFill>
              </a:rPr>
              <a:t>VÙNG TRỜI</a:t>
            </a:r>
            <a:endParaRPr lang="en-US" sz="2200">
              <a:solidFill>
                <a:srgbClr val="0000CC"/>
              </a:solidFill>
            </a:endParaRPr>
          </a:p>
        </p:txBody>
      </p:sp>
      <p:sp>
        <p:nvSpPr>
          <p:cNvPr id="24580" name="Rectangle 4"/>
          <p:cNvSpPr>
            <a:spLocks noChangeArrowheads="1"/>
          </p:cNvSpPr>
          <p:nvPr/>
        </p:nvSpPr>
        <p:spPr bwMode="auto">
          <a:xfrm>
            <a:off x="6934200" y="3124200"/>
            <a:ext cx="1676400" cy="1371600"/>
          </a:xfrm>
          <a:prstGeom prst="rect">
            <a:avLst/>
          </a:prstGeom>
          <a:solidFill>
            <a:schemeClr val="hlink"/>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200" b="1">
                <a:solidFill>
                  <a:srgbClr val="FFFF00"/>
                </a:solidFill>
              </a:rPr>
              <a:t>VÙNG</a:t>
            </a:r>
          </a:p>
          <a:p>
            <a:pPr eaLnBrk="1" hangingPunct="1"/>
            <a:r>
              <a:rPr lang="en-US" sz="2200" b="1">
                <a:solidFill>
                  <a:srgbClr val="FFFF00"/>
                </a:solidFill>
              </a:rPr>
              <a:t>LÒNG ĐẤT</a:t>
            </a:r>
            <a:endParaRPr lang="en-US" sz="2200" b="1">
              <a:solidFill>
                <a:srgbClr val="FFFF00"/>
              </a:solidFill>
              <a:latin typeface=".VnArial Narrow" pitchFamily="34" charset="0"/>
            </a:endParaRPr>
          </a:p>
        </p:txBody>
      </p:sp>
      <p:sp>
        <p:nvSpPr>
          <p:cNvPr id="24581" name="Oval 5"/>
          <p:cNvSpPr>
            <a:spLocks noChangeArrowheads="1"/>
          </p:cNvSpPr>
          <p:nvPr/>
        </p:nvSpPr>
        <p:spPr bwMode="auto">
          <a:xfrm>
            <a:off x="2819400" y="381000"/>
            <a:ext cx="3352800" cy="1752600"/>
          </a:xfrm>
          <a:prstGeom prst="ellipse">
            <a:avLst/>
          </a:prstGeom>
          <a:solidFill>
            <a:srgbClr val="990000"/>
          </a:solidFill>
          <a:ln w="28575" cap="sq">
            <a:solidFill>
              <a:schemeClr val="tx1"/>
            </a:solidFill>
            <a:round/>
            <a:headEnd type="none" w="sm" len="sm"/>
            <a:tailEnd type="none" w="sm" len="sm"/>
          </a:ln>
        </p:spPr>
        <p:txBody>
          <a:bodyPr wrap="none" lIns="91427" tIns="45713" rIns="91427" bIns="45713" anchor="ctr"/>
          <a:lstStyle/>
          <a:p>
            <a:pPr eaLnBrk="1" hangingPunct="1"/>
            <a:r>
              <a:rPr lang="en-US" sz="2400" b="1">
                <a:solidFill>
                  <a:schemeClr val="tx2"/>
                </a:solidFill>
              </a:rPr>
              <a:t>LÃNH THỔ QUỐC GIA</a:t>
            </a:r>
          </a:p>
        </p:txBody>
      </p:sp>
      <p:sp>
        <p:nvSpPr>
          <p:cNvPr id="24582" name="Line 6"/>
          <p:cNvSpPr>
            <a:spLocks noChangeShapeType="1"/>
          </p:cNvSpPr>
          <p:nvPr/>
        </p:nvSpPr>
        <p:spPr bwMode="auto">
          <a:xfrm flipH="1">
            <a:off x="1600200" y="2057400"/>
            <a:ext cx="2133600" cy="9906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24583" name="Line 7"/>
          <p:cNvSpPr>
            <a:spLocks noChangeShapeType="1"/>
          </p:cNvSpPr>
          <p:nvPr/>
        </p:nvSpPr>
        <p:spPr bwMode="auto">
          <a:xfrm>
            <a:off x="5334000" y="2057400"/>
            <a:ext cx="1752600" cy="9906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24584" name="Rectangle 8"/>
          <p:cNvSpPr>
            <a:spLocks noChangeArrowheads="1"/>
          </p:cNvSpPr>
          <p:nvPr/>
        </p:nvSpPr>
        <p:spPr bwMode="auto">
          <a:xfrm>
            <a:off x="457200" y="3048000"/>
            <a:ext cx="1600200" cy="1447800"/>
          </a:xfrm>
          <a:prstGeom prst="rect">
            <a:avLst/>
          </a:prstGeom>
          <a:solidFill>
            <a:schemeClr val="accent1"/>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200" b="1">
                <a:solidFill>
                  <a:srgbClr val="FFFF00"/>
                </a:solidFill>
              </a:rPr>
              <a:t>VÙNG ĐẤT</a:t>
            </a:r>
            <a:r>
              <a:rPr lang="en-US" sz="2200"/>
              <a:t> </a:t>
            </a:r>
          </a:p>
        </p:txBody>
      </p:sp>
      <p:sp>
        <p:nvSpPr>
          <p:cNvPr id="24585" name="Rectangle 9"/>
          <p:cNvSpPr>
            <a:spLocks noChangeArrowheads="1"/>
          </p:cNvSpPr>
          <p:nvPr/>
        </p:nvSpPr>
        <p:spPr bwMode="auto">
          <a:xfrm>
            <a:off x="2438400" y="3048000"/>
            <a:ext cx="1828800" cy="1447800"/>
          </a:xfrm>
          <a:prstGeom prst="rect">
            <a:avLst/>
          </a:prstGeom>
          <a:solidFill>
            <a:srgbClr val="0066FF"/>
          </a:solidFill>
          <a:ln w="12700" cap="sq">
            <a:solidFill>
              <a:schemeClr val="tx1"/>
            </a:solidFill>
            <a:miter lim="800000"/>
            <a:headEnd type="none" w="sm" len="sm"/>
            <a:tailEnd type="none" w="sm" len="sm"/>
          </a:ln>
        </p:spPr>
        <p:txBody>
          <a:bodyPr wrap="none" lIns="91427" tIns="45713" rIns="91427" bIns="45713" anchor="ctr"/>
          <a:lstStyle/>
          <a:p>
            <a:pPr eaLnBrk="1" hangingPunct="1"/>
            <a:r>
              <a:rPr lang="en-US" sz="2400" b="1">
                <a:solidFill>
                  <a:srgbClr val="FFFF00"/>
                </a:solidFill>
                <a:latin typeface=".VnArial Narrow" pitchFamily="34" charset="0"/>
              </a:rPr>
              <a:t> </a:t>
            </a:r>
            <a:r>
              <a:rPr lang="en-US" sz="2200" b="1"/>
              <a:t>VÙNG NƯỚC</a:t>
            </a:r>
            <a:endParaRPr lang="en-US" sz="2200"/>
          </a:p>
        </p:txBody>
      </p:sp>
      <p:sp>
        <p:nvSpPr>
          <p:cNvPr id="24586" name="Line 10"/>
          <p:cNvSpPr>
            <a:spLocks noChangeShapeType="1"/>
          </p:cNvSpPr>
          <p:nvPr/>
        </p:nvSpPr>
        <p:spPr bwMode="auto">
          <a:xfrm flipH="1">
            <a:off x="3124200" y="2286000"/>
            <a:ext cx="990600" cy="8382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24587" name="Line 11"/>
          <p:cNvSpPr>
            <a:spLocks noChangeShapeType="1"/>
          </p:cNvSpPr>
          <p:nvPr/>
        </p:nvSpPr>
        <p:spPr bwMode="auto">
          <a:xfrm>
            <a:off x="4800600" y="2209800"/>
            <a:ext cx="838200" cy="8382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416780" name="Rectangle 12"/>
          <p:cNvSpPr>
            <a:spLocks noChangeArrowheads="1"/>
          </p:cNvSpPr>
          <p:nvPr/>
        </p:nvSpPr>
        <p:spPr bwMode="auto">
          <a:xfrm>
            <a:off x="7848600" y="1524000"/>
            <a:ext cx="1295400" cy="762000"/>
          </a:xfrm>
          <a:prstGeom prst="rect">
            <a:avLst/>
          </a:prstGeom>
          <a:solidFill>
            <a:srgbClr val="0066FF"/>
          </a:solidFill>
          <a:ln w="12700" cap="sq">
            <a:solidFill>
              <a:schemeClr val="tx1"/>
            </a:solidFill>
            <a:miter lim="800000"/>
            <a:headEnd type="none" w="sm" len="sm"/>
            <a:tailEnd type="none" w="sm" len="sm"/>
          </a:ln>
        </p:spPr>
        <p:txBody>
          <a:bodyPr wrap="none" lIns="91427" tIns="45713" rIns="91427" bIns="45713" anchor="ctr"/>
          <a:lstStyle/>
          <a:p>
            <a:r>
              <a:rPr lang="en-US" sz="2000" b="1">
                <a:latin typeface="Times New Roman" pitchFamily="18" charset="0"/>
              </a:rPr>
              <a:t>Dưới </a:t>
            </a:r>
          </a:p>
          <a:p>
            <a:r>
              <a:rPr lang="en-US" sz="2000" b="1">
                <a:latin typeface="Times New Roman" pitchFamily="18" charset="0"/>
              </a:rPr>
              <a:t>vùng nước</a:t>
            </a:r>
            <a:endParaRPr lang="en-US" sz="2000" b="1">
              <a:latin typeface=".VnTime" pitchFamily="34" charset="0"/>
            </a:endParaRPr>
          </a:p>
        </p:txBody>
      </p:sp>
      <p:sp>
        <p:nvSpPr>
          <p:cNvPr id="416781" name="Rectangle 13"/>
          <p:cNvSpPr>
            <a:spLocks noChangeArrowheads="1"/>
          </p:cNvSpPr>
          <p:nvPr/>
        </p:nvSpPr>
        <p:spPr bwMode="auto">
          <a:xfrm>
            <a:off x="6248400" y="1524000"/>
            <a:ext cx="1295400" cy="762000"/>
          </a:xfrm>
          <a:prstGeom prst="rect">
            <a:avLst/>
          </a:prstGeom>
          <a:solidFill>
            <a:schemeClr val="accent1"/>
          </a:solidFill>
          <a:ln w="12700" cap="sq">
            <a:solidFill>
              <a:schemeClr val="tx1"/>
            </a:solidFill>
            <a:miter lim="800000"/>
            <a:headEnd type="none" w="sm" len="sm"/>
            <a:tailEnd type="none" w="sm" len="sm"/>
          </a:ln>
        </p:spPr>
        <p:txBody>
          <a:bodyPr wrap="none" lIns="91427" tIns="45713" rIns="91427" bIns="45713" anchor="ctr"/>
          <a:lstStyle/>
          <a:p>
            <a:r>
              <a:rPr lang="en-US" sz="2000" b="1">
                <a:latin typeface="Times New Roman" pitchFamily="18" charset="0"/>
              </a:rPr>
              <a:t>Dưới </a:t>
            </a:r>
          </a:p>
          <a:p>
            <a:r>
              <a:rPr lang="en-US" sz="2000" b="1">
                <a:latin typeface="Times New Roman" pitchFamily="18" charset="0"/>
              </a:rPr>
              <a:t>vùng đất</a:t>
            </a:r>
            <a:endParaRPr lang="en-US" sz="2000" b="1">
              <a:latin typeface=".VnTime" pitchFamily="34" charset="0"/>
            </a:endParaRPr>
          </a:p>
        </p:txBody>
      </p:sp>
      <p:sp>
        <p:nvSpPr>
          <p:cNvPr id="416782" name="Line 14"/>
          <p:cNvSpPr>
            <a:spLocks noChangeShapeType="1"/>
          </p:cNvSpPr>
          <p:nvPr/>
        </p:nvSpPr>
        <p:spPr bwMode="auto">
          <a:xfrm>
            <a:off x="6781800" y="2286000"/>
            <a:ext cx="762000" cy="2286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416783" name="Line 15"/>
          <p:cNvSpPr>
            <a:spLocks noChangeShapeType="1"/>
          </p:cNvSpPr>
          <p:nvPr/>
        </p:nvSpPr>
        <p:spPr bwMode="auto">
          <a:xfrm flipH="1">
            <a:off x="7772400" y="2286000"/>
            <a:ext cx="609600" cy="228600"/>
          </a:xfrm>
          <a:prstGeom prst="line">
            <a:avLst/>
          </a:prstGeom>
          <a:noFill/>
          <a:ln w="28575" cap="sq">
            <a:solidFill>
              <a:srgbClr val="FFFF00"/>
            </a:solidFill>
            <a:round/>
            <a:headEnd type="none" w="sm" len="sm"/>
            <a:tailEnd type="triangle" w="sm" len="sm"/>
          </a:ln>
        </p:spPr>
        <p:txBody>
          <a:bodyPr wrap="none" anchor="ctr"/>
          <a:lstStyle/>
          <a:p>
            <a:endParaRPr lang="vi-VN"/>
          </a:p>
        </p:txBody>
      </p:sp>
      <p:sp>
        <p:nvSpPr>
          <p:cNvPr id="416784" name="AutoShape 16"/>
          <p:cNvSpPr>
            <a:spLocks noChangeArrowheads="1"/>
          </p:cNvSpPr>
          <p:nvPr/>
        </p:nvSpPr>
        <p:spPr bwMode="auto">
          <a:xfrm>
            <a:off x="7086600" y="2590800"/>
            <a:ext cx="1143000" cy="457200"/>
          </a:xfrm>
          <a:prstGeom prst="downArrow">
            <a:avLst>
              <a:gd name="adj1" fmla="val 50000"/>
              <a:gd name="adj2" fmla="val 25000"/>
            </a:avLst>
          </a:prstGeom>
          <a:solidFill>
            <a:srgbClr val="FFFF00"/>
          </a:solidFill>
          <a:ln w="12700" cap="sq">
            <a:solidFill>
              <a:schemeClr val="tx1"/>
            </a:solidFill>
            <a:miter lim="800000"/>
            <a:headEnd type="none" w="sm" len="sm"/>
            <a:tailEnd type="none" w="sm" len="sm"/>
          </a:ln>
        </p:spPr>
        <p:txBody>
          <a:bodyPr wrap="none" lIns="91427" tIns="45713" rIns="91427" bIns="45713" anchor="ctr"/>
          <a:lstStyle/>
          <a:p>
            <a:pPr eaLnBrk="1" hangingPunct="1"/>
            <a:endParaRPr lang="vi-VN" sz="2400">
              <a:solidFill>
                <a:srgbClr val="FF3399"/>
              </a:solidFill>
              <a:latin typeface="Times New Roman"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6781"/>
                                        </p:tgtEl>
                                        <p:attrNameLst>
                                          <p:attrName>style.visibility</p:attrName>
                                        </p:attrNameLst>
                                      </p:cBhvr>
                                      <p:to>
                                        <p:strVal val="visible"/>
                                      </p:to>
                                    </p:set>
                                    <p:animEffect transition="in" filter="checkerboard(across)">
                                      <p:cBhvr>
                                        <p:cTn id="7" dur="500"/>
                                        <p:tgtEl>
                                          <p:spTgt spid="41678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16780"/>
                                        </p:tgtEl>
                                        <p:attrNameLst>
                                          <p:attrName>style.visibility</p:attrName>
                                        </p:attrNameLst>
                                      </p:cBhvr>
                                      <p:to>
                                        <p:strVal val="visible"/>
                                      </p:to>
                                    </p:set>
                                    <p:animEffect transition="in" filter="checkerboard(across)">
                                      <p:cBhvr>
                                        <p:cTn id="12" dur="500"/>
                                        <p:tgtEl>
                                          <p:spTgt spid="41678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16783"/>
                                        </p:tgtEl>
                                        <p:attrNameLst>
                                          <p:attrName>style.visibility</p:attrName>
                                        </p:attrNameLst>
                                      </p:cBhvr>
                                      <p:to>
                                        <p:strVal val="visible"/>
                                      </p:to>
                                    </p:set>
                                    <p:animEffect transition="in" filter="checkerboard(across)">
                                      <p:cBhvr>
                                        <p:cTn id="17" dur="500"/>
                                        <p:tgtEl>
                                          <p:spTgt spid="41678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16782"/>
                                        </p:tgtEl>
                                        <p:attrNameLst>
                                          <p:attrName>style.visibility</p:attrName>
                                        </p:attrNameLst>
                                      </p:cBhvr>
                                      <p:to>
                                        <p:strVal val="visible"/>
                                      </p:to>
                                    </p:set>
                                    <p:animEffect transition="in" filter="checkerboard(across)">
                                      <p:cBhvr>
                                        <p:cTn id="22" dur="500"/>
                                        <p:tgtEl>
                                          <p:spTgt spid="41678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16784"/>
                                        </p:tgtEl>
                                        <p:attrNameLst>
                                          <p:attrName>style.visibility</p:attrName>
                                        </p:attrNameLst>
                                      </p:cBhvr>
                                      <p:to>
                                        <p:strVal val="visible"/>
                                      </p:to>
                                    </p:set>
                                    <p:animEffect transition="in" filter="checkerboard(across)">
                                      <p:cBhvr>
                                        <p:cTn id="27" dur="500"/>
                                        <p:tgtEl>
                                          <p:spTgt spid="416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80" grpId="0" animBg="1"/>
      <p:bldP spid="416781" grpId="0" animBg="1"/>
      <p:bldP spid="416782" grpId="0" animBg="1"/>
      <p:bldP spid="416783" grpId="0" animBg="1"/>
      <p:bldP spid="41678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602" name="AutoShape 2"/>
          <p:cNvCxnSpPr>
            <a:cxnSpLocks noChangeShapeType="1"/>
          </p:cNvCxnSpPr>
          <p:nvPr/>
        </p:nvCxnSpPr>
        <p:spPr bwMode="auto">
          <a:xfrm>
            <a:off x="0" y="194560825"/>
            <a:ext cx="0" cy="0"/>
          </a:xfrm>
          <a:prstGeom prst="straightConnector1">
            <a:avLst/>
          </a:prstGeom>
          <a:noFill/>
          <a:ln w="9525">
            <a:solidFill>
              <a:schemeClr val="tx1"/>
            </a:solidFill>
            <a:round/>
            <a:headEnd type="none" w="sm" len="sm"/>
            <a:tailEnd type="none" w="sm" len="sm"/>
          </a:ln>
        </p:spPr>
      </p:cxnSp>
      <p:cxnSp>
        <p:nvCxnSpPr>
          <p:cNvPr id="25603" name="AutoShape 3"/>
          <p:cNvCxnSpPr>
            <a:cxnSpLocks noChangeShapeType="1"/>
          </p:cNvCxnSpPr>
          <p:nvPr/>
        </p:nvCxnSpPr>
        <p:spPr bwMode="auto">
          <a:xfrm>
            <a:off x="0" y="194713225"/>
            <a:ext cx="0" cy="0"/>
          </a:xfrm>
          <a:prstGeom prst="straightConnector1">
            <a:avLst/>
          </a:prstGeom>
          <a:noFill/>
          <a:ln w="9525">
            <a:solidFill>
              <a:schemeClr val="tx1"/>
            </a:solidFill>
            <a:round/>
            <a:headEnd type="none" w="sm" len="sm"/>
            <a:tailEnd type="none" w="sm" len="sm"/>
          </a:ln>
        </p:spPr>
      </p:cxnSp>
      <p:pic>
        <p:nvPicPr>
          <p:cNvPr id="25604" name="Picture 4" descr="nen ban do"/>
          <p:cNvPicPr>
            <a:picLocks noChangeAspect="1" noChangeArrowheads="1"/>
          </p:cNvPicPr>
          <p:nvPr/>
        </p:nvPicPr>
        <p:blipFill>
          <a:blip r:embed="rId3"/>
          <a:srcRect/>
          <a:stretch>
            <a:fillRect/>
          </a:stretch>
        </p:blipFill>
        <p:spPr bwMode="auto">
          <a:xfrm>
            <a:off x="-30163" y="2646363"/>
            <a:ext cx="9174163" cy="4211637"/>
          </a:xfrm>
          <a:prstGeom prst="rect">
            <a:avLst/>
          </a:prstGeom>
          <a:noFill/>
          <a:ln w="9525">
            <a:solidFill>
              <a:srgbClr val="990000"/>
            </a:solidFill>
            <a:miter lim="800000"/>
            <a:headEnd/>
            <a:tailEnd/>
          </a:ln>
        </p:spPr>
      </p:pic>
      <p:grpSp>
        <p:nvGrpSpPr>
          <p:cNvPr id="3" name="Group 15"/>
          <p:cNvGrpSpPr>
            <a:grpSpLocks/>
          </p:cNvGrpSpPr>
          <p:nvPr/>
        </p:nvGrpSpPr>
        <p:grpSpPr bwMode="auto">
          <a:xfrm>
            <a:off x="0" y="1973263"/>
            <a:ext cx="1411288" cy="846137"/>
            <a:chOff x="84" y="1499"/>
            <a:chExt cx="805" cy="474"/>
          </a:xfrm>
        </p:grpSpPr>
        <p:sp>
          <p:nvSpPr>
            <p:cNvPr id="25630" name="Freeform 16"/>
            <p:cNvSpPr>
              <a:spLocks/>
            </p:cNvSpPr>
            <p:nvPr/>
          </p:nvSpPr>
          <p:spPr bwMode="auto">
            <a:xfrm>
              <a:off x="729" y="1892"/>
              <a:ext cx="160" cy="81"/>
            </a:xfrm>
            <a:custGeom>
              <a:avLst/>
              <a:gdLst>
                <a:gd name="T0" fmla="*/ 96 w 160"/>
                <a:gd name="T1" fmla="*/ 0 h 81"/>
                <a:gd name="T2" fmla="*/ 145 w 160"/>
                <a:gd name="T3" fmla="*/ 0 h 81"/>
                <a:gd name="T4" fmla="*/ 145 w 160"/>
                <a:gd name="T5" fmla="*/ 33 h 81"/>
                <a:gd name="T6" fmla="*/ 159 w 160"/>
                <a:gd name="T7" fmla="*/ 33 h 81"/>
                <a:gd name="T8" fmla="*/ 159 w 160"/>
                <a:gd name="T9" fmla="*/ 80 h 81"/>
                <a:gd name="T10" fmla="*/ 0 w 160"/>
                <a:gd name="T11" fmla="*/ 80 h 81"/>
                <a:gd name="T12" fmla="*/ 0 w 160"/>
                <a:gd name="T13" fmla="*/ 47 h 81"/>
                <a:gd name="T14" fmla="*/ 29 w 160"/>
                <a:gd name="T15" fmla="*/ 47 h 81"/>
                <a:gd name="T16" fmla="*/ 36 w 160"/>
                <a:gd name="T17" fmla="*/ 47 h 81"/>
                <a:gd name="T18" fmla="*/ 33 w 160"/>
                <a:gd name="T19" fmla="*/ 47 h 81"/>
                <a:gd name="T20" fmla="*/ 69 w 160"/>
                <a:gd name="T21" fmla="*/ 47 h 81"/>
                <a:gd name="T22" fmla="*/ 69 w 160"/>
                <a:gd name="T23" fmla="*/ 0 h 81"/>
                <a:gd name="T24" fmla="*/ 96 w 160"/>
                <a:gd name="T25" fmla="*/ 0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0"/>
                <a:gd name="T40" fmla="*/ 0 h 81"/>
                <a:gd name="T41" fmla="*/ 160 w 160"/>
                <a:gd name="T42" fmla="*/ 81 h 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0" h="81">
                  <a:moveTo>
                    <a:pt x="96" y="0"/>
                  </a:moveTo>
                  <a:lnTo>
                    <a:pt x="145" y="0"/>
                  </a:lnTo>
                  <a:lnTo>
                    <a:pt x="145" y="33"/>
                  </a:lnTo>
                  <a:lnTo>
                    <a:pt x="159" y="33"/>
                  </a:lnTo>
                  <a:lnTo>
                    <a:pt x="159" y="80"/>
                  </a:lnTo>
                  <a:lnTo>
                    <a:pt x="0" y="80"/>
                  </a:lnTo>
                  <a:lnTo>
                    <a:pt x="0" y="47"/>
                  </a:lnTo>
                  <a:lnTo>
                    <a:pt x="29" y="47"/>
                  </a:lnTo>
                  <a:lnTo>
                    <a:pt x="36" y="47"/>
                  </a:lnTo>
                  <a:lnTo>
                    <a:pt x="33" y="47"/>
                  </a:lnTo>
                  <a:lnTo>
                    <a:pt x="69" y="47"/>
                  </a:lnTo>
                  <a:lnTo>
                    <a:pt x="69" y="0"/>
                  </a:lnTo>
                  <a:lnTo>
                    <a:pt x="96" y="0"/>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31" name="Freeform 17"/>
            <p:cNvSpPr>
              <a:spLocks/>
            </p:cNvSpPr>
            <p:nvPr/>
          </p:nvSpPr>
          <p:spPr bwMode="auto">
            <a:xfrm>
              <a:off x="762" y="1731"/>
              <a:ext cx="64" cy="209"/>
            </a:xfrm>
            <a:custGeom>
              <a:avLst/>
              <a:gdLst>
                <a:gd name="T0" fmla="*/ 4 w 64"/>
                <a:gd name="T1" fmla="*/ 208 h 209"/>
                <a:gd name="T2" fmla="*/ 4 w 64"/>
                <a:gd name="T3" fmla="*/ 70 h 209"/>
                <a:gd name="T4" fmla="*/ 16 w 64"/>
                <a:gd name="T5" fmla="*/ 70 h 209"/>
                <a:gd name="T6" fmla="*/ 16 w 64"/>
                <a:gd name="T7" fmla="*/ 10 h 209"/>
                <a:gd name="T8" fmla="*/ 20 w 64"/>
                <a:gd name="T9" fmla="*/ 10 h 209"/>
                <a:gd name="T10" fmla="*/ 20 w 64"/>
                <a:gd name="T11" fmla="*/ 0 h 209"/>
                <a:gd name="T12" fmla="*/ 30 w 64"/>
                <a:gd name="T13" fmla="*/ 0 h 209"/>
                <a:gd name="T14" fmla="*/ 30 w 64"/>
                <a:gd name="T15" fmla="*/ 10 h 209"/>
                <a:gd name="T16" fmla="*/ 37 w 64"/>
                <a:gd name="T17" fmla="*/ 10 h 209"/>
                <a:gd name="T18" fmla="*/ 37 w 64"/>
                <a:gd name="T19" fmla="*/ 0 h 209"/>
                <a:gd name="T20" fmla="*/ 46 w 64"/>
                <a:gd name="T21" fmla="*/ 0 h 209"/>
                <a:gd name="T22" fmla="*/ 46 w 64"/>
                <a:gd name="T23" fmla="*/ 10 h 209"/>
                <a:gd name="T24" fmla="*/ 50 w 64"/>
                <a:gd name="T25" fmla="*/ 10 h 209"/>
                <a:gd name="T26" fmla="*/ 50 w 64"/>
                <a:gd name="T27" fmla="*/ 70 h 209"/>
                <a:gd name="T28" fmla="*/ 63 w 64"/>
                <a:gd name="T29" fmla="*/ 70 h 209"/>
                <a:gd name="T30" fmla="*/ 63 w 64"/>
                <a:gd name="T31" fmla="*/ 160 h 209"/>
                <a:gd name="T32" fmla="*/ 63 w 64"/>
                <a:gd name="T33" fmla="*/ 161 h 209"/>
                <a:gd name="T34" fmla="*/ 36 w 64"/>
                <a:gd name="T35" fmla="*/ 161 h 209"/>
                <a:gd name="T36" fmla="*/ 36 w 64"/>
                <a:gd name="T37" fmla="*/ 208 h 209"/>
                <a:gd name="T38" fmla="*/ 0 w 64"/>
                <a:gd name="T39" fmla="*/ 208 h 209"/>
                <a:gd name="T40" fmla="*/ 4 w 64"/>
                <a:gd name="T41" fmla="*/ 208 h 2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209"/>
                <a:gd name="T65" fmla="*/ 64 w 64"/>
                <a:gd name="T66" fmla="*/ 209 h 2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209">
                  <a:moveTo>
                    <a:pt x="4" y="208"/>
                  </a:moveTo>
                  <a:lnTo>
                    <a:pt x="4" y="70"/>
                  </a:lnTo>
                  <a:lnTo>
                    <a:pt x="16" y="70"/>
                  </a:lnTo>
                  <a:lnTo>
                    <a:pt x="16" y="10"/>
                  </a:lnTo>
                  <a:lnTo>
                    <a:pt x="20" y="10"/>
                  </a:lnTo>
                  <a:lnTo>
                    <a:pt x="20" y="0"/>
                  </a:lnTo>
                  <a:lnTo>
                    <a:pt x="30" y="0"/>
                  </a:lnTo>
                  <a:lnTo>
                    <a:pt x="30" y="10"/>
                  </a:lnTo>
                  <a:lnTo>
                    <a:pt x="37" y="10"/>
                  </a:lnTo>
                  <a:lnTo>
                    <a:pt x="37" y="0"/>
                  </a:lnTo>
                  <a:lnTo>
                    <a:pt x="46" y="0"/>
                  </a:lnTo>
                  <a:lnTo>
                    <a:pt x="46" y="10"/>
                  </a:lnTo>
                  <a:lnTo>
                    <a:pt x="50" y="10"/>
                  </a:lnTo>
                  <a:lnTo>
                    <a:pt x="50" y="70"/>
                  </a:lnTo>
                  <a:lnTo>
                    <a:pt x="63" y="70"/>
                  </a:lnTo>
                  <a:lnTo>
                    <a:pt x="63" y="160"/>
                  </a:lnTo>
                  <a:lnTo>
                    <a:pt x="63" y="161"/>
                  </a:lnTo>
                  <a:lnTo>
                    <a:pt x="36" y="161"/>
                  </a:lnTo>
                  <a:lnTo>
                    <a:pt x="36" y="208"/>
                  </a:lnTo>
                  <a:lnTo>
                    <a:pt x="0" y="208"/>
                  </a:lnTo>
                  <a:lnTo>
                    <a:pt x="4" y="208"/>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32" name="Freeform 18"/>
            <p:cNvSpPr>
              <a:spLocks/>
            </p:cNvSpPr>
            <p:nvPr/>
          </p:nvSpPr>
          <p:spPr bwMode="auto">
            <a:xfrm>
              <a:off x="626" y="1835"/>
              <a:ext cx="134" cy="138"/>
            </a:xfrm>
            <a:custGeom>
              <a:avLst/>
              <a:gdLst>
                <a:gd name="T0" fmla="*/ 56 w 134"/>
                <a:gd name="T1" fmla="*/ 16 h 138"/>
                <a:gd name="T2" fmla="*/ 69 w 134"/>
                <a:gd name="T3" fmla="*/ 16 h 138"/>
                <a:gd name="T4" fmla="*/ 69 w 134"/>
                <a:gd name="T5" fmla="*/ 0 h 138"/>
                <a:gd name="T6" fmla="*/ 109 w 134"/>
                <a:gd name="T7" fmla="*/ 0 h 138"/>
                <a:gd name="T8" fmla="*/ 109 w 134"/>
                <a:gd name="T9" fmla="*/ 16 h 138"/>
                <a:gd name="T10" fmla="*/ 133 w 134"/>
                <a:gd name="T11" fmla="*/ 16 h 138"/>
                <a:gd name="T12" fmla="*/ 133 w 134"/>
                <a:gd name="T13" fmla="*/ 104 h 138"/>
                <a:gd name="T14" fmla="*/ 132 w 134"/>
                <a:gd name="T15" fmla="*/ 104 h 138"/>
                <a:gd name="T16" fmla="*/ 103 w 134"/>
                <a:gd name="T17" fmla="*/ 104 h 138"/>
                <a:gd name="T18" fmla="*/ 103 w 134"/>
                <a:gd name="T19" fmla="*/ 137 h 138"/>
                <a:gd name="T20" fmla="*/ 96 w 134"/>
                <a:gd name="T21" fmla="*/ 137 h 138"/>
                <a:gd name="T22" fmla="*/ 96 w 134"/>
                <a:gd name="T23" fmla="*/ 57 h 138"/>
                <a:gd name="T24" fmla="*/ 0 w 134"/>
                <a:gd name="T25" fmla="*/ 57 h 138"/>
                <a:gd name="T26" fmla="*/ 0 w 134"/>
                <a:gd name="T27" fmla="*/ 16 h 138"/>
                <a:gd name="T28" fmla="*/ 26 w 134"/>
                <a:gd name="T29" fmla="*/ 16 h 138"/>
                <a:gd name="T30" fmla="*/ 56 w 134"/>
                <a:gd name="T31" fmla="*/ 16 h 1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
                <a:gd name="T49" fmla="*/ 0 h 138"/>
                <a:gd name="T50" fmla="*/ 134 w 134"/>
                <a:gd name="T51" fmla="*/ 138 h 1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 h="138">
                  <a:moveTo>
                    <a:pt x="56" y="16"/>
                  </a:moveTo>
                  <a:lnTo>
                    <a:pt x="69" y="16"/>
                  </a:lnTo>
                  <a:lnTo>
                    <a:pt x="69" y="0"/>
                  </a:lnTo>
                  <a:lnTo>
                    <a:pt x="109" y="0"/>
                  </a:lnTo>
                  <a:lnTo>
                    <a:pt x="109" y="16"/>
                  </a:lnTo>
                  <a:lnTo>
                    <a:pt x="133" y="16"/>
                  </a:lnTo>
                  <a:lnTo>
                    <a:pt x="133" y="104"/>
                  </a:lnTo>
                  <a:lnTo>
                    <a:pt x="132" y="104"/>
                  </a:lnTo>
                  <a:lnTo>
                    <a:pt x="103" y="104"/>
                  </a:lnTo>
                  <a:lnTo>
                    <a:pt x="103" y="137"/>
                  </a:lnTo>
                  <a:lnTo>
                    <a:pt x="96" y="137"/>
                  </a:lnTo>
                  <a:lnTo>
                    <a:pt x="96" y="57"/>
                  </a:lnTo>
                  <a:lnTo>
                    <a:pt x="0" y="57"/>
                  </a:lnTo>
                  <a:lnTo>
                    <a:pt x="0" y="16"/>
                  </a:lnTo>
                  <a:lnTo>
                    <a:pt x="26" y="16"/>
                  </a:lnTo>
                  <a:lnTo>
                    <a:pt x="56" y="16"/>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33" name="Freeform 19"/>
            <p:cNvSpPr>
              <a:spLocks/>
            </p:cNvSpPr>
            <p:nvPr/>
          </p:nvSpPr>
          <p:spPr bwMode="auto">
            <a:xfrm>
              <a:off x="622" y="1540"/>
              <a:ext cx="61" cy="313"/>
            </a:xfrm>
            <a:custGeom>
              <a:avLst/>
              <a:gdLst>
                <a:gd name="T0" fmla="*/ 0 w 61"/>
                <a:gd name="T1" fmla="*/ 228 h 313"/>
                <a:gd name="T2" fmla="*/ 0 w 61"/>
                <a:gd name="T3" fmla="*/ 30 h 313"/>
                <a:gd name="T4" fmla="*/ 10 w 61"/>
                <a:gd name="T5" fmla="*/ 30 h 313"/>
                <a:gd name="T6" fmla="*/ 10 w 61"/>
                <a:gd name="T7" fmla="*/ 16 h 313"/>
                <a:gd name="T8" fmla="*/ 15 w 61"/>
                <a:gd name="T9" fmla="*/ 16 h 313"/>
                <a:gd name="T10" fmla="*/ 27 w 61"/>
                <a:gd name="T11" fmla="*/ 0 h 313"/>
                <a:gd name="T12" fmla="*/ 34 w 61"/>
                <a:gd name="T13" fmla="*/ 0 h 313"/>
                <a:gd name="T14" fmla="*/ 46 w 61"/>
                <a:gd name="T15" fmla="*/ 16 h 313"/>
                <a:gd name="T16" fmla="*/ 50 w 61"/>
                <a:gd name="T17" fmla="*/ 16 h 313"/>
                <a:gd name="T18" fmla="*/ 50 w 61"/>
                <a:gd name="T19" fmla="*/ 30 h 313"/>
                <a:gd name="T20" fmla="*/ 60 w 61"/>
                <a:gd name="T21" fmla="*/ 30 h 313"/>
                <a:gd name="T22" fmla="*/ 60 w 61"/>
                <a:gd name="T23" fmla="*/ 311 h 313"/>
                <a:gd name="T24" fmla="*/ 30 w 61"/>
                <a:gd name="T25" fmla="*/ 311 h 313"/>
                <a:gd name="T26" fmla="*/ 30 w 61"/>
                <a:gd name="T27" fmla="*/ 312 h 313"/>
                <a:gd name="T28" fmla="*/ 30 w 61"/>
                <a:gd name="T29" fmla="*/ 258 h 313"/>
                <a:gd name="T30" fmla="*/ 30 w 61"/>
                <a:gd name="T31" fmla="*/ 228 h 313"/>
                <a:gd name="T32" fmla="*/ 0 w 61"/>
                <a:gd name="T33" fmla="*/ 228 h 3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313"/>
                <a:gd name="T53" fmla="*/ 61 w 61"/>
                <a:gd name="T54" fmla="*/ 313 h 3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313">
                  <a:moveTo>
                    <a:pt x="0" y="228"/>
                  </a:moveTo>
                  <a:lnTo>
                    <a:pt x="0" y="30"/>
                  </a:lnTo>
                  <a:lnTo>
                    <a:pt x="10" y="30"/>
                  </a:lnTo>
                  <a:lnTo>
                    <a:pt x="10" y="16"/>
                  </a:lnTo>
                  <a:lnTo>
                    <a:pt x="15" y="16"/>
                  </a:lnTo>
                  <a:lnTo>
                    <a:pt x="27" y="0"/>
                  </a:lnTo>
                  <a:lnTo>
                    <a:pt x="34" y="0"/>
                  </a:lnTo>
                  <a:lnTo>
                    <a:pt x="46" y="16"/>
                  </a:lnTo>
                  <a:lnTo>
                    <a:pt x="50" y="16"/>
                  </a:lnTo>
                  <a:lnTo>
                    <a:pt x="50" y="30"/>
                  </a:lnTo>
                  <a:lnTo>
                    <a:pt x="60" y="30"/>
                  </a:lnTo>
                  <a:lnTo>
                    <a:pt x="60" y="311"/>
                  </a:lnTo>
                  <a:lnTo>
                    <a:pt x="30" y="311"/>
                  </a:lnTo>
                  <a:lnTo>
                    <a:pt x="30" y="312"/>
                  </a:lnTo>
                  <a:lnTo>
                    <a:pt x="30" y="258"/>
                  </a:lnTo>
                  <a:lnTo>
                    <a:pt x="30" y="228"/>
                  </a:lnTo>
                  <a:lnTo>
                    <a:pt x="0" y="228"/>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34" name="Freeform 20"/>
            <p:cNvSpPr>
              <a:spLocks/>
            </p:cNvSpPr>
            <p:nvPr/>
          </p:nvSpPr>
          <p:spPr bwMode="auto">
            <a:xfrm>
              <a:off x="602" y="1768"/>
              <a:ext cx="51" cy="31"/>
            </a:xfrm>
            <a:custGeom>
              <a:avLst/>
              <a:gdLst>
                <a:gd name="T0" fmla="*/ 50 w 51"/>
                <a:gd name="T1" fmla="*/ 30 h 31"/>
                <a:gd name="T2" fmla="*/ 50 w 51"/>
                <a:gd name="T3" fmla="*/ 0 h 31"/>
                <a:gd name="T4" fmla="*/ 20 w 51"/>
                <a:gd name="T5" fmla="*/ 0 h 31"/>
                <a:gd name="T6" fmla="*/ 21 w 51"/>
                <a:gd name="T7" fmla="*/ 0 h 31"/>
                <a:gd name="T8" fmla="*/ 0 w 51"/>
                <a:gd name="T9" fmla="*/ 0 h 31"/>
                <a:gd name="T10" fmla="*/ 0 w 51"/>
                <a:gd name="T11" fmla="*/ 30 h 31"/>
                <a:gd name="T12" fmla="*/ 50 w 51"/>
                <a:gd name="T13" fmla="*/ 30 h 31"/>
                <a:gd name="T14" fmla="*/ 0 60000 65536"/>
                <a:gd name="T15" fmla="*/ 0 60000 65536"/>
                <a:gd name="T16" fmla="*/ 0 60000 65536"/>
                <a:gd name="T17" fmla="*/ 0 60000 65536"/>
                <a:gd name="T18" fmla="*/ 0 60000 65536"/>
                <a:gd name="T19" fmla="*/ 0 60000 65536"/>
                <a:gd name="T20" fmla="*/ 0 60000 65536"/>
                <a:gd name="T21" fmla="*/ 0 w 51"/>
                <a:gd name="T22" fmla="*/ 0 h 31"/>
                <a:gd name="T23" fmla="*/ 51 w 5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31">
                  <a:moveTo>
                    <a:pt x="50" y="30"/>
                  </a:moveTo>
                  <a:lnTo>
                    <a:pt x="50" y="0"/>
                  </a:lnTo>
                  <a:lnTo>
                    <a:pt x="20" y="0"/>
                  </a:lnTo>
                  <a:lnTo>
                    <a:pt x="21" y="0"/>
                  </a:lnTo>
                  <a:lnTo>
                    <a:pt x="0" y="0"/>
                  </a:lnTo>
                  <a:lnTo>
                    <a:pt x="0" y="30"/>
                  </a:lnTo>
                  <a:lnTo>
                    <a:pt x="50" y="30"/>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35" name="Freeform 21"/>
            <p:cNvSpPr>
              <a:spLocks/>
            </p:cNvSpPr>
            <p:nvPr/>
          </p:nvSpPr>
          <p:spPr bwMode="auto">
            <a:xfrm>
              <a:off x="602" y="1798"/>
              <a:ext cx="51" cy="95"/>
            </a:xfrm>
            <a:custGeom>
              <a:avLst/>
              <a:gdLst>
                <a:gd name="T0" fmla="*/ 50 w 51"/>
                <a:gd name="T1" fmla="*/ 54 h 95"/>
                <a:gd name="T2" fmla="*/ 50 w 51"/>
                <a:gd name="T3" fmla="*/ 0 h 95"/>
                <a:gd name="T4" fmla="*/ 0 w 51"/>
                <a:gd name="T5" fmla="*/ 0 h 95"/>
                <a:gd name="T6" fmla="*/ 0 w 51"/>
                <a:gd name="T7" fmla="*/ 94 h 95"/>
                <a:gd name="T8" fmla="*/ 24 w 51"/>
                <a:gd name="T9" fmla="*/ 94 h 95"/>
                <a:gd name="T10" fmla="*/ 24 w 51"/>
                <a:gd name="T11" fmla="*/ 53 h 95"/>
                <a:gd name="T12" fmla="*/ 50 w 51"/>
                <a:gd name="T13" fmla="*/ 53 h 95"/>
                <a:gd name="T14" fmla="*/ 50 w 51"/>
                <a:gd name="T15" fmla="*/ 54 h 9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5"/>
                <a:gd name="T26" fmla="*/ 51 w 51"/>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5">
                  <a:moveTo>
                    <a:pt x="50" y="54"/>
                  </a:moveTo>
                  <a:lnTo>
                    <a:pt x="50" y="0"/>
                  </a:lnTo>
                  <a:lnTo>
                    <a:pt x="0" y="0"/>
                  </a:lnTo>
                  <a:lnTo>
                    <a:pt x="0" y="94"/>
                  </a:lnTo>
                  <a:lnTo>
                    <a:pt x="24" y="94"/>
                  </a:lnTo>
                  <a:lnTo>
                    <a:pt x="24" y="53"/>
                  </a:lnTo>
                  <a:lnTo>
                    <a:pt x="50" y="53"/>
                  </a:lnTo>
                  <a:lnTo>
                    <a:pt x="50" y="54"/>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36" name="Freeform 22"/>
            <p:cNvSpPr>
              <a:spLocks/>
            </p:cNvSpPr>
            <p:nvPr/>
          </p:nvSpPr>
          <p:spPr bwMode="auto">
            <a:xfrm>
              <a:off x="543" y="1892"/>
              <a:ext cx="180" cy="81"/>
            </a:xfrm>
            <a:custGeom>
              <a:avLst/>
              <a:gdLst>
                <a:gd name="T0" fmla="*/ 23 w 180"/>
                <a:gd name="T1" fmla="*/ 0 h 81"/>
                <a:gd name="T2" fmla="*/ 49 w 180"/>
                <a:gd name="T3" fmla="*/ 0 h 81"/>
                <a:gd name="T4" fmla="*/ 59 w 180"/>
                <a:gd name="T5" fmla="*/ 0 h 81"/>
                <a:gd name="T6" fmla="*/ 83 w 180"/>
                <a:gd name="T7" fmla="*/ 0 h 81"/>
                <a:gd name="T8" fmla="*/ 179 w 180"/>
                <a:gd name="T9" fmla="*/ 0 h 81"/>
                <a:gd name="T10" fmla="*/ 179 w 180"/>
                <a:gd name="T11" fmla="*/ 80 h 81"/>
                <a:gd name="T12" fmla="*/ 0 w 180"/>
                <a:gd name="T13" fmla="*/ 80 h 81"/>
                <a:gd name="T14" fmla="*/ 0 w 180"/>
                <a:gd name="T15" fmla="*/ 0 h 81"/>
                <a:gd name="T16" fmla="*/ 23 w 180"/>
                <a:gd name="T17" fmla="*/ 0 h 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
                <a:gd name="T28" fmla="*/ 0 h 81"/>
                <a:gd name="T29" fmla="*/ 180 w 180"/>
                <a:gd name="T30" fmla="*/ 81 h 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 h="81">
                  <a:moveTo>
                    <a:pt x="23" y="0"/>
                  </a:moveTo>
                  <a:lnTo>
                    <a:pt x="49" y="0"/>
                  </a:lnTo>
                  <a:lnTo>
                    <a:pt x="59" y="0"/>
                  </a:lnTo>
                  <a:lnTo>
                    <a:pt x="83" y="0"/>
                  </a:lnTo>
                  <a:lnTo>
                    <a:pt x="179" y="0"/>
                  </a:lnTo>
                  <a:lnTo>
                    <a:pt x="179" y="80"/>
                  </a:lnTo>
                  <a:lnTo>
                    <a:pt x="0" y="80"/>
                  </a:lnTo>
                  <a:lnTo>
                    <a:pt x="0" y="0"/>
                  </a:lnTo>
                  <a:lnTo>
                    <a:pt x="23" y="0"/>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37" name="Freeform 23"/>
            <p:cNvSpPr>
              <a:spLocks/>
            </p:cNvSpPr>
            <p:nvPr/>
          </p:nvSpPr>
          <p:spPr bwMode="auto">
            <a:xfrm>
              <a:off x="536" y="1499"/>
              <a:ext cx="57" cy="394"/>
            </a:xfrm>
            <a:custGeom>
              <a:avLst/>
              <a:gdLst>
                <a:gd name="T0" fmla="*/ 30 w 57"/>
                <a:gd name="T1" fmla="*/ 393 h 394"/>
                <a:gd name="T2" fmla="*/ 30 w 57"/>
                <a:gd name="T3" fmla="*/ 369 h 394"/>
                <a:gd name="T4" fmla="*/ 30 w 57"/>
                <a:gd name="T5" fmla="*/ 171 h 394"/>
                <a:gd name="T6" fmla="*/ 0 w 57"/>
                <a:gd name="T7" fmla="*/ 171 h 394"/>
                <a:gd name="T8" fmla="*/ 0 w 57"/>
                <a:gd name="T9" fmla="*/ 0 h 394"/>
                <a:gd name="T10" fmla="*/ 56 w 57"/>
                <a:gd name="T11" fmla="*/ 0 h 394"/>
                <a:gd name="T12" fmla="*/ 56 w 57"/>
                <a:gd name="T13" fmla="*/ 393 h 394"/>
                <a:gd name="T14" fmla="*/ 30 w 57"/>
                <a:gd name="T15" fmla="*/ 393 h 394"/>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394"/>
                <a:gd name="T26" fmla="*/ 57 w 57"/>
                <a:gd name="T27" fmla="*/ 394 h 3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394">
                  <a:moveTo>
                    <a:pt x="30" y="393"/>
                  </a:moveTo>
                  <a:lnTo>
                    <a:pt x="30" y="369"/>
                  </a:lnTo>
                  <a:lnTo>
                    <a:pt x="30" y="171"/>
                  </a:lnTo>
                  <a:lnTo>
                    <a:pt x="0" y="171"/>
                  </a:lnTo>
                  <a:lnTo>
                    <a:pt x="0" y="0"/>
                  </a:lnTo>
                  <a:lnTo>
                    <a:pt x="56" y="0"/>
                  </a:lnTo>
                  <a:lnTo>
                    <a:pt x="56" y="393"/>
                  </a:lnTo>
                  <a:lnTo>
                    <a:pt x="30" y="393"/>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38" name="Freeform 24"/>
            <p:cNvSpPr>
              <a:spLocks/>
            </p:cNvSpPr>
            <p:nvPr/>
          </p:nvSpPr>
          <p:spPr bwMode="auto">
            <a:xfrm>
              <a:off x="470" y="1815"/>
              <a:ext cx="97" cy="158"/>
            </a:xfrm>
            <a:custGeom>
              <a:avLst/>
              <a:gdLst>
                <a:gd name="T0" fmla="*/ 40 w 97"/>
                <a:gd name="T1" fmla="*/ 0 h 158"/>
                <a:gd name="T2" fmla="*/ 50 w 97"/>
                <a:gd name="T3" fmla="*/ 10 h 158"/>
                <a:gd name="T4" fmla="*/ 50 w 97"/>
                <a:gd name="T5" fmla="*/ 37 h 158"/>
                <a:gd name="T6" fmla="*/ 90 w 97"/>
                <a:gd name="T7" fmla="*/ 37 h 158"/>
                <a:gd name="T8" fmla="*/ 90 w 97"/>
                <a:gd name="T9" fmla="*/ 53 h 158"/>
                <a:gd name="T10" fmla="*/ 96 w 97"/>
                <a:gd name="T11" fmla="*/ 53 h 158"/>
                <a:gd name="T12" fmla="*/ 96 w 97"/>
                <a:gd name="T13" fmla="*/ 77 h 158"/>
                <a:gd name="T14" fmla="*/ 73 w 97"/>
                <a:gd name="T15" fmla="*/ 77 h 158"/>
                <a:gd name="T16" fmla="*/ 73 w 97"/>
                <a:gd name="T17" fmla="*/ 157 h 158"/>
                <a:gd name="T18" fmla="*/ 0 w 97"/>
                <a:gd name="T19" fmla="*/ 157 h 158"/>
                <a:gd name="T20" fmla="*/ 0 w 97"/>
                <a:gd name="T21" fmla="*/ 87 h 158"/>
                <a:gd name="T22" fmla="*/ 6 w 97"/>
                <a:gd name="T23" fmla="*/ 87 h 158"/>
                <a:gd name="T24" fmla="*/ 23 w 97"/>
                <a:gd name="T25" fmla="*/ 87 h 158"/>
                <a:gd name="T26" fmla="*/ 23 w 97"/>
                <a:gd name="T27" fmla="*/ 37 h 158"/>
                <a:gd name="T28" fmla="*/ 30 w 97"/>
                <a:gd name="T29" fmla="*/ 37 h 158"/>
                <a:gd name="T30" fmla="*/ 30 w 97"/>
                <a:gd name="T31" fmla="*/ 10 h 158"/>
                <a:gd name="T32" fmla="*/ 40 w 97"/>
                <a:gd name="T33" fmla="*/ 0 h 1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
                <a:gd name="T52" fmla="*/ 0 h 158"/>
                <a:gd name="T53" fmla="*/ 97 w 97"/>
                <a:gd name="T54" fmla="*/ 158 h 1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 h="158">
                  <a:moveTo>
                    <a:pt x="40" y="0"/>
                  </a:moveTo>
                  <a:lnTo>
                    <a:pt x="50" y="10"/>
                  </a:lnTo>
                  <a:lnTo>
                    <a:pt x="50" y="37"/>
                  </a:lnTo>
                  <a:lnTo>
                    <a:pt x="90" y="37"/>
                  </a:lnTo>
                  <a:lnTo>
                    <a:pt x="90" y="53"/>
                  </a:lnTo>
                  <a:lnTo>
                    <a:pt x="96" y="53"/>
                  </a:lnTo>
                  <a:lnTo>
                    <a:pt x="96" y="77"/>
                  </a:lnTo>
                  <a:lnTo>
                    <a:pt x="73" y="77"/>
                  </a:lnTo>
                  <a:lnTo>
                    <a:pt x="73" y="157"/>
                  </a:lnTo>
                  <a:lnTo>
                    <a:pt x="0" y="157"/>
                  </a:lnTo>
                  <a:lnTo>
                    <a:pt x="0" y="87"/>
                  </a:lnTo>
                  <a:lnTo>
                    <a:pt x="6" y="87"/>
                  </a:lnTo>
                  <a:lnTo>
                    <a:pt x="23" y="87"/>
                  </a:lnTo>
                  <a:lnTo>
                    <a:pt x="23" y="37"/>
                  </a:lnTo>
                  <a:lnTo>
                    <a:pt x="30" y="37"/>
                  </a:lnTo>
                  <a:lnTo>
                    <a:pt x="30" y="10"/>
                  </a:lnTo>
                  <a:lnTo>
                    <a:pt x="40" y="0"/>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39" name="Freeform 25"/>
            <p:cNvSpPr>
              <a:spLocks/>
            </p:cNvSpPr>
            <p:nvPr/>
          </p:nvSpPr>
          <p:spPr bwMode="auto">
            <a:xfrm>
              <a:off x="510" y="1670"/>
              <a:ext cx="57" cy="199"/>
            </a:xfrm>
            <a:custGeom>
              <a:avLst/>
              <a:gdLst>
                <a:gd name="T0" fmla="*/ 26 w 57"/>
                <a:gd name="T1" fmla="*/ 0 h 199"/>
                <a:gd name="T2" fmla="*/ 0 w 57"/>
                <a:gd name="T3" fmla="*/ 0 h 199"/>
                <a:gd name="T4" fmla="*/ 0 w 57"/>
                <a:gd name="T5" fmla="*/ 144 h 199"/>
                <a:gd name="T6" fmla="*/ 0 w 57"/>
                <a:gd name="T7" fmla="*/ 145 h 199"/>
                <a:gd name="T8" fmla="*/ 10 w 57"/>
                <a:gd name="T9" fmla="*/ 155 h 199"/>
                <a:gd name="T10" fmla="*/ 10 w 57"/>
                <a:gd name="T11" fmla="*/ 182 h 199"/>
                <a:gd name="T12" fmla="*/ 50 w 57"/>
                <a:gd name="T13" fmla="*/ 182 h 199"/>
                <a:gd name="T14" fmla="*/ 50 w 57"/>
                <a:gd name="T15" fmla="*/ 198 h 199"/>
                <a:gd name="T16" fmla="*/ 56 w 57"/>
                <a:gd name="T17" fmla="*/ 198 h 199"/>
                <a:gd name="T18" fmla="*/ 56 w 57"/>
                <a:gd name="T19" fmla="*/ 0 h 199"/>
                <a:gd name="T20" fmla="*/ 26 w 5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199"/>
                <a:gd name="T35" fmla="*/ 57 w 5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199">
                  <a:moveTo>
                    <a:pt x="26" y="0"/>
                  </a:moveTo>
                  <a:lnTo>
                    <a:pt x="0" y="0"/>
                  </a:lnTo>
                  <a:lnTo>
                    <a:pt x="0" y="144"/>
                  </a:lnTo>
                  <a:lnTo>
                    <a:pt x="0" y="145"/>
                  </a:lnTo>
                  <a:lnTo>
                    <a:pt x="10" y="155"/>
                  </a:lnTo>
                  <a:lnTo>
                    <a:pt x="10" y="182"/>
                  </a:lnTo>
                  <a:lnTo>
                    <a:pt x="50" y="182"/>
                  </a:lnTo>
                  <a:lnTo>
                    <a:pt x="50" y="198"/>
                  </a:lnTo>
                  <a:lnTo>
                    <a:pt x="56" y="198"/>
                  </a:lnTo>
                  <a:lnTo>
                    <a:pt x="56" y="0"/>
                  </a:lnTo>
                  <a:lnTo>
                    <a:pt x="26" y="0"/>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40" name="Freeform 26"/>
            <p:cNvSpPr>
              <a:spLocks/>
            </p:cNvSpPr>
            <p:nvPr/>
          </p:nvSpPr>
          <p:spPr bwMode="auto">
            <a:xfrm>
              <a:off x="440" y="1697"/>
              <a:ext cx="37" cy="276"/>
            </a:xfrm>
            <a:custGeom>
              <a:avLst/>
              <a:gdLst>
                <a:gd name="T0" fmla="*/ 0 w 37"/>
                <a:gd name="T1" fmla="*/ 275 h 276"/>
                <a:gd name="T2" fmla="*/ 0 w 37"/>
                <a:gd name="T3" fmla="*/ 0 h 276"/>
                <a:gd name="T4" fmla="*/ 36 w 37"/>
                <a:gd name="T5" fmla="*/ 0 h 276"/>
                <a:gd name="T6" fmla="*/ 36 w 37"/>
                <a:gd name="T7" fmla="*/ 205 h 276"/>
                <a:gd name="T8" fmla="*/ 30 w 37"/>
                <a:gd name="T9" fmla="*/ 205 h 276"/>
                <a:gd name="T10" fmla="*/ 30 w 37"/>
                <a:gd name="T11" fmla="*/ 275 h 276"/>
                <a:gd name="T12" fmla="*/ 0 w 37"/>
                <a:gd name="T13" fmla="*/ 275 h 276"/>
                <a:gd name="T14" fmla="*/ 0 w 37"/>
                <a:gd name="T15" fmla="*/ 275 h 276"/>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276"/>
                <a:gd name="T26" fmla="*/ 37 w 37"/>
                <a:gd name="T27" fmla="*/ 276 h 2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276">
                  <a:moveTo>
                    <a:pt x="0" y="275"/>
                  </a:moveTo>
                  <a:lnTo>
                    <a:pt x="0" y="0"/>
                  </a:lnTo>
                  <a:lnTo>
                    <a:pt x="36" y="0"/>
                  </a:lnTo>
                  <a:lnTo>
                    <a:pt x="36" y="205"/>
                  </a:lnTo>
                  <a:lnTo>
                    <a:pt x="30" y="205"/>
                  </a:lnTo>
                  <a:lnTo>
                    <a:pt x="30" y="275"/>
                  </a:lnTo>
                  <a:lnTo>
                    <a:pt x="0" y="275"/>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41" name="Freeform 27"/>
            <p:cNvSpPr>
              <a:spLocks/>
            </p:cNvSpPr>
            <p:nvPr/>
          </p:nvSpPr>
          <p:spPr bwMode="auto">
            <a:xfrm>
              <a:off x="370" y="1634"/>
              <a:ext cx="71" cy="339"/>
            </a:xfrm>
            <a:custGeom>
              <a:avLst/>
              <a:gdLst>
                <a:gd name="T0" fmla="*/ 30 w 71"/>
                <a:gd name="T1" fmla="*/ 338 h 339"/>
                <a:gd name="T2" fmla="*/ 70 w 71"/>
                <a:gd name="T3" fmla="*/ 338 h 339"/>
                <a:gd name="T4" fmla="*/ 70 w 71"/>
                <a:gd name="T5" fmla="*/ 63 h 339"/>
                <a:gd name="T6" fmla="*/ 70 w 71"/>
                <a:gd name="T7" fmla="*/ 10 h 339"/>
                <a:gd name="T8" fmla="*/ 63 w 71"/>
                <a:gd name="T9" fmla="*/ 10 h 339"/>
                <a:gd name="T10" fmla="*/ 63 w 71"/>
                <a:gd name="T11" fmla="*/ 0 h 339"/>
                <a:gd name="T12" fmla="*/ 43 w 71"/>
                <a:gd name="T13" fmla="*/ 0 h 339"/>
                <a:gd name="T14" fmla="*/ 43 w 71"/>
                <a:gd name="T15" fmla="*/ 10 h 339"/>
                <a:gd name="T16" fmla="*/ 7 w 71"/>
                <a:gd name="T17" fmla="*/ 10 h 339"/>
                <a:gd name="T18" fmla="*/ 7 w 71"/>
                <a:gd name="T19" fmla="*/ 30 h 339"/>
                <a:gd name="T20" fmla="*/ 0 w 71"/>
                <a:gd name="T21" fmla="*/ 30 h 339"/>
                <a:gd name="T22" fmla="*/ 0 w 71"/>
                <a:gd name="T23" fmla="*/ 238 h 339"/>
                <a:gd name="T24" fmla="*/ 30 w 71"/>
                <a:gd name="T25" fmla="*/ 238 h 339"/>
                <a:gd name="T26" fmla="*/ 30 w 71"/>
                <a:gd name="T27" fmla="*/ 338 h 3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
                <a:gd name="T43" fmla="*/ 0 h 339"/>
                <a:gd name="T44" fmla="*/ 71 w 71"/>
                <a:gd name="T45" fmla="*/ 339 h 3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 h="339">
                  <a:moveTo>
                    <a:pt x="30" y="338"/>
                  </a:moveTo>
                  <a:lnTo>
                    <a:pt x="70" y="338"/>
                  </a:lnTo>
                  <a:lnTo>
                    <a:pt x="70" y="63"/>
                  </a:lnTo>
                  <a:lnTo>
                    <a:pt x="70" y="10"/>
                  </a:lnTo>
                  <a:lnTo>
                    <a:pt x="63" y="10"/>
                  </a:lnTo>
                  <a:lnTo>
                    <a:pt x="63" y="0"/>
                  </a:lnTo>
                  <a:lnTo>
                    <a:pt x="43" y="0"/>
                  </a:lnTo>
                  <a:lnTo>
                    <a:pt x="43" y="10"/>
                  </a:lnTo>
                  <a:lnTo>
                    <a:pt x="7" y="10"/>
                  </a:lnTo>
                  <a:lnTo>
                    <a:pt x="7" y="30"/>
                  </a:lnTo>
                  <a:lnTo>
                    <a:pt x="0" y="30"/>
                  </a:lnTo>
                  <a:lnTo>
                    <a:pt x="0" y="238"/>
                  </a:lnTo>
                  <a:lnTo>
                    <a:pt x="30" y="238"/>
                  </a:lnTo>
                  <a:lnTo>
                    <a:pt x="30" y="338"/>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42" name="Freeform 28"/>
            <p:cNvSpPr>
              <a:spLocks/>
            </p:cNvSpPr>
            <p:nvPr/>
          </p:nvSpPr>
          <p:spPr bwMode="auto">
            <a:xfrm>
              <a:off x="310" y="1798"/>
              <a:ext cx="91" cy="175"/>
            </a:xfrm>
            <a:custGeom>
              <a:avLst/>
              <a:gdLst>
                <a:gd name="T0" fmla="*/ 90 w 91"/>
                <a:gd name="T1" fmla="*/ 174 h 175"/>
                <a:gd name="T2" fmla="*/ 20 w 91"/>
                <a:gd name="T3" fmla="*/ 174 h 175"/>
                <a:gd name="T4" fmla="*/ 20 w 91"/>
                <a:gd name="T5" fmla="*/ 54 h 175"/>
                <a:gd name="T6" fmla="*/ 0 w 91"/>
                <a:gd name="T7" fmla="*/ 54 h 175"/>
                <a:gd name="T8" fmla="*/ 0 w 91"/>
                <a:gd name="T9" fmla="*/ 10 h 175"/>
                <a:gd name="T10" fmla="*/ 7 w 91"/>
                <a:gd name="T11" fmla="*/ 10 h 175"/>
                <a:gd name="T12" fmla="*/ 7 w 91"/>
                <a:gd name="T13" fmla="*/ 0 h 175"/>
                <a:gd name="T14" fmla="*/ 30 w 91"/>
                <a:gd name="T15" fmla="*/ 0 h 175"/>
                <a:gd name="T16" fmla="*/ 30 w 91"/>
                <a:gd name="T17" fmla="*/ 10 h 175"/>
                <a:gd name="T18" fmla="*/ 40 w 91"/>
                <a:gd name="T19" fmla="*/ 10 h 175"/>
                <a:gd name="T20" fmla="*/ 40 w 91"/>
                <a:gd name="T21" fmla="*/ 74 h 175"/>
                <a:gd name="T22" fmla="*/ 60 w 91"/>
                <a:gd name="T23" fmla="*/ 74 h 175"/>
                <a:gd name="T24" fmla="*/ 90 w 91"/>
                <a:gd name="T25" fmla="*/ 74 h 175"/>
                <a:gd name="T26" fmla="*/ 90 w 91"/>
                <a:gd name="T27" fmla="*/ 174 h 1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175"/>
                <a:gd name="T44" fmla="*/ 91 w 91"/>
                <a:gd name="T45" fmla="*/ 175 h 1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175">
                  <a:moveTo>
                    <a:pt x="90" y="174"/>
                  </a:moveTo>
                  <a:lnTo>
                    <a:pt x="20" y="174"/>
                  </a:lnTo>
                  <a:lnTo>
                    <a:pt x="20" y="54"/>
                  </a:lnTo>
                  <a:lnTo>
                    <a:pt x="0" y="54"/>
                  </a:lnTo>
                  <a:lnTo>
                    <a:pt x="0" y="10"/>
                  </a:lnTo>
                  <a:lnTo>
                    <a:pt x="7" y="10"/>
                  </a:lnTo>
                  <a:lnTo>
                    <a:pt x="7" y="0"/>
                  </a:lnTo>
                  <a:lnTo>
                    <a:pt x="30" y="0"/>
                  </a:lnTo>
                  <a:lnTo>
                    <a:pt x="30" y="10"/>
                  </a:lnTo>
                  <a:lnTo>
                    <a:pt x="40" y="10"/>
                  </a:lnTo>
                  <a:lnTo>
                    <a:pt x="40" y="74"/>
                  </a:lnTo>
                  <a:lnTo>
                    <a:pt x="60" y="74"/>
                  </a:lnTo>
                  <a:lnTo>
                    <a:pt x="90" y="74"/>
                  </a:lnTo>
                  <a:lnTo>
                    <a:pt x="90" y="174"/>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43" name="Freeform 29"/>
            <p:cNvSpPr>
              <a:spLocks/>
            </p:cNvSpPr>
            <p:nvPr/>
          </p:nvSpPr>
          <p:spPr bwMode="auto">
            <a:xfrm>
              <a:off x="270" y="1852"/>
              <a:ext cx="61" cy="121"/>
            </a:xfrm>
            <a:custGeom>
              <a:avLst/>
              <a:gdLst>
                <a:gd name="T0" fmla="*/ 60 w 61"/>
                <a:gd name="T1" fmla="*/ 120 h 121"/>
                <a:gd name="T2" fmla="*/ 0 w 61"/>
                <a:gd name="T3" fmla="*/ 120 h 121"/>
                <a:gd name="T4" fmla="*/ 0 w 61"/>
                <a:gd name="T5" fmla="*/ 26 h 121"/>
                <a:gd name="T6" fmla="*/ 0 w 61"/>
                <a:gd name="T7" fmla="*/ 30 h 121"/>
                <a:gd name="T8" fmla="*/ 0 w 61"/>
                <a:gd name="T9" fmla="*/ 0 h 121"/>
                <a:gd name="T10" fmla="*/ 24 w 61"/>
                <a:gd name="T11" fmla="*/ 0 h 121"/>
                <a:gd name="T12" fmla="*/ 40 w 61"/>
                <a:gd name="T13" fmla="*/ 0 h 121"/>
                <a:gd name="T14" fmla="*/ 60 w 61"/>
                <a:gd name="T15" fmla="*/ 0 h 121"/>
                <a:gd name="T16" fmla="*/ 60 w 61"/>
                <a:gd name="T17" fmla="*/ 120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121"/>
                <a:gd name="T29" fmla="*/ 61 w 61"/>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121">
                  <a:moveTo>
                    <a:pt x="60" y="120"/>
                  </a:moveTo>
                  <a:lnTo>
                    <a:pt x="0" y="120"/>
                  </a:lnTo>
                  <a:lnTo>
                    <a:pt x="0" y="26"/>
                  </a:lnTo>
                  <a:lnTo>
                    <a:pt x="0" y="30"/>
                  </a:lnTo>
                  <a:lnTo>
                    <a:pt x="0" y="0"/>
                  </a:lnTo>
                  <a:lnTo>
                    <a:pt x="24" y="0"/>
                  </a:lnTo>
                  <a:lnTo>
                    <a:pt x="40" y="0"/>
                  </a:lnTo>
                  <a:lnTo>
                    <a:pt x="60" y="0"/>
                  </a:lnTo>
                  <a:lnTo>
                    <a:pt x="60" y="120"/>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44" name="Freeform 30"/>
            <p:cNvSpPr>
              <a:spLocks/>
            </p:cNvSpPr>
            <p:nvPr/>
          </p:nvSpPr>
          <p:spPr bwMode="auto">
            <a:xfrm>
              <a:off x="161" y="1878"/>
              <a:ext cx="110" cy="95"/>
            </a:xfrm>
            <a:custGeom>
              <a:avLst/>
              <a:gdLst>
                <a:gd name="T0" fmla="*/ 109 w 110"/>
                <a:gd name="T1" fmla="*/ 94 h 95"/>
                <a:gd name="T2" fmla="*/ 109 w 110"/>
                <a:gd name="T3" fmla="*/ 0 h 95"/>
                <a:gd name="T4" fmla="*/ 89 w 110"/>
                <a:gd name="T5" fmla="*/ 0 h 95"/>
                <a:gd name="T6" fmla="*/ 70 w 110"/>
                <a:gd name="T7" fmla="*/ 0 h 95"/>
                <a:gd name="T8" fmla="*/ 43 w 110"/>
                <a:gd name="T9" fmla="*/ 0 h 95"/>
                <a:gd name="T10" fmla="*/ 17 w 110"/>
                <a:gd name="T11" fmla="*/ 0 h 95"/>
                <a:gd name="T12" fmla="*/ 0 w 110"/>
                <a:gd name="T13" fmla="*/ 0 h 95"/>
                <a:gd name="T14" fmla="*/ 0 w 110"/>
                <a:gd name="T15" fmla="*/ 20 h 95"/>
                <a:gd name="T16" fmla="*/ 0 w 110"/>
                <a:gd name="T17" fmla="*/ 14 h 95"/>
                <a:gd name="T18" fmla="*/ 0 w 110"/>
                <a:gd name="T19" fmla="*/ 94 h 95"/>
                <a:gd name="T20" fmla="*/ 109 w 110"/>
                <a:gd name="T21" fmla="*/ 94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0"/>
                <a:gd name="T34" fmla="*/ 0 h 95"/>
                <a:gd name="T35" fmla="*/ 110 w 110"/>
                <a:gd name="T36" fmla="*/ 95 h 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0" h="95">
                  <a:moveTo>
                    <a:pt x="109" y="94"/>
                  </a:moveTo>
                  <a:lnTo>
                    <a:pt x="109" y="0"/>
                  </a:lnTo>
                  <a:lnTo>
                    <a:pt x="89" y="0"/>
                  </a:lnTo>
                  <a:lnTo>
                    <a:pt x="70" y="0"/>
                  </a:lnTo>
                  <a:lnTo>
                    <a:pt x="43" y="0"/>
                  </a:lnTo>
                  <a:lnTo>
                    <a:pt x="17" y="0"/>
                  </a:lnTo>
                  <a:lnTo>
                    <a:pt x="0" y="0"/>
                  </a:lnTo>
                  <a:lnTo>
                    <a:pt x="0" y="20"/>
                  </a:lnTo>
                  <a:lnTo>
                    <a:pt x="0" y="14"/>
                  </a:lnTo>
                  <a:lnTo>
                    <a:pt x="0" y="94"/>
                  </a:lnTo>
                  <a:lnTo>
                    <a:pt x="109" y="94"/>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45" name="Freeform 31"/>
            <p:cNvSpPr>
              <a:spLocks/>
            </p:cNvSpPr>
            <p:nvPr/>
          </p:nvSpPr>
          <p:spPr bwMode="auto">
            <a:xfrm>
              <a:off x="178" y="1771"/>
              <a:ext cx="27" cy="108"/>
            </a:xfrm>
            <a:custGeom>
              <a:avLst/>
              <a:gdLst>
                <a:gd name="T0" fmla="*/ 26 w 27"/>
                <a:gd name="T1" fmla="*/ 57 h 108"/>
                <a:gd name="T2" fmla="*/ 26 w 27"/>
                <a:gd name="T3" fmla="*/ 0 h 108"/>
                <a:gd name="T4" fmla="*/ 0 w 27"/>
                <a:gd name="T5" fmla="*/ 0 h 108"/>
                <a:gd name="T6" fmla="*/ 0 w 27"/>
                <a:gd name="T7" fmla="*/ 107 h 108"/>
                <a:gd name="T8" fmla="*/ 26 w 27"/>
                <a:gd name="T9" fmla="*/ 107 h 108"/>
                <a:gd name="T10" fmla="*/ 26 w 27"/>
                <a:gd name="T11" fmla="*/ 57 h 108"/>
                <a:gd name="T12" fmla="*/ 0 60000 65536"/>
                <a:gd name="T13" fmla="*/ 0 60000 65536"/>
                <a:gd name="T14" fmla="*/ 0 60000 65536"/>
                <a:gd name="T15" fmla="*/ 0 60000 65536"/>
                <a:gd name="T16" fmla="*/ 0 60000 65536"/>
                <a:gd name="T17" fmla="*/ 0 60000 65536"/>
                <a:gd name="T18" fmla="*/ 0 w 27"/>
                <a:gd name="T19" fmla="*/ 0 h 108"/>
                <a:gd name="T20" fmla="*/ 27 w 27"/>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7" h="108">
                  <a:moveTo>
                    <a:pt x="26" y="57"/>
                  </a:moveTo>
                  <a:lnTo>
                    <a:pt x="26" y="0"/>
                  </a:lnTo>
                  <a:lnTo>
                    <a:pt x="0" y="0"/>
                  </a:lnTo>
                  <a:lnTo>
                    <a:pt x="0" y="107"/>
                  </a:lnTo>
                  <a:lnTo>
                    <a:pt x="26" y="107"/>
                  </a:lnTo>
                  <a:lnTo>
                    <a:pt x="26" y="57"/>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46" name="Freeform 32"/>
            <p:cNvSpPr>
              <a:spLocks/>
            </p:cNvSpPr>
            <p:nvPr/>
          </p:nvSpPr>
          <p:spPr bwMode="auto">
            <a:xfrm>
              <a:off x="204" y="1828"/>
              <a:ext cx="28" cy="51"/>
            </a:xfrm>
            <a:custGeom>
              <a:avLst/>
              <a:gdLst>
                <a:gd name="T0" fmla="*/ 27 w 28"/>
                <a:gd name="T1" fmla="*/ 50 h 51"/>
                <a:gd name="T2" fmla="*/ 27 w 28"/>
                <a:gd name="T3" fmla="*/ 0 h 51"/>
                <a:gd name="T4" fmla="*/ 0 w 28"/>
                <a:gd name="T5" fmla="*/ 0 h 51"/>
                <a:gd name="T6" fmla="*/ 0 w 28"/>
                <a:gd name="T7" fmla="*/ 50 h 51"/>
                <a:gd name="T8" fmla="*/ 27 w 28"/>
                <a:gd name="T9" fmla="*/ 50 h 51"/>
                <a:gd name="T10" fmla="*/ 0 60000 65536"/>
                <a:gd name="T11" fmla="*/ 0 60000 65536"/>
                <a:gd name="T12" fmla="*/ 0 60000 65536"/>
                <a:gd name="T13" fmla="*/ 0 60000 65536"/>
                <a:gd name="T14" fmla="*/ 0 60000 65536"/>
                <a:gd name="T15" fmla="*/ 0 w 28"/>
                <a:gd name="T16" fmla="*/ 0 h 51"/>
                <a:gd name="T17" fmla="*/ 28 w 28"/>
                <a:gd name="T18" fmla="*/ 51 h 51"/>
              </a:gdLst>
              <a:ahLst/>
              <a:cxnLst>
                <a:cxn ang="T10">
                  <a:pos x="T0" y="T1"/>
                </a:cxn>
                <a:cxn ang="T11">
                  <a:pos x="T2" y="T3"/>
                </a:cxn>
                <a:cxn ang="T12">
                  <a:pos x="T4" y="T5"/>
                </a:cxn>
                <a:cxn ang="T13">
                  <a:pos x="T6" y="T7"/>
                </a:cxn>
                <a:cxn ang="T14">
                  <a:pos x="T8" y="T9"/>
                </a:cxn>
              </a:cxnLst>
              <a:rect l="T15" t="T16" r="T17" b="T18"/>
              <a:pathLst>
                <a:path w="28" h="51">
                  <a:moveTo>
                    <a:pt x="27" y="50"/>
                  </a:moveTo>
                  <a:lnTo>
                    <a:pt x="27" y="0"/>
                  </a:lnTo>
                  <a:lnTo>
                    <a:pt x="0" y="0"/>
                  </a:lnTo>
                  <a:lnTo>
                    <a:pt x="0" y="50"/>
                  </a:lnTo>
                  <a:lnTo>
                    <a:pt x="27" y="50"/>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47" name="Freeform 33"/>
            <p:cNvSpPr>
              <a:spLocks/>
            </p:cNvSpPr>
            <p:nvPr/>
          </p:nvSpPr>
          <p:spPr bwMode="auto">
            <a:xfrm>
              <a:off x="84" y="1801"/>
              <a:ext cx="78" cy="172"/>
            </a:xfrm>
            <a:custGeom>
              <a:avLst/>
              <a:gdLst>
                <a:gd name="T0" fmla="*/ 77 w 78"/>
                <a:gd name="T1" fmla="*/ 171 h 172"/>
                <a:gd name="T2" fmla="*/ 0 w 78"/>
                <a:gd name="T3" fmla="*/ 171 h 172"/>
                <a:gd name="T4" fmla="*/ 0 w 78"/>
                <a:gd name="T5" fmla="*/ 71 h 172"/>
                <a:gd name="T6" fmla="*/ 30 w 78"/>
                <a:gd name="T7" fmla="*/ 71 h 172"/>
                <a:gd name="T8" fmla="*/ 30 w 78"/>
                <a:gd name="T9" fmla="*/ 0 h 172"/>
                <a:gd name="T10" fmla="*/ 50 w 78"/>
                <a:gd name="T11" fmla="*/ 0 h 172"/>
                <a:gd name="T12" fmla="*/ 50 w 78"/>
                <a:gd name="T13" fmla="*/ 97 h 172"/>
                <a:gd name="T14" fmla="*/ 77 w 78"/>
                <a:gd name="T15" fmla="*/ 97 h 172"/>
                <a:gd name="T16" fmla="*/ 77 w 78"/>
                <a:gd name="T17" fmla="*/ 91 h 172"/>
                <a:gd name="T18" fmla="*/ 77 w 78"/>
                <a:gd name="T19" fmla="*/ 171 h 172"/>
                <a:gd name="T20" fmla="*/ 0 w 78"/>
                <a:gd name="T21" fmla="*/ 171 h 172"/>
                <a:gd name="T22" fmla="*/ 77 w 78"/>
                <a:gd name="T23" fmla="*/ 17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172"/>
                <a:gd name="T38" fmla="*/ 78 w 78"/>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172">
                  <a:moveTo>
                    <a:pt x="77" y="171"/>
                  </a:moveTo>
                  <a:lnTo>
                    <a:pt x="0" y="171"/>
                  </a:lnTo>
                  <a:lnTo>
                    <a:pt x="0" y="71"/>
                  </a:lnTo>
                  <a:lnTo>
                    <a:pt x="30" y="71"/>
                  </a:lnTo>
                  <a:lnTo>
                    <a:pt x="30" y="0"/>
                  </a:lnTo>
                  <a:lnTo>
                    <a:pt x="50" y="0"/>
                  </a:lnTo>
                  <a:lnTo>
                    <a:pt x="50" y="97"/>
                  </a:lnTo>
                  <a:lnTo>
                    <a:pt x="77" y="97"/>
                  </a:lnTo>
                  <a:lnTo>
                    <a:pt x="77" y="91"/>
                  </a:lnTo>
                  <a:lnTo>
                    <a:pt x="77" y="171"/>
                  </a:lnTo>
                  <a:lnTo>
                    <a:pt x="0" y="171"/>
                  </a:lnTo>
                  <a:lnTo>
                    <a:pt x="77" y="171"/>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5648" name="Freeform 34"/>
            <p:cNvSpPr>
              <a:spLocks/>
            </p:cNvSpPr>
            <p:nvPr/>
          </p:nvSpPr>
          <p:spPr bwMode="auto">
            <a:xfrm>
              <a:off x="250" y="1627"/>
              <a:ext cx="45" cy="256"/>
            </a:xfrm>
            <a:custGeom>
              <a:avLst/>
              <a:gdLst>
                <a:gd name="T0" fmla="*/ 0 w 45"/>
                <a:gd name="T1" fmla="*/ 251 h 256"/>
                <a:gd name="T2" fmla="*/ 0 w 45"/>
                <a:gd name="T3" fmla="*/ 67 h 256"/>
                <a:gd name="T4" fmla="*/ 4 w 45"/>
                <a:gd name="T5" fmla="*/ 67 h 256"/>
                <a:gd name="T6" fmla="*/ 4 w 45"/>
                <a:gd name="T7" fmla="*/ 50 h 256"/>
                <a:gd name="T8" fmla="*/ 14 w 45"/>
                <a:gd name="T9" fmla="*/ 50 h 256"/>
                <a:gd name="T10" fmla="*/ 14 w 45"/>
                <a:gd name="T11" fmla="*/ 23 h 256"/>
                <a:gd name="T12" fmla="*/ 18 w 45"/>
                <a:gd name="T13" fmla="*/ 23 h 256"/>
                <a:gd name="T14" fmla="*/ 18 w 45"/>
                <a:gd name="T15" fmla="*/ 0 h 256"/>
                <a:gd name="T16" fmla="*/ 26 w 45"/>
                <a:gd name="T17" fmla="*/ 0 h 256"/>
                <a:gd name="T18" fmla="*/ 26 w 45"/>
                <a:gd name="T19" fmla="*/ 23 h 256"/>
                <a:gd name="T20" fmla="*/ 30 w 45"/>
                <a:gd name="T21" fmla="*/ 23 h 256"/>
                <a:gd name="T22" fmla="*/ 30 w 45"/>
                <a:gd name="T23" fmla="*/ 50 h 256"/>
                <a:gd name="T24" fmla="*/ 40 w 45"/>
                <a:gd name="T25" fmla="*/ 50 h 256"/>
                <a:gd name="T26" fmla="*/ 40 w 45"/>
                <a:gd name="T27" fmla="*/ 67 h 256"/>
                <a:gd name="T28" fmla="*/ 44 w 45"/>
                <a:gd name="T29" fmla="*/ 67 h 256"/>
                <a:gd name="T30" fmla="*/ 44 w 45"/>
                <a:gd name="T31" fmla="*/ 225 h 256"/>
                <a:gd name="T32" fmla="*/ 20 w 45"/>
                <a:gd name="T33" fmla="*/ 225 h 256"/>
                <a:gd name="T34" fmla="*/ 20 w 45"/>
                <a:gd name="T35" fmla="*/ 255 h 256"/>
                <a:gd name="T36" fmla="*/ 20 w 45"/>
                <a:gd name="T37" fmla="*/ 251 h 256"/>
                <a:gd name="T38" fmla="*/ 0 w 45"/>
                <a:gd name="T39" fmla="*/ 251 h 256"/>
                <a:gd name="T40" fmla="*/ 0 w 45"/>
                <a:gd name="T41" fmla="*/ 251 h 2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256"/>
                <a:gd name="T65" fmla="*/ 45 w 45"/>
                <a:gd name="T66" fmla="*/ 256 h 2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256">
                  <a:moveTo>
                    <a:pt x="0" y="251"/>
                  </a:moveTo>
                  <a:lnTo>
                    <a:pt x="0" y="67"/>
                  </a:lnTo>
                  <a:lnTo>
                    <a:pt x="4" y="67"/>
                  </a:lnTo>
                  <a:lnTo>
                    <a:pt x="4" y="50"/>
                  </a:lnTo>
                  <a:lnTo>
                    <a:pt x="14" y="50"/>
                  </a:lnTo>
                  <a:lnTo>
                    <a:pt x="14" y="23"/>
                  </a:lnTo>
                  <a:lnTo>
                    <a:pt x="18" y="23"/>
                  </a:lnTo>
                  <a:lnTo>
                    <a:pt x="18" y="0"/>
                  </a:lnTo>
                  <a:lnTo>
                    <a:pt x="26" y="0"/>
                  </a:lnTo>
                  <a:lnTo>
                    <a:pt x="26" y="23"/>
                  </a:lnTo>
                  <a:lnTo>
                    <a:pt x="30" y="23"/>
                  </a:lnTo>
                  <a:lnTo>
                    <a:pt x="30" y="50"/>
                  </a:lnTo>
                  <a:lnTo>
                    <a:pt x="40" y="50"/>
                  </a:lnTo>
                  <a:lnTo>
                    <a:pt x="40" y="67"/>
                  </a:lnTo>
                  <a:lnTo>
                    <a:pt x="44" y="67"/>
                  </a:lnTo>
                  <a:lnTo>
                    <a:pt x="44" y="225"/>
                  </a:lnTo>
                  <a:lnTo>
                    <a:pt x="20" y="225"/>
                  </a:lnTo>
                  <a:lnTo>
                    <a:pt x="20" y="255"/>
                  </a:lnTo>
                  <a:lnTo>
                    <a:pt x="20" y="251"/>
                  </a:lnTo>
                  <a:lnTo>
                    <a:pt x="0" y="251"/>
                  </a:lnTo>
                </a:path>
              </a:pathLst>
            </a:custGeom>
            <a:solidFill>
              <a:srgbClr val="555555"/>
            </a:solidFill>
            <a:ln w="12700" cap="rnd">
              <a:solidFill>
                <a:schemeClr val="tx2"/>
              </a:solidFill>
              <a:round/>
              <a:headEnd/>
              <a:tailEnd/>
            </a:ln>
          </p:spPr>
          <p:txBody>
            <a:bodyPr lIns="91427" tIns="45713" rIns="91427" bIns="45713"/>
            <a:lstStyle/>
            <a:p>
              <a:endParaRPr lang="vi-VN"/>
            </a:p>
          </p:txBody>
        </p:sp>
      </p:grpSp>
      <p:sp>
        <p:nvSpPr>
          <p:cNvPr id="262169" name="Rectangle 66"/>
          <p:cNvSpPr>
            <a:spLocks noChangeArrowheads="1"/>
          </p:cNvSpPr>
          <p:nvPr/>
        </p:nvSpPr>
        <p:spPr bwMode="auto">
          <a:xfrm>
            <a:off x="381000" y="1223963"/>
            <a:ext cx="2819400" cy="315912"/>
          </a:xfrm>
          <a:prstGeom prst="rect">
            <a:avLst/>
          </a:prstGeom>
          <a:solidFill>
            <a:srgbClr val="FFFF66"/>
          </a:solidFill>
          <a:ln w="9525">
            <a:noFill/>
            <a:miter lim="800000"/>
            <a:headEnd/>
            <a:tailEnd/>
          </a:ln>
        </p:spPr>
        <p:txBody>
          <a:bodyPr lIns="92062" tIns="46032" rIns="92062" bIns="46032" anchor="ctr">
            <a:spAutoFit/>
          </a:bodyPr>
          <a:lstStyle/>
          <a:p>
            <a:pPr eaLnBrk="1" hangingPunct="1">
              <a:lnSpc>
                <a:spcPct val="85000"/>
              </a:lnSpc>
              <a:spcBef>
                <a:spcPct val="30000"/>
              </a:spcBef>
            </a:pPr>
            <a:r>
              <a:rPr lang="en-US" sz="1700" b="1">
                <a:latin typeface="Times New Roman" pitchFamily="18" charset="0"/>
                <a:cs typeface="Times New Roman" pitchFamily="18" charset="0"/>
              </a:rPr>
              <a:t> </a:t>
            </a:r>
            <a:r>
              <a:rPr lang="en-US" sz="1700" b="1">
                <a:solidFill>
                  <a:srgbClr val="990000"/>
                </a:solidFill>
                <a:latin typeface="Times New Roman" pitchFamily="18" charset="0"/>
                <a:cs typeface="Times New Roman" pitchFamily="18" charset="0"/>
              </a:rPr>
              <a:t>VÙNG TRỜI QUỐC GIA</a:t>
            </a:r>
          </a:p>
        </p:txBody>
      </p:sp>
      <p:sp>
        <p:nvSpPr>
          <p:cNvPr id="25607" name="Rectangle 67"/>
          <p:cNvSpPr>
            <a:spLocks noChangeArrowheads="1"/>
          </p:cNvSpPr>
          <p:nvPr/>
        </p:nvSpPr>
        <p:spPr bwMode="auto">
          <a:xfrm>
            <a:off x="5486400" y="995363"/>
            <a:ext cx="2819400" cy="314325"/>
          </a:xfrm>
          <a:prstGeom prst="rect">
            <a:avLst/>
          </a:prstGeom>
          <a:noFill/>
          <a:ln w="9525">
            <a:noFill/>
            <a:miter lim="800000"/>
            <a:headEnd/>
            <a:tailEnd/>
          </a:ln>
        </p:spPr>
        <p:txBody>
          <a:bodyPr lIns="92062" tIns="46032" rIns="92062" bIns="46032" anchor="ctr">
            <a:spAutoFit/>
          </a:bodyPr>
          <a:lstStyle/>
          <a:p>
            <a:pPr eaLnBrk="1" hangingPunct="1">
              <a:lnSpc>
                <a:spcPct val="85000"/>
              </a:lnSpc>
              <a:spcBef>
                <a:spcPct val="30000"/>
              </a:spcBef>
            </a:pPr>
            <a:r>
              <a:rPr lang="en-US" sz="1700" b="1">
                <a:latin typeface="Times New Roman" pitchFamily="18" charset="0"/>
                <a:cs typeface="Times New Roman" pitchFamily="18" charset="0"/>
              </a:rPr>
              <a:t>VÙNG TRỜI QUỐC TẾ</a:t>
            </a:r>
          </a:p>
        </p:txBody>
      </p:sp>
      <p:sp>
        <p:nvSpPr>
          <p:cNvPr id="25608" name="Rectangle 68"/>
          <p:cNvSpPr>
            <a:spLocks noChangeArrowheads="1"/>
          </p:cNvSpPr>
          <p:nvPr/>
        </p:nvSpPr>
        <p:spPr bwMode="auto">
          <a:xfrm>
            <a:off x="2971800" y="1905000"/>
            <a:ext cx="773113" cy="412750"/>
          </a:xfrm>
          <a:prstGeom prst="rect">
            <a:avLst/>
          </a:prstGeom>
          <a:solidFill>
            <a:schemeClr val="bg1"/>
          </a:solidFill>
          <a:ln w="9525">
            <a:solidFill>
              <a:schemeClr val="tx1"/>
            </a:solidFill>
            <a:miter lim="800000"/>
            <a:headEnd/>
            <a:tailEnd/>
          </a:ln>
        </p:spPr>
        <p:txBody>
          <a:bodyPr lIns="92062" tIns="46032" rIns="92062" bIns="46032" anchor="ctr">
            <a:spAutoFit/>
          </a:bodyPr>
          <a:lstStyle/>
          <a:p>
            <a:pPr eaLnBrk="1" hangingPunct="1">
              <a:lnSpc>
                <a:spcPct val="85000"/>
              </a:lnSpc>
              <a:spcBef>
                <a:spcPct val="30000"/>
              </a:spcBef>
            </a:pPr>
            <a:r>
              <a:rPr lang="en-US" sz="1200" b="1">
                <a:latin typeface="Times New Roman" pitchFamily="18" charset="0"/>
                <a:cs typeface="Times New Roman" pitchFamily="18" charset="0"/>
              </a:rPr>
              <a:t>LÃNH HẢI</a:t>
            </a:r>
          </a:p>
        </p:txBody>
      </p:sp>
      <p:sp>
        <p:nvSpPr>
          <p:cNvPr id="25609" name="Rectangle 68"/>
          <p:cNvSpPr>
            <a:spLocks noChangeArrowheads="1"/>
          </p:cNvSpPr>
          <p:nvPr/>
        </p:nvSpPr>
        <p:spPr bwMode="auto">
          <a:xfrm>
            <a:off x="2895600" y="625475"/>
            <a:ext cx="2057400" cy="517525"/>
          </a:xfrm>
          <a:prstGeom prst="rect">
            <a:avLst/>
          </a:prstGeom>
          <a:solidFill>
            <a:schemeClr val="bg1"/>
          </a:solidFill>
          <a:ln w="9525">
            <a:solidFill>
              <a:schemeClr val="tx1"/>
            </a:solidFill>
            <a:miter lim="800000"/>
            <a:headEnd/>
            <a:tailEnd/>
          </a:ln>
        </p:spPr>
        <p:txBody>
          <a:bodyPr lIns="92062" tIns="46032" rIns="92062" bIns="46032" anchor="ctr">
            <a:spAutoFit/>
          </a:bodyPr>
          <a:lstStyle/>
          <a:p>
            <a:pPr eaLnBrk="1" hangingPunct="1">
              <a:lnSpc>
                <a:spcPct val="85000"/>
              </a:lnSpc>
              <a:spcBef>
                <a:spcPct val="30000"/>
              </a:spcBef>
            </a:pPr>
            <a:r>
              <a:rPr lang="en-US" sz="1600" b="1">
                <a:cs typeface="Arial" pitchFamily="34" charset="0"/>
              </a:rPr>
              <a:t>B</a:t>
            </a:r>
            <a:r>
              <a:rPr lang="vi-VN" sz="1600" b="1">
                <a:cs typeface="Arial" pitchFamily="34" charset="0"/>
              </a:rPr>
              <a:t>iên giới quốc gia trên</a:t>
            </a:r>
            <a:r>
              <a:rPr lang="en-US" sz="1600" b="1">
                <a:cs typeface="Arial" pitchFamily="34" charset="0"/>
              </a:rPr>
              <a:t> biển</a:t>
            </a:r>
            <a:r>
              <a:rPr lang="en-US" sz="1100" b="1">
                <a:solidFill>
                  <a:srgbClr val="FF0000"/>
                </a:solidFill>
                <a:cs typeface="Arial" pitchFamily="34" charset="0"/>
              </a:rPr>
              <a:t> </a:t>
            </a:r>
            <a:endParaRPr lang="en-US" sz="1100" b="1">
              <a:solidFill>
                <a:srgbClr val="FF0000"/>
              </a:solidFill>
              <a:latin typeface="Calibri" pitchFamily="34" charset="0"/>
              <a:cs typeface="Arial" pitchFamily="34" charset="0"/>
            </a:endParaRPr>
          </a:p>
        </p:txBody>
      </p:sp>
      <p:sp>
        <p:nvSpPr>
          <p:cNvPr id="25610" name="Rectangle 73"/>
          <p:cNvSpPr>
            <a:spLocks noChangeArrowheads="1"/>
          </p:cNvSpPr>
          <p:nvPr/>
        </p:nvSpPr>
        <p:spPr bwMode="auto">
          <a:xfrm>
            <a:off x="1905000" y="5241925"/>
            <a:ext cx="1816100" cy="312738"/>
          </a:xfrm>
          <a:prstGeom prst="rect">
            <a:avLst/>
          </a:prstGeom>
          <a:solidFill>
            <a:srgbClr val="66FFFF"/>
          </a:solidFill>
          <a:ln w="9525">
            <a:noFill/>
            <a:miter lim="800000"/>
            <a:headEnd/>
            <a:tailEnd/>
          </a:ln>
        </p:spPr>
        <p:txBody>
          <a:bodyPr wrap="none" lIns="92062" tIns="46032" rIns="92062" bIns="46032" anchor="ctr">
            <a:spAutoFit/>
          </a:bodyPr>
          <a:lstStyle/>
          <a:p>
            <a:pPr algn="l" eaLnBrk="1" hangingPunct="1">
              <a:lnSpc>
                <a:spcPct val="85000"/>
              </a:lnSpc>
              <a:spcBef>
                <a:spcPct val="30000"/>
              </a:spcBef>
            </a:pPr>
            <a:r>
              <a:rPr lang="en-US" sz="1700" b="1">
                <a:solidFill>
                  <a:srgbClr val="0066FF"/>
                </a:solidFill>
                <a:cs typeface="Arial" pitchFamily="34" charset="0"/>
              </a:rPr>
              <a:t>ĐƯỜNG CƠ SỞ</a:t>
            </a:r>
          </a:p>
        </p:txBody>
      </p:sp>
      <p:sp>
        <p:nvSpPr>
          <p:cNvPr id="262174" name="Rectangle 68"/>
          <p:cNvSpPr>
            <a:spLocks noChangeArrowheads="1"/>
          </p:cNvSpPr>
          <p:nvPr/>
        </p:nvSpPr>
        <p:spPr bwMode="auto">
          <a:xfrm>
            <a:off x="762000" y="5903913"/>
            <a:ext cx="2362200" cy="542925"/>
          </a:xfrm>
          <a:prstGeom prst="rect">
            <a:avLst/>
          </a:prstGeom>
          <a:solidFill>
            <a:schemeClr val="accent1"/>
          </a:solidFill>
          <a:ln w="9525">
            <a:solidFill>
              <a:schemeClr val="tx1"/>
            </a:solidFill>
            <a:miter lim="800000"/>
            <a:headEnd/>
            <a:tailEnd/>
          </a:ln>
        </p:spPr>
        <p:txBody>
          <a:bodyPr lIns="92062" tIns="46032" rIns="92062" bIns="46032" anchor="ctr">
            <a:spAutoFit/>
          </a:bodyPr>
          <a:lstStyle/>
          <a:p>
            <a:pPr eaLnBrk="1" hangingPunct="1">
              <a:lnSpc>
                <a:spcPct val="85000"/>
              </a:lnSpc>
              <a:spcBef>
                <a:spcPct val="30000"/>
              </a:spcBef>
            </a:pPr>
            <a:r>
              <a:rPr lang="en-US" sz="1700" b="1">
                <a:cs typeface="Arial" pitchFamily="34" charset="0"/>
              </a:rPr>
              <a:t>VÙNG LÒNG ĐẤT QUỐC GIA</a:t>
            </a:r>
          </a:p>
        </p:txBody>
      </p:sp>
      <p:pic>
        <p:nvPicPr>
          <p:cNvPr id="262175" name="Picture 31" descr="Truc thang 2"/>
          <p:cNvPicPr>
            <a:picLocks noChangeAspect="1" noChangeArrowheads="1"/>
          </p:cNvPicPr>
          <p:nvPr/>
        </p:nvPicPr>
        <p:blipFill>
          <a:blip r:embed="rId4">
            <a:lum bright="-6000" contrast="30000"/>
          </a:blip>
          <a:srcRect/>
          <a:stretch>
            <a:fillRect/>
          </a:stretch>
        </p:blipFill>
        <p:spPr bwMode="auto">
          <a:xfrm>
            <a:off x="6553200" y="1371600"/>
            <a:ext cx="1316038" cy="574675"/>
          </a:xfrm>
          <a:prstGeom prst="rect">
            <a:avLst/>
          </a:prstGeom>
          <a:noFill/>
          <a:ln w="9525">
            <a:noFill/>
            <a:miter lim="800000"/>
            <a:headEnd/>
            <a:tailEnd/>
          </a:ln>
        </p:spPr>
      </p:pic>
      <p:pic>
        <p:nvPicPr>
          <p:cNvPr id="262176" name="Picture 32" descr="Truc thang 2"/>
          <p:cNvPicPr>
            <a:picLocks noChangeAspect="1" noChangeArrowheads="1"/>
          </p:cNvPicPr>
          <p:nvPr/>
        </p:nvPicPr>
        <p:blipFill>
          <a:blip r:embed="rId4">
            <a:lum bright="-6000" contrast="30000"/>
          </a:blip>
          <a:srcRect/>
          <a:stretch>
            <a:fillRect/>
          </a:stretch>
        </p:blipFill>
        <p:spPr bwMode="auto">
          <a:xfrm>
            <a:off x="1143000" y="492125"/>
            <a:ext cx="1316038" cy="574675"/>
          </a:xfrm>
          <a:prstGeom prst="rect">
            <a:avLst/>
          </a:prstGeom>
          <a:noFill/>
          <a:ln w="9525">
            <a:noFill/>
            <a:miter lim="800000"/>
            <a:headEnd/>
            <a:tailEnd/>
          </a:ln>
        </p:spPr>
      </p:pic>
      <p:pic>
        <p:nvPicPr>
          <p:cNvPr id="25614" name="Picture 33" descr="co Vnam"/>
          <p:cNvPicPr>
            <a:picLocks noChangeAspect="1" noChangeArrowheads="1" noCrop="1"/>
          </p:cNvPicPr>
          <p:nvPr/>
        </p:nvPicPr>
        <p:blipFill>
          <a:blip r:embed="rId5"/>
          <a:srcRect/>
          <a:stretch>
            <a:fillRect/>
          </a:stretch>
        </p:blipFill>
        <p:spPr bwMode="auto">
          <a:xfrm>
            <a:off x="3810000" y="1289050"/>
            <a:ext cx="1066800" cy="768350"/>
          </a:xfrm>
          <a:prstGeom prst="rect">
            <a:avLst/>
          </a:prstGeom>
          <a:noFill/>
          <a:ln w="9525">
            <a:noFill/>
            <a:miter lim="800000"/>
            <a:headEnd/>
            <a:tailEnd/>
          </a:ln>
        </p:spPr>
      </p:pic>
      <p:sp>
        <p:nvSpPr>
          <p:cNvPr id="25615" name="Freeform 6"/>
          <p:cNvSpPr>
            <a:spLocks/>
          </p:cNvSpPr>
          <p:nvPr/>
        </p:nvSpPr>
        <p:spPr bwMode="auto">
          <a:xfrm flipH="1">
            <a:off x="3733800" y="1382713"/>
            <a:ext cx="76200" cy="5475287"/>
          </a:xfrm>
          <a:custGeom>
            <a:avLst/>
            <a:gdLst>
              <a:gd name="T0" fmla="*/ 0 w 1"/>
              <a:gd name="T1" fmla="*/ 2147483647 h 2297"/>
              <a:gd name="T2" fmla="*/ 0 w 1"/>
              <a:gd name="T3" fmla="*/ 0 h 2297"/>
              <a:gd name="T4" fmla="*/ 0 60000 65536"/>
              <a:gd name="T5" fmla="*/ 0 60000 65536"/>
              <a:gd name="T6" fmla="*/ 0 w 1"/>
              <a:gd name="T7" fmla="*/ 0 h 2297"/>
              <a:gd name="T8" fmla="*/ 1 w 1"/>
              <a:gd name="T9" fmla="*/ 2297 h 2297"/>
            </a:gdLst>
            <a:ahLst/>
            <a:cxnLst>
              <a:cxn ang="T4">
                <a:pos x="T0" y="T1"/>
              </a:cxn>
              <a:cxn ang="T5">
                <a:pos x="T2" y="T3"/>
              </a:cxn>
            </a:cxnLst>
            <a:rect l="T6" t="T7" r="T8" b="T9"/>
            <a:pathLst>
              <a:path w="1" h="2297">
                <a:moveTo>
                  <a:pt x="0" y="2296"/>
                </a:moveTo>
                <a:lnTo>
                  <a:pt x="0" y="0"/>
                </a:lnTo>
              </a:path>
            </a:pathLst>
          </a:custGeom>
          <a:noFill/>
          <a:ln w="50800" cap="rnd">
            <a:solidFill>
              <a:srgbClr val="FF0000"/>
            </a:solidFill>
            <a:round/>
            <a:headEnd type="none" w="sm" len="sm"/>
            <a:tailEnd type="none" w="sm" len="sm"/>
          </a:ln>
        </p:spPr>
        <p:txBody>
          <a:bodyPr lIns="91427" tIns="45713" rIns="91427" bIns="45713"/>
          <a:lstStyle/>
          <a:p>
            <a:endParaRPr lang="vi-VN"/>
          </a:p>
        </p:txBody>
      </p:sp>
      <p:sp>
        <p:nvSpPr>
          <p:cNvPr id="360465" name="Oval 17"/>
          <p:cNvSpPr>
            <a:spLocks noChangeArrowheads="1"/>
          </p:cNvSpPr>
          <p:nvPr/>
        </p:nvSpPr>
        <p:spPr bwMode="auto">
          <a:xfrm>
            <a:off x="2819400" y="2590800"/>
            <a:ext cx="152400" cy="152400"/>
          </a:xfrm>
          <a:prstGeom prst="ellipse">
            <a:avLst/>
          </a:prstGeom>
          <a:solidFill>
            <a:srgbClr val="FFFF00"/>
          </a:solidFill>
          <a:ln w="38100">
            <a:solidFill>
              <a:srgbClr val="FF0000"/>
            </a:solidFill>
            <a:round/>
            <a:headEnd/>
            <a:tailEnd/>
          </a:ln>
        </p:spPr>
        <p:txBody>
          <a:bodyPr wrap="none" lIns="91427" tIns="45713" rIns="91427" bIns="45713" anchor="ctr"/>
          <a:lstStyle/>
          <a:p>
            <a:pPr eaLnBrk="1" hangingPunct="1"/>
            <a:endParaRPr lang="vi-VN" sz="1700">
              <a:solidFill>
                <a:srgbClr val="FFFF00"/>
              </a:solidFill>
              <a:cs typeface="Arial" pitchFamily="34" charset="0"/>
            </a:endParaRPr>
          </a:p>
        </p:txBody>
      </p:sp>
      <p:sp>
        <p:nvSpPr>
          <p:cNvPr id="2" name="Oval 17"/>
          <p:cNvSpPr>
            <a:spLocks noChangeArrowheads="1"/>
          </p:cNvSpPr>
          <p:nvPr/>
        </p:nvSpPr>
        <p:spPr bwMode="auto">
          <a:xfrm>
            <a:off x="3733800" y="2438400"/>
            <a:ext cx="152400" cy="152400"/>
          </a:xfrm>
          <a:prstGeom prst="ellipse">
            <a:avLst/>
          </a:prstGeom>
          <a:solidFill>
            <a:srgbClr val="FFFF00"/>
          </a:solidFill>
          <a:ln w="38100">
            <a:solidFill>
              <a:srgbClr val="FF0000"/>
            </a:solidFill>
            <a:round/>
            <a:headEnd/>
            <a:tailEnd/>
          </a:ln>
        </p:spPr>
        <p:txBody>
          <a:bodyPr wrap="none" lIns="91427" tIns="45713" rIns="91427" bIns="45713" anchor="ctr"/>
          <a:lstStyle/>
          <a:p>
            <a:pPr eaLnBrk="1" hangingPunct="1"/>
            <a:endParaRPr lang="vi-VN" sz="1700">
              <a:solidFill>
                <a:srgbClr val="FFFF00"/>
              </a:solidFill>
              <a:cs typeface="Arial" pitchFamily="34" charset="0"/>
            </a:endParaRPr>
          </a:p>
        </p:txBody>
      </p:sp>
      <p:sp>
        <p:nvSpPr>
          <p:cNvPr id="262181" name="AutoShape 37"/>
          <p:cNvSpPr>
            <a:spLocks noChangeArrowheads="1"/>
          </p:cNvSpPr>
          <p:nvPr/>
        </p:nvSpPr>
        <p:spPr bwMode="auto">
          <a:xfrm rot="16200000" flipV="1">
            <a:off x="6172200" y="3581400"/>
            <a:ext cx="609600" cy="1371600"/>
          </a:xfrm>
          <a:prstGeom prst="wedgeRectCallout">
            <a:avLst>
              <a:gd name="adj1" fmla="val 182292"/>
              <a:gd name="adj2" fmla="val 210417"/>
            </a:avLst>
          </a:prstGeom>
          <a:solidFill>
            <a:srgbClr val="3333FF"/>
          </a:solidFill>
          <a:ln w="12700" cap="sq">
            <a:solidFill>
              <a:schemeClr val="tx1"/>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latin typeface="Times New Roman" pitchFamily="18" charset="0"/>
              </a:rPr>
              <a:t>VÙNG NƯỚC LÃNH HẢI</a:t>
            </a:r>
          </a:p>
          <a:p>
            <a:pPr eaLnBrk="1" hangingPunct="1"/>
            <a:endParaRPr lang="en-US" sz="1200">
              <a:latin typeface="Times New Roman" pitchFamily="18" charset="0"/>
            </a:endParaRPr>
          </a:p>
        </p:txBody>
      </p:sp>
      <p:sp>
        <p:nvSpPr>
          <p:cNvPr id="262182" name="AutoShape 38"/>
          <p:cNvSpPr>
            <a:spLocks noChangeArrowheads="1"/>
          </p:cNvSpPr>
          <p:nvPr/>
        </p:nvSpPr>
        <p:spPr bwMode="auto">
          <a:xfrm rot="5400000">
            <a:off x="4343400" y="3505200"/>
            <a:ext cx="609600" cy="1524000"/>
          </a:xfrm>
          <a:prstGeom prst="wedgeRectCallout">
            <a:avLst>
              <a:gd name="adj1" fmla="val -204431"/>
              <a:gd name="adj2" fmla="val 167810"/>
            </a:avLst>
          </a:prstGeom>
          <a:solidFill>
            <a:srgbClr val="3333FF"/>
          </a:solidFill>
          <a:ln w="12700" cap="sq">
            <a:solidFill>
              <a:schemeClr val="tx1"/>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latin typeface="Times New Roman" pitchFamily="18" charset="0"/>
              </a:rPr>
              <a:t> VÙNG NƯỚC NỘI THỦY</a:t>
            </a:r>
          </a:p>
        </p:txBody>
      </p:sp>
      <p:sp>
        <p:nvSpPr>
          <p:cNvPr id="262183" name="AutoShape 39"/>
          <p:cNvSpPr>
            <a:spLocks noChangeArrowheads="1"/>
          </p:cNvSpPr>
          <p:nvPr/>
        </p:nvSpPr>
        <p:spPr bwMode="auto">
          <a:xfrm rot="5400000">
            <a:off x="2590800" y="3505200"/>
            <a:ext cx="609600" cy="1524000"/>
          </a:xfrm>
          <a:prstGeom prst="wedgeRectCallout">
            <a:avLst>
              <a:gd name="adj1" fmla="val -255208"/>
              <a:gd name="adj2" fmla="val 188019"/>
            </a:avLst>
          </a:prstGeom>
          <a:solidFill>
            <a:srgbClr val="3333FF"/>
          </a:solidFill>
          <a:ln w="12700" cap="sq">
            <a:solidFill>
              <a:schemeClr val="tx1"/>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latin typeface="Times New Roman" pitchFamily="18" charset="0"/>
              </a:rPr>
              <a:t> VÙNG NƯỚC NỘI ĐỊA</a:t>
            </a:r>
          </a:p>
        </p:txBody>
      </p:sp>
      <p:sp>
        <p:nvSpPr>
          <p:cNvPr id="262184" name="AutoShape 40"/>
          <p:cNvSpPr>
            <a:spLocks noChangeArrowheads="1"/>
          </p:cNvSpPr>
          <p:nvPr/>
        </p:nvSpPr>
        <p:spPr bwMode="auto">
          <a:xfrm rot="5400000">
            <a:off x="685800" y="3505200"/>
            <a:ext cx="609600" cy="1524000"/>
          </a:xfrm>
          <a:prstGeom prst="wedgeRectCallout">
            <a:avLst>
              <a:gd name="adj1" fmla="val -229431"/>
              <a:gd name="adj2" fmla="val 70519"/>
            </a:avLst>
          </a:prstGeom>
          <a:solidFill>
            <a:srgbClr val="3333FF"/>
          </a:solidFill>
          <a:ln w="12700" cap="sq">
            <a:solidFill>
              <a:schemeClr val="tx1"/>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latin typeface="Times New Roman" pitchFamily="18" charset="0"/>
              </a:rPr>
              <a:t> VÙNG NƯỚC BIÊN GIỚI</a:t>
            </a:r>
          </a:p>
        </p:txBody>
      </p:sp>
      <p:sp>
        <p:nvSpPr>
          <p:cNvPr id="262185" name="AutoShape 41"/>
          <p:cNvSpPr>
            <a:spLocks noChangeArrowheads="1"/>
          </p:cNvSpPr>
          <p:nvPr/>
        </p:nvSpPr>
        <p:spPr bwMode="auto">
          <a:xfrm rot="5400000">
            <a:off x="6210300" y="1638300"/>
            <a:ext cx="685800" cy="1371600"/>
          </a:xfrm>
          <a:prstGeom prst="wedgeRectCallout">
            <a:avLst>
              <a:gd name="adj1" fmla="val 153704"/>
              <a:gd name="adj2" fmla="val 326157"/>
            </a:avLst>
          </a:prstGeom>
          <a:solidFill>
            <a:srgbClr val="FFFF66"/>
          </a:solidFill>
          <a:ln w="12700" cap="sq">
            <a:solidFill>
              <a:srgbClr val="990000"/>
            </a:solidFill>
            <a:miter lim="800000"/>
            <a:headEnd type="none" w="sm" len="sm"/>
            <a:tailEnd type="none" w="sm" len="sm"/>
          </a:ln>
        </p:spPr>
        <p:txBody>
          <a:bodyPr rot="10800000" vert="eaVert" lIns="91427" tIns="45713" rIns="91427" bIns="45713"/>
          <a:lstStyle/>
          <a:p>
            <a:pPr eaLnBrk="1" hangingPunct="1">
              <a:spcBef>
                <a:spcPct val="50000"/>
              </a:spcBef>
            </a:pPr>
            <a:r>
              <a:rPr lang="en-US" sz="1700" b="1">
                <a:solidFill>
                  <a:srgbClr val="990000"/>
                </a:solidFill>
                <a:latin typeface="Times New Roman" pitchFamily="18" charset="0"/>
              </a:rPr>
              <a:t>VÙNG ĐẤT QUỐC GIA</a:t>
            </a:r>
          </a:p>
          <a:p>
            <a:pPr eaLnBrk="1" hangingPunct="1"/>
            <a:endParaRPr lang="en-US" sz="1200">
              <a:solidFill>
                <a:srgbClr val="990000"/>
              </a:solidFill>
              <a:latin typeface="Times New Roman" pitchFamily="18" charset="0"/>
            </a:endParaRPr>
          </a:p>
        </p:txBody>
      </p:sp>
      <p:sp>
        <p:nvSpPr>
          <p:cNvPr id="262186" name="Rectangle 68"/>
          <p:cNvSpPr>
            <a:spLocks noChangeArrowheads="1"/>
          </p:cNvSpPr>
          <p:nvPr/>
        </p:nvSpPr>
        <p:spPr bwMode="auto">
          <a:xfrm>
            <a:off x="304800" y="4640263"/>
            <a:ext cx="3505200" cy="325437"/>
          </a:xfrm>
          <a:prstGeom prst="rect">
            <a:avLst/>
          </a:prstGeom>
          <a:solidFill>
            <a:schemeClr val="bg1"/>
          </a:solidFill>
          <a:ln w="9525">
            <a:solidFill>
              <a:schemeClr val="tx1"/>
            </a:solidFill>
            <a:miter lim="800000"/>
            <a:headEnd/>
            <a:tailEnd/>
          </a:ln>
        </p:spPr>
        <p:txBody>
          <a:bodyPr lIns="92062" tIns="46032" rIns="92062" bIns="46032" anchor="ctr">
            <a:spAutoFit/>
          </a:bodyPr>
          <a:lstStyle/>
          <a:p>
            <a:pPr eaLnBrk="1" hangingPunct="1">
              <a:lnSpc>
                <a:spcPct val="85000"/>
              </a:lnSpc>
              <a:spcBef>
                <a:spcPct val="30000"/>
              </a:spcBef>
            </a:pPr>
            <a:r>
              <a:rPr lang="en-US" sz="1700" b="1">
                <a:cs typeface="Arial" pitchFamily="34" charset="0"/>
              </a:rPr>
              <a:t>VÙNG NƯỚC QUỐC GIA</a:t>
            </a:r>
          </a:p>
        </p:txBody>
      </p:sp>
      <p:sp>
        <p:nvSpPr>
          <p:cNvPr id="25624" name="Freeform 14"/>
          <p:cNvSpPr>
            <a:spLocks/>
          </p:cNvSpPr>
          <p:nvPr/>
        </p:nvSpPr>
        <p:spPr bwMode="auto">
          <a:xfrm>
            <a:off x="0" y="6553200"/>
            <a:ext cx="3733800" cy="76200"/>
          </a:xfrm>
          <a:custGeom>
            <a:avLst/>
            <a:gdLst>
              <a:gd name="T0" fmla="*/ 0 w 1230"/>
              <a:gd name="T1" fmla="*/ 0 h 1"/>
              <a:gd name="T2" fmla="*/ 2147483647 w 1230"/>
              <a:gd name="T3" fmla="*/ 0 h 1"/>
              <a:gd name="T4" fmla="*/ 0 60000 65536"/>
              <a:gd name="T5" fmla="*/ 0 60000 65536"/>
              <a:gd name="T6" fmla="*/ 0 w 1230"/>
              <a:gd name="T7" fmla="*/ 0 h 1"/>
              <a:gd name="T8" fmla="*/ 1230 w 1230"/>
              <a:gd name="T9" fmla="*/ 1 h 1"/>
            </a:gdLst>
            <a:ahLst/>
            <a:cxnLst>
              <a:cxn ang="T4">
                <a:pos x="T0" y="T1"/>
              </a:cxn>
              <a:cxn ang="T5">
                <a:pos x="T2" y="T3"/>
              </a:cxn>
            </a:cxnLst>
            <a:rect l="T6" t="T7" r="T8" b="T9"/>
            <a:pathLst>
              <a:path w="1230" h="1">
                <a:moveTo>
                  <a:pt x="0" y="0"/>
                </a:moveTo>
                <a:lnTo>
                  <a:pt x="1229" y="0"/>
                </a:lnTo>
              </a:path>
            </a:pathLst>
          </a:custGeom>
          <a:noFill/>
          <a:ln w="25400" cap="rnd">
            <a:solidFill>
              <a:srgbClr val="990000"/>
            </a:solidFill>
            <a:round/>
            <a:headEnd type="stealth" w="med" len="lg"/>
            <a:tailEnd type="stealth" w="med" len="lg"/>
          </a:ln>
        </p:spPr>
        <p:txBody>
          <a:bodyPr lIns="91427" tIns="45713" rIns="91427" bIns="45713"/>
          <a:lstStyle/>
          <a:p>
            <a:endParaRPr lang="vi-VN"/>
          </a:p>
        </p:txBody>
      </p:sp>
      <p:sp>
        <p:nvSpPr>
          <p:cNvPr id="25625" name="Freeform 14"/>
          <p:cNvSpPr>
            <a:spLocks/>
          </p:cNvSpPr>
          <p:nvPr/>
        </p:nvSpPr>
        <p:spPr bwMode="auto">
          <a:xfrm>
            <a:off x="0" y="1676400"/>
            <a:ext cx="3733800" cy="76200"/>
          </a:xfrm>
          <a:custGeom>
            <a:avLst/>
            <a:gdLst>
              <a:gd name="T0" fmla="*/ 0 w 1230"/>
              <a:gd name="T1" fmla="*/ 0 h 1"/>
              <a:gd name="T2" fmla="*/ 2147483647 w 1230"/>
              <a:gd name="T3" fmla="*/ 0 h 1"/>
              <a:gd name="T4" fmla="*/ 0 60000 65536"/>
              <a:gd name="T5" fmla="*/ 0 60000 65536"/>
              <a:gd name="T6" fmla="*/ 0 w 1230"/>
              <a:gd name="T7" fmla="*/ 0 h 1"/>
              <a:gd name="T8" fmla="*/ 1230 w 1230"/>
              <a:gd name="T9" fmla="*/ 1 h 1"/>
            </a:gdLst>
            <a:ahLst/>
            <a:cxnLst>
              <a:cxn ang="T4">
                <a:pos x="T0" y="T1"/>
              </a:cxn>
              <a:cxn ang="T5">
                <a:pos x="T2" y="T3"/>
              </a:cxn>
            </a:cxnLst>
            <a:rect l="T6" t="T7" r="T8" b="T9"/>
            <a:pathLst>
              <a:path w="1230" h="1">
                <a:moveTo>
                  <a:pt x="0" y="0"/>
                </a:moveTo>
                <a:lnTo>
                  <a:pt x="1229" y="0"/>
                </a:lnTo>
              </a:path>
            </a:pathLst>
          </a:custGeom>
          <a:noFill/>
          <a:ln w="25400" cap="rnd">
            <a:solidFill>
              <a:schemeClr val="tx1"/>
            </a:solidFill>
            <a:round/>
            <a:headEnd type="stealth" w="med" len="lg"/>
            <a:tailEnd type="stealth" w="med" len="lg"/>
          </a:ln>
        </p:spPr>
        <p:txBody>
          <a:bodyPr lIns="91427" tIns="45713" rIns="91427" bIns="45713"/>
          <a:lstStyle/>
          <a:p>
            <a:endParaRPr lang="vi-VN"/>
          </a:p>
        </p:txBody>
      </p:sp>
      <p:sp>
        <p:nvSpPr>
          <p:cNvPr id="25626" name="Rectangle 45"/>
          <p:cNvSpPr>
            <a:spLocks noChangeArrowheads="1"/>
          </p:cNvSpPr>
          <p:nvPr/>
        </p:nvSpPr>
        <p:spPr bwMode="auto">
          <a:xfrm>
            <a:off x="609600" y="76200"/>
            <a:ext cx="8153400" cy="457200"/>
          </a:xfrm>
          <a:prstGeom prst="rect">
            <a:avLst/>
          </a:prstGeom>
          <a:solidFill>
            <a:srgbClr val="0066FF"/>
          </a:solidFill>
          <a:ln w="12700" cap="sq">
            <a:noFill/>
            <a:miter lim="800000"/>
            <a:headEnd type="none" w="sm" len="sm"/>
            <a:tailEnd type="none" w="sm" len="sm"/>
          </a:ln>
        </p:spPr>
        <p:txBody>
          <a:bodyPr lIns="91427" tIns="45713" rIns="91427" bIns="45713">
            <a:spAutoFit/>
          </a:bodyPr>
          <a:lstStyle/>
          <a:p>
            <a:pPr algn="l" eaLnBrk="1" hangingPunct="1"/>
            <a:r>
              <a:rPr lang="en-US" sz="2400" b="1">
                <a:solidFill>
                  <a:srgbClr val="FFFF00"/>
                </a:solidFill>
                <a:latin typeface=".VnAvantH" pitchFamily="34" charset="0"/>
              </a:rPr>
              <a:t>3. CÁC BỘ PHẬN CẤU THÀNH LÃNH THỔ QUỐC GIA</a:t>
            </a:r>
          </a:p>
        </p:txBody>
      </p:sp>
      <p:sp>
        <p:nvSpPr>
          <p:cNvPr id="262190" name="Tree"/>
          <p:cNvSpPr>
            <a:spLocks noEditPoints="1" noChangeArrowheads="1"/>
          </p:cNvSpPr>
          <p:nvPr/>
        </p:nvSpPr>
        <p:spPr bwMode="auto">
          <a:xfrm>
            <a:off x="685800" y="2438400"/>
            <a:ext cx="508000" cy="647700"/>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chemeClr val="accent1"/>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262191" name="Tree"/>
          <p:cNvSpPr>
            <a:spLocks noEditPoints="1" noChangeArrowheads="1"/>
          </p:cNvSpPr>
          <p:nvPr/>
        </p:nvSpPr>
        <p:spPr bwMode="auto">
          <a:xfrm>
            <a:off x="228600" y="2667000"/>
            <a:ext cx="504825" cy="6889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9900"/>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25629" name="Oval 48"/>
          <p:cNvSpPr>
            <a:spLocks noChangeArrowheads="1"/>
          </p:cNvSpPr>
          <p:nvPr/>
        </p:nvSpPr>
        <p:spPr bwMode="auto">
          <a:xfrm>
            <a:off x="76200" y="5943600"/>
            <a:ext cx="609600" cy="533400"/>
          </a:xfrm>
          <a:prstGeom prst="ellipse">
            <a:avLst/>
          </a:prstGeom>
          <a:solidFill>
            <a:srgbClr val="4D4D4D"/>
          </a:solidFill>
          <a:ln w="9525">
            <a:solidFill>
              <a:schemeClr val="tx1"/>
            </a:solidFill>
            <a:round/>
            <a:headEnd/>
            <a:tailEnd/>
          </a:ln>
        </p:spPr>
        <p:txBody>
          <a:bodyPr wrap="none" lIns="91427" tIns="45713" rIns="91427" bIns="45713" anchor="ctr"/>
          <a:lstStyle/>
          <a:p>
            <a:pPr eaLnBrk="1" hangingPunct="1"/>
            <a:r>
              <a:rPr lang="en-US" sz="2800">
                <a:solidFill>
                  <a:srgbClr val="FFFFFF"/>
                </a:solidFill>
              </a:rPr>
              <a:t>10</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3000" accel="50000" decel="50000" fill="hold" grpId="0" nodeType="afterEffect">
                                  <p:stCondLst>
                                    <p:cond delay="0"/>
                                  </p:stCondLst>
                                  <p:childTnLst>
                                    <p:animMotion origin="layout" path="M 3.33333E-6 -4.44444E-6 L 0.00347 0.46389 L 0.00486 0.63889 L -0.00729 0.72084 " pathEditMode="relative" rAng="722469" ptsTypes="AAAA">
                                      <p:cBhvr>
                                        <p:cTn id="6" dur="2000" fill="hold"/>
                                        <p:tgtEl>
                                          <p:spTgt spid="360465"/>
                                        </p:tgtEl>
                                        <p:attrNameLst>
                                          <p:attrName>ppt_x</p:attrName>
                                          <p:attrName>ppt_y</p:attrName>
                                        </p:attrNameLst>
                                      </p:cBhvr>
                                      <p:rCtr x="-4" y="360"/>
                                    </p:animMotion>
                                  </p:childTnLst>
                                </p:cTn>
                              </p:par>
                            </p:childTnLst>
                          </p:cTn>
                        </p:par>
                        <p:par>
                          <p:cTn id="7" fill="hold">
                            <p:stCondLst>
                              <p:cond delay="6000"/>
                            </p:stCondLst>
                            <p:childTnLst>
                              <p:par>
                                <p:cTn id="8" presetID="0" presetClass="path" presetSubtype="0" repeatCount="3000" accel="50000" decel="50000" fill="hold" grpId="0" nodeType="afterEffect">
                                  <p:stCondLst>
                                    <p:cond delay="0"/>
                                  </p:stCondLst>
                                  <p:childTnLst>
                                    <p:animMotion origin="layout" path="M 3.33333E-6 -0.00694 L 0.00347 0.45671 L 0.00503 0.62708 L -0.00729 0.71389 " pathEditMode="relative" rAng="722469" ptsTypes="AAAA">
                                      <p:cBhvr>
                                        <p:cTn id="9" dur="2000" fill="hold"/>
                                        <p:tgtEl>
                                          <p:spTgt spid="2"/>
                                        </p:tgtEl>
                                        <p:attrNameLst>
                                          <p:attrName>ppt_x</p:attrName>
                                          <p:attrName>ppt_y</p:attrName>
                                        </p:attrNameLst>
                                      </p:cBhvr>
                                      <p:rCtr x="-4" y="360"/>
                                    </p:animMotion>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262185"/>
                                        </p:tgtEl>
                                        <p:attrNameLst>
                                          <p:attrName>style.visibility</p:attrName>
                                        </p:attrNameLst>
                                      </p:cBhvr>
                                      <p:to>
                                        <p:strVal val="visible"/>
                                      </p:to>
                                    </p:set>
                                    <p:animEffect transition="in" filter="checkerboard(across)">
                                      <p:cBhvr>
                                        <p:cTn id="14" dur="500"/>
                                        <p:tgtEl>
                                          <p:spTgt spid="262185"/>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62186"/>
                                        </p:tgtEl>
                                        <p:attrNameLst>
                                          <p:attrName>style.visibility</p:attrName>
                                        </p:attrNameLst>
                                      </p:cBhvr>
                                      <p:to>
                                        <p:strVal val="visible"/>
                                      </p:to>
                                    </p:set>
                                    <p:animEffect transition="in" filter="checkerboard(across)">
                                      <p:cBhvr>
                                        <p:cTn id="19" dur="500"/>
                                        <p:tgtEl>
                                          <p:spTgt spid="262186"/>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262184"/>
                                        </p:tgtEl>
                                        <p:attrNameLst>
                                          <p:attrName>style.visibility</p:attrName>
                                        </p:attrNameLst>
                                      </p:cBhvr>
                                      <p:to>
                                        <p:strVal val="visible"/>
                                      </p:to>
                                    </p:set>
                                    <p:animEffect transition="in" filter="checkerboard(across)">
                                      <p:cBhvr>
                                        <p:cTn id="24" dur="500"/>
                                        <p:tgtEl>
                                          <p:spTgt spid="26218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62183"/>
                                        </p:tgtEl>
                                        <p:attrNameLst>
                                          <p:attrName>style.visibility</p:attrName>
                                        </p:attrNameLst>
                                      </p:cBhvr>
                                      <p:to>
                                        <p:strVal val="visible"/>
                                      </p:to>
                                    </p:set>
                                    <p:animEffect transition="in" filter="checkerboard(across)">
                                      <p:cBhvr>
                                        <p:cTn id="29" dur="500"/>
                                        <p:tgtEl>
                                          <p:spTgt spid="262183"/>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262182"/>
                                        </p:tgtEl>
                                        <p:attrNameLst>
                                          <p:attrName>style.visibility</p:attrName>
                                        </p:attrNameLst>
                                      </p:cBhvr>
                                      <p:to>
                                        <p:strVal val="visible"/>
                                      </p:to>
                                    </p:set>
                                    <p:animEffect transition="in" filter="checkerboard(across)">
                                      <p:cBhvr>
                                        <p:cTn id="34" dur="500"/>
                                        <p:tgtEl>
                                          <p:spTgt spid="262182"/>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262181"/>
                                        </p:tgtEl>
                                        <p:attrNameLst>
                                          <p:attrName>style.visibility</p:attrName>
                                        </p:attrNameLst>
                                      </p:cBhvr>
                                      <p:to>
                                        <p:strVal val="visible"/>
                                      </p:to>
                                    </p:set>
                                    <p:animEffect transition="in" filter="diamond(in)">
                                      <p:cBhvr>
                                        <p:cTn id="39" dur="2000"/>
                                        <p:tgtEl>
                                          <p:spTgt spid="262181"/>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262169"/>
                                        </p:tgtEl>
                                        <p:attrNameLst>
                                          <p:attrName>style.visibility</p:attrName>
                                        </p:attrNameLst>
                                      </p:cBhvr>
                                      <p:to>
                                        <p:strVal val="visible"/>
                                      </p:to>
                                    </p:set>
                                    <p:animEffect transition="in" filter="diamond(in)">
                                      <p:cBhvr>
                                        <p:cTn id="44" dur="2000"/>
                                        <p:tgtEl>
                                          <p:spTgt spid="262169"/>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262174"/>
                                        </p:tgtEl>
                                        <p:attrNameLst>
                                          <p:attrName>style.visibility</p:attrName>
                                        </p:attrNameLst>
                                      </p:cBhvr>
                                      <p:to>
                                        <p:strVal val="visible"/>
                                      </p:to>
                                    </p:set>
                                    <p:animEffect transition="in" filter="diamond(in)">
                                      <p:cBhvr>
                                        <p:cTn id="49" dur="2000"/>
                                        <p:tgtEl>
                                          <p:spTgt spid="262174"/>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262176"/>
                                        </p:tgtEl>
                                        <p:attrNameLst>
                                          <p:attrName>style.visibility</p:attrName>
                                        </p:attrNameLst>
                                      </p:cBhvr>
                                      <p:to>
                                        <p:strVal val="visible"/>
                                      </p:to>
                                    </p:set>
                                    <p:animEffect transition="in" filter="checkerboard(across)">
                                      <p:cBhvr>
                                        <p:cTn id="54" dur="500"/>
                                        <p:tgtEl>
                                          <p:spTgt spid="262176"/>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nodeType="clickEffect">
                                  <p:stCondLst>
                                    <p:cond delay="0"/>
                                  </p:stCondLst>
                                  <p:childTnLst>
                                    <p:set>
                                      <p:cBhvr>
                                        <p:cTn id="58" dur="1" fill="hold">
                                          <p:stCondLst>
                                            <p:cond delay="0"/>
                                          </p:stCondLst>
                                        </p:cTn>
                                        <p:tgtEl>
                                          <p:spTgt spid="262175"/>
                                        </p:tgtEl>
                                        <p:attrNameLst>
                                          <p:attrName>style.visibility</p:attrName>
                                        </p:attrNameLst>
                                      </p:cBhvr>
                                      <p:to>
                                        <p:strVal val="visible"/>
                                      </p:to>
                                    </p:set>
                                    <p:animEffect transition="in" filter="checkerboard(across)">
                                      <p:cBhvr>
                                        <p:cTn id="59" dur="500"/>
                                        <p:tgtEl>
                                          <p:spTgt spid="262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69" grpId="0" animBg="1"/>
      <p:bldP spid="262174" grpId="0" animBg="1"/>
      <p:bldP spid="360465" grpId="0" animBg="1"/>
      <p:bldP spid="2" grpId="0" animBg="1"/>
      <p:bldP spid="262181" grpId="0" animBg="1"/>
      <p:bldP spid="262182" grpId="0" animBg="1"/>
      <p:bldP spid="262183" grpId="0" animBg="1"/>
      <p:bldP spid="262184" grpId="0" animBg="1"/>
      <p:bldP spid="262185" grpId="0" animBg="1"/>
      <p:bldP spid="26218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26" name="AutoShape 2"/>
          <p:cNvCxnSpPr>
            <a:cxnSpLocks noChangeShapeType="1"/>
          </p:cNvCxnSpPr>
          <p:nvPr/>
        </p:nvCxnSpPr>
        <p:spPr bwMode="auto">
          <a:xfrm>
            <a:off x="0" y="194560825"/>
            <a:ext cx="0" cy="0"/>
          </a:xfrm>
          <a:prstGeom prst="straightConnector1">
            <a:avLst/>
          </a:prstGeom>
          <a:noFill/>
          <a:ln w="9525">
            <a:solidFill>
              <a:schemeClr val="tx1"/>
            </a:solidFill>
            <a:round/>
            <a:headEnd type="none" w="sm" len="sm"/>
            <a:tailEnd type="none" w="sm" len="sm"/>
          </a:ln>
        </p:spPr>
      </p:cxnSp>
      <p:cxnSp>
        <p:nvCxnSpPr>
          <p:cNvPr id="26627" name="AutoShape 3"/>
          <p:cNvCxnSpPr>
            <a:cxnSpLocks noChangeShapeType="1"/>
          </p:cNvCxnSpPr>
          <p:nvPr/>
        </p:nvCxnSpPr>
        <p:spPr bwMode="auto">
          <a:xfrm>
            <a:off x="0" y="194713225"/>
            <a:ext cx="0" cy="0"/>
          </a:xfrm>
          <a:prstGeom prst="straightConnector1">
            <a:avLst/>
          </a:prstGeom>
          <a:noFill/>
          <a:ln w="9525">
            <a:solidFill>
              <a:schemeClr val="tx1"/>
            </a:solidFill>
            <a:round/>
            <a:headEnd type="none" w="sm" len="sm"/>
            <a:tailEnd type="none" w="sm" len="sm"/>
          </a:ln>
        </p:spPr>
      </p:cxnSp>
      <p:pic>
        <p:nvPicPr>
          <p:cNvPr id="26628" name="Picture 4" descr="nen ban do"/>
          <p:cNvPicPr>
            <a:picLocks noChangeAspect="1" noChangeArrowheads="1"/>
          </p:cNvPicPr>
          <p:nvPr/>
        </p:nvPicPr>
        <p:blipFill>
          <a:blip r:embed="rId3"/>
          <a:srcRect/>
          <a:stretch>
            <a:fillRect/>
          </a:stretch>
        </p:blipFill>
        <p:spPr bwMode="auto">
          <a:xfrm>
            <a:off x="-30163" y="2895600"/>
            <a:ext cx="9174163" cy="4419600"/>
          </a:xfrm>
          <a:prstGeom prst="rect">
            <a:avLst/>
          </a:prstGeom>
          <a:noFill/>
          <a:ln w="9525">
            <a:solidFill>
              <a:srgbClr val="990000"/>
            </a:solidFill>
            <a:miter lim="800000"/>
            <a:headEnd/>
            <a:tailEnd/>
          </a:ln>
        </p:spPr>
      </p:pic>
      <p:grpSp>
        <p:nvGrpSpPr>
          <p:cNvPr id="2" name="Group 15"/>
          <p:cNvGrpSpPr>
            <a:grpSpLocks/>
          </p:cNvGrpSpPr>
          <p:nvPr/>
        </p:nvGrpSpPr>
        <p:grpSpPr bwMode="auto">
          <a:xfrm>
            <a:off x="0" y="2203450"/>
            <a:ext cx="1411288" cy="844550"/>
            <a:chOff x="84" y="1499"/>
            <a:chExt cx="805" cy="474"/>
          </a:xfrm>
        </p:grpSpPr>
        <p:sp>
          <p:nvSpPr>
            <p:cNvPr id="26678" name="Freeform 16"/>
            <p:cNvSpPr>
              <a:spLocks/>
            </p:cNvSpPr>
            <p:nvPr/>
          </p:nvSpPr>
          <p:spPr bwMode="auto">
            <a:xfrm>
              <a:off x="729" y="1892"/>
              <a:ext cx="160" cy="81"/>
            </a:xfrm>
            <a:custGeom>
              <a:avLst/>
              <a:gdLst>
                <a:gd name="T0" fmla="*/ 96 w 160"/>
                <a:gd name="T1" fmla="*/ 0 h 81"/>
                <a:gd name="T2" fmla="*/ 145 w 160"/>
                <a:gd name="T3" fmla="*/ 0 h 81"/>
                <a:gd name="T4" fmla="*/ 145 w 160"/>
                <a:gd name="T5" fmla="*/ 33 h 81"/>
                <a:gd name="T6" fmla="*/ 159 w 160"/>
                <a:gd name="T7" fmla="*/ 33 h 81"/>
                <a:gd name="T8" fmla="*/ 159 w 160"/>
                <a:gd name="T9" fmla="*/ 80 h 81"/>
                <a:gd name="T10" fmla="*/ 0 w 160"/>
                <a:gd name="T11" fmla="*/ 80 h 81"/>
                <a:gd name="T12" fmla="*/ 0 w 160"/>
                <a:gd name="T13" fmla="*/ 47 h 81"/>
                <a:gd name="T14" fmla="*/ 29 w 160"/>
                <a:gd name="T15" fmla="*/ 47 h 81"/>
                <a:gd name="T16" fmla="*/ 36 w 160"/>
                <a:gd name="T17" fmla="*/ 47 h 81"/>
                <a:gd name="T18" fmla="*/ 33 w 160"/>
                <a:gd name="T19" fmla="*/ 47 h 81"/>
                <a:gd name="T20" fmla="*/ 69 w 160"/>
                <a:gd name="T21" fmla="*/ 47 h 81"/>
                <a:gd name="T22" fmla="*/ 69 w 160"/>
                <a:gd name="T23" fmla="*/ 0 h 81"/>
                <a:gd name="T24" fmla="*/ 96 w 160"/>
                <a:gd name="T25" fmla="*/ 0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0"/>
                <a:gd name="T40" fmla="*/ 0 h 81"/>
                <a:gd name="T41" fmla="*/ 160 w 160"/>
                <a:gd name="T42" fmla="*/ 81 h 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0" h="81">
                  <a:moveTo>
                    <a:pt x="96" y="0"/>
                  </a:moveTo>
                  <a:lnTo>
                    <a:pt x="145" y="0"/>
                  </a:lnTo>
                  <a:lnTo>
                    <a:pt x="145" y="33"/>
                  </a:lnTo>
                  <a:lnTo>
                    <a:pt x="159" y="33"/>
                  </a:lnTo>
                  <a:lnTo>
                    <a:pt x="159" y="80"/>
                  </a:lnTo>
                  <a:lnTo>
                    <a:pt x="0" y="80"/>
                  </a:lnTo>
                  <a:lnTo>
                    <a:pt x="0" y="47"/>
                  </a:lnTo>
                  <a:lnTo>
                    <a:pt x="29" y="47"/>
                  </a:lnTo>
                  <a:lnTo>
                    <a:pt x="36" y="47"/>
                  </a:lnTo>
                  <a:lnTo>
                    <a:pt x="33" y="47"/>
                  </a:lnTo>
                  <a:lnTo>
                    <a:pt x="69" y="47"/>
                  </a:lnTo>
                  <a:lnTo>
                    <a:pt x="69" y="0"/>
                  </a:lnTo>
                  <a:lnTo>
                    <a:pt x="96" y="0"/>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79" name="Freeform 17"/>
            <p:cNvSpPr>
              <a:spLocks/>
            </p:cNvSpPr>
            <p:nvPr/>
          </p:nvSpPr>
          <p:spPr bwMode="auto">
            <a:xfrm>
              <a:off x="762" y="1731"/>
              <a:ext cx="64" cy="209"/>
            </a:xfrm>
            <a:custGeom>
              <a:avLst/>
              <a:gdLst>
                <a:gd name="T0" fmla="*/ 4 w 64"/>
                <a:gd name="T1" fmla="*/ 208 h 209"/>
                <a:gd name="T2" fmla="*/ 4 w 64"/>
                <a:gd name="T3" fmla="*/ 70 h 209"/>
                <a:gd name="T4" fmla="*/ 16 w 64"/>
                <a:gd name="T5" fmla="*/ 70 h 209"/>
                <a:gd name="T6" fmla="*/ 16 w 64"/>
                <a:gd name="T7" fmla="*/ 10 h 209"/>
                <a:gd name="T8" fmla="*/ 20 w 64"/>
                <a:gd name="T9" fmla="*/ 10 h 209"/>
                <a:gd name="T10" fmla="*/ 20 w 64"/>
                <a:gd name="T11" fmla="*/ 0 h 209"/>
                <a:gd name="T12" fmla="*/ 30 w 64"/>
                <a:gd name="T13" fmla="*/ 0 h 209"/>
                <a:gd name="T14" fmla="*/ 30 w 64"/>
                <a:gd name="T15" fmla="*/ 10 h 209"/>
                <a:gd name="T16" fmla="*/ 37 w 64"/>
                <a:gd name="T17" fmla="*/ 10 h 209"/>
                <a:gd name="T18" fmla="*/ 37 w 64"/>
                <a:gd name="T19" fmla="*/ 0 h 209"/>
                <a:gd name="T20" fmla="*/ 46 w 64"/>
                <a:gd name="T21" fmla="*/ 0 h 209"/>
                <a:gd name="T22" fmla="*/ 46 w 64"/>
                <a:gd name="T23" fmla="*/ 10 h 209"/>
                <a:gd name="T24" fmla="*/ 50 w 64"/>
                <a:gd name="T25" fmla="*/ 10 h 209"/>
                <a:gd name="T26" fmla="*/ 50 w 64"/>
                <a:gd name="T27" fmla="*/ 70 h 209"/>
                <a:gd name="T28" fmla="*/ 63 w 64"/>
                <a:gd name="T29" fmla="*/ 70 h 209"/>
                <a:gd name="T30" fmla="*/ 63 w 64"/>
                <a:gd name="T31" fmla="*/ 160 h 209"/>
                <a:gd name="T32" fmla="*/ 63 w 64"/>
                <a:gd name="T33" fmla="*/ 161 h 209"/>
                <a:gd name="T34" fmla="*/ 36 w 64"/>
                <a:gd name="T35" fmla="*/ 161 h 209"/>
                <a:gd name="T36" fmla="*/ 36 w 64"/>
                <a:gd name="T37" fmla="*/ 208 h 209"/>
                <a:gd name="T38" fmla="*/ 0 w 64"/>
                <a:gd name="T39" fmla="*/ 208 h 209"/>
                <a:gd name="T40" fmla="*/ 4 w 64"/>
                <a:gd name="T41" fmla="*/ 208 h 2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209"/>
                <a:gd name="T65" fmla="*/ 64 w 64"/>
                <a:gd name="T66" fmla="*/ 209 h 2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209">
                  <a:moveTo>
                    <a:pt x="4" y="208"/>
                  </a:moveTo>
                  <a:lnTo>
                    <a:pt x="4" y="70"/>
                  </a:lnTo>
                  <a:lnTo>
                    <a:pt x="16" y="70"/>
                  </a:lnTo>
                  <a:lnTo>
                    <a:pt x="16" y="10"/>
                  </a:lnTo>
                  <a:lnTo>
                    <a:pt x="20" y="10"/>
                  </a:lnTo>
                  <a:lnTo>
                    <a:pt x="20" y="0"/>
                  </a:lnTo>
                  <a:lnTo>
                    <a:pt x="30" y="0"/>
                  </a:lnTo>
                  <a:lnTo>
                    <a:pt x="30" y="10"/>
                  </a:lnTo>
                  <a:lnTo>
                    <a:pt x="37" y="10"/>
                  </a:lnTo>
                  <a:lnTo>
                    <a:pt x="37" y="0"/>
                  </a:lnTo>
                  <a:lnTo>
                    <a:pt x="46" y="0"/>
                  </a:lnTo>
                  <a:lnTo>
                    <a:pt x="46" y="10"/>
                  </a:lnTo>
                  <a:lnTo>
                    <a:pt x="50" y="10"/>
                  </a:lnTo>
                  <a:lnTo>
                    <a:pt x="50" y="70"/>
                  </a:lnTo>
                  <a:lnTo>
                    <a:pt x="63" y="70"/>
                  </a:lnTo>
                  <a:lnTo>
                    <a:pt x="63" y="160"/>
                  </a:lnTo>
                  <a:lnTo>
                    <a:pt x="63" y="161"/>
                  </a:lnTo>
                  <a:lnTo>
                    <a:pt x="36" y="161"/>
                  </a:lnTo>
                  <a:lnTo>
                    <a:pt x="36" y="208"/>
                  </a:lnTo>
                  <a:lnTo>
                    <a:pt x="0" y="208"/>
                  </a:lnTo>
                  <a:lnTo>
                    <a:pt x="4" y="208"/>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80" name="Freeform 18"/>
            <p:cNvSpPr>
              <a:spLocks/>
            </p:cNvSpPr>
            <p:nvPr/>
          </p:nvSpPr>
          <p:spPr bwMode="auto">
            <a:xfrm>
              <a:off x="626" y="1835"/>
              <a:ext cx="134" cy="138"/>
            </a:xfrm>
            <a:custGeom>
              <a:avLst/>
              <a:gdLst>
                <a:gd name="T0" fmla="*/ 56 w 134"/>
                <a:gd name="T1" fmla="*/ 16 h 138"/>
                <a:gd name="T2" fmla="*/ 69 w 134"/>
                <a:gd name="T3" fmla="*/ 16 h 138"/>
                <a:gd name="T4" fmla="*/ 69 w 134"/>
                <a:gd name="T5" fmla="*/ 0 h 138"/>
                <a:gd name="T6" fmla="*/ 109 w 134"/>
                <a:gd name="T7" fmla="*/ 0 h 138"/>
                <a:gd name="T8" fmla="*/ 109 w 134"/>
                <a:gd name="T9" fmla="*/ 16 h 138"/>
                <a:gd name="T10" fmla="*/ 133 w 134"/>
                <a:gd name="T11" fmla="*/ 16 h 138"/>
                <a:gd name="T12" fmla="*/ 133 w 134"/>
                <a:gd name="T13" fmla="*/ 104 h 138"/>
                <a:gd name="T14" fmla="*/ 132 w 134"/>
                <a:gd name="T15" fmla="*/ 104 h 138"/>
                <a:gd name="T16" fmla="*/ 103 w 134"/>
                <a:gd name="T17" fmla="*/ 104 h 138"/>
                <a:gd name="T18" fmla="*/ 103 w 134"/>
                <a:gd name="T19" fmla="*/ 137 h 138"/>
                <a:gd name="T20" fmla="*/ 96 w 134"/>
                <a:gd name="T21" fmla="*/ 137 h 138"/>
                <a:gd name="T22" fmla="*/ 96 w 134"/>
                <a:gd name="T23" fmla="*/ 57 h 138"/>
                <a:gd name="T24" fmla="*/ 0 w 134"/>
                <a:gd name="T25" fmla="*/ 57 h 138"/>
                <a:gd name="T26" fmla="*/ 0 w 134"/>
                <a:gd name="T27" fmla="*/ 16 h 138"/>
                <a:gd name="T28" fmla="*/ 26 w 134"/>
                <a:gd name="T29" fmla="*/ 16 h 138"/>
                <a:gd name="T30" fmla="*/ 56 w 134"/>
                <a:gd name="T31" fmla="*/ 16 h 1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
                <a:gd name="T49" fmla="*/ 0 h 138"/>
                <a:gd name="T50" fmla="*/ 134 w 134"/>
                <a:gd name="T51" fmla="*/ 138 h 1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 h="138">
                  <a:moveTo>
                    <a:pt x="56" y="16"/>
                  </a:moveTo>
                  <a:lnTo>
                    <a:pt x="69" y="16"/>
                  </a:lnTo>
                  <a:lnTo>
                    <a:pt x="69" y="0"/>
                  </a:lnTo>
                  <a:lnTo>
                    <a:pt x="109" y="0"/>
                  </a:lnTo>
                  <a:lnTo>
                    <a:pt x="109" y="16"/>
                  </a:lnTo>
                  <a:lnTo>
                    <a:pt x="133" y="16"/>
                  </a:lnTo>
                  <a:lnTo>
                    <a:pt x="133" y="104"/>
                  </a:lnTo>
                  <a:lnTo>
                    <a:pt x="132" y="104"/>
                  </a:lnTo>
                  <a:lnTo>
                    <a:pt x="103" y="104"/>
                  </a:lnTo>
                  <a:lnTo>
                    <a:pt x="103" y="137"/>
                  </a:lnTo>
                  <a:lnTo>
                    <a:pt x="96" y="137"/>
                  </a:lnTo>
                  <a:lnTo>
                    <a:pt x="96" y="57"/>
                  </a:lnTo>
                  <a:lnTo>
                    <a:pt x="0" y="57"/>
                  </a:lnTo>
                  <a:lnTo>
                    <a:pt x="0" y="16"/>
                  </a:lnTo>
                  <a:lnTo>
                    <a:pt x="26" y="16"/>
                  </a:lnTo>
                  <a:lnTo>
                    <a:pt x="56" y="16"/>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81" name="Freeform 19"/>
            <p:cNvSpPr>
              <a:spLocks/>
            </p:cNvSpPr>
            <p:nvPr/>
          </p:nvSpPr>
          <p:spPr bwMode="auto">
            <a:xfrm>
              <a:off x="622" y="1540"/>
              <a:ext cx="61" cy="313"/>
            </a:xfrm>
            <a:custGeom>
              <a:avLst/>
              <a:gdLst>
                <a:gd name="T0" fmla="*/ 0 w 61"/>
                <a:gd name="T1" fmla="*/ 228 h 313"/>
                <a:gd name="T2" fmla="*/ 0 w 61"/>
                <a:gd name="T3" fmla="*/ 30 h 313"/>
                <a:gd name="T4" fmla="*/ 10 w 61"/>
                <a:gd name="T5" fmla="*/ 30 h 313"/>
                <a:gd name="T6" fmla="*/ 10 w 61"/>
                <a:gd name="T7" fmla="*/ 16 h 313"/>
                <a:gd name="T8" fmla="*/ 15 w 61"/>
                <a:gd name="T9" fmla="*/ 16 h 313"/>
                <a:gd name="T10" fmla="*/ 27 w 61"/>
                <a:gd name="T11" fmla="*/ 0 h 313"/>
                <a:gd name="T12" fmla="*/ 34 w 61"/>
                <a:gd name="T13" fmla="*/ 0 h 313"/>
                <a:gd name="T14" fmla="*/ 46 w 61"/>
                <a:gd name="T15" fmla="*/ 16 h 313"/>
                <a:gd name="T16" fmla="*/ 50 w 61"/>
                <a:gd name="T17" fmla="*/ 16 h 313"/>
                <a:gd name="T18" fmla="*/ 50 w 61"/>
                <a:gd name="T19" fmla="*/ 30 h 313"/>
                <a:gd name="T20" fmla="*/ 60 w 61"/>
                <a:gd name="T21" fmla="*/ 30 h 313"/>
                <a:gd name="T22" fmla="*/ 60 w 61"/>
                <a:gd name="T23" fmla="*/ 311 h 313"/>
                <a:gd name="T24" fmla="*/ 30 w 61"/>
                <a:gd name="T25" fmla="*/ 311 h 313"/>
                <a:gd name="T26" fmla="*/ 30 w 61"/>
                <a:gd name="T27" fmla="*/ 312 h 313"/>
                <a:gd name="T28" fmla="*/ 30 w 61"/>
                <a:gd name="T29" fmla="*/ 258 h 313"/>
                <a:gd name="T30" fmla="*/ 30 w 61"/>
                <a:gd name="T31" fmla="*/ 228 h 313"/>
                <a:gd name="T32" fmla="*/ 0 w 61"/>
                <a:gd name="T33" fmla="*/ 228 h 3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313"/>
                <a:gd name="T53" fmla="*/ 61 w 61"/>
                <a:gd name="T54" fmla="*/ 313 h 3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313">
                  <a:moveTo>
                    <a:pt x="0" y="228"/>
                  </a:moveTo>
                  <a:lnTo>
                    <a:pt x="0" y="30"/>
                  </a:lnTo>
                  <a:lnTo>
                    <a:pt x="10" y="30"/>
                  </a:lnTo>
                  <a:lnTo>
                    <a:pt x="10" y="16"/>
                  </a:lnTo>
                  <a:lnTo>
                    <a:pt x="15" y="16"/>
                  </a:lnTo>
                  <a:lnTo>
                    <a:pt x="27" y="0"/>
                  </a:lnTo>
                  <a:lnTo>
                    <a:pt x="34" y="0"/>
                  </a:lnTo>
                  <a:lnTo>
                    <a:pt x="46" y="16"/>
                  </a:lnTo>
                  <a:lnTo>
                    <a:pt x="50" y="16"/>
                  </a:lnTo>
                  <a:lnTo>
                    <a:pt x="50" y="30"/>
                  </a:lnTo>
                  <a:lnTo>
                    <a:pt x="60" y="30"/>
                  </a:lnTo>
                  <a:lnTo>
                    <a:pt x="60" y="311"/>
                  </a:lnTo>
                  <a:lnTo>
                    <a:pt x="30" y="311"/>
                  </a:lnTo>
                  <a:lnTo>
                    <a:pt x="30" y="312"/>
                  </a:lnTo>
                  <a:lnTo>
                    <a:pt x="30" y="258"/>
                  </a:lnTo>
                  <a:lnTo>
                    <a:pt x="30" y="228"/>
                  </a:lnTo>
                  <a:lnTo>
                    <a:pt x="0" y="228"/>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82" name="Freeform 20"/>
            <p:cNvSpPr>
              <a:spLocks/>
            </p:cNvSpPr>
            <p:nvPr/>
          </p:nvSpPr>
          <p:spPr bwMode="auto">
            <a:xfrm>
              <a:off x="602" y="1768"/>
              <a:ext cx="51" cy="31"/>
            </a:xfrm>
            <a:custGeom>
              <a:avLst/>
              <a:gdLst>
                <a:gd name="T0" fmla="*/ 50 w 51"/>
                <a:gd name="T1" fmla="*/ 30 h 31"/>
                <a:gd name="T2" fmla="*/ 50 w 51"/>
                <a:gd name="T3" fmla="*/ 0 h 31"/>
                <a:gd name="T4" fmla="*/ 20 w 51"/>
                <a:gd name="T5" fmla="*/ 0 h 31"/>
                <a:gd name="T6" fmla="*/ 21 w 51"/>
                <a:gd name="T7" fmla="*/ 0 h 31"/>
                <a:gd name="T8" fmla="*/ 0 w 51"/>
                <a:gd name="T9" fmla="*/ 0 h 31"/>
                <a:gd name="T10" fmla="*/ 0 w 51"/>
                <a:gd name="T11" fmla="*/ 30 h 31"/>
                <a:gd name="T12" fmla="*/ 50 w 51"/>
                <a:gd name="T13" fmla="*/ 30 h 31"/>
                <a:gd name="T14" fmla="*/ 0 60000 65536"/>
                <a:gd name="T15" fmla="*/ 0 60000 65536"/>
                <a:gd name="T16" fmla="*/ 0 60000 65536"/>
                <a:gd name="T17" fmla="*/ 0 60000 65536"/>
                <a:gd name="T18" fmla="*/ 0 60000 65536"/>
                <a:gd name="T19" fmla="*/ 0 60000 65536"/>
                <a:gd name="T20" fmla="*/ 0 60000 65536"/>
                <a:gd name="T21" fmla="*/ 0 w 51"/>
                <a:gd name="T22" fmla="*/ 0 h 31"/>
                <a:gd name="T23" fmla="*/ 51 w 5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31">
                  <a:moveTo>
                    <a:pt x="50" y="30"/>
                  </a:moveTo>
                  <a:lnTo>
                    <a:pt x="50" y="0"/>
                  </a:lnTo>
                  <a:lnTo>
                    <a:pt x="20" y="0"/>
                  </a:lnTo>
                  <a:lnTo>
                    <a:pt x="21" y="0"/>
                  </a:lnTo>
                  <a:lnTo>
                    <a:pt x="0" y="0"/>
                  </a:lnTo>
                  <a:lnTo>
                    <a:pt x="0" y="30"/>
                  </a:lnTo>
                  <a:lnTo>
                    <a:pt x="50" y="30"/>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83" name="Freeform 21"/>
            <p:cNvSpPr>
              <a:spLocks/>
            </p:cNvSpPr>
            <p:nvPr/>
          </p:nvSpPr>
          <p:spPr bwMode="auto">
            <a:xfrm>
              <a:off x="602" y="1798"/>
              <a:ext cx="51" cy="95"/>
            </a:xfrm>
            <a:custGeom>
              <a:avLst/>
              <a:gdLst>
                <a:gd name="T0" fmla="*/ 50 w 51"/>
                <a:gd name="T1" fmla="*/ 54 h 95"/>
                <a:gd name="T2" fmla="*/ 50 w 51"/>
                <a:gd name="T3" fmla="*/ 0 h 95"/>
                <a:gd name="T4" fmla="*/ 0 w 51"/>
                <a:gd name="T5" fmla="*/ 0 h 95"/>
                <a:gd name="T6" fmla="*/ 0 w 51"/>
                <a:gd name="T7" fmla="*/ 94 h 95"/>
                <a:gd name="T8" fmla="*/ 24 w 51"/>
                <a:gd name="T9" fmla="*/ 94 h 95"/>
                <a:gd name="T10" fmla="*/ 24 w 51"/>
                <a:gd name="T11" fmla="*/ 53 h 95"/>
                <a:gd name="T12" fmla="*/ 50 w 51"/>
                <a:gd name="T13" fmla="*/ 53 h 95"/>
                <a:gd name="T14" fmla="*/ 50 w 51"/>
                <a:gd name="T15" fmla="*/ 54 h 9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5"/>
                <a:gd name="T26" fmla="*/ 51 w 51"/>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5">
                  <a:moveTo>
                    <a:pt x="50" y="54"/>
                  </a:moveTo>
                  <a:lnTo>
                    <a:pt x="50" y="0"/>
                  </a:lnTo>
                  <a:lnTo>
                    <a:pt x="0" y="0"/>
                  </a:lnTo>
                  <a:lnTo>
                    <a:pt x="0" y="94"/>
                  </a:lnTo>
                  <a:lnTo>
                    <a:pt x="24" y="94"/>
                  </a:lnTo>
                  <a:lnTo>
                    <a:pt x="24" y="53"/>
                  </a:lnTo>
                  <a:lnTo>
                    <a:pt x="50" y="53"/>
                  </a:lnTo>
                  <a:lnTo>
                    <a:pt x="50" y="54"/>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84" name="Freeform 22"/>
            <p:cNvSpPr>
              <a:spLocks/>
            </p:cNvSpPr>
            <p:nvPr/>
          </p:nvSpPr>
          <p:spPr bwMode="auto">
            <a:xfrm>
              <a:off x="543" y="1892"/>
              <a:ext cx="180" cy="81"/>
            </a:xfrm>
            <a:custGeom>
              <a:avLst/>
              <a:gdLst>
                <a:gd name="T0" fmla="*/ 23 w 180"/>
                <a:gd name="T1" fmla="*/ 0 h 81"/>
                <a:gd name="T2" fmla="*/ 49 w 180"/>
                <a:gd name="T3" fmla="*/ 0 h 81"/>
                <a:gd name="T4" fmla="*/ 59 w 180"/>
                <a:gd name="T5" fmla="*/ 0 h 81"/>
                <a:gd name="T6" fmla="*/ 83 w 180"/>
                <a:gd name="T7" fmla="*/ 0 h 81"/>
                <a:gd name="T8" fmla="*/ 179 w 180"/>
                <a:gd name="T9" fmla="*/ 0 h 81"/>
                <a:gd name="T10" fmla="*/ 179 w 180"/>
                <a:gd name="T11" fmla="*/ 80 h 81"/>
                <a:gd name="T12" fmla="*/ 0 w 180"/>
                <a:gd name="T13" fmla="*/ 80 h 81"/>
                <a:gd name="T14" fmla="*/ 0 w 180"/>
                <a:gd name="T15" fmla="*/ 0 h 81"/>
                <a:gd name="T16" fmla="*/ 23 w 180"/>
                <a:gd name="T17" fmla="*/ 0 h 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
                <a:gd name="T28" fmla="*/ 0 h 81"/>
                <a:gd name="T29" fmla="*/ 180 w 180"/>
                <a:gd name="T30" fmla="*/ 81 h 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 h="81">
                  <a:moveTo>
                    <a:pt x="23" y="0"/>
                  </a:moveTo>
                  <a:lnTo>
                    <a:pt x="49" y="0"/>
                  </a:lnTo>
                  <a:lnTo>
                    <a:pt x="59" y="0"/>
                  </a:lnTo>
                  <a:lnTo>
                    <a:pt x="83" y="0"/>
                  </a:lnTo>
                  <a:lnTo>
                    <a:pt x="179" y="0"/>
                  </a:lnTo>
                  <a:lnTo>
                    <a:pt x="179" y="80"/>
                  </a:lnTo>
                  <a:lnTo>
                    <a:pt x="0" y="80"/>
                  </a:lnTo>
                  <a:lnTo>
                    <a:pt x="0" y="0"/>
                  </a:lnTo>
                  <a:lnTo>
                    <a:pt x="23" y="0"/>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85" name="Freeform 23"/>
            <p:cNvSpPr>
              <a:spLocks/>
            </p:cNvSpPr>
            <p:nvPr/>
          </p:nvSpPr>
          <p:spPr bwMode="auto">
            <a:xfrm>
              <a:off x="536" y="1499"/>
              <a:ext cx="57" cy="394"/>
            </a:xfrm>
            <a:custGeom>
              <a:avLst/>
              <a:gdLst>
                <a:gd name="T0" fmla="*/ 30 w 57"/>
                <a:gd name="T1" fmla="*/ 393 h 394"/>
                <a:gd name="T2" fmla="*/ 30 w 57"/>
                <a:gd name="T3" fmla="*/ 369 h 394"/>
                <a:gd name="T4" fmla="*/ 30 w 57"/>
                <a:gd name="T5" fmla="*/ 171 h 394"/>
                <a:gd name="T6" fmla="*/ 0 w 57"/>
                <a:gd name="T7" fmla="*/ 171 h 394"/>
                <a:gd name="T8" fmla="*/ 0 w 57"/>
                <a:gd name="T9" fmla="*/ 0 h 394"/>
                <a:gd name="T10" fmla="*/ 56 w 57"/>
                <a:gd name="T11" fmla="*/ 0 h 394"/>
                <a:gd name="T12" fmla="*/ 56 w 57"/>
                <a:gd name="T13" fmla="*/ 393 h 394"/>
                <a:gd name="T14" fmla="*/ 30 w 57"/>
                <a:gd name="T15" fmla="*/ 393 h 394"/>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394"/>
                <a:gd name="T26" fmla="*/ 57 w 57"/>
                <a:gd name="T27" fmla="*/ 394 h 3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394">
                  <a:moveTo>
                    <a:pt x="30" y="393"/>
                  </a:moveTo>
                  <a:lnTo>
                    <a:pt x="30" y="369"/>
                  </a:lnTo>
                  <a:lnTo>
                    <a:pt x="30" y="171"/>
                  </a:lnTo>
                  <a:lnTo>
                    <a:pt x="0" y="171"/>
                  </a:lnTo>
                  <a:lnTo>
                    <a:pt x="0" y="0"/>
                  </a:lnTo>
                  <a:lnTo>
                    <a:pt x="56" y="0"/>
                  </a:lnTo>
                  <a:lnTo>
                    <a:pt x="56" y="393"/>
                  </a:lnTo>
                  <a:lnTo>
                    <a:pt x="30" y="393"/>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86" name="Freeform 24"/>
            <p:cNvSpPr>
              <a:spLocks/>
            </p:cNvSpPr>
            <p:nvPr/>
          </p:nvSpPr>
          <p:spPr bwMode="auto">
            <a:xfrm>
              <a:off x="470" y="1815"/>
              <a:ext cx="97" cy="158"/>
            </a:xfrm>
            <a:custGeom>
              <a:avLst/>
              <a:gdLst>
                <a:gd name="T0" fmla="*/ 40 w 97"/>
                <a:gd name="T1" fmla="*/ 0 h 158"/>
                <a:gd name="T2" fmla="*/ 50 w 97"/>
                <a:gd name="T3" fmla="*/ 10 h 158"/>
                <a:gd name="T4" fmla="*/ 50 w 97"/>
                <a:gd name="T5" fmla="*/ 37 h 158"/>
                <a:gd name="T6" fmla="*/ 90 w 97"/>
                <a:gd name="T7" fmla="*/ 37 h 158"/>
                <a:gd name="T8" fmla="*/ 90 w 97"/>
                <a:gd name="T9" fmla="*/ 53 h 158"/>
                <a:gd name="T10" fmla="*/ 96 w 97"/>
                <a:gd name="T11" fmla="*/ 53 h 158"/>
                <a:gd name="T12" fmla="*/ 96 w 97"/>
                <a:gd name="T13" fmla="*/ 77 h 158"/>
                <a:gd name="T14" fmla="*/ 73 w 97"/>
                <a:gd name="T15" fmla="*/ 77 h 158"/>
                <a:gd name="T16" fmla="*/ 73 w 97"/>
                <a:gd name="T17" fmla="*/ 157 h 158"/>
                <a:gd name="T18" fmla="*/ 0 w 97"/>
                <a:gd name="T19" fmla="*/ 157 h 158"/>
                <a:gd name="T20" fmla="*/ 0 w 97"/>
                <a:gd name="T21" fmla="*/ 87 h 158"/>
                <a:gd name="T22" fmla="*/ 6 w 97"/>
                <a:gd name="T23" fmla="*/ 87 h 158"/>
                <a:gd name="T24" fmla="*/ 23 w 97"/>
                <a:gd name="T25" fmla="*/ 87 h 158"/>
                <a:gd name="T26" fmla="*/ 23 w 97"/>
                <a:gd name="T27" fmla="*/ 37 h 158"/>
                <a:gd name="T28" fmla="*/ 30 w 97"/>
                <a:gd name="T29" fmla="*/ 37 h 158"/>
                <a:gd name="T30" fmla="*/ 30 w 97"/>
                <a:gd name="T31" fmla="*/ 10 h 158"/>
                <a:gd name="T32" fmla="*/ 40 w 97"/>
                <a:gd name="T33" fmla="*/ 0 h 1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
                <a:gd name="T52" fmla="*/ 0 h 158"/>
                <a:gd name="T53" fmla="*/ 97 w 97"/>
                <a:gd name="T54" fmla="*/ 158 h 1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 h="158">
                  <a:moveTo>
                    <a:pt x="40" y="0"/>
                  </a:moveTo>
                  <a:lnTo>
                    <a:pt x="50" y="10"/>
                  </a:lnTo>
                  <a:lnTo>
                    <a:pt x="50" y="37"/>
                  </a:lnTo>
                  <a:lnTo>
                    <a:pt x="90" y="37"/>
                  </a:lnTo>
                  <a:lnTo>
                    <a:pt x="90" y="53"/>
                  </a:lnTo>
                  <a:lnTo>
                    <a:pt x="96" y="53"/>
                  </a:lnTo>
                  <a:lnTo>
                    <a:pt x="96" y="77"/>
                  </a:lnTo>
                  <a:lnTo>
                    <a:pt x="73" y="77"/>
                  </a:lnTo>
                  <a:lnTo>
                    <a:pt x="73" y="157"/>
                  </a:lnTo>
                  <a:lnTo>
                    <a:pt x="0" y="157"/>
                  </a:lnTo>
                  <a:lnTo>
                    <a:pt x="0" y="87"/>
                  </a:lnTo>
                  <a:lnTo>
                    <a:pt x="6" y="87"/>
                  </a:lnTo>
                  <a:lnTo>
                    <a:pt x="23" y="87"/>
                  </a:lnTo>
                  <a:lnTo>
                    <a:pt x="23" y="37"/>
                  </a:lnTo>
                  <a:lnTo>
                    <a:pt x="30" y="37"/>
                  </a:lnTo>
                  <a:lnTo>
                    <a:pt x="30" y="10"/>
                  </a:lnTo>
                  <a:lnTo>
                    <a:pt x="40" y="0"/>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87" name="Freeform 25"/>
            <p:cNvSpPr>
              <a:spLocks/>
            </p:cNvSpPr>
            <p:nvPr/>
          </p:nvSpPr>
          <p:spPr bwMode="auto">
            <a:xfrm>
              <a:off x="510" y="1670"/>
              <a:ext cx="57" cy="199"/>
            </a:xfrm>
            <a:custGeom>
              <a:avLst/>
              <a:gdLst>
                <a:gd name="T0" fmla="*/ 26 w 57"/>
                <a:gd name="T1" fmla="*/ 0 h 199"/>
                <a:gd name="T2" fmla="*/ 0 w 57"/>
                <a:gd name="T3" fmla="*/ 0 h 199"/>
                <a:gd name="T4" fmla="*/ 0 w 57"/>
                <a:gd name="T5" fmla="*/ 144 h 199"/>
                <a:gd name="T6" fmla="*/ 0 w 57"/>
                <a:gd name="T7" fmla="*/ 145 h 199"/>
                <a:gd name="T8" fmla="*/ 10 w 57"/>
                <a:gd name="T9" fmla="*/ 155 h 199"/>
                <a:gd name="T10" fmla="*/ 10 w 57"/>
                <a:gd name="T11" fmla="*/ 182 h 199"/>
                <a:gd name="T12" fmla="*/ 50 w 57"/>
                <a:gd name="T13" fmla="*/ 182 h 199"/>
                <a:gd name="T14" fmla="*/ 50 w 57"/>
                <a:gd name="T15" fmla="*/ 198 h 199"/>
                <a:gd name="T16" fmla="*/ 56 w 57"/>
                <a:gd name="T17" fmla="*/ 198 h 199"/>
                <a:gd name="T18" fmla="*/ 56 w 57"/>
                <a:gd name="T19" fmla="*/ 0 h 199"/>
                <a:gd name="T20" fmla="*/ 26 w 5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199"/>
                <a:gd name="T35" fmla="*/ 57 w 5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199">
                  <a:moveTo>
                    <a:pt x="26" y="0"/>
                  </a:moveTo>
                  <a:lnTo>
                    <a:pt x="0" y="0"/>
                  </a:lnTo>
                  <a:lnTo>
                    <a:pt x="0" y="144"/>
                  </a:lnTo>
                  <a:lnTo>
                    <a:pt x="0" y="145"/>
                  </a:lnTo>
                  <a:lnTo>
                    <a:pt x="10" y="155"/>
                  </a:lnTo>
                  <a:lnTo>
                    <a:pt x="10" y="182"/>
                  </a:lnTo>
                  <a:lnTo>
                    <a:pt x="50" y="182"/>
                  </a:lnTo>
                  <a:lnTo>
                    <a:pt x="50" y="198"/>
                  </a:lnTo>
                  <a:lnTo>
                    <a:pt x="56" y="198"/>
                  </a:lnTo>
                  <a:lnTo>
                    <a:pt x="56" y="0"/>
                  </a:lnTo>
                  <a:lnTo>
                    <a:pt x="26" y="0"/>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88" name="Freeform 26"/>
            <p:cNvSpPr>
              <a:spLocks/>
            </p:cNvSpPr>
            <p:nvPr/>
          </p:nvSpPr>
          <p:spPr bwMode="auto">
            <a:xfrm>
              <a:off x="440" y="1697"/>
              <a:ext cx="37" cy="276"/>
            </a:xfrm>
            <a:custGeom>
              <a:avLst/>
              <a:gdLst>
                <a:gd name="T0" fmla="*/ 0 w 37"/>
                <a:gd name="T1" fmla="*/ 275 h 276"/>
                <a:gd name="T2" fmla="*/ 0 w 37"/>
                <a:gd name="T3" fmla="*/ 0 h 276"/>
                <a:gd name="T4" fmla="*/ 36 w 37"/>
                <a:gd name="T5" fmla="*/ 0 h 276"/>
                <a:gd name="T6" fmla="*/ 36 w 37"/>
                <a:gd name="T7" fmla="*/ 205 h 276"/>
                <a:gd name="T8" fmla="*/ 30 w 37"/>
                <a:gd name="T9" fmla="*/ 205 h 276"/>
                <a:gd name="T10" fmla="*/ 30 w 37"/>
                <a:gd name="T11" fmla="*/ 275 h 276"/>
                <a:gd name="T12" fmla="*/ 0 w 37"/>
                <a:gd name="T13" fmla="*/ 275 h 276"/>
                <a:gd name="T14" fmla="*/ 0 w 37"/>
                <a:gd name="T15" fmla="*/ 275 h 276"/>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276"/>
                <a:gd name="T26" fmla="*/ 37 w 37"/>
                <a:gd name="T27" fmla="*/ 276 h 2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276">
                  <a:moveTo>
                    <a:pt x="0" y="275"/>
                  </a:moveTo>
                  <a:lnTo>
                    <a:pt x="0" y="0"/>
                  </a:lnTo>
                  <a:lnTo>
                    <a:pt x="36" y="0"/>
                  </a:lnTo>
                  <a:lnTo>
                    <a:pt x="36" y="205"/>
                  </a:lnTo>
                  <a:lnTo>
                    <a:pt x="30" y="205"/>
                  </a:lnTo>
                  <a:lnTo>
                    <a:pt x="30" y="275"/>
                  </a:lnTo>
                  <a:lnTo>
                    <a:pt x="0" y="275"/>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89" name="Freeform 27"/>
            <p:cNvSpPr>
              <a:spLocks/>
            </p:cNvSpPr>
            <p:nvPr/>
          </p:nvSpPr>
          <p:spPr bwMode="auto">
            <a:xfrm>
              <a:off x="370" y="1634"/>
              <a:ext cx="71" cy="339"/>
            </a:xfrm>
            <a:custGeom>
              <a:avLst/>
              <a:gdLst>
                <a:gd name="T0" fmla="*/ 30 w 71"/>
                <a:gd name="T1" fmla="*/ 338 h 339"/>
                <a:gd name="T2" fmla="*/ 70 w 71"/>
                <a:gd name="T3" fmla="*/ 338 h 339"/>
                <a:gd name="T4" fmla="*/ 70 w 71"/>
                <a:gd name="T5" fmla="*/ 63 h 339"/>
                <a:gd name="T6" fmla="*/ 70 w 71"/>
                <a:gd name="T7" fmla="*/ 10 h 339"/>
                <a:gd name="T8" fmla="*/ 63 w 71"/>
                <a:gd name="T9" fmla="*/ 10 h 339"/>
                <a:gd name="T10" fmla="*/ 63 w 71"/>
                <a:gd name="T11" fmla="*/ 0 h 339"/>
                <a:gd name="T12" fmla="*/ 43 w 71"/>
                <a:gd name="T13" fmla="*/ 0 h 339"/>
                <a:gd name="T14" fmla="*/ 43 w 71"/>
                <a:gd name="T15" fmla="*/ 10 h 339"/>
                <a:gd name="T16" fmla="*/ 7 w 71"/>
                <a:gd name="T17" fmla="*/ 10 h 339"/>
                <a:gd name="T18" fmla="*/ 7 w 71"/>
                <a:gd name="T19" fmla="*/ 30 h 339"/>
                <a:gd name="T20" fmla="*/ 0 w 71"/>
                <a:gd name="T21" fmla="*/ 30 h 339"/>
                <a:gd name="T22" fmla="*/ 0 w 71"/>
                <a:gd name="T23" fmla="*/ 238 h 339"/>
                <a:gd name="T24" fmla="*/ 30 w 71"/>
                <a:gd name="T25" fmla="*/ 238 h 339"/>
                <a:gd name="T26" fmla="*/ 30 w 71"/>
                <a:gd name="T27" fmla="*/ 338 h 3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
                <a:gd name="T43" fmla="*/ 0 h 339"/>
                <a:gd name="T44" fmla="*/ 71 w 71"/>
                <a:gd name="T45" fmla="*/ 339 h 3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 h="339">
                  <a:moveTo>
                    <a:pt x="30" y="338"/>
                  </a:moveTo>
                  <a:lnTo>
                    <a:pt x="70" y="338"/>
                  </a:lnTo>
                  <a:lnTo>
                    <a:pt x="70" y="63"/>
                  </a:lnTo>
                  <a:lnTo>
                    <a:pt x="70" y="10"/>
                  </a:lnTo>
                  <a:lnTo>
                    <a:pt x="63" y="10"/>
                  </a:lnTo>
                  <a:lnTo>
                    <a:pt x="63" y="0"/>
                  </a:lnTo>
                  <a:lnTo>
                    <a:pt x="43" y="0"/>
                  </a:lnTo>
                  <a:lnTo>
                    <a:pt x="43" y="10"/>
                  </a:lnTo>
                  <a:lnTo>
                    <a:pt x="7" y="10"/>
                  </a:lnTo>
                  <a:lnTo>
                    <a:pt x="7" y="30"/>
                  </a:lnTo>
                  <a:lnTo>
                    <a:pt x="0" y="30"/>
                  </a:lnTo>
                  <a:lnTo>
                    <a:pt x="0" y="238"/>
                  </a:lnTo>
                  <a:lnTo>
                    <a:pt x="30" y="238"/>
                  </a:lnTo>
                  <a:lnTo>
                    <a:pt x="30" y="338"/>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90" name="Freeform 28"/>
            <p:cNvSpPr>
              <a:spLocks/>
            </p:cNvSpPr>
            <p:nvPr/>
          </p:nvSpPr>
          <p:spPr bwMode="auto">
            <a:xfrm>
              <a:off x="310" y="1798"/>
              <a:ext cx="91" cy="175"/>
            </a:xfrm>
            <a:custGeom>
              <a:avLst/>
              <a:gdLst>
                <a:gd name="T0" fmla="*/ 90 w 91"/>
                <a:gd name="T1" fmla="*/ 174 h 175"/>
                <a:gd name="T2" fmla="*/ 20 w 91"/>
                <a:gd name="T3" fmla="*/ 174 h 175"/>
                <a:gd name="T4" fmla="*/ 20 w 91"/>
                <a:gd name="T5" fmla="*/ 54 h 175"/>
                <a:gd name="T6" fmla="*/ 0 w 91"/>
                <a:gd name="T7" fmla="*/ 54 h 175"/>
                <a:gd name="T8" fmla="*/ 0 w 91"/>
                <a:gd name="T9" fmla="*/ 10 h 175"/>
                <a:gd name="T10" fmla="*/ 7 w 91"/>
                <a:gd name="T11" fmla="*/ 10 h 175"/>
                <a:gd name="T12" fmla="*/ 7 w 91"/>
                <a:gd name="T13" fmla="*/ 0 h 175"/>
                <a:gd name="T14" fmla="*/ 30 w 91"/>
                <a:gd name="T15" fmla="*/ 0 h 175"/>
                <a:gd name="T16" fmla="*/ 30 w 91"/>
                <a:gd name="T17" fmla="*/ 10 h 175"/>
                <a:gd name="T18" fmla="*/ 40 w 91"/>
                <a:gd name="T19" fmla="*/ 10 h 175"/>
                <a:gd name="T20" fmla="*/ 40 w 91"/>
                <a:gd name="T21" fmla="*/ 74 h 175"/>
                <a:gd name="T22" fmla="*/ 60 w 91"/>
                <a:gd name="T23" fmla="*/ 74 h 175"/>
                <a:gd name="T24" fmla="*/ 90 w 91"/>
                <a:gd name="T25" fmla="*/ 74 h 175"/>
                <a:gd name="T26" fmla="*/ 90 w 91"/>
                <a:gd name="T27" fmla="*/ 174 h 1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175"/>
                <a:gd name="T44" fmla="*/ 91 w 91"/>
                <a:gd name="T45" fmla="*/ 175 h 1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175">
                  <a:moveTo>
                    <a:pt x="90" y="174"/>
                  </a:moveTo>
                  <a:lnTo>
                    <a:pt x="20" y="174"/>
                  </a:lnTo>
                  <a:lnTo>
                    <a:pt x="20" y="54"/>
                  </a:lnTo>
                  <a:lnTo>
                    <a:pt x="0" y="54"/>
                  </a:lnTo>
                  <a:lnTo>
                    <a:pt x="0" y="10"/>
                  </a:lnTo>
                  <a:lnTo>
                    <a:pt x="7" y="10"/>
                  </a:lnTo>
                  <a:lnTo>
                    <a:pt x="7" y="0"/>
                  </a:lnTo>
                  <a:lnTo>
                    <a:pt x="30" y="0"/>
                  </a:lnTo>
                  <a:lnTo>
                    <a:pt x="30" y="10"/>
                  </a:lnTo>
                  <a:lnTo>
                    <a:pt x="40" y="10"/>
                  </a:lnTo>
                  <a:lnTo>
                    <a:pt x="40" y="74"/>
                  </a:lnTo>
                  <a:lnTo>
                    <a:pt x="60" y="74"/>
                  </a:lnTo>
                  <a:lnTo>
                    <a:pt x="90" y="74"/>
                  </a:lnTo>
                  <a:lnTo>
                    <a:pt x="90" y="174"/>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91" name="Freeform 29"/>
            <p:cNvSpPr>
              <a:spLocks/>
            </p:cNvSpPr>
            <p:nvPr/>
          </p:nvSpPr>
          <p:spPr bwMode="auto">
            <a:xfrm>
              <a:off x="270" y="1852"/>
              <a:ext cx="61" cy="121"/>
            </a:xfrm>
            <a:custGeom>
              <a:avLst/>
              <a:gdLst>
                <a:gd name="T0" fmla="*/ 60 w 61"/>
                <a:gd name="T1" fmla="*/ 120 h 121"/>
                <a:gd name="T2" fmla="*/ 0 w 61"/>
                <a:gd name="T3" fmla="*/ 120 h 121"/>
                <a:gd name="T4" fmla="*/ 0 w 61"/>
                <a:gd name="T5" fmla="*/ 26 h 121"/>
                <a:gd name="T6" fmla="*/ 0 w 61"/>
                <a:gd name="T7" fmla="*/ 30 h 121"/>
                <a:gd name="T8" fmla="*/ 0 w 61"/>
                <a:gd name="T9" fmla="*/ 0 h 121"/>
                <a:gd name="T10" fmla="*/ 24 w 61"/>
                <a:gd name="T11" fmla="*/ 0 h 121"/>
                <a:gd name="T12" fmla="*/ 40 w 61"/>
                <a:gd name="T13" fmla="*/ 0 h 121"/>
                <a:gd name="T14" fmla="*/ 60 w 61"/>
                <a:gd name="T15" fmla="*/ 0 h 121"/>
                <a:gd name="T16" fmla="*/ 60 w 61"/>
                <a:gd name="T17" fmla="*/ 120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121"/>
                <a:gd name="T29" fmla="*/ 61 w 61"/>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121">
                  <a:moveTo>
                    <a:pt x="60" y="120"/>
                  </a:moveTo>
                  <a:lnTo>
                    <a:pt x="0" y="120"/>
                  </a:lnTo>
                  <a:lnTo>
                    <a:pt x="0" y="26"/>
                  </a:lnTo>
                  <a:lnTo>
                    <a:pt x="0" y="30"/>
                  </a:lnTo>
                  <a:lnTo>
                    <a:pt x="0" y="0"/>
                  </a:lnTo>
                  <a:lnTo>
                    <a:pt x="24" y="0"/>
                  </a:lnTo>
                  <a:lnTo>
                    <a:pt x="40" y="0"/>
                  </a:lnTo>
                  <a:lnTo>
                    <a:pt x="60" y="0"/>
                  </a:lnTo>
                  <a:lnTo>
                    <a:pt x="60" y="120"/>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92" name="Freeform 30"/>
            <p:cNvSpPr>
              <a:spLocks/>
            </p:cNvSpPr>
            <p:nvPr/>
          </p:nvSpPr>
          <p:spPr bwMode="auto">
            <a:xfrm>
              <a:off x="161" y="1878"/>
              <a:ext cx="110" cy="95"/>
            </a:xfrm>
            <a:custGeom>
              <a:avLst/>
              <a:gdLst>
                <a:gd name="T0" fmla="*/ 109 w 110"/>
                <a:gd name="T1" fmla="*/ 94 h 95"/>
                <a:gd name="T2" fmla="*/ 109 w 110"/>
                <a:gd name="T3" fmla="*/ 0 h 95"/>
                <a:gd name="T4" fmla="*/ 89 w 110"/>
                <a:gd name="T5" fmla="*/ 0 h 95"/>
                <a:gd name="T6" fmla="*/ 70 w 110"/>
                <a:gd name="T7" fmla="*/ 0 h 95"/>
                <a:gd name="T8" fmla="*/ 43 w 110"/>
                <a:gd name="T9" fmla="*/ 0 h 95"/>
                <a:gd name="T10" fmla="*/ 17 w 110"/>
                <a:gd name="T11" fmla="*/ 0 h 95"/>
                <a:gd name="T12" fmla="*/ 0 w 110"/>
                <a:gd name="T13" fmla="*/ 0 h 95"/>
                <a:gd name="T14" fmla="*/ 0 w 110"/>
                <a:gd name="T15" fmla="*/ 20 h 95"/>
                <a:gd name="T16" fmla="*/ 0 w 110"/>
                <a:gd name="T17" fmla="*/ 14 h 95"/>
                <a:gd name="T18" fmla="*/ 0 w 110"/>
                <a:gd name="T19" fmla="*/ 94 h 95"/>
                <a:gd name="T20" fmla="*/ 109 w 110"/>
                <a:gd name="T21" fmla="*/ 94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0"/>
                <a:gd name="T34" fmla="*/ 0 h 95"/>
                <a:gd name="T35" fmla="*/ 110 w 110"/>
                <a:gd name="T36" fmla="*/ 95 h 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0" h="95">
                  <a:moveTo>
                    <a:pt x="109" y="94"/>
                  </a:moveTo>
                  <a:lnTo>
                    <a:pt x="109" y="0"/>
                  </a:lnTo>
                  <a:lnTo>
                    <a:pt x="89" y="0"/>
                  </a:lnTo>
                  <a:lnTo>
                    <a:pt x="70" y="0"/>
                  </a:lnTo>
                  <a:lnTo>
                    <a:pt x="43" y="0"/>
                  </a:lnTo>
                  <a:lnTo>
                    <a:pt x="17" y="0"/>
                  </a:lnTo>
                  <a:lnTo>
                    <a:pt x="0" y="0"/>
                  </a:lnTo>
                  <a:lnTo>
                    <a:pt x="0" y="20"/>
                  </a:lnTo>
                  <a:lnTo>
                    <a:pt x="0" y="14"/>
                  </a:lnTo>
                  <a:lnTo>
                    <a:pt x="0" y="94"/>
                  </a:lnTo>
                  <a:lnTo>
                    <a:pt x="109" y="94"/>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93" name="Freeform 31"/>
            <p:cNvSpPr>
              <a:spLocks/>
            </p:cNvSpPr>
            <p:nvPr/>
          </p:nvSpPr>
          <p:spPr bwMode="auto">
            <a:xfrm>
              <a:off x="178" y="1771"/>
              <a:ext cx="27" cy="108"/>
            </a:xfrm>
            <a:custGeom>
              <a:avLst/>
              <a:gdLst>
                <a:gd name="T0" fmla="*/ 26 w 27"/>
                <a:gd name="T1" fmla="*/ 57 h 108"/>
                <a:gd name="T2" fmla="*/ 26 w 27"/>
                <a:gd name="T3" fmla="*/ 0 h 108"/>
                <a:gd name="T4" fmla="*/ 0 w 27"/>
                <a:gd name="T5" fmla="*/ 0 h 108"/>
                <a:gd name="T6" fmla="*/ 0 w 27"/>
                <a:gd name="T7" fmla="*/ 107 h 108"/>
                <a:gd name="T8" fmla="*/ 26 w 27"/>
                <a:gd name="T9" fmla="*/ 107 h 108"/>
                <a:gd name="T10" fmla="*/ 26 w 27"/>
                <a:gd name="T11" fmla="*/ 57 h 108"/>
                <a:gd name="T12" fmla="*/ 0 60000 65536"/>
                <a:gd name="T13" fmla="*/ 0 60000 65536"/>
                <a:gd name="T14" fmla="*/ 0 60000 65536"/>
                <a:gd name="T15" fmla="*/ 0 60000 65536"/>
                <a:gd name="T16" fmla="*/ 0 60000 65536"/>
                <a:gd name="T17" fmla="*/ 0 60000 65536"/>
                <a:gd name="T18" fmla="*/ 0 w 27"/>
                <a:gd name="T19" fmla="*/ 0 h 108"/>
                <a:gd name="T20" fmla="*/ 27 w 27"/>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7" h="108">
                  <a:moveTo>
                    <a:pt x="26" y="57"/>
                  </a:moveTo>
                  <a:lnTo>
                    <a:pt x="26" y="0"/>
                  </a:lnTo>
                  <a:lnTo>
                    <a:pt x="0" y="0"/>
                  </a:lnTo>
                  <a:lnTo>
                    <a:pt x="0" y="107"/>
                  </a:lnTo>
                  <a:lnTo>
                    <a:pt x="26" y="107"/>
                  </a:lnTo>
                  <a:lnTo>
                    <a:pt x="26" y="57"/>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94" name="Freeform 32"/>
            <p:cNvSpPr>
              <a:spLocks/>
            </p:cNvSpPr>
            <p:nvPr/>
          </p:nvSpPr>
          <p:spPr bwMode="auto">
            <a:xfrm>
              <a:off x="204" y="1828"/>
              <a:ext cx="28" cy="51"/>
            </a:xfrm>
            <a:custGeom>
              <a:avLst/>
              <a:gdLst>
                <a:gd name="T0" fmla="*/ 27 w 28"/>
                <a:gd name="T1" fmla="*/ 50 h 51"/>
                <a:gd name="T2" fmla="*/ 27 w 28"/>
                <a:gd name="T3" fmla="*/ 0 h 51"/>
                <a:gd name="T4" fmla="*/ 0 w 28"/>
                <a:gd name="T5" fmla="*/ 0 h 51"/>
                <a:gd name="T6" fmla="*/ 0 w 28"/>
                <a:gd name="T7" fmla="*/ 50 h 51"/>
                <a:gd name="T8" fmla="*/ 27 w 28"/>
                <a:gd name="T9" fmla="*/ 50 h 51"/>
                <a:gd name="T10" fmla="*/ 0 60000 65536"/>
                <a:gd name="T11" fmla="*/ 0 60000 65536"/>
                <a:gd name="T12" fmla="*/ 0 60000 65536"/>
                <a:gd name="T13" fmla="*/ 0 60000 65536"/>
                <a:gd name="T14" fmla="*/ 0 60000 65536"/>
                <a:gd name="T15" fmla="*/ 0 w 28"/>
                <a:gd name="T16" fmla="*/ 0 h 51"/>
                <a:gd name="T17" fmla="*/ 28 w 28"/>
                <a:gd name="T18" fmla="*/ 51 h 51"/>
              </a:gdLst>
              <a:ahLst/>
              <a:cxnLst>
                <a:cxn ang="T10">
                  <a:pos x="T0" y="T1"/>
                </a:cxn>
                <a:cxn ang="T11">
                  <a:pos x="T2" y="T3"/>
                </a:cxn>
                <a:cxn ang="T12">
                  <a:pos x="T4" y="T5"/>
                </a:cxn>
                <a:cxn ang="T13">
                  <a:pos x="T6" y="T7"/>
                </a:cxn>
                <a:cxn ang="T14">
                  <a:pos x="T8" y="T9"/>
                </a:cxn>
              </a:cxnLst>
              <a:rect l="T15" t="T16" r="T17" b="T18"/>
              <a:pathLst>
                <a:path w="28" h="51">
                  <a:moveTo>
                    <a:pt x="27" y="50"/>
                  </a:moveTo>
                  <a:lnTo>
                    <a:pt x="27" y="0"/>
                  </a:lnTo>
                  <a:lnTo>
                    <a:pt x="0" y="0"/>
                  </a:lnTo>
                  <a:lnTo>
                    <a:pt x="0" y="50"/>
                  </a:lnTo>
                  <a:lnTo>
                    <a:pt x="27" y="50"/>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95" name="Freeform 33"/>
            <p:cNvSpPr>
              <a:spLocks/>
            </p:cNvSpPr>
            <p:nvPr/>
          </p:nvSpPr>
          <p:spPr bwMode="auto">
            <a:xfrm>
              <a:off x="84" y="1801"/>
              <a:ext cx="78" cy="172"/>
            </a:xfrm>
            <a:custGeom>
              <a:avLst/>
              <a:gdLst>
                <a:gd name="T0" fmla="*/ 77 w 78"/>
                <a:gd name="T1" fmla="*/ 171 h 172"/>
                <a:gd name="T2" fmla="*/ 0 w 78"/>
                <a:gd name="T3" fmla="*/ 171 h 172"/>
                <a:gd name="T4" fmla="*/ 0 w 78"/>
                <a:gd name="T5" fmla="*/ 71 h 172"/>
                <a:gd name="T6" fmla="*/ 30 w 78"/>
                <a:gd name="T7" fmla="*/ 71 h 172"/>
                <a:gd name="T8" fmla="*/ 30 w 78"/>
                <a:gd name="T9" fmla="*/ 0 h 172"/>
                <a:gd name="T10" fmla="*/ 50 w 78"/>
                <a:gd name="T11" fmla="*/ 0 h 172"/>
                <a:gd name="T12" fmla="*/ 50 w 78"/>
                <a:gd name="T13" fmla="*/ 97 h 172"/>
                <a:gd name="T14" fmla="*/ 77 w 78"/>
                <a:gd name="T15" fmla="*/ 97 h 172"/>
                <a:gd name="T16" fmla="*/ 77 w 78"/>
                <a:gd name="T17" fmla="*/ 91 h 172"/>
                <a:gd name="T18" fmla="*/ 77 w 78"/>
                <a:gd name="T19" fmla="*/ 171 h 172"/>
                <a:gd name="T20" fmla="*/ 0 w 78"/>
                <a:gd name="T21" fmla="*/ 171 h 172"/>
                <a:gd name="T22" fmla="*/ 77 w 78"/>
                <a:gd name="T23" fmla="*/ 17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172"/>
                <a:gd name="T38" fmla="*/ 78 w 78"/>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172">
                  <a:moveTo>
                    <a:pt x="77" y="171"/>
                  </a:moveTo>
                  <a:lnTo>
                    <a:pt x="0" y="171"/>
                  </a:lnTo>
                  <a:lnTo>
                    <a:pt x="0" y="71"/>
                  </a:lnTo>
                  <a:lnTo>
                    <a:pt x="30" y="71"/>
                  </a:lnTo>
                  <a:lnTo>
                    <a:pt x="30" y="0"/>
                  </a:lnTo>
                  <a:lnTo>
                    <a:pt x="50" y="0"/>
                  </a:lnTo>
                  <a:lnTo>
                    <a:pt x="50" y="97"/>
                  </a:lnTo>
                  <a:lnTo>
                    <a:pt x="77" y="97"/>
                  </a:lnTo>
                  <a:lnTo>
                    <a:pt x="77" y="91"/>
                  </a:lnTo>
                  <a:lnTo>
                    <a:pt x="77" y="171"/>
                  </a:lnTo>
                  <a:lnTo>
                    <a:pt x="0" y="171"/>
                  </a:lnTo>
                  <a:lnTo>
                    <a:pt x="77" y="171"/>
                  </a:lnTo>
                </a:path>
              </a:pathLst>
            </a:custGeom>
            <a:solidFill>
              <a:srgbClr val="555555"/>
            </a:solidFill>
            <a:ln w="12700" cap="rnd">
              <a:solidFill>
                <a:schemeClr val="tx2"/>
              </a:solidFill>
              <a:round/>
              <a:headEnd/>
              <a:tailEnd/>
            </a:ln>
          </p:spPr>
          <p:txBody>
            <a:bodyPr lIns="91427" tIns="45713" rIns="91427" bIns="45713"/>
            <a:lstStyle/>
            <a:p>
              <a:endParaRPr lang="vi-VN"/>
            </a:p>
          </p:txBody>
        </p:sp>
        <p:sp>
          <p:nvSpPr>
            <p:cNvPr id="26696" name="Freeform 34"/>
            <p:cNvSpPr>
              <a:spLocks/>
            </p:cNvSpPr>
            <p:nvPr/>
          </p:nvSpPr>
          <p:spPr bwMode="auto">
            <a:xfrm>
              <a:off x="250" y="1627"/>
              <a:ext cx="45" cy="256"/>
            </a:xfrm>
            <a:custGeom>
              <a:avLst/>
              <a:gdLst>
                <a:gd name="T0" fmla="*/ 0 w 45"/>
                <a:gd name="T1" fmla="*/ 251 h 256"/>
                <a:gd name="T2" fmla="*/ 0 w 45"/>
                <a:gd name="T3" fmla="*/ 67 h 256"/>
                <a:gd name="T4" fmla="*/ 4 w 45"/>
                <a:gd name="T5" fmla="*/ 67 h 256"/>
                <a:gd name="T6" fmla="*/ 4 w 45"/>
                <a:gd name="T7" fmla="*/ 50 h 256"/>
                <a:gd name="T8" fmla="*/ 14 w 45"/>
                <a:gd name="T9" fmla="*/ 50 h 256"/>
                <a:gd name="T10" fmla="*/ 14 w 45"/>
                <a:gd name="T11" fmla="*/ 23 h 256"/>
                <a:gd name="T12" fmla="*/ 18 w 45"/>
                <a:gd name="T13" fmla="*/ 23 h 256"/>
                <a:gd name="T14" fmla="*/ 18 w 45"/>
                <a:gd name="T15" fmla="*/ 0 h 256"/>
                <a:gd name="T16" fmla="*/ 26 w 45"/>
                <a:gd name="T17" fmla="*/ 0 h 256"/>
                <a:gd name="T18" fmla="*/ 26 w 45"/>
                <a:gd name="T19" fmla="*/ 23 h 256"/>
                <a:gd name="T20" fmla="*/ 30 w 45"/>
                <a:gd name="T21" fmla="*/ 23 h 256"/>
                <a:gd name="T22" fmla="*/ 30 w 45"/>
                <a:gd name="T23" fmla="*/ 50 h 256"/>
                <a:gd name="T24" fmla="*/ 40 w 45"/>
                <a:gd name="T25" fmla="*/ 50 h 256"/>
                <a:gd name="T26" fmla="*/ 40 w 45"/>
                <a:gd name="T27" fmla="*/ 67 h 256"/>
                <a:gd name="T28" fmla="*/ 44 w 45"/>
                <a:gd name="T29" fmla="*/ 67 h 256"/>
                <a:gd name="T30" fmla="*/ 44 w 45"/>
                <a:gd name="T31" fmla="*/ 225 h 256"/>
                <a:gd name="T32" fmla="*/ 20 w 45"/>
                <a:gd name="T33" fmla="*/ 225 h 256"/>
                <a:gd name="T34" fmla="*/ 20 w 45"/>
                <a:gd name="T35" fmla="*/ 255 h 256"/>
                <a:gd name="T36" fmla="*/ 20 w 45"/>
                <a:gd name="T37" fmla="*/ 251 h 256"/>
                <a:gd name="T38" fmla="*/ 0 w 45"/>
                <a:gd name="T39" fmla="*/ 251 h 256"/>
                <a:gd name="T40" fmla="*/ 0 w 45"/>
                <a:gd name="T41" fmla="*/ 251 h 2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256"/>
                <a:gd name="T65" fmla="*/ 45 w 45"/>
                <a:gd name="T66" fmla="*/ 256 h 2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256">
                  <a:moveTo>
                    <a:pt x="0" y="251"/>
                  </a:moveTo>
                  <a:lnTo>
                    <a:pt x="0" y="67"/>
                  </a:lnTo>
                  <a:lnTo>
                    <a:pt x="4" y="67"/>
                  </a:lnTo>
                  <a:lnTo>
                    <a:pt x="4" y="50"/>
                  </a:lnTo>
                  <a:lnTo>
                    <a:pt x="14" y="50"/>
                  </a:lnTo>
                  <a:lnTo>
                    <a:pt x="14" y="23"/>
                  </a:lnTo>
                  <a:lnTo>
                    <a:pt x="18" y="23"/>
                  </a:lnTo>
                  <a:lnTo>
                    <a:pt x="18" y="0"/>
                  </a:lnTo>
                  <a:lnTo>
                    <a:pt x="26" y="0"/>
                  </a:lnTo>
                  <a:lnTo>
                    <a:pt x="26" y="23"/>
                  </a:lnTo>
                  <a:lnTo>
                    <a:pt x="30" y="23"/>
                  </a:lnTo>
                  <a:lnTo>
                    <a:pt x="30" y="50"/>
                  </a:lnTo>
                  <a:lnTo>
                    <a:pt x="40" y="50"/>
                  </a:lnTo>
                  <a:lnTo>
                    <a:pt x="40" y="67"/>
                  </a:lnTo>
                  <a:lnTo>
                    <a:pt x="44" y="67"/>
                  </a:lnTo>
                  <a:lnTo>
                    <a:pt x="44" y="225"/>
                  </a:lnTo>
                  <a:lnTo>
                    <a:pt x="20" y="225"/>
                  </a:lnTo>
                  <a:lnTo>
                    <a:pt x="20" y="255"/>
                  </a:lnTo>
                  <a:lnTo>
                    <a:pt x="20" y="251"/>
                  </a:lnTo>
                  <a:lnTo>
                    <a:pt x="0" y="251"/>
                  </a:lnTo>
                </a:path>
              </a:pathLst>
            </a:custGeom>
            <a:solidFill>
              <a:srgbClr val="555555"/>
            </a:solidFill>
            <a:ln w="12700" cap="rnd">
              <a:solidFill>
                <a:schemeClr val="tx2"/>
              </a:solidFill>
              <a:round/>
              <a:headEnd/>
              <a:tailEnd/>
            </a:ln>
          </p:spPr>
          <p:txBody>
            <a:bodyPr lIns="91427" tIns="45713" rIns="91427" bIns="45713"/>
            <a:lstStyle/>
            <a:p>
              <a:endParaRPr lang="vi-VN"/>
            </a:p>
          </p:txBody>
        </p:sp>
      </p:grpSp>
      <p:sp>
        <p:nvSpPr>
          <p:cNvPr id="26630" name="Rectangle 67"/>
          <p:cNvSpPr>
            <a:spLocks noChangeArrowheads="1"/>
          </p:cNvSpPr>
          <p:nvPr/>
        </p:nvSpPr>
        <p:spPr bwMode="auto">
          <a:xfrm>
            <a:off x="5486400" y="995363"/>
            <a:ext cx="2819400" cy="314325"/>
          </a:xfrm>
          <a:prstGeom prst="rect">
            <a:avLst/>
          </a:prstGeom>
          <a:noFill/>
          <a:ln w="9525">
            <a:noFill/>
            <a:miter lim="800000"/>
            <a:headEnd/>
            <a:tailEnd/>
          </a:ln>
        </p:spPr>
        <p:txBody>
          <a:bodyPr lIns="92062" tIns="46032" rIns="92062" bIns="46032" anchor="ctr">
            <a:spAutoFit/>
          </a:bodyPr>
          <a:lstStyle/>
          <a:p>
            <a:pPr eaLnBrk="1" hangingPunct="1">
              <a:lnSpc>
                <a:spcPct val="85000"/>
              </a:lnSpc>
              <a:spcBef>
                <a:spcPct val="30000"/>
              </a:spcBef>
            </a:pPr>
            <a:r>
              <a:rPr lang="en-US" sz="1700" b="1">
                <a:latin typeface="Times New Roman" pitchFamily="18" charset="0"/>
                <a:cs typeface="Times New Roman" pitchFamily="18" charset="0"/>
              </a:rPr>
              <a:t>VÙNG TRỜI QUỐC TẾ</a:t>
            </a:r>
          </a:p>
        </p:txBody>
      </p:sp>
      <p:sp>
        <p:nvSpPr>
          <p:cNvPr id="26631" name="Rectangle 68"/>
          <p:cNvSpPr>
            <a:spLocks noChangeArrowheads="1"/>
          </p:cNvSpPr>
          <p:nvPr/>
        </p:nvSpPr>
        <p:spPr bwMode="auto">
          <a:xfrm>
            <a:off x="2667000" y="625475"/>
            <a:ext cx="2362200" cy="517525"/>
          </a:xfrm>
          <a:prstGeom prst="rect">
            <a:avLst/>
          </a:prstGeom>
          <a:solidFill>
            <a:schemeClr val="bg1"/>
          </a:solidFill>
          <a:ln w="9525">
            <a:solidFill>
              <a:schemeClr val="tx1"/>
            </a:solidFill>
            <a:miter lim="800000"/>
            <a:headEnd/>
            <a:tailEnd/>
          </a:ln>
        </p:spPr>
        <p:txBody>
          <a:bodyPr lIns="92062" tIns="46032" rIns="92062" bIns="46032" anchor="ctr">
            <a:spAutoFit/>
          </a:bodyPr>
          <a:lstStyle/>
          <a:p>
            <a:pPr eaLnBrk="1" hangingPunct="1">
              <a:lnSpc>
                <a:spcPct val="85000"/>
              </a:lnSpc>
              <a:spcBef>
                <a:spcPct val="30000"/>
              </a:spcBef>
            </a:pPr>
            <a:r>
              <a:rPr lang="en-US" sz="1600" b="1">
                <a:cs typeface="Arial" pitchFamily="34" charset="0"/>
              </a:rPr>
              <a:t>BIÊN GIỚI QUỐC GIA TRÊN BiỂN</a:t>
            </a:r>
            <a:r>
              <a:rPr lang="en-US" sz="1100" b="1">
                <a:solidFill>
                  <a:srgbClr val="FF0000"/>
                </a:solidFill>
                <a:cs typeface="Arial" pitchFamily="34" charset="0"/>
              </a:rPr>
              <a:t> </a:t>
            </a:r>
            <a:endParaRPr lang="en-US" sz="1100" b="1">
              <a:solidFill>
                <a:srgbClr val="FF0000"/>
              </a:solidFill>
              <a:latin typeface="Calibri" pitchFamily="34" charset="0"/>
              <a:cs typeface="Arial" pitchFamily="34" charset="0"/>
            </a:endParaRPr>
          </a:p>
        </p:txBody>
      </p:sp>
      <p:sp>
        <p:nvSpPr>
          <p:cNvPr id="26632" name="Rectangle 73"/>
          <p:cNvSpPr>
            <a:spLocks noChangeArrowheads="1"/>
          </p:cNvSpPr>
          <p:nvPr/>
        </p:nvSpPr>
        <p:spPr bwMode="auto">
          <a:xfrm>
            <a:off x="1905000" y="5241925"/>
            <a:ext cx="1816100" cy="312738"/>
          </a:xfrm>
          <a:prstGeom prst="rect">
            <a:avLst/>
          </a:prstGeom>
          <a:solidFill>
            <a:srgbClr val="66FFFF"/>
          </a:solidFill>
          <a:ln w="9525">
            <a:noFill/>
            <a:miter lim="800000"/>
            <a:headEnd/>
            <a:tailEnd/>
          </a:ln>
        </p:spPr>
        <p:txBody>
          <a:bodyPr wrap="none" lIns="92062" tIns="46032" rIns="92062" bIns="46032" anchor="ctr">
            <a:spAutoFit/>
          </a:bodyPr>
          <a:lstStyle/>
          <a:p>
            <a:pPr algn="l" eaLnBrk="1" hangingPunct="1">
              <a:lnSpc>
                <a:spcPct val="85000"/>
              </a:lnSpc>
              <a:spcBef>
                <a:spcPct val="30000"/>
              </a:spcBef>
            </a:pPr>
            <a:r>
              <a:rPr lang="en-US" sz="1700" b="1">
                <a:solidFill>
                  <a:srgbClr val="0066FF"/>
                </a:solidFill>
                <a:cs typeface="Arial" pitchFamily="34" charset="0"/>
              </a:rPr>
              <a:t>ĐƯỜNG CƠ SỞ</a:t>
            </a:r>
          </a:p>
        </p:txBody>
      </p:sp>
      <p:pic>
        <p:nvPicPr>
          <p:cNvPr id="26633" name="Picture 28" descr="Truc thang 2"/>
          <p:cNvPicPr>
            <a:picLocks noChangeAspect="1" noChangeArrowheads="1"/>
          </p:cNvPicPr>
          <p:nvPr/>
        </p:nvPicPr>
        <p:blipFill>
          <a:blip r:embed="rId4">
            <a:lum bright="18000" contrast="12000"/>
          </a:blip>
          <a:srcRect/>
          <a:stretch>
            <a:fillRect/>
          </a:stretch>
        </p:blipFill>
        <p:spPr bwMode="auto">
          <a:xfrm>
            <a:off x="7315200" y="1447800"/>
            <a:ext cx="1316038" cy="574675"/>
          </a:xfrm>
          <a:prstGeom prst="rect">
            <a:avLst/>
          </a:prstGeom>
          <a:noFill/>
          <a:ln w="9525">
            <a:noFill/>
            <a:miter lim="800000"/>
            <a:headEnd/>
            <a:tailEnd/>
          </a:ln>
        </p:spPr>
      </p:pic>
      <p:pic>
        <p:nvPicPr>
          <p:cNvPr id="26634" name="Picture 29" descr="co Vnam"/>
          <p:cNvPicPr>
            <a:picLocks noChangeAspect="1" noChangeArrowheads="1" noCrop="1"/>
          </p:cNvPicPr>
          <p:nvPr/>
        </p:nvPicPr>
        <p:blipFill>
          <a:blip r:embed="rId5"/>
          <a:srcRect/>
          <a:stretch>
            <a:fillRect/>
          </a:stretch>
        </p:blipFill>
        <p:spPr bwMode="auto">
          <a:xfrm>
            <a:off x="3810000" y="1289050"/>
            <a:ext cx="1066800" cy="768350"/>
          </a:xfrm>
          <a:prstGeom prst="rect">
            <a:avLst/>
          </a:prstGeom>
          <a:noFill/>
          <a:ln w="9525">
            <a:noFill/>
            <a:miter lim="800000"/>
            <a:headEnd/>
            <a:tailEnd/>
          </a:ln>
        </p:spPr>
      </p:pic>
      <p:sp>
        <p:nvSpPr>
          <p:cNvPr id="26635" name="Freeform 6"/>
          <p:cNvSpPr>
            <a:spLocks/>
          </p:cNvSpPr>
          <p:nvPr/>
        </p:nvSpPr>
        <p:spPr bwMode="auto">
          <a:xfrm flipH="1">
            <a:off x="3733800" y="1382713"/>
            <a:ext cx="76200" cy="5475287"/>
          </a:xfrm>
          <a:custGeom>
            <a:avLst/>
            <a:gdLst>
              <a:gd name="T0" fmla="*/ 0 w 1"/>
              <a:gd name="T1" fmla="*/ 2147483647 h 2297"/>
              <a:gd name="T2" fmla="*/ 0 w 1"/>
              <a:gd name="T3" fmla="*/ 0 h 2297"/>
              <a:gd name="T4" fmla="*/ 0 60000 65536"/>
              <a:gd name="T5" fmla="*/ 0 60000 65536"/>
              <a:gd name="T6" fmla="*/ 0 w 1"/>
              <a:gd name="T7" fmla="*/ 0 h 2297"/>
              <a:gd name="T8" fmla="*/ 1 w 1"/>
              <a:gd name="T9" fmla="*/ 2297 h 2297"/>
            </a:gdLst>
            <a:ahLst/>
            <a:cxnLst>
              <a:cxn ang="T4">
                <a:pos x="T0" y="T1"/>
              </a:cxn>
              <a:cxn ang="T5">
                <a:pos x="T2" y="T3"/>
              </a:cxn>
            </a:cxnLst>
            <a:rect l="T6" t="T7" r="T8" b="T9"/>
            <a:pathLst>
              <a:path w="1" h="2297">
                <a:moveTo>
                  <a:pt x="0" y="2296"/>
                </a:moveTo>
                <a:lnTo>
                  <a:pt x="0" y="0"/>
                </a:lnTo>
              </a:path>
            </a:pathLst>
          </a:custGeom>
          <a:noFill/>
          <a:ln w="50800" cap="rnd">
            <a:solidFill>
              <a:srgbClr val="FF0000"/>
            </a:solidFill>
            <a:round/>
            <a:headEnd type="none" w="sm" len="sm"/>
            <a:tailEnd type="none" w="sm" len="sm"/>
          </a:ln>
        </p:spPr>
        <p:txBody>
          <a:bodyPr lIns="91427" tIns="45713" rIns="91427" bIns="45713"/>
          <a:lstStyle/>
          <a:p>
            <a:endParaRPr lang="vi-VN"/>
          </a:p>
        </p:txBody>
      </p:sp>
      <p:sp>
        <p:nvSpPr>
          <p:cNvPr id="26636" name="Oval 17"/>
          <p:cNvSpPr>
            <a:spLocks noChangeArrowheads="1"/>
          </p:cNvSpPr>
          <p:nvPr/>
        </p:nvSpPr>
        <p:spPr bwMode="auto">
          <a:xfrm>
            <a:off x="2819400" y="2819400"/>
            <a:ext cx="152400" cy="152400"/>
          </a:xfrm>
          <a:prstGeom prst="ellipse">
            <a:avLst/>
          </a:prstGeom>
          <a:solidFill>
            <a:srgbClr val="FFFF00"/>
          </a:solidFill>
          <a:ln w="38100">
            <a:solidFill>
              <a:srgbClr val="FF0000"/>
            </a:solidFill>
            <a:round/>
            <a:headEnd/>
            <a:tailEnd/>
          </a:ln>
        </p:spPr>
        <p:txBody>
          <a:bodyPr wrap="none" lIns="91427" tIns="45713" rIns="91427" bIns="45713" anchor="ctr"/>
          <a:lstStyle/>
          <a:p>
            <a:pPr eaLnBrk="1" hangingPunct="1"/>
            <a:endParaRPr lang="vi-VN" sz="1700">
              <a:solidFill>
                <a:srgbClr val="FFFF00"/>
              </a:solidFill>
              <a:cs typeface="Arial" pitchFamily="34" charset="0"/>
            </a:endParaRPr>
          </a:p>
        </p:txBody>
      </p:sp>
      <p:sp>
        <p:nvSpPr>
          <p:cNvPr id="26637" name="Oval 17"/>
          <p:cNvSpPr>
            <a:spLocks noChangeArrowheads="1"/>
          </p:cNvSpPr>
          <p:nvPr/>
        </p:nvSpPr>
        <p:spPr bwMode="auto">
          <a:xfrm>
            <a:off x="3733800" y="2667000"/>
            <a:ext cx="152400" cy="152400"/>
          </a:xfrm>
          <a:prstGeom prst="ellipse">
            <a:avLst/>
          </a:prstGeom>
          <a:solidFill>
            <a:srgbClr val="FFFF00"/>
          </a:solidFill>
          <a:ln w="38100">
            <a:solidFill>
              <a:srgbClr val="FF0000"/>
            </a:solidFill>
            <a:round/>
            <a:headEnd/>
            <a:tailEnd/>
          </a:ln>
        </p:spPr>
        <p:txBody>
          <a:bodyPr wrap="none" lIns="91427" tIns="45713" rIns="91427" bIns="45713" anchor="ctr"/>
          <a:lstStyle/>
          <a:p>
            <a:pPr eaLnBrk="1" hangingPunct="1"/>
            <a:endParaRPr lang="vi-VN" sz="1700">
              <a:solidFill>
                <a:srgbClr val="FFFF00"/>
              </a:solidFill>
              <a:cs typeface="Arial" pitchFamily="34" charset="0"/>
            </a:endParaRPr>
          </a:p>
        </p:txBody>
      </p:sp>
      <p:sp>
        <p:nvSpPr>
          <p:cNvPr id="26638" name="AutoShape 33"/>
          <p:cNvSpPr>
            <a:spLocks noChangeArrowheads="1"/>
          </p:cNvSpPr>
          <p:nvPr/>
        </p:nvSpPr>
        <p:spPr bwMode="auto">
          <a:xfrm rot="5400000">
            <a:off x="4648200" y="3733800"/>
            <a:ext cx="609600" cy="1524000"/>
          </a:xfrm>
          <a:prstGeom prst="wedgeRectCallout">
            <a:avLst>
              <a:gd name="adj1" fmla="val -407292"/>
              <a:gd name="adj2" fmla="val -173648"/>
            </a:avLst>
          </a:prstGeom>
          <a:solidFill>
            <a:srgbClr val="3333FF"/>
          </a:solidFill>
          <a:ln w="12700" cap="sq">
            <a:solidFill>
              <a:schemeClr val="tx1"/>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latin typeface="Times New Roman" pitchFamily="18" charset="0"/>
              </a:rPr>
              <a:t> LÃNH THỔ ĐẶC BIỆT</a:t>
            </a:r>
          </a:p>
        </p:txBody>
      </p:sp>
      <p:sp>
        <p:nvSpPr>
          <p:cNvPr id="26639" name="Rectangle 34"/>
          <p:cNvSpPr>
            <a:spLocks noChangeArrowheads="1"/>
          </p:cNvSpPr>
          <p:nvPr/>
        </p:nvSpPr>
        <p:spPr bwMode="auto">
          <a:xfrm>
            <a:off x="2117725" y="76200"/>
            <a:ext cx="4351338" cy="457200"/>
          </a:xfrm>
          <a:prstGeom prst="rect">
            <a:avLst/>
          </a:prstGeom>
          <a:noFill/>
          <a:ln w="12700" cap="sq">
            <a:noFill/>
            <a:miter lim="800000"/>
            <a:headEnd type="none" w="sm" len="sm"/>
            <a:tailEnd type="none" w="sm" len="sm"/>
          </a:ln>
        </p:spPr>
        <p:txBody>
          <a:bodyPr wrap="none" lIns="91427" tIns="45713" rIns="91427" bIns="45713">
            <a:spAutoFit/>
          </a:bodyPr>
          <a:lstStyle/>
          <a:p>
            <a:pPr algn="l" eaLnBrk="1" hangingPunct="1"/>
            <a:r>
              <a:rPr lang="en-US" sz="2400" b="1">
                <a:latin typeface="Times New Roman" pitchFamily="18" charset="0"/>
              </a:rPr>
              <a:t>             LÃNH THỔ ĐẶC BIỆT</a:t>
            </a:r>
          </a:p>
        </p:txBody>
      </p:sp>
      <p:grpSp>
        <p:nvGrpSpPr>
          <p:cNvPr id="3" name="Group 35"/>
          <p:cNvGrpSpPr>
            <a:grpSpLocks/>
          </p:cNvGrpSpPr>
          <p:nvPr/>
        </p:nvGrpSpPr>
        <p:grpSpPr bwMode="auto">
          <a:xfrm>
            <a:off x="6905625" y="2514600"/>
            <a:ext cx="2009775" cy="1066800"/>
            <a:chOff x="3914" y="1901"/>
            <a:chExt cx="1266" cy="209"/>
          </a:xfrm>
        </p:grpSpPr>
        <p:sp>
          <p:nvSpPr>
            <p:cNvPr id="26649" name="Freeform 36"/>
            <p:cNvSpPr>
              <a:spLocks/>
            </p:cNvSpPr>
            <p:nvPr/>
          </p:nvSpPr>
          <p:spPr bwMode="auto">
            <a:xfrm>
              <a:off x="4459" y="2004"/>
              <a:ext cx="17" cy="19"/>
            </a:xfrm>
            <a:custGeom>
              <a:avLst/>
              <a:gdLst>
                <a:gd name="T0" fmla="*/ 16 w 17"/>
                <a:gd name="T1" fmla="*/ 18 h 19"/>
                <a:gd name="T2" fmla="*/ 13 w 17"/>
                <a:gd name="T3" fmla="*/ 5 h 19"/>
                <a:gd name="T4" fmla="*/ 12 w 17"/>
                <a:gd name="T5" fmla="*/ 3 h 19"/>
                <a:gd name="T6" fmla="*/ 11 w 17"/>
                <a:gd name="T7" fmla="*/ 2 h 19"/>
                <a:gd name="T8" fmla="*/ 10 w 17"/>
                <a:gd name="T9" fmla="*/ 0 h 19"/>
                <a:gd name="T10" fmla="*/ 8 w 17"/>
                <a:gd name="T11" fmla="*/ 0 h 19"/>
                <a:gd name="T12" fmla="*/ 5 w 17"/>
                <a:gd name="T13" fmla="*/ 0 h 19"/>
                <a:gd name="T14" fmla="*/ 4 w 17"/>
                <a:gd name="T15" fmla="*/ 1 h 19"/>
                <a:gd name="T16" fmla="*/ 3 w 17"/>
                <a:gd name="T17" fmla="*/ 3 h 19"/>
                <a:gd name="T18" fmla="*/ 2 w 17"/>
                <a:gd name="T19" fmla="*/ 6 h 19"/>
                <a:gd name="T20" fmla="*/ 0 w 17"/>
                <a:gd name="T21" fmla="*/ 18 h 19"/>
                <a:gd name="T22" fmla="*/ 16 w 17"/>
                <a:gd name="T23" fmla="*/ 18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9"/>
                <a:gd name="T38" fmla="*/ 17 w 17"/>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9">
                  <a:moveTo>
                    <a:pt x="16" y="18"/>
                  </a:moveTo>
                  <a:lnTo>
                    <a:pt x="13" y="5"/>
                  </a:lnTo>
                  <a:lnTo>
                    <a:pt x="12" y="3"/>
                  </a:lnTo>
                  <a:lnTo>
                    <a:pt x="11" y="2"/>
                  </a:lnTo>
                  <a:lnTo>
                    <a:pt x="10" y="0"/>
                  </a:lnTo>
                  <a:lnTo>
                    <a:pt x="8" y="0"/>
                  </a:lnTo>
                  <a:lnTo>
                    <a:pt x="5" y="0"/>
                  </a:lnTo>
                  <a:lnTo>
                    <a:pt x="4" y="1"/>
                  </a:lnTo>
                  <a:lnTo>
                    <a:pt x="3" y="3"/>
                  </a:lnTo>
                  <a:lnTo>
                    <a:pt x="2" y="6"/>
                  </a:lnTo>
                  <a:lnTo>
                    <a:pt x="0" y="18"/>
                  </a:lnTo>
                  <a:lnTo>
                    <a:pt x="16" y="18"/>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50" name="Freeform 37"/>
            <p:cNvSpPr>
              <a:spLocks/>
            </p:cNvSpPr>
            <p:nvPr/>
          </p:nvSpPr>
          <p:spPr bwMode="auto">
            <a:xfrm>
              <a:off x="4206" y="2007"/>
              <a:ext cx="81" cy="17"/>
            </a:xfrm>
            <a:custGeom>
              <a:avLst/>
              <a:gdLst>
                <a:gd name="T0" fmla="*/ 80 w 81"/>
                <a:gd name="T1" fmla="*/ 16 h 17"/>
                <a:gd name="T2" fmla="*/ 78 w 81"/>
                <a:gd name="T3" fmla="*/ 2 h 17"/>
                <a:gd name="T4" fmla="*/ 1 w 81"/>
                <a:gd name="T5" fmla="*/ 0 h 17"/>
                <a:gd name="T6" fmla="*/ 0 w 81"/>
                <a:gd name="T7" fmla="*/ 16 h 17"/>
                <a:gd name="T8" fmla="*/ 8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80" y="16"/>
                  </a:moveTo>
                  <a:lnTo>
                    <a:pt x="78" y="2"/>
                  </a:lnTo>
                  <a:lnTo>
                    <a:pt x="1" y="0"/>
                  </a:lnTo>
                  <a:lnTo>
                    <a:pt x="0" y="16"/>
                  </a:lnTo>
                  <a:lnTo>
                    <a:pt x="80" y="16"/>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51" name="Freeform 38"/>
            <p:cNvSpPr>
              <a:spLocks/>
            </p:cNvSpPr>
            <p:nvPr/>
          </p:nvSpPr>
          <p:spPr bwMode="auto">
            <a:xfrm>
              <a:off x="4057" y="2007"/>
              <a:ext cx="151" cy="17"/>
            </a:xfrm>
            <a:custGeom>
              <a:avLst/>
              <a:gdLst>
                <a:gd name="T0" fmla="*/ 150 w 151"/>
                <a:gd name="T1" fmla="*/ 16 h 17"/>
                <a:gd name="T2" fmla="*/ 150 w 151"/>
                <a:gd name="T3" fmla="*/ 0 h 17"/>
                <a:gd name="T4" fmla="*/ 15 w 151"/>
                <a:gd name="T5" fmla="*/ 3 h 17"/>
                <a:gd name="T6" fmla="*/ 3 w 151"/>
                <a:gd name="T7" fmla="*/ 3 h 17"/>
                <a:gd name="T8" fmla="*/ 0 w 151"/>
                <a:gd name="T9" fmla="*/ 16 h 17"/>
                <a:gd name="T10" fmla="*/ 150 w 151"/>
                <a:gd name="T11" fmla="*/ 16 h 17"/>
                <a:gd name="T12" fmla="*/ 0 60000 65536"/>
                <a:gd name="T13" fmla="*/ 0 60000 65536"/>
                <a:gd name="T14" fmla="*/ 0 60000 65536"/>
                <a:gd name="T15" fmla="*/ 0 60000 65536"/>
                <a:gd name="T16" fmla="*/ 0 60000 65536"/>
                <a:gd name="T17" fmla="*/ 0 60000 65536"/>
                <a:gd name="T18" fmla="*/ 0 w 151"/>
                <a:gd name="T19" fmla="*/ 0 h 17"/>
                <a:gd name="T20" fmla="*/ 151 w 15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1" h="17">
                  <a:moveTo>
                    <a:pt x="150" y="16"/>
                  </a:moveTo>
                  <a:lnTo>
                    <a:pt x="150" y="0"/>
                  </a:lnTo>
                  <a:lnTo>
                    <a:pt x="15" y="3"/>
                  </a:lnTo>
                  <a:lnTo>
                    <a:pt x="3" y="3"/>
                  </a:lnTo>
                  <a:lnTo>
                    <a:pt x="0" y="16"/>
                  </a:lnTo>
                  <a:lnTo>
                    <a:pt x="150" y="16"/>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52" name="Freeform 39"/>
            <p:cNvSpPr>
              <a:spLocks/>
            </p:cNvSpPr>
            <p:nvPr/>
          </p:nvSpPr>
          <p:spPr bwMode="auto">
            <a:xfrm>
              <a:off x="4198" y="1968"/>
              <a:ext cx="75" cy="42"/>
            </a:xfrm>
            <a:custGeom>
              <a:avLst/>
              <a:gdLst>
                <a:gd name="T0" fmla="*/ 74 w 75"/>
                <a:gd name="T1" fmla="*/ 41 h 42"/>
                <a:gd name="T2" fmla="*/ 71 w 75"/>
                <a:gd name="T3" fmla="*/ 2 h 42"/>
                <a:gd name="T4" fmla="*/ 0 w 75"/>
                <a:gd name="T5" fmla="*/ 0 h 42"/>
                <a:gd name="T6" fmla="*/ 0 w 75"/>
                <a:gd name="T7" fmla="*/ 39 h 42"/>
                <a:gd name="T8" fmla="*/ 9 w 75"/>
                <a:gd name="T9" fmla="*/ 39 h 42"/>
                <a:gd name="T10" fmla="*/ 74 w 75"/>
                <a:gd name="T11" fmla="*/ 41 h 42"/>
                <a:gd name="T12" fmla="*/ 0 60000 65536"/>
                <a:gd name="T13" fmla="*/ 0 60000 65536"/>
                <a:gd name="T14" fmla="*/ 0 60000 65536"/>
                <a:gd name="T15" fmla="*/ 0 60000 65536"/>
                <a:gd name="T16" fmla="*/ 0 60000 65536"/>
                <a:gd name="T17" fmla="*/ 0 60000 65536"/>
                <a:gd name="T18" fmla="*/ 0 w 75"/>
                <a:gd name="T19" fmla="*/ 0 h 42"/>
                <a:gd name="T20" fmla="*/ 75 w 75"/>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75" h="42">
                  <a:moveTo>
                    <a:pt x="74" y="41"/>
                  </a:moveTo>
                  <a:lnTo>
                    <a:pt x="71" y="2"/>
                  </a:lnTo>
                  <a:lnTo>
                    <a:pt x="0" y="0"/>
                  </a:lnTo>
                  <a:lnTo>
                    <a:pt x="0" y="39"/>
                  </a:lnTo>
                  <a:lnTo>
                    <a:pt x="9" y="39"/>
                  </a:lnTo>
                  <a:lnTo>
                    <a:pt x="74" y="41"/>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53" name="Freeform 40"/>
            <p:cNvSpPr>
              <a:spLocks/>
            </p:cNvSpPr>
            <p:nvPr/>
          </p:nvSpPr>
          <p:spPr bwMode="auto">
            <a:xfrm>
              <a:off x="4139" y="1959"/>
              <a:ext cx="60" cy="50"/>
            </a:xfrm>
            <a:custGeom>
              <a:avLst/>
              <a:gdLst>
                <a:gd name="T0" fmla="*/ 10 w 60"/>
                <a:gd name="T1" fmla="*/ 3 h 50"/>
                <a:gd name="T2" fmla="*/ 41 w 60"/>
                <a:gd name="T3" fmla="*/ 0 h 50"/>
                <a:gd name="T4" fmla="*/ 41 w 60"/>
                <a:gd name="T5" fmla="*/ 9 h 50"/>
                <a:gd name="T6" fmla="*/ 53 w 60"/>
                <a:gd name="T7" fmla="*/ 9 h 50"/>
                <a:gd name="T8" fmla="*/ 59 w 60"/>
                <a:gd name="T9" fmla="*/ 9 h 50"/>
                <a:gd name="T10" fmla="*/ 59 w 60"/>
                <a:gd name="T11" fmla="*/ 48 h 50"/>
                <a:gd name="T12" fmla="*/ 0 w 60"/>
                <a:gd name="T13" fmla="*/ 49 h 50"/>
                <a:gd name="T14" fmla="*/ 10 w 60"/>
                <a:gd name="T15" fmla="*/ 3 h 50"/>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50"/>
                <a:gd name="T26" fmla="*/ 60 w 60"/>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50">
                  <a:moveTo>
                    <a:pt x="10" y="3"/>
                  </a:moveTo>
                  <a:lnTo>
                    <a:pt x="41" y="0"/>
                  </a:lnTo>
                  <a:lnTo>
                    <a:pt x="41" y="9"/>
                  </a:lnTo>
                  <a:lnTo>
                    <a:pt x="53" y="9"/>
                  </a:lnTo>
                  <a:lnTo>
                    <a:pt x="59" y="9"/>
                  </a:lnTo>
                  <a:lnTo>
                    <a:pt x="59" y="48"/>
                  </a:lnTo>
                  <a:lnTo>
                    <a:pt x="0" y="49"/>
                  </a:lnTo>
                  <a:lnTo>
                    <a:pt x="10" y="3"/>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54" name="Freeform 41"/>
            <p:cNvSpPr>
              <a:spLocks/>
            </p:cNvSpPr>
            <p:nvPr/>
          </p:nvSpPr>
          <p:spPr bwMode="auto">
            <a:xfrm>
              <a:off x="4166" y="1941"/>
              <a:ext cx="37" cy="20"/>
            </a:xfrm>
            <a:custGeom>
              <a:avLst/>
              <a:gdLst>
                <a:gd name="T0" fmla="*/ 27 w 37"/>
                <a:gd name="T1" fmla="*/ 12 h 20"/>
                <a:gd name="T2" fmla="*/ 15 w 37"/>
                <a:gd name="T3" fmla="*/ 12 h 20"/>
                <a:gd name="T4" fmla="*/ 15 w 37"/>
                <a:gd name="T5" fmla="*/ 18 h 20"/>
                <a:gd name="T6" fmla="*/ 0 w 37"/>
                <a:gd name="T7" fmla="*/ 19 h 20"/>
                <a:gd name="T8" fmla="*/ 2 w 37"/>
                <a:gd name="T9" fmla="*/ 3 h 20"/>
                <a:gd name="T10" fmla="*/ 34 w 37"/>
                <a:gd name="T11" fmla="*/ 0 h 20"/>
                <a:gd name="T12" fmla="*/ 36 w 37"/>
                <a:gd name="T13" fmla="*/ 12 h 20"/>
                <a:gd name="T14" fmla="*/ 27 w 37"/>
                <a:gd name="T15" fmla="*/ 12 h 20"/>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20"/>
                <a:gd name="T26" fmla="*/ 37 w 37"/>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20">
                  <a:moveTo>
                    <a:pt x="27" y="12"/>
                  </a:moveTo>
                  <a:lnTo>
                    <a:pt x="15" y="12"/>
                  </a:lnTo>
                  <a:lnTo>
                    <a:pt x="15" y="18"/>
                  </a:lnTo>
                  <a:lnTo>
                    <a:pt x="0" y="19"/>
                  </a:lnTo>
                  <a:lnTo>
                    <a:pt x="2" y="3"/>
                  </a:lnTo>
                  <a:lnTo>
                    <a:pt x="34" y="0"/>
                  </a:lnTo>
                  <a:lnTo>
                    <a:pt x="36" y="12"/>
                  </a:lnTo>
                  <a:lnTo>
                    <a:pt x="27" y="12"/>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55" name="Freeform 42"/>
            <p:cNvSpPr>
              <a:spLocks/>
            </p:cNvSpPr>
            <p:nvPr/>
          </p:nvSpPr>
          <p:spPr bwMode="auto">
            <a:xfrm>
              <a:off x="4200" y="1941"/>
              <a:ext cx="62" cy="17"/>
            </a:xfrm>
            <a:custGeom>
              <a:avLst/>
              <a:gdLst>
                <a:gd name="T0" fmla="*/ 1 w 62"/>
                <a:gd name="T1" fmla="*/ 13 h 17"/>
                <a:gd name="T2" fmla="*/ 0 w 62"/>
                <a:gd name="T3" fmla="*/ 0 h 17"/>
                <a:gd name="T4" fmla="*/ 60 w 62"/>
                <a:gd name="T5" fmla="*/ 2 h 17"/>
                <a:gd name="T6" fmla="*/ 61 w 62"/>
                <a:gd name="T7" fmla="*/ 16 h 17"/>
                <a:gd name="T8" fmla="*/ 1 w 62"/>
                <a:gd name="T9" fmla="*/ 13 h 17"/>
                <a:gd name="T10" fmla="*/ 0 60000 65536"/>
                <a:gd name="T11" fmla="*/ 0 60000 65536"/>
                <a:gd name="T12" fmla="*/ 0 60000 65536"/>
                <a:gd name="T13" fmla="*/ 0 60000 65536"/>
                <a:gd name="T14" fmla="*/ 0 60000 65536"/>
                <a:gd name="T15" fmla="*/ 0 w 62"/>
                <a:gd name="T16" fmla="*/ 0 h 17"/>
                <a:gd name="T17" fmla="*/ 62 w 62"/>
                <a:gd name="T18" fmla="*/ 17 h 17"/>
              </a:gdLst>
              <a:ahLst/>
              <a:cxnLst>
                <a:cxn ang="T10">
                  <a:pos x="T0" y="T1"/>
                </a:cxn>
                <a:cxn ang="T11">
                  <a:pos x="T2" y="T3"/>
                </a:cxn>
                <a:cxn ang="T12">
                  <a:pos x="T4" y="T5"/>
                </a:cxn>
                <a:cxn ang="T13">
                  <a:pos x="T6" y="T7"/>
                </a:cxn>
                <a:cxn ang="T14">
                  <a:pos x="T8" y="T9"/>
                </a:cxn>
              </a:cxnLst>
              <a:rect l="T15" t="T16" r="T17" b="T18"/>
              <a:pathLst>
                <a:path w="62" h="17">
                  <a:moveTo>
                    <a:pt x="1" y="13"/>
                  </a:moveTo>
                  <a:lnTo>
                    <a:pt x="0" y="0"/>
                  </a:lnTo>
                  <a:lnTo>
                    <a:pt x="60" y="2"/>
                  </a:lnTo>
                  <a:lnTo>
                    <a:pt x="61" y="16"/>
                  </a:lnTo>
                  <a:lnTo>
                    <a:pt x="1" y="13"/>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56" name="Freeform 43"/>
            <p:cNvSpPr>
              <a:spLocks/>
            </p:cNvSpPr>
            <p:nvPr/>
          </p:nvSpPr>
          <p:spPr bwMode="auto">
            <a:xfrm>
              <a:off x="4072" y="1977"/>
              <a:ext cx="43" cy="34"/>
            </a:xfrm>
            <a:custGeom>
              <a:avLst/>
              <a:gdLst>
                <a:gd name="T0" fmla="*/ 42 w 43"/>
                <a:gd name="T1" fmla="*/ 31 h 34"/>
                <a:gd name="T2" fmla="*/ 0 w 43"/>
                <a:gd name="T3" fmla="*/ 33 h 34"/>
                <a:gd name="T4" fmla="*/ 5 w 43"/>
                <a:gd name="T5" fmla="*/ 1 h 34"/>
                <a:gd name="T6" fmla="*/ 42 w 43"/>
                <a:gd name="T7" fmla="*/ 0 h 34"/>
                <a:gd name="T8" fmla="*/ 42 w 43"/>
                <a:gd name="T9" fmla="*/ 31 h 34"/>
                <a:gd name="T10" fmla="*/ 0 60000 65536"/>
                <a:gd name="T11" fmla="*/ 0 60000 65536"/>
                <a:gd name="T12" fmla="*/ 0 60000 65536"/>
                <a:gd name="T13" fmla="*/ 0 60000 65536"/>
                <a:gd name="T14" fmla="*/ 0 60000 65536"/>
                <a:gd name="T15" fmla="*/ 0 w 43"/>
                <a:gd name="T16" fmla="*/ 0 h 34"/>
                <a:gd name="T17" fmla="*/ 43 w 43"/>
                <a:gd name="T18" fmla="*/ 34 h 34"/>
              </a:gdLst>
              <a:ahLst/>
              <a:cxnLst>
                <a:cxn ang="T10">
                  <a:pos x="T0" y="T1"/>
                </a:cxn>
                <a:cxn ang="T11">
                  <a:pos x="T2" y="T3"/>
                </a:cxn>
                <a:cxn ang="T12">
                  <a:pos x="T4" y="T5"/>
                </a:cxn>
                <a:cxn ang="T13">
                  <a:pos x="T6" y="T7"/>
                </a:cxn>
                <a:cxn ang="T14">
                  <a:pos x="T8" y="T9"/>
                </a:cxn>
              </a:cxnLst>
              <a:rect l="T15" t="T16" r="T17" b="T18"/>
              <a:pathLst>
                <a:path w="43" h="34">
                  <a:moveTo>
                    <a:pt x="42" y="31"/>
                  </a:moveTo>
                  <a:lnTo>
                    <a:pt x="0" y="33"/>
                  </a:lnTo>
                  <a:lnTo>
                    <a:pt x="5" y="1"/>
                  </a:lnTo>
                  <a:lnTo>
                    <a:pt x="42" y="0"/>
                  </a:lnTo>
                  <a:lnTo>
                    <a:pt x="42" y="31"/>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57" name="Freeform 44"/>
            <p:cNvSpPr>
              <a:spLocks/>
            </p:cNvSpPr>
            <p:nvPr/>
          </p:nvSpPr>
          <p:spPr bwMode="auto">
            <a:xfrm>
              <a:off x="4118" y="1983"/>
              <a:ext cx="27" cy="17"/>
            </a:xfrm>
            <a:custGeom>
              <a:avLst/>
              <a:gdLst>
                <a:gd name="T0" fmla="*/ 23 w 27"/>
                <a:gd name="T1" fmla="*/ 16 h 17"/>
                <a:gd name="T2" fmla="*/ 2 w 27"/>
                <a:gd name="T3" fmla="*/ 16 h 17"/>
                <a:gd name="T4" fmla="*/ 0 w 27"/>
                <a:gd name="T5" fmla="*/ 0 h 17"/>
                <a:gd name="T6" fmla="*/ 26 w 27"/>
                <a:gd name="T7" fmla="*/ 0 h 17"/>
                <a:gd name="T8" fmla="*/ 23 w 27"/>
                <a:gd name="T9" fmla="*/ 16 h 17"/>
                <a:gd name="T10" fmla="*/ 0 60000 65536"/>
                <a:gd name="T11" fmla="*/ 0 60000 65536"/>
                <a:gd name="T12" fmla="*/ 0 60000 65536"/>
                <a:gd name="T13" fmla="*/ 0 60000 65536"/>
                <a:gd name="T14" fmla="*/ 0 60000 65536"/>
                <a:gd name="T15" fmla="*/ 0 w 27"/>
                <a:gd name="T16" fmla="*/ 0 h 17"/>
                <a:gd name="T17" fmla="*/ 27 w 27"/>
                <a:gd name="T18" fmla="*/ 17 h 17"/>
              </a:gdLst>
              <a:ahLst/>
              <a:cxnLst>
                <a:cxn ang="T10">
                  <a:pos x="T0" y="T1"/>
                </a:cxn>
                <a:cxn ang="T11">
                  <a:pos x="T2" y="T3"/>
                </a:cxn>
                <a:cxn ang="T12">
                  <a:pos x="T4" y="T5"/>
                </a:cxn>
                <a:cxn ang="T13">
                  <a:pos x="T6" y="T7"/>
                </a:cxn>
                <a:cxn ang="T14">
                  <a:pos x="T8" y="T9"/>
                </a:cxn>
              </a:cxnLst>
              <a:rect l="T15" t="T16" r="T17" b="T18"/>
              <a:pathLst>
                <a:path w="27" h="17">
                  <a:moveTo>
                    <a:pt x="23" y="16"/>
                  </a:moveTo>
                  <a:lnTo>
                    <a:pt x="2" y="16"/>
                  </a:lnTo>
                  <a:lnTo>
                    <a:pt x="0" y="0"/>
                  </a:lnTo>
                  <a:lnTo>
                    <a:pt x="26" y="0"/>
                  </a:lnTo>
                  <a:lnTo>
                    <a:pt x="23" y="16"/>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58" name="Freeform 45"/>
            <p:cNvSpPr>
              <a:spLocks/>
            </p:cNvSpPr>
            <p:nvPr/>
          </p:nvSpPr>
          <p:spPr bwMode="auto">
            <a:xfrm>
              <a:off x="4112" y="1901"/>
              <a:ext cx="17" cy="77"/>
            </a:xfrm>
            <a:custGeom>
              <a:avLst/>
              <a:gdLst>
                <a:gd name="T0" fmla="*/ 16 w 17"/>
                <a:gd name="T1" fmla="*/ 76 h 77"/>
                <a:gd name="T2" fmla="*/ 10 w 17"/>
                <a:gd name="T3" fmla="*/ 3 h 77"/>
                <a:gd name="T4" fmla="*/ 0 w 17"/>
                <a:gd name="T5" fmla="*/ 0 h 77"/>
                <a:gd name="T6" fmla="*/ 4 w 17"/>
                <a:gd name="T7" fmla="*/ 76 h 77"/>
                <a:gd name="T8" fmla="*/ 16 w 17"/>
                <a:gd name="T9" fmla="*/ 76 h 77"/>
                <a:gd name="T10" fmla="*/ 0 60000 65536"/>
                <a:gd name="T11" fmla="*/ 0 60000 65536"/>
                <a:gd name="T12" fmla="*/ 0 60000 65536"/>
                <a:gd name="T13" fmla="*/ 0 60000 65536"/>
                <a:gd name="T14" fmla="*/ 0 60000 65536"/>
                <a:gd name="T15" fmla="*/ 0 w 17"/>
                <a:gd name="T16" fmla="*/ 0 h 77"/>
                <a:gd name="T17" fmla="*/ 17 w 17"/>
                <a:gd name="T18" fmla="*/ 77 h 77"/>
              </a:gdLst>
              <a:ahLst/>
              <a:cxnLst>
                <a:cxn ang="T10">
                  <a:pos x="T0" y="T1"/>
                </a:cxn>
                <a:cxn ang="T11">
                  <a:pos x="T2" y="T3"/>
                </a:cxn>
                <a:cxn ang="T12">
                  <a:pos x="T4" y="T5"/>
                </a:cxn>
                <a:cxn ang="T13">
                  <a:pos x="T6" y="T7"/>
                </a:cxn>
                <a:cxn ang="T14">
                  <a:pos x="T8" y="T9"/>
                </a:cxn>
              </a:cxnLst>
              <a:rect l="T15" t="T16" r="T17" b="T18"/>
              <a:pathLst>
                <a:path w="17" h="77">
                  <a:moveTo>
                    <a:pt x="16" y="76"/>
                  </a:moveTo>
                  <a:lnTo>
                    <a:pt x="10" y="3"/>
                  </a:lnTo>
                  <a:lnTo>
                    <a:pt x="0" y="0"/>
                  </a:lnTo>
                  <a:lnTo>
                    <a:pt x="4" y="76"/>
                  </a:lnTo>
                  <a:lnTo>
                    <a:pt x="16" y="76"/>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59" name="Freeform 46"/>
            <p:cNvSpPr>
              <a:spLocks/>
            </p:cNvSpPr>
            <p:nvPr/>
          </p:nvSpPr>
          <p:spPr bwMode="auto">
            <a:xfrm>
              <a:off x="4081" y="1901"/>
              <a:ext cx="36" cy="78"/>
            </a:xfrm>
            <a:custGeom>
              <a:avLst/>
              <a:gdLst>
                <a:gd name="T0" fmla="*/ 35 w 36"/>
                <a:gd name="T1" fmla="*/ 76 h 78"/>
                <a:gd name="T2" fmla="*/ 33 w 36"/>
                <a:gd name="T3" fmla="*/ 76 h 78"/>
                <a:gd name="T4" fmla="*/ 0 w 36"/>
                <a:gd name="T5" fmla="*/ 77 h 78"/>
                <a:gd name="T6" fmla="*/ 9 w 36"/>
                <a:gd name="T7" fmla="*/ 8 h 78"/>
                <a:gd name="T8" fmla="*/ 31 w 36"/>
                <a:gd name="T9" fmla="*/ 0 h 78"/>
                <a:gd name="T10" fmla="*/ 35 w 36"/>
                <a:gd name="T11" fmla="*/ 76 h 78"/>
                <a:gd name="T12" fmla="*/ 35 w 36"/>
                <a:gd name="T13" fmla="*/ 76 h 78"/>
                <a:gd name="T14" fmla="*/ 0 60000 65536"/>
                <a:gd name="T15" fmla="*/ 0 60000 65536"/>
                <a:gd name="T16" fmla="*/ 0 60000 65536"/>
                <a:gd name="T17" fmla="*/ 0 60000 65536"/>
                <a:gd name="T18" fmla="*/ 0 60000 65536"/>
                <a:gd name="T19" fmla="*/ 0 60000 65536"/>
                <a:gd name="T20" fmla="*/ 0 60000 65536"/>
                <a:gd name="T21" fmla="*/ 0 w 36"/>
                <a:gd name="T22" fmla="*/ 0 h 78"/>
                <a:gd name="T23" fmla="*/ 36 w 36"/>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78">
                  <a:moveTo>
                    <a:pt x="35" y="76"/>
                  </a:moveTo>
                  <a:lnTo>
                    <a:pt x="33" y="76"/>
                  </a:lnTo>
                  <a:lnTo>
                    <a:pt x="0" y="77"/>
                  </a:lnTo>
                  <a:lnTo>
                    <a:pt x="9" y="8"/>
                  </a:lnTo>
                  <a:lnTo>
                    <a:pt x="31" y="0"/>
                  </a:lnTo>
                  <a:lnTo>
                    <a:pt x="35" y="76"/>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60" name="Freeform 47"/>
            <p:cNvSpPr>
              <a:spLocks/>
            </p:cNvSpPr>
            <p:nvPr/>
          </p:nvSpPr>
          <p:spPr bwMode="auto">
            <a:xfrm>
              <a:off x="4410" y="1997"/>
              <a:ext cx="17" cy="26"/>
            </a:xfrm>
            <a:custGeom>
              <a:avLst/>
              <a:gdLst>
                <a:gd name="T0" fmla="*/ 16 w 17"/>
                <a:gd name="T1" fmla="*/ 25 h 26"/>
                <a:gd name="T2" fmla="*/ 14 w 17"/>
                <a:gd name="T3" fmla="*/ 8 h 26"/>
                <a:gd name="T4" fmla="*/ 13 w 17"/>
                <a:gd name="T5" fmla="*/ 5 h 26"/>
                <a:gd name="T6" fmla="*/ 12 w 17"/>
                <a:gd name="T7" fmla="*/ 2 h 26"/>
                <a:gd name="T8" fmla="*/ 12 w 17"/>
                <a:gd name="T9" fmla="*/ 1 h 26"/>
                <a:gd name="T10" fmla="*/ 10 w 17"/>
                <a:gd name="T11" fmla="*/ 0 h 26"/>
                <a:gd name="T12" fmla="*/ 8 w 17"/>
                <a:gd name="T13" fmla="*/ 0 h 26"/>
                <a:gd name="T14" fmla="*/ 6 w 17"/>
                <a:gd name="T15" fmla="*/ 1 h 26"/>
                <a:gd name="T16" fmla="*/ 5 w 17"/>
                <a:gd name="T17" fmla="*/ 1 h 26"/>
                <a:gd name="T18" fmla="*/ 3 w 17"/>
                <a:gd name="T19" fmla="*/ 4 h 26"/>
                <a:gd name="T20" fmla="*/ 2 w 17"/>
                <a:gd name="T21" fmla="*/ 8 h 26"/>
                <a:gd name="T22" fmla="*/ 0 w 17"/>
                <a:gd name="T23" fmla="*/ 25 h 26"/>
                <a:gd name="T24" fmla="*/ 16 w 17"/>
                <a:gd name="T25" fmla="*/ 25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6"/>
                <a:gd name="T41" fmla="*/ 17 w 17"/>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6">
                  <a:moveTo>
                    <a:pt x="16" y="25"/>
                  </a:moveTo>
                  <a:lnTo>
                    <a:pt x="14" y="8"/>
                  </a:lnTo>
                  <a:lnTo>
                    <a:pt x="13" y="5"/>
                  </a:lnTo>
                  <a:lnTo>
                    <a:pt x="12" y="2"/>
                  </a:lnTo>
                  <a:lnTo>
                    <a:pt x="12" y="1"/>
                  </a:lnTo>
                  <a:lnTo>
                    <a:pt x="10" y="0"/>
                  </a:lnTo>
                  <a:lnTo>
                    <a:pt x="8" y="0"/>
                  </a:lnTo>
                  <a:lnTo>
                    <a:pt x="6" y="1"/>
                  </a:lnTo>
                  <a:lnTo>
                    <a:pt x="5" y="1"/>
                  </a:lnTo>
                  <a:lnTo>
                    <a:pt x="3" y="4"/>
                  </a:lnTo>
                  <a:lnTo>
                    <a:pt x="2" y="8"/>
                  </a:lnTo>
                  <a:lnTo>
                    <a:pt x="0" y="25"/>
                  </a:lnTo>
                  <a:lnTo>
                    <a:pt x="16" y="25"/>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61" name="Freeform 48"/>
            <p:cNvSpPr>
              <a:spLocks/>
            </p:cNvSpPr>
            <p:nvPr/>
          </p:nvSpPr>
          <p:spPr bwMode="auto">
            <a:xfrm>
              <a:off x="4715" y="2007"/>
              <a:ext cx="35" cy="17"/>
            </a:xfrm>
            <a:custGeom>
              <a:avLst/>
              <a:gdLst>
                <a:gd name="T0" fmla="*/ 34 w 35"/>
                <a:gd name="T1" fmla="*/ 16 h 17"/>
                <a:gd name="T2" fmla="*/ 31 w 35"/>
                <a:gd name="T3" fmla="*/ 0 h 17"/>
                <a:gd name="T4" fmla="*/ 0 w 35"/>
                <a:gd name="T5" fmla="*/ 0 h 17"/>
                <a:gd name="T6" fmla="*/ 3 w 35"/>
                <a:gd name="T7" fmla="*/ 16 h 17"/>
                <a:gd name="T8" fmla="*/ 34 w 35"/>
                <a:gd name="T9" fmla="*/ 16 h 17"/>
                <a:gd name="T10" fmla="*/ 0 60000 65536"/>
                <a:gd name="T11" fmla="*/ 0 60000 65536"/>
                <a:gd name="T12" fmla="*/ 0 60000 65536"/>
                <a:gd name="T13" fmla="*/ 0 60000 65536"/>
                <a:gd name="T14" fmla="*/ 0 60000 65536"/>
                <a:gd name="T15" fmla="*/ 0 w 35"/>
                <a:gd name="T16" fmla="*/ 0 h 17"/>
                <a:gd name="T17" fmla="*/ 35 w 35"/>
                <a:gd name="T18" fmla="*/ 17 h 17"/>
              </a:gdLst>
              <a:ahLst/>
              <a:cxnLst>
                <a:cxn ang="T10">
                  <a:pos x="T0" y="T1"/>
                </a:cxn>
                <a:cxn ang="T11">
                  <a:pos x="T2" y="T3"/>
                </a:cxn>
                <a:cxn ang="T12">
                  <a:pos x="T4" y="T5"/>
                </a:cxn>
                <a:cxn ang="T13">
                  <a:pos x="T6" y="T7"/>
                </a:cxn>
                <a:cxn ang="T14">
                  <a:pos x="T8" y="T9"/>
                </a:cxn>
              </a:cxnLst>
              <a:rect l="T15" t="T16" r="T17" b="T18"/>
              <a:pathLst>
                <a:path w="35" h="17">
                  <a:moveTo>
                    <a:pt x="34" y="16"/>
                  </a:moveTo>
                  <a:lnTo>
                    <a:pt x="31" y="0"/>
                  </a:lnTo>
                  <a:lnTo>
                    <a:pt x="0" y="0"/>
                  </a:lnTo>
                  <a:lnTo>
                    <a:pt x="3" y="16"/>
                  </a:lnTo>
                  <a:lnTo>
                    <a:pt x="34" y="16"/>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62" name="Freeform 49"/>
            <p:cNvSpPr>
              <a:spLocks/>
            </p:cNvSpPr>
            <p:nvPr/>
          </p:nvSpPr>
          <p:spPr bwMode="auto">
            <a:xfrm>
              <a:off x="4667" y="1974"/>
              <a:ext cx="17" cy="34"/>
            </a:xfrm>
            <a:custGeom>
              <a:avLst/>
              <a:gdLst>
                <a:gd name="T0" fmla="*/ 0 w 17"/>
                <a:gd name="T1" fmla="*/ 33 h 34"/>
                <a:gd name="T2" fmla="*/ 0 w 17"/>
                <a:gd name="T3" fmla="*/ 0 h 34"/>
                <a:gd name="T4" fmla="*/ 16 w 17"/>
                <a:gd name="T5" fmla="*/ 0 h 34"/>
                <a:gd name="T6" fmla="*/ 16 w 17"/>
                <a:gd name="T7" fmla="*/ 33 h 34"/>
                <a:gd name="T8" fmla="*/ 0 w 17"/>
                <a:gd name="T9" fmla="*/ 33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33"/>
                  </a:moveTo>
                  <a:lnTo>
                    <a:pt x="0" y="0"/>
                  </a:lnTo>
                  <a:lnTo>
                    <a:pt x="16" y="0"/>
                  </a:lnTo>
                  <a:lnTo>
                    <a:pt x="16" y="33"/>
                  </a:lnTo>
                  <a:lnTo>
                    <a:pt x="0" y="33"/>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63" name="Line 50"/>
            <p:cNvSpPr>
              <a:spLocks noChangeShapeType="1"/>
            </p:cNvSpPr>
            <p:nvPr/>
          </p:nvSpPr>
          <p:spPr bwMode="auto">
            <a:xfrm flipH="1" flipV="1">
              <a:off x="4652" y="1970"/>
              <a:ext cx="48" cy="37"/>
            </a:xfrm>
            <a:prstGeom prst="line">
              <a:avLst/>
            </a:prstGeom>
            <a:noFill/>
            <a:ln w="12700">
              <a:solidFill>
                <a:srgbClr val="800000"/>
              </a:solidFill>
              <a:round/>
              <a:headEnd type="none" w="sm" len="sm"/>
              <a:tailEnd type="none" w="sm" len="sm"/>
            </a:ln>
          </p:spPr>
          <p:txBody>
            <a:bodyPr wrap="none" anchor="ctr"/>
            <a:lstStyle/>
            <a:p>
              <a:endParaRPr lang="vi-VN"/>
            </a:p>
          </p:txBody>
        </p:sp>
        <p:sp>
          <p:nvSpPr>
            <p:cNvPr id="26664" name="Line 51"/>
            <p:cNvSpPr>
              <a:spLocks noChangeShapeType="1"/>
            </p:cNvSpPr>
            <p:nvPr/>
          </p:nvSpPr>
          <p:spPr bwMode="auto">
            <a:xfrm flipH="1" flipV="1">
              <a:off x="4682" y="1976"/>
              <a:ext cx="54" cy="31"/>
            </a:xfrm>
            <a:prstGeom prst="line">
              <a:avLst/>
            </a:prstGeom>
            <a:noFill/>
            <a:ln w="12700">
              <a:solidFill>
                <a:srgbClr val="800000"/>
              </a:solidFill>
              <a:round/>
              <a:headEnd type="none" w="sm" len="sm"/>
              <a:tailEnd type="none" w="sm" len="sm"/>
            </a:ln>
          </p:spPr>
          <p:txBody>
            <a:bodyPr wrap="none" anchor="ctr"/>
            <a:lstStyle/>
            <a:p>
              <a:endParaRPr lang="vi-VN"/>
            </a:p>
          </p:txBody>
        </p:sp>
        <p:sp>
          <p:nvSpPr>
            <p:cNvPr id="26665" name="Freeform 52"/>
            <p:cNvSpPr>
              <a:spLocks/>
            </p:cNvSpPr>
            <p:nvPr/>
          </p:nvSpPr>
          <p:spPr bwMode="auto">
            <a:xfrm>
              <a:off x="4636" y="1958"/>
              <a:ext cx="19" cy="17"/>
            </a:xfrm>
            <a:custGeom>
              <a:avLst/>
              <a:gdLst>
                <a:gd name="T0" fmla="*/ 16 w 19"/>
                <a:gd name="T1" fmla="*/ 16 h 17"/>
                <a:gd name="T2" fmla="*/ 17 w 19"/>
                <a:gd name="T3" fmla="*/ 14 h 17"/>
                <a:gd name="T4" fmla="*/ 17 w 19"/>
                <a:gd name="T5" fmla="*/ 12 h 17"/>
                <a:gd name="T6" fmla="*/ 18 w 19"/>
                <a:gd name="T7" fmla="*/ 12 h 17"/>
                <a:gd name="T8" fmla="*/ 18 w 19"/>
                <a:gd name="T9" fmla="*/ 11 h 17"/>
                <a:gd name="T10" fmla="*/ 18 w 19"/>
                <a:gd name="T11" fmla="*/ 9 h 17"/>
                <a:gd name="T12" fmla="*/ 18 w 19"/>
                <a:gd name="T13" fmla="*/ 8 h 17"/>
                <a:gd name="T14" fmla="*/ 17 w 19"/>
                <a:gd name="T15" fmla="*/ 8 h 17"/>
                <a:gd name="T16" fmla="*/ 17 w 19"/>
                <a:gd name="T17" fmla="*/ 6 h 17"/>
                <a:gd name="T18" fmla="*/ 16 w 19"/>
                <a:gd name="T19" fmla="*/ 6 h 17"/>
                <a:gd name="T20" fmla="*/ 16 w 19"/>
                <a:gd name="T21" fmla="*/ 4 h 17"/>
                <a:gd name="T22" fmla="*/ 16 w 19"/>
                <a:gd name="T23" fmla="*/ 3 h 17"/>
                <a:gd name="T24" fmla="*/ 15 w 19"/>
                <a:gd name="T25" fmla="*/ 3 h 17"/>
                <a:gd name="T26" fmla="*/ 14 w 19"/>
                <a:gd name="T27" fmla="*/ 3 h 17"/>
                <a:gd name="T28" fmla="*/ 13 w 19"/>
                <a:gd name="T29" fmla="*/ 1 h 17"/>
                <a:gd name="T30" fmla="*/ 12 w 19"/>
                <a:gd name="T31" fmla="*/ 1 h 17"/>
                <a:gd name="T32" fmla="*/ 11 w 19"/>
                <a:gd name="T33" fmla="*/ 1 h 17"/>
                <a:gd name="T34" fmla="*/ 10 w 19"/>
                <a:gd name="T35" fmla="*/ 0 h 17"/>
                <a:gd name="T36" fmla="*/ 9 w 19"/>
                <a:gd name="T37" fmla="*/ 0 h 17"/>
                <a:gd name="T38" fmla="*/ 8 w 19"/>
                <a:gd name="T39" fmla="*/ 0 h 17"/>
                <a:gd name="T40" fmla="*/ 7 w 19"/>
                <a:gd name="T41" fmla="*/ 0 h 17"/>
                <a:gd name="T42" fmla="*/ 6 w 19"/>
                <a:gd name="T43" fmla="*/ 1 h 17"/>
                <a:gd name="T44" fmla="*/ 5 w 19"/>
                <a:gd name="T45" fmla="*/ 1 h 17"/>
                <a:gd name="T46" fmla="*/ 4 w 19"/>
                <a:gd name="T47" fmla="*/ 1 h 17"/>
                <a:gd name="T48" fmla="*/ 4 w 19"/>
                <a:gd name="T49" fmla="*/ 3 h 17"/>
                <a:gd name="T50" fmla="*/ 3 w 19"/>
                <a:gd name="T51" fmla="*/ 3 h 17"/>
                <a:gd name="T52" fmla="*/ 2 w 19"/>
                <a:gd name="T53" fmla="*/ 3 h 17"/>
                <a:gd name="T54" fmla="*/ 1 w 19"/>
                <a:gd name="T55" fmla="*/ 4 h 17"/>
                <a:gd name="T56" fmla="*/ 1 w 19"/>
                <a:gd name="T57" fmla="*/ 6 h 17"/>
                <a:gd name="T58" fmla="*/ 0 w 19"/>
                <a:gd name="T59" fmla="*/ 6 h 17"/>
                <a:gd name="T60" fmla="*/ 0 w 19"/>
                <a:gd name="T61" fmla="*/ 8 h 17"/>
                <a:gd name="T62" fmla="*/ 0 w 19"/>
                <a:gd name="T63" fmla="*/ 9 h 17"/>
                <a:gd name="T64" fmla="*/ 0 w 19"/>
                <a:gd name="T65" fmla="*/ 11 h 17"/>
                <a:gd name="T66" fmla="*/ 0 w 19"/>
                <a:gd name="T67" fmla="*/ 12 h 17"/>
                <a:gd name="T68" fmla="*/ 1 w 19"/>
                <a:gd name="T69" fmla="*/ 14 h 17"/>
                <a:gd name="T70" fmla="*/ 2 w 19"/>
                <a:gd name="T71" fmla="*/ 16 h 17"/>
                <a:gd name="T72" fmla="*/ 16 w 19"/>
                <a:gd name="T73" fmla="*/ 16 h 1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17"/>
                <a:gd name="T113" fmla="*/ 19 w 19"/>
                <a:gd name="T114" fmla="*/ 17 h 1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17">
                  <a:moveTo>
                    <a:pt x="16" y="16"/>
                  </a:moveTo>
                  <a:lnTo>
                    <a:pt x="17" y="14"/>
                  </a:lnTo>
                  <a:lnTo>
                    <a:pt x="17" y="12"/>
                  </a:lnTo>
                  <a:lnTo>
                    <a:pt x="18" y="12"/>
                  </a:lnTo>
                  <a:lnTo>
                    <a:pt x="18" y="11"/>
                  </a:lnTo>
                  <a:lnTo>
                    <a:pt x="18" y="9"/>
                  </a:lnTo>
                  <a:lnTo>
                    <a:pt x="18" y="8"/>
                  </a:lnTo>
                  <a:lnTo>
                    <a:pt x="17" y="8"/>
                  </a:lnTo>
                  <a:lnTo>
                    <a:pt x="17" y="6"/>
                  </a:lnTo>
                  <a:lnTo>
                    <a:pt x="16" y="6"/>
                  </a:lnTo>
                  <a:lnTo>
                    <a:pt x="16" y="4"/>
                  </a:lnTo>
                  <a:lnTo>
                    <a:pt x="16" y="3"/>
                  </a:lnTo>
                  <a:lnTo>
                    <a:pt x="15" y="3"/>
                  </a:lnTo>
                  <a:lnTo>
                    <a:pt x="14" y="3"/>
                  </a:lnTo>
                  <a:lnTo>
                    <a:pt x="13" y="1"/>
                  </a:lnTo>
                  <a:lnTo>
                    <a:pt x="12" y="1"/>
                  </a:lnTo>
                  <a:lnTo>
                    <a:pt x="11" y="1"/>
                  </a:lnTo>
                  <a:lnTo>
                    <a:pt x="10" y="0"/>
                  </a:lnTo>
                  <a:lnTo>
                    <a:pt x="9" y="0"/>
                  </a:lnTo>
                  <a:lnTo>
                    <a:pt x="8" y="0"/>
                  </a:lnTo>
                  <a:lnTo>
                    <a:pt x="7" y="0"/>
                  </a:lnTo>
                  <a:lnTo>
                    <a:pt x="6" y="1"/>
                  </a:lnTo>
                  <a:lnTo>
                    <a:pt x="5" y="1"/>
                  </a:lnTo>
                  <a:lnTo>
                    <a:pt x="4" y="1"/>
                  </a:lnTo>
                  <a:lnTo>
                    <a:pt x="4" y="3"/>
                  </a:lnTo>
                  <a:lnTo>
                    <a:pt x="3" y="3"/>
                  </a:lnTo>
                  <a:lnTo>
                    <a:pt x="2" y="3"/>
                  </a:lnTo>
                  <a:lnTo>
                    <a:pt x="1" y="4"/>
                  </a:lnTo>
                  <a:lnTo>
                    <a:pt x="1" y="6"/>
                  </a:lnTo>
                  <a:lnTo>
                    <a:pt x="0" y="6"/>
                  </a:lnTo>
                  <a:lnTo>
                    <a:pt x="0" y="8"/>
                  </a:lnTo>
                  <a:lnTo>
                    <a:pt x="0" y="9"/>
                  </a:lnTo>
                  <a:lnTo>
                    <a:pt x="0" y="11"/>
                  </a:lnTo>
                  <a:lnTo>
                    <a:pt x="0" y="12"/>
                  </a:lnTo>
                  <a:lnTo>
                    <a:pt x="1" y="14"/>
                  </a:lnTo>
                  <a:lnTo>
                    <a:pt x="2" y="16"/>
                  </a:lnTo>
                  <a:lnTo>
                    <a:pt x="16" y="16"/>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66" name="Freeform 53"/>
            <p:cNvSpPr>
              <a:spLocks/>
            </p:cNvSpPr>
            <p:nvPr/>
          </p:nvSpPr>
          <p:spPr bwMode="auto">
            <a:xfrm>
              <a:off x="4666" y="1964"/>
              <a:ext cx="18" cy="17"/>
            </a:xfrm>
            <a:custGeom>
              <a:avLst/>
              <a:gdLst>
                <a:gd name="T0" fmla="*/ 16 w 18"/>
                <a:gd name="T1" fmla="*/ 16 h 17"/>
                <a:gd name="T2" fmla="*/ 16 w 18"/>
                <a:gd name="T3" fmla="*/ 14 h 17"/>
                <a:gd name="T4" fmla="*/ 16 w 18"/>
                <a:gd name="T5" fmla="*/ 12 h 17"/>
                <a:gd name="T6" fmla="*/ 17 w 18"/>
                <a:gd name="T7" fmla="*/ 12 h 17"/>
                <a:gd name="T8" fmla="*/ 17 w 18"/>
                <a:gd name="T9" fmla="*/ 11 h 17"/>
                <a:gd name="T10" fmla="*/ 17 w 18"/>
                <a:gd name="T11" fmla="*/ 9 h 17"/>
                <a:gd name="T12" fmla="*/ 17 w 18"/>
                <a:gd name="T13" fmla="*/ 8 h 17"/>
                <a:gd name="T14" fmla="*/ 16 w 18"/>
                <a:gd name="T15" fmla="*/ 6 h 17"/>
                <a:gd name="T16" fmla="*/ 16 w 18"/>
                <a:gd name="T17" fmla="*/ 4 h 17"/>
                <a:gd name="T18" fmla="*/ 15 w 18"/>
                <a:gd name="T19" fmla="*/ 4 h 17"/>
                <a:gd name="T20" fmla="*/ 14 w 18"/>
                <a:gd name="T21" fmla="*/ 3 h 17"/>
                <a:gd name="T22" fmla="*/ 13 w 18"/>
                <a:gd name="T23" fmla="*/ 3 h 17"/>
                <a:gd name="T24" fmla="*/ 12 w 18"/>
                <a:gd name="T25" fmla="*/ 3 h 17"/>
                <a:gd name="T26" fmla="*/ 11 w 18"/>
                <a:gd name="T27" fmla="*/ 1 h 17"/>
                <a:gd name="T28" fmla="*/ 10 w 18"/>
                <a:gd name="T29" fmla="*/ 1 h 17"/>
                <a:gd name="T30" fmla="*/ 9 w 18"/>
                <a:gd name="T31" fmla="*/ 0 h 17"/>
                <a:gd name="T32" fmla="*/ 8 w 18"/>
                <a:gd name="T33" fmla="*/ 0 h 17"/>
                <a:gd name="T34" fmla="*/ 7 w 18"/>
                <a:gd name="T35" fmla="*/ 1 h 17"/>
                <a:gd name="T36" fmla="*/ 6 w 18"/>
                <a:gd name="T37" fmla="*/ 1 h 17"/>
                <a:gd name="T38" fmla="*/ 5 w 18"/>
                <a:gd name="T39" fmla="*/ 3 h 17"/>
                <a:gd name="T40" fmla="*/ 4 w 18"/>
                <a:gd name="T41" fmla="*/ 3 h 17"/>
                <a:gd name="T42" fmla="*/ 3 w 18"/>
                <a:gd name="T43" fmla="*/ 3 h 17"/>
                <a:gd name="T44" fmla="*/ 2 w 18"/>
                <a:gd name="T45" fmla="*/ 3 h 17"/>
                <a:gd name="T46" fmla="*/ 2 w 18"/>
                <a:gd name="T47" fmla="*/ 4 h 17"/>
                <a:gd name="T48" fmla="*/ 1 w 18"/>
                <a:gd name="T49" fmla="*/ 4 h 17"/>
                <a:gd name="T50" fmla="*/ 1 w 18"/>
                <a:gd name="T51" fmla="*/ 6 h 17"/>
                <a:gd name="T52" fmla="*/ 0 w 18"/>
                <a:gd name="T53" fmla="*/ 6 h 17"/>
                <a:gd name="T54" fmla="*/ 0 w 18"/>
                <a:gd name="T55" fmla="*/ 8 h 17"/>
                <a:gd name="T56" fmla="*/ 0 w 18"/>
                <a:gd name="T57" fmla="*/ 9 h 17"/>
                <a:gd name="T58" fmla="*/ 0 w 18"/>
                <a:gd name="T59" fmla="*/ 11 h 17"/>
                <a:gd name="T60" fmla="*/ 0 w 18"/>
                <a:gd name="T61" fmla="*/ 12 h 17"/>
                <a:gd name="T62" fmla="*/ 1 w 18"/>
                <a:gd name="T63" fmla="*/ 14 h 17"/>
                <a:gd name="T64" fmla="*/ 2 w 18"/>
                <a:gd name="T65" fmla="*/ 16 h 17"/>
                <a:gd name="T66" fmla="*/ 16 w 18"/>
                <a:gd name="T67" fmla="*/ 16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
                <a:gd name="T103" fmla="*/ 0 h 17"/>
                <a:gd name="T104" fmla="*/ 18 w 18"/>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 h="17">
                  <a:moveTo>
                    <a:pt x="16" y="16"/>
                  </a:moveTo>
                  <a:lnTo>
                    <a:pt x="16" y="14"/>
                  </a:lnTo>
                  <a:lnTo>
                    <a:pt x="16" y="12"/>
                  </a:lnTo>
                  <a:lnTo>
                    <a:pt x="17" y="12"/>
                  </a:lnTo>
                  <a:lnTo>
                    <a:pt x="17" y="11"/>
                  </a:lnTo>
                  <a:lnTo>
                    <a:pt x="17" y="9"/>
                  </a:lnTo>
                  <a:lnTo>
                    <a:pt x="17" y="8"/>
                  </a:lnTo>
                  <a:lnTo>
                    <a:pt x="16" y="6"/>
                  </a:lnTo>
                  <a:lnTo>
                    <a:pt x="16" y="4"/>
                  </a:lnTo>
                  <a:lnTo>
                    <a:pt x="15" y="4"/>
                  </a:lnTo>
                  <a:lnTo>
                    <a:pt x="14" y="3"/>
                  </a:lnTo>
                  <a:lnTo>
                    <a:pt x="13" y="3"/>
                  </a:lnTo>
                  <a:lnTo>
                    <a:pt x="12" y="3"/>
                  </a:lnTo>
                  <a:lnTo>
                    <a:pt x="11" y="1"/>
                  </a:lnTo>
                  <a:lnTo>
                    <a:pt x="10" y="1"/>
                  </a:lnTo>
                  <a:lnTo>
                    <a:pt x="9" y="0"/>
                  </a:lnTo>
                  <a:lnTo>
                    <a:pt x="8" y="0"/>
                  </a:lnTo>
                  <a:lnTo>
                    <a:pt x="7" y="1"/>
                  </a:lnTo>
                  <a:lnTo>
                    <a:pt x="6" y="1"/>
                  </a:lnTo>
                  <a:lnTo>
                    <a:pt x="5" y="3"/>
                  </a:lnTo>
                  <a:lnTo>
                    <a:pt x="4" y="3"/>
                  </a:lnTo>
                  <a:lnTo>
                    <a:pt x="3" y="3"/>
                  </a:lnTo>
                  <a:lnTo>
                    <a:pt x="2" y="3"/>
                  </a:lnTo>
                  <a:lnTo>
                    <a:pt x="2" y="4"/>
                  </a:lnTo>
                  <a:lnTo>
                    <a:pt x="1" y="4"/>
                  </a:lnTo>
                  <a:lnTo>
                    <a:pt x="1" y="6"/>
                  </a:lnTo>
                  <a:lnTo>
                    <a:pt x="0" y="6"/>
                  </a:lnTo>
                  <a:lnTo>
                    <a:pt x="0" y="8"/>
                  </a:lnTo>
                  <a:lnTo>
                    <a:pt x="0" y="9"/>
                  </a:lnTo>
                  <a:lnTo>
                    <a:pt x="0" y="11"/>
                  </a:lnTo>
                  <a:lnTo>
                    <a:pt x="0" y="12"/>
                  </a:lnTo>
                  <a:lnTo>
                    <a:pt x="1" y="14"/>
                  </a:lnTo>
                  <a:lnTo>
                    <a:pt x="2" y="16"/>
                  </a:lnTo>
                  <a:lnTo>
                    <a:pt x="16" y="16"/>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67" name="Freeform 54"/>
            <p:cNvSpPr>
              <a:spLocks/>
            </p:cNvSpPr>
            <p:nvPr/>
          </p:nvSpPr>
          <p:spPr bwMode="auto">
            <a:xfrm>
              <a:off x="4180" y="1952"/>
              <a:ext cx="17" cy="17"/>
            </a:xfrm>
            <a:custGeom>
              <a:avLst/>
              <a:gdLst>
                <a:gd name="T0" fmla="*/ 0 w 17"/>
                <a:gd name="T1" fmla="*/ 16 h 17"/>
                <a:gd name="T2" fmla="*/ 1 w 17"/>
                <a:gd name="T3" fmla="*/ 1 h 17"/>
                <a:gd name="T4" fmla="*/ 16 w 17"/>
                <a:gd name="T5" fmla="*/ 0 h 17"/>
                <a:gd name="T6" fmla="*/ 14 w 17"/>
                <a:gd name="T7" fmla="*/ 16 h 17"/>
                <a:gd name="T8" fmla="*/ 0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 y="1"/>
                  </a:lnTo>
                  <a:lnTo>
                    <a:pt x="16" y="0"/>
                  </a:lnTo>
                  <a:lnTo>
                    <a:pt x="14" y="16"/>
                  </a:lnTo>
                  <a:lnTo>
                    <a:pt x="0" y="16"/>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68" name="Freeform 55"/>
            <p:cNvSpPr>
              <a:spLocks/>
            </p:cNvSpPr>
            <p:nvPr/>
          </p:nvSpPr>
          <p:spPr bwMode="auto">
            <a:xfrm>
              <a:off x="3914" y="2081"/>
              <a:ext cx="171" cy="19"/>
            </a:xfrm>
            <a:custGeom>
              <a:avLst/>
              <a:gdLst>
                <a:gd name="T0" fmla="*/ 129 w 171"/>
                <a:gd name="T1" fmla="*/ 5 h 19"/>
                <a:gd name="T2" fmla="*/ 125 w 171"/>
                <a:gd name="T3" fmla="*/ 5 h 19"/>
                <a:gd name="T4" fmla="*/ 122 w 171"/>
                <a:gd name="T5" fmla="*/ 3 h 19"/>
                <a:gd name="T6" fmla="*/ 118 w 171"/>
                <a:gd name="T7" fmla="*/ 2 h 19"/>
                <a:gd name="T8" fmla="*/ 114 w 171"/>
                <a:gd name="T9" fmla="*/ 1 h 19"/>
                <a:gd name="T10" fmla="*/ 107 w 171"/>
                <a:gd name="T11" fmla="*/ 1 h 19"/>
                <a:gd name="T12" fmla="*/ 103 w 171"/>
                <a:gd name="T13" fmla="*/ 1 h 19"/>
                <a:gd name="T14" fmla="*/ 98 w 171"/>
                <a:gd name="T15" fmla="*/ 2 h 19"/>
                <a:gd name="T16" fmla="*/ 94 w 171"/>
                <a:gd name="T17" fmla="*/ 3 h 19"/>
                <a:gd name="T18" fmla="*/ 91 w 171"/>
                <a:gd name="T19" fmla="*/ 5 h 19"/>
                <a:gd name="T20" fmla="*/ 92 w 171"/>
                <a:gd name="T21" fmla="*/ 3 h 19"/>
                <a:gd name="T22" fmla="*/ 90 w 171"/>
                <a:gd name="T23" fmla="*/ 2 h 19"/>
                <a:gd name="T24" fmla="*/ 89 w 171"/>
                <a:gd name="T25" fmla="*/ 1 h 19"/>
                <a:gd name="T26" fmla="*/ 86 w 171"/>
                <a:gd name="T27" fmla="*/ 1 h 19"/>
                <a:gd name="T28" fmla="*/ 81 w 171"/>
                <a:gd name="T29" fmla="*/ 0 h 19"/>
                <a:gd name="T30" fmla="*/ 72 w 171"/>
                <a:gd name="T31" fmla="*/ 1 h 19"/>
                <a:gd name="T32" fmla="*/ 60 w 171"/>
                <a:gd name="T33" fmla="*/ 1 h 19"/>
                <a:gd name="T34" fmla="*/ 50 w 171"/>
                <a:gd name="T35" fmla="*/ 2 h 19"/>
                <a:gd name="T36" fmla="*/ 46 w 171"/>
                <a:gd name="T37" fmla="*/ 3 h 19"/>
                <a:gd name="T38" fmla="*/ 42 w 171"/>
                <a:gd name="T39" fmla="*/ 4 h 19"/>
                <a:gd name="T40" fmla="*/ 39 w 171"/>
                <a:gd name="T41" fmla="*/ 5 h 19"/>
                <a:gd name="T42" fmla="*/ 34 w 171"/>
                <a:gd name="T43" fmla="*/ 5 h 19"/>
                <a:gd name="T44" fmla="*/ 30 w 171"/>
                <a:gd name="T45" fmla="*/ 6 h 19"/>
                <a:gd name="T46" fmla="*/ 26 w 171"/>
                <a:gd name="T47" fmla="*/ 7 h 19"/>
                <a:gd name="T48" fmla="*/ 24 w 171"/>
                <a:gd name="T49" fmla="*/ 6 h 19"/>
                <a:gd name="T50" fmla="*/ 15 w 171"/>
                <a:gd name="T51" fmla="*/ 5 h 19"/>
                <a:gd name="T52" fmla="*/ 10 w 171"/>
                <a:gd name="T53" fmla="*/ 5 h 19"/>
                <a:gd name="T54" fmla="*/ 6 w 171"/>
                <a:gd name="T55" fmla="*/ 5 h 19"/>
                <a:gd name="T56" fmla="*/ 3 w 171"/>
                <a:gd name="T57" fmla="*/ 6 h 19"/>
                <a:gd name="T58" fmla="*/ 1 w 171"/>
                <a:gd name="T59" fmla="*/ 7 h 19"/>
                <a:gd name="T60" fmla="*/ 0 w 171"/>
                <a:gd name="T61" fmla="*/ 8 h 19"/>
                <a:gd name="T62" fmla="*/ 0 w 171"/>
                <a:gd name="T63" fmla="*/ 9 h 19"/>
                <a:gd name="T64" fmla="*/ 0 w 171"/>
                <a:gd name="T65" fmla="*/ 11 h 19"/>
                <a:gd name="T66" fmla="*/ 0 w 171"/>
                <a:gd name="T67" fmla="*/ 12 h 19"/>
                <a:gd name="T68" fmla="*/ 2 w 171"/>
                <a:gd name="T69" fmla="*/ 13 h 19"/>
                <a:gd name="T70" fmla="*/ 6 w 171"/>
                <a:gd name="T71" fmla="*/ 13 h 19"/>
                <a:gd name="T72" fmla="*/ 12 w 171"/>
                <a:gd name="T73" fmla="*/ 14 h 19"/>
                <a:gd name="T74" fmla="*/ 22 w 171"/>
                <a:gd name="T75" fmla="*/ 15 h 19"/>
                <a:gd name="T76" fmla="*/ 32 w 171"/>
                <a:gd name="T77" fmla="*/ 15 h 19"/>
                <a:gd name="T78" fmla="*/ 59 w 171"/>
                <a:gd name="T79" fmla="*/ 14 h 19"/>
                <a:gd name="T80" fmla="*/ 87 w 171"/>
                <a:gd name="T81" fmla="*/ 14 h 19"/>
                <a:gd name="T82" fmla="*/ 104 w 171"/>
                <a:gd name="T83" fmla="*/ 14 h 19"/>
                <a:gd name="T84" fmla="*/ 114 w 171"/>
                <a:gd name="T85" fmla="*/ 15 h 19"/>
                <a:gd name="T86" fmla="*/ 119 w 171"/>
                <a:gd name="T87" fmla="*/ 15 h 19"/>
                <a:gd name="T88" fmla="*/ 125 w 171"/>
                <a:gd name="T89" fmla="*/ 17 h 19"/>
                <a:gd name="T90" fmla="*/ 134 w 171"/>
                <a:gd name="T91" fmla="*/ 18 h 19"/>
                <a:gd name="T92" fmla="*/ 139 w 171"/>
                <a:gd name="T93" fmla="*/ 18 h 19"/>
                <a:gd name="T94" fmla="*/ 142 w 171"/>
                <a:gd name="T95" fmla="*/ 18 h 19"/>
                <a:gd name="T96" fmla="*/ 144 w 171"/>
                <a:gd name="T97" fmla="*/ 18 h 19"/>
                <a:gd name="T98" fmla="*/ 150 w 171"/>
                <a:gd name="T99" fmla="*/ 17 h 19"/>
                <a:gd name="T100" fmla="*/ 154 w 171"/>
                <a:gd name="T101" fmla="*/ 16 h 19"/>
                <a:gd name="T102" fmla="*/ 170 w 171"/>
                <a:gd name="T103" fmla="*/ 10 h 19"/>
                <a:gd name="T104" fmla="*/ 168 w 171"/>
                <a:gd name="T105" fmla="*/ 9 h 19"/>
                <a:gd name="T106" fmla="*/ 165 w 171"/>
                <a:gd name="T107" fmla="*/ 7 h 19"/>
                <a:gd name="T108" fmla="*/ 161 w 171"/>
                <a:gd name="T109" fmla="*/ 6 h 19"/>
                <a:gd name="T110" fmla="*/ 158 w 171"/>
                <a:gd name="T111" fmla="*/ 5 h 19"/>
                <a:gd name="T112" fmla="*/ 145 w 171"/>
                <a:gd name="T113" fmla="*/ 4 h 19"/>
                <a:gd name="T114" fmla="*/ 136 w 171"/>
                <a:gd name="T115" fmla="*/ 4 h 19"/>
                <a:gd name="T116" fmla="*/ 129 w 171"/>
                <a:gd name="T117" fmla="*/ 5 h 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1"/>
                <a:gd name="T178" fmla="*/ 0 h 19"/>
                <a:gd name="T179" fmla="*/ 171 w 171"/>
                <a:gd name="T180" fmla="*/ 19 h 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1" h="19">
                  <a:moveTo>
                    <a:pt x="129" y="5"/>
                  </a:moveTo>
                  <a:lnTo>
                    <a:pt x="125" y="5"/>
                  </a:lnTo>
                  <a:lnTo>
                    <a:pt x="122" y="3"/>
                  </a:lnTo>
                  <a:lnTo>
                    <a:pt x="118" y="2"/>
                  </a:lnTo>
                  <a:lnTo>
                    <a:pt x="114" y="1"/>
                  </a:lnTo>
                  <a:lnTo>
                    <a:pt x="107" y="1"/>
                  </a:lnTo>
                  <a:lnTo>
                    <a:pt x="103" y="1"/>
                  </a:lnTo>
                  <a:lnTo>
                    <a:pt x="98" y="2"/>
                  </a:lnTo>
                  <a:lnTo>
                    <a:pt x="94" y="3"/>
                  </a:lnTo>
                  <a:lnTo>
                    <a:pt x="91" y="5"/>
                  </a:lnTo>
                  <a:lnTo>
                    <a:pt x="92" y="3"/>
                  </a:lnTo>
                  <a:lnTo>
                    <a:pt x="90" y="2"/>
                  </a:lnTo>
                  <a:lnTo>
                    <a:pt x="89" y="1"/>
                  </a:lnTo>
                  <a:lnTo>
                    <a:pt x="86" y="1"/>
                  </a:lnTo>
                  <a:lnTo>
                    <a:pt x="81" y="0"/>
                  </a:lnTo>
                  <a:lnTo>
                    <a:pt x="72" y="1"/>
                  </a:lnTo>
                  <a:lnTo>
                    <a:pt x="60" y="1"/>
                  </a:lnTo>
                  <a:lnTo>
                    <a:pt x="50" y="2"/>
                  </a:lnTo>
                  <a:lnTo>
                    <a:pt x="46" y="3"/>
                  </a:lnTo>
                  <a:lnTo>
                    <a:pt x="42" y="4"/>
                  </a:lnTo>
                  <a:lnTo>
                    <a:pt x="39" y="5"/>
                  </a:lnTo>
                  <a:lnTo>
                    <a:pt x="34" y="5"/>
                  </a:lnTo>
                  <a:lnTo>
                    <a:pt x="30" y="6"/>
                  </a:lnTo>
                  <a:lnTo>
                    <a:pt x="26" y="7"/>
                  </a:lnTo>
                  <a:lnTo>
                    <a:pt x="24" y="6"/>
                  </a:lnTo>
                  <a:lnTo>
                    <a:pt x="15" y="5"/>
                  </a:lnTo>
                  <a:lnTo>
                    <a:pt x="10" y="5"/>
                  </a:lnTo>
                  <a:lnTo>
                    <a:pt x="6" y="5"/>
                  </a:lnTo>
                  <a:lnTo>
                    <a:pt x="3" y="6"/>
                  </a:lnTo>
                  <a:lnTo>
                    <a:pt x="1" y="7"/>
                  </a:lnTo>
                  <a:lnTo>
                    <a:pt x="0" y="8"/>
                  </a:lnTo>
                  <a:lnTo>
                    <a:pt x="0" y="9"/>
                  </a:lnTo>
                  <a:lnTo>
                    <a:pt x="0" y="11"/>
                  </a:lnTo>
                  <a:lnTo>
                    <a:pt x="0" y="12"/>
                  </a:lnTo>
                  <a:lnTo>
                    <a:pt x="2" y="13"/>
                  </a:lnTo>
                  <a:lnTo>
                    <a:pt x="6" y="13"/>
                  </a:lnTo>
                  <a:lnTo>
                    <a:pt x="12" y="14"/>
                  </a:lnTo>
                  <a:lnTo>
                    <a:pt x="22" y="15"/>
                  </a:lnTo>
                  <a:lnTo>
                    <a:pt x="32" y="15"/>
                  </a:lnTo>
                  <a:lnTo>
                    <a:pt x="59" y="14"/>
                  </a:lnTo>
                  <a:lnTo>
                    <a:pt x="87" y="14"/>
                  </a:lnTo>
                  <a:lnTo>
                    <a:pt x="104" y="14"/>
                  </a:lnTo>
                  <a:lnTo>
                    <a:pt x="114" y="15"/>
                  </a:lnTo>
                  <a:lnTo>
                    <a:pt x="119" y="15"/>
                  </a:lnTo>
                  <a:lnTo>
                    <a:pt x="125" y="17"/>
                  </a:lnTo>
                  <a:lnTo>
                    <a:pt x="134" y="18"/>
                  </a:lnTo>
                  <a:lnTo>
                    <a:pt x="139" y="18"/>
                  </a:lnTo>
                  <a:lnTo>
                    <a:pt x="142" y="18"/>
                  </a:lnTo>
                  <a:lnTo>
                    <a:pt x="144" y="18"/>
                  </a:lnTo>
                  <a:lnTo>
                    <a:pt x="150" y="17"/>
                  </a:lnTo>
                  <a:lnTo>
                    <a:pt x="154" y="16"/>
                  </a:lnTo>
                  <a:lnTo>
                    <a:pt x="170" y="10"/>
                  </a:lnTo>
                  <a:lnTo>
                    <a:pt x="168" y="9"/>
                  </a:lnTo>
                  <a:lnTo>
                    <a:pt x="165" y="7"/>
                  </a:lnTo>
                  <a:lnTo>
                    <a:pt x="161" y="6"/>
                  </a:lnTo>
                  <a:lnTo>
                    <a:pt x="158" y="5"/>
                  </a:lnTo>
                  <a:lnTo>
                    <a:pt x="145" y="4"/>
                  </a:lnTo>
                  <a:lnTo>
                    <a:pt x="136" y="4"/>
                  </a:lnTo>
                  <a:lnTo>
                    <a:pt x="129" y="5"/>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69" name="Freeform 56"/>
            <p:cNvSpPr>
              <a:spLocks/>
            </p:cNvSpPr>
            <p:nvPr/>
          </p:nvSpPr>
          <p:spPr bwMode="auto">
            <a:xfrm>
              <a:off x="5005" y="2081"/>
              <a:ext cx="175" cy="29"/>
            </a:xfrm>
            <a:custGeom>
              <a:avLst/>
              <a:gdLst>
                <a:gd name="T0" fmla="*/ 132 w 175"/>
                <a:gd name="T1" fmla="*/ 1 h 29"/>
                <a:gd name="T2" fmla="*/ 135 w 175"/>
                <a:gd name="T3" fmla="*/ 3 h 29"/>
                <a:gd name="T4" fmla="*/ 135 w 175"/>
                <a:gd name="T5" fmla="*/ 5 h 29"/>
                <a:gd name="T6" fmla="*/ 141 w 175"/>
                <a:gd name="T7" fmla="*/ 3 h 29"/>
                <a:gd name="T8" fmla="*/ 144 w 175"/>
                <a:gd name="T9" fmla="*/ 3 h 29"/>
                <a:gd name="T10" fmla="*/ 147 w 175"/>
                <a:gd name="T11" fmla="*/ 5 h 29"/>
                <a:gd name="T12" fmla="*/ 151 w 175"/>
                <a:gd name="T13" fmla="*/ 7 h 29"/>
                <a:gd name="T14" fmla="*/ 156 w 175"/>
                <a:gd name="T15" fmla="*/ 7 h 29"/>
                <a:gd name="T16" fmla="*/ 160 w 175"/>
                <a:gd name="T17" fmla="*/ 9 h 29"/>
                <a:gd name="T18" fmla="*/ 161 w 175"/>
                <a:gd name="T19" fmla="*/ 13 h 29"/>
                <a:gd name="T20" fmla="*/ 165 w 175"/>
                <a:gd name="T21" fmla="*/ 13 h 29"/>
                <a:gd name="T22" fmla="*/ 171 w 175"/>
                <a:gd name="T23" fmla="*/ 14 h 29"/>
                <a:gd name="T24" fmla="*/ 173 w 175"/>
                <a:gd name="T25" fmla="*/ 17 h 29"/>
                <a:gd name="T26" fmla="*/ 173 w 175"/>
                <a:gd name="T27" fmla="*/ 20 h 29"/>
                <a:gd name="T28" fmla="*/ 172 w 175"/>
                <a:gd name="T29" fmla="*/ 22 h 29"/>
                <a:gd name="T30" fmla="*/ 167 w 175"/>
                <a:gd name="T31" fmla="*/ 24 h 29"/>
                <a:gd name="T32" fmla="*/ 158 w 175"/>
                <a:gd name="T33" fmla="*/ 27 h 29"/>
                <a:gd name="T34" fmla="*/ 144 w 175"/>
                <a:gd name="T35" fmla="*/ 28 h 29"/>
                <a:gd name="T36" fmla="*/ 139 w 175"/>
                <a:gd name="T37" fmla="*/ 27 h 29"/>
                <a:gd name="T38" fmla="*/ 137 w 175"/>
                <a:gd name="T39" fmla="*/ 25 h 29"/>
                <a:gd name="T40" fmla="*/ 139 w 175"/>
                <a:gd name="T41" fmla="*/ 23 h 29"/>
                <a:gd name="T42" fmla="*/ 99 w 175"/>
                <a:gd name="T43" fmla="*/ 23 h 29"/>
                <a:gd name="T44" fmla="*/ 66 w 175"/>
                <a:gd name="T45" fmla="*/ 22 h 29"/>
                <a:gd name="T46" fmla="*/ 21 w 175"/>
                <a:gd name="T47" fmla="*/ 19 h 29"/>
                <a:gd name="T48" fmla="*/ 0 w 175"/>
                <a:gd name="T49" fmla="*/ 21 h 29"/>
                <a:gd name="T50" fmla="*/ 4 w 175"/>
                <a:gd name="T51" fmla="*/ 15 h 29"/>
                <a:gd name="T52" fmla="*/ 8 w 175"/>
                <a:gd name="T53" fmla="*/ 13 h 29"/>
                <a:gd name="T54" fmla="*/ 19 w 175"/>
                <a:gd name="T55" fmla="*/ 12 h 29"/>
                <a:gd name="T56" fmla="*/ 25 w 175"/>
                <a:gd name="T57" fmla="*/ 13 h 29"/>
                <a:gd name="T58" fmla="*/ 30 w 175"/>
                <a:gd name="T59" fmla="*/ 11 h 29"/>
                <a:gd name="T60" fmla="*/ 41 w 175"/>
                <a:gd name="T61" fmla="*/ 8 h 29"/>
                <a:gd name="T62" fmla="*/ 78 w 175"/>
                <a:gd name="T63" fmla="*/ 9 h 29"/>
                <a:gd name="T64" fmla="*/ 77 w 175"/>
                <a:gd name="T65" fmla="*/ 7 h 29"/>
                <a:gd name="T66" fmla="*/ 81 w 175"/>
                <a:gd name="T67" fmla="*/ 5 h 29"/>
                <a:gd name="T68" fmla="*/ 93 w 175"/>
                <a:gd name="T69" fmla="*/ 4 h 29"/>
                <a:gd name="T70" fmla="*/ 111 w 175"/>
                <a:gd name="T71" fmla="*/ 2 h 29"/>
                <a:gd name="T72" fmla="*/ 120 w 175"/>
                <a:gd name="T73" fmla="*/ 1 h 29"/>
                <a:gd name="T74" fmla="*/ 130 w 175"/>
                <a:gd name="T75" fmla="*/ 0 h 2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5"/>
                <a:gd name="T115" fmla="*/ 0 h 29"/>
                <a:gd name="T116" fmla="*/ 175 w 175"/>
                <a:gd name="T117" fmla="*/ 29 h 2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5" h="29">
                  <a:moveTo>
                    <a:pt x="130" y="0"/>
                  </a:moveTo>
                  <a:lnTo>
                    <a:pt x="132" y="1"/>
                  </a:lnTo>
                  <a:lnTo>
                    <a:pt x="135" y="2"/>
                  </a:lnTo>
                  <a:lnTo>
                    <a:pt x="135" y="3"/>
                  </a:lnTo>
                  <a:lnTo>
                    <a:pt x="135" y="4"/>
                  </a:lnTo>
                  <a:lnTo>
                    <a:pt x="135" y="5"/>
                  </a:lnTo>
                  <a:lnTo>
                    <a:pt x="139" y="3"/>
                  </a:lnTo>
                  <a:lnTo>
                    <a:pt x="141" y="3"/>
                  </a:lnTo>
                  <a:lnTo>
                    <a:pt x="142" y="3"/>
                  </a:lnTo>
                  <a:lnTo>
                    <a:pt x="144" y="3"/>
                  </a:lnTo>
                  <a:lnTo>
                    <a:pt x="146" y="4"/>
                  </a:lnTo>
                  <a:lnTo>
                    <a:pt x="147" y="5"/>
                  </a:lnTo>
                  <a:lnTo>
                    <a:pt x="149" y="8"/>
                  </a:lnTo>
                  <a:lnTo>
                    <a:pt x="151" y="7"/>
                  </a:lnTo>
                  <a:lnTo>
                    <a:pt x="153" y="6"/>
                  </a:lnTo>
                  <a:lnTo>
                    <a:pt x="156" y="7"/>
                  </a:lnTo>
                  <a:lnTo>
                    <a:pt x="159" y="8"/>
                  </a:lnTo>
                  <a:lnTo>
                    <a:pt x="160" y="9"/>
                  </a:lnTo>
                  <a:lnTo>
                    <a:pt x="161" y="11"/>
                  </a:lnTo>
                  <a:lnTo>
                    <a:pt x="161" y="13"/>
                  </a:lnTo>
                  <a:lnTo>
                    <a:pt x="162" y="15"/>
                  </a:lnTo>
                  <a:lnTo>
                    <a:pt x="165" y="13"/>
                  </a:lnTo>
                  <a:lnTo>
                    <a:pt x="168" y="13"/>
                  </a:lnTo>
                  <a:lnTo>
                    <a:pt x="171" y="14"/>
                  </a:lnTo>
                  <a:lnTo>
                    <a:pt x="173" y="15"/>
                  </a:lnTo>
                  <a:lnTo>
                    <a:pt x="173" y="17"/>
                  </a:lnTo>
                  <a:lnTo>
                    <a:pt x="174" y="18"/>
                  </a:lnTo>
                  <a:lnTo>
                    <a:pt x="173" y="20"/>
                  </a:lnTo>
                  <a:lnTo>
                    <a:pt x="173" y="21"/>
                  </a:lnTo>
                  <a:lnTo>
                    <a:pt x="172" y="22"/>
                  </a:lnTo>
                  <a:lnTo>
                    <a:pt x="171" y="23"/>
                  </a:lnTo>
                  <a:lnTo>
                    <a:pt x="167" y="24"/>
                  </a:lnTo>
                  <a:lnTo>
                    <a:pt x="163" y="25"/>
                  </a:lnTo>
                  <a:lnTo>
                    <a:pt x="158" y="27"/>
                  </a:lnTo>
                  <a:lnTo>
                    <a:pt x="149" y="28"/>
                  </a:lnTo>
                  <a:lnTo>
                    <a:pt x="144" y="28"/>
                  </a:lnTo>
                  <a:lnTo>
                    <a:pt x="140" y="28"/>
                  </a:lnTo>
                  <a:lnTo>
                    <a:pt x="139" y="27"/>
                  </a:lnTo>
                  <a:lnTo>
                    <a:pt x="137" y="27"/>
                  </a:lnTo>
                  <a:lnTo>
                    <a:pt x="137" y="25"/>
                  </a:lnTo>
                  <a:lnTo>
                    <a:pt x="137" y="24"/>
                  </a:lnTo>
                  <a:lnTo>
                    <a:pt x="139" y="23"/>
                  </a:lnTo>
                  <a:lnTo>
                    <a:pt x="117" y="23"/>
                  </a:lnTo>
                  <a:lnTo>
                    <a:pt x="99" y="23"/>
                  </a:lnTo>
                  <a:lnTo>
                    <a:pt x="86" y="23"/>
                  </a:lnTo>
                  <a:lnTo>
                    <a:pt x="66" y="22"/>
                  </a:lnTo>
                  <a:lnTo>
                    <a:pt x="27" y="20"/>
                  </a:lnTo>
                  <a:lnTo>
                    <a:pt x="21" y="19"/>
                  </a:lnTo>
                  <a:lnTo>
                    <a:pt x="14" y="20"/>
                  </a:lnTo>
                  <a:lnTo>
                    <a:pt x="0" y="21"/>
                  </a:lnTo>
                  <a:lnTo>
                    <a:pt x="2" y="18"/>
                  </a:lnTo>
                  <a:lnTo>
                    <a:pt x="4" y="15"/>
                  </a:lnTo>
                  <a:lnTo>
                    <a:pt x="6" y="14"/>
                  </a:lnTo>
                  <a:lnTo>
                    <a:pt x="8" y="13"/>
                  </a:lnTo>
                  <a:lnTo>
                    <a:pt x="14" y="12"/>
                  </a:lnTo>
                  <a:lnTo>
                    <a:pt x="19" y="12"/>
                  </a:lnTo>
                  <a:lnTo>
                    <a:pt x="22" y="12"/>
                  </a:lnTo>
                  <a:lnTo>
                    <a:pt x="25" y="13"/>
                  </a:lnTo>
                  <a:lnTo>
                    <a:pt x="28" y="12"/>
                  </a:lnTo>
                  <a:lnTo>
                    <a:pt x="30" y="11"/>
                  </a:lnTo>
                  <a:lnTo>
                    <a:pt x="34" y="10"/>
                  </a:lnTo>
                  <a:lnTo>
                    <a:pt x="41" y="8"/>
                  </a:lnTo>
                  <a:lnTo>
                    <a:pt x="53" y="8"/>
                  </a:lnTo>
                  <a:lnTo>
                    <a:pt x="78" y="9"/>
                  </a:lnTo>
                  <a:lnTo>
                    <a:pt x="77" y="8"/>
                  </a:lnTo>
                  <a:lnTo>
                    <a:pt x="77" y="7"/>
                  </a:lnTo>
                  <a:lnTo>
                    <a:pt x="79" y="5"/>
                  </a:lnTo>
                  <a:lnTo>
                    <a:pt x="81" y="5"/>
                  </a:lnTo>
                  <a:lnTo>
                    <a:pt x="87" y="4"/>
                  </a:lnTo>
                  <a:lnTo>
                    <a:pt x="93" y="4"/>
                  </a:lnTo>
                  <a:lnTo>
                    <a:pt x="102" y="5"/>
                  </a:lnTo>
                  <a:lnTo>
                    <a:pt x="111" y="2"/>
                  </a:lnTo>
                  <a:lnTo>
                    <a:pt x="115" y="1"/>
                  </a:lnTo>
                  <a:lnTo>
                    <a:pt x="120" y="1"/>
                  </a:lnTo>
                  <a:lnTo>
                    <a:pt x="125" y="0"/>
                  </a:lnTo>
                  <a:lnTo>
                    <a:pt x="130" y="0"/>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70" name="Freeform 57"/>
            <p:cNvSpPr>
              <a:spLocks/>
            </p:cNvSpPr>
            <p:nvPr/>
          </p:nvSpPr>
          <p:spPr bwMode="auto">
            <a:xfrm>
              <a:off x="4033" y="2065"/>
              <a:ext cx="1103" cy="42"/>
            </a:xfrm>
            <a:custGeom>
              <a:avLst/>
              <a:gdLst>
                <a:gd name="T0" fmla="*/ 1102 w 1103"/>
                <a:gd name="T1" fmla="*/ 16 h 42"/>
                <a:gd name="T2" fmla="*/ 1092 w 1103"/>
                <a:gd name="T3" fmla="*/ 17 h 42"/>
                <a:gd name="T4" fmla="*/ 1083 w 1103"/>
                <a:gd name="T5" fmla="*/ 18 h 42"/>
                <a:gd name="T6" fmla="*/ 1065 w 1103"/>
                <a:gd name="T7" fmla="*/ 20 h 42"/>
                <a:gd name="T8" fmla="*/ 1053 w 1103"/>
                <a:gd name="T9" fmla="*/ 21 h 42"/>
                <a:gd name="T10" fmla="*/ 1049 w 1103"/>
                <a:gd name="T11" fmla="*/ 23 h 42"/>
                <a:gd name="T12" fmla="*/ 1050 w 1103"/>
                <a:gd name="T13" fmla="*/ 25 h 42"/>
                <a:gd name="T14" fmla="*/ 1013 w 1103"/>
                <a:gd name="T15" fmla="*/ 24 h 42"/>
                <a:gd name="T16" fmla="*/ 1002 w 1103"/>
                <a:gd name="T17" fmla="*/ 27 h 42"/>
                <a:gd name="T18" fmla="*/ 997 w 1103"/>
                <a:gd name="T19" fmla="*/ 29 h 42"/>
                <a:gd name="T20" fmla="*/ 991 w 1103"/>
                <a:gd name="T21" fmla="*/ 28 h 42"/>
                <a:gd name="T22" fmla="*/ 980 w 1103"/>
                <a:gd name="T23" fmla="*/ 29 h 42"/>
                <a:gd name="T24" fmla="*/ 976 w 1103"/>
                <a:gd name="T25" fmla="*/ 31 h 42"/>
                <a:gd name="T26" fmla="*/ 972 w 1103"/>
                <a:gd name="T27" fmla="*/ 37 h 42"/>
                <a:gd name="T28" fmla="*/ 952 w 1103"/>
                <a:gd name="T29" fmla="*/ 38 h 42"/>
                <a:gd name="T30" fmla="*/ 889 w 1103"/>
                <a:gd name="T31" fmla="*/ 41 h 42"/>
                <a:gd name="T32" fmla="*/ 796 w 1103"/>
                <a:gd name="T33" fmla="*/ 38 h 42"/>
                <a:gd name="T34" fmla="*/ 709 w 1103"/>
                <a:gd name="T35" fmla="*/ 37 h 42"/>
                <a:gd name="T36" fmla="*/ 652 w 1103"/>
                <a:gd name="T37" fmla="*/ 39 h 42"/>
                <a:gd name="T38" fmla="*/ 593 w 1103"/>
                <a:gd name="T39" fmla="*/ 34 h 42"/>
                <a:gd name="T40" fmla="*/ 508 w 1103"/>
                <a:gd name="T41" fmla="*/ 29 h 42"/>
                <a:gd name="T42" fmla="*/ 460 w 1103"/>
                <a:gd name="T43" fmla="*/ 32 h 42"/>
                <a:gd name="T44" fmla="*/ 425 w 1103"/>
                <a:gd name="T45" fmla="*/ 38 h 42"/>
                <a:gd name="T46" fmla="*/ 397 w 1103"/>
                <a:gd name="T47" fmla="*/ 40 h 42"/>
                <a:gd name="T48" fmla="*/ 367 w 1103"/>
                <a:gd name="T49" fmla="*/ 40 h 42"/>
                <a:gd name="T50" fmla="*/ 198 w 1103"/>
                <a:gd name="T51" fmla="*/ 33 h 42"/>
                <a:gd name="T52" fmla="*/ 141 w 1103"/>
                <a:gd name="T53" fmla="*/ 27 h 42"/>
                <a:gd name="T54" fmla="*/ 52 w 1103"/>
                <a:gd name="T55" fmla="*/ 26 h 42"/>
                <a:gd name="T56" fmla="*/ 49 w 1103"/>
                <a:gd name="T57" fmla="*/ 25 h 42"/>
                <a:gd name="T58" fmla="*/ 42 w 1103"/>
                <a:gd name="T59" fmla="*/ 22 h 42"/>
                <a:gd name="T60" fmla="*/ 26 w 1103"/>
                <a:gd name="T61" fmla="*/ 20 h 42"/>
                <a:gd name="T62" fmla="*/ 10 w 1103"/>
                <a:gd name="T63" fmla="*/ 21 h 42"/>
                <a:gd name="T64" fmla="*/ 0 w 1103"/>
                <a:gd name="T65" fmla="*/ 15 h 42"/>
                <a:gd name="T66" fmla="*/ 557 w 1103"/>
                <a:gd name="T67" fmla="*/ 14 h 42"/>
                <a:gd name="T68" fmla="*/ 759 w 1103"/>
                <a:gd name="T69" fmla="*/ 11 h 42"/>
                <a:gd name="T70" fmla="*/ 909 w 1103"/>
                <a:gd name="T71" fmla="*/ 9 h 42"/>
                <a:gd name="T72" fmla="*/ 1002 w 1103"/>
                <a:gd name="T73" fmla="*/ 5 h 42"/>
                <a:gd name="T74" fmla="*/ 1063 w 1103"/>
                <a:gd name="T75" fmla="*/ 3 h 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03"/>
                <a:gd name="T115" fmla="*/ 0 h 42"/>
                <a:gd name="T116" fmla="*/ 1103 w 1103"/>
                <a:gd name="T117" fmla="*/ 42 h 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03" h="42">
                  <a:moveTo>
                    <a:pt x="1101" y="0"/>
                  </a:moveTo>
                  <a:lnTo>
                    <a:pt x="1102" y="16"/>
                  </a:lnTo>
                  <a:lnTo>
                    <a:pt x="1097" y="16"/>
                  </a:lnTo>
                  <a:lnTo>
                    <a:pt x="1092" y="17"/>
                  </a:lnTo>
                  <a:lnTo>
                    <a:pt x="1087" y="17"/>
                  </a:lnTo>
                  <a:lnTo>
                    <a:pt x="1083" y="18"/>
                  </a:lnTo>
                  <a:lnTo>
                    <a:pt x="1074" y="21"/>
                  </a:lnTo>
                  <a:lnTo>
                    <a:pt x="1065" y="20"/>
                  </a:lnTo>
                  <a:lnTo>
                    <a:pt x="1059" y="20"/>
                  </a:lnTo>
                  <a:lnTo>
                    <a:pt x="1053" y="21"/>
                  </a:lnTo>
                  <a:lnTo>
                    <a:pt x="1051" y="21"/>
                  </a:lnTo>
                  <a:lnTo>
                    <a:pt x="1049" y="23"/>
                  </a:lnTo>
                  <a:lnTo>
                    <a:pt x="1049" y="24"/>
                  </a:lnTo>
                  <a:lnTo>
                    <a:pt x="1050" y="25"/>
                  </a:lnTo>
                  <a:lnTo>
                    <a:pt x="1025" y="24"/>
                  </a:lnTo>
                  <a:lnTo>
                    <a:pt x="1013" y="24"/>
                  </a:lnTo>
                  <a:lnTo>
                    <a:pt x="1006" y="26"/>
                  </a:lnTo>
                  <a:lnTo>
                    <a:pt x="1002" y="27"/>
                  </a:lnTo>
                  <a:lnTo>
                    <a:pt x="1000" y="28"/>
                  </a:lnTo>
                  <a:lnTo>
                    <a:pt x="997" y="29"/>
                  </a:lnTo>
                  <a:lnTo>
                    <a:pt x="994" y="28"/>
                  </a:lnTo>
                  <a:lnTo>
                    <a:pt x="991" y="28"/>
                  </a:lnTo>
                  <a:lnTo>
                    <a:pt x="986" y="28"/>
                  </a:lnTo>
                  <a:lnTo>
                    <a:pt x="980" y="29"/>
                  </a:lnTo>
                  <a:lnTo>
                    <a:pt x="978" y="30"/>
                  </a:lnTo>
                  <a:lnTo>
                    <a:pt x="976" y="31"/>
                  </a:lnTo>
                  <a:lnTo>
                    <a:pt x="974" y="34"/>
                  </a:lnTo>
                  <a:lnTo>
                    <a:pt x="972" y="37"/>
                  </a:lnTo>
                  <a:lnTo>
                    <a:pt x="973" y="37"/>
                  </a:lnTo>
                  <a:lnTo>
                    <a:pt x="952" y="38"/>
                  </a:lnTo>
                  <a:lnTo>
                    <a:pt x="924" y="40"/>
                  </a:lnTo>
                  <a:lnTo>
                    <a:pt x="889" y="41"/>
                  </a:lnTo>
                  <a:lnTo>
                    <a:pt x="833" y="40"/>
                  </a:lnTo>
                  <a:lnTo>
                    <a:pt x="796" y="38"/>
                  </a:lnTo>
                  <a:lnTo>
                    <a:pt x="759" y="36"/>
                  </a:lnTo>
                  <a:lnTo>
                    <a:pt x="709" y="37"/>
                  </a:lnTo>
                  <a:lnTo>
                    <a:pt x="681" y="38"/>
                  </a:lnTo>
                  <a:lnTo>
                    <a:pt x="652" y="39"/>
                  </a:lnTo>
                  <a:lnTo>
                    <a:pt x="625" y="38"/>
                  </a:lnTo>
                  <a:lnTo>
                    <a:pt x="593" y="34"/>
                  </a:lnTo>
                  <a:lnTo>
                    <a:pt x="537" y="31"/>
                  </a:lnTo>
                  <a:lnTo>
                    <a:pt x="508" y="29"/>
                  </a:lnTo>
                  <a:lnTo>
                    <a:pt x="479" y="30"/>
                  </a:lnTo>
                  <a:lnTo>
                    <a:pt x="460" y="32"/>
                  </a:lnTo>
                  <a:lnTo>
                    <a:pt x="441" y="35"/>
                  </a:lnTo>
                  <a:lnTo>
                    <a:pt x="425" y="38"/>
                  </a:lnTo>
                  <a:lnTo>
                    <a:pt x="411" y="39"/>
                  </a:lnTo>
                  <a:lnTo>
                    <a:pt x="397" y="40"/>
                  </a:lnTo>
                  <a:lnTo>
                    <a:pt x="382" y="41"/>
                  </a:lnTo>
                  <a:lnTo>
                    <a:pt x="367" y="40"/>
                  </a:lnTo>
                  <a:lnTo>
                    <a:pt x="271" y="38"/>
                  </a:lnTo>
                  <a:lnTo>
                    <a:pt x="198" y="33"/>
                  </a:lnTo>
                  <a:lnTo>
                    <a:pt x="179" y="31"/>
                  </a:lnTo>
                  <a:lnTo>
                    <a:pt x="141" y="27"/>
                  </a:lnTo>
                  <a:lnTo>
                    <a:pt x="105" y="25"/>
                  </a:lnTo>
                  <a:lnTo>
                    <a:pt x="52" y="26"/>
                  </a:lnTo>
                  <a:lnTo>
                    <a:pt x="51" y="26"/>
                  </a:lnTo>
                  <a:lnTo>
                    <a:pt x="49" y="25"/>
                  </a:lnTo>
                  <a:lnTo>
                    <a:pt x="46" y="23"/>
                  </a:lnTo>
                  <a:lnTo>
                    <a:pt x="42" y="22"/>
                  </a:lnTo>
                  <a:lnTo>
                    <a:pt x="39" y="21"/>
                  </a:lnTo>
                  <a:lnTo>
                    <a:pt x="26" y="20"/>
                  </a:lnTo>
                  <a:lnTo>
                    <a:pt x="17" y="20"/>
                  </a:lnTo>
                  <a:lnTo>
                    <a:pt x="10" y="21"/>
                  </a:lnTo>
                  <a:lnTo>
                    <a:pt x="9" y="21"/>
                  </a:lnTo>
                  <a:lnTo>
                    <a:pt x="0" y="15"/>
                  </a:lnTo>
                  <a:lnTo>
                    <a:pt x="344" y="18"/>
                  </a:lnTo>
                  <a:lnTo>
                    <a:pt x="557" y="14"/>
                  </a:lnTo>
                  <a:lnTo>
                    <a:pt x="679" y="13"/>
                  </a:lnTo>
                  <a:lnTo>
                    <a:pt x="759" y="11"/>
                  </a:lnTo>
                  <a:lnTo>
                    <a:pt x="862" y="10"/>
                  </a:lnTo>
                  <a:lnTo>
                    <a:pt x="909" y="9"/>
                  </a:lnTo>
                  <a:lnTo>
                    <a:pt x="964" y="7"/>
                  </a:lnTo>
                  <a:lnTo>
                    <a:pt x="1002" y="5"/>
                  </a:lnTo>
                  <a:lnTo>
                    <a:pt x="1029" y="4"/>
                  </a:lnTo>
                  <a:lnTo>
                    <a:pt x="1063" y="3"/>
                  </a:lnTo>
                  <a:lnTo>
                    <a:pt x="1101" y="0"/>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71" name="Freeform 58"/>
            <p:cNvSpPr>
              <a:spLocks/>
            </p:cNvSpPr>
            <p:nvPr/>
          </p:nvSpPr>
          <p:spPr bwMode="auto">
            <a:xfrm>
              <a:off x="3993" y="1989"/>
              <a:ext cx="1164" cy="95"/>
            </a:xfrm>
            <a:custGeom>
              <a:avLst/>
              <a:gdLst>
                <a:gd name="T0" fmla="*/ 1051 w 1164"/>
                <a:gd name="T1" fmla="*/ 7 h 95"/>
                <a:gd name="T2" fmla="*/ 1040 w 1164"/>
                <a:gd name="T3" fmla="*/ 8 h 95"/>
                <a:gd name="T4" fmla="*/ 1034 w 1164"/>
                <a:gd name="T5" fmla="*/ 9 h 95"/>
                <a:gd name="T6" fmla="*/ 1030 w 1164"/>
                <a:gd name="T7" fmla="*/ 11 h 95"/>
                <a:gd name="T8" fmla="*/ 1022 w 1164"/>
                <a:gd name="T9" fmla="*/ 15 h 95"/>
                <a:gd name="T10" fmla="*/ 1013 w 1164"/>
                <a:gd name="T11" fmla="*/ 19 h 95"/>
                <a:gd name="T12" fmla="*/ 1001 w 1164"/>
                <a:gd name="T13" fmla="*/ 25 h 95"/>
                <a:gd name="T14" fmla="*/ 992 w 1164"/>
                <a:gd name="T15" fmla="*/ 30 h 95"/>
                <a:gd name="T16" fmla="*/ 985 w 1164"/>
                <a:gd name="T17" fmla="*/ 32 h 95"/>
                <a:gd name="T18" fmla="*/ 981 w 1164"/>
                <a:gd name="T19" fmla="*/ 32 h 95"/>
                <a:gd name="T20" fmla="*/ 973 w 1164"/>
                <a:gd name="T21" fmla="*/ 33 h 95"/>
                <a:gd name="T22" fmla="*/ 0 w 1164"/>
                <a:gd name="T23" fmla="*/ 33 h 95"/>
                <a:gd name="T24" fmla="*/ 1 w 1164"/>
                <a:gd name="T25" fmla="*/ 43 h 95"/>
                <a:gd name="T26" fmla="*/ 2 w 1164"/>
                <a:gd name="T27" fmla="*/ 49 h 95"/>
                <a:gd name="T28" fmla="*/ 3 w 1164"/>
                <a:gd name="T29" fmla="*/ 52 h 95"/>
                <a:gd name="T30" fmla="*/ 5 w 1164"/>
                <a:gd name="T31" fmla="*/ 56 h 95"/>
                <a:gd name="T32" fmla="*/ 7 w 1164"/>
                <a:gd name="T33" fmla="*/ 59 h 95"/>
                <a:gd name="T34" fmla="*/ 9 w 1164"/>
                <a:gd name="T35" fmla="*/ 63 h 95"/>
                <a:gd name="T36" fmla="*/ 13 w 1164"/>
                <a:gd name="T37" fmla="*/ 68 h 95"/>
                <a:gd name="T38" fmla="*/ 17 w 1164"/>
                <a:gd name="T39" fmla="*/ 72 h 95"/>
                <a:gd name="T40" fmla="*/ 22 w 1164"/>
                <a:gd name="T41" fmla="*/ 77 h 95"/>
                <a:gd name="T42" fmla="*/ 27 w 1164"/>
                <a:gd name="T43" fmla="*/ 81 h 95"/>
                <a:gd name="T44" fmla="*/ 40 w 1164"/>
                <a:gd name="T45" fmla="*/ 91 h 95"/>
                <a:gd name="T46" fmla="*/ 384 w 1164"/>
                <a:gd name="T47" fmla="*/ 94 h 95"/>
                <a:gd name="T48" fmla="*/ 597 w 1164"/>
                <a:gd name="T49" fmla="*/ 90 h 95"/>
                <a:gd name="T50" fmla="*/ 719 w 1164"/>
                <a:gd name="T51" fmla="*/ 89 h 95"/>
                <a:gd name="T52" fmla="*/ 799 w 1164"/>
                <a:gd name="T53" fmla="*/ 87 h 95"/>
                <a:gd name="T54" fmla="*/ 902 w 1164"/>
                <a:gd name="T55" fmla="*/ 86 h 95"/>
                <a:gd name="T56" fmla="*/ 949 w 1164"/>
                <a:gd name="T57" fmla="*/ 85 h 95"/>
                <a:gd name="T58" fmla="*/ 1004 w 1164"/>
                <a:gd name="T59" fmla="*/ 83 h 95"/>
                <a:gd name="T60" fmla="*/ 1042 w 1164"/>
                <a:gd name="T61" fmla="*/ 81 h 95"/>
                <a:gd name="T62" fmla="*/ 1069 w 1164"/>
                <a:gd name="T63" fmla="*/ 80 h 95"/>
                <a:gd name="T64" fmla="*/ 1103 w 1164"/>
                <a:gd name="T65" fmla="*/ 79 h 95"/>
                <a:gd name="T66" fmla="*/ 1141 w 1164"/>
                <a:gd name="T67" fmla="*/ 76 h 95"/>
                <a:gd name="T68" fmla="*/ 1141 w 1164"/>
                <a:gd name="T69" fmla="*/ 68 h 95"/>
                <a:gd name="T70" fmla="*/ 1141 w 1164"/>
                <a:gd name="T71" fmla="*/ 57 h 95"/>
                <a:gd name="T72" fmla="*/ 1143 w 1164"/>
                <a:gd name="T73" fmla="*/ 48 h 95"/>
                <a:gd name="T74" fmla="*/ 1145 w 1164"/>
                <a:gd name="T75" fmla="*/ 41 h 95"/>
                <a:gd name="T76" fmla="*/ 1146 w 1164"/>
                <a:gd name="T77" fmla="*/ 36 h 95"/>
                <a:gd name="T78" fmla="*/ 1147 w 1164"/>
                <a:gd name="T79" fmla="*/ 31 h 95"/>
                <a:gd name="T80" fmla="*/ 1149 w 1164"/>
                <a:gd name="T81" fmla="*/ 27 h 95"/>
                <a:gd name="T82" fmla="*/ 1151 w 1164"/>
                <a:gd name="T83" fmla="*/ 21 h 95"/>
                <a:gd name="T84" fmla="*/ 1152 w 1164"/>
                <a:gd name="T85" fmla="*/ 19 h 95"/>
                <a:gd name="T86" fmla="*/ 1153 w 1164"/>
                <a:gd name="T87" fmla="*/ 17 h 95"/>
                <a:gd name="T88" fmla="*/ 1155 w 1164"/>
                <a:gd name="T89" fmla="*/ 15 h 95"/>
                <a:gd name="T90" fmla="*/ 1156 w 1164"/>
                <a:gd name="T91" fmla="*/ 13 h 95"/>
                <a:gd name="T92" fmla="*/ 1158 w 1164"/>
                <a:gd name="T93" fmla="*/ 10 h 95"/>
                <a:gd name="T94" fmla="*/ 1160 w 1164"/>
                <a:gd name="T95" fmla="*/ 8 h 95"/>
                <a:gd name="T96" fmla="*/ 1162 w 1164"/>
                <a:gd name="T97" fmla="*/ 6 h 95"/>
                <a:gd name="T98" fmla="*/ 1162 w 1164"/>
                <a:gd name="T99" fmla="*/ 4 h 95"/>
                <a:gd name="T100" fmla="*/ 1163 w 1164"/>
                <a:gd name="T101" fmla="*/ 3 h 95"/>
                <a:gd name="T102" fmla="*/ 1161 w 1164"/>
                <a:gd name="T103" fmla="*/ 1 h 95"/>
                <a:gd name="T104" fmla="*/ 1160 w 1164"/>
                <a:gd name="T105" fmla="*/ 1 h 95"/>
                <a:gd name="T106" fmla="*/ 1159 w 1164"/>
                <a:gd name="T107" fmla="*/ 1 h 95"/>
                <a:gd name="T108" fmla="*/ 1155 w 1164"/>
                <a:gd name="T109" fmla="*/ 0 h 95"/>
                <a:gd name="T110" fmla="*/ 1072 w 1164"/>
                <a:gd name="T111" fmla="*/ 5 h 95"/>
                <a:gd name="T112" fmla="*/ 1051 w 1164"/>
                <a:gd name="T113" fmla="*/ 7 h 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64"/>
                <a:gd name="T172" fmla="*/ 0 h 95"/>
                <a:gd name="T173" fmla="*/ 1164 w 1164"/>
                <a:gd name="T174" fmla="*/ 95 h 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64" h="95">
                  <a:moveTo>
                    <a:pt x="1051" y="7"/>
                  </a:moveTo>
                  <a:lnTo>
                    <a:pt x="1040" y="8"/>
                  </a:lnTo>
                  <a:lnTo>
                    <a:pt x="1034" y="9"/>
                  </a:lnTo>
                  <a:lnTo>
                    <a:pt x="1030" y="11"/>
                  </a:lnTo>
                  <a:lnTo>
                    <a:pt x="1022" y="15"/>
                  </a:lnTo>
                  <a:lnTo>
                    <a:pt x="1013" y="19"/>
                  </a:lnTo>
                  <a:lnTo>
                    <a:pt x="1001" y="25"/>
                  </a:lnTo>
                  <a:lnTo>
                    <a:pt x="992" y="30"/>
                  </a:lnTo>
                  <a:lnTo>
                    <a:pt x="985" y="32"/>
                  </a:lnTo>
                  <a:lnTo>
                    <a:pt x="981" y="32"/>
                  </a:lnTo>
                  <a:lnTo>
                    <a:pt x="973" y="33"/>
                  </a:lnTo>
                  <a:lnTo>
                    <a:pt x="0" y="33"/>
                  </a:lnTo>
                  <a:lnTo>
                    <a:pt x="1" y="43"/>
                  </a:lnTo>
                  <a:lnTo>
                    <a:pt x="2" y="49"/>
                  </a:lnTo>
                  <a:lnTo>
                    <a:pt x="3" y="52"/>
                  </a:lnTo>
                  <a:lnTo>
                    <a:pt x="5" y="56"/>
                  </a:lnTo>
                  <a:lnTo>
                    <a:pt x="7" y="59"/>
                  </a:lnTo>
                  <a:lnTo>
                    <a:pt x="9" y="63"/>
                  </a:lnTo>
                  <a:lnTo>
                    <a:pt x="13" y="68"/>
                  </a:lnTo>
                  <a:lnTo>
                    <a:pt x="17" y="72"/>
                  </a:lnTo>
                  <a:lnTo>
                    <a:pt x="22" y="77"/>
                  </a:lnTo>
                  <a:lnTo>
                    <a:pt x="27" y="81"/>
                  </a:lnTo>
                  <a:lnTo>
                    <a:pt x="40" y="91"/>
                  </a:lnTo>
                  <a:lnTo>
                    <a:pt x="384" y="94"/>
                  </a:lnTo>
                  <a:lnTo>
                    <a:pt x="597" y="90"/>
                  </a:lnTo>
                  <a:lnTo>
                    <a:pt x="719" y="89"/>
                  </a:lnTo>
                  <a:lnTo>
                    <a:pt x="799" y="87"/>
                  </a:lnTo>
                  <a:lnTo>
                    <a:pt x="902" y="86"/>
                  </a:lnTo>
                  <a:lnTo>
                    <a:pt x="949" y="85"/>
                  </a:lnTo>
                  <a:lnTo>
                    <a:pt x="1004" y="83"/>
                  </a:lnTo>
                  <a:lnTo>
                    <a:pt x="1042" y="81"/>
                  </a:lnTo>
                  <a:lnTo>
                    <a:pt x="1069" y="80"/>
                  </a:lnTo>
                  <a:lnTo>
                    <a:pt x="1103" y="79"/>
                  </a:lnTo>
                  <a:lnTo>
                    <a:pt x="1141" y="76"/>
                  </a:lnTo>
                  <a:lnTo>
                    <a:pt x="1141" y="68"/>
                  </a:lnTo>
                  <a:lnTo>
                    <a:pt x="1141" y="57"/>
                  </a:lnTo>
                  <a:lnTo>
                    <a:pt x="1143" y="48"/>
                  </a:lnTo>
                  <a:lnTo>
                    <a:pt x="1145" y="41"/>
                  </a:lnTo>
                  <a:lnTo>
                    <a:pt x="1146" y="36"/>
                  </a:lnTo>
                  <a:lnTo>
                    <a:pt x="1147" y="31"/>
                  </a:lnTo>
                  <a:lnTo>
                    <a:pt x="1149" y="27"/>
                  </a:lnTo>
                  <a:lnTo>
                    <a:pt x="1151" y="21"/>
                  </a:lnTo>
                  <a:lnTo>
                    <a:pt x="1152" y="19"/>
                  </a:lnTo>
                  <a:lnTo>
                    <a:pt x="1153" y="17"/>
                  </a:lnTo>
                  <a:lnTo>
                    <a:pt x="1155" y="15"/>
                  </a:lnTo>
                  <a:lnTo>
                    <a:pt x="1156" y="13"/>
                  </a:lnTo>
                  <a:lnTo>
                    <a:pt x="1158" y="10"/>
                  </a:lnTo>
                  <a:lnTo>
                    <a:pt x="1160" y="8"/>
                  </a:lnTo>
                  <a:lnTo>
                    <a:pt x="1162" y="6"/>
                  </a:lnTo>
                  <a:lnTo>
                    <a:pt x="1162" y="4"/>
                  </a:lnTo>
                  <a:lnTo>
                    <a:pt x="1163" y="3"/>
                  </a:lnTo>
                  <a:lnTo>
                    <a:pt x="1161" y="1"/>
                  </a:lnTo>
                  <a:lnTo>
                    <a:pt x="1160" y="1"/>
                  </a:lnTo>
                  <a:lnTo>
                    <a:pt x="1159" y="1"/>
                  </a:lnTo>
                  <a:lnTo>
                    <a:pt x="1155" y="0"/>
                  </a:lnTo>
                  <a:lnTo>
                    <a:pt x="1072" y="5"/>
                  </a:lnTo>
                  <a:lnTo>
                    <a:pt x="1051" y="7"/>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72" name="Freeform 59"/>
            <p:cNvSpPr>
              <a:spLocks/>
            </p:cNvSpPr>
            <p:nvPr/>
          </p:nvSpPr>
          <p:spPr bwMode="auto">
            <a:xfrm>
              <a:off x="5044" y="1947"/>
              <a:ext cx="17" cy="50"/>
            </a:xfrm>
            <a:custGeom>
              <a:avLst/>
              <a:gdLst>
                <a:gd name="T0" fmla="*/ 16 w 17"/>
                <a:gd name="T1" fmla="*/ 0 h 50"/>
                <a:gd name="T2" fmla="*/ 0 w 17"/>
                <a:gd name="T3" fmla="*/ 0 h 50"/>
                <a:gd name="T4" fmla="*/ 0 w 17"/>
                <a:gd name="T5" fmla="*/ 48 h 50"/>
                <a:gd name="T6" fmla="*/ 0 w 17"/>
                <a:gd name="T7" fmla="*/ 49 h 50"/>
                <a:gd name="T8" fmla="*/ 16 w 17"/>
                <a:gd name="T9" fmla="*/ 47 h 50"/>
                <a:gd name="T10" fmla="*/ 16 w 17"/>
                <a:gd name="T11" fmla="*/ 21 h 50"/>
                <a:gd name="T12" fmla="*/ 12 w 17"/>
                <a:gd name="T13" fmla="*/ 21 h 50"/>
                <a:gd name="T14" fmla="*/ 12 w 17"/>
                <a:gd name="T15" fmla="*/ 12 h 50"/>
                <a:gd name="T16" fmla="*/ 16 w 17"/>
                <a:gd name="T17" fmla="*/ 12 h 50"/>
                <a:gd name="T18" fmla="*/ 16 w 17"/>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50"/>
                <a:gd name="T32" fmla="*/ 17 w 17"/>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50">
                  <a:moveTo>
                    <a:pt x="16" y="0"/>
                  </a:moveTo>
                  <a:lnTo>
                    <a:pt x="0" y="0"/>
                  </a:lnTo>
                  <a:lnTo>
                    <a:pt x="0" y="48"/>
                  </a:lnTo>
                  <a:lnTo>
                    <a:pt x="0" y="49"/>
                  </a:lnTo>
                  <a:lnTo>
                    <a:pt x="16" y="47"/>
                  </a:lnTo>
                  <a:lnTo>
                    <a:pt x="16" y="21"/>
                  </a:lnTo>
                  <a:lnTo>
                    <a:pt x="12" y="21"/>
                  </a:lnTo>
                  <a:lnTo>
                    <a:pt x="12" y="12"/>
                  </a:lnTo>
                  <a:lnTo>
                    <a:pt x="16" y="12"/>
                  </a:lnTo>
                  <a:lnTo>
                    <a:pt x="16" y="0"/>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73" name="Freeform 60"/>
            <p:cNvSpPr>
              <a:spLocks/>
            </p:cNvSpPr>
            <p:nvPr/>
          </p:nvSpPr>
          <p:spPr bwMode="auto">
            <a:xfrm>
              <a:off x="5056" y="1950"/>
              <a:ext cx="17" cy="45"/>
            </a:xfrm>
            <a:custGeom>
              <a:avLst/>
              <a:gdLst>
                <a:gd name="T0" fmla="*/ 16 w 17"/>
                <a:gd name="T1" fmla="*/ 0 h 45"/>
                <a:gd name="T2" fmla="*/ 16 w 17"/>
                <a:gd name="T3" fmla="*/ 12 h 45"/>
                <a:gd name="T4" fmla="*/ 10 w 17"/>
                <a:gd name="T5" fmla="*/ 12 h 45"/>
                <a:gd name="T6" fmla="*/ 10 w 17"/>
                <a:gd name="T7" fmla="*/ 21 h 45"/>
                <a:gd name="T8" fmla="*/ 16 w 17"/>
                <a:gd name="T9" fmla="*/ 21 h 45"/>
                <a:gd name="T10" fmla="*/ 16 w 17"/>
                <a:gd name="T11" fmla="*/ 44 h 45"/>
                <a:gd name="T12" fmla="*/ 5 w 17"/>
                <a:gd name="T13" fmla="*/ 44 h 45"/>
                <a:gd name="T14" fmla="*/ 5 w 17"/>
                <a:gd name="T15" fmla="*/ 18 h 45"/>
                <a:gd name="T16" fmla="*/ 0 w 17"/>
                <a:gd name="T17" fmla="*/ 18 h 45"/>
                <a:gd name="T18" fmla="*/ 0 w 17"/>
                <a:gd name="T19" fmla="*/ 9 h 45"/>
                <a:gd name="T20" fmla="*/ 5 w 17"/>
                <a:gd name="T21" fmla="*/ 9 h 45"/>
                <a:gd name="T22" fmla="*/ 5 w 17"/>
                <a:gd name="T23" fmla="*/ 0 h 45"/>
                <a:gd name="T24" fmla="*/ 16 w 17"/>
                <a:gd name="T25" fmla="*/ 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45"/>
                <a:gd name="T41" fmla="*/ 17 w 17"/>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45">
                  <a:moveTo>
                    <a:pt x="16" y="0"/>
                  </a:moveTo>
                  <a:lnTo>
                    <a:pt x="16" y="12"/>
                  </a:lnTo>
                  <a:lnTo>
                    <a:pt x="10" y="12"/>
                  </a:lnTo>
                  <a:lnTo>
                    <a:pt x="10" y="21"/>
                  </a:lnTo>
                  <a:lnTo>
                    <a:pt x="16" y="21"/>
                  </a:lnTo>
                  <a:lnTo>
                    <a:pt x="16" y="44"/>
                  </a:lnTo>
                  <a:lnTo>
                    <a:pt x="5" y="44"/>
                  </a:lnTo>
                  <a:lnTo>
                    <a:pt x="5" y="18"/>
                  </a:lnTo>
                  <a:lnTo>
                    <a:pt x="0" y="18"/>
                  </a:lnTo>
                  <a:lnTo>
                    <a:pt x="0" y="9"/>
                  </a:lnTo>
                  <a:lnTo>
                    <a:pt x="5" y="9"/>
                  </a:lnTo>
                  <a:lnTo>
                    <a:pt x="5" y="0"/>
                  </a:lnTo>
                  <a:lnTo>
                    <a:pt x="16" y="0"/>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74" name="Freeform 61"/>
            <p:cNvSpPr>
              <a:spLocks/>
            </p:cNvSpPr>
            <p:nvPr/>
          </p:nvSpPr>
          <p:spPr bwMode="auto">
            <a:xfrm>
              <a:off x="4635" y="2007"/>
              <a:ext cx="84" cy="17"/>
            </a:xfrm>
            <a:custGeom>
              <a:avLst/>
              <a:gdLst>
                <a:gd name="T0" fmla="*/ 17 w 84"/>
                <a:gd name="T1" fmla="*/ 0 h 17"/>
                <a:gd name="T2" fmla="*/ 80 w 84"/>
                <a:gd name="T3" fmla="*/ 0 h 17"/>
                <a:gd name="T4" fmla="*/ 83 w 84"/>
                <a:gd name="T5" fmla="*/ 16 h 17"/>
                <a:gd name="T6" fmla="*/ 0 w 84"/>
                <a:gd name="T7" fmla="*/ 16 h 17"/>
                <a:gd name="T8" fmla="*/ 3 w 84"/>
                <a:gd name="T9" fmla="*/ 9 h 17"/>
                <a:gd name="T10" fmla="*/ 5 w 84"/>
                <a:gd name="T11" fmla="*/ 9 h 17"/>
                <a:gd name="T12" fmla="*/ 8 w 84"/>
                <a:gd name="T13" fmla="*/ 9 h 17"/>
                <a:gd name="T14" fmla="*/ 11 w 84"/>
                <a:gd name="T15" fmla="*/ 8 h 17"/>
                <a:gd name="T16" fmla="*/ 13 w 84"/>
                <a:gd name="T17" fmla="*/ 7 h 17"/>
                <a:gd name="T18" fmla="*/ 15 w 84"/>
                <a:gd name="T19" fmla="*/ 5 h 17"/>
                <a:gd name="T20" fmla="*/ 17 w 84"/>
                <a:gd name="T21" fmla="*/ 3 h 17"/>
                <a:gd name="T22" fmla="*/ 17 w 84"/>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
                <a:gd name="T38" fmla="*/ 84 w 84"/>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
                  <a:moveTo>
                    <a:pt x="17" y="0"/>
                  </a:moveTo>
                  <a:lnTo>
                    <a:pt x="80" y="0"/>
                  </a:lnTo>
                  <a:lnTo>
                    <a:pt x="83" y="16"/>
                  </a:lnTo>
                  <a:lnTo>
                    <a:pt x="0" y="16"/>
                  </a:lnTo>
                  <a:lnTo>
                    <a:pt x="3" y="9"/>
                  </a:lnTo>
                  <a:lnTo>
                    <a:pt x="5" y="9"/>
                  </a:lnTo>
                  <a:lnTo>
                    <a:pt x="8" y="9"/>
                  </a:lnTo>
                  <a:lnTo>
                    <a:pt x="11" y="8"/>
                  </a:lnTo>
                  <a:lnTo>
                    <a:pt x="13" y="7"/>
                  </a:lnTo>
                  <a:lnTo>
                    <a:pt x="15" y="5"/>
                  </a:lnTo>
                  <a:lnTo>
                    <a:pt x="17" y="3"/>
                  </a:lnTo>
                  <a:lnTo>
                    <a:pt x="17" y="0"/>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75" name="Freeform 62"/>
            <p:cNvSpPr>
              <a:spLocks/>
            </p:cNvSpPr>
            <p:nvPr/>
          </p:nvSpPr>
          <p:spPr bwMode="auto">
            <a:xfrm>
              <a:off x="4638" y="1968"/>
              <a:ext cx="17" cy="49"/>
            </a:xfrm>
            <a:custGeom>
              <a:avLst/>
              <a:gdLst>
                <a:gd name="T0" fmla="*/ 16 w 17"/>
                <a:gd name="T1" fmla="*/ 39 h 49"/>
                <a:gd name="T2" fmla="*/ 16 w 17"/>
                <a:gd name="T3" fmla="*/ 0 h 49"/>
                <a:gd name="T4" fmla="*/ 0 w 17"/>
                <a:gd name="T5" fmla="*/ 0 h 49"/>
                <a:gd name="T6" fmla="*/ 0 w 17"/>
                <a:gd name="T7" fmla="*/ 48 h 49"/>
                <a:gd name="T8" fmla="*/ 2 w 17"/>
                <a:gd name="T9" fmla="*/ 48 h 49"/>
                <a:gd name="T10" fmla="*/ 5 w 17"/>
                <a:gd name="T11" fmla="*/ 48 h 49"/>
                <a:gd name="T12" fmla="*/ 9 w 17"/>
                <a:gd name="T13" fmla="*/ 47 h 49"/>
                <a:gd name="T14" fmla="*/ 11 w 17"/>
                <a:gd name="T15" fmla="*/ 46 h 49"/>
                <a:gd name="T16" fmla="*/ 13 w 17"/>
                <a:gd name="T17" fmla="*/ 44 h 49"/>
                <a:gd name="T18" fmla="*/ 16 w 17"/>
                <a:gd name="T19" fmla="*/ 42 h 49"/>
                <a:gd name="T20" fmla="*/ 16 w 17"/>
                <a:gd name="T21" fmla="*/ 39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49"/>
                <a:gd name="T35" fmla="*/ 17 w 17"/>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49">
                  <a:moveTo>
                    <a:pt x="16" y="39"/>
                  </a:moveTo>
                  <a:lnTo>
                    <a:pt x="16" y="0"/>
                  </a:lnTo>
                  <a:lnTo>
                    <a:pt x="0" y="0"/>
                  </a:lnTo>
                  <a:lnTo>
                    <a:pt x="0" y="48"/>
                  </a:lnTo>
                  <a:lnTo>
                    <a:pt x="2" y="48"/>
                  </a:lnTo>
                  <a:lnTo>
                    <a:pt x="5" y="48"/>
                  </a:lnTo>
                  <a:lnTo>
                    <a:pt x="9" y="47"/>
                  </a:lnTo>
                  <a:lnTo>
                    <a:pt x="11" y="46"/>
                  </a:lnTo>
                  <a:lnTo>
                    <a:pt x="13" y="44"/>
                  </a:lnTo>
                  <a:lnTo>
                    <a:pt x="16" y="42"/>
                  </a:lnTo>
                  <a:lnTo>
                    <a:pt x="16" y="39"/>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76" name="Freeform 63"/>
            <p:cNvSpPr>
              <a:spLocks/>
            </p:cNvSpPr>
            <p:nvPr/>
          </p:nvSpPr>
          <p:spPr bwMode="auto">
            <a:xfrm>
              <a:off x="4114" y="1977"/>
              <a:ext cx="24" cy="32"/>
            </a:xfrm>
            <a:custGeom>
              <a:avLst/>
              <a:gdLst>
                <a:gd name="T0" fmla="*/ 6 w 24"/>
                <a:gd name="T1" fmla="*/ 21 h 32"/>
                <a:gd name="T2" fmla="*/ 3 w 24"/>
                <a:gd name="T3" fmla="*/ 6 h 32"/>
                <a:gd name="T4" fmla="*/ 16 w 24"/>
                <a:gd name="T5" fmla="*/ 6 h 32"/>
                <a:gd name="T6" fmla="*/ 14 w 24"/>
                <a:gd name="T7" fmla="*/ 0 h 32"/>
                <a:gd name="T8" fmla="*/ 0 w 24"/>
                <a:gd name="T9" fmla="*/ 0 h 32"/>
                <a:gd name="T10" fmla="*/ 0 w 24"/>
                <a:gd name="T11" fmla="*/ 31 h 32"/>
                <a:gd name="T12" fmla="*/ 23 w 24"/>
                <a:gd name="T13" fmla="*/ 31 h 32"/>
                <a:gd name="T14" fmla="*/ 20 w 24"/>
                <a:gd name="T15" fmla="*/ 21 h 32"/>
                <a:gd name="T16" fmla="*/ 6 w 24"/>
                <a:gd name="T17" fmla="*/ 21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32"/>
                <a:gd name="T29" fmla="*/ 24 w 24"/>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32">
                  <a:moveTo>
                    <a:pt x="6" y="21"/>
                  </a:moveTo>
                  <a:lnTo>
                    <a:pt x="3" y="6"/>
                  </a:lnTo>
                  <a:lnTo>
                    <a:pt x="16" y="6"/>
                  </a:lnTo>
                  <a:lnTo>
                    <a:pt x="14" y="0"/>
                  </a:lnTo>
                  <a:lnTo>
                    <a:pt x="0" y="0"/>
                  </a:lnTo>
                  <a:lnTo>
                    <a:pt x="0" y="31"/>
                  </a:lnTo>
                  <a:lnTo>
                    <a:pt x="23" y="31"/>
                  </a:lnTo>
                  <a:lnTo>
                    <a:pt x="20" y="21"/>
                  </a:lnTo>
                  <a:lnTo>
                    <a:pt x="6" y="21"/>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sp>
          <p:nvSpPr>
            <p:cNvPr id="26677" name="Freeform 64"/>
            <p:cNvSpPr>
              <a:spLocks/>
            </p:cNvSpPr>
            <p:nvPr/>
          </p:nvSpPr>
          <p:spPr bwMode="auto">
            <a:xfrm>
              <a:off x="4192" y="1952"/>
              <a:ext cx="85" cy="19"/>
            </a:xfrm>
            <a:custGeom>
              <a:avLst/>
              <a:gdLst>
                <a:gd name="T0" fmla="*/ 84 w 85"/>
                <a:gd name="T1" fmla="*/ 18 h 19"/>
                <a:gd name="T2" fmla="*/ 84 w 85"/>
                <a:gd name="T3" fmla="*/ 4 h 19"/>
                <a:gd name="T4" fmla="*/ 1 w 85"/>
                <a:gd name="T5" fmla="*/ 0 h 19"/>
                <a:gd name="T6" fmla="*/ 0 w 85"/>
                <a:gd name="T7" fmla="*/ 16 h 19"/>
                <a:gd name="T8" fmla="*/ 84 w 85"/>
                <a:gd name="T9" fmla="*/ 18 h 19"/>
                <a:gd name="T10" fmla="*/ 0 60000 65536"/>
                <a:gd name="T11" fmla="*/ 0 60000 65536"/>
                <a:gd name="T12" fmla="*/ 0 60000 65536"/>
                <a:gd name="T13" fmla="*/ 0 60000 65536"/>
                <a:gd name="T14" fmla="*/ 0 60000 65536"/>
                <a:gd name="T15" fmla="*/ 0 w 85"/>
                <a:gd name="T16" fmla="*/ 0 h 19"/>
                <a:gd name="T17" fmla="*/ 85 w 85"/>
                <a:gd name="T18" fmla="*/ 19 h 19"/>
              </a:gdLst>
              <a:ahLst/>
              <a:cxnLst>
                <a:cxn ang="T10">
                  <a:pos x="T0" y="T1"/>
                </a:cxn>
                <a:cxn ang="T11">
                  <a:pos x="T2" y="T3"/>
                </a:cxn>
                <a:cxn ang="T12">
                  <a:pos x="T4" y="T5"/>
                </a:cxn>
                <a:cxn ang="T13">
                  <a:pos x="T6" y="T7"/>
                </a:cxn>
                <a:cxn ang="T14">
                  <a:pos x="T8" y="T9"/>
                </a:cxn>
              </a:cxnLst>
              <a:rect l="T15" t="T16" r="T17" b="T18"/>
              <a:pathLst>
                <a:path w="85" h="19">
                  <a:moveTo>
                    <a:pt x="84" y="18"/>
                  </a:moveTo>
                  <a:lnTo>
                    <a:pt x="84" y="4"/>
                  </a:lnTo>
                  <a:lnTo>
                    <a:pt x="1" y="0"/>
                  </a:lnTo>
                  <a:lnTo>
                    <a:pt x="0" y="16"/>
                  </a:lnTo>
                  <a:lnTo>
                    <a:pt x="84" y="18"/>
                  </a:lnTo>
                </a:path>
              </a:pathLst>
            </a:custGeom>
            <a:gradFill rotWithShape="1">
              <a:gsLst>
                <a:gs pos="0">
                  <a:srgbClr val="969696"/>
                </a:gs>
                <a:gs pos="100000">
                  <a:srgbClr val="454545"/>
                </a:gs>
              </a:gsLst>
              <a:lin ang="5400000" scaled="1"/>
            </a:gradFill>
            <a:ln w="12700" cap="rnd">
              <a:solidFill>
                <a:srgbClr val="800000"/>
              </a:solidFill>
              <a:round/>
              <a:headEnd/>
              <a:tailEnd/>
            </a:ln>
          </p:spPr>
          <p:txBody>
            <a:bodyPr lIns="91427" tIns="45713" rIns="91427" bIns="45713"/>
            <a:lstStyle/>
            <a:p>
              <a:endParaRPr lang="vi-VN"/>
            </a:p>
          </p:txBody>
        </p:sp>
      </p:grpSp>
      <p:pic>
        <p:nvPicPr>
          <p:cNvPr id="26641" name="Picture 65" descr="co Vnam"/>
          <p:cNvPicPr>
            <a:picLocks noChangeAspect="1" noChangeArrowheads="1" noCrop="1"/>
          </p:cNvPicPr>
          <p:nvPr/>
        </p:nvPicPr>
        <p:blipFill>
          <a:blip r:embed="rId6"/>
          <a:srcRect/>
          <a:stretch>
            <a:fillRect/>
          </a:stretch>
        </p:blipFill>
        <p:spPr bwMode="auto">
          <a:xfrm>
            <a:off x="7772400" y="2544763"/>
            <a:ext cx="381000" cy="274637"/>
          </a:xfrm>
          <a:prstGeom prst="rect">
            <a:avLst/>
          </a:prstGeom>
          <a:noFill/>
          <a:ln w="9525">
            <a:noFill/>
            <a:miter lim="800000"/>
            <a:headEnd/>
            <a:tailEnd/>
          </a:ln>
        </p:spPr>
      </p:pic>
      <p:sp>
        <p:nvSpPr>
          <p:cNvPr id="26642" name="Rectangle 67"/>
          <p:cNvSpPr>
            <a:spLocks noChangeArrowheads="1"/>
          </p:cNvSpPr>
          <p:nvPr/>
        </p:nvSpPr>
        <p:spPr bwMode="auto">
          <a:xfrm>
            <a:off x="7467600" y="3643313"/>
            <a:ext cx="1524000" cy="533400"/>
          </a:xfrm>
          <a:prstGeom prst="rect">
            <a:avLst/>
          </a:prstGeom>
          <a:noFill/>
          <a:ln w="9525">
            <a:noFill/>
            <a:miter lim="800000"/>
            <a:headEnd/>
            <a:tailEnd/>
          </a:ln>
        </p:spPr>
        <p:txBody>
          <a:bodyPr lIns="92062" tIns="46032" rIns="92062" bIns="46032" anchor="ctr">
            <a:spAutoFit/>
          </a:bodyPr>
          <a:lstStyle/>
          <a:p>
            <a:pPr eaLnBrk="1" hangingPunct="1">
              <a:lnSpc>
                <a:spcPct val="85000"/>
              </a:lnSpc>
              <a:spcBef>
                <a:spcPct val="30000"/>
              </a:spcBef>
            </a:pPr>
            <a:r>
              <a:rPr lang="en-US" sz="1700" b="1">
                <a:latin typeface="Times New Roman" pitchFamily="18" charset="0"/>
                <a:cs typeface="Times New Roman" pitchFamily="18" charset="0"/>
              </a:rPr>
              <a:t>VÙNG BIỂN QUỐC TẾ</a:t>
            </a:r>
          </a:p>
        </p:txBody>
      </p:sp>
      <p:sp>
        <p:nvSpPr>
          <p:cNvPr id="26643" name="AutoShape 67"/>
          <p:cNvSpPr>
            <a:spLocks noChangeArrowheads="1"/>
          </p:cNvSpPr>
          <p:nvPr/>
        </p:nvSpPr>
        <p:spPr bwMode="auto">
          <a:xfrm rot="16200000" flipV="1">
            <a:off x="5981700" y="4914900"/>
            <a:ext cx="685800" cy="1371600"/>
          </a:xfrm>
          <a:prstGeom prst="wedgeRectCallout">
            <a:avLst>
              <a:gd name="adj1" fmla="val 316435"/>
              <a:gd name="adj2" fmla="val -75810"/>
            </a:avLst>
          </a:prstGeom>
          <a:solidFill>
            <a:srgbClr val="3333FF"/>
          </a:solidFill>
          <a:ln w="12700" cap="sq">
            <a:solidFill>
              <a:schemeClr val="tx1"/>
            </a:solidFill>
            <a:miter lim="800000"/>
            <a:headEnd type="none" w="sm" len="sm"/>
            <a:tailEnd type="none" w="sm" len="sm"/>
          </a:ln>
        </p:spPr>
        <p:txBody>
          <a:bodyPr rot="10800000" vert="eaVert" lIns="91427" tIns="45713" rIns="91427" bIns="45713"/>
          <a:lstStyle/>
          <a:p>
            <a:pPr eaLnBrk="1" hangingPunct="1">
              <a:spcBef>
                <a:spcPct val="50000"/>
              </a:spcBef>
            </a:pPr>
            <a:r>
              <a:rPr lang="en-US" sz="1600" b="1">
                <a:latin typeface="Times New Roman" pitchFamily="18" charset="0"/>
              </a:rPr>
              <a:t> LÃNH THỔ ĐẶC BIỆT</a:t>
            </a:r>
          </a:p>
        </p:txBody>
      </p:sp>
      <p:sp>
        <p:nvSpPr>
          <p:cNvPr id="264260" name="Tree"/>
          <p:cNvSpPr>
            <a:spLocks noEditPoints="1" noChangeArrowheads="1"/>
          </p:cNvSpPr>
          <p:nvPr/>
        </p:nvSpPr>
        <p:spPr bwMode="auto">
          <a:xfrm>
            <a:off x="0" y="2667000"/>
            <a:ext cx="504825" cy="6889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chemeClr val="accent1"/>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264261" name="Tree"/>
          <p:cNvSpPr>
            <a:spLocks noEditPoints="1" noChangeArrowheads="1"/>
          </p:cNvSpPr>
          <p:nvPr/>
        </p:nvSpPr>
        <p:spPr bwMode="auto">
          <a:xfrm>
            <a:off x="1066800" y="2819400"/>
            <a:ext cx="504825" cy="6889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chemeClr val="accent1"/>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264262" name="Tree"/>
          <p:cNvSpPr>
            <a:spLocks noEditPoints="1" noChangeArrowheads="1"/>
          </p:cNvSpPr>
          <p:nvPr/>
        </p:nvSpPr>
        <p:spPr bwMode="auto">
          <a:xfrm>
            <a:off x="609600" y="3200400"/>
            <a:ext cx="504825" cy="6889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9900"/>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264263" name="Tree"/>
          <p:cNvSpPr>
            <a:spLocks noEditPoints="1" noChangeArrowheads="1"/>
          </p:cNvSpPr>
          <p:nvPr/>
        </p:nvSpPr>
        <p:spPr bwMode="auto">
          <a:xfrm>
            <a:off x="152400" y="3352800"/>
            <a:ext cx="504825" cy="6889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9900"/>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26648" name="Oval 72"/>
          <p:cNvSpPr>
            <a:spLocks noChangeArrowheads="1"/>
          </p:cNvSpPr>
          <p:nvPr/>
        </p:nvSpPr>
        <p:spPr bwMode="auto">
          <a:xfrm>
            <a:off x="152400" y="6248400"/>
            <a:ext cx="609600" cy="533400"/>
          </a:xfrm>
          <a:prstGeom prst="ellipse">
            <a:avLst/>
          </a:prstGeom>
          <a:solidFill>
            <a:srgbClr val="4D4D4D"/>
          </a:solidFill>
          <a:ln w="9525">
            <a:solidFill>
              <a:schemeClr val="tx1"/>
            </a:solidFill>
            <a:round/>
            <a:headEnd/>
            <a:tailEnd/>
          </a:ln>
        </p:spPr>
        <p:txBody>
          <a:bodyPr wrap="none" lIns="91427" tIns="45713" rIns="91427" bIns="45713" anchor="ctr"/>
          <a:lstStyle/>
          <a:p>
            <a:pPr eaLnBrk="1" hangingPunct="1"/>
            <a:r>
              <a:rPr lang="en-US" sz="2800">
                <a:solidFill>
                  <a:srgbClr val="FFFFFF"/>
                </a:solidFill>
              </a:rPr>
              <a:t>11</a:t>
            </a:r>
          </a:p>
        </p:txBody>
      </p:sp>
    </p:spTree>
  </p:cSld>
  <p:clrMapOvr>
    <a:masterClrMapping/>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grpSp>
        <p:nvGrpSpPr>
          <p:cNvPr id="2" name="Google Shape;297;p10"/>
          <p:cNvGrpSpPr/>
          <p:nvPr/>
        </p:nvGrpSpPr>
        <p:grpSpPr>
          <a:xfrm>
            <a:off x="-404812" y="-48728"/>
            <a:ext cx="9525000" cy="1336676"/>
            <a:chOff x="-381000" y="-8659"/>
            <a:chExt cx="9525000" cy="1447800"/>
          </a:xfrm>
        </p:grpSpPr>
        <p:grpSp>
          <p:nvGrpSpPr>
            <p:cNvPr id="3" name="Google Shape;298;p10"/>
            <p:cNvGrpSpPr/>
            <p:nvPr/>
          </p:nvGrpSpPr>
          <p:grpSpPr>
            <a:xfrm>
              <a:off x="0" y="-8659"/>
              <a:ext cx="9144000" cy="1447800"/>
              <a:chOff x="0" y="-8659"/>
              <a:chExt cx="9144000" cy="1447800"/>
            </a:xfrm>
          </p:grpSpPr>
          <p:pic>
            <p:nvPicPr>
              <p:cNvPr id="299" name="Google Shape;299;p10"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300" name="Google Shape;300;p10"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301" name="Google Shape;301;p10"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302" name="Google Shape;302;p10"/>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303" name="Google Shape;303;p10"/>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11</a:t>
              </a:r>
              <a:endParaRPr/>
            </a:p>
          </p:txBody>
        </p:sp>
      </p:grpSp>
      <p:sp>
        <p:nvSpPr>
          <p:cNvPr id="304" name="Google Shape;304;p10"/>
          <p:cNvSpPr txBox="1"/>
          <p:nvPr/>
        </p:nvSpPr>
        <p:spPr>
          <a:xfrm>
            <a:off x="407774" y="1132860"/>
            <a:ext cx="8736226"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a:solidFill>
                  <a:schemeClr val="lt1"/>
                </a:solidFill>
                <a:latin typeface="Arial"/>
                <a:ea typeface="Arial"/>
                <a:cs typeface="Arial"/>
                <a:sym typeface="Arial"/>
              </a:rPr>
              <a:t> </a:t>
            </a:r>
            <a:r>
              <a:rPr lang="en-US" sz="2200" b="1">
                <a:solidFill>
                  <a:srgbClr val="C00000"/>
                </a:solidFill>
                <a:latin typeface="Arial"/>
                <a:ea typeface="Arial"/>
                <a:cs typeface="Arial"/>
                <a:sym typeface="Arial"/>
              </a:rPr>
              <a:t>II. MỘT SỐ NỘI DUNG VỀ CHỦ QUYỀN LÃNH THỔ. BIÊN GIỚI QUỔC GIA NƯỚC CHXH CHỦ NGHĨA VIỆT NAM</a:t>
            </a:r>
            <a:endParaRPr sz="2200" b="1">
              <a:solidFill>
                <a:srgbClr val="C00000"/>
              </a:solidFill>
              <a:latin typeface="Arial"/>
              <a:ea typeface="Arial"/>
              <a:cs typeface="Arial"/>
              <a:sym typeface="Arial"/>
            </a:endParaRPr>
          </a:p>
        </p:txBody>
      </p:sp>
      <p:sp>
        <p:nvSpPr>
          <p:cNvPr id="305" name="Google Shape;305;p10"/>
          <p:cNvSpPr txBox="1"/>
          <p:nvPr/>
        </p:nvSpPr>
        <p:spPr>
          <a:xfrm>
            <a:off x="0" y="1822865"/>
            <a:ext cx="3707027" cy="4308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b="1">
                <a:solidFill>
                  <a:srgbClr val="FF0000"/>
                </a:solidFill>
                <a:latin typeface="Arial"/>
                <a:ea typeface="Arial"/>
                <a:cs typeface="Arial"/>
                <a:sym typeface="Arial"/>
              </a:rPr>
              <a:t>2. Biên giới quốc gia</a:t>
            </a:r>
            <a:endParaRPr sz="2200">
              <a:solidFill>
                <a:srgbClr val="FF0000"/>
              </a:solidFill>
              <a:latin typeface="Arial"/>
              <a:ea typeface="Arial"/>
              <a:cs typeface="Arial"/>
              <a:sym typeface="Arial"/>
            </a:endParaRPr>
          </a:p>
        </p:txBody>
      </p:sp>
      <p:pic>
        <p:nvPicPr>
          <p:cNvPr id="306" name="Google Shape;306;p10"/>
          <p:cNvPicPr preferRelativeResize="0"/>
          <p:nvPr/>
        </p:nvPicPr>
        <p:blipFill rotWithShape="1">
          <a:blip r:embed="rId6">
            <a:alphaModFix/>
          </a:blip>
          <a:srcRect/>
          <a:stretch/>
        </p:blipFill>
        <p:spPr>
          <a:xfrm>
            <a:off x="0" y="1192668"/>
            <a:ext cx="582613" cy="628650"/>
          </a:xfrm>
          <a:prstGeom prst="rect">
            <a:avLst/>
          </a:prstGeom>
          <a:noFill/>
          <a:ln>
            <a:noFill/>
          </a:ln>
        </p:spPr>
      </p:pic>
      <p:sp>
        <p:nvSpPr>
          <p:cNvPr id="307" name="Google Shape;307;p10"/>
          <p:cNvSpPr/>
          <p:nvPr/>
        </p:nvSpPr>
        <p:spPr>
          <a:xfrm>
            <a:off x="465223" y="0"/>
            <a:ext cx="786701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pic>
        <p:nvPicPr>
          <p:cNvPr id="309" name="Google Shape;309;p10"/>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310" name="Google Shape;310;p10"/>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311" name="Google Shape;311;p10"/>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312" name="Google Shape;312;p10"/>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313" name="Google Shape;313;p10"/>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314" name="Google Shape;314;p10"/>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315" name="Google Shape;315;p10"/>
          <p:cNvPicPr preferRelativeResize="0"/>
          <p:nvPr/>
        </p:nvPicPr>
        <p:blipFill rotWithShape="1">
          <a:blip r:embed="rId12">
            <a:alphaModFix/>
          </a:blip>
          <a:srcRect/>
          <a:stretch/>
        </p:blipFill>
        <p:spPr>
          <a:xfrm>
            <a:off x="8016713" y="6229350"/>
            <a:ext cx="581025" cy="628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10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4"/>
          <p:cNvSpPr>
            <a:spLocks noGrp="1" noChangeArrowheads="1"/>
          </p:cNvSpPr>
          <p:nvPr>
            <p:ph type="body" idx="1"/>
          </p:nvPr>
        </p:nvSpPr>
        <p:spPr>
          <a:xfrm>
            <a:off x="0" y="1143000"/>
            <a:ext cx="9144000" cy="3429000"/>
          </a:xfrm>
          <a:prstGeom prst="cloudCallout">
            <a:avLst>
              <a:gd name="adj1" fmla="val -44324"/>
              <a:gd name="adj2" fmla="val 884"/>
            </a:avLst>
          </a:prstGeom>
          <a:solidFill>
            <a:schemeClr val="accent1"/>
          </a:solidFill>
          <a:ln>
            <a:solidFill>
              <a:schemeClr val="tx1"/>
            </a:solidFill>
            <a:round/>
          </a:ln>
          <a:extLst>
            <a:ext uri="{AF507438-7753-43E0-B8FC-AC1667EBCBE1}"/>
          </a:extLst>
        </p:spPr>
        <p:txBody>
          <a:bodyPr anchor="ctr">
            <a:normAutofit fontScale="92500" lnSpcReduction="20000"/>
          </a:bodyPr>
          <a:lstStyle/>
          <a:p>
            <a:pPr algn="ctr">
              <a:defRPr/>
            </a:pPr>
            <a:endParaRPr lang="en-US" i="1" dirty="0">
              <a:solidFill>
                <a:srgbClr val="FF0000"/>
              </a:solidFill>
              <a:effectLst>
                <a:outerShdw blurRad="38100" dist="38100" dir="2700000" algn="tl">
                  <a:srgbClr val="C0C0C0"/>
                </a:outerShdw>
              </a:effectLst>
              <a:cs typeface="Times New Roman" pitchFamily="18" charset="0"/>
            </a:endParaRPr>
          </a:p>
          <a:p>
            <a:pPr algn="ctr">
              <a:defRPr/>
            </a:pPr>
            <a:endParaRPr lang="en-US" b="1" i="1" dirty="0">
              <a:latin typeface="Times New Roman" pitchFamily="18" charset="0"/>
              <a:cs typeface="Times New Roman" pitchFamily="18" charset="0"/>
            </a:endParaRPr>
          </a:p>
          <a:p>
            <a:pPr>
              <a:buFontTx/>
              <a:buNone/>
              <a:defRPr/>
            </a:pPr>
            <a:r>
              <a:rPr lang="en-US" b="1" i="1" dirty="0" err="1" smtClean="0">
                <a:solidFill>
                  <a:schemeClr val="bg1"/>
                </a:solidFill>
                <a:latin typeface="Times New Roman" pitchFamily="18" charset="0"/>
                <a:cs typeface="Times New Roman" pitchFamily="18" charset="0"/>
              </a:rPr>
              <a:t>Biên</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giới</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quốc</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gia</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và</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biên</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giới</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quốc</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gia</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trên</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đất</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liền</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trên</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biển</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trong</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lòng</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đất</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trên</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không</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của</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VN</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được</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quy</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định</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như</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thế</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nào</a:t>
            </a:r>
            <a:r>
              <a:rPr lang="en-US" b="1" i="1" dirty="0" smtClean="0">
                <a:solidFill>
                  <a:schemeClr val="bg1"/>
                </a:solidFill>
                <a:latin typeface="Times New Roman" pitchFamily="18" charset="0"/>
                <a:cs typeface="Times New Roman" pitchFamily="18" charset="0"/>
              </a:rPr>
              <a:t>?</a:t>
            </a:r>
            <a:endParaRPr lang="en-US" b="1" dirty="0">
              <a:solidFill>
                <a:schemeClr val="bg1"/>
              </a:solidFill>
              <a:latin typeface="Times New Roman" pitchFamily="18" charset="0"/>
              <a:cs typeface="Times New Roman" pitchFamily="18" charset="0"/>
            </a:endParaRPr>
          </a:p>
          <a:p>
            <a:pPr algn="ctr">
              <a:defRPr/>
            </a:pPr>
            <a:endParaRPr lang="en-US" i="1" dirty="0">
              <a:solidFill>
                <a:srgbClr val="FF0000"/>
              </a:solidFill>
              <a:effectLst>
                <a:outerShdw blurRad="38100" dist="38100" dir="2700000" algn="tl">
                  <a:srgbClr val="C0C0C0"/>
                </a:outerShdw>
              </a:effectLst>
              <a:cs typeface="Times New Roman" pitchFamily="18" charset="0"/>
            </a:endParaRPr>
          </a:p>
          <a:p>
            <a:pPr algn="ctr">
              <a:defRPr/>
            </a:pPr>
            <a:endParaRPr lang="en-US"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grpSp>
        <p:nvGrpSpPr>
          <p:cNvPr id="297" name="Google Shape;297;p10"/>
          <p:cNvGrpSpPr/>
          <p:nvPr/>
        </p:nvGrpSpPr>
        <p:grpSpPr>
          <a:xfrm>
            <a:off x="-404812" y="-48728"/>
            <a:ext cx="9525000" cy="1336676"/>
            <a:chOff x="-381000" y="-8659"/>
            <a:chExt cx="9525000" cy="1447800"/>
          </a:xfrm>
        </p:grpSpPr>
        <p:grpSp>
          <p:nvGrpSpPr>
            <p:cNvPr id="298" name="Google Shape;298;p10"/>
            <p:cNvGrpSpPr/>
            <p:nvPr/>
          </p:nvGrpSpPr>
          <p:grpSpPr>
            <a:xfrm>
              <a:off x="0" y="-8659"/>
              <a:ext cx="9144000" cy="1447800"/>
              <a:chOff x="0" y="-8659"/>
              <a:chExt cx="9144000" cy="1447800"/>
            </a:xfrm>
          </p:grpSpPr>
          <p:pic>
            <p:nvPicPr>
              <p:cNvPr id="299" name="Google Shape;299;p10"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300" name="Google Shape;300;p10"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301" name="Google Shape;301;p10"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302" name="Google Shape;302;p10"/>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303" name="Google Shape;303;p10"/>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11</a:t>
              </a:r>
              <a:endParaRPr/>
            </a:p>
          </p:txBody>
        </p:sp>
      </p:grpSp>
      <p:sp>
        <p:nvSpPr>
          <p:cNvPr id="304" name="Google Shape;304;p10"/>
          <p:cNvSpPr txBox="1"/>
          <p:nvPr/>
        </p:nvSpPr>
        <p:spPr>
          <a:xfrm>
            <a:off x="407774" y="1132860"/>
            <a:ext cx="8736226"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a:solidFill>
                  <a:schemeClr val="lt1"/>
                </a:solidFill>
                <a:latin typeface="Arial"/>
                <a:ea typeface="Arial"/>
                <a:cs typeface="Arial"/>
                <a:sym typeface="Arial"/>
              </a:rPr>
              <a:t> </a:t>
            </a:r>
            <a:r>
              <a:rPr lang="en-US" sz="2200" b="1">
                <a:solidFill>
                  <a:srgbClr val="C00000"/>
                </a:solidFill>
                <a:latin typeface="Arial"/>
                <a:ea typeface="Arial"/>
                <a:cs typeface="Arial"/>
                <a:sym typeface="Arial"/>
              </a:rPr>
              <a:t>II. MỘT SỐ NỘI DUNG VỀ CHỦ QUYỀN LÃNH THỔ. BIÊN GIỚI QUỔC GIA NƯỚC CHXH CHỦ NGHĨA VIỆT NAM</a:t>
            </a:r>
            <a:endParaRPr sz="2200" b="1">
              <a:solidFill>
                <a:srgbClr val="C00000"/>
              </a:solidFill>
              <a:latin typeface="Arial"/>
              <a:ea typeface="Arial"/>
              <a:cs typeface="Arial"/>
              <a:sym typeface="Arial"/>
            </a:endParaRPr>
          </a:p>
        </p:txBody>
      </p:sp>
      <p:sp>
        <p:nvSpPr>
          <p:cNvPr id="305" name="Google Shape;305;p10"/>
          <p:cNvSpPr txBox="1"/>
          <p:nvPr/>
        </p:nvSpPr>
        <p:spPr>
          <a:xfrm>
            <a:off x="0" y="1822865"/>
            <a:ext cx="3707027" cy="4308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b="1">
                <a:solidFill>
                  <a:srgbClr val="FF0000"/>
                </a:solidFill>
                <a:latin typeface="Arial"/>
                <a:ea typeface="Arial"/>
                <a:cs typeface="Arial"/>
                <a:sym typeface="Arial"/>
              </a:rPr>
              <a:t>2. Biên giới quốc gia</a:t>
            </a:r>
            <a:endParaRPr sz="2200">
              <a:solidFill>
                <a:srgbClr val="FF0000"/>
              </a:solidFill>
              <a:latin typeface="Arial"/>
              <a:ea typeface="Arial"/>
              <a:cs typeface="Arial"/>
              <a:sym typeface="Arial"/>
            </a:endParaRPr>
          </a:p>
        </p:txBody>
      </p:sp>
      <p:pic>
        <p:nvPicPr>
          <p:cNvPr id="306" name="Google Shape;306;p10"/>
          <p:cNvPicPr preferRelativeResize="0"/>
          <p:nvPr/>
        </p:nvPicPr>
        <p:blipFill rotWithShape="1">
          <a:blip r:embed="rId6">
            <a:alphaModFix/>
          </a:blip>
          <a:srcRect/>
          <a:stretch/>
        </p:blipFill>
        <p:spPr>
          <a:xfrm>
            <a:off x="0" y="1192668"/>
            <a:ext cx="582613" cy="628650"/>
          </a:xfrm>
          <a:prstGeom prst="rect">
            <a:avLst/>
          </a:prstGeom>
          <a:noFill/>
          <a:ln>
            <a:noFill/>
          </a:ln>
        </p:spPr>
      </p:pic>
      <p:sp>
        <p:nvSpPr>
          <p:cNvPr id="307" name="Google Shape;307;p10"/>
          <p:cNvSpPr/>
          <p:nvPr/>
        </p:nvSpPr>
        <p:spPr>
          <a:xfrm>
            <a:off x="465223" y="0"/>
            <a:ext cx="786701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sp>
        <p:nvSpPr>
          <p:cNvPr id="308" name="Google Shape;308;p10"/>
          <p:cNvSpPr txBox="1"/>
          <p:nvPr/>
        </p:nvSpPr>
        <p:spPr>
          <a:xfrm>
            <a:off x="-1" y="2127033"/>
            <a:ext cx="5775649" cy="1846659"/>
          </a:xfrm>
          <a:prstGeom prst="rect">
            <a:avLst/>
          </a:prstGeom>
          <a:noFill/>
          <a:ln>
            <a:noFill/>
          </a:ln>
        </p:spPr>
        <p:txBody>
          <a:bodyPr spcFirstLastPara="1" wrap="square" lIns="91425" tIns="45700" rIns="91425" bIns="45700" anchor="t" anchorCtr="0">
            <a:spAutoFit/>
          </a:bodyPr>
          <a:lstStyle/>
          <a:p>
            <a:pPr marL="30480" marR="30480" lvl="0" indent="0" algn="just" rtl="0">
              <a:spcBef>
                <a:spcPts val="0"/>
              </a:spcBef>
              <a:spcAft>
                <a:spcPts val="0"/>
              </a:spcAft>
              <a:buNone/>
            </a:pPr>
            <a:r>
              <a:rPr lang="en-US" sz="1900">
                <a:solidFill>
                  <a:srgbClr val="000000"/>
                </a:solidFill>
                <a:latin typeface="Arial"/>
                <a:ea typeface="Arial"/>
                <a:cs typeface="Arial"/>
                <a:sym typeface="Arial"/>
              </a:rPr>
              <a:t>- </a:t>
            </a:r>
            <a:r>
              <a:rPr lang="en-US" sz="1900" b="1">
                <a:solidFill>
                  <a:srgbClr val="000000"/>
                </a:solidFill>
                <a:latin typeface="Arial"/>
                <a:ea typeface="Arial"/>
                <a:cs typeface="Arial"/>
                <a:sym typeface="Arial"/>
              </a:rPr>
              <a:t>Biên giới quốc gia</a:t>
            </a:r>
            <a:r>
              <a:rPr lang="en-US" sz="1900">
                <a:solidFill>
                  <a:srgbClr val="000000"/>
                </a:solidFill>
                <a:latin typeface="Arial"/>
                <a:ea typeface="Arial"/>
                <a:cs typeface="Arial"/>
                <a:sym typeface="Arial"/>
              </a:rPr>
              <a:t> của nước Cộng hoà xã hội chủ nghĩa Việt Nam là đường và mặt thẳng đứng theo đường đó để xác định giới hạn lãnh thổ đất liền, các đảo, các quần đảo; trong đó, có quần đảo Hoàng Sa và quần đảo Trường Sa, vùng biển, lòng đất, vùng trời của nước CHXHCN   Việt Nam.</a:t>
            </a:r>
            <a:endParaRPr sz="1900">
              <a:solidFill>
                <a:schemeClr val="dk1"/>
              </a:solidFill>
              <a:latin typeface="Arial"/>
              <a:ea typeface="Arial"/>
              <a:cs typeface="Arial"/>
              <a:sym typeface="Arial"/>
            </a:endParaRPr>
          </a:p>
        </p:txBody>
      </p:sp>
      <p:pic>
        <p:nvPicPr>
          <p:cNvPr id="309" name="Google Shape;309;p10"/>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310" name="Google Shape;310;p10"/>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311" name="Google Shape;311;p10"/>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312" name="Google Shape;312;p10"/>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313" name="Google Shape;313;p10"/>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314" name="Google Shape;314;p10"/>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315" name="Google Shape;315;p10"/>
          <p:cNvPicPr preferRelativeResize="0"/>
          <p:nvPr/>
        </p:nvPicPr>
        <p:blipFill rotWithShape="1">
          <a:blip r:embed="rId12">
            <a:alphaModFix/>
          </a:blip>
          <a:srcRect/>
          <a:stretch/>
        </p:blipFill>
        <p:spPr>
          <a:xfrm>
            <a:off x="8016713" y="6229350"/>
            <a:ext cx="581025" cy="628650"/>
          </a:xfrm>
          <a:prstGeom prst="rect">
            <a:avLst/>
          </a:prstGeom>
          <a:noFill/>
          <a:ln>
            <a:noFill/>
          </a:ln>
        </p:spPr>
      </p:pic>
      <p:pic>
        <p:nvPicPr>
          <p:cNvPr id="316" name="Google Shape;316;p10" descr="Lý thuyết GDQP 11 Kết nối tri thức Bài 1: Bảo vệ chủ quyền lãnh thổ, biên giới quốc gia nước Cộng hòa xã hội chủ nghĩa Việt Nam | Giáo dục quốc phòng 11"/>
          <p:cNvPicPr preferRelativeResize="0"/>
          <p:nvPr/>
        </p:nvPicPr>
        <p:blipFill rotWithShape="1">
          <a:blip r:embed="rId13">
            <a:alphaModFix/>
          </a:blip>
          <a:srcRect/>
          <a:stretch/>
        </p:blipFill>
        <p:spPr>
          <a:xfrm>
            <a:off x="5794310" y="1930867"/>
            <a:ext cx="3349689" cy="2127949"/>
          </a:xfrm>
          <a:prstGeom prst="rect">
            <a:avLst/>
          </a:prstGeom>
          <a:noFill/>
          <a:ln>
            <a:noFill/>
          </a:ln>
        </p:spPr>
      </p:pic>
      <p:sp>
        <p:nvSpPr>
          <p:cNvPr id="317" name="Google Shape;317;p10"/>
          <p:cNvSpPr txBox="1"/>
          <p:nvPr/>
        </p:nvSpPr>
        <p:spPr>
          <a:xfrm>
            <a:off x="0" y="3945326"/>
            <a:ext cx="9144000" cy="2862322"/>
          </a:xfrm>
          <a:prstGeom prst="rect">
            <a:avLst/>
          </a:prstGeom>
          <a:noFill/>
          <a:ln>
            <a:noFill/>
          </a:ln>
        </p:spPr>
        <p:txBody>
          <a:bodyPr spcFirstLastPara="1" wrap="square" lIns="91425" tIns="45700" rIns="91425" bIns="45700" anchor="t" anchorCtr="0">
            <a:spAutoFit/>
          </a:bodyPr>
          <a:lstStyle/>
          <a:p>
            <a:pPr marL="30480" marR="30480" lvl="0" indent="0" algn="just" rtl="0">
              <a:spcBef>
                <a:spcPts val="0"/>
              </a:spcBef>
              <a:spcAft>
                <a:spcPts val="0"/>
              </a:spcAft>
              <a:buNone/>
            </a:pPr>
            <a:r>
              <a:rPr lang="en-US" sz="1800">
                <a:solidFill>
                  <a:srgbClr val="000000"/>
                </a:solidFill>
                <a:latin typeface="Arial"/>
                <a:ea typeface="Arial"/>
                <a:cs typeface="Arial"/>
                <a:sym typeface="Arial"/>
              </a:rPr>
              <a:t>- </a:t>
            </a:r>
            <a:r>
              <a:rPr lang="en-US" sz="1800" b="1">
                <a:solidFill>
                  <a:srgbClr val="000000"/>
                </a:solidFill>
                <a:latin typeface="Arial"/>
                <a:ea typeface="Arial"/>
                <a:cs typeface="Arial"/>
                <a:sym typeface="Arial"/>
              </a:rPr>
              <a:t>Biên giới quốc gia trên đất liền</a:t>
            </a:r>
            <a:r>
              <a:rPr lang="en-US" sz="1800">
                <a:solidFill>
                  <a:srgbClr val="000000"/>
                </a:solidFill>
                <a:latin typeface="Arial"/>
                <a:ea typeface="Arial"/>
                <a:cs typeface="Arial"/>
                <a:sym typeface="Arial"/>
              </a:rPr>
              <a:t> được hoạch định và đánh dấu trên thực địa bằng hệ thống mốc quốc giới.</a:t>
            </a:r>
            <a:endParaRPr sz="1800">
              <a:solidFill>
                <a:schemeClr val="dk1"/>
              </a:solidFill>
              <a:latin typeface="Arial"/>
              <a:ea typeface="Arial"/>
              <a:cs typeface="Arial"/>
              <a:sym typeface="Arial"/>
            </a:endParaRPr>
          </a:p>
          <a:p>
            <a:pPr marL="30480" marR="30480" lvl="0" indent="0" algn="just" rtl="0">
              <a:spcBef>
                <a:spcPts val="0"/>
              </a:spcBef>
              <a:spcAft>
                <a:spcPts val="0"/>
              </a:spcAft>
              <a:buNone/>
            </a:pPr>
            <a:r>
              <a:rPr lang="en-US" sz="1800">
                <a:solidFill>
                  <a:srgbClr val="000000"/>
                </a:solidFill>
                <a:latin typeface="Arial"/>
                <a:ea typeface="Arial"/>
                <a:cs typeface="Arial"/>
                <a:sym typeface="Arial"/>
              </a:rPr>
              <a:t>- </a:t>
            </a:r>
            <a:r>
              <a:rPr lang="en-US" sz="1800" b="1">
                <a:solidFill>
                  <a:srgbClr val="000000"/>
                </a:solidFill>
                <a:latin typeface="Arial"/>
                <a:ea typeface="Arial"/>
                <a:cs typeface="Arial"/>
                <a:sym typeface="Arial"/>
              </a:rPr>
              <a:t>Biên giới quốc gia trên biển</a:t>
            </a:r>
            <a:r>
              <a:rPr lang="en-US" sz="1800">
                <a:solidFill>
                  <a:srgbClr val="000000"/>
                </a:solidFill>
                <a:latin typeface="Arial"/>
                <a:ea typeface="Arial"/>
                <a:cs typeface="Arial"/>
                <a:sym typeface="Arial"/>
              </a:rPr>
              <a:t> được hoạch định và đánh dấu bằng các toạ độ trên hải đồ, là ranh giới phía ngoài lãnh hải của đất liền, lãnh hải của đảo, lãnh hải của quần đảo của Việt Nam được xác định theo Công ước của Liên hợp quốc về Luật Biển năm 1982 và các Điều ước quốc tế giữa CHXHCN Việt Nam và các quốc gia hữu quan).</a:t>
            </a:r>
            <a:endParaRPr sz="1800">
              <a:solidFill>
                <a:schemeClr val="dk1"/>
              </a:solidFill>
              <a:latin typeface="Arial"/>
              <a:ea typeface="Arial"/>
              <a:cs typeface="Arial"/>
              <a:sym typeface="Arial"/>
            </a:endParaRPr>
          </a:p>
          <a:p>
            <a:pPr marL="30480" marR="30480" lvl="0" indent="0" algn="just" rtl="0">
              <a:spcBef>
                <a:spcPts val="0"/>
              </a:spcBef>
              <a:spcAft>
                <a:spcPts val="0"/>
              </a:spcAft>
              <a:buNone/>
            </a:pPr>
            <a:r>
              <a:rPr lang="en-US" sz="1800">
                <a:solidFill>
                  <a:srgbClr val="000000"/>
                </a:solidFill>
                <a:latin typeface="Arial"/>
                <a:ea typeface="Arial"/>
                <a:cs typeface="Arial"/>
                <a:sym typeface="Arial"/>
              </a:rPr>
              <a:t>- </a:t>
            </a:r>
            <a:r>
              <a:rPr lang="en-US" sz="1800" b="1">
                <a:solidFill>
                  <a:srgbClr val="000000"/>
                </a:solidFill>
                <a:latin typeface="Arial"/>
                <a:ea typeface="Arial"/>
                <a:cs typeface="Arial"/>
                <a:sym typeface="Arial"/>
              </a:rPr>
              <a:t>Biên giới quốc gia trong lòng đất</a:t>
            </a:r>
            <a:r>
              <a:rPr lang="en-US" sz="1800">
                <a:solidFill>
                  <a:srgbClr val="000000"/>
                </a:solidFill>
                <a:latin typeface="Arial"/>
                <a:ea typeface="Arial"/>
                <a:cs typeface="Arial"/>
                <a:sym typeface="Arial"/>
              </a:rPr>
              <a:t> là mặt thẳng đứng từ biên giới quốc gia trên đất liền và biên giới quốc gia trên biển xuống lòng đất.</a:t>
            </a:r>
            <a:endParaRPr sz="1800">
              <a:solidFill>
                <a:schemeClr val="dk1"/>
              </a:solidFill>
              <a:latin typeface="Arial"/>
              <a:ea typeface="Arial"/>
              <a:cs typeface="Arial"/>
              <a:sym typeface="Arial"/>
            </a:endParaRPr>
          </a:p>
          <a:p>
            <a:pPr marL="30480" marR="30480" lvl="0" indent="0" algn="just" rtl="0">
              <a:spcBef>
                <a:spcPts val="0"/>
              </a:spcBef>
              <a:spcAft>
                <a:spcPts val="0"/>
              </a:spcAft>
              <a:buNone/>
            </a:pPr>
            <a:r>
              <a:rPr lang="en-US" sz="1800" b="1">
                <a:solidFill>
                  <a:srgbClr val="000000"/>
                </a:solidFill>
                <a:latin typeface="Arial"/>
                <a:ea typeface="Arial"/>
                <a:cs typeface="Arial"/>
                <a:sym typeface="Arial"/>
              </a:rPr>
              <a:t>- Biên giới quốc gia trên không</a:t>
            </a:r>
            <a:r>
              <a:rPr lang="en-US" sz="1800">
                <a:solidFill>
                  <a:srgbClr val="000000"/>
                </a:solidFill>
                <a:latin typeface="Arial"/>
                <a:ea typeface="Arial"/>
                <a:cs typeface="Arial"/>
                <a:sym typeface="Arial"/>
              </a:rPr>
              <a:t> là mặt thẳng đứng từ biên giới quốc gia trên đất liền và biên giới quốc gia trên biển lên vùng trời.</a:t>
            </a: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1000"/>
                                        <p:tgtEl>
                                          <p:spTgt spid="3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
                                        </p:tgtEl>
                                        <p:attrNameLst>
                                          <p:attrName>style.visibility</p:attrName>
                                        </p:attrNameLst>
                                      </p:cBhvr>
                                      <p:to>
                                        <p:strVal val="visible"/>
                                      </p:to>
                                    </p:set>
                                    <p:animEffect transition="in" filter="fade">
                                      <p:cBhvr>
                                        <p:cTn id="12" dur="1000"/>
                                        <p:tgtEl>
                                          <p:spTgt spid="3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7">
                                            <p:txEl>
                                              <p:pRg st="0" end="0"/>
                                            </p:txEl>
                                          </p:spTgt>
                                        </p:tgtEl>
                                        <p:attrNameLst>
                                          <p:attrName>style.visibility</p:attrName>
                                        </p:attrNameLst>
                                      </p:cBhvr>
                                      <p:to>
                                        <p:strVal val="visible"/>
                                      </p:to>
                                    </p:set>
                                    <p:animEffect transition="in" filter="fade">
                                      <p:cBhvr>
                                        <p:cTn id="17" dur="1000"/>
                                        <p:tgtEl>
                                          <p:spTgt spid="3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7">
                                            <p:txEl>
                                              <p:pRg st="1" end="1"/>
                                            </p:txEl>
                                          </p:spTgt>
                                        </p:tgtEl>
                                        <p:attrNameLst>
                                          <p:attrName>style.visibility</p:attrName>
                                        </p:attrNameLst>
                                      </p:cBhvr>
                                      <p:to>
                                        <p:strVal val="visible"/>
                                      </p:to>
                                    </p:set>
                                    <p:animEffect transition="in" filter="fade">
                                      <p:cBhvr>
                                        <p:cTn id="22" dur="1000"/>
                                        <p:tgtEl>
                                          <p:spTgt spid="31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7">
                                            <p:txEl>
                                              <p:pRg st="2" end="2"/>
                                            </p:txEl>
                                          </p:spTgt>
                                        </p:tgtEl>
                                        <p:attrNameLst>
                                          <p:attrName>style.visibility</p:attrName>
                                        </p:attrNameLst>
                                      </p:cBhvr>
                                      <p:to>
                                        <p:strVal val="visible"/>
                                      </p:to>
                                    </p:set>
                                    <p:animEffect transition="in" filter="fade">
                                      <p:cBhvr>
                                        <p:cTn id="27" dur="1000"/>
                                        <p:tgtEl>
                                          <p:spTgt spid="31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7">
                                            <p:txEl>
                                              <p:pRg st="3" end="3"/>
                                            </p:txEl>
                                          </p:spTgt>
                                        </p:tgtEl>
                                        <p:attrNameLst>
                                          <p:attrName>style.visibility</p:attrName>
                                        </p:attrNameLst>
                                      </p:cBhvr>
                                      <p:to>
                                        <p:strVal val="visible"/>
                                      </p:to>
                                    </p:set>
                                    <p:animEffect transition="in" filter="fade">
                                      <p:cBhvr>
                                        <p:cTn id="32" dur="1000"/>
                                        <p:tgtEl>
                                          <p:spTgt spid="3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0" y="0"/>
            <a:ext cx="9144000" cy="2928934"/>
          </a:xfrm>
          <a:prstGeom prst="wedgeRoundRectCallout">
            <a:avLst>
              <a:gd name="adj1" fmla="val -36729"/>
              <a:gd name="adj2" fmla="val 69757"/>
              <a:gd name="adj3" fmla="val 16667"/>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altLang="vi-VN" sz="2400" dirty="0" err="1" smtClean="0">
                <a:solidFill>
                  <a:schemeClr val="tx1"/>
                </a:solidFill>
                <a:latin typeface="Times New Roman" pitchFamily="18" charset="0"/>
                <a:cs typeface="Times New Roman" pitchFamily="18" charset="0"/>
              </a:rPr>
              <a:t>Luyện</a:t>
            </a:r>
            <a:r>
              <a:rPr lang="en-US" altLang="vi-VN" sz="2400" dirty="0" smtClean="0">
                <a:solidFill>
                  <a:schemeClr val="tx1"/>
                </a:solidFill>
                <a:latin typeface="Times New Roman" pitchFamily="18" charset="0"/>
                <a:cs typeface="Times New Roman" pitchFamily="18" charset="0"/>
              </a:rPr>
              <a:t> </a:t>
            </a:r>
            <a:r>
              <a:rPr lang="en-US" altLang="vi-VN" sz="2400" dirty="0" err="1" smtClean="0">
                <a:solidFill>
                  <a:schemeClr val="tx1"/>
                </a:solidFill>
                <a:latin typeface="Times New Roman" pitchFamily="18" charset="0"/>
                <a:cs typeface="Times New Roman" pitchFamily="18" charset="0"/>
              </a:rPr>
              <a:t>tập</a:t>
            </a:r>
            <a:r>
              <a:rPr lang="en-US" altLang="vi-VN" sz="2400" dirty="0" smtClean="0">
                <a:solidFill>
                  <a:schemeClr val="tx1"/>
                </a:solidFill>
                <a:latin typeface="Times New Roman" pitchFamily="18" charset="0"/>
                <a:cs typeface="Times New Roman" pitchFamily="18" charset="0"/>
              </a:rPr>
              <a:t>: </a:t>
            </a:r>
            <a:r>
              <a:rPr lang="vi-VN" sz="2400" dirty="0" smtClean="0"/>
              <a:t>Mốc quốc giới ở hình 1.4 là một hình trụ tam giác đánh dấu biên giới chung trên đất liền của 3 quốc gia: Việt Nam, Lào và Campuchia. Em hãy tìm một mốc quốc giới khác trên biên giới đất liền của Việt Nam cũng đánh dấu biên giới chung trên đất liền của 3 quốc gia.</a:t>
            </a:r>
            <a:endParaRPr lang="en-US" altLang="vi-VN" sz="2400" dirty="0">
              <a:solidFill>
                <a:schemeClr val="accent2"/>
              </a:solidFill>
              <a:latin typeface="Times New Roman" pitchFamily="18" charset="0"/>
              <a:cs typeface="Times New Roman" pitchFamily="18" charset="0"/>
            </a:endParaRPr>
          </a:p>
        </p:txBody>
      </p:sp>
      <p:sp>
        <p:nvSpPr>
          <p:cNvPr id="11" name="TextBox 10"/>
          <p:cNvSpPr txBox="1">
            <a:spLocks noChangeArrowheads="1"/>
          </p:cNvSpPr>
          <p:nvPr/>
        </p:nvSpPr>
        <p:spPr bwMode="auto">
          <a:xfrm>
            <a:off x="0" y="3810000"/>
            <a:ext cx="9144000" cy="523875"/>
          </a:xfrm>
          <a:prstGeom prst="rect">
            <a:avLst/>
          </a:prstGeom>
          <a:noFill/>
          <a:ln w="9525">
            <a:noFill/>
            <a:miter lim="800000"/>
            <a:headEnd/>
            <a:tailEnd/>
          </a:ln>
        </p:spPr>
        <p:txBody>
          <a:bodyPr>
            <a:spAutoFit/>
          </a:bodyPr>
          <a:lstStyle/>
          <a:p>
            <a:pPr marL="171450" indent="-171450">
              <a:buFontTx/>
              <a:buChar char="-"/>
            </a:pPr>
            <a:endParaRPr lang="vi-VN" altLang="vi-VN" sz="280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0" y="0"/>
            <a:ext cx="9144000" cy="6858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lstStyle/>
          <a:p>
            <a:r>
              <a:rPr lang="en-US" altLang="vi-VN" sz="2400" dirty="0" err="1" smtClean="0">
                <a:solidFill>
                  <a:schemeClr val="tx1"/>
                </a:solidFill>
                <a:latin typeface="Times New Roman" pitchFamily="18" charset="0"/>
                <a:cs typeface="Times New Roman" pitchFamily="18" charset="0"/>
              </a:rPr>
              <a:t>Lời</a:t>
            </a:r>
            <a:r>
              <a:rPr lang="en-US" altLang="vi-VN" sz="2400" dirty="0" smtClean="0">
                <a:solidFill>
                  <a:schemeClr val="tx1"/>
                </a:solidFill>
                <a:latin typeface="Times New Roman" pitchFamily="18" charset="0"/>
                <a:cs typeface="Times New Roman" pitchFamily="18" charset="0"/>
              </a:rPr>
              <a:t> </a:t>
            </a:r>
            <a:r>
              <a:rPr lang="en-US" altLang="vi-VN" sz="2400" dirty="0" err="1" smtClean="0">
                <a:solidFill>
                  <a:schemeClr val="tx1"/>
                </a:solidFill>
                <a:latin typeface="Times New Roman" pitchFamily="18" charset="0"/>
                <a:cs typeface="Times New Roman" pitchFamily="18" charset="0"/>
              </a:rPr>
              <a:t>giải</a:t>
            </a:r>
            <a:r>
              <a:rPr lang="en-US" altLang="vi-VN" sz="2400" dirty="0" smtClean="0">
                <a:solidFill>
                  <a:schemeClr val="tx1"/>
                </a:solidFill>
                <a:latin typeface="Times New Roman" pitchFamily="18" charset="0"/>
                <a:cs typeface="Times New Roman" pitchFamily="18" charset="0"/>
              </a:rPr>
              <a:t>:</a:t>
            </a:r>
            <a:endParaRPr lang="vi-VN" sz="2400" b="1" dirty="0" smtClean="0">
              <a:latin typeface="Times New Roman" pitchFamily="18" charset="0"/>
              <a:cs typeface="Times New Roman" pitchFamily="18" charset="0"/>
            </a:endParaRPr>
          </a:p>
          <a:p>
            <a:r>
              <a:rPr lang="vi-VN" sz="2800" dirty="0" smtClean="0"/>
              <a:t>- Mốc quốc giới chung trên đất liền của 3 quốc gia Việt Nam - Lào - Campuchia được khởi công xây dựng vào ngày 29/11/2007 và khánh thành vào ngày 18/1/2008.</a:t>
            </a:r>
          </a:p>
          <a:p>
            <a:r>
              <a:rPr lang="vi-VN" sz="2800" dirty="0" smtClean="0"/>
              <a:t>- Về vị trí: cột mốc này nằm trên đỉnh một ngọn núi có độ cao khoảng 1086 m:</a:t>
            </a:r>
          </a:p>
          <a:p>
            <a:r>
              <a:rPr lang="vi-VN" sz="2800" dirty="0" smtClean="0"/>
              <a:t>+ Ở phía Việt Nam, cột mốc thuộc xã Bờ Y, huyện Ngọc Hồi, tỉnh Kon Tum;</a:t>
            </a:r>
          </a:p>
          <a:p>
            <a:r>
              <a:rPr lang="vi-VN" sz="2800" dirty="0" smtClean="0"/>
              <a:t>+ Ở phía Lào là tỉnh Attapư;</a:t>
            </a:r>
          </a:p>
          <a:p>
            <a:r>
              <a:rPr lang="vi-VN" sz="2800" dirty="0" smtClean="0"/>
              <a:t>+ Ở phía Campuchia là tỉnh Ratanakiri.</a:t>
            </a:r>
          </a:p>
          <a:p>
            <a:r>
              <a:rPr lang="vi-VN" sz="2800" dirty="0" smtClean="0"/>
              <a:t>- Kể từ khi hoàn thành, cột mốc biên giới chung giữa Việt Nam - Lào - Campuchia đã trở thành điểm đến tham quan của người dân cả nước và nhiều đoàn khách quốc tế.</a:t>
            </a:r>
          </a:p>
          <a:p>
            <a:endParaRPr lang="en-US" sz="2800" i="1" dirty="0">
              <a:cs typeface="Times New Roman" pitchFamily="18" charset="0"/>
            </a:endParaRPr>
          </a:p>
          <a:p>
            <a:pPr>
              <a:defRPr/>
            </a:pPr>
            <a:endParaRPr lang="en-US" sz="2800" dirty="0">
              <a:cs typeface="Times New Roman" pitchFamily="18" charset="0"/>
            </a:endParaRPr>
          </a:p>
        </p:txBody>
      </p:sp>
      <p:sp>
        <p:nvSpPr>
          <p:cNvPr id="11" name="TextBox 10"/>
          <p:cNvSpPr txBox="1">
            <a:spLocks noChangeArrowheads="1"/>
          </p:cNvSpPr>
          <p:nvPr/>
        </p:nvSpPr>
        <p:spPr bwMode="auto">
          <a:xfrm>
            <a:off x="0" y="3810000"/>
            <a:ext cx="9144000" cy="523875"/>
          </a:xfrm>
          <a:prstGeom prst="rect">
            <a:avLst/>
          </a:prstGeom>
          <a:noFill/>
          <a:ln w="9525">
            <a:noFill/>
            <a:miter lim="800000"/>
            <a:headEnd/>
            <a:tailEnd/>
          </a:ln>
        </p:spPr>
        <p:txBody>
          <a:bodyPr>
            <a:spAutoFit/>
          </a:bodyPr>
          <a:lstStyle/>
          <a:p>
            <a:pPr marL="171450" indent="-171450">
              <a:buFontTx/>
              <a:buChar char="-"/>
            </a:pPr>
            <a:endParaRPr lang="vi-VN" altLang="vi-VN" sz="280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0" y="0"/>
            <a:ext cx="9144000" cy="2928934"/>
          </a:xfrm>
          <a:prstGeom prst="wedgeRoundRectCallout">
            <a:avLst>
              <a:gd name="adj1" fmla="val -36729"/>
              <a:gd name="adj2" fmla="val 69757"/>
              <a:gd name="adj3" fmla="val 16667"/>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altLang="vi-VN" sz="2400" dirty="0" err="1" smtClean="0">
                <a:solidFill>
                  <a:schemeClr val="tx1"/>
                </a:solidFill>
                <a:latin typeface="Times New Roman" pitchFamily="18" charset="0"/>
                <a:cs typeface="Times New Roman" pitchFamily="18" charset="0"/>
              </a:rPr>
              <a:t>Luyện</a:t>
            </a:r>
            <a:r>
              <a:rPr lang="en-US" altLang="vi-VN" sz="2400" dirty="0" smtClean="0">
                <a:solidFill>
                  <a:schemeClr val="tx1"/>
                </a:solidFill>
                <a:latin typeface="Times New Roman" pitchFamily="18" charset="0"/>
                <a:cs typeface="Times New Roman" pitchFamily="18" charset="0"/>
              </a:rPr>
              <a:t> </a:t>
            </a:r>
            <a:r>
              <a:rPr lang="en-US" altLang="vi-VN" sz="2400" dirty="0" err="1" smtClean="0">
                <a:solidFill>
                  <a:schemeClr val="tx1"/>
                </a:solidFill>
                <a:latin typeface="Times New Roman" pitchFamily="18" charset="0"/>
                <a:cs typeface="Times New Roman" pitchFamily="18" charset="0"/>
              </a:rPr>
              <a:t>tập</a:t>
            </a:r>
            <a:r>
              <a:rPr lang="en-US" altLang="vi-VN" sz="2400" dirty="0" smtClean="0">
                <a:solidFill>
                  <a:schemeClr val="tx1"/>
                </a:solidFill>
                <a:latin typeface="Times New Roman" pitchFamily="18" charset="0"/>
                <a:cs typeface="Times New Roman" pitchFamily="18" charset="0"/>
              </a:rPr>
              <a:t>: </a:t>
            </a:r>
            <a:r>
              <a:rPr lang="vi-VN" sz="2400" dirty="0" smtClean="0"/>
              <a:t>Việt Nam có đường biên giới chung trên đất liền với những quốc gia nào? Đường biên giới trên đất liền của nước ta với nước nào là dài nhất?</a:t>
            </a:r>
            <a:endParaRPr lang="en-US" altLang="vi-VN" sz="2400" dirty="0">
              <a:solidFill>
                <a:schemeClr val="accent2"/>
              </a:solidFill>
              <a:latin typeface="Times New Roman" pitchFamily="18" charset="0"/>
              <a:cs typeface="Times New Roman" pitchFamily="18" charset="0"/>
            </a:endParaRPr>
          </a:p>
        </p:txBody>
      </p:sp>
      <p:sp>
        <p:nvSpPr>
          <p:cNvPr id="11" name="TextBox 10"/>
          <p:cNvSpPr txBox="1">
            <a:spLocks noChangeArrowheads="1"/>
          </p:cNvSpPr>
          <p:nvPr/>
        </p:nvSpPr>
        <p:spPr bwMode="auto">
          <a:xfrm>
            <a:off x="0" y="3810000"/>
            <a:ext cx="9144000" cy="523875"/>
          </a:xfrm>
          <a:prstGeom prst="rect">
            <a:avLst/>
          </a:prstGeom>
          <a:noFill/>
          <a:ln w="9525">
            <a:noFill/>
            <a:miter lim="800000"/>
            <a:headEnd/>
            <a:tailEnd/>
          </a:ln>
        </p:spPr>
        <p:txBody>
          <a:bodyPr>
            <a:spAutoFit/>
          </a:bodyPr>
          <a:lstStyle/>
          <a:p>
            <a:pPr marL="171450" indent="-171450">
              <a:buFontTx/>
              <a:buChar char="-"/>
            </a:pPr>
            <a:endParaRPr lang="vi-VN" altLang="vi-VN" sz="280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grpSp>
        <p:nvGrpSpPr>
          <p:cNvPr id="2" name="Google Shape;194;p6"/>
          <p:cNvGrpSpPr/>
          <p:nvPr/>
        </p:nvGrpSpPr>
        <p:grpSpPr>
          <a:xfrm>
            <a:off x="-404812" y="-48728"/>
            <a:ext cx="9525000" cy="1336676"/>
            <a:chOff x="-381000" y="-8659"/>
            <a:chExt cx="9525000" cy="1447800"/>
          </a:xfrm>
        </p:grpSpPr>
        <p:grpSp>
          <p:nvGrpSpPr>
            <p:cNvPr id="3" name="Google Shape;195;p6"/>
            <p:cNvGrpSpPr/>
            <p:nvPr/>
          </p:nvGrpSpPr>
          <p:grpSpPr>
            <a:xfrm>
              <a:off x="0" y="-8659"/>
              <a:ext cx="9144000" cy="1447800"/>
              <a:chOff x="0" y="-8659"/>
              <a:chExt cx="9144000" cy="1447800"/>
            </a:xfrm>
          </p:grpSpPr>
          <p:pic>
            <p:nvPicPr>
              <p:cNvPr id="196" name="Google Shape;196;p6"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197" name="Google Shape;197;p6"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198" name="Google Shape;198;p6"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199" name="Google Shape;199;p6"/>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i="0" u="none" strike="noStrike" cap="none">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i="0" u="none" strike="noStrike" cap="none">
                  <a:solidFill>
                    <a:srgbClr val="FFFF00"/>
                  </a:solidFill>
                  <a:latin typeface="Times New Roman"/>
                  <a:ea typeface="Times New Roman"/>
                  <a:cs typeface="Times New Roman"/>
                  <a:sym typeface="Times New Roman"/>
                </a:endParaRPr>
              </a:p>
            </p:txBody>
          </p:sp>
        </p:grpSp>
        <p:sp>
          <p:nvSpPr>
            <p:cNvPr id="200" name="Google Shape;200;p6"/>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b="0" i="0" u="none" strike="noStrike" cap="none">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b="0" i="0" u="none" strike="noStrike" cap="none">
                  <a:solidFill>
                    <a:srgbClr val="FFFF00"/>
                  </a:solidFill>
                  <a:latin typeface="Times New Roman"/>
                  <a:ea typeface="Times New Roman"/>
                  <a:cs typeface="Times New Roman"/>
                  <a:sym typeface="Times New Roman"/>
                </a:rPr>
                <a:t>           GDQP KHỐI 11</a:t>
              </a:r>
              <a:endParaRPr/>
            </a:p>
          </p:txBody>
        </p:sp>
      </p:grpSp>
      <p:sp>
        <p:nvSpPr>
          <p:cNvPr id="201" name="Google Shape;201;p6"/>
          <p:cNvSpPr txBox="1"/>
          <p:nvPr/>
        </p:nvSpPr>
        <p:spPr>
          <a:xfrm>
            <a:off x="271848" y="1179513"/>
            <a:ext cx="8872151" cy="861774"/>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rgbClr val="000000"/>
              </a:buClr>
              <a:buSzPts val="1000"/>
              <a:buFont typeface="Calibri"/>
              <a:buAutoNum type="romanUcPeriod"/>
            </a:pPr>
            <a:r>
              <a:rPr lang="en-US" sz="2600" b="1" i="0" u="none" strike="noStrike" cap="none" dirty="0">
                <a:solidFill>
                  <a:schemeClr val="lt1"/>
                </a:solidFill>
                <a:latin typeface="Arial"/>
                <a:ea typeface="Arial"/>
                <a:cs typeface="Arial"/>
                <a:sym typeface="Arial"/>
              </a:rPr>
              <a:t> </a:t>
            </a:r>
            <a:r>
              <a:rPr lang="en-US" sz="2600" b="1" i="0" u="none" strike="noStrike" cap="none" dirty="0">
                <a:solidFill>
                  <a:srgbClr val="C00000"/>
                </a:solidFill>
                <a:latin typeface="Times New Roman" pitchFamily="18" charset="0"/>
                <a:cs typeface="Times New Roman" pitchFamily="18" charset="0"/>
                <a:sym typeface="Arial"/>
              </a:rPr>
              <a:t>I. </a:t>
            </a:r>
            <a:r>
              <a:rPr lang="en-US" sz="2400" b="1" i="0" u="none" strike="noStrike" cap="none" dirty="0" err="1">
                <a:solidFill>
                  <a:srgbClr val="C00000"/>
                </a:solidFill>
                <a:latin typeface="Times New Roman" pitchFamily="18" charset="0"/>
                <a:cs typeface="Times New Roman" pitchFamily="18" charset="0"/>
                <a:sym typeface="Arial"/>
              </a:rPr>
              <a:t>NỘI</a:t>
            </a:r>
            <a:r>
              <a:rPr lang="en-US" sz="2400" b="1" i="0" u="none" strike="noStrike" cap="none" dirty="0">
                <a:solidFill>
                  <a:srgbClr val="C00000"/>
                </a:solidFill>
                <a:latin typeface="Times New Roman" pitchFamily="18" charset="0"/>
                <a:cs typeface="Times New Roman" pitchFamily="18" charset="0"/>
                <a:sym typeface="Arial"/>
              </a:rPr>
              <a:t> DUNG </a:t>
            </a:r>
            <a:r>
              <a:rPr lang="en-US" sz="2400" b="1" i="0" u="none" strike="noStrike" cap="none" dirty="0" err="1">
                <a:solidFill>
                  <a:srgbClr val="C00000"/>
                </a:solidFill>
                <a:latin typeface="Times New Roman" pitchFamily="18" charset="0"/>
                <a:cs typeface="Times New Roman" pitchFamily="18" charset="0"/>
                <a:sym typeface="Arial"/>
              </a:rPr>
              <a:t>CƠ</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BẢN</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CỦA</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CHIẾN</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smtClean="0">
                <a:solidFill>
                  <a:srgbClr val="C00000"/>
                </a:solidFill>
                <a:latin typeface="Times New Roman" pitchFamily="18" charset="0"/>
                <a:cs typeface="Times New Roman" pitchFamily="18" charset="0"/>
                <a:sym typeface="Arial"/>
              </a:rPr>
              <a:t>LƯỢC</a:t>
            </a:r>
            <a:r>
              <a:rPr lang="en-US" sz="2400" b="1" i="0" u="none" strike="noStrike" cap="none" dirty="0" smtClean="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BẢO</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VỆ</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TỒ</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QUỐC</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VIỆT</a:t>
            </a:r>
            <a:r>
              <a:rPr lang="en-US" sz="2400" b="1" i="0" u="none" strike="noStrike" cap="none" dirty="0">
                <a:solidFill>
                  <a:srgbClr val="C00000"/>
                </a:solidFill>
                <a:latin typeface="Times New Roman" pitchFamily="18" charset="0"/>
                <a:cs typeface="Times New Roman" pitchFamily="18" charset="0"/>
                <a:sym typeface="Arial"/>
              </a:rPr>
              <a:t> NAM </a:t>
            </a:r>
            <a:r>
              <a:rPr lang="en-US" sz="2400" b="1" i="0" u="none" strike="noStrike" cap="none" dirty="0" err="1">
                <a:solidFill>
                  <a:srgbClr val="C00000"/>
                </a:solidFill>
                <a:latin typeface="Times New Roman" pitchFamily="18" charset="0"/>
                <a:cs typeface="Times New Roman" pitchFamily="18" charset="0"/>
                <a:sym typeface="Arial"/>
              </a:rPr>
              <a:t>XHCN</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TRONG</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TÌNH</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HÌNH</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MỚI</a:t>
            </a:r>
            <a:endParaRPr sz="2400" b="1" i="0" u="none" strike="noStrike" cap="none">
              <a:solidFill>
                <a:srgbClr val="C00000"/>
              </a:solidFill>
              <a:latin typeface="Times New Roman" pitchFamily="18" charset="0"/>
              <a:cs typeface="Times New Roman" pitchFamily="18" charset="0"/>
              <a:sym typeface="Arial"/>
            </a:endParaRPr>
          </a:p>
        </p:txBody>
      </p:sp>
      <p:sp>
        <p:nvSpPr>
          <p:cNvPr id="202" name="Google Shape;202;p6"/>
          <p:cNvSpPr txBox="1"/>
          <p:nvPr/>
        </p:nvSpPr>
        <p:spPr>
          <a:xfrm>
            <a:off x="0" y="2002668"/>
            <a:ext cx="2568396"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0" u="none" strike="noStrike" cap="none" dirty="0">
                <a:solidFill>
                  <a:srgbClr val="FF0000"/>
                </a:solidFill>
                <a:latin typeface="Times New Roman" pitchFamily="18" charset="0"/>
                <a:cs typeface="Times New Roman" pitchFamily="18" charset="0"/>
                <a:sym typeface="Arial"/>
              </a:rPr>
              <a:t>1. </a:t>
            </a:r>
            <a:r>
              <a:rPr lang="en-US" sz="2400" b="1" i="0" u="none" strike="noStrike" cap="none" dirty="0" err="1">
                <a:solidFill>
                  <a:srgbClr val="FF0000"/>
                </a:solidFill>
                <a:latin typeface="Times New Roman" pitchFamily="18" charset="0"/>
                <a:cs typeface="Times New Roman" pitchFamily="18" charset="0"/>
                <a:sym typeface="Arial"/>
              </a:rPr>
              <a:t>Mục</a:t>
            </a:r>
            <a:r>
              <a:rPr lang="en-US" sz="2400" b="1" i="0" u="none" strike="noStrike" cap="none" dirty="0">
                <a:solidFill>
                  <a:srgbClr val="FF0000"/>
                </a:solidFill>
                <a:latin typeface="Times New Roman" pitchFamily="18" charset="0"/>
                <a:cs typeface="Times New Roman" pitchFamily="18" charset="0"/>
                <a:sym typeface="Arial"/>
              </a:rPr>
              <a:t> </a:t>
            </a:r>
            <a:r>
              <a:rPr lang="en-US" sz="2400" b="1" i="0" u="none" strike="noStrike" cap="none" dirty="0" err="1">
                <a:solidFill>
                  <a:srgbClr val="FF0000"/>
                </a:solidFill>
                <a:latin typeface="Times New Roman" pitchFamily="18" charset="0"/>
                <a:cs typeface="Times New Roman" pitchFamily="18" charset="0"/>
                <a:sym typeface="Arial"/>
              </a:rPr>
              <a:t>tiêu</a:t>
            </a:r>
            <a:endParaRPr sz="2400" b="0" i="0" u="none" strike="noStrike" cap="none">
              <a:solidFill>
                <a:srgbClr val="FF0000"/>
              </a:solidFill>
              <a:latin typeface="Times New Roman" pitchFamily="18" charset="0"/>
              <a:cs typeface="Times New Roman" pitchFamily="18" charset="0"/>
              <a:sym typeface="Arial"/>
            </a:endParaRPr>
          </a:p>
        </p:txBody>
      </p:sp>
      <p:pic>
        <p:nvPicPr>
          <p:cNvPr id="203" name="Google Shape;203;p6"/>
          <p:cNvPicPr preferRelativeResize="0"/>
          <p:nvPr/>
        </p:nvPicPr>
        <p:blipFill rotWithShape="1">
          <a:blip r:embed="rId6">
            <a:alphaModFix/>
          </a:blip>
          <a:srcRect/>
          <a:stretch/>
        </p:blipFill>
        <p:spPr>
          <a:xfrm>
            <a:off x="0" y="1257982"/>
            <a:ext cx="582613" cy="628650"/>
          </a:xfrm>
          <a:prstGeom prst="rect">
            <a:avLst/>
          </a:prstGeom>
          <a:noFill/>
          <a:ln>
            <a:noFill/>
          </a:ln>
        </p:spPr>
      </p:pic>
      <p:sp>
        <p:nvSpPr>
          <p:cNvPr id="204" name="Google Shape;204;p6"/>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sng" strike="noStrike" cap="none">
                <a:solidFill>
                  <a:srgbClr val="FFFF00"/>
                </a:solidFill>
                <a:latin typeface="Times New Roman"/>
                <a:ea typeface="Times New Roman"/>
                <a:cs typeface="Times New Roman"/>
                <a:sym typeface="Times New Roman"/>
              </a:rPr>
              <a:t>Bài 1: </a:t>
            </a:r>
            <a:r>
              <a:rPr lang="en-US" sz="2400" b="1" i="0" u="none" strike="noStrike" cap="none">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i="0" u="none" strike="noStrike" cap="none">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i="0" u="none" strike="noStrike" cap="none">
                <a:solidFill>
                  <a:srgbClr val="FFFF00"/>
                </a:solidFill>
                <a:latin typeface="Times New Roman"/>
                <a:ea typeface="Times New Roman"/>
                <a:cs typeface="Times New Roman"/>
                <a:sym typeface="Times New Roman"/>
              </a:rPr>
              <a:t>XÃ HỘI CHỦ NGHĨA VIỆT NAM</a:t>
            </a:r>
            <a:endParaRPr/>
          </a:p>
        </p:txBody>
      </p:sp>
      <p:sp>
        <p:nvSpPr>
          <p:cNvPr id="205" name="Google Shape;205;p6"/>
          <p:cNvSpPr txBox="1"/>
          <p:nvPr/>
        </p:nvSpPr>
        <p:spPr>
          <a:xfrm>
            <a:off x="0" y="2511352"/>
            <a:ext cx="5535386" cy="415494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Bảo</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vệ</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vững</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chắc</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độc</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lập</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chủ</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quyền</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thống</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nhất</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toàn</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vẹn</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lãnh</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thổ</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của</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Tổ</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quốc</a:t>
            </a:r>
            <a:r>
              <a:rPr lang="en-US" sz="2400" b="0" i="0" u="none" strike="noStrike" cap="none" dirty="0">
                <a:solidFill>
                  <a:schemeClr val="dk1"/>
                </a:solidFill>
                <a:latin typeface="Times New Roman" pitchFamily="18" charset="0"/>
                <a:cs typeface="Times New Roman" pitchFamily="18" charset="0"/>
                <a:sym typeface="Arial"/>
              </a:rPr>
              <a:t>;</a:t>
            </a:r>
            <a:endParaRPr sz="2400">
              <a:latin typeface="Times New Roman" pitchFamily="18" charset="0"/>
              <a:cs typeface="Times New Roman" pitchFamily="18" charset="0"/>
            </a:endParaRPr>
          </a:p>
          <a:p>
            <a:pPr marL="0" marR="0" lvl="0" indent="0" algn="just" rtl="0">
              <a:spcBef>
                <a:spcPts val="0"/>
              </a:spcBef>
              <a:spcAft>
                <a:spcPts val="0"/>
              </a:spcAft>
              <a:buNone/>
            </a:pP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Bảo</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vệ</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Đảng</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Nhà</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nước</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nhân</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dân</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chế</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độ</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xã</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hội</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chủ</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nghĩa</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nền</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văn</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hoá</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và</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lợi</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ích</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quốc</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gia</a:t>
            </a:r>
            <a:r>
              <a:rPr lang="en-US" sz="2400" b="0" i="0" u="none" strike="noStrike" cap="none" dirty="0">
                <a:solidFill>
                  <a:schemeClr val="dk1"/>
                </a:solidFill>
                <a:latin typeface="Times New Roman" pitchFamily="18" charset="0"/>
                <a:cs typeface="Times New Roman" pitchFamily="18" charset="0"/>
                <a:sym typeface="Arial"/>
              </a:rPr>
              <a:t> - </a:t>
            </a:r>
            <a:r>
              <a:rPr lang="en-US" sz="2400" b="0" i="0" u="none" strike="noStrike" cap="none" dirty="0" err="1">
                <a:solidFill>
                  <a:schemeClr val="dk1"/>
                </a:solidFill>
                <a:latin typeface="Times New Roman" pitchFamily="18" charset="0"/>
                <a:cs typeface="Times New Roman" pitchFamily="18" charset="0"/>
                <a:sym typeface="Arial"/>
              </a:rPr>
              <a:t>dân</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tộc</a:t>
            </a:r>
            <a:r>
              <a:rPr lang="en-US" sz="2400" b="0" i="0" u="none" strike="noStrike" cap="none" dirty="0">
                <a:solidFill>
                  <a:schemeClr val="dk1"/>
                </a:solidFill>
                <a:latin typeface="Times New Roman" pitchFamily="18" charset="0"/>
                <a:cs typeface="Times New Roman" pitchFamily="18" charset="0"/>
                <a:sym typeface="Arial"/>
              </a:rPr>
              <a:t>;</a:t>
            </a:r>
            <a:endParaRPr sz="2400">
              <a:latin typeface="Times New Roman" pitchFamily="18" charset="0"/>
              <a:cs typeface="Times New Roman" pitchFamily="18" charset="0"/>
            </a:endParaRPr>
          </a:p>
          <a:p>
            <a:pPr marL="0" marR="0" lvl="0" indent="0" algn="just" rtl="0">
              <a:spcBef>
                <a:spcPts val="0"/>
              </a:spcBef>
              <a:spcAft>
                <a:spcPts val="0"/>
              </a:spcAft>
              <a:buNone/>
            </a:pP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Giữ</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vững</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môi</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trường</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hòa</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bình</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ổn</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định</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chính</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trị</a:t>
            </a:r>
            <a:r>
              <a:rPr lang="en-US" sz="2400" b="0" i="0" u="none" strike="noStrike" cap="none" dirty="0">
                <a:solidFill>
                  <a:schemeClr val="dk1"/>
                </a:solidFill>
                <a:latin typeface="Times New Roman" pitchFamily="18" charset="0"/>
                <a:cs typeface="Times New Roman" pitchFamily="18" charset="0"/>
                <a:sym typeface="Arial"/>
              </a:rPr>
              <a:t>, an </a:t>
            </a:r>
            <a:r>
              <a:rPr lang="en-US" sz="2400" b="0" i="0" u="none" strike="noStrike" cap="none" dirty="0" err="1">
                <a:solidFill>
                  <a:schemeClr val="dk1"/>
                </a:solidFill>
                <a:latin typeface="Times New Roman" pitchFamily="18" charset="0"/>
                <a:cs typeface="Times New Roman" pitchFamily="18" charset="0"/>
                <a:sym typeface="Arial"/>
              </a:rPr>
              <a:t>ninh</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quốc</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gia</a:t>
            </a:r>
            <a:r>
              <a:rPr lang="en-US" sz="2400" b="0" i="0" u="none" strike="noStrike" cap="none" dirty="0">
                <a:solidFill>
                  <a:schemeClr val="dk1"/>
                </a:solidFill>
                <a:latin typeface="Times New Roman" pitchFamily="18" charset="0"/>
                <a:cs typeface="Times New Roman" pitchFamily="18" charset="0"/>
                <a:sym typeface="Arial"/>
              </a:rPr>
              <a:t>, an </a:t>
            </a:r>
            <a:r>
              <a:rPr lang="en-US" sz="2400" b="0" i="0" u="none" strike="noStrike" cap="none" dirty="0" err="1">
                <a:solidFill>
                  <a:schemeClr val="dk1"/>
                </a:solidFill>
                <a:latin typeface="Times New Roman" pitchFamily="18" charset="0"/>
                <a:cs typeface="Times New Roman" pitchFamily="18" charset="0"/>
                <a:sym typeface="Arial"/>
              </a:rPr>
              <a:t>ninh</a:t>
            </a:r>
            <a:r>
              <a:rPr lang="en-US" sz="2400" b="0" i="0" u="none" strike="noStrike" cap="none" dirty="0">
                <a:solidFill>
                  <a:schemeClr val="dk1"/>
                </a:solidFill>
                <a:latin typeface="Times New Roman" pitchFamily="18" charset="0"/>
                <a:cs typeface="Times New Roman" pitchFamily="18" charset="0"/>
                <a:sym typeface="Arial"/>
              </a:rPr>
              <a:t> con </a:t>
            </a:r>
            <a:r>
              <a:rPr lang="en-US" sz="2400" b="0" i="0" u="none" strike="noStrike" cap="none" dirty="0" err="1">
                <a:solidFill>
                  <a:schemeClr val="dk1"/>
                </a:solidFill>
                <a:latin typeface="Times New Roman" pitchFamily="18" charset="0"/>
                <a:cs typeface="Times New Roman" pitchFamily="18" charset="0"/>
                <a:sym typeface="Arial"/>
              </a:rPr>
              <a:t>người</a:t>
            </a:r>
            <a:r>
              <a:rPr lang="en-US" sz="2400" b="0" i="0" u="none" strike="noStrike" cap="none" dirty="0">
                <a:solidFill>
                  <a:schemeClr val="dk1"/>
                </a:solidFill>
                <a:latin typeface="Times New Roman" pitchFamily="18" charset="0"/>
                <a:cs typeface="Times New Roman" pitchFamily="18" charset="0"/>
                <a:sym typeface="Arial"/>
              </a:rPr>
              <a:t>;</a:t>
            </a:r>
            <a:endParaRPr sz="2400">
              <a:latin typeface="Times New Roman" pitchFamily="18" charset="0"/>
              <a:cs typeface="Times New Roman" pitchFamily="18" charset="0"/>
            </a:endParaRPr>
          </a:p>
          <a:p>
            <a:pPr marL="0" marR="0" lvl="0" indent="0" algn="just" rtl="0">
              <a:spcBef>
                <a:spcPts val="0"/>
              </a:spcBef>
              <a:spcAft>
                <a:spcPts val="0"/>
              </a:spcAft>
              <a:buNone/>
            </a:pP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Xây</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dựng</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xã</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hội</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trật</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tự</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kỉ</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cương</a:t>
            </a:r>
            <a:r>
              <a:rPr lang="en-US" sz="2400" b="0" i="0" u="none" strike="noStrike" cap="none" dirty="0">
                <a:solidFill>
                  <a:schemeClr val="dk1"/>
                </a:solidFill>
                <a:latin typeface="Times New Roman" pitchFamily="18" charset="0"/>
                <a:cs typeface="Times New Roman" pitchFamily="18" charset="0"/>
                <a:sym typeface="Arial"/>
              </a:rPr>
              <a:t>, an </a:t>
            </a:r>
            <a:r>
              <a:rPr lang="en-US" sz="2400" b="0" i="0" u="none" strike="noStrike" cap="none" dirty="0" err="1">
                <a:solidFill>
                  <a:schemeClr val="dk1"/>
                </a:solidFill>
                <a:latin typeface="Times New Roman" pitchFamily="18" charset="0"/>
                <a:cs typeface="Times New Roman" pitchFamily="18" charset="0"/>
                <a:sym typeface="Arial"/>
              </a:rPr>
              <a:t>toàn</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lành</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mạnh</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để</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phát</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triển</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đất</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nước</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theo</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định</a:t>
            </a:r>
            <a:r>
              <a:rPr lang="en-US" sz="2400" b="0" i="0" u="none" strike="noStrike" cap="none" dirty="0">
                <a:solidFill>
                  <a:schemeClr val="dk1"/>
                </a:solidFill>
                <a:latin typeface="Times New Roman" pitchFamily="18" charset="0"/>
                <a:cs typeface="Times New Roman" pitchFamily="18" charset="0"/>
                <a:sym typeface="Arial"/>
              </a:rPr>
              <a:t> </a:t>
            </a:r>
            <a:r>
              <a:rPr lang="en-US" sz="2400" b="0" i="0" u="none" strike="noStrike" cap="none" dirty="0" err="1">
                <a:solidFill>
                  <a:schemeClr val="dk1"/>
                </a:solidFill>
                <a:latin typeface="Times New Roman" pitchFamily="18" charset="0"/>
                <a:cs typeface="Times New Roman" pitchFamily="18" charset="0"/>
                <a:sym typeface="Arial"/>
              </a:rPr>
              <a:t>hướng</a:t>
            </a:r>
            <a:r>
              <a:rPr lang="en-US" sz="2400" b="0" i="0" u="none" strike="noStrike" cap="none" dirty="0">
                <a:solidFill>
                  <a:schemeClr val="dk1"/>
                </a:solidFill>
                <a:latin typeface="Times New Roman" pitchFamily="18" charset="0"/>
                <a:cs typeface="Times New Roman" pitchFamily="18" charset="0"/>
                <a:sym typeface="Arial"/>
              </a:rPr>
              <a:t> </a:t>
            </a:r>
            <a:r>
              <a:rPr lang="en-US" sz="2400" dirty="0" err="1" smtClean="0">
                <a:solidFill>
                  <a:schemeClr val="dk1"/>
                </a:solidFill>
                <a:latin typeface="Times New Roman" pitchFamily="18" charset="0"/>
                <a:cs typeface="Times New Roman" pitchFamily="18" charset="0"/>
              </a:rPr>
              <a:t>XHCN</a:t>
            </a:r>
            <a:r>
              <a:rPr lang="en-US" sz="2400" b="0" i="0" u="none" strike="noStrike" cap="none" dirty="0" smtClean="0">
                <a:solidFill>
                  <a:schemeClr val="dk1"/>
                </a:solidFill>
                <a:latin typeface="Times New Roman" pitchFamily="18" charset="0"/>
                <a:cs typeface="Times New Roman" pitchFamily="18" charset="0"/>
                <a:sym typeface="Arial"/>
              </a:rPr>
              <a:t>.</a:t>
            </a:r>
            <a:endParaRPr sz="2400">
              <a:latin typeface="Times New Roman" pitchFamily="18" charset="0"/>
              <a:cs typeface="Times New Roman" pitchFamily="18" charset="0"/>
            </a:endParaRPr>
          </a:p>
        </p:txBody>
      </p:sp>
      <p:pic>
        <p:nvPicPr>
          <p:cNvPr id="206" name="Google Shape;206;p6"/>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207" name="Google Shape;207;p6"/>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208" name="Google Shape;208;p6"/>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209" name="Google Shape;209;p6"/>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210" name="Google Shape;210;p6"/>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211" name="Google Shape;211;p6"/>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212" name="Google Shape;212;p6"/>
          <p:cNvPicPr preferRelativeResize="0"/>
          <p:nvPr/>
        </p:nvPicPr>
        <p:blipFill rotWithShape="1">
          <a:blip r:embed="rId12">
            <a:alphaModFix/>
          </a:blip>
          <a:srcRect/>
          <a:stretch/>
        </p:blipFill>
        <p:spPr>
          <a:xfrm>
            <a:off x="8016713" y="6229350"/>
            <a:ext cx="581025" cy="628650"/>
          </a:xfrm>
          <a:prstGeom prst="rect">
            <a:avLst/>
          </a:prstGeom>
          <a:noFill/>
          <a:ln>
            <a:noFill/>
          </a:ln>
        </p:spPr>
      </p:pic>
      <p:pic>
        <p:nvPicPr>
          <p:cNvPr id="213" name="Google Shape;213;p6"/>
          <p:cNvPicPr preferRelativeResize="0"/>
          <p:nvPr/>
        </p:nvPicPr>
        <p:blipFill rotWithShape="1">
          <a:blip r:embed="rId13">
            <a:alphaModFix/>
          </a:blip>
          <a:srcRect/>
          <a:stretch/>
        </p:blipFill>
        <p:spPr>
          <a:xfrm>
            <a:off x="5573487" y="2076062"/>
            <a:ext cx="3439884" cy="421277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500"/>
                                        <p:tgtEl>
                                          <p:spTgt spid="2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3"/>
                                        </p:tgtEl>
                                        <p:attrNameLst>
                                          <p:attrName>style.visibility</p:attrName>
                                        </p:attrNameLst>
                                      </p:cBhvr>
                                      <p:to>
                                        <p:strVal val="visible"/>
                                      </p:to>
                                    </p:set>
                                    <p:animEffect transition="in" filter="fade">
                                      <p:cBhvr>
                                        <p:cTn id="12" dur="500"/>
                                        <p:tgtEl>
                                          <p:spTgt spid="2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
                                        </p:tgtEl>
                                        <p:attrNameLst>
                                          <p:attrName>style.visibility</p:attrName>
                                        </p:attrNameLst>
                                      </p:cBhvr>
                                      <p:to>
                                        <p:strVal val="visible"/>
                                      </p:to>
                                    </p:set>
                                    <p:animEffect transition="in" filter="fade">
                                      <p:cBhvr>
                                        <p:cTn id="17" dur="1000"/>
                                        <p:tgtEl>
                                          <p:spTgt spid="2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
                                            <p:txEl>
                                              <p:pRg st="0" end="0"/>
                                            </p:txEl>
                                          </p:spTgt>
                                        </p:tgtEl>
                                        <p:attrNameLst>
                                          <p:attrName>style.visibility</p:attrName>
                                        </p:attrNameLst>
                                      </p:cBhvr>
                                      <p:to>
                                        <p:strVal val="visible"/>
                                      </p:to>
                                    </p:set>
                                    <p:animEffect transition="in" filter="fade">
                                      <p:cBhvr>
                                        <p:cTn id="22" dur="1000"/>
                                        <p:tgtEl>
                                          <p:spTgt spid="20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
                                            <p:txEl>
                                              <p:pRg st="1" end="1"/>
                                            </p:txEl>
                                          </p:spTgt>
                                        </p:tgtEl>
                                        <p:attrNameLst>
                                          <p:attrName>style.visibility</p:attrName>
                                        </p:attrNameLst>
                                      </p:cBhvr>
                                      <p:to>
                                        <p:strVal val="visible"/>
                                      </p:to>
                                    </p:set>
                                    <p:animEffect transition="in" filter="fade">
                                      <p:cBhvr>
                                        <p:cTn id="27" dur="1000"/>
                                        <p:tgtEl>
                                          <p:spTgt spid="20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
                                            <p:txEl>
                                              <p:pRg st="2" end="2"/>
                                            </p:txEl>
                                          </p:spTgt>
                                        </p:tgtEl>
                                        <p:attrNameLst>
                                          <p:attrName>style.visibility</p:attrName>
                                        </p:attrNameLst>
                                      </p:cBhvr>
                                      <p:to>
                                        <p:strVal val="visible"/>
                                      </p:to>
                                    </p:set>
                                    <p:animEffect transition="in" filter="fade">
                                      <p:cBhvr>
                                        <p:cTn id="32" dur="1000"/>
                                        <p:tgtEl>
                                          <p:spTgt spid="20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
                                            <p:txEl>
                                              <p:pRg st="3" end="3"/>
                                            </p:txEl>
                                          </p:spTgt>
                                        </p:tgtEl>
                                        <p:attrNameLst>
                                          <p:attrName>style.visibility</p:attrName>
                                        </p:attrNameLst>
                                      </p:cBhvr>
                                      <p:to>
                                        <p:strVal val="visible"/>
                                      </p:to>
                                    </p:set>
                                    <p:animEffect transition="in" filter="fade">
                                      <p:cBhvr>
                                        <p:cTn id="37" dur="1000"/>
                                        <p:tgtEl>
                                          <p:spTgt spid="2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0" y="0"/>
            <a:ext cx="9144000" cy="6858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lstStyle/>
          <a:p>
            <a:r>
              <a:rPr lang="en-US" altLang="vi-VN" sz="2400" dirty="0" err="1" smtClean="0">
                <a:solidFill>
                  <a:schemeClr val="tx1"/>
                </a:solidFill>
                <a:latin typeface="Times New Roman" pitchFamily="18" charset="0"/>
                <a:cs typeface="Times New Roman" pitchFamily="18" charset="0"/>
              </a:rPr>
              <a:t>Lời</a:t>
            </a:r>
            <a:r>
              <a:rPr lang="en-US" altLang="vi-VN" sz="2400" dirty="0" smtClean="0">
                <a:solidFill>
                  <a:schemeClr val="tx1"/>
                </a:solidFill>
                <a:latin typeface="Times New Roman" pitchFamily="18" charset="0"/>
                <a:cs typeface="Times New Roman" pitchFamily="18" charset="0"/>
              </a:rPr>
              <a:t> </a:t>
            </a:r>
            <a:r>
              <a:rPr lang="en-US" altLang="vi-VN" sz="2400" dirty="0" err="1" smtClean="0">
                <a:solidFill>
                  <a:schemeClr val="tx1"/>
                </a:solidFill>
                <a:latin typeface="Times New Roman" pitchFamily="18" charset="0"/>
                <a:cs typeface="Times New Roman" pitchFamily="18" charset="0"/>
              </a:rPr>
              <a:t>giải</a:t>
            </a:r>
            <a:r>
              <a:rPr lang="en-US" altLang="vi-VN" sz="2400" dirty="0" smtClean="0">
                <a:solidFill>
                  <a:schemeClr val="tx1"/>
                </a:solidFill>
                <a:latin typeface="Times New Roman" pitchFamily="18" charset="0"/>
                <a:cs typeface="Times New Roman" pitchFamily="18" charset="0"/>
              </a:rPr>
              <a:t>:</a:t>
            </a:r>
            <a:endParaRPr lang="vi-VN" sz="2400" b="1" dirty="0" smtClean="0">
              <a:latin typeface="Times New Roman" pitchFamily="18" charset="0"/>
              <a:cs typeface="Times New Roman" pitchFamily="18" charset="0"/>
            </a:endParaRPr>
          </a:p>
          <a:p>
            <a:r>
              <a:rPr lang="vi-VN" sz="2800" dirty="0" smtClean="0"/>
              <a:t>- Biên giới trên đất liền của Việt Nam kéo dài hơn 4600 km, tiếp giáp với 3 quốc gia là: Trung Quốc; Lào; Campuchia.</a:t>
            </a:r>
          </a:p>
          <a:p>
            <a:r>
              <a:rPr lang="vi-VN" sz="2800" dirty="0" smtClean="0"/>
              <a:t>- Đường biên giới trên đất liền của Việt Nam với Lào là dài nhất - gần 2100 km (biên giới giữa Việt Nam và Trung Quốc dài hơn 1400 km; giữa Việt Nam và Campuchia là gần 1100 km)..</a:t>
            </a:r>
          </a:p>
          <a:p>
            <a:endParaRPr lang="en-US" sz="2800" i="1" dirty="0">
              <a:cs typeface="Times New Roman" pitchFamily="18" charset="0"/>
            </a:endParaRPr>
          </a:p>
          <a:p>
            <a:pPr>
              <a:defRPr/>
            </a:pPr>
            <a:endParaRPr lang="en-US" sz="2800" dirty="0">
              <a:cs typeface="Times New Roman" pitchFamily="18" charset="0"/>
            </a:endParaRPr>
          </a:p>
        </p:txBody>
      </p:sp>
      <p:sp>
        <p:nvSpPr>
          <p:cNvPr id="11" name="TextBox 10"/>
          <p:cNvSpPr txBox="1">
            <a:spLocks noChangeArrowheads="1"/>
          </p:cNvSpPr>
          <p:nvPr/>
        </p:nvSpPr>
        <p:spPr bwMode="auto">
          <a:xfrm>
            <a:off x="0" y="3810000"/>
            <a:ext cx="9144000" cy="523875"/>
          </a:xfrm>
          <a:prstGeom prst="rect">
            <a:avLst/>
          </a:prstGeom>
          <a:noFill/>
          <a:ln w="9525">
            <a:noFill/>
            <a:miter lim="800000"/>
            <a:headEnd/>
            <a:tailEnd/>
          </a:ln>
        </p:spPr>
        <p:txBody>
          <a:bodyPr>
            <a:spAutoFit/>
          </a:bodyPr>
          <a:lstStyle/>
          <a:p>
            <a:pPr marL="171450" indent="-171450">
              <a:buFontTx/>
              <a:buChar char="-"/>
            </a:pPr>
            <a:endParaRPr lang="vi-VN" altLang="vi-VN" sz="280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grpSp>
        <p:nvGrpSpPr>
          <p:cNvPr id="346" name="Google Shape;346;p12"/>
          <p:cNvGrpSpPr/>
          <p:nvPr/>
        </p:nvGrpSpPr>
        <p:grpSpPr>
          <a:xfrm>
            <a:off x="-404812" y="-48728"/>
            <a:ext cx="9525000" cy="1336676"/>
            <a:chOff x="-381000" y="-8659"/>
            <a:chExt cx="9525000" cy="1447800"/>
          </a:xfrm>
        </p:grpSpPr>
        <p:grpSp>
          <p:nvGrpSpPr>
            <p:cNvPr id="347" name="Google Shape;347;p12"/>
            <p:cNvGrpSpPr/>
            <p:nvPr/>
          </p:nvGrpSpPr>
          <p:grpSpPr>
            <a:xfrm>
              <a:off x="0" y="-8659"/>
              <a:ext cx="9144000" cy="1447800"/>
              <a:chOff x="0" y="-8659"/>
              <a:chExt cx="9144000" cy="1447800"/>
            </a:xfrm>
          </p:grpSpPr>
          <p:pic>
            <p:nvPicPr>
              <p:cNvPr id="348" name="Google Shape;348;p12"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349" name="Google Shape;349;p12"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350" name="Google Shape;350;p12"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351" name="Google Shape;351;p12"/>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352" name="Google Shape;352;p12"/>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11</a:t>
              </a:r>
              <a:endParaRPr/>
            </a:p>
          </p:txBody>
        </p:sp>
      </p:grpSp>
      <p:sp>
        <p:nvSpPr>
          <p:cNvPr id="353" name="Google Shape;353;p12"/>
          <p:cNvSpPr txBox="1"/>
          <p:nvPr/>
        </p:nvSpPr>
        <p:spPr>
          <a:xfrm>
            <a:off x="407774" y="1132859"/>
            <a:ext cx="8736226"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dirty="0">
                <a:solidFill>
                  <a:schemeClr val="lt1"/>
                </a:solidFill>
                <a:latin typeface="Arial"/>
                <a:ea typeface="Arial"/>
                <a:cs typeface="Arial"/>
                <a:sym typeface="Arial"/>
              </a:rPr>
              <a:t> </a:t>
            </a:r>
            <a:r>
              <a:rPr lang="en-US" sz="2600" b="1" dirty="0" smtClean="0">
                <a:solidFill>
                  <a:srgbClr val="C00000"/>
                </a:solidFill>
                <a:latin typeface="Arial"/>
                <a:ea typeface="Arial"/>
                <a:cs typeface="Arial"/>
                <a:sym typeface="Arial"/>
              </a:rPr>
              <a:t>III</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MỘT</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SỐ</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NỘI</a:t>
            </a:r>
            <a:r>
              <a:rPr lang="en-US" sz="2400" b="1" dirty="0">
                <a:solidFill>
                  <a:srgbClr val="C00000"/>
                </a:solidFill>
                <a:latin typeface="Arial"/>
                <a:ea typeface="Arial"/>
                <a:cs typeface="Arial"/>
                <a:sym typeface="Arial"/>
              </a:rPr>
              <a:t> DUNG </a:t>
            </a:r>
            <a:r>
              <a:rPr lang="en-US" sz="2400" b="1" dirty="0" err="1">
                <a:solidFill>
                  <a:srgbClr val="C00000"/>
                </a:solidFill>
                <a:latin typeface="Arial"/>
                <a:ea typeface="Arial"/>
                <a:cs typeface="Arial"/>
                <a:sym typeface="Arial"/>
              </a:rPr>
              <a:t>VỀ</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CHỦ</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QUYỀN</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LÃNH</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THỔ</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BIÊN</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GIỚI</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QUỔC</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GIA</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NƯỚC</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CHXH</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CHỦ</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NGHĨA</a:t>
            </a:r>
            <a:r>
              <a:rPr lang="en-US" sz="2400" b="1" dirty="0">
                <a:solidFill>
                  <a:srgbClr val="C00000"/>
                </a:solidFill>
                <a:latin typeface="Arial"/>
                <a:ea typeface="Arial"/>
                <a:cs typeface="Arial"/>
                <a:sym typeface="Arial"/>
              </a:rPr>
              <a:t> </a:t>
            </a:r>
            <a:r>
              <a:rPr lang="en-US" sz="2400" b="1" dirty="0" err="1">
                <a:solidFill>
                  <a:srgbClr val="C00000"/>
                </a:solidFill>
                <a:latin typeface="Arial"/>
                <a:ea typeface="Arial"/>
                <a:cs typeface="Arial"/>
                <a:sym typeface="Arial"/>
              </a:rPr>
              <a:t>VIỆT</a:t>
            </a:r>
            <a:r>
              <a:rPr lang="en-US" sz="2400" b="1" dirty="0">
                <a:solidFill>
                  <a:srgbClr val="C00000"/>
                </a:solidFill>
                <a:latin typeface="Arial"/>
                <a:ea typeface="Arial"/>
                <a:cs typeface="Arial"/>
                <a:sym typeface="Arial"/>
              </a:rPr>
              <a:t> NAM</a:t>
            </a:r>
            <a:endParaRPr sz="2400" b="1">
              <a:solidFill>
                <a:srgbClr val="C00000"/>
              </a:solidFill>
              <a:latin typeface="Arial"/>
              <a:ea typeface="Arial"/>
              <a:cs typeface="Arial"/>
              <a:sym typeface="Arial"/>
            </a:endParaRPr>
          </a:p>
        </p:txBody>
      </p:sp>
      <p:sp>
        <p:nvSpPr>
          <p:cNvPr id="354" name="Google Shape;354;p12"/>
          <p:cNvSpPr txBox="1"/>
          <p:nvPr/>
        </p:nvSpPr>
        <p:spPr>
          <a:xfrm>
            <a:off x="0" y="1813534"/>
            <a:ext cx="3286898"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FF0000"/>
                </a:solidFill>
                <a:latin typeface="Arial"/>
                <a:ea typeface="Arial"/>
                <a:cs typeface="Arial"/>
                <a:sym typeface="Arial"/>
              </a:rPr>
              <a:t>3. Khu vực biên giới</a:t>
            </a:r>
            <a:endParaRPr sz="2400">
              <a:solidFill>
                <a:srgbClr val="FF0000"/>
              </a:solidFill>
              <a:latin typeface="Arial"/>
              <a:ea typeface="Arial"/>
              <a:cs typeface="Arial"/>
              <a:sym typeface="Arial"/>
            </a:endParaRPr>
          </a:p>
        </p:txBody>
      </p:sp>
      <p:pic>
        <p:nvPicPr>
          <p:cNvPr id="355" name="Google Shape;355;p12"/>
          <p:cNvPicPr preferRelativeResize="0"/>
          <p:nvPr/>
        </p:nvPicPr>
        <p:blipFill rotWithShape="1">
          <a:blip r:embed="rId6">
            <a:alphaModFix/>
          </a:blip>
          <a:srcRect/>
          <a:stretch/>
        </p:blipFill>
        <p:spPr>
          <a:xfrm>
            <a:off x="0" y="1201998"/>
            <a:ext cx="582613" cy="628650"/>
          </a:xfrm>
          <a:prstGeom prst="rect">
            <a:avLst/>
          </a:prstGeom>
          <a:noFill/>
          <a:ln>
            <a:noFill/>
          </a:ln>
        </p:spPr>
      </p:pic>
      <p:sp>
        <p:nvSpPr>
          <p:cNvPr id="356" name="Google Shape;356;p12"/>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sp>
        <p:nvSpPr>
          <p:cNvPr id="357" name="Google Shape;357;p12"/>
          <p:cNvSpPr txBox="1"/>
          <p:nvPr/>
        </p:nvSpPr>
        <p:spPr>
          <a:xfrm>
            <a:off x="0" y="2128167"/>
            <a:ext cx="9144000" cy="2462213"/>
          </a:xfrm>
          <a:prstGeom prst="rect">
            <a:avLst/>
          </a:prstGeom>
          <a:noFill/>
          <a:ln>
            <a:noFill/>
          </a:ln>
        </p:spPr>
        <p:txBody>
          <a:bodyPr spcFirstLastPara="1" wrap="square" lIns="91425" tIns="45700" rIns="91425" bIns="45700" anchor="t" anchorCtr="0">
            <a:spAutoFit/>
          </a:bodyPr>
          <a:lstStyle/>
          <a:p>
            <a:pPr marL="30480" marR="30480" lvl="0" indent="0" algn="just" rtl="0">
              <a:spcBef>
                <a:spcPts val="0"/>
              </a:spcBef>
              <a:spcAft>
                <a:spcPts val="0"/>
              </a:spcAft>
              <a:buNone/>
            </a:pPr>
            <a:r>
              <a:rPr lang="en-US" sz="2200" b="1">
                <a:solidFill>
                  <a:srgbClr val="000000"/>
                </a:solidFill>
                <a:latin typeface="Arial"/>
                <a:ea typeface="Arial"/>
                <a:cs typeface="Arial"/>
                <a:sym typeface="Arial"/>
              </a:rPr>
              <a:t>- Khu vực biên giới trên đất liền</a:t>
            </a:r>
            <a:r>
              <a:rPr lang="en-US" sz="2200">
                <a:solidFill>
                  <a:srgbClr val="000000"/>
                </a:solidFill>
                <a:latin typeface="Arial"/>
                <a:ea typeface="Arial"/>
                <a:cs typeface="Arial"/>
                <a:sym typeface="Arial"/>
              </a:rPr>
              <a:t> gồm xã, phường, thị trấn có một phần địa giới hành chính trùng hợp với biên giới quốc gia trên đất liền.</a:t>
            </a:r>
            <a:endParaRPr sz="2200">
              <a:solidFill>
                <a:schemeClr val="dk1"/>
              </a:solidFill>
              <a:latin typeface="Arial"/>
              <a:ea typeface="Arial"/>
              <a:cs typeface="Arial"/>
              <a:sym typeface="Arial"/>
            </a:endParaRPr>
          </a:p>
          <a:p>
            <a:pPr marL="30480" marR="30480" lvl="0" indent="0" algn="just" rtl="0">
              <a:spcBef>
                <a:spcPts val="0"/>
              </a:spcBef>
              <a:spcAft>
                <a:spcPts val="0"/>
              </a:spcAft>
              <a:buNone/>
            </a:pPr>
            <a:r>
              <a:rPr lang="en-US" sz="2200" b="1">
                <a:solidFill>
                  <a:srgbClr val="000000"/>
                </a:solidFill>
                <a:latin typeface="Arial"/>
                <a:ea typeface="Arial"/>
                <a:cs typeface="Arial"/>
                <a:sym typeface="Arial"/>
              </a:rPr>
              <a:t>- Khu vực biên giới trên biển</a:t>
            </a:r>
            <a:r>
              <a:rPr lang="en-US" sz="2200">
                <a:solidFill>
                  <a:srgbClr val="000000"/>
                </a:solidFill>
                <a:latin typeface="Arial"/>
                <a:ea typeface="Arial"/>
                <a:cs typeface="Arial"/>
                <a:sym typeface="Arial"/>
              </a:rPr>
              <a:t> tính từ biên giới quốc gia trên biển vào hết địa giới hành chính xã, phường, thị trấn giáp biển và đảo, quần đảo.</a:t>
            </a:r>
            <a:endParaRPr sz="2200">
              <a:solidFill>
                <a:schemeClr val="dk1"/>
              </a:solidFill>
              <a:latin typeface="Arial"/>
              <a:ea typeface="Arial"/>
              <a:cs typeface="Arial"/>
              <a:sym typeface="Arial"/>
            </a:endParaRPr>
          </a:p>
          <a:p>
            <a:pPr marL="30480" marR="30480" lvl="0" indent="0" algn="just" rtl="0">
              <a:spcBef>
                <a:spcPts val="0"/>
              </a:spcBef>
              <a:spcAft>
                <a:spcPts val="0"/>
              </a:spcAft>
              <a:buNone/>
            </a:pPr>
            <a:r>
              <a:rPr lang="en-US" sz="2200" b="1">
                <a:solidFill>
                  <a:srgbClr val="000000"/>
                </a:solidFill>
                <a:latin typeface="Arial"/>
                <a:ea typeface="Arial"/>
                <a:cs typeface="Arial"/>
                <a:sym typeface="Arial"/>
              </a:rPr>
              <a:t>- Khu vực biên giới trên không</a:t>
            </a:r>
            <a:r>
              <a:rPr lang="en-US" sz="2200">
                <a:solidFill>
                  <a:srgbClr val="000000"/>
                </a:solidFill>
                <a:latin typeface="Arial"/>
                <a:ea typeface="Arial"/>
                <a:cs typeface="Arial"/>
                <a:sym typeface="Arial"/>
              </a:rPr>
              <a:t> gồm phần không gian dọc biên giới quốc gia, có chiều rộng 10 km tính từ biên giới quốc gia trở vào.</a:t>
            </a:r>
            <a:endParaRPr sz="2200">
              <a:solidFill>
                <a:schemeClr val="dk1"/>
              </a:solidFill>
              <a:latin typeface="Arial"/>
              <a:ea typeface="Arial"/>
              <a:cs typeface="Arial"/>
              <a:sym typeface="Arial"/>
            </a:endParaRPr>
          </a:p>
        </p:txBody>
      </p:sp>
      <p:pic>
        <p:nvPicPr>
          <p:cNvPr id="358" name="Google Shape;358;p12"/>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359" name="Google Shape;359;p12"/>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360" name="Google Shape;360;p12"/>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361" name="Google Shape;361;p12"/>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362" name="Google Shape;362;p12"/>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363" name="Google Shape;363;p12"/>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364" name="Google Shape;364;p12"/>
          <p:cNvPicPr preferRelativeResize="0"/>
          <p:nvPr/>
        </p:nvPicPr>
        <p:blipFill rotWithShape="1">
          <a:blip r:embed="rId12">
            <a:alphaModFix/>
          </a:blip>
          <a:srcRect/>
          <a:stretch/>
        </p:blipFill>
        <p:spPr>
          <a:xfrm>
            <a:off x="8016713" y="6229350"/>
            <a:ext cx="581025" cy="628650"/>
          </a:xfrm>
          <a:prstGeom prst="rect">
            <a:avLst/>
          </a:prstGeom>
          <a:noFill/>
          <a:ln>
            <a:noFill/>
          </a:ln>
        </p:spPr>
      </p:pic>
      <p:pic>
        <p:nvPicPr>
          <p:cNvPr id="365" name="Google Shape;365;p12"/>
          <p:cNvPicPr preferRelativeResize="0"/>
          <p:nvPr/>
        </p:nvPicPr>
        <p:blipFill rotWithShape="1">
          <a:blip r:embed="rId13">
            <a:alphaModFix/>
          </a:blip>
          <a:srcRect r="48911"/>
          <a:stretch/>
        </p:blipFill>
        <p:spPr>
          <a:xfrm>
            <a:off x="3347953" y="4516016"/>
            <a:ext cx="2940880" cy="2341984"/>
          </a:xfrm>
          <a:prstGeom prst="rect">
            <a:avLst/>
          </a:prstGeom>
          <a:noFill/>
          <a:ln>
            <a:noFill/>
          </a:ln>
        </p:spPr>
      </p:pic>
      <p:pic>
        <p:nvPicPr>
          <p:cNvPr id="366" name="Google Shape;366;p12" descr="Lý thuyết GDQP 11 Kết nối tri thức Bài 1: Bảo vệ chủ quyền lãnh thổ, biên giới quốc gia nước Cộng hòa xã hội chủ nghĩa Việt Nam | Giáo dục quốc phòng 11"/>
          <p:cNvPicPr preferRelativeResize="0"/>
          <p:nvPr/>
        </p:nvPicPr>
        <p:blipFill rotWithShape="1">
          <a:blip r:embed="rId14">
            <a:alphaModFix/>
          </a:blip>
          <a:srcRect l="50773"/>
          <a:stretch/>
        </p:blipFill>
        <p:spPr>
          <a:xfrm>
            <a:off x="125963" y="4497355"/>
            <a:ext cx="3119029" cy="23606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1000"/>
                                        <p:tgtEl>
                                          <p:spTgt spid="3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7">
                                            <p:txEl>
                                              <p:pRg st="0" end="0"/>
                                            </p:txEl>
                                          </p:spTgt>
                                        </p:tgtEl>
                                        <p:attrNameLst>
                                          <p:attrName>style.visibility</p:attrName>
                                        </p:attrNameLst>
                                      </p:cBhvr>
                                      <p:to>
                                        <p:strVal val="visible"/>
                                      </p:to>
                                    </p:set>
                                    <p:animEffect transition="in" filter="fade">
                                      <p:cBhvr>
                                        <p:cTn id="12" dur="1000"/>
                                        <p:tgtEl>
                                          <p:spTgt spid="35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7">
                                            <p:txEl>
                                              <p:pRg st="1" end="1"/>
                                            </p:txEl>
                                          </p:spTgt>
                                        </p:tgtEl>
                                        <p:attrNameLst>
                                          <p:attrName>style.visibility</p:attrName>
                                        </p:attrNameLst>
                                      </p:cBhvr>
                                      <p:to>
                                        <p:strVal val="visible"/>
                                      </p:to>
                                    </p:set>
                                    <p:animEffect transition="in" filter="fade">
                                      <p:cBhvr>
                                        <p:cTn id="17" dur="1000"/>
                                        <p:tgtEl>
                                          <p:spTgt spid="35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7">
                                            <p:txEl>
                                              <p:pRg st="2" end="2"/>
                                            </p:txEl>
                                          </p:spTgt>
                                        </p:tgtEl>
                                        <p:attrNameLst>
                                          <p:attrName>style.visibility</p:attrName>
                                        </p:attrNameLst>
                                      </p:cBhvr>
                                      <p:to>
                                        <p:strVal val="visible"/>
                                      </p:to>
                                    </p:set>
                                    <p:animEffect transition="in" filter="fade">
                                      <p:cBhvr>
                                        <p:cTn id="22" dur="1000"/>
                                        <p:tgtEl>
                                          <p:spTgt spid="35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6"/>
                                        </p:tgtEl>
                                        <p:attrNameLst>
                                          <p:attrName>style.visibility</p:attrName>
                                        </p:attrNameLst>
                                      </p:cBhvr>
                                      <p:to>
                                        <p:strVal val="visible"/>
                                      </p:to>
                                    </p:set>
                                    <p:animEffect transition="in" filter="fade">
                                      <p:cBhvr>
                                        <p:cTn id="27" dur="500"/>
                                        <p:tgtEl>
                                          <p:spTgt spid="3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5"/>
                                        </p:tgtEl>
                                        <p:attrNameLst>
                                          <p:attrName>style.visibility</p:attrName>
                                        </p:attrNameLst>
                                      </p:cBhvr>
                                      <p:to>
                                        <p:strVal val="visible"/>
                                      </p:to>
                                    </p:set>
                                    <p:animEffect transition="in" filter="fade">
                                      <p:cBhvr>
                                        <p:cTn id="32" dur="5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0" y="0"/>
            <a:ext cx="9144000" cy="271462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lstStyle/>
          <a:p>
            <a:r>
              <a:rPr lang="en-US" altLang="vi-VN" sz="2400" dirty="0" err="1" smtClean="0">
                <a:solidFill>
                  <a:schemeClr val="tx1"/>
                </a:solidFill>
                <a:latin typeface="Times New Roman" pitchFamily="18" charset="0"/>
                <a:cs typeface="Times New Roman" pitchFamily="18" charset="0"/>
              </a:rPr>
              <a:t>Luyện</a:t>
            </a:r>
            <a:r>
              <a:rPr lang="en-US" altLang="vi-VN" sz="2400" dirty="0" smtClean="0">
                <a:solidFill>
                  <a:schemeClr val="tx1"/>
                </a:solidFill>
                <a:latin typeface="Times New Roman" pitchFamily="18" charset="0"/>
                <a:cs typeface="Times New Roman" pitchFamily="18" charset="0"/>
              </a:rPr>
              <a:t> </a:t>
            </a:r>
            <a:r>
              <a:rPr lang="en-US" altLang="vi-VN" sz="2400" dirty="0" err="1" smtClean="0">
                <a:solidFill>
                  <a:schemeClr val="tx1"/>
                </a:solidFill>
                <a:latin typeface="Times New Roman" pitchFamily="18" charset="0"/>
                <a:cs typeface="Times New Roman" pitchFamily="18" charset="0"/>
              </a:rPr>
              <a:t>tập</a:t>
            </a:r>
            <a:r>
              <a:rPr lang="en-US" altLang="vi-VN" sz="2400" dirty="0" smtClean="0">
                <a:solidFill>
                  <a:schemeClr val="tx1"/>
                </a:solidFill>
                <a:latin typeface="Times New Roman" pitchFamily="18" charset="0"/>
                <a:cs typeface="Times New Roman" pitchFamily="18" charset="0"/>
              </a:rPr>
              <a:t>:</a:t>
            </a:r>
            <a:endParaRPr lang="vi-VN" sz="2400" b="1" dirty="0" smtClean="0">
              <a:latin typeface="Times New Roman" pitchFamily="18" charset="0"/>
              <a:cs typeface="Times New Roman" pitchFamily="18" charset="0"/>
            </a:endParaRPr>
          </a:p>
          <a:p>
            <a:r>
              <a:rPr lang="vi-VN" sz="2800" dirty="0" smtClean="0"/>
              <a:t>Nước ta có bao nhiêu tỉnh, thành phố vừa có khu vực biên giới trên đất liền, vừa có khu vực biên giới trên biển?</a:t>
            </a:r>
            <a:endParaRPr lang="en-US" sz="2800" i="1" dirty="0">
              <a:cs typeface="Times New Roman" pitchFamily="18" charset="0"/>
            </a:endParaRPr>
          </a:p>
          <a:p>
            <a:pPr>
              <a:defRPr/>
            </a:pPr>
            <a:endParaRPr lang="en-US" sz="2800" dirty="0">
              <a:cs typeface="Times New Roman" pitchFamily="18" charset="0"/>
            </a:endParaRPr>
          </a:p>
        </p:txBody>
      </p:sp>
      <p:sp>
        <p:nvSpPr>
          <p:cNvPr id="11" name="TextBox 10"/>
          <p:cNvSpPr txBox="1">
            <a:spLocks noChangeArrowheads="1"/>
          </p:cNvSpPr>
          <p:nvPr/>
        </p:nvSpPr>
        <p:spPr bwMode="auto">
          <a:xfrm>
            <a:off x="0" y="3810000"/>
            <a:ext cx="9144000" cy="523875"/>
          </a:xfrm>
          <a:prstGeom prst="rect">
            <a:avLst/>
          </a:prstGeom>
          <a:noFill/>
          <a:ln w="9525">
            <a:noFill/>
            <a:miter lim="800000"/>
            <a:headEnd/>
            <a:tailEnd/>
          </a:ln>
        </p:spPr>
        <p:txBody>
          <a:bodyPr>
            <a:spAutoFit/>
          </a:bodyPr>
          <a:lstStyle/>
          <a:p>
            <a:pPr marL="171450" indent="-171450">
              <a:buFontTx/>
              <a:buChar char="-"/>
            </a:pPr>
            <a:endParaRPr lang="vi-VN" altLang="vi-VN" sz="280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0" y="0"/>
            <a:ext cx="9144000" cy="421481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lstStyle/>
          <a:p>
            <a:r>
              <a:rPr lang="en-US" altLang="vi-VN" sz="2400" dirty="0" err="1" smtClean="0">
                <a:solidFill>
                  <a:schemeClr val="tx1"/>
                </a:solidFill>
                <a:latin typeface="Times New Roman" pitchFamily="18" charset="0"/>
                <a:cs typeface="Times New Roman" pitchFamily="18" charset="0"/>
              </a:rPr>
              <a:t>Lời</a:t>
            </a:r>
            <a:r>
              <a:rPr lang="en-US" altLang="vi-VN" sz="2400" dirty="0" smtClean="0">
                <a:solidFill>
                  <a:schemeClr val="tx1"/>
                </a:solidFill>
                <a:latin typeface="Times New Roman" pitchFamily="18" charset="0"/>
                <a:cs typeface="Times New Roman" pitchFamily="18" charset="0"/>
              </a:rPr>
              <a:t> </a:t>
            </a:r>
            <a:r>
              <a:rPr lang="en-US" altLang="vi-VN" sz="2400" dirty="0" err="1" smtClean="0">
                <a:solidFill>
                  <a:schemeClr val="tx1"/>
                </a:solidFill>
                <a:latin typeface="Times New Roman" pitchFamily="18" charset="0"/>
                <a:cs typeface="Times New Roman" pitchFamily="18" charset="0"/>
              </a:rPr>
              <a:t>giải</a:t>
            </a:r>
            <a:r>
              <a:rPr lang="en-US" altLang="vi-VN" sz="2400" dirty="0" smtClean="0">
                <a:solidFill>
                  <a:schemeClr val="tx1"/>
                </a:solidFill>
                <a:latin typeface="Times New Roman" pitchFamily="18" charset="0"/>
                <a:cs typeface="Times New Roman" pitchFamily="18" charset="0"/>
              </a:rPr>
              <a:t>:</a:t>
            </a:r>
            <a:endParaRPr lang="vi-VN" sz="2400" b="1" dirty="0" smtClean="0">
              <a:latin typeface="Times New Roman" pitchFamily="18" charset="0"/>
              <a:cs typeface="Times New Roman" pitchFamily="18" charset="0"/>
            </a:endParaRPr>
          </a:p>
          <a:p>
            <a:r>
              <a:rPr lang="vi-VN" sz="2800" dirty="0" smtClean="0"/>
              <a:t>- Việt Nam có 9 tỉnh vừa có biên giới trên đất liền, vừa có biên giới trên biển. Cụ thể là:</a:t>
            </a:r>
          </a:p>
          <a:p>
            <a:r>
              <a:rPr lang="vi-VN" sz="2800" dirty="0" smtClean="0"/>
              <a:t>+ Tỉnh Quảng Ninh (giáp biển và Trung Quốc)</a:t>
            </a:r>
          </a:p>
          <a:p>
            <a:r>
              <a:rPr lang="vi-VN" sz="2800" dirty="0" smtClean="0"/>
              <a:t>+ Các tỉnh: Thanh Hóa, Nghệ An, Hà Tĩnh, Quảng Bình, Quảng Trị, Thừa Thiên Huế, Quảng Nam (giáp biển và Lào).</a:t>
            </a:r>
          </a:p>
          <a:p>
            <a:r>
              <a:rPr lang="vi-VN" sz="2800" dirty="0" smtClean="0"/>
              <a:t>+ Tỉnh Kiên Giang (giáp biển và Campuchia)</a:t>
            </a:r>
          </a:p>
          <a:p>
            <a:endParaRPr lang="en-US" sz="2800" i="1" dirty="0">
              <a:cs typeface="Times New Roman" pitchFamily="18" charset="0"/>
            </a:endParaRPr>
          </a:p>
          <a:p>
            <a:pPr>
              <a:defRPr/>
            </a:pPr>
            <a:endParaRPr lang="en-US" sz="2800" dirty="0">
              <a:cs typeface="Times New Roman" pitchFamily="18" charset="0"/>
            </a:endParaRPr>
          </a:p>
        </p:txBody>
      </p:sp>
      <p:sp>
        <p:nvSpPr>
          <p:cNvPr id="11" name="TextBox 10"/>
          <p:cNvSpPr txBox="1">
            <a:spLocks noChangeArrowheads="1"/>
          </p:cNvSpPr>
          <p:nvPr/>
        </p:nvSpPr>
        <p:spPr bwMode="auto">
          <a:xfrm>
            <a:off x="0" y="3810000"/>
            <a:ext cx="9144000" cy="523875"/>
          </a:xfrm>
          <a:prstGeom prst="rect">
            <a:avLst/>
          </a:prstGeom>
          <a:noFill/>
          <a:ln w="9525">
            <a:noFill/>
            <a:miter lim="800000"/>
            <a:headEnd/>
            <a:tailEnd/>
          </a:ln>
        </p:spPr>
        <p:txBody>
          <a:bodyPr>
            <a:spAutoFit/>
          </a:bodyPr>
          <a:lstStyle/>
          <a:p>
            <a:pPr marL="171450" indent="-171450">
              <a:buFontTx/>
              <a:buChar char="-"/>
            </a:pPr>
            <a:endParaRPr lang="vi-VN" altLang="vi-VN" sz="280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0" y="0"/>
            <a:ext cx="9144000" cy="378619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lstStyle/>
          <a:p>
            <a:r>
              <a:rPr lang="en-US" altLang="vi-VN" sz="2400" dirty="0" err="1" smtClean="0">
                <a:solidFill>
                  <a:schemeClr val="tx1"/>
                </a:solidFill>
                <a:latin typeface="Times New Roman" pitchFamily="18" charset="0"/>
                <a:cs typeface="Times New Roman" pitchFamily="18" charset="0"/>
              </a:rPr>
              <a:t>Luyện</a:t>
            </a:r>
            <a:r>
              <a:rPr lang="en-US" altLang="vi-VN" sz="2400" dirty="0" smtClean="0">
                <a:solidFill>
                  <a:schemeClr val="tx1"/>
                </a:solidFill>
                <a:latin typeface="Times New Roman" pitchFamily="18" charset="0"/>
                <a:cs typeface="Times New Roman" pitchFamily="18" charset="0"/>
              </a:rPr>
              <a:t> </a:t>
            </a:r>
            <a:r>
              <a:rPr lang="en-US" altLang="vi-VN" sz="2400" dirty="0" err="1" smtClean="0">
                <a:solidFill>
                  <a:schemeClr val="tx1"/>
                </a:solidFill>
                <a:latin typeface="Times New Roman" pitchFamily="18" charset="0"/>
                <a:cs typeface="Times New Roman" pitchFamily="18" charset="0"/>
              </a:rPr>
              <a:t>tập</a:t>
            </a:r>
            <a:r>
              <a:rPr lang="en-US" altLang="vi-VN" sz="2400" dirty="0" smtClean="0">
                <a:solidFill>
                  <a:schemeClr val="tx1"/>
                </a:solidFill>
                <a:latin typeface="Times New Roman" pitchFamily="18" charset="0"/>
                <a:cs typeface="Times New Roman" pitchFamily="18" charset="0"/>
              </a:rPr>
              <a:t>:</a:t>
            </a:r>
            <a:endParaRPr lang="vi-VN" sz="2400" b="1" dirty="0" smtClean="0">
              <a:latin typeface="Times New Roman" pitchFamily="18" charset="0"/>
              <a:cs typeface="Times New Roman" pitchFamily="18" charset="0"/>
            </a:endParaRPr>
          </a:p>
          <a:p>
            <a:pPr>
              <a:defRPr/>
            </a:pPr>
            <a:r>
              <a:rPr lang="vi-VN" sz="2800" dirty="0" smtClean="0"/>
              <a:t>Nhà bạn A Sung ở khu vực biên giới. Hàng ngày, A Sung đi chăn trâu sau giờ học. Khu vực gần nhà hết cỏ, A Sung phải lùa trâu ra sát bìa rừng, nơi có cột mốc biên giới. Bên kia cột mốc có bãi cỏ xanh tốt, A Sung định lùa trâu sang đó, hễ trâu ăn no là quay về Việt Nam ngay. Em hãy tư vấn cho A Sung.</a:t>
            </a:r>
            <a:endParaRPr lang="en-US" sz="2800" dirty="0">
              <a:cs typeface="Times New Roman" pitchFamily="18" charset="0"/>
            </a:endParaRPr>
          </a:p>
        </p:txBody>
      </p:sp>
      <p:sp>
        <p:nvSpPr>
          <p:cNvPr id="11" name="TextBox 10"/>
          <p:cNvSpPr txBox="1">
            <a:spLocks noChangeArrowheads="1"/>
          </p:cNvSpPr>
          <p:nvPr/>
        </p:nvSpPr>
        <p:spPr bwMode="auto">
          <a:xfrm>
            <a:off x="0" y="3810000"/>
            <a:ext cx="9144000" cy="523875"/>
          </a:xfrm>
          <a:prstGeom prst="rect">
            <a:avLst/>
          </a:prstGeom>
          <a:noFill/>
          <a:ln w="9525">
            <a:noFill/>
            <a:miter lim="800000"/>
            <a:headEnd/>
            <a:tailEnd/>
          </a:ln>
        </p:spPr>
        <p:txBody>
          <a:bodyPr>
            <a:spAutoFit/>
          </a:bodyPr>
          <a:lstStyle/>
          <a:p>
            <a:pPr marL="171450" indent="-171450">
              <a:buFontTx/>
              <a:buChar char="-"/>
            </a:pPr>
            <a:endParaRPr lang="vi-VN" altLang="vi-VN" sz="280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0" y="0"/>
            <a:ext cx="9144000" cy="285749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lstStyle/>
          <a:p>
            <a:r>
              <a:rPr lang="en-US" altLang="vi-VN" sz="2400" dirty="0" err="1" smtClean="0">
                <a:solidFill>
                  <a:schemeClr val="tx1"/>
                </a:solidFill>
                <a:latin typeface="Times New Roman" pitchFamily="18" charset="0"/>
                <a:cs typeface="Times New Roman" pitchFamily="18" charset="0"/>
              </a:rPr>
              <a:t>Lời</a:t>
            </a:r>
            <a:r>
              <a:rPr lang="en-US" altLang="vi-VN" sz="2400" dirty="0" smtClean="0">
                <a:solidFill>
                  <a:schemeClr val="tx1"/>
                </a:solidFill>
                <a:latin typeface="Times New Roman" pitchFamily="18" charset="0"/>
                <a:cs typeface="Times New Roman" pitchFamily="18" charset="0"/>
              </a:rPr>
              <a:t> </a:t>
            </a:r>
            <a:r>
              <a:rPr lang="en-US" altLang="vi-VN" sz="2400" dirty="0" err="1" smtClean="0">
                <a:solidFill>
                  <a:schemeClr val="tx1"/>
                </a:solidFill>
                <a:latin typeface="Times New Roman" pitchFamily="18" charset="0"/>
                <a:cs typeface="Times New Roman" pitchFamily="18" charset="0"/>
              </a:rPr>
              <a:t>giải</a:t>
            </a:r>
            <a:r>
              <a:rPr lang="en-US" altLang="vi-VN" sz="2400" dirty="0" smtClean="0">
                <a:solidFill>
                  <a:schemeClr val="tx1"/>
                </a:solidFill>
                <a:latin typeface="Times New Roman" pitchFamily="18" charset="0"/>
                <a:cs typeface="Times New Roman" pitchFamily="18" charset="0"/>
              </a:rPr>
              <a:t>:</a:t>
            </a:r>
            <a:endParaRPr lang="vi-VN" sz="2400" b="1" dirty="0" smtClean="0">
              <a:latin typeface="Times New Roman" pitchFamily="18" charset="0"/>
              <a:cs typeface="Times New Roman" pitchFamily="18" charset="0"/>
            </a:endParaRPr>
          </a:p>
          <a:p>
            <a:pPr>
              <a:defRPr/>
            </a:pPr>
            <a:r>
              <a:rPr lang="vi-VN" sz="2800" dirty="0" smtClean="0"/>
              <a:t>A Sung không nên thực hiện hành động: lùa trâu sang bên kia cột mốc biên giới, vì đó là hành vi bị nghiêm cấm trong bảo vệ biên giới quốc gia Việt Nam.</a:t>
            </a:r>
            <a:endParaRPr lang="en-US" sz="2800" dirty="0">
              <a:cs typeface="Times New Roman" pitchFamily="18" charset="0"/>
            </a:endParaRPr>
          </a:p>
        </p:txBody>
      </p:sp>
      <p:sp>
        <p:nvSpPr>
          <p:cNvPr id="11" name="TextBox 10"/>
          <p:cNvSpPr txBox="1">
            <a:spLocks noChangeArrowheads="1"/>
          </p:cNvSpPr>
          <p:nvPr/>
        </p:nvSpPr>
        <p:spPr bwMode="auto">
          <a:xfrm>
            <a:off x="0" y="3810000"/>
            <a:ext cx="9144000" cy="523875"/>
          </a:xfrm>
          <a:prstGeom prst="rect">
            <a:avLst/>
          </a:prstGeom>
          <a:noFill/>
          <a:ln w="9525">
            <a:noFill/>
            <a:miter lim="800000"/>
            <a:headEnd/>
            <a:tailEnd/>
          </a:ln>
        </p:spPr>
        <p:txBody>
          <a:bodyPr>
            <a:spAutoFit/>
          </a:bodyPr>
          <a:lstStyle/>
          <a:p>
            <a:pPr marL="171450" indent="-171450">
              <a:buFontTx/>
              <a:buChar char="-"/>
            </a:pPr>
            <a:endParaRPr lang="vi-VN" altLang="vi-VN" sz="280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grpSp>
        <p:nvGrpSpPr>
          <p:cNvPr id="372" name="Google Shape;372;p13"/>
          <p:cNvGrpSpPr/>
          <p:nvPr/>
        </p:nvGrpSpPr>
        <p:grpSpPr>
          <a:xfrm>
            <a:off x="-404812" y="-48728"/>
            <a:ext cx="9525000" cy="1336676"/>
            <a:chOff x="-381000" y="-8659"/>
            <a:chExt cx="9525000" cy="1447800"/>
          </a:xfrm>
        </p:grpSpPr>
        <p:grpSp>
          <p:nvGrpSpPr>
            <p:cNvPr id="373" name="Google Shape;373;p13"/>
            <p:cNvGrpSpPr/>
            <p:nvPr/>
          </p:nvGrpSpPr>
          <p:grpSpPr>
            <a:xfrm>
              <a:off x="0" y="-8659"/>
              <a:ext cx="9144000" cy="1447800"/>
              <a:chOff x="0" y="-8659"/>
              <a:chExt cx="9144000" cy="1447800"/>
            </a:xfrm>
          </p:grpSpPr>
          <p:pic>
            <p:nvPicPr>
              <p:cNvPr id="374" name="Google Shape;374;p13"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375" name="Google Shape;375;p13"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376" name="Google Shape;376;p13"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377" name="Google Shape;377;p13"/>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378" name="Google Shape;378;p13"/>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11</a:t>
              </a:r>
              <a:endParaRPr/>
            </a:p>
          </p:txBody>
        </p:sp>
      </p:grpSp>
      <p:sp>
        <p:nvSpPr>
          <p:cNvPr id="379" name="Google Shape;379;p13"/>
          <p:cNvSpPr txBox="1"/>
          <p:nvPr/>
        </p:nvSpPr>
        <p:spPr>
          <a:xfrm>
            <a:off x="407774" y="1123529"/>
            <a:ext cx="8736226"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dirty="0">
                <a:solidFill>
                  <a:schemeClr val="lt1"/>
                </a:solidFill>
                <a:latin typeface="Arial"/>
                <a:ea typeface="Arial"/>
                <a:cs typeface="Arial"/>
                <a:sym typeface="Arial"/>
              </a:rPr>
              <a:t> </a:t>
            </a:r>
            <a:r>
              <a:rPr lang="en-US" sz="2200" b="1" dirty="0" smtClean="0">
                <a:solidFill>
                  <a:srgbClr val="C00000"/>
                </a:solidFill>
                <a:latin typeface="Arial"/>
                <a:ea typeface="Arial"/>
                <a:cs typeface="Arial"/>
                <a:sym typeface="Arial"/>
              </a:rPr>
              <a:t>III</a:t>
            </a:r>
            <a:r>
              <a:rPr lang="en-US" sz="2200" b="1" dirty="0">
                <a:solidFill>
                  <a:srgbClr val="C00000"/>
                </a:solidFill>
                <a:latin typeface="Arial"/>
                <a:ea typeface="Arial"/>
                <a:cs typeface="Arial"/>
                <a:sym typeface="Arial"/>
              </a:rPr>
              <a:t>. </a:t>
            </a:r>
            <a:r>
              <a:rPr lang="en-US" sz="2200" b="1" dirty="0" err="1">
                <a:solidFill>
                  <a:srgbClr val="C00000"/>
                </a:solidFill>
                <a:latin typeface="Arial"/>
                <a:ea typeface="Arial"/>
                <a:cs typeface="Arial"/>
                <a:sym typeface="Arial"/>
              </a:rPr>
              <a:t>MỘT</a:t>
            </a:r>
            <a:r>
              <a:rPr lang="en-US" sz="2200" b="1" dirty="0">
                <a:solidFill>
                  <a:srgbClr val="C00000"/>
                </a:solidFill>
                <a:latin typeface="Arial"/>
                <a:ea typeface="Arial"/>
                <a:cs typeface="Arial"/>
                <a:sym typeface="Arial"/>
              </a:rPr>
              <a:t> </a:t>
            </a:r>
            <a:r>
              <a:rPr lang="en-US" sz="2200" b="1" dirty="0" err="1">
                <a:solidFill>
                  <a:srgbClr val="C00000"/>
                </a:solidFill>
                <a:latin typeface="Arial"/>
                <a:ea typeface="Arial"/>
                <a:cs typeface="Arial"/>
                <a:sym typeface="Arial"/>
              </a:rPr>
              <a:t>SỐ</a:t>
            </a:r>
            <a:r>
              <a:rPr lang="en-US" sz="2200" b="1" dirty="0">
                <a:solidFill>
                  <a:srgbClr val="C00000"/>
                </a:solidFill>
                <a:latin typeface="Arial"/>
                <a:ea typeface="Arial"/>
                <a:cs typeface="Arial"/>
                <a:sym typeface="Arial"/>
              </a:rPr>
              <a:t> </a:t>
            </a:r>
            <a:r>
              <a:rPr lang="en-US" sz="2200" b="1" dirty="0" err="1">
                <a:solidFill>
                  <a:srgbClr val="C00000"/>
                </a:solidFill>
                <a:latin typeface="Arial"/>
                <a:ea typeface="Arial"/>
                <a:cs typeface="Arial"/>
                <a:sym typeface="Arial"/>
              </a:rPr>
              <a:t>NỘI</a:t>
            </a:r>
            <a:r>
              <a:rPr lang="en-US" sz="2200" b="1" dirty="0">
                <a:solidFill>
                  <a:srgbClr val="C00000"/>
                </a:solidFill>
                <a:latin typeface="Arial"/>
                <a:ea typeface="Arial"/>
                <a:cs typeface="Arial"/>
                <a:sym typeface="Arial"/>
              </a:rPr>
              <a:t> DUNG </a:t>
            </a:r>
            <a:r>
              <a:rPr lang="en-US" sz="2200" b="1" dirty="0" err="1">
                <a:solidFill>
                  <a:srgbClr val="C00000"/>
                </a:solidFill>
                <a:latin typeface="Arial"/>
                <a:ea typeface="Arial"/>
                <a:cs typeface="Arial"/>
                <a:sym typeface="Arial"/>
              </a:rPr>
              <a:t>VỀ</a:t>
            </a:r>
            <a:r>
              <a:rPr lang="en-US" sz="2200" b="1" dirty="0">
                <a:solidFill>
                  <a:srgbClr val="C00000"/>
                </a:solidFill>
                <a:latin typeface="Arial"/>
                <a:ea typeface="Arial"/>
                <a:cs typeface="Arial"/>
                <a:sym typeface="Arial"/>
              </a:rPr>
              <a:t> </a:t>
            </a:r>
            <a:r>
              <a:rPr lang="en-US" sz="2200" b="1" dirty="0" err="1">
                <a:solidFill>
                  <a:srgbClr val="C00000"/>
                </a:solidFill>
                <a:latin typeface="Arial"/>
                <a:ea typeface="Arial"/>
                <a:cs typeface="Arial"/>
                <a:sym typeface="Arial"/>
              </a:rPr>
              <a:t>CHỦ</a:t>
            </a:r>
            <a:r>
              <a:rPr lang="en-US" sz="2200" b="1" dirty="0">
                <a:solidFill>
                  <a:srgbClr val="C00000"/>
                </a:solidFill>
                <a:latin typeface="Arial"/>
                <a:ea typeface="Arial"/>
                <a:cs typeface="Arial"/>
                <a:sym typeface="Arial"/>
              </a:rPr>
              <a:t> </a:t>
            </a:r>
            <a:r>
              <a:rPr lang="en-US" sz="2200" b="1" dirty="0" err="1">
                <a:solidFill>
                  <a:srgbClr val="C00000"/>
                </a:solidFill>
                <a:latin typeface="Arial"/>
                <a:ea typeface="Arial"/>
                <a:cs typeface="Arial"/>
                <a:sym typeface="Arial"/>
              </a:rPr>
              <a:t>QUYỀN</a:t>
            </a:r>
            <a:r>
              <a:rPr lang="en-US" sz="2200" b="1" dirty="0">
                <a:solidFill>
                  <a:srgbClr val="C00000"/>
                </a:solidFill>
                <a:latin typeface="Arial"/>
                <a:ea typeface="Arial"/>
                <a:cs typeface="Arial"/>
                <a:sym typeface="Arial"/>
              </a:rPr>
              <a:t> </a:t>
            </a:r>
            <a:r>
              <a:rPr lang="en-US" sz="2200" b="1" dirty="0" err="1">
                <a:solidFill>
                  <a:srgbClr val="C00000"/>
                </a:solidFill>
                <a:latin typeface="Arial"/>
                <a:ea typeface="Arial"/>
                <a:cs typeface="Arial"/>
                <a:sym typeface="Arial"/>
              </a:rPr>
              <a:t>LÃNH</a:t>
            </a:r>
            <a:r>
              <a:rPr lang="en-US" sz="2200" b="1" dirty="0">
                <a:solidFill>
                  <a:srgbClr val="C00000"/>
                </a:solidFill>
                <a:latin typeface="Arial"/>
                <a:ea typeface="Arial"/>
                <a:cs typeface="Arial"/>
                <a:sym typeface="Arial"/>
              </a:rPr>
              <a:t> </a:t>
            </a:r>
            <a:r>
              <a:rPr lang="en-US" sz="2200" b="1" dirty="0" err="1">
                <a:solidFill>
                  <a:srgbClr val="C00000"/>
                </a:solidFill>
                <a:latin typeface="Arial"/>
                <a:ea typeface="Arial"/>
                <a:cs typeface="Arial"/>
                <a:sym typeface="Arial"/>
              </a:rPr>
              <a:t>THỔ</a:t>
            </a:r>
            <a:r>
              <a:rPr lang="en-US" sz="2200" b="1" dirty="0">
                <a:solidFill>
                  <a:srgbClr val="C00000"/>
                </a:solidFill>
                <a:latin typeface="Arial"/>
                <a:ea typeface="Arial"/>
                <a:cs typeface="Arial"/>
                <a:sym typeface="Arial"/>
              </a:rPr>
              <a:t>. </a:t>
            </a:r>
            <a:r>
              <a:rPr lang="en-US" sz="2200" b="1" dirty="0" err="1">
                <a:solidFill>
                  <a:srgbClr val="C00000"/>
                </a:solidFill>
                <a:latin typeface="Arial"/>
                <a:ea typeface="Arial"/>
                <a:cs typeface="Arial"/>
                <a:sym typeface="Arial"/>
              </a:rPr>
              <a:t>BIÊN</a:t>
            </a:r>
            <a:r>
              <a:rPr lang="en-US" sz="2200" b="1" dirty="0">
                <a:solidFill>
                  <a:srgbClr val="C00000"/>
                </a:solidFill>
                <a:latin typeface="Arial"/>
                <a:ea typeface="Arial"/>
                <a:cs typeface="Arial"/>
                <a:sym typeface="Arial"/>
              </a:rPr>
              <a:t> </a:t>
            </a:r>
            <a:r>
              <a:rPr lang="en-US" sz="2200" b="1" dirty="0" err="1">
                <a:solidFill>
                  <a:srgbClr val="C00000"/>
                </a:solidFill>
                <a:latin typeface="Arial"/>
                <a:ea typeface="Arial"/>
                <a:cs typeface="Arial"/>
                <a:sym typeface="Arial"/>
              </a:rPr>
              <a:t>GIỚI</a:t>
            </a:r>
            <a:r>
              <a:rPr lang="en-US" sz="2200" b="1" dirty="0">
                <a:solidFill>
                  <a:srgbClr val="C00000"/>
                </a:solidFill>
                <a:latin typeface="Arial"/>
                <a:ea typeface="Arial"/>
                <a:cs typeface="Arial"/>
                <a:sym typeface="Arial"/>
              </a:rPr>
              <a:t> </a:t>
            </a:r>
            <a:r>
              <a:rPr lang="en-US" sz="2200" b="1" dirty="0" err="1">
                <a:solidFill>
                  <a:srgbClr val="C00000"/>
                </a:solidFill>
                <a:latin typeface="Arial"/>
                <a:ea typeface="Arial"/>
                <a:cs typeface="Arial"/>
                <a:sym typeface="Arial"/>
              </a:rPr>
              <a:t>QUỔC</a:t>
            </a:r>
            <a:r>
              <a:rPr lang="en-US" sz="2200" b="1" dirty="0">
                <a:solidFill>
                  <a:srgbClr val="C00000"/>
                </a:solidFill>
                <a:latin typeface="Arial"/>
                <a:ea typeface="Arial"/>
                <a:cs typeface="Arial"/>
                <a:sym typeface="Arial"/>
              </a:rPr>
              <a:t> </a:t>
            </a:r>
            <a:r>
              <a:rPr lang="en-US" sz="2200" b="1" dirty="0" err="1">
                <a:solidFill>
                  <a:srgbClr val="C00000"/>
                </a:solidFill>
                <a:latin typeface="Arial"/>
                <a:ea typeface="Arial"/>
                <a:cs typeface="Arial"/>
                <a:sym typeface="Arial"/>
              </a:rPr>
              <a:t>GIA</a:t>
            </a:r>
            <a:r>
              <a:rPr lang="en-US" sz="2200" b="1" dirty="0">
                <a:solidFill>
                  <a:srgbClr val="C00000"/>
                </a:solidFill>
                <a:latin typeface="Arial"/>
                <a:ea typeface="Arial"/>
                <a:cs typeface="Arial"/>
                <a:sym typeface="Arial"/>
              </a:rPr>
              <a:t> </a:t>
            </a:r>
            <a:r>
              <a:rPr lang="en-US" sz="2200" b="1" dirty="0" err="1">
                <a:solidFill>
                  <a:srgbClr val="C00000"/>
                </a:solidFill>
                <a:latin typeface="Arial"/>
                <a:ea typeface="Arial"/>
                <a:cs typeface="Arial"/>
                <a:sym typeface="Arial"/>
              </a:rPr>
              <a:t>NƯỚC</a:t>
            </a:r>
            <a:r>
              <a:rPr lang="en-US" sz="2200" b="1" dirty="0">
                <a:solidFill>
                  <a:srgbClr val="C00000"/>
                </a:solidFill>
                <a:latin typeface="Arial"/>
                <a:ea typeface="Arial"/>
                <a:cs typeface="Arial"/>
                <a:sym typeface="Arial"/>
              </a:rPr>
              <a:t> </a:t>
            </a:r>
            <a:r>
              <a:rPr lang="en-US" sz="2200" b="1" dirty="0" err="1">
                <a:solidFill>
                  <a:srgbClr val="C00000"/>
                </a:solidFill>
                <a:latin typeface="Arial"/>
                <a:ea typeface="Arial"/>
                <a:cs typeface="Arial"/>
                <a:sym typeface="Arial"/>
              </a:rPr>
              <a:t>CHXH</a:t>
            </a:r>
            <a:r>
              <a:rPr lang="en-US" sz="2200" b="1" dirty="0">
                <a:solidFill>
                  <a:srgbClr val="C00000"/>
                </a:solidFill>
                <a:latin typeface="Arial"/>
                <a:ea typeface="Arial"/>
                <a:cs typeface="Arial"/>
                <a:sym typeface="Arial"/>
              </a:rPr>
              <a:t> </a:t>
            </a:r>
            <a:r>
              <a:rPr lang="en-US" sz="2200" b="1" dirty="0" err="1">
                <a:solidFill>
                  <a:srgbClr val="C00000"/>
                </a:solidFill>
                <a:latin typeface="Arial"/>
                <a:ea typeface="Arial"/>
                <a:cs typeface="Arial"/>
                <a:sym typeface="Arial"/>
              </a:rPr>
              <a:t>CHỦ</a:t>
            </a:r>
            <a:r>
              <a:rPr lang="en-US" sz="2200" b="1" dirty="0">
                <a:solidFill>
                  <a:srgbClr val="C00000"/>
                </a:solidFill>
                <a:latin typeface="Arial"/>
                <a:ea typeface="Arial"/>
                <a:cs typeface="Arial"/>
                <a:sym typeface="Arial"/>
              </a:rPr>
              <a:t> </a:t>
            </a:r>
            <a:r>
              <a:rPr lang="en-US" sz="2200" b="1" dirty="0" err="1">
                <a:solidFill>
                  <a:srgbClr val="C00000"/>
                </a:solidFill>
                <a:latin typeface="Arial"/>
                <a:ea typeface="Arial"/>
                <a:cs typeface="Arial"/>
                <a:sym typeface="Arial"/>
              </a:rPr>
              <a:t>NGHĨA</a:t>
            </a:r>
            <a:r>
              <a:rPr lang="en-US" sz="2200" b="1" dirty="0">
                <a:solidFill>
                  <a:srgbClr val="C00000"/>
                </a:solidFill>
                <a:latin typeface="Arial"/>
                <a:ea typeface="Arial"/>
                <a:cs typeface="Arial"/>
                <a:sym typeface="Arial"/>
              </a:rPr>
              <a:t> </a:t>
            </a:r>
            <a:r>
              <a:rPr lang="en-US" sz="2200" b="1" dirty="0" err="1">
                <a:solidFill>
                  <a:srgbClr val="C00000"/>
                </a:solidFill>
                <a:latin typeface="Arial"/>
                <a:ea typeface="Arial"/>
                <a:cs typeface="Arial"/>
                <a:sym typeface="Arial"/>
              </a:rPr>
              <a:t>VIỆT</a:t>
            </a:r>
            <a:r>
              <a:rPr lang="en-US" sz="2200" b="1" dirty="0">
                <a:solidFill>
                  <a:srgbClr val="C00000"/>
                </a:solidFill>
                <a:latin typeface="Arial"/>
                <a:ea typeface="Arial"/>
                <a:cs typeface="Arial"/>
                <a:sym typeface="Arial"/>
              </a:rPr>
              <a:t> NAM</a:t>
            </a:r>
            <a:endParaRPr sz="2200" b="1">
              <a:solidFill>
                <a:srgbClr val="C00000"/>
              </a:solidFill>
              <a:latin typeface="Arial"/>
              <a:ea typeface="Arial"/>
              <a:cs typeface="Arial"/>
              <a:sym typeface="Arial"/>
            </a:endParaRPr>
          </a:p>
        </p:txBody>
      </p:sp>
      <p:sp>
        <p:nvSpPr>
          <p:cNvPr id="380" name="Google Shape;380;p13"/>
          <p:cNvSpPr txBox="1"/>
          <p:nvPr/>
        </p:nvSpPr>
        <p:spPr>
          <a:xfrm>
            <a:off x="0" y="1794873"/>
            <a:ext cx="3286898" cy="4308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b="1">
                <a:solidFill>
                  <a:srgbClr val="FF0000"/>
                </a:solidFill>
                <a:latin typeface="Arial"/>
                <a:ea typeface="Arial"/>
                <a:cs typeface="Arial"/>
                <a:sym typeface="Arial"/>
              </a:rPr>
              <a:t>4. Các hành vi bị cấm</a:t>
            </a:r>
            <a:endParaRPr sz="2200">
              <a:solidFill>
                <a:srgbClr val="FF0000"/>
              </a:solidFill>
              <a:latin typeface="Arial"/>
              <a:ea typeface="Arial"/>
              <a:cs typeface="Arial"/>
              <a:sym typeface="Arial"/>
            </a:endParaRPr>
          </a:p>
        </p:txBody>
      </p:sp>
      <p:pic>
        <p:nvPicPr>
          <p:cNvPr id="381" name="Google Shape;381;p13"/>
          <p:cNvPicPr preferRelativeResize="0"/>
          <p:nvPr/>
        </p:nvPicPr>
        <p:blipFill rotWithShape="1">
          <a:blip r:embed="rId6">
            <a:alphaModFix/>
          </a:blip>
          <a:srcRect/>
          <a:stretch/>
        </p:blipFill>
        <p:spPr>
          <a:xfrm>
            <a:off x="83976" y="1273950"/>
            <a:ext cx="498637" cy="538038"/>
          </a:xfrm>
          <a:prstGeom prst="rect">
            <a:avLst/>
          </a:prstGeom>
          <a:noFill/>
          <a:ln>
            <a:noFill/>
          </a:ln>
        </p:spPr>
      </p:pic>
      <p:sp>
        <p:nvSpPr>
          <p:cNvPr id="382" name="Google Shape;382;p13"/>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pic>
        <p:nvPicPr>
          <p:cNvPr id="383" name="Google Shape;383;p13"/>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384" name="Google Shape;384;p13"/>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385" name="Google Shape;385;p13"/>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386" name="Google Shape;386;p13"/>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387" name="Google Shape;387;p13"/>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388" name="Google Shape;388;p13"/>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389" name="Google Shape;389;p13"/>
          <p:cNvPicPr preferRelativeResize="0"/>
          <p:nvPr/>
        </p:nvPicPr>
        <p:blipFill rotWithShape="1">
          <a:blip r:embed="rId12">
            <a:alphaModFix/>
          </a:blip>
          <a:srcRect/>
          <a:stretch/>
        </p:blipFill>
        <p:spPr>
          <a:xfrm>
            <a:off x="8016713" y="6229350"/>
            <a:ext cx="581025" cy="628650"/>
          </a:xfrm>
          <a:prstGeom prst="rect">
            <a:avLst/>
          </a:prstGeom>
          <a:noFill/>
          <a:ln>
            <a:noFill/>
          </a:ln>
        </p:spPr>
      </p:pic>
      <p:sp>
        <p:nvSpPr>
          <p:cNvPr id="390" name="Google Shape;390;p13"/>
          <p:cNvSpPr txBox="1"/>
          <p:nvPr/>
        </p:nvSpPr>
        <p:spPr>
          <a:xfrm>
            <a:off x="0" y="2123503"/>
            <a:ext cx="9144000" cy="4770537"/>
          </a:xfrm>
          <a:prstGeom prst="rect">
            <a:avLst/>
          </a:prstGeom>
          <a:noFill/>
          <a:ln>
            <a:noFill/>
          </a:ln>
        </p:spPr>
        <p:txBody>
          <a:bodyPr spcFirstLastPara="1" wrap="square" lIns="91425" tIns="45700" rIns="91425" bIns="45700" anchor="t" anchorCtr="0">
            <a:spAutoFit/>
          </a:bodyPr>
          <a:lstStyle/>
          <a:p>
            <a:pPr marL="30480" marR="30480" lvl="0" indent="0" algn="just" rtl="0">
              <a:spcBef>
                <a:spcPts val="0"/>
              </a:spcBef>
              <a:spcAft>
                <a:spcPts val="0"/>
              </a:spcAft>
              <a:buNone/>
            </a:pPr>
            <a:r>
              <a:rPr lang="en-US" sz="1900">
                <a:solidFill>
                  <a:srgbClr val="000000"/>
                </a:solidFill>
                <a:latin typeface="Arial"/>
                <a:ea typeface="Arial"/>
                <a:cs typeface="Arial"/>
                <a:sym typeface="Arial"/>
              </a:rPr>
              <a:t>- Xê dịch, phá hoại mốc quốc giới; làm sai lệch, chệch hướng đi của đường biên giới quốc gia, làm thay đổi dòng chảy tự nhiên của sông, suối biên giới; gây hư hại mốc quốc giới.</a:t>
            </a:r>
            <a:endParaRPr sz="1900">
              <a:solidFill>
                <a:schemeClr val="dk1"/>
              </a:solidFill>
              <a:latin typeface="Arial"/>
              <a:ea typeface="Arial"/>
              <a:cs typeface="Arial"/>
              <a:sym typeface="Arial"/>
            </a:endParaRPr>
          </a:p>
          <a:p>
            <a:pPr marL="30480" marR="30480" lvl="0" indent="0" algn="just" rtl="0">
              <a:spcBef>
                <a:spcPts val="0"/>
              </a:spcBef>
              <a:spcAft>
                <a:spcPts val="0"/>
              </a:spcAft>
              <a:buNone/>
            </a:pPr>
            <a:r>
              <a:rPr lang="en-US" sz="1900">
                <a:solidFill>
                  <a:srgbClr val="000000"/>
                </a:solidFill>
                <a:latin typeface="Arial"/>
                <a:ea typeface="Arial"/>
                <a:cs typeface="Arial"/>
                <a:sym typeface="Arial"/>
              </a:rPr>
              <a:t>- Phá hoại an ninh, trật tự, an toàn xã hội ở khu vực biên giới; xâm canh, xâm cư ở khu vực biên giới; phá hoại công trình biên giới.</a:t>
            </a:r>
            <a:endParaRPr sz="1900">
              <a:solidFill>
                <a:schemeClr val="dk1"/>
              </a:solidFill>
              <a:latin typeface="Arial"/>
              <a:ea typeface="Arial"/>
              <a:cs typeface="Arial"/>
              <a:sym typeface="Arial"/>
            </a:endParaRPr>
          </a:p>
          <a:p>
            <a:pPr marL="30480" marR="30480" lvl="0" indent="0" algn="just" rtl="0">
              <a:spcBef>
                <a:spcPts val="0"/>
              </a:spcBef>
              <a:spcAft>
                <a:spcPts val="0"/>
              </a:spcAft>
              <a:buNone/>
            </a:pPr>
            <a:r>
              <a:rPr lang="en-US" sz="1900">
                <a:solidFill>
                  <a:srgbClr val="000000"/>
                </a:solidFill>
                <a:latin typeface="Arial"/>
                <a:ea typeface="Arial"/>
                <a:cs typeface="Arial"/>
                <a:sym typeface="Arial"/>
              </a:rPr>
              <a:t>- Làm cạn kiệt nguồn nước, gây ngập úng, gây ô nhiễm môi trường, xâm phạm tài nguyên thiên nhiên và lợi ích quốc gia.</a:t>
            </a:r>
            <a:endParaRPr sz="1900">
              <a:solidFill>
                <a:schemeClr val="dk1"/>
              </a:solidFill>
              <a:latin typeface="Arial"/>
              <a:ea typeface="Arial"/>
              <a:cs typeface="Arial"/>
              <a:sym typeface="Arial"/>
            </a:endParaRPr>
          </a:p>
          <a:p>
            <a:pPr marL="30480" marR="30480" lvl="0" indent="0" algn="just" rtl="0">
              <a:spcBef>
                <a:spcPts val="0"/>
              </a:spcBef>
              <a:spcAft>
                <a:spcPts val="0"/>
              </a:spcAft>
              <a:buNone/>
            </a:pPr>
            <a:r>
              <a:rPr lang="en-US" sz="1900">
                <a:solidFill>
                  <a:srgbClr val="000000"/>
                </a:solidFill>
                <a:latin typeface="Arial"/>
                <a:ea typeface="Arial"/>
                <a:cs typeface="Arial"/>
                <a:sym typeface="Arial"/>
              </a:rPr>
              <a:t>- Qua lại trái phép biên giới quốc gia, buôn lậu, vận chuyển trái phép hàng hoá, tiền tệ, vũ khí, ma tuý, chất nguy hiểm cháy, nổ qua biên giới quốc gia; vận chuyển qua biên giới quốc gia văn hoá phẩm độc hại và các loại hàng hoá khác mà Nhà nước cấm nhập khẩu, xuất khẩu.</a:t>
            </a:r>
            <a:endParaRPr sz="1900">
              <a:solidFill>
                <a:schemeClr val="dk1"/>
              </a:solidFill>
              <a:latin typeface="Arial"/>
              <a:ea typeface="Arial"/>
              <a:cs typeface="Arial"/>
              <a:sym typeface="Arial"/>
            </a:endParaRPr>
          </a:p>
          <a:p>
            <a:pPr marL="30480" marR="30480" lvl="0" indent="0" algn="just" rtl="0">
              <a:spcBef>
                <a:spcPts val="0"/>
              </a:spcBef>
              <a:spcAft>
                <a:spcPts val="0"/>
              </a:spcAft>
              <a:buNone/>
            </a:pPr>
            <a:r>
              <a:rPr lang="en-US" sz="1900">
                <a:solidFill>
                  <a:srgbClr val="000000"/>
                </a:solidFill>
                <a:latin typeface="Arial"/>
                <a:ea typeface="Arial"/>
                <a:cs typeface="Arial"/>
                <a:sym typeface="Arial"/>
              </a:rPr>
              <a:t>- Bay vào khu vực cấm bay; bắn, phỏng, thả, đưa qua biên giới quốc gia trên không phương tiện bay, vật thể, các chất gây hại hoặc có nguy cơ gây hại cho quốc phòng, an ninh, kinh tế, sức khỏe nhân dân, môi trường, an toàn hàng không và trật tự, an toàn xã hội ở khu vực biên giới.</a:t>
            </a:r>
            <a:endParaRPr sz="1900">
              <a:solidFill>
                <a:schemeClr val="dk1"/>
              </a:solidFill>
              <a:latin typeface="Arial"/>
              <a:ea typeface="Arial"/>
              <a:cs typeface="Arial"/>
              <a:sym typeface="Arial"/>
            </a:endParaRPr>
          </a:p>
          <a:p>
            <a:pPr marL="30480" marR="30480" lvl="0" indent="0" algn="just" rtl="0">
              <a:spcBef>
                <a:spcPts val="0"/>
              </a:spcBef>
              <a:spcAft>
                <a:spcPts val="0"/>
              </a:spcAft>
              <a:buNone/>
            </a:pPr>
            <a:r>
              <a:rPr lang="en-US" sz="1900">
                <a:solidFill>
                  <a:srgbClr val="000000"/>
                </a:solidFill>
                <a:latin typeface="Arial"/>
                <a:ea typeface="Arial"/>
                <a:cs typeface="Arial"/>
                <a:sym typeface="Arial"/>
              </a:rPr>
              <a:t>- Các hành vi khác vi phạm pháp luật về biên giới quốc gia.</a:t>
            </a:r>
            <a:endParaRPr sz="1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fade">
                                      <p:cBhvr>
                                        <p:cTn id="7" dur="1000"/>
                                        <p:tgtEl>
                                          <p:spTgt spid="3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0">
                                            <p:txEl>
                                              <p:pRg st="0" end="0"/>
                                            </p:txEl>
                                          </p:spTgt>
                                        </p:tgtEl>
                                        <p:attrNameLst>
                                          <p:attrName>style.visibility</p:attrName>
                                        </p:attrNameLst>
                                      </p:cBhvr>
                                      <p:to>
                                        <p:strVal val="visible"/>
                                      </p:to>
                                    </p:set>
                                    <p:animEffect transition="in" filter="fade">
                                      <p:cBhvr>
                                        <p:cTn id="12" dur="1000"/>
                                        <p:tgtEl>
                                          <p:spTgt spid="39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0">
                                            <p:txEl>
                                              <p:pRg st="1" end="1"/>
                                            </p:txEl>
                                          </p:spTgt>
                                        </p:tgtEl>
                                        <p:attrNameLst>
                                          <p:attrName>style.visibility</p:attrName>
                                        </p:attrNameLst>
                                      </p:cBhvr>
                                      <p:to>
                                        <p:strVal val="visible"/>
                                      </p:to>
                                    </p:set>
                                    <p:animEffect transition="in" filter="fade">
                                      <p:cBhvr>
                                        <p:cTn id="17" dur="1000"/>
                                        <p:tgtEl>
                                          <p:spTgt spid="39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0">
                                            <p:txEl>
                                              <p:pRg st="2" end="2"/>
                                            </p:txEl>
                                          </p:spTgt>
                                        </p:tgtEl>
                                        <p:attrNameLst>
                                          <p:attrName>style.visibility</p:attrName>
                                        </p:attrNameLst>
                                      </p:cBhvr>
                                      <p:to>
                                        <p:strVal val="visible"/>
                                      </p:to>
                                    </p:set>
                                    <p:animEffect transition="in" filter="fade">
                                      <p:cBhvr>
                                        <p:cTn id="22" dur="1000"/>
                                        <p:tgtEl>
                                          <p:spTgt spid="39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0">
                                            <p:txEl>
                                              <p:pRg st="3" end="3"/>
                                            </p:txEl>
                                          </p:spTgt>
                                        </p:tgtEl>
                                        <p:attrNameLst>
                                          <p:attrName>style.visibility</p:attrName>
                                        </p:attrNameLst>
                                      </p:cBhvr>
                                      <p:to>
                                        <p:strVal val="visible"/>
                                      </p:to>
                                    </p:set>
                                    <p:animEffect transition="in" filter="fade">
                                      <p:cBhvr>
                                        <p:cTn id="27" dur="1000"/>
                                        <p:tgtEl>
                                          <p:spTgt spid="39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0">
                                            <p:txEl>
                                              <p:pRg st="4" end="4"/>
                                            </p:txEl>
                                          </p:spTgt>
                                        </p:tgtEl>
                                        <p:attrNameLst>
                                          <p:attrName>style.visibility</p:attrName>
                                        </p:attrNameLst>
                                      </p:cBhvr>
                                      <p:to>
                                        <p:strVal val="visible"/>
                                      </p:to>
                                    </p:set>
                                    <p:animEffect transition="in" filter="fade">
                                      <p:cBhvr>
                                        <p:cTn id="32" dur="1000"/>
                                        <p:tgtEl>
                                          <p:spTgt spid="39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0">
                                            <p:txEl>
                                              <p:pRg st="5" end="5"/>
                                            </p:txEl>
                                          </p:spTgt>
                                        </p:tgtEl>
                                        <p:attrNameLst>
                                          <p:attrName>style.visibility</p:attrName>
                                        </p:attrNameLst>
                                      </p:cBhvr>
                                      <p:to>
                                        <p:strVal val="visible"/>
                                      </p:to>
                                    </p:set>
                                    <p:animEffect transition="in" filter="fade">
                                      <p:cBhvr>
                                        <p:cTn id="37" dur="1000"/>
                                        <p:tgtEl>
                                          <p:spTgt spid="39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grpSp>
        <p:nvGrpSpPr>
          <p:cNvPr id="549" name="Google Shape;549;p20"/>
          <p:cNvGrpSpPr/>
          <p:nvPr/>
        </p:nvGrpSpPr>
        <p:grpSpPr>
          <a:xfrm>
            <a:off x="-404812" y="-48728"/>
            <a:ext cx="9525000" cy="1336676"/>
            <a:chOff x="-381000" y="-8659"/>
            <a:chExt cx="9525000" cy="1447800"/>
          </a:xfrm>
        </p:grpSpPr>
        <p:grpSp>
          <p:nvGrpSpPr>
            <p:cNvPr id="550" name="Google Shape;550;p20"/>
            <p:cNvGrpSpPr/>
            <p:nvPr/>
          </p:nvGrpSpPr>
          <p:grpSpPr>
            <a:xfrm>
              <a:off x="0" y="-8659"/>
              <a:ext cx="9144000" cy="1447800"/>
              <a:chOff x="0" y="-8659"/>
              <a:chExt cx="9144000" cy="1447800"/>
            </a:xfrm>
          </p:grpSpPr>
          <p:pic>
            <p:nvPicPr>
              <p:cNvPr id="551" name="Google Shape;551;p20"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552" name="Google Shape;552;p20"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553" name="Google Shape;553;p20"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554" name="Google Shape;554;p20"/>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555" name="Google Shape;555;p20"/>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11</a:t>
              </a:r>
              <a:endParaRPr/>
            </a:p>
          </p:txBody>
        </p:sp>
      </p:grpSp>
      <p:sp>
        <p:nvSpPr>
          <p:cNvPr id="556" name="Google Shape;556;p20"/>
          <p:cNvSpPr txBox="1"/>
          <p:nvPr/>
        </p:nvSpPr>
        <p:spPr>
          <a:xfrm>
            <a:off x="407774" y="1179513"/>
            <a:ext cx="8736226"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a:solidFill>
                  <a:schemeClr val="lt1"/>
                </a:solidFill>
                <a:latin typeface="Arial"/>
                <a:ea typeface="Arial"/>
                <a:cs typeface="Arial"/>
                <a:sym typeface="Arial"/>
              </a:rPr>
              <a:t> </a:t>
            </a:r>
            <a:r>
              <a:rPr lang="en-US" sz="2600" b="1">
                <a:solidFill>
                  <a:srgbClr val="C00000"/>
                </a:solidFill>
                <a:latin typeface="Arial"/>
                <a:ea typeface="Arial"/>
                <a:cs typeface="Arial"/>
                <a:sym typeface="Arial"/>
              </a:rPr>
              <a:t>III</a:t>
            </a:r>
            <a:r>
              <a:rPr lang="en-US" sz="2400" b="1">
                <a:solidFill>
                  <a:srgbClr val="C00000"/>
                </a:solidFill>
                <a:latin typeface="Arial"/>
                <a:ea typeface="Arial"/>
                <a:cs typeface="Arial"/>
                <a:sym typeface="Arial"/>
              </a:rPr>
              <a:t>. MỘT SỐ NỘI DUNG</a:t>
            </a:r>
            <a:r>
              <a:rPr lang="en-US" sz="1800" b="1">
                <a:solidFill>
                  <a:srgbClr val="000000"/>
                </a:solidFill>
                <a:latin typeface="Arimo"/>
                <a:ea typeface="Arimo"/>
                <a:cs typeface="Arimo"/>
                <a:sym typeface="Arimo"/>
              </a:rPr>
              <a:t> </a:t>
            </a:r>
            <a:r>
              <a:rPr lang="en-US" sz="2400" b="1">
                <a:solidFill>
                  <a:srgbClr val="C00000"/>
                </a:solidFill>
                <a:latin typeface="Arial"/>
                <a:ea typeface="Arial"/>
                <a:cs typeface="Arial"/>
                <a:sym typeface="Arial"/>
              </a:rPr>
              <a:t>CÔNG UỚC LIÊN HỢP QUỒC VỀ LUẬT BIỂN NĂM 1982 VÀ LUẬT  BIỂN VIỆT NAM</a:t>
            </a:r>
            <a:endParaRPr sz="2400" b="1">
              <a:solidFill>
                <a:srgbClr val="C00000"/>
              </a:solidFill>
              <a:latin typeface="Arial"/>
              <a:ea typeface="Arial"/>
              <a:cs typeface="Arial"/>
              <a:sym typeface="Arial"/>
            </a:endParaRPr>
          </a:p>
        </p:txBody>
      </p:sp>
      <p:sp>
        <p:nvSpPr>
          <p:cNvPr id="557" name="Google Shape;557;p20"/>
          <p:cNvSpPr txBox="1"/>
          <p:nvPr/>
        </p:nvSpPr>
        <p:spPr>
          <a:xfrm>
            <a:off x="0" y="1977954"/>
            <a:ext cx="7574693"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00B0F0"/>
                </a:solidFill>
                <a:latin typeface="Arial"/>
                <a:ea typeface="Arial"/>
                <a:cs typeface="Arial"/>
                <a:sym typeface="Arial"/>
              </a:rPr>
              <a:t>Em có biết</a:t>
            </a:r>
            <a:endParaRPr sz="2400" b="1">
              <a:solidFill>
                <a:srgbClr val="00B0F0"/>
              </a:solidFill>
              <a:latin typeface="Arial"/>
              <a:ea typeface="Arial"/>
              <a:cs typeface="Arial"/>
              <a:sym typeface="Arial"/>
            </a:endParaRPr>
          </a:p>
        </p:txBody>
      </p:sp>
      <p:pic>
        <p:nvPicPr>
          <p:cNvPr id="558" name="Google Shape;558;p20"/>
          <p:cNvPicPr preferRelativeResize="0"/>
          <p:nvPr/>
        </p:nvPicPr>
        <p:blipFill rotWithShape="1">
          <a:blip r:embed="rId6">
            <a:alphaModFix/>
          </a:blip>
          <a:srcRect/>
          <a:stretch/>
        </p:blipFill>
        <p:spPr>
          <a:xfrm>
            <a:off x="0" y="1257982"/>
            <a:ext cx="582613" cy="628650"/>
          </a:xfrm>
          <a:prstGeom prst="rect">
            <a:avLst/>
          </a:prstGeom>
          <a:noFill/>
          <a:ln>
            <a:noFill/>
          </a:ln>
        </p:spPr>
      </p:pic>
      <p:sp>
        <p:nvSpPr>
          <p:cNvPr id="559" name="Google Shape;559;p20"/>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pic>
        <p:nvPicPr>
          <p:cNvPr id="560" name="Google Shape;560;p20"/>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561" name="Google Shape;561;p20"/>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562" name="Google Shape;562;p20"/>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563" name="Google Shape;563;p20"/>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564" name="Google Shape;564;p20"/>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565" name="Google Shape;565;p20"/>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566" name="Google Shape;566;p20"/>
          <p:cNvPicPr preferRelativeResize="0"/>
          <p:nvPr/>
        </p:nvPicPr>
        <p:blipFill rotWithShape="1">
          <a:blip r:embed="rId12">
            <a:alphaModFix/>
          </a:blip>
          <a:srcRect/>
          <a:stretch/>
        </p:blipFill>
        <p:spPr>
          <a:xfrm>
            <a:off x="8016713" y="6229350"/>
            <a:ext cx="581025" cy="628650"/>
          </a:xfrm>
          <a:prstGeom prst="rect">
            <a:avLst/>
          </a:prstGeom>
          <a:noFill/>
          <a:ln>
            <a:noFill/>
          </a:ln>
        </p:spPr>
      </p:pic>
      <p:sp>
        <p:nvSpPr>
          <p:cNvPr id="567" name="Google Shape;567;p20"/>
          <p:cNvSpPr txBox="1"/>
          <p:nvPr/>
        </p:nvSpPr>
        <p:spPr>
          <a:xfrm>
            <a:off x="0" y="2387224"/>
            <a:ext cx="9045146" cy="2308324"/>
          </a:xfrm>
          <a:prstGeom prst="rect">
            <a:avLst/>
          </a:prstGeom>
          <a:noFill/>
          <a:ln>
            <a:noFill/>
          </a:ln>
        </p:spPr>
        <p:txBody>
          <a:bodyPr spcFirstLastPara="1" wrap="square" lIns="91425" tIns="45700" rIns="91425" bIns="45700" anchor="t" anchorCtr="0">
            <a:spAutoFit/>
          </a:bodyPr>
          <a:lstStyle/>
          <a:p>
            <a:pPr marL="0" marR="0" lvl="0" indent="228600" algn="just" rtl="0">
              <a:spcBef>
                <a:spcPts val="0"/>
              </a:spcBef>
              <a:spcAft>
                <a:spcPts val="0"/>
              </a:spcAft>
              <a:buNone/>
            </a:pPr>
            <a:r>
              <a:rPr lang="en-US" sz="2400">
                <a:solidFill>
                  <a:schemeClr val="dk1"/>
                </a:solidFill>
                <a:latin typeface="Arial"/>
                <a:ea typeface="Arial"/>
                <a:cs typeface="Arial"/>
                <a:sym typeface="Arial"/>
              </a:rPr>
              <a:t>Quần đảo Trường Sa thuộc tỉnh Khánh Hoá bao gồm nhiều đảo, bãi ngầm, cồn cát, bãi đá, san hô, bao bọc một vùng biển rộng lớn. Phong cảnh ở đây thật đẹp, những tán bàng vuông, phong ba phủ xanh giữa biển trời bao la. Các chiến sĩ Hải Quân Quân đội nhân dân Việt Nam ngày đêm vữrg vàng tay súng, quyết tâm bảo vệ vững chắc chủ quyền thiêng liêng của Tổ quốc.</a:t>
            </a:r>
            <a:endParaRPr sz="240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grpSp>
        <p:nvGrpSpPr>
          <p:cNvPr id="573" name="Google Shape;573;p21"/>
          <p:cNvGrpSpPr/>
          <p:nvPr/>
        </p:nvGrpSpPr>
        <p:grpSpPr>
          <a:xfrm>
            <a:off x="-404812" y="-48728"/>
            <a:ext cx="9525000" cy="1336676"/>
            <a:chOff x="-381000" y="-8659"/>
            <a:chExt cx="9525000" cy="1447800"/>
          </a:xfrm>
        </p:grpSpPr>
        <p:grpSp>
          <p:nvGrpSpPr>
            <p:cNvPr id="574" name="Google Shape;574;p21"/>
            <p:cNvGrpSpPr/>
            <p:nvPr/>
          </p:nvGrpSpPr>
          <p:grpSpPr>
            <a:xfrm>
              <a:off x="0" y="-8659"/>
              <a:ext cx="9144000" cy="1447800"/>
              <a:chOff x="0" y="-8659"/>
              <a:chExt cx="9144000" cy="1447800"/>
            </a:xfrm>
          </p:grpSpPr>
          <p:pic>
            <p:nvPicPr>
              <p:cNvPr id="575" name="Google Shape;575;p21"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576" name="Google Shape;576;p21"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577" name="Google Shape;577;p21"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578" name="Google Shape;578;p21"/>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579" name="Google Shape;579;p21"/>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580" name="Google Shape;580;p21"/>
          <p:cNvSpPr/>
          <p:nvPr/>
        </p:nvSpPr>
        <p:spPr>
          <a:xfrm>
            <a:off x="518161" y="254099"/>
            <a:ext cx="787470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2</a:t>
            </a:r>
            <a:r>
              <a:rPr lang="en-US" sz="2400" b="1">
                <a:solidFill>
                  <a:srgbClr val="FFFF00"/>
                </a:solidFill>
                <a:latin typeface="Times New Roman"/>
                <a:ea typeface="Times New Roman"/>
                <a:cs typeface="Times New Roman"/>
                <a:sym typeface="Times New Roman"/>
              </a:rPr>
              <a:t>: </a:t>
            </a:r>
            <a:r>
              <a:rPr lang="en-US" sz="2400" b="1">
                <a:solidFill>
                  <a:srgbClr val="FFFF00"/>
                </a:solidFill>
                <a:latin typeface="Arial"/>
                <a:ea typeface="Arial"/>
                <a:cs typeface="Arial"/>
                <a:sym typeface="Arial"/>
              </a:rPr>
              <a:t>NỘI DUNG CƠ BẢN MỘT SỐ LUẬT VỀ </a:t>
            </a:r>
            <a:endParaRPr/>
          </a:p>
          <a:p>
            <a:pPr marL="0" marR="0" lvl="0" indent="0" algn="ctr" rtl="0">
              <a:spcBef>
                <a:spcPts val="0"/>
              </a:spcBef>
              <a:spcAft>
                <a:spcPts val="0"/>
              </a:spcAft>
              <a:buNone/>
            </a:pPr>
            <a:r>
              <a:rPr lang="en-US" sz="2400" b="1">
                <a:solidFill>
                  <a:srgbClr val="FFFF00"/>
                </a:solidFill>
                <a:latin typeface="Arial"/>
                <a:ea typeface="Arial"/>
                <a:cs typeface="Arial"/>
                <a:sym typeface="Arial"/>
              </a:rPr>
              <a:t>QUỐC PHÒNG AN NINH VIỆT NAM</a:t>
            </a:r>
            <a:endParaRPr/>
          </a:p>
        </p:txBody>
      </p:sp>
      <p:sp>
        <p:nvSpPr>
          <p:cNvPr id="581" name="Google Shape;581;p21"/>
          <p:cNvSpPr txBox="1"/>
          <p:nvPr/>
        </p:nvSpPr>
        <p:spPr>
          <a:xfrm>
            <a:off x="-580974" y="1158944"/>
            <a:ext cx="8991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C00000"/>
              </a:buClr>
              <a:buSzPts val="2800"/>
              <a:buFont typeface="Arial"/>
              <a:buNone/>
            </a:pPr>
            <a:r>
              <a:rPr lang="en-US" sz="2800" b="1">
                <a:solidFill>
                  <a:srgbClr val="C00000"/>
                </a:solidFill>
                <a:latin typeface="Arial"/>
                <a:ea typeface="Arial"/>
                <a:cs typeface="Arial"/>
                <a:sym typeface="Arial"/>
              </a:rPr>
              <a:t>CÂU HỎI KIỂM TRA KIẾN THỨC</a:t>
            </a:r>
            <a:endParaRPr sz="2600" b="1" i="1">
              <a:solidFill>
                <a:srgbClr val="C00000"/>
              </a:solidFill>
              <a:latin typeface="Arial"/>
              <a:ea typeface="Arial"/>
              <a:cs typeface="Arial"/>
              <a:sym typeface="Arial"/>
            </a:endParaRPr>
          </a:p>
        </p:txBody>
      </p:sp>
      <p:pic>
        <p:nvPicPr>
          <p:cNvPr id="582" name="Google Shape;582;p21"/>
          <p:cNvPicPr preferRelativeResize="0"/>
          <p:nvPr/>
        </p:nvPicPr>
        <p:blipFill rotWithShape="1">
          <a:blip r:embed="rId6">
            <a:alphaModFix/>
          </a:blip>
          <a:srcRect/>
          <a:stretch/>
        </p:blipFill>
        <p:spPr>
          <a:xfrm>
            <a:off x="1394604" y="6434657"/>
            <a:ext cx="374625" cy="413379"/>
          </a:xfrm>
          <a:prstGeom prst="rect">
            <a:avLst/>
          </a:prstGeom>
          <a:noFill/>
          <a:ln>
            <a:noFill/>
          </a:ln>
        </p:spPr>
      </p:pic>
      <p:pic>
        <p:nvPicPr>
          <p:cNvPr id="583" name="Google Shape;583;p21"/>
          <p:cNvPicPr preferRelativeResize="0"/>
          <p:nvPr/>
        </p:nvPicPr>
        <p:blipFill rotWithShape="1">
          <a:blip r:embed="rId7">
            <a:alphaModFix/>
          </a:blip>
          <a:srcRect/>
          <a:stretch/>
        </p:blipFill>
        <p:spPr>
          <a:xfrm>
            <a:off x="2066610" y="6425244"/>
            <a:ext cx="394002" cy="432756"/>
          </a:xfrm>
          <a:prstGeom prst="rect">
            <a:avLst/>
          </a:prstGeom>
          <a:noFill/>
          <a:ln>
            <a:noFill/>
          </a:ln>
        </p:spPr>
      </p:pic>
      <p:pic>
        <p:nvPicPr>
          <p:cNvPr id="584" name="Google Shape;584;p21"/>
          <p:cNvPicPr preferRelativeResize="0"/>
          <p:nvPr/>
        </p:nvPicPr>
        <p:blipFill rotWithShape="1">
          <a:blip r:embed="rId8">
            <a:alphaModFix/>
          </a:blip>
          <a:srcRect/>
          <a:stretch/>
        </p:blipFill>
        <p:spPr>
          <a:xfrm>
            <a:off x="342486" y="1207361"/>
            <a:ext cx="518650" cy="451151"/>
          </a:xfrm>
          <a:prstGeom prst="rect">
            <a:avLst/>
          </a:prstGeom>
          <a:noFill/>
          <a:ln>
            <a:noFill/>
          </a:ln>
        </p:spPr>
      </p:pic>
      <p:pic>
        <p:nvPicPr>
          <p:cNvPr id="585" name="Google Shape;585;p21"/>
          <p:cNvPicPr preferRelativeResize="0"/>
          <p:nvPr/>
        </p:nvPicPr>
        <p:blipFill rotWithShape="1">
          <a:blip r:embed="rId9">
            <a:alphaModFix/>
          </a:blip>
          <a:srcRect/>
          <a:stretch/>
        </p:blipFill>
        <p:spPr>
          <a:xfrm>
            <a:off x="4186238" y="6427432"/>
            <a:ext cx="387543" cy="439215"/>
          </a:xfrm>
          <a:prstGeom prst="rect">
            <a:avLst/>
          </a:prstGeom>
          <a:noFill/>
          <a:ln>
            <a:noFill/>
          </a:ln>
        </p:spPr>
      </p:pic>
      <p:pic>
        <p:nvPicPr>
          <p:cNvPr id="586" name="Google Shape;586;p21"/>
          <p:cNvPicPr preferRelativeResize="0"/>
          <p:nvPr/>
        </p:nvPicPr>
        <p:blipFill rotWithShape="1">
          <a:blip r:embed="rId10">
            <a:alphaModFix/>
          </a:blip>
          <a:srcRect/>
          <a:stretch/>
        </p:blipFill>
        <p:spPr>
          <a:xfrm>
            <a:off x="24679" y="6387503"/>
            <a:ext cx="419838" cy="458592"/>
          </a:xfrm>
          <a:prstGeom prst="rect">
            <a:avLst/>
          </a:prstGeom>
          <a:noFill/>
          <a:ln>
            <a:noFill/>
          </a:ln>
        </p:spPr>
      </p:pic>
      <p:pic>
        <p:nvPicPr>
          <p:cNvPr id="587" name="Google Shape;587;p21"/>
          <p:cNvPicPr preferRelativeResize="0"/>
          <p:nvPr/>
        </p:nvPicPr>
        <p:blipFill rotWithShape="1">
          <a:blip r:embed="rId11">
            <a:alphaModFix/>
          </a:blip>
          <a:srcRect/>
          <a:stretch/>
        </p:blipFill>
        <p:spPr>
          <a:xfrm>
            <a:off x="744050" y="6431702"/>
            <a:ext cx="395079" cy="426297"/>
          </a:xfrm>
          <a:prstGeom prst="rect">
            <a:avLst/>
          </a:prstGeom>
          <a:noFill/>
          <a:ln>
            <a:noFill/>
          </a:ln>
        </p:spPr>
      </p:pic>
      <p:pic>
        <p:nvPicPr>
          <p:cNvPr id="588" name="Google Shape;588;p21"/>
          <p:cNvPicPr preferRelativeResize="0"/>
          <p:nvPr/>
        </p:nvPicPr>
        <p:blipFill rotWithShape="1">
          <a:blip r:embed="rId12">
            <a:alphaModFix/>
          </a:blip>
          <a:srcRect/>
          <a:stretch/>
        </p:blipFill>
        <p:spPr>
          <a:xfrm>
            <a:off x="2849540" y="6392591"/>
            <a:ext cx="400461" cy="439215"/>
          </a:xfrm>
          <a:prstGeom prst="rect">
            <a:avLst/>
          </a:prstGeom>
          <a:noFill/>
          <a:ln>
            <a:noFill/>
          </a:ln>
        </p:spPr>
      </p:pic>
      <p:sp>
        <p:nvSpPr>
          <p:cNvPr id="589" name="Google Shape;589;p21"/>
          <p:cNvSpPr txBox="1"/>
          <p:nvPr/>
        </p:nvSpPr>
        <p:spPr>
          <a:xfrm>
            <a:off x="0" y="1639899"/>
            <a:ext cx="68091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1"/>
                </a:solidFill>
                <a:latin typeface="Times New Roman"/>
                <a:ea typeface="Times New Roman"/>
                <a:cs typeface="Times New Roman"/>
                <a:sym typeface="Times New Roman"/>
              </a:rPr>
              <a:t>Em hãy vẽ sơ đỏ vùng biên Việt Nam</a:t>
            </a:r>
            <a:endParaRPr sz="2400" b="1">
              <a:solidFill>
                <a:schemeClr val="dk1"/>
              </a:solidFill>
              <a:latin typeface="Times New Roman"/>
              <a:ea typeface="Times New Roman"/>
              <a:cs typeface="Times New Roman"/>
              <a:sym typeface="Times New Roman"/>
            </a:endParaRPr>
          </a:p>
        </p:txBody>
      </p:sp>
      <p:pic>
        <p:nvPicPr>
          <p:cNvPr id="590" name="Google Shape;590;p21"/>
          <p:cNvPicPr preferRelativeResize="0"/>
          <p:nvPr/>
        </p:nvPicPr>
        <p:blipFill rotWithShape="1">
          <a:blip r:embed="rId8">
            <a:alphaModFix/>
          </a:blip>
          <a:srcRect/>
          <a:stretch/>
        </p:blipFill>
        <p:spPr>
          <a:xfrm>
            <a:off x="3489416" y="6440350"/>
            <a:ext cx="394002" cy="4262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9">
                                            <p:txEl>
                                              <p:pRg st="0" end="0"/>
                                            </p:txEl>
                                          </p:spTgt>
                                        </p:tgtEl>
                                        <p:attrNameLst>
                                          <p:attrName>style.visibility</p:attrName>
                                        </p:attrNameLst>
                                      </p:cBhvr>
                                      <p:to>
                                        <p:strVal val="visible"/>
                                      </p:to>
                                    </p:set>
                                    <p:animEffect transition="in" filter="fade">
                                      <p:cBhvr>
                                        <p:cTn id="7" dur="500"/>
                                        <p:tgtEl>
                                          <p:spTgt spid="5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grpSp>
        <p:nvGrpSpPr>
          <p:cNvPr id="596" name="Google Shape;596;p22"/>
          <p:cNvGrpSpPr/>
          <p:nvPr/>
        </p:nvGrpSpPr>
        <p:grpSpPr>
          <a:xfrm>
            <a:off x="-404812" y="-48728"/>
            <a:ext cx="9525000" cy="1336676"/>
            <a:chOff x="-381000" y="-8659"/>
            <a:chExt cx="9525000" cy="1447800"/>
          </a:xfrm>
        </p:grpSpPr>
        <p:grpSp>
          <p:nvGrpSpPr>
            <p:cNvPr id="597" name="Google Shape;597;p22"/>
            <p:cNvGrpSpPr/>
            <p:nvPr/>
          </p:nvGrpSpPr>
          <p:grpSpPr>
            <a:xfrm>
              <a:off x="0" y="-8659"/>
              <a:ext cx="9144000" cy="1447800"/>
              <a:chOff x="0" y="-8659"/>
              <a:chExt cx="9144000" cy="1447800"/>
            </a:xfrm>
          </p:grpSpPr>
          <p:pic>
            <p:nvPicPr>
              <p:cNvPr id="598" name="Google Shape;598;p22"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599" name="Google Shape;599;p22"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600" name="Google Shape;600;p22"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601" name="Google Shape;601;p22"/>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602" name="Google Shape;602;p22"/>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11</a:t>
              </a:r>
              <a:endParaRPr/>
            </a:p>
          </p:txBody>
        </p:sp>
      </p:grpSp>
      <p:sp>
        <p:nvSpPr>
          <p:cNvPr id="603" name="Google Shape;603;p22"/>
          <p:cNvSpPr txBox="1"/>
          <p:nvPr/>
        </p:nvSpPr>
        <p:spPr>
          <a:xfrm>
            <a:off x="407774" y="1179513"/>
            <a:ext cx="8736226"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a:solidFill>
                  <a:schemeClr val="lt1"/>
                </a:solidFill>
                <a:latin typeface="Arial"/>
                <a:ea typeface="Arial"/>
                <a:cs typeface="Arial"/>
                <a:sym typeface="Arial"/>
              </a:rPr>
              <a:t> </a:t>
            </a:r>
            <a:r>
              <a:rPr lang="en-US" sz="2400" b="1">
                <a:solidFill>
                  <a:srgbClr val="C00000"/>
                </a:solidFill>
                <a:latin typeface="Arial"/>
                <a:ea typeface="Arial"/>
                <a:cs typeface="Arial"/>
                <a:sym typeface="Arial"/>
              </a:rPr>
              <a:t>IV. TRÁCH NHIỆM TRONG BẢO VỆ CHỦ QUYỀN LÃNH THỔ, BIÊN GIỚI QUỐC GIA NƯỚC CHXHN VIỆT NAM</a:t>
            </a:r>
            <a:endParaRPr sz="2400" b="1">
              <a:solidFill>
                <a:srgbClr val="C00000"/>
              </a:solidFill>
              <a:latin typeface="Arial"/>
              <a:ea typeface="Arial"/>
              <a:cs typeface="Arial"/>
              <a:sym typeface="Arial"/>
            </a:endParaRPr>
          </a:p>
        </p:txBody>
      </p:sp>
      <p:sp>
        <p:nvSpPr>
          <p:cNvPr id="604" name="Google Shape;604;p22"/>
          <p:cNvSpPr txBox="1"/>
          <p:nvPr/>
        </p:nvSpPr>
        <p:spPr>
          <a:xfrm>
            <a:off x="0" y="1916170"/>
            <a:ext cx="7574693"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FF0000"/>
                </a:solidFill>
                <a:latin typeface="Arial"/>
                <a:ea typeface="Arial"/>
                <a:cs typeface="Arial"/>
                <a:sym typeface="Arial"/>
              </a:rPr>
              <a:t>1. </a:t>
            </a:r>
            <a:r>
              <a:rPr lang="en-US" sz="2400" b="1">
                <a:solidFill>
                  <a:srgbClr val="FF0000"/>
                </a:solidFill>
                <a:latin typeface="Calibri"/>
                <a:ea typeface="Calibri"/>
                <a:cs typeface="Calibri"/>
                <a:sym typeface="Calibri"/>
              </a:rPr>
              <a:t>Trách nhiệm của công dân</a:t>
            </a:r>
            <a:endParaRPr sz="2400" b="1">
              <a:solidFill>
                <a:srgbClr val="FF0000"/>
              </a:solidFill>
              <a:latin typeface="Arial"/>
              <a:ea typeface="Arial"/>
              <a:cs typeface="Arial"/>
              <a:sym typeface="Arial"/>
            </a:endParaRPr>
          </a:p>
        </p:txBody>
      </p:sp>
      <p:pic>
        <p:nvPicPr>
          <p:cNvPr id="605" name="Google Shape;605;p22"/>
          <p:cNvPicPr preferRelativeResize="0"/>
          <p:nvPr/>
        </p:nvPicPr>
        <p:blipFill rotWithShape="1">
          <a:blip r:embed="rId6">
            <a:alphaModFix/>
          </a:blip>
          <a:srcRect/>
          <a:stretch/>
        </p:blipFill>
        <p:spPr>
          <a:xfrm>
            <a:off x="0" y="1257982"/>
            <a:ext cx="582613" cy="628650"/>
          </a:xfrm>
          <a:prstGeom prst="rect">
            <a:avLst/>
          </a:prstGeom>
          <a:noFill/>
          <a:ln>
            <a:noFill/>
          </a:ln>
        </p:spPr>
      </p:pic>
      <p:sp>
        <p:nvSpPr>
          <p:cNvPr id="606" name="Google Shape;606;p22"/>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pic>
        <p:nvPicPr>
          <p:cNvPr id="607" name="Google Shape;607;p22"/>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608" name="Google Shape;608;p22"/>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609" name="Google Shape;609;p22"/>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610" name="Google Shape;610;p22"/>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611" name="Google Shape;611;p22"/>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612" name="Google Shape;612;p22"/>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613" name="Google Shape;613;p22"/>
          <p:cNvPicPr preferRelativeResize="0"/>
          <p:nvPr/>
        </p:nvPicPr>
        <p:blipFill rotWithShape="1">
          <a:blip r:embed="rId12">
            <a:alphaModFix/>
          </a:blip>
          <a:srcRect/>
          <a:stretch/>
        </p:blipFill>
        <p:spPr>
          <a:xfrm>
            <a:off x="8016713" y="6229350"/>
            <a:ext cx="581025" cy="628650"/>
          </a:xfrm>
          <a:prstGeom prst="rect">
            <a:avLst/>
          </a:prstGeom>
          <a:noFill/>
          <a:ln>
            <a:noFill/>
          </a:ln>
        </p:spPr>
      </p:pic>
      <p:sp>
        <p:nvSpPr>
          <p:cNvPr id="614" name="Google Shape;614;p22"/>
          <p:cNvSpPr txBox="1"/>
          <p:nvPr/>
        </p:nvSpPr>
        <p:spPr>
          <a:xfrm>
            <a:off x="0" y="2287032"/>
            <a:ext cx="5085184" cy="452431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chemeClr val="dk1"/>
                </a:solidFill>
                <a:latin typeface="Arial"/>
                <a:ea typeface="Arial"/>
                <a:cs typeface="Arial"/>
                <a:sym typeface="Arial"/>
              </a:rPr>
              <a:t>- Chủ động học tập, nghiên cứu nắm chắc và chấp hành nghiêm quy định của pháp luật về chủ quyền lãnh thổ, biên giới quốc gia.</a:t>
            </a:r>
            <a:endParaRPr/>
          </a:p>
          <a:p>
            <a:pPr marL="0" marR="0" lvl="0" indent="0" algn="just" rtl="0">
              <a:spcBef>
                <a:spcPts val="0"/>
              </a:spcBef>
              <a:spcAft>
                <a:spcPts val="0"/>
              </a:spcAft>
              <a:buNone/>
            </a:pPr>
            <a:r>
              <a:rPr lang="en-US" sz="1800">
                <a:solidFill>
                  <a:schemeClr val="dk1"/>
                </a:solidFill>
                <a:latin typeface="Arial"/>
                <a:ea typeface="Arial"/>
                <a:cs typeface="Arial"/>
                <a:sym typeface="Arial"/>
              </a:rPr>
              <a:t>- Thường xuyên nêu cao ý thức trong quản lí, xây dựng, bảo vệ chủ quyền lãnh thổ, biên giới quốc gia; tinh thần cảnh giác cách mạng trước mọi âm mưu, thủ đoạn chống phá của các thế lực thù địch, phản động; sẵn sàng tham gia bảo vệ Tổ quốc khi cần.</a:t>
            </a:r>
            <a:endParaRPr/>
          </a:p>
          <a:p>
            <a:pPr marL="0" marR="0" lvl="0" indent="0" algn="just" rtl="0">
              <a:spcBef>
                <a:spcPts val="0"/>
              </a:spcBef>
              <a:spcAft>
                <a:spcPts val="0"/>
              </a:spcAft>
              <a:buNone/>
            </a:pPr>
            <a:r>
              <a:rPr lang="en-US" sz="1800">
                <a:solidFill>
                  <a:schemeClr val="dk1"/>
                </a:solidFill>
                <a:latin typeface="Arial"/>
                <a:ea typeface="Arial"/>
                <a:cs typeface="Arial"/>
                <a:sym typeface="Arial"/>
              </a:rPr>
              <a:t>- Tích cực tham gia tuyên truyền, phổ biến pháp luật về chủ quyền lãnh thổ, biên giới quốc gia; vận động người thân, gia đình, nhân dân địa phương chấp hành nghiêm pháp luật; kịp thời báo cho chính quyền hoặc lực lượng chức năng gần nhất khi có những hành động xâm hại đến chủ quyền lãnh thổ, biên giới quốc gia.</a:t>
            </a:r>
            <a:endParaRPr/>
          </a:p>
        </p:txBody>
      </p:sp>
      <p:pic>
        <p:nvPicPr>
          <p:cNvPr id="615" name="Google Shape;615;p22"/>
          <p:cNvPicPr preferRelativeResize="0"/>
          <p:nvPr/>
        </p:nvPicPr>
        <p:blipFill rotWithShape="1">
          <a:blip r:embed="rId13">
            <a:alphaModFix/>
          </a:blip>
          <a:srcRect/>
          <a:stretch/>
        </p:blipFill>
        <p:spPr>
          <a:xfrm>
            <a:off x="5103845" y="2004527"/>
            <a:ext cx="4040155" cy="2486025"/>
          </a:xfrm>
          <a:prstGeom prst="rect">
            <a:avLst/>
          </a:prstGeom>
          <a:noFill/>
          <a:ln>
            <a:noFill/>
          </a:ln>
        </p:spPr>
      </p:pic>
      <p:pic>
        <p:nvPicPr>
          <p:cNvPr id="616" name="Google Shape;616;p22"/>
          <p:cNvPicPr preferRelativeResize="0"/>
          <p:nvPr/>
        </p:nvPicPr>
        <p:blipFill rotWithShape="1">
          <a:blip r:embed="rId14">
            <a:alphaModFix/>
          </a:blip>
          <a:srcRect l="6438" r="7802"/>
          <a:stretch/>
        </p:blipFill>
        <p:spPr>
          <a:xfrm>
            <a:off x="5105400" y="4506686"/>
            <a:ext cx="4038600" cy="23513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4"/>
                                        </p:tgtEl>
                                        <p:attrNameLst>
                                          <p:attrName>style.visibility</p:attrName>
                                        </p:attrNameLst>
                                      </p:cBhvr>
                                      <p:to>
                                        <p:strVal val="visible"/>
                                      </p:to>
                                    </p:set>
                                    <p:animEffect transition="in" filter="fade">
                                      <p:cBhvr>
                                        <p:cTn id="7" dur="1000"/>
                                        <p:tgtEl>
                                          <p:spTgt spid="6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3"/>
                                        </p:tgtEl>
                                        <p:attrNameLst>
                                          <p:attrName>style.visibility</p:attrName>
                                        </p:attrNameLst>
                                      </p:cBhvr>
                                      <p:to>
                                        <p:strVal val="visible"/>
                                      </p:to>
                                    </p:set>
                                    <p:animEffect transition="in" filter="fade">
                                      <p:cBhvr>
                                        <p:cTn id="12" dur="500"/>
                                        <p:tgtEl>
                                          <p:spTgt spid="6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
                                            <p:txEl>
                                              <p:pRg st="0" end="0"/>
                                            </p:txEl>
                                          </p:spTgt>
                                        </p:tgtEl>
                                        <p:attrNameLst>
                                          <p:attrName>style.visibility</p:attrName>
                                        </p:attrNameLst>
                                      </p:cBhvr>
                                      <p:to>
                                        <p:strVal val="visible"/>
                                      </p:to>
                                    </p:set>
                                    <p:animEffect transition="in" filter="fade">
                                      <p:cBhvr>
                                        <p:cTn id="17" dur="1000"/>
                                        <p:tgtEl>
                                          <p:spTgt spid="6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
                                            <p:txEl>
                                              <p:pRg st="1" end="1"/>
                                            </p:txEl>
                                          </p:spTgt>
                                        </p:tgtEl>
                                        <p:attrNameLst>
                                          <p:attrName>style.visibility</p:attrName>
                                        </p:attrNameLst>
                                      </p:cBhvr>
                                      <p:to>
                                        <p:strVal val="visible"/>
                                      </p:to>
                                    </p:set>
                                    <p:animEffect transition="in" filter="fade">
                                      <p:cBhvr>
                                        <p:cTn id="22" dur="1000"/>
                                        <p:tgtEl>
                                          <p:spTgt spid="6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4">
                                            <p:txEl>
                                              <p:pRg st="2" end="2"/>
                                            </p:txEl>
                                          </p:spTgt>
                                        </p:tgtEl>
                                        <p:attrNameLst>
                                          <p:attrName>style.visibility</p:attrName>
                                        </p:attrNameLst>
                                      </p:cBhvr>
                                      <p:to>
                                        <p:strVal val="visible"/>
                                      </p:to>
                                    </p:set>
                                    <p:animEffect transition="in" filter="fade">
                                      <p:cBhvr>
                                        <p:cTn id="27" dur="1000"/>
                                        <p:tgtEl>
                                          <p:spTgt spid="61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5"/>
                                        </p:tgtEl>
                                        <p:attrNameLst>
                                          <p:attrName>style.visibility</p:attrName>
                                        </p:attrNameLst>
                                      </p:cBhvr>
                                      <p:to>
                                        <p:strVal val="visible"/>
                                      </p:to>
                                    </p:set>
                                    <p:animEffect transition="in" filter="fade">
                                      <p:cBhvr>
                                        <p:cTn id="32" dur="2000"/>
                                        <p:tgtEl>
                                          <p:spTgt spid="6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6"/>
                                        </p:tgtEl>
                                        <p:attrNameLst>
                                          <p:attrName>style.visibility</p:attrName>
                                        </p:attrNameLst>
                                      </p:cBhvr>
                                      <p:to>
                                        <p:strVal val="visible"/>
                                      </p:to>
                                    </p:set>
                                    <p:animEffect transition="in" filter="fade">
                                      <p:cBhvr>
                                        <p:cTn id="37" dur="2000"/>
                                        <p:tgtEl>
                                          <p:spTgt spid="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4"/>
          <p:cNvSpPr>
            <a:spLocks noGrp="1" noChangeArrowheads="1"/>
          </p:cNvSpPr>
          <p:nvPr>
            <p:ph type="body" idx="1"/>
          </p:nvPr>
        </p:nvSpPr>
        <p:spPr>
          <a:xfrm>
            <a:off x="0" y="228600"/>
            <a:ext cx="9144000" cy="2590800"/>
          </a:xfrm>
          <a:prstGeom prst="cloudCallout">
            <a:avLst>
              <a:gd name="adj1" fmla="val -44324"/>
              <a:gd name="adj2" fmla="val 884"/>
            </a:avLst>
          </a:prstGeom>
          <a:solidFill>
            <a:schemeClr val="accent1"/>
          </a:solidFill>
          <a:ln>
            <a:solidFill>
              <a:schemeClr val="tx1"/>
            </a:solidFill>
            <a:round/>
          </a:ln>
          <a:extLst>
            <a:ext uri="{AF507438-7753-43E0-B8FC-AC1667EBCBE1}"/>
          </a:extLst>
        </p:spPr>
        <p:txBody>
          <a:bodyPr anchor="ctr">
            <a:normAutofit fontScale="70000" lnSpcReduction="20000"/>
          </a:bodyPr>
          <a:lstStyle/>
          <a:p>
            <a:pPr algn="ctr">
              <a:defRPr/>
            </a:pPr>
            <a:endParaRPr lang="en-US" i="1" dirty="0">
              <a:solidFill>
                <a:srgbClr val="FF0000"/>
              </a:solidFill>
              <a:effectLst>
                <a:outerShdw blurRad="38100" dist="38100" dir="2700000" algn="tl">
                  <a:srgbClr val="C0C0C0"/>
                </a:outerShdw>
              </a:effectLst>
              <a:cs typeface="Times New Roman" pitchFamily="18" charset="0"/>
            </a:endParaRPr>
          </a:p>
          <a:p>
            <a:pPr algn="ctr">
              <a:defRPr/>
            </a:pPr>
            <a:endParaRPr lang="en-US" b="1" i="1" dirty="0">
              <a:latin typeface="Times New Roman" pitchFamily="18" charset="0"/>
              <a:cs typeface="Times New Roman" pitchFamily="18" charset="0"/>
            </a:endParaRPr>
          </a:p>
          <a:p>
            <a:pPr algn="ctr">
              <a:buFontTx/>
              <a:buNone/>
              <a:defRPr/>
            </a:pPr>
            <a:r>
              <a:rPr lang="en-US" sz="3400" b="1" i="1" dirty="0" err="1" smtClean="0">
                <a:solidFill>
                  <a:schemeClr val="tx2"/>
                </a:solidFill>
                <a:latin typeface="Times New Roman" pitchFamily="18" charset="0"/>
                <a:cs typeface="Times New Roman" pitchFamily="18" charset="0"/>
              </a:rPr>
              <a:t>Quan</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điểm</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của</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Chiến</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lược</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bảo</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vệ</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Tổ</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quốc</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Việt</a:t>
            </a:r>
            <a:r>
              <a:rPr lang="en-US" sz="3400" b="1" i="1" dirty="0" smtClean="0">
                <a:solidFill>
                  <a:schemeClr val="tx2"/>
                </a:solidFill>
                <a:latin typeface="Times New Roman" pitchFamily="18" charset="0"/>
                <a:cs typeface="Times New Roman" pitchFamily="18" charset="0"/>
              </a:rPr>
              <a:t> Nam </a:t>
            </a:r>
            <a:r>
              <a:rPr lang="en-US" sz="3400" b="1" i="1" dirty="0" err="1" smtClean="0">
                <a:solidFill>
                  <a:schemeClr val="tx2"/>
                </a:solidFill>
                <a:latin typeface="Times New Roman" pitchFamily="18" charset="0"/>
                <a:cs typeface="Times New Roman" pitchFamily="18" charset="0"/>
              </a:rPr>
              <a:t>XHCN</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trong</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tình</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hình</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mới</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là</a:t>
            </a:r>
            <a:r>
              <a:rPr lang="en-US" sz="3400" b="1" i="1" dirty="0" smtClean="0">
                <a:solidFill>
                  <a:schemeClr val="tx2"/>
                </a:solidFill>
                <a:latin typeface="Times New Roman" pitchFamily="18" charset="0"/>
                <a:cs typeface="Times New Roman" pitchFamily="18" charset="0"/>
              </a:rPr>
              <a:t> </a:t>
            </a:r>
            <a:r>
              <a:rPr lang="en-US" sz="3400" b="1" i="1" dirty="0" err="1" smtClean="0">
                <a:solidFill>
                  <a:schemeClr val="tx2"/>
                </a:solidFill>
                <a:latin typeface="Times New Roman" pitchFamily="18" charset="0"/>
                <a:cs typeface="Times New Roman" pitchFamily="18" charset="0"/>
              </a:rPr>
              <a:t>gì</a:t>
            </a:r>
            <a:r>
              <a:rPr lang="en-US" sz="3400" b="1" i="1" dirty="0" smtClean="0">
                <a:solidFill>
                  <a:schemeClr val="tx2"/>
                </a:solidFill>
                <a:latin typeface="Times New Roman" pitchFamily="18" charset="0"/>
                <a:cs typeface="Times New Roman" pitchFamily="18" charset="0"/>
              </a:rPr>
              <a:t>?</a:t>
            </a:r>
            <a:endParaRPr lang="en-US" sz="3400" b="1" dirty="0">
              <a:solidFill>
                <a:schemeClr val="tx2"/>
              </a:solidFill>
              <a:latin typeface="Times New Roman" pitchFamily="18" charset="0"/>
              <a:cs typeface="Times New Roman" pitchFamily="18" charset="0"/>
            </a:endParaRPr>
          </a:p>
          <a:p>
            <a:pPr algn="ctr">
              <a:defRPr/>
            </a:pPr>
            <a:endParaRPr lang="en-US" i="1" dirty="0">
              <a:solidFill>
                <a:srgbClr val="FF0000"/>
              </a:solidFill>
              <a:effectLst>
                <a:outerShdw blurRad="38100" dist="38100" dir="2700000" algn="tl">
                  <a:srgbClr val="C0C0C0"/>
                </a:outerShdw>
              </a:effectLst>
              <a:cs typeface="Times New Roman" pitchFamily="18" charset="0"/>
            </a:endParaRPr>
          </a:p>
          <a:p>
            <a:pPr algn="ctr">
              <a:defRPr/>
            </a:pPr>
            <a:endParaRPr lang="en-US"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grpSp>
        <p:nvGrpSpPr>
          <p:cNvPr id="622" name="Google Shape;622;p23"/>
          <p:cNvGrpSpPr/>
          <p:nvPr/>
        </p:nvGrpSpPr>
        <p:grpSpPr>
          <a:xfrm>
            <a:off x="-404812" y="-48728"/>
            <a:ext cx="9525000" cy="1336676"/>
            <a:chOff x="-381000" y="-8659"/>
            <a:chExt cx="9525000" cy="1447800"/>
          </a:xfrm>
        </p:grpSpPr>
        <p:grpSp>
          <p:nvGrpSpPr>
            <p:cNvPr id="623" name="Google Shape;623;p23"/>
            <p:cNvGrpSpPr/>
            <p:nvPr/>
          </p:nvGrpSpPr>
          <p:grpSpPr>
            <a:xfrm>
              <a:off x="0" y="-8659"/>
              <a:ext cx="9144000" cy="1447800"/>
              <a:chOff x="0" y="-8659"/>
              <a:chExt cx="9144000" cy="1447800"/>
            </a:xfrm>
          </p:grpSpPr>
          <p:pic>
            <p:nvPicPr>
              <p:cNvPr id="624" name="Google Shape;624;p23"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625" name="Google Shape;625;p23"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626" name="Google Shape;626;p23"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627" name="Google Shape;627;p23"/>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628" name="Google Shape;628;p23"/>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11</a:t>
              </a:r>
              <a:endParaRPr/>
            </a:p>
          </p:txBody>
        </p:sp>
      </p:grpSp>
      <p:sp>
        <p:nvSpPr>
          <p:cNvPr id="629" name="Google Shape;629;p23"/>
          <p:cNvSpPr txBox="1"/>
          <p:nvPr/>
        </p:nvSpPr>
        <p:spPr>
          <a:xfrm>
            <a:off x="407774" y="1123530"/>
            <a:ext cx="8736226"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a:solidFill>
                  <a:schemeClr val="lt1"/>
                </a:solidFill>
                <a:latin typeface="Arial"/>
                <a:ea typeface="Arial"/>
                <a:cs typeface="Arial"/>
                <a:sym typeface="Arial"/>
              </a:rPr>
              <a:t> </a:t>
            </a:r>
            <a:r>
              <a:rPr lang="en-US" sz="2400" b="1">
                <a:solidFill>
                  <a:srgbClr val="C00000"/>
                </a:solidFill>
                <a:latin typeface="Arial"/>
                <a:ea typeface="Arial"/>
                <a:cs typeface="Arial"/>
                <a:sym typeface="Arial"/>
              </a:rPr>
              <a:t>IV. TRÁCH NHIỆM TRONG BẢO VỆ CHỦ QUYỀN LÃNH THỔ, BIÊN GIỚI QUỐC GIA NƯỚC CHXHN VIỆT NAM</a:t>
            </a:r>
            <a:endParaRPr sz="2400" b="1">
              <a:solidFill>
                <a:srgbClr val="C00000"/>
              </a:solidFill>
              <a:latin typeface="Arial"/>
              <a:ea typeface="Arial"/>
              <a:cs typeface="Arial"/>
              <a:sym typeface="Arial"/>
            </a:endParaRPr>
          </a:p>
        </p:txBody>
      </p:sp>
      <p:sp>
        <p:nvSpPr>
          <p:cNvPr id="630" name="Google Shape;630;p23"/>
          <p:cNvSpPr txBox="1"/>
          <p:nvPr/>
        </p:nvSpPr>
        <p:spPr>
          <a:xfrm>
            <a:off x="0" y="1804202"/>
            <a:ext cx="7574693"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FF0000"/>
                </a:solidFill>
                <a:latin typeface="Arial"/>
                <a:ea typeface="Arial"/>
                <a:cs typeface="Arial"/>
                <a:sym typeface="Arial"/>
              </a:rPr>
              <a:t>1. </a:t>
            </a:r>
            <a:r>
              <a:rPr lang="en-US" sz="2400" b="1">
                <a:solidFill>
                  <a:srgbClr val="FF0000"/>
                </a:solidFill>
                <a:latin typeface="Calibri"/>
                <a:ea typeface="Calibri"/>
                <a:cs typeface="Calibri"/>
                <a:sym typeface="Calibri"/>
              </a:rPr>
              <a:t>Trách nhiệm của học sinh</a:t>
            </a:r>
            <a:endParaRPr sz="2400" b="1">
              <a:solidFill>
                <a:srgbClr val="FF0000"/>
              </a:solidFill>
              <a:latin typeface="Arial"/>
              <a:ea typeface="Arial"/>
              <a:cs typeface="Arial"/>
              <a:sym typeface="Arial"/>
            </a:endParaRPr>
          </a:p>
        </p:txBody>
      </p:sp>
      <p:pic>
        <p:nvPicPr>
          <p:cNvPr id="631" name="Google Shape;631;p23"/>
          <p:cNvPicPr preferRelativeResize="0"/>
          <p:nvPr/>
        </p:nvPicPr>
        <p:blipFill rotWithShape="1">
          <a:blip r:embed="rId6">
            <a:alphaModFix/>
          </a:blip>
          <a:srcRect/>
          <a:stretch/>
        </p:blipFill>
        <p:spPr>
          <a:xfrm>
            <a:off x="0" y="1257982"/>
            <a:ext cx="582613" cy="628650"/>
          </a:xfrm>
          <a:prstGeom prst="rect">
            <a:avLst/>
          </a:prstGeom>
          <a:noFill/>
          <a:ln>
            <a:noFill/>
          </a:ln>
        </p:spPr>
      </p:pic>
      <p:sp>
        <p:nvSpPr>
          <p:cNvPr id="632" name="Google Shape;632;p23"/>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pic>
        <p:nvPicPr>
          <p:cNvPr id="633" name="Google Shape;633;p23"/>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634" name="Google Shape;634;p23"/>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635" name="Google Shape;635;p23"/>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636" name="Google Shape;636;p23"/>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637" name="Google Shape;637;p23"/>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638" name="Google Shape;638;p23"/>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639" name="Google Shape;639;p23"/>
          <p:cNvPicPr preferRelativeResize="0"/>
          <p:nvPr/>
        </p:nvPicPr>
        <p:blipFill rotWithShape="1">
          <a:blip r:embed="rId12">
            <a:alphaModFix/>
          </a:blip>
          <a:srcRect/>
          <a:stretch/>
        </p:blipFill>
        <p:spPr>
          <a:xfrm>
            <a:off x="8016713" y="6229350"/>
            <a:ext cx="581025" cy="628650"/>
          </a:xfrm>
          <a:prstGeom prst="rect">
            <a:avLst/>
          </a:prstGeom>
          <a:noFill/>
          <a:ln>
            <a:noFill/>
          </a:ln>
        </p:spPr>
      </p:pic>
      <p:sp>
        <p:nvSpPr>
          <p:cNvPr id="640" name="Google Shape;640;p23"/>
          <p:cNvSpPr txBox="1"/>
          <p:nvPr/>
        </p:nvSpPr>
        <p:spPr>
          <a:xfrm>
            <a:off x="0" y="2165734"/>
            <a:ext cx="4161453" cy="2890728"/>
          </a:xfrm>
          <a:prstGeom prst="rect">
            <a:avLst/>
          </a:prstGeom>
          <a:noFill/>
          <a:ln>
            <a:noFill/>
          </a:ln>
        </p:spPr>
        <p:txBody>
          <a:bodyPr spcFirstLastPara="1" wrap="square" lIns="91425" tIns="45700" rIns="91425" bIns="45700" anchor="t" anchorCtr="0">
            <a:spAutoFit/>
          </a:bodyPr>
          <a:lstStyle/>
          <a:p>
            <a:pPr marL="30480" marR="30480" lvl="0" indent="0" algn="just" rtl="0">
              <a:spcBef>
                <a:spcPts val="0"/>
              </a:spcBef>
              <a:spcAft>
                <a:spcPts val="0"/>
              </a:spcAft>
              <a:buNone/>
            </a:pPr>
            <a:r>
              <a:rPr lang="en-US" sz="1800" b="1">
                <a:solidFill>
                  <a:srgbClr val="000000"/>
                </a:solidFill>
                <a:latin typeface="Arial"/>
                <a:ea typeface="Arial"/>
                <a:cs typeface="Arial"/>
                <a:sym typeface="Arial"/>
              </a:rPr>
              <a:t>- </a:t>
            </a:r>
            <a:r>
              <a:rPr lang="en-US" sz="1800">
                <a:solidFill>
                  <a:srgbClr val="000000"/>
                </a:solidFill>
                <a:latin typeface="Arial"/>
                <a:ea typeface="Arial"/>
                <a:cs typeface="Arial"/>
                <a:sym typeface="Arial"/>
              </a:rPr>
              <a:t>Tích cực học tập, nâng cao nhận thức pháp luật về chủ quyền lãnh thổ, biên giới quốc gia và trách nhiệm của học sinh trong việc bảo vệ chủ quyền lãnh thổ, biên giới quốc gia. Không làm những việc ảnh hưởng đến chủ quyền lãnh thổ, biên giới quốc gia và những hành vi vi phạm pháp luật khác.</a:t>
            </a:r>
            <a:endParaRPr sz="1800">
              <a:solidFill>
                <a:schemeClr val="dk1"/>
              </a:solidFill>
              <a:latin typeface="Arial"/>
              <a:ea typeface="Arial"/>
              <a:cs typeface="Arial"/>
              <a:sym typeface="Arial"/>
            </a:endParaRPr>
          </a:p>
          <a:p>
            <a:pPr marL="0" marR="0" lvl="0" indent="0" algn="just" rtl="0">
              <a:lnSpc>
                <a:spcPct val="107000"/>
              </a:lnSpc>
              <a:spcBef>
                <a:spcPts val="0"/>
              </a:spcBef>
              <a:spcAft>
                <a:spcPts val="0"/>
              </a:spcAft>
              <a:buNone/>
            </a:pPr>
            <a:r>
              <a:rPr lang="en-US" sz="2000" b="1">
                <a:solidFill>
                  <a:srgbClr val="FF0000"/>
                </a:solidFill>
                <a:latin typeface="Arial"/>
                <a:ea typeface="Arial"/>
                <a:cs typeface="Arial"/>
                <a:sym typeface="Arial"/>
              </a:rPr>
              <a:t> </a:t>
            </a:r>
            <a:endParaRPr sz="2000">
              <a:solidFill>
                <a:schemeClr val="dk1"/>
              </a:solidFill>
              <a:latin typeface="Arial"/>
              <a:ea typeface="Arial"/>
              <a:cs typeface="Arial"/>
              <a:sym typeface="Arial"/>
            </a:endParaRPr>
          </a:p>
        </p:txBody>
      </p:sp>
      <p:pic>
        <p:nvPicPr>
          <p:cNvPr id="641" name="Google Shape;641;p23"/>
          <p:cNvPicPr preferRelativeResize="0"/>
          <p:nvPr/>
        </p:nvPicPr>
        <p:blipFill rotWithShape="1">
          <a:blip r:embed="rId13">
            <a:alphaModFix/>
          </a:blip>
          <a:srcRect/>
          <a:stretch/>
        </p:blipFill>
        <p:spPr>
          <a:xfrm>
            <a:off x="4651569" y="2030850"/>
            <a:ext cx="3895271" cy="2591025"/>
          </a:xfrm>
          <a:prstGeom prst="rect">
            <a:avLst/>
          </a:prstGeom>
          <a:noFill/>
          <a:ln>
            <a:noFill/>
          </a:ln>
        </p:spPr>
      </p:pic>
      <p:sp>
        <p:nvSpPr>
          <p:cNvPr id="642" name="Google Shape;642;p23"/>
          <p:cNvSpPr txBox="1"/>
          <p:nvPr/>
        </p:nvSpPr>
        <p:spPr>
          <a:xfrm>
            <a:off x="0" y="4613846"/>
            <a:ext cx="9144000" cy="2031325"/>
          </a:xfrm>
          <a:prstGeom prst="rect">
            <a:avLst/>
          </a:prstGeom>
          <a:noFill/>
          <a:ln>
            <a:noFill/>
          </a:ln>
        </p:spPr>
        <p:txBody>
          <a:bodyPr spcFirstLastPara="1" wrap="square" lIns="91425" tIns="45700" rIns="91425" bIns="45700" anchor="t" anchorCtr="0">
            <a:spAutoFit/>
          </a:bodyPr>
          <a:lstStyle/>
          <a:p>
            <a:pPr marL="30480" marR="30480" lvl="0" indent="0" algn="just" rtl="0">
              <a:spcBef>
                <a:spcPts val="0"/>
              </a:spcBef>
              <a:spcAft>
                <a:spcPts val="0"/>
              </a:spcAft>
              <a:buNone/>
            </a:pPr>
            <a:r>
              <a:rPr lang="en-US" sz="1800">
                <a:solidFill>
                  <a:srgbClr val="000000"/>
                </a:solidFill>
                <a:latin typeface="Arial"/>
                <a:ea typeface="Arial"/>
                <a:cs typeface="Arial"/>
                <a:sym typeface="Arial"/>
              </a:rPr>
              <a:t>- Thường xuyên tuyên truyền, vận động bạn bè, người thân chấp hành nghiêm các quy định của pháp luật về xây dựng, quản lí, bảo vệ biên giới quốc gia. Tự giác tham gia các hoạt động tìm hiểu, tuyên truyền về chủ quyền biên giới quốc gia, biển, đảo do nhà trường, đoàn thanh niên và các cấp phát động.</a:t>
            </a:r>
            <a:endParaRPr sz="1800">
              <a:solidFill>
                <a:schemeClr val="dk1"/>
              </a:solidFill>
              <a:latin typeface="Arial"/>
              <a:ea typeface="Arial"/>
              <a:cs typeface="Arial"/>
              <a:sym typeface="Arial"/>
            </a:endParaRPr>
          </a:p>
          <a:p>
            <a:pPr marL="30480" marR="30480" lvl="0" indent="0" algn="just" rtl="0">
              <a:spcBef>
                <a:spcPts val="0"/>
              </a:spcBef>
              <a:spcAft>
                <a:spcPts val="0"/>
              </a:spcAft>
              <a:buNone/>
            </a:pPr>
            <a:r>
              <a:rPr lang="en-US" sz="1800">
                <a:solidFill>
                  <a:srgbClr val="000000"/>
                </a:solidFill>
                <a:latin typeface="Arial"/>
                <a:ea typeface="Arial"/>
                <a:cs typeface="Arial"/>
                <a:sym typeface="Arial"/>
              </a:rPr>
              <a:t>- Khi phát hiện những hành vi vi phạm chủ quyền lãnh thổ, biên giới quốc gia cần có biện pháp ngăn chặn phù hợp và báo cáo kịp thời với nhà trường, chính quyền địa phương hoặc lực lượng chức năng gần nhất.</a:t>
            </a: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0"/>
                                        </p:tgtEl>
                                        <p:attrNameLst>
                                          <p:attrName>style.visibility</p:attrName>
                                        </p:attrNameLst>
                                      </p:cBhvr>
                                      <p:to>
                                        <p:strVal val="visible"/>
                                      </p:to>
                                    </p:set>
                                    <p:animEffect transition="in" filter="fade">
                                      <p:cBhvr>
                                        <p:cTn id="7" dur="1000"/>
                                        <p:tgtEl>
                                          <p:spTgt spid="6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1"/>
                                        </p:tgtEl>
                                        <p:attrNameLst>
                                          <p:attrName>style.visibility</p:attrName>
                                        </p:attrNameLst>
                                      </p:cBhvr>
                                      <p:to>
                                        <p:strVal val="visible"/>
                                      </p:to>
                                    </p:set>
                                    <p:animEffect transition="in" filter="fade">
                                      <p:cBhvr>
                                        <p:cTn id="12" dur="500"/>
                                        <p:tgtEl>
                                          <p:spTgt spid="6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0"/>
                                        </p:tgtEl>
                                        <p:attrNameLst>
                                          <p:attrName>style.visibility</p:attrName>
                                        </p:attrNameLst>
                                      </p:cBhvr>
                                      <p:to>
                                        <p:strVal val="visible"/>
                                      </p:to>
                                    </p:set>
                                    <p:animEffect transition="in" filter="fade">
                                      <p:cBhvr>
                                        <p:cTn id="17" dur="1000"/>
                                        <p:tgtEl>
                                          <p:spTgt spid="6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2"/>
                                        </p:tgtEl>
                                        <p:attrNameLst>
                                          <p:attrName>style.visibility</p:attrName>
                                        </p:attrNameLst>
                                      </p:cBhvr>
                                      <p:to>
                                        <p:strVal val="visible"/>
                                      </p:to>
                                    </p:set>
                                    <p:animEffect transition="in" filter="fade">
                                      <p:cBhvr>
                                        <p:cTn id="22" dur="1000"/>
                                        <p:tgtEl>
                                          <p:spTgt spid="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grpSp>
        <p:nvGrpSpPr>
          <p:cNvPr id="648" name="Google Shape;648;p24"/>
          <p:cNvGrpSpPr/>
          <p:nvPr/>
        </p:nvGrpSpPr>
        <p:grpSpPr>
          <a:xfrm>
            <a:off x="-360850" y="-48728"/>
            <a:ext cx="9481038" cy="1292761"/>
            <a:chOff x="-337038" y="-8659"/>
            <a:chExt cx="9481038" cy="1400234"/>
          </a:xfrm>
        </p:grpSpPr>
        <p:grpSp>
          <p:nvGrpSpPr>
            <p:cNvPr id="649" name="Google Shape;649;p24"/>
            <p:cNvGrpSpPr/>
            <p:nvPr/>
          </p:nvGrpSpPr>
          <p:grpSpPr>
            <a:xfrm>
              <a:off x="0" y="-8659"/>
              <a:ext cx="9144000" cy="1400234"/>
              <a:chOff x="0" y="-8659"/>
              <a:chExt cx="9144000" cy="1400234"/>
            </a:xfrm>
          </p:grpSpPr>
          <p:pic>
            <p:nvPicPr>
              <p:cNvPr id="650" name="Google Shape;650;p24" descr="BD21318_"/>
              <p:cNvPicPr preferRelativeResize="0"/>
              <p:nvPr/>
            </p:nvPicPr>
            <p:blipFill rotWithShape="1">
              <a:blip r:embed="rId3">
                <a:alphaModFix/>
              </a:blip>
              <a:srcRect/>
              <a:stretch/>
            </p:blipFill>
            <p:spPr>
              <a:xfrm>
                <a:off x="0" y="-8659"/>
                <a:ext cx="9144000" cy="1400234"/>
              </a:xfrm>
              <a:prstGeom prst="rect">
                <a:avLst/>
              </a:prstGeom>
              <a:noFill/>
              <a:ln>
                <a:noFill/>
              </a:ln>
            </p:spPr>
          </p:pic>
          <p:pic>
            <p:nvPicPr>
              <p:cNvPr id="651" name="Google Shape;651;p24"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652" name="Google Shape;652;p24" descr="ringworld2_w"/>
              <p:cNvPicPr preferRelativeResize="0"/>
              <p:nvPr/>
            </p:nvPicPr>
            <p:blipFill rotWithShape="1">
              <a:blip r:embed="rId5">
                <a:alphaModFix/>
              </a:blip>
              <a:srcRect/>
              <a:stretch/>
            </p:blipFill>
            <p:spPr>
              <a:xfrm>
                <a:off x="92126" y="42737"/>
                <a:ext cx="1066800" cy="868363"/>
              </a:xfrm>
              <a:prstGeom prst="rect">
                <a:avLst/>
              </a:prstGeom>
              <a:noFill/>
              <a:ln>
                <a:noFill/>
              </a:ln>
            </p:spPr>
          </p:pic>
          <p:sp>
            <p:nvSpPr>
              <p:cNvPr id="653" name="Google Shape;653;p24"/>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654" name="Google Shape;654;p24"/>
            <p:cNvSpPr/>
            <p:nvPr/>
          </p:nvSpPr>
          <p:spPr>
            <a:xfrm>
              <a:off x="-337038" y="552878"/>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11</a:t>
              </a:r>
              <a:endParaRPr/>
            </a:p>
          </p:txBody>
        </p:sp>
      </p:grpSp>
      <p:sp>
        <p:nvSpPr>
          <p:cNvPr id="655" name="Google Shape;655;p24"/>
          <p:cNvSpPr txBox="1"/>
          <p:nvPr/>
        </p:nvSpPr>
        <p:spPr>
          <a:xfrm>
            <a:off x="823912" y="1152870"/>
            <a:ext cx="644581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C00000"/>
              </a:buClr>
              <a:buSzPts val="2800"/>
              <a:buFont typeface="Arial"/>
              <a:buNone/>
            </a:pPr>
            <a:r>
              <a:rPr lang="en-US" sz="2800" b="1">
                <a:solidFill>
                  <a:srgbClr val="C00000"/>
                </a:solidFill>
                <a:latin typeface="Arial"/>
                <a:ea typeface="Arial"/>
                <a:cs typeface="Arial"/>
                <a:sym typeface="Arial"/>
              </a:rPr>
              <a:t>LUYỆN TẬP</a:t>
            </a:r>
            <a:endParaRPr sz="2600" b="1" i="1">
              <a:solidFill>
                <a:srgbClr val="C00000"/>
              </a:solidFill>
              <a:latin typeface="Arial"/>
              <a:ea typeface="Arial"/>
              <a:cs typeface="Arial"/>
              <a:sym typeface="Arial"/>
            </a:endParaRPr>
          </a:p>
        </p:txBody>
      </p:sp>
      <p:pic>
        <p:nvPicPr>
          <p:cNvPr id="656" name="Google Shape;656;p24"/>
          <p:cNvPicPr preferRelativeResize="0"/>
          <p:nvPr/>
        </p:nvPicPr>
        <p:blipFill rotWithShape="1">
          <a:blip r:embed="rId6">
            <a:alphaModFix/>
          </a:blip>
          <a:srcRect/>
          <a:stretch/>
        </p:blipFill>
        <p:spPr>
          <a:xfrm>
            <a:off x="5703713" y="6229789"/>
            <a:ext cx="552450" cy="609600"/>
          </a:xfrm>
          <a:prstGeom prst="rect">
            <a:avLst/>
          </a:prstGeom>
          <a:noFill/>
          <a:ln>
            <a:noFill/>
          </a:ln>
        </p:spPr>
      </p:pic>
      <p:pic>
        <p:nvPicPr>
          <p:cNvPr id="657" name="Google Shape;657;p24"/>
          <p:cNvPicPr preferRelativeResize="0"/>
          <p:nvPr/>
        </p:nvPicPr>
        <p:blipFill rotWithShape="1">
          <a:blip r:embed="rId7">
            <a:alphaModFix/>
          </a:blip>
          <a:srcRect/>
          <a:stretch/>
        </p:blipFill>
        <p:spPr>
          <a:xfrm>
            <a:off x="6375718" y="6211177"/>
            <a:ext cx="581025" cy="638175"/>
          </a:xfrm>
          <a:prstGeom prst="rect">
            <a:avLst/>
          </a:prstGeom>
          <a:noFill/>
          <a:ln>
            <a:noFill/>
          </a:ln>
        </p:spPr>
      </p:pic>
      <p:pic>
        <p:nvPicPr>
          <p:cNvPr id="658" name="Google Shape;658;p24"/>
          <p:cNvPicPr preferRelativeResize="0"/>
          <p:nvPr/>
        </p:nvPicPr>
        <p:blipFill rotWithShape="1">
          <a:blip r:embed="rId8">
            <a:alphaModFix/>
          </a:blip>
          <a:srcRect/>
          <a:stretch/>
        </p:blipFill>
        <p:spPr>
          <a:xfrm>
            <a:off x="8495347" y="6210300"/>
            <a:ext cx="571500" cy="647700"/>
          </a:xfrm>
          <a:prstGeom prst="rect">
            <a:avLst/>
          </a:prstGeom>
          <a:noFill/>
          <a:ln>
            <a:noFill/>
          </a:ln>
        </p:spPr>
      </p:pic>
      <p:pic>
        <p:nvPicPr>
          <p:cNvPr id="659" name="Google Shape;659;p24"/>
          <p:cNvPicPr preferRelativeResize="0"/>
          <p:nvPr/>
        </p:nvPicPr>
        <p:blipFill rotWithShape="1">
          <a:blip r:embed="rId9">
            <a:alphaModFix/>
          </a:blip>
          <a:srcRect/>
          <a:stretch/>
        </p:blipFill>
        <p:spPr>
          <a:xfrm>
            <a:off x="4333787" y="6161172"/>
            <a:ext cx="619125" cy="676275"/>
          </a:xfrm>
          <a:prstGeom prst="rect">
            <a:avLst/>
          </a:prstGeom>
          <a:noFill/>
          <a:ln>
            <a:noFill/>
          </a:ln>
        </p:spPr>
      </p:pic>
      <p:pic>
        <p:nvPicPr>
          <p:cNvPr id="660" name="Google Shape;660;p24"/>
          <p:cNvPicPr preferRelativeResize="0"/>
          <p:nvPr/>
        </p:nvPicPr>
        <p:blipFill rotWithShape="1">
          <a:blip r:embed="rId10">
            <a:alphaModFix/>
          </a:blip>
          <a:srcRect/>
          <a:stretch/>
        </p:blipFill>
        <p:spPr>
          <a:xfrm>
            <a:off x="5053159" y="6220702"/>
            <a:ext cx="582613" cy="628650"/>
          </a:xfrm>
          <a:prstGeom prst="rect">
            <a:avLst/>
          </a:prstGeom>
          <a:noFill/>
          <a:ln>
            <a:noFill/>
          </a:ln>
        </p:spPr>
      </p:pic>
      <p:pic>
        <p:nvPicPr>
          <p:cNvPr id="661" name="Google Shape;661;p24"/>
          <p:cNvPicPr preferRelativeResize="0"/>
          <p:nvPr/>
        </p:nvPicPr>
        <p:blipFill rotWithShape="1">
          <a:blip r:embed="rId11">
            <a:alphaModFix/>
          </a:blip>
          <a:srcRect/>
          <a:stretch/>
        </p:blipFill>
        <p:spPr>
          <a:xfrm>
            <a:off x="7158649" y="6175459"/>
            <a:ext cx="590550" cy="647700"/>
          </a:xfrm>
          <a:prstGeom prst="rect">
            <a:avLst/>
          </a:prstGeom>
          <a:noFill/>
          <a:ln>
            <a:noFill/>
          </a:ln>
        </p:spPr>
      </p:pic>
      <p:sp>
        <p:nvSpPr>
          <p:cNvPr id="662" name="Google Shape;662;p24"/>
          <p:cNvSpPr txBox="1"/>
          <p:nvPr/>
        </p:nvSpPr>
        <p:spPr>
          <a:xfrm>
            <a:off x="23812" y="1618337"/>
            <a:ext cx="9120188"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B0F0"/>
                </a:solidFill>
                <a:latin typeface="Times New Roman"/>
                <a:ea typeface="Times New Roman"/>
                <a:cs typeface="Times New Roman"/>
                <a:sym typeface="Times New Roman"/>
              </a:rPr>
              <a:t>Câu 1. Mục tiêu, quan điểm của Đảng về bảo vệ Tổ quốc Việt Nam xã hội chủ nghĩa trong tình hình mới là gì?</a:t>
            </a:r>
            <a:endParaRPr sz="2400" b="1">
              <a:solidFill>
                <a:srgbClr val="00B0F0"/>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b="1">
                <a:solidFill>
                  <a:srgbClr val="00B0F0"/>
                </a:solidFill>
                <a:latin typeface="Times New Roman"/>
                <a:ea typeface="Times New Roman"/>
                <a:cs typeface="Times New Roman"/>
                <a:sym typeface="Times New Roman"/>
              </a:rPr>
              <a:t>Câu 2. Theo Luật Biên giới quốc gia năm 2003 những hành vi nào bị nghiêm cấm?</a:t>
            </a:r>
            <a:endParaRPr sz="2400" b="1">
              <a:solidFill>
                <a:srgbClr val="00B0F0"/>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b="1">
                <a:solidFill>
                  <a:srgbClr val="00B0F0"/>
                </a:solidFill>
                <a:latin typeface="Times New Roman"/>
                <a:ea typeface="Times New Roman"/>
                <a:cs typeface="Times New Roman"/>
                <a:sym typeface="Times New Roman"/>
              </a:rPr>
              <a:t>Câu 3. Nêu khái niêm đuòng cơ sở. nội thưỳ. lãnh hài, vùng iếp giáp lănh hàl. vùng đâc quyển kinh tế. thèm luc đia. đào vâ quằn đào.</a:t>
            </a:r>
            <a:endParaRPr sz="2400" b="1">
              <a:solidFill>
                <a:srgbClr val="00B0F0"/>
              </a:solidFill>
              <a:latin typeface="Times New Roman"/>
              <a:ea typeface="Times New Roman"/>
              <a:cs typeface="Times New Roman"/>
              <a:sym typeface="Times New Roman"/>
            </a:endParaRPr>
          </a:p>
        </p:txBody>
      </p:sp>
      <p:pic>
        <p:nvPicPr>
          <p:cNvPr id="663" name="Google Shape;663;p24"/>
          <p:cNvPicPr preferRelativeResize="0"/>
          <p:nvPr/>
        </p:nvPicPr>
        <p:blipFill rotWithShape="1">
          <a:blip r:embed="rId12">
            <a:alphaModFix/>
          </a:blip>
          <a:srcRect/>
          <a:stretch/>
        </p:blipFill>
        <p:spPr>
          <a:xfrm>
            <a:off x="7798524" y="6229350"/>
            <a:ext cx="581025" cy="628650"/>
          </a:xfrm>
          <a:prstGeom prst="rect">
            <a:avLst/>
          </a:prstGeom>
          <a:noFill/>
          <a:ln>
            <a:noFill/>
          </a:ln>
        </p:spPr>
      </p:pic>
      <p:pic>
        <p:nvPicPr>
          <p:cNvPr id="664" name="Google Shape;664;p24"/>
          <p:cNvPicPr preferRelativeResize="0"/>
          <p:nvPr/>
        </p:nvPicPr>
        <p:blipFill rotWithShape="1">
          <a:blip r:embed="rId6">
            <a:alphaModFix/>
          </a:blip>
          <a:srcRect/>
          <a:stretch/>
        </p:blipFill>
        <p:spPr>
          <a:xfrm>
            <a:off x="166827" y="1152870"/>
            <a:ext cx="509448" cy="562149"/>
          </a:xfrm>
          <a:prstGeom prst="rect">
            <a:avLst/>
          </a:prstGeom>
          <a:noFill/>
          <a:ln>
            <a:noFill/>
          </a:ln>
        </p:spPr>
      </p:pic>
      <p:sp>
        <p:nvSpPr>
          <p:cNvPr id="665" name="Google Shape;665;p24"/>
          <p:cNvSpPr txBox="1"/>
          <p:nvPr/>
        </p:nvSpPr>
        <p:spPr>
          <a:xfrm>
            <a:off x="0" y="3839508"/>
            <a:ext cx="9167812"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u="sng">
                <a:solidFill>
                  <a:srgbClr val="00B050"/>
                </a:solidFill>
                <a:latin typeface="Arial"/>
                <a:ea typeface="Arial"/>
                <a:cs typeface="Arial"/>
                <a:sym typeface="Arial"/>
              </a:rPr>
              <a:t>Câu 1:</a:t>
            </a:r>
            <a:endParaRPr/>
          </a:p>
          <a:p>
            <a:pPr marL="0" marR="0" lvl="0" indent="0" algn="l" rtl="0">
              <a:spcBef>
                <a:spcPts val="0"/>
              </a:spcBef>
              <a:spcAft>
                <a:spcPts val="0"/>
              </a:spcAft>
              <a:buNone/>
            </a:pPr>
            <a:endParaRPr sz="2000" b="1" u="sng">
              <a:solidFill>
                <a:srgbClr val="00B050"/>
              </a:solidFill>
              <a:latin typeface="Arial"/>
              <a:ea typeface="Arial"/>
              <a:cs typeface="Arial"/>
              <a:sym typeface="Arial"/>
            </a:endParaRPr>
          </a:p>
          <a:p>
            <a:pPr marL="0" marR="0" lvl="0" indent="0" algn="l" rtl="0">
              <a:spcBef>
                <a:spcPts val="0"/>
              </a:spcBef>
              <a:spcAft>
                <a:spcPts val="0"/>
              </a:spcAft>
              <a:buNone/>
            </a:pPr>
            <a:endParaRPr sz="2000" b="1" u="sng">
              <a:solidFill>
                <a:srgbClr val="00B050"/>
              </a:solidFill>
              <a:latin typeface="Arial"/>
              <a:ea typeface="Arial"/>
              <a:cs typeface="Arial"/>
              <a:sym typeface="Arial"/>
            </a:endParaRPr>
          </a:p>
          <a:p>
            <a:pPr marL="0" marR="0" lvl="0" indent="0" algn="l" rtl="0">
              <a:spcBef>
                <a:spcPts val="0"/>
              </a:spcBef>
              <a:spcAft>
                <a:spcPts val="0"/>
              </a:spcAft>
              <a:buNone/>
            </a:pPr>
            <a:endParaRPr sz="2000">
              <a:solidFill>
                <a:srgbClr val="00B050"/>
              </a:solidFill>
              <a:latin typeface="Arial"/>
              <a:ea typeface="Arial"/>
              <a:cs typeface="Arial"/>
              <a:sym typeface="Arial"/>
            </a:endParaRPr>
          </a:p>
          <a:p>
            <a:pPr marL="0" marR="0" lvl="0" indent="0" algn="l" rtl="0">
              <a:spcBef>
                <a:spcPts val="0"/>
              </a:spcBef>
              <a:spcAft>
                <a:spcPts val="0"/>
              </a:spcAft>
              <a:buNone/>
            </a:pPr>
            <a:r>
              <a:rPr lang="en-US" sz="2000" b="1" u="sng">
                <a:solidFill>
                  <a:srgbClr val="00B050"/>
                </a:solidFill>
                <a:latin typeface="Arial"/>
                <a:ea typeface="Arial"/>
                <a:cs typeface="Arial"/>
                <a:sym typeface="Arial"/>
              </a:rPr>
              <a:t>Câu 2:</a:t>
            </a:r>
            <a:endParaRPr/>
          </a:p>
          <a:p>
            <a:pPr marL="0" marR="0" lvl="0" indent="0" algn="l" rtl="0">
              <a:spcBef>
                <a:spcPts val="0"/>
              </a:spcBef>
              <a:spcAft>
                <a:spcPts val="0"/>
              </a:spcAft>
              <a:buNone/>
            </a:pPr>
            <a:endParaRPr sz="2000" b="1" u="sng">
              <a:solidFill>
                <a:srgbClr val="00B050"/>
              </a:solidFill>
              <a:latin typeface="Arial"/>
              <a:ea typeface="Arial"/>
              <a:cs typeface="Arial"/>
              <a:sym typeface="Arial"/>
            </a:endParaRPr>
          </a:p>
          <a:p>
            <a:pPr marL="0" marR="0" lvl="0" indent="0" algn="l" rtl="0">
              <a:spcBef>
                <a:spcPts val="0"/>
              </a:spcBef>
              <a:spcAft>
                <a:spcPts val="0"/>
              </a:spcAft>
              <a:buNone/>
            </a:pPr>
            <a:endParaRPr sz="2000" b="1" u="sng">
              <a:solidFill>
                <a:srgbClr val="00B050"/>
              </a:solidFill>
              <a:latin typeface="Arial"/>
              <a:ea typeface="Arial"/>
              <a:cs typeface="Arial"/>
              <a:sym typeface="Arial"/>
            </a:endParaRPr>
          </a:p>
          <a:p>
            <a:pPr marL="0" marR="0" lvl="0" indent="0" algn="l" rtl="0">
              <a:spcBef>
                <a:spcPts val="0"/>
              </a:spcBef>
              <a:spcAft>
                <a:spcPts val="0"/>
              </a:spcAft>
              <a:buNone/>
            </a:pPr>
            <a:r>
              <a:rPr lang="en-US" sz="2000" b="1" u="sng">
                <a:solidFill>
                  <a:srgbClr val="00B050"/>
                </a:solidFill>
                <a:latin typeface="Arial"/>
                <a:ea typeface="Arial"/>
                <a:cs typeface="Arial"/>
                <a:sym typeface="Arial"/>
              </a:rPr>
              <a:t>Câu 3:</a:t>
            </a:r>
            <a:endParaRPr sz="2000">
              <a:solidFill>
                <a:srgbClr val="00B050"/>
              </a:solidFill>
              <a:latin typeface="Arial"/>
              <a:ea typeface="Arial"/>
              <a:cs typeface="Arial"/>
              <a:sym typeface="Arial"/>
            </a:endParaRPr>
          </a:p>
        </p:txBody>
      </p:sp>
      <p:sp>
        <p:nvSpPr>
          <p:cNvPr id="666" name="Google Shape;666;p24"/>
          <p:cNvSpPr txBox="1"/>
          <p:nvPr/>
        </p:nvSpPr>
        <p:spPr>
          <a:xfrm>
            <a:off x="2051220" y="3845138"/>
            <a:ext cx="357827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548135"/>
              </a:buClr>
              <a:buSzPts val="2800"/>
              <a:buFont typeface="Arial"/>
              <a:buNone/>
            </a:pPr>
            <a:r>
              <a:rPr lang="en-US" sz="2800" b="1" i="1">
                <a:solidFill>
                  <a:srgbClr val="548135"/>
                </a:solidFill>
                <a:latin typeface="Arial"/>
                <a:ea typeface="Arial"/>
                <a:cs typeface="Arial"/>
                <a:sym typeface="Arial"/>
              </a:rPr>
              <a:t>ĐÁP ÁN</a:t>
            </a:r>
            <a:endParaRPr sz="2600" b="1" i="1">
              <a:solidFill>
                <a:srgbClr val="548135"/>
              </a:solidFill>
              <a:latin typeface="Arial"/>
              <a:ea typeface="Arial"/>
              <a:cs typeface="Arial"/>
              <a:sym typeface="Arial"/>
            </a:endParaRPr>
          </a:p>
        </p:txBody>
      </p:sp>
      <p:sp>
        <p:nvSpPr>
          <p:cNvPr id="667" name="Google Shape;667;p24"/>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2">
                                            <p:txEl>
                                              <p:pRg st="0" end="0"/>
                                            </p:txEl>
                                          </p:spTgt>
                                        </p:tgtEl>
                                        <p:attrNameLst>
                                          <p:attrName>style.visibility</p:attrName>
                                        </p:attrNameLst>
                                      </p:cBhvr>
                                      <p:to>
                                        <p:strVal val="visible"/>
                                      </p:to>
                                    </p:set>
                                    <p:animEffect transition="in" filter="fade">
                                      <p:cBhvr>
                                        <p:cTn id="7" dur="1000"/>
                                        <p:tgtEl>
                                          <p:spTgt spid="6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2">
                                            <p:txEl>
                                              <p:pRg st="1" end="1"/>
                                            </p:txEl>
                                          </p:spTgt>
                                        </p:tgtEl>
                                        <p:attrNameLst>
                                          <p:attrName>style.visibility</p:attrName>
                                        </p:attrNameLst>
                                      </p:cBhvr>
                                      <p:to>
                                        <p:strVal val="visible"/>
                                      </p:to>
                                    </p:set>
                                    <p:animEffect transition="in" filter="fade">
                                      <p:cBhvr>
                                        <p:cTn id="12" dur="1000"/>
                                        <p:tgtEl>
                                          <p:spTgt spid="6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2">
                                            <p:txEl>
                                              <p:pRg st="2" end="2"/>
                                            </p:txEl>
                                          </p:spTgt>
                                        </p:tgtEl>
                                        <p:attrNameLst>
                                          <p:attrName>style.visibility</p:attrName>
                                        </p:attrNameLst>
                                      </p:cBhvr>
                                      <p:to>
                                        <p:strVal val="visible"/>
                                      </p:to>
                                    </p:set>
                                    <p:animEffect transition="in" filter="fade">
                                      <p:cBhvr>
                                        <p:cTn id="17" dur="1000"/>
                                        <p:tgtEl>
                                          <p:spTgt spid="6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66"/>
                                        </p:tgtEl>
                                        <p:attrNameLst>
                                          <p:attrName>style.visibility</p:attrName>
                                        </p:attrNameLst>
                                      </p:cBhvr>
                                      <p:to>
                                        <p:strVal val="visible"/>
                                      </p:to>
                                    </p:set>
                                    <p:anim calcmode="lin" valueType="num">
                                      <p:cBhvr additive="base">
                                        <p:cTn id="22" dur="500"/>
                                        <p:tgtEl>
                                          <p:spTgt spid="66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5">
                                            <p:txEl>
                                              <p:pRg st="0" end="0"/>
                                            </p:txEl>
                                          </p:spTgt>
                                        </p:tgtEl>
                                        <p:attrNameLst>
                                          <p:attrName>style.visibility</p:attrName>
                                        </p:attrNameLst>
                                      </p:cBhvr>
                                      <p:to>
                                        <p:strVal val="visible"/>
                                      </p:to>
                                    </p:set>
                                    <p:animEffect transition="in" filter="fade">
                                      <p:cBhvr>
                                        <p:cTn id="27" dur="1000"/>
                                        <p:tgtEl>
                                          <p:spTgt spid="66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5">
                                            <p:txEl>
                                              <p:pRg st="1" end="1"/>
                                            </p:txEl>
                                          </p:spTgt>
                                        </p:tgtEl>
                                        <p:attrNameLst>
                                          <p:attrName>style.visibility</p:attrName>
                                        </p:attrNameLst>
                                      </p:cBhvr>
                                      <p:to>
                                        <p:strVal val="visible"/>
                                      </p:to>
                                    </p:set>
                                    <p:animEffect transition="in" filter="fade">
                                      <p:cBhvr>
                                        <p:cTn id="32" dur="1000"/>
                                        <p:tgtEl>
                                          <p:spTgt spid="66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65">
                                            <p:txEl>
                                              <p:pRg st="2" end="2"/>
                                            </p:txEl>
                                          </p:spTgt>
                                        </p:tgtEl>
                                        <p:attrNameLst>
                                          <p:attrName>style.visibility</p:attrName>
                                        </p:attrNameLst>
                                      </p:cBhvr>
                                      <p:to>
                                        <p:strVal val="visible"/>
                                      </p:to>
                                    </p:set>
                                    <p:animEffect transition="in" filter="fade">
                                      <p:cBhvr>
                                        <p:cTn id="37" dur="1000"/>
                                        <p:tgtEl>
                                          <p:spTgt spid="66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5">
                                            <p:txEl>
                                              <p:pRg st="3" end="3"/>
                                            </p:txEl>
                                          </p:spTgt>
                                        </p:tgtEl>
                                        <p:attrNameLst>
                                          <p:attrName>style.visibility</p:attrName>
                                        </p:attrNameLst>
                                      </p:cBhvr>
                                      <p:to>
                                        <p:strVal val="visible"/>
                                      </p:to>
                                    </p:set>
                                    <p:animEffect transition="in" filter="fade">
                                      <p:cBhvr>
                                        <p:cTn id="42" dur="1000"/>
                                        <p:tgtEl>
                                          <p:spTgt spid="66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65">
                                            <p:txEl>
                                              <p:pRg st="4" end="4"/>
                                            </p:txEl>
                                          </p:spTgt>
                                        </p:tgtEl>
                                        <p:attrNameLst>
                                          <p:attrName>style.visibility</p:attrName>
                                        </p:attrNameLst>
                                      </p:cBhvr>
                                      <p:to>
                                        <p:strVal val="visible"/>
                                      </p:to>
                                    </p:set>
                                    <p:animEffect transition="in" filter="fade">
                                      <p:cBhvr>
                                        <p:cTn id="47" dur="1000"/>
                                        <p:tgtEl>
                                          <p:spTgt spid="665">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65">
                                            <p:txEl>
                                              <p:pRg st="5" end="5"/>
                                            </p:txEl>
                                          </p:spTgt>
                                        </p:tgtEl>
                                        <p:attrNameLst>
                                          <p:attrName>style.visibility</p:attrName>
                                        </p:attrNameLst>
                                      </p:cBhvr>
                                      <p:to>
                                        <p:strVal val="visible"/>
                                      </p:to>
                                    </p:set>
                                    <p:animEffect transition="in" filter="fade">
                                      <p:cBhvr>
                                        <p:cTn id="52" dur="1000"/>
                                        <p:tgtEl>
                                          <p:spTgt spid="665">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65">
                                            <p:txEl>
                                              <p:pRg st="6" end="6"/>
                                            </p:txEl>
                                          </p:spTgt>
                                        </p:tgtEl>
                                        <p:attrNameLst>
                                          <p:attrName>style.visibility</p:attrName>
                                        </p:attrNameLst>
                                      </p:cBhvr>
                                      <p:to>
                                        <p:strVal val="visible"/>
                                      </p:to>
                                    </p:set>
                                    <p:animEffect transition="in" filter="fade">
                                      <p:cBhvr>
                                        <p:cTn id="57" dur="1000"/>
                                        <p:tgtEl>
                                          <p:spTgt spid="665">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65">
                                            <p:txEl>
                                              <p:pRg st="7" end="7"/>
                                            </p:txEl>
                                          </p:spTgt>
                                        </p:tgtEl>
                                        <p:attrNameLst>
                                          <p:attrName>style.visibility</p:attrName>
                                        </p:attrNameLst>
                                      </p:cBhvr>
                                      <p:to>
                                        <p:strVal val="visible"/>
                                      </p:to>
                                    </p:set>
                                    <p:animEffect transition="in" filter="fade">
                                      <p:cBhvr>
                                        <p:cTn id="62" dur="1000"/>
                                        <p:tgtEl>
                                          <p:spTgt spid="66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grpSp>
        <p:nvGrpSpPr>
          <p:cNvPr id="673" name="Google Shape;673;p25"/>
          <p:cNvGrpSpPr/>
          <p:nvPr/>
        </p:nvGrpSpPr>
        <p:grpSpPr>
          <a:xfrm>
            <a:off x="-435097" y="-48728"/>
            <a:ext cx="9555285" cy="1346187"/>
            <a:chOff x="-411285" y="-8659"/>
            <a:chExt cx="9555285" cy="1447800"/>
          </a:xfrm>
        </p:grpSpPr>
        <p:grpSp>
          <p:nvGrpSpPr>
            <p:cNvPr id="674" name="Google Shape;674;p25"/>
            <p:cNvGrpSpPr/>
            <p:nvPr/>
          </p:nvGrpSpPr>
          <p:grpSpPr>
            <a:xfrm>
              <a:off x="0" y="-8659"/>
              <a:ext cx="9144000" cy="1447800"/>
              <a:chOff x="0" y="-8659"/>
              <a:chExt cx="9144000" cy="1447800"/>
            </a:xfrm>
          </p:grpSpPr>
          <p:pic>
            <p:nvPicPr>
              <p:cNvPr id="675" name="Google Shape;675;p25"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676" name="Google Shape;676;p25"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677" name="Google Shape;677;p25" descr="ringworld2_w"/>
              <p:cNvPicPr preferRelativeResize="0"/>
              <p:nvPr/>
            </p:nvPicPr>
            <p:blipFill rotWithShape="1">
              <a:blip r:embed="rId5">
                <a:alphaModFix/>
              </a:blip>
              <a:srcRect/>
              <a:stretch/>
            </p:blipFill>
            <p:spPr>
              <a:xfrm>
                <a:off x="55441" y="78047"/>
                <a:ext cx="1066800" cy="868363"/>
              </a:xfrm>
              <a:prstGeom prst="rect">
                <a:avLst/>
              </a:prstGeom>
              <a:noFill/>
              <a:ln>
                <a:noFill/>
              </a:ln>
            </p:spPr>
          </p:pic>
          <p:sp>
            <p:nvSpPr>
              <p:cNvPr id="678" name="Google Shape;678;p25"/>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679" name="Google Shape;679;p25"/>
            <p:cNvSpPr/>
            <p:nvPr/>
          </p:nvSpPr>
          <p:spPr>
            <a:xfrm>
              <a:off x="-411285" y="58173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680" name="Google Shape;680;p25"/>
          <p:cNvSpPr txBox="1"/>
          <p:nvPr/>
        </p:nvSpPr>
        <p:spPr>
          <a:xfrm>
            <a:off x="-576262" y="1221040"/>
            <a:ext cx="8991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C00000"/>
              </a:buClr>
              <a:buSzPts val="2800"/>
              <a:buFont typeface="Arial"/>
              <a:buNone/>
            </a:pPr>
            <a:r>
              <a:rPr lang="en-US" sz="2800" b="1">
                <a:solidFill>
                  <a:srgbClr val="C00000"/>
                </a:solidFill>
                <a:latin typeface="Arial"/>
                <a:ea typeface="Arial"/>
                <a:cs typeface="Arial"/>
                <a:sym typeface="Arial"/>
              </a:rPr>
              <a:t>VẬN DỤNG</a:t>
            </a:r>
            <a:endParaRPr sz="2600" b="1" i="1">
              <a:solidFill>
                <a:srgbClr val="C00000"/>
              </a:solidFill>
              <a:latin typeface="Arial"/>
              <a:ea typeface="Arial"/>
              <a:cs typeface="Arial"/>
              <a:sym typeface="Arial"/>
            </a:endParaRPr>
          </a:p>
        </p:txBody>
      </p:sp>
      <p:pic>
        <p:nvPicPr>
          <p:cNvPr id="681" name="Google Shape;681;p25"/>
          <p:cNvPicPr preferRelativeResize="0"/>
          <p:nvPr/>
        </p:nvPicPr>
        <p:blipFill rotWithShape="1">
          <a:blip r:embed="rId6">
            <a:alphaModFix/>
          </a:blip>
          <a:srcRect/>
          <a:stretch/>
        </p:blipFill>
        <p:spPr>
          <a:xfrm>
            <a:off x="1394604" y="6238437"/>
            <a:ext cx="552450" cy="609600"/>
          </a:xfrm>
          <a:prstGeom prst="rect">
            <a:avLst/>
          </a:prstGeom>
          <a:noFill/>
          <a:ln>
            <a:noFill/>
          </a:ln>
        </p:spPr>
      </p:pic>
      <p:pic>
        <p:nvPicPr>
          <p:cNvPr id="682" name="Google Shape;682;p25"/>
          <p:cNvPicPr preferRelativeResize="0"/>
          <p:nvPr/>
        </p:nvPicPr>
        <p:blipFill rotWithShape="1">
          <a:blip r:embed="rId7">
            <a:alphaModFix/>
          </a:blip>
          <a:srcRect/>
          <a:stretch/>
        </p:blipFill>
        <p:spPr>
          <a:xfrm>
            <a:off x="2066609" y="6219825"/>
            <a:ext cx="581025" cy="638175"/>
          </a:xfrm>
          <a:prstGeom prst="rect">
            <a:avLst/>
          </a:prstGeom>
          <a:noFill/>
          <a:ln>
            <a:noFill/>
          </a:ln>
        </p:spPr>
      </p:pic>
      <p:pic>
        <p:nvPicPr>
          <p:cNvPr id="683" name="Google Shape;683;p25"/>
          <p:cNvPicPr preferRelativeResize="0"/>
          <p:nvPr/>
        </p:nvPicPr>
        <p:blipFill rotWithShape="1">
          <a:blip r:embed="rId8">
            <a:alphaModFix/>
          </a:blip>
          <a:srcRect/>
          <a:stretch/>
        </p:blipFill>
        <p:spPr>
          <a:xfrm>
            <a:off x="4186238" y="6218948"/>
            <a:ext cx="571500" cy="647700"/>
          </a:xfrm>
          <a:prstGeom prst="rect">
            <a:avLst/>
          </a:prstGeom>
          <a:noFill/>
          <a:ln>
            <a:noFill/>
          </a:ln>
        </p:spPr>
      </p:pic>
      <p:pic>
        <p:nvPicPr>
          <p:cNvPr id="684" name="Google Shape;684;p25"/>
          <p:cNvPicPr preferRelativeResize="0"/>
          <p:nvPr/>
        </p:nvPicPr>
        <p:blipFill rotWithShape="1">
          <a:blip r:embed="rId9">
            <a:alphaModFix/>
          </a:blip>
          <a:srcRect/>
          <a:stretch/>
        </p:blipFill>
        <p:spPr>
          <a:xfrm>
            <a:off x="24678" y="6169820"/>
            <a:ext cx="619125" cy="676275"/>
          </a:xfrm>
          <a:prstGeom prst="rect">
            <a:avLst/>
          </a:prstGeom>
          <a:noFill/>
          <a:ln>
            <a:noFill/>
          </a:ln>
        </p:spPr>
      </p:pic>
      <p:pic>
        <p:nvPicPr>
          <p:cNvPr id="685" name="Google Shape;685;p25"/>
          <p:cNvPicPr preferRelativeResize="0"/>
          <p:nvPr/>
        </p:nvPicPr>
        <p:blipFill rotWithShape="1">
          <a:blip r:embed="rId10">
            <a:alphaModFix/>
          </a:blip>
          <a:srcRect/>
          <a:stretch/>
        </p:blipFill>
        <p:spPr>
          <a:xfrm>
            <a:off x="744050" y="6229350"/>
            <a:ext cx="582613" cy="628650"/>
          </a:xfrm>
          <a:prstGeom prst="rect">
            <a:avLst/>
          </a:prstGeom>
          <a:noFill/>
          <a:ln>
            <a:noFill/>
          </a:ln>
        </p:spPr>
      </p:pic>
      <p:pic>
        <p:nvPicPr>
          <p:cNvPr id="686" name="Google Shape;686;p25"/>
          <p:cNvPicPr preferRelativeResize="0"/>
          <p:nvPr/>
        </p:nvPicPr>
        <p:blipFill rotWithShape="1">
          <a:blip r:embed="rId11">
            <a:alphaModFix/>
          </a:blip>
          <a:srcRect/>
          <a:stretch/>
        </p:blipFill>
        <p:spPr>
          <a:xfrm>
            <a:off x="2849540" y="6184107"/>
            <a:ext cx="590550" cy="647700"/>
          </a:xfrm>
          <a:prstGeom prst="rect">
            <a:avLst/>
          </a:prstGeom>
          <a:noFill/>
          <a:ln>
            <a:noFill/>
          </a:ln>
        </p:spPr>
      </p:pic>
      <p:sp>
        <p:nvSpPr>
          <p:cNvPr id="687" name="Google Shape;687;p25"/>
          <p:cNvSpPr txBox="1"/>
          <p:nvPr/>
        </p:nvSpPr>
        <p:spPr>
          <a:xfrm>
            <a:off x="23812" y="1668595"/>
            <a:ext cx="9120188"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B0F0"/>
                </a:solidFill>
                <a:latin typeface="Arial"/>
                <a:ea typeface="Arial"/>
                <a:cs typeface="Arial"/>
                <a:sym typeface="Arial"/>
              </a:rPr>
              <a:t>Câu 1: Thái cùng các bạn trong lớp đi tham quan cột mốc biên giới. Một bạn trong lớp có ý định vưọt mốc giới sang nước bạn để hái hoa rừng. Trong trường hợp này, Thái sẽ khuyên bạn như thể nào?</a:t>
            </a:r>
            <a:endParaRPr sz="2000" b="1">
              <a:solidFill>
                <a:srgbClr val="00B0F0"/>
              </a:solidFill>
              <a:latin typeface="Arial"/>
              <a:ea typeface="Arial"/>
              <a:cs typeface="Arial"/>
              <a:sym typeface="Arial"/>
            </a:endParaRPr>
          </a:p>
          <a:p>
            <a:pPr marL="0" marR="0" lvl="0" indent="0" algn="l" rtl="0">
              <a:spcBef>
                <a:spcPts val="0"/>
              </a:spcBef>
              <a:spcAft>
                <a:spcPts val="0"/>
              </a:spcAft>
              <a:buNone/>
            </a:pPr>
            <a:r>
              <a:rPr lang="en-US" sz="2000" b="1">
                <a:solidFill>
                  <a:srgbClr val="00B0F0"/>
                </a:solidFill>
                <a:latin typeface="Arial"/>
                <a:ea typeface="Arial"/>
                <a:cs typeface="Arial"/>
                <a:sym typeface="Arial"/>
              </a:rPr>
              <a:t>Câu 2: Sưu tầm một câu chuyện về tấm gưong anh hùng lực lượng vũ trang trong bào vệ chủ quyền lãnh thổ, biên giới quốc gia nước Cộng hoà xã hội chủ nghĩa Việt Nam.</a:t>
            </a:r>
            <a:endParaRPr/>
          </a:p>
        </p:txBody>
      </p:sp>
      <p:pic>
        <p:nvPicPr>
          <p:cNvPr id="688" name="Google Shape;688;p25"/>
          <p:cNvPicPr preferRelativeResize="0"/>
          <p:nvPr/>
        </p:nvPicPr>
        <p:blipFill rotWithShape="1">
          <a:blip r:embed="rId12">
            <a:alphaModFix/>
          </a:blip>
          <a:srcRect/>
          <a:stretch/>
        </p:blipFill>
        <p:spPr>
          <a:xfrm>
            <a:off x="3489415" y="6237998"/>
            <a:ext cx="581025" cy="628650"/>
          </a:xfrm>
          <a:prstGeom prst="rect">
            <a:avLst/>
          </a:prstGeom>
          <a:noFill/>
          <a:ln>
            <a:noFill/>
          </a:ln>
        </p:spPr>
      </p:pic>
      <p:pic>
        <p:nvPicPr>
          <p:cNvPr id="689" name="Google Shape;689;p25"/>
          <p:cNvPicPr preferRelativeResize="0"/>
          <p:nvPr/>
        </p:nvPicPr>
        <p:blipFill rotWithShape="1">
          <a:blip r:embed="rId7">
            <a:alphaModFix/>
          </a:blip>
          <a:srcRect/>
          <a:stretch/>
        </p:blipFill>
        <p:spPr>
          <a:xfrm>
            <a:off x="487118" y="1133108"/>
            <a:ext cx="528808" cy="580822"/>
          </a:xfrm>
          <a:prstGeom prst="rect">
            <a:avLst/>
          </a:prstGeom>
          <a:noFill/>
          <a:ln>
            <a:noFill/>
          </a:ln>
        </p:spPr>
      </p:pic>
      <p:sp>
        <p:nvSpPr>
          <p:cNvPr id="690" name="Google Shape;690;p25"/>
          <p:cNvSpPr txBox="1"/>
          <p:nvPr/>
        </p:nvSpPr>
        <p:spPr>
          <a:xfrm>
            <a:off x="120406" y="3943889"/>
            <a:ext cx="9143999"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a:solidFill>
                  <a:srgbClr val="00B050"/>
                </a:solidFill>
                <a:latin typeface="Times New Roman"/>
                <a:ea typeface="Times New Roman"/>
                <a:cs typeface="Times New Roman"/>
                <a:sym typeface="Times New Roman"/>
              </a:rPr>
              <a:t>Câu 1:</a:t>
            </a:r>
            <a:endParaRPr/>
          </a:p>
          <a:p>
            <a:pPr marL="0" marR="0" lvl="0" indent="0" algn="l" rtl="0">
              <a:spcBef>
                <a:spcPts val="0"/>
              </a:spcBef>
              <a:spcAft>
                <a:spcPts val="0"/>
              </a:spcAft>
              <a:buNone/>
            </a:pPr>
            <a:endParaRPr sz="2400" b="1" u="sng">
              <a:solidFill>
                <a:srgbClr val="00B050"/>
              </a:solidFill>
              <a:latin typeface="Times New Roman"/>
              <a:ea typeface="Times New Roman"/>
              <a:cs typeface="Times New Roman"/>
              <a:sym typeface="Times New Roman"/>
            </a:endParaRPr>
          </a:p>
          <a:p>
            <a:pPr marL="0" marR="0" lvl="0" indent="0" algn="l" rtl="0">
              <a:spcBef>
                <a:spcPts val="0"/>
              </a:spcBef>
              <a:spcAft>
                <a:spcPts val="0"/>
              </a:spcAft>
              <a:buNone/>
            </a:pPr>
            <a:endParaRPr sz="2400" b="1" u="sng">
              <a:solidFill>
                <a:srgbClr val="00B050"/>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b="1" u="sng">
                <a:solidFill>
                  <a:srgbClr val="00B050"/>
                </a:solidFill>
                <a:latin typeface="Times New Roman"/>
                <a:ea typeface="Times New Roman"/>
                <a:cs typeface="Times New Roman"/>
                <a:sym typeface="Times New Roman"/>
              </a:rPr>
              <a:t>Câu 2:</a:t>
            </a:r>
            <a:endParaRPr sz="2400">
              <a:solidFill>
                <a:srgbClr val="00B050"/>
              </a:solidFill>
              <a:latin typeface="Arial"/>
              <a:ea typeface="Arial"/>
              <a:cs typeface="Arial"/>
              <a:sym typeface="Arial"/>
            </a:endParaRPr>
          </a:p>
          <a:p>
            <a:pPr marL="0" marR="0" lvl="0" indent="0" algn="l" rtl="0">
              <a:spcBef>
                <a:spcPts val="0"/>
              </a:spcBef>
              <a:spcAft>
                <a:spcPts val="0"/>
              </a:spcAft>
              <a:buNone/>
            </a:pPr>
            <a:endParaRPr sz="2400">
              <a:solidFill>
                <a:srgbClr val="00B050"/>
              </a:solidFill>
              <a:latin typeface="Arial"/>
              <a:ea typeface="Arial"/>
              <a:cs typeface="Arial"/>
              <a:sym typeface="Arial"/>
            </a:endParaRPr>
          </a:p>
        </p:txBody>
      </p:sp>
      <p:sp>
        <p:nvSpPr>
          <p:cNvPr id="691" name="Google Shape;691;p25"/>
          <p:cNvSpPr txBox="1"/>
          <p:nvPr/>
        </p:nvSpPr>
        <p:spPr>
          <a:xfrm>
            <a:off x="0" y="3490710"/>
            <a:ext cx="8991600"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548135"/>
              </a:buClr>
              <a:buSzPts val="2600"/>
              <a:buFont typeface="Arial"/>
              <a:buNone/>
            </a:pPr>
            <a:r>
              <a:rPr lang="en-US" sz="2600" b="1" i="1">
                <a:solidFill>
                  <a:srgbClr val="548135"/>
                </a:solidFill>
                <a:latin typeface="Arial"/>
                <a:ea typeface="Arial"/>
                <a:cs typeface="Arial"/>
                <a:sym typeface="Arial"/>
              </a:rPr>
              <a:t>GỢI Ý TRẢ LỜI BÀI TẬP VẬN DỤNG</a:t>
            </a:r>
            <a:endParaRPr/>
          </a:p>
        </p:txBody>
      </p:sp>
      <p:sp>
        <p:nvSpPr>
          <p:cNvPr id="692" name="Google Shape;692;p25"/>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00"/>
                </a:solidFill>
                <a:latin typeface="Times New Roman"/>
                <a:ea typeface="Times New Roman"/>
                <a:cs typeface="Times New Roman"/>
                <a:sym typeface="Times New Roman"/>
              </a:rPr>
              <a:t>Bài 1: </a:t>
            </a:r>
            <a:r>
              <a:rPr lang="en-US" sz="2400" b="1">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XÃ HỘI CHỦ NGHĨA VIỆT NAM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7">
                                            <p:txEl>
                                              <p:pRg st="0" end="0"/>
                                            </p:txEl>
                                          </p:spTgt>
                                        </p:tgtEl>
                                        <p:attrNameLst>
                                          <p:attrName>style.visibility</p:attrName>
                                        </p:attrNameLst>
                                      </p:cBhvr>
                                      <p:to>
                                        <p:strVal val="visible"/>
                                      </p:to>
                                    </p:set>
                                    <p:anim calcmode="lin" valueType="num">
                                      <p:cBhvr additive="base">
                                        <p:cTn id="7" dur="500"/>
                                        <p:tgtEl>
                                          <p:spTgt spid="6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87">
                                            <p:txEl>
                                              <p:pRg st="1" end="1"/>
                                            </p:txEl>
                                          </p:spTgt>
                                        </p:tgtEl>
                                        <p:attrNameLst>
                                          <p:attrName>style.visibility</p:attrName>
                                        </p:attrNameLst>
                                      </p:cBhvr>
                                      <p:to>
                                        <p:strVal val="visible"/>
                                      </p:to>
                                    </p:set>
                                    <p:anim calcmode="lin" valueType="num">
                                      <p:cBhvr additive="base">
                                        <p:cTn id="12" dur="500"/>
                                        <p:tgtEl>
                                          <p:spTgt spid="6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1"/>
                                        </p:tgtEl>
                                        <p:attrNameLst>
                                          <p:attrName>style.visibility</p:attrName>
                                        </p:attrNameLst>
                                      </p:cBhvr>
                                      <p:to>
                                        <p:strVal val="visible"/>
                                      </p:to>
                                    </p:set>
                                    <p:animEffect transition="in" filter="fade">
                                      <p:cBhvr>
                                        <p:cTn id="17" dur="500"/>
                                        <p:tgtEl>
                                          <p:spTgt spid="6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0">
                                            <p:txEl>
                                              <p:pRg st="0" end="0"/>
                                            </p:txEl>
                                          </p:spTgt>
                                        </p:tgtEl>
                                        <p:attrNameLst>
                                          <p:attrName>style.visibility</p:attrName>
                                        </p:attrNameLst>
                                      </p:cBhvr>
                                      <p:to>
                                        <p:strVal val="visible"/>
                                      </p:to>
                                    </p:set>
                                    <p:animEffect transition="in" filter="fade">
                                      <p:cBhvr>
                                        <p:cTn id="22" dur="1000"/>
                                        <p:tgtEl>
                                          <p:spTgt spid="69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0">
                                            <p:txEl>
                                              <p:pRg st="1" end="1"/>
                                            </p:txEl>
                                          </p:spTgt>
                                        </p:tgtEl>
                                        <p:attrNameLst>
                                          <p:attrName>style.visibility</p:attrName>
                                        </p:attrNameLst>
                                      </p:cBhvr>
                                      <p:to>
                                        <p:strVal val="visible"/>
                                      </p:to>
                                    </p:set>
                                    <p:animEffect transition="in" filter="fade">
                                      <p:cBhvr>
                                        <p:cTn id="27" dur="1000"/>
                                        <p:tgtEl>
                                          <p:spTgt spid="69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90">
                                            <p:txEl>
                                              <p:pRg st="2" end="2"/>
                                            </p:txEl>
                                          </p:spTgt>
                                        </p:tgtEl>
                                        <p:attrNameLst>
                                          <p:attrName>style.visibility</p:attrName>
                                        </p:attrNameLst>
                                      </p:cBhvr>
                                      <p:to>
                                        <p:strVal val="visible"/>
                                      </p:to>
                                    </p:set>
                                    <p:animEffect transition="in" filter="fade">
                                      <p:cBhvr>
                                        <p:cTn id="32" dur="1000"/>
                                        <p:tgtEl>
                                          <p:spTgt spid="69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90">
                                            <p:txEl>
                                              <p:pRg st="3" end="3"/>
                                            </p:txEl>
                                          </p:spTgt>
                                        </p:tgtEl>
                                        <p:attrNameLst>
                                          <p:attrName>style.visibility</p:attrName>
                                        </p:attrNameLst>
                                      </p:cBhvr>
                                      <p:to>
                                        <p:strVal val="visible"/>
                                      </p:to>
                                    </p:set>
                                    <p:animEffect transition="in" filter="fade">
                                      <p:cBhvr>
                                        <p:cTn id="37" dur="1000"/>
                                        <p:tgtEl>
                                          <p:spTgt spid="69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90">
                                            <p:txEl>
                                              <p:pRg st="4" end="4"/>
                                            </p:txEl>
                                          </p:spTgt>
                                        </p:tgtEl>
                                        <p:attrNameLst>
                                          <p:attrName>style.visibility</p:attrName>
                                        </p:attrNameLst>
                                      </p:cBhvr>
                                      <p:to>
                                        <p:strVal val="visible"/>
                                      </p:to>
                                    </p:set>
                                    <p:animEffect transition="in" filter="fade">
                                      <p:cBhvr>
                                        <p:cTn id="42" dur="1000"/>
                                        <p:tgtEl>
                                          <p:spTgt spid="6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grpSp>
        <p:nvGrpSpPr>
          <p:cNvPr id="245" name="Google Shape;245;p8"/>
          <p:cNvGrpSpPr/>
          <p:nvPr/>
        </p:nvGrpSpPr>
        <p:grpSpPr>
          <a:xfrm>
            <a:off x="-404812" y="-48728"/>
            <a:ext cx="9525000" cy="1336676"/>
            <a:chOff x="-381000" y="-8659"/>
            <a:chExt cx="9525000" cy="1447800"/>
          </a:xfrm>
        </p:grpSpPr>
        <p:grpSp>
          <p:nvGrpSpPr>
            <p:cNvPr id="246" name="Google Shape;246;p8"/>
            <p:cNvGrpSpPr/>
            <p:nvPr/>
          </p:nvGrpSpPr>
          <p:grpSpPr>
            <a:xfrm>
              <a:off x="0" y="-8659"/>
              <a:ext cx="9144000" cy="1447800"/>
              <a:chOff x="0" y="-8659"/>
              <a:chExt cx="9144000" cy="1447800"/>
            </a:xfrm>
          </p:grpSpPr>
          <p:pic>
            <p:nvPicPr>
              <p:cNvPr id="247" name="Google Shape;247;p8"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248" name="Google Shape;248;p8"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249" name="Google Shape;249;p8"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250" name="Google Shape;250;p8"/>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i="0" u="none" strike="noStrike" cap="none">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i="0" u="none" strike="noStrike" cap="none">
                  <a:solidFill>
                    <a:srgbClr val="FFFF00"/>
                  </a:solidFill>
                  <a:latin typeface="Times New Roman"/>
                  <a:ea typeface="Times New Roman"/>
                  <a:cs typeface="Times New Roman"/>
                  <a:sym typeface="Times New Roman"/>
                </a:endParaRPr>
              </a:p>
            </p:txBody>
          </p:sp>
        </p:grpSp>
        <p:sp>
          <p:nvSpPr>
            <p:cNvPr id="251" name="Google Shape;251;p8"/>
            <p:cNvSpPr/>
            <p:nvPr/>
          </p:nvSpPr>
          <p:spPr>
            <a:xfrm>
              <a:off x="-381000" y="735875"/>
              <a:ext cx="2209800" cy="60869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b="0" i="0" u="none" strike="noStrike" cap="none">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b="0" i="0" u="none" strike="noStrike" cap="none">
                  <a:solidFill>
                    <a:srgbClr val="FFFF00"/>
                  </a:solidFill>
                  <a:latin typeface="Times New Roman"/>
                  <a:ea typeface="Times New Roman"/>
                  <a:cs typeface="Times New Roman"/>
                  <a:sym typeface="Times New Roman"/>
                </a:rPr>
                <a:t>           GDQP KHỐI 11</a:t>
              </a:r>
              <a:endParaRPr/>
            </a:p>
          </p:txBody>
        </p:sp>
      </p:grpSp>
      <p:sp>
        <p:nvSpPr>
          <p:cNvPr id="252" name="Google Shape;252;p8"/>
          <p:cNvSpPr txBox="1"/>
          <p:nvPr/>
        </p:nvSpPr>
        <p:spPr>
          <a:xfrm>
            <a:off x="271849" y="1132860"/>
            <a:ext cx="8872151" cy="861774"/>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rgbClr val="000000"/>
              </a:buClr>
              <a:buSzPts val="1000"/>
              <a:buFont typeface="Calibri"/>
              <a:buAutoNum type="romanUcPeriod"/>
            </a:pPr>
            <a:r>
              <a:rPr lang="en-US" sz="2600" b="1" i="0" u="none" strike="noStrike" cap="none" dirty="0">
                <a:solidFill>
                  <a:schemeClr val="lt1"/>
                </a:solidFill>
                <a:latin typeface="Times New Roman" pitchFamily="18" charset="0"/>
                <a:cs typeface="Times New Roman" pitchFamily="18" charset="0"/>
                <a:sym typeface="Arial"/>
              </a:rPr>
              <a:t> </a:t>
            </a:r>
            <a:r>
              <a:rPr lang="en-US" sz="2600" b="1" i="0" u="none" strike="noStrike" cap="none" dirty="0">
                <a:solidFill>
                  <a:srgbClr val="C00000"/>
                </a:solidFill>
                <a:latin typeface="Times New Roman" pitchFamily="18" charset="0"/>
                <a:cs typeface="Times New Roman" pitchFamily="18" charset="0"/>
                <a:sym typeface="Arial"/>
              </a:rPr>
              <a:t>I. </a:t>
            </a:r>
            <a:r>
              <a:rPr lang="en-US" sz="2400" b="1" i="0" u="none" strike="noStrike" cap="none" dirty="0" err="1">
                <a:solidFill>
                  <a:srgbClr val="C00000"/>
                </a:solidFill>
                <a:latin typeface="Times New Roman" pitchFamily="18" charset="0"/>
                <a:cs typeface="Times New Roman" pitchFamily="18" charset="0"/>
                <a:sym typeface="Arial"/>
              </a:rPr>
              <a:t>NỘI</a:t>
            </a:r>
            <a:r>
              <a:rPr lang="en-US" sz="2400" b="1" i="0" u="none" strike="noStrike" cap="none" dirty="0">
                <a:solidFill>
                  <a:srgbClr val="C00000"/>
                </a:solidFill>
                <a:latin typeface="Times New Roman" pitchFamily="18" charset="0"/>
                <a:cs typeface="Times New Roman" pitchFamily="18" charset="0"/>
                <a:sym typeface="Arial"/>
              </a:rPr>
              <a:t> DUNG </a:t>
            </a:r>
            <a:r>
              <a:rPr lang="en-US" sz="2400" b="1" i="0" u="none" strike="noStrike" cap="none" dirty="0" err="1">
                <a:solidFill>
                  <a:srgbClr val="C00000"/>
                </a:solidFill>
                <a:latin typeface="Times New Roman" pitchFamily="18" charset="0"/>
                <a:cs typeface="Times New Roman" pitchFamily="18" charset="0"/>
                <a:sym typeface="Arial"/>
              </a:rPr>
              <a:t>CƠ</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BẢN</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CỦA</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CHIẾN</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LƯỢCC</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BẢO</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VỆ</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TỒ</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QUỐC</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VIỆT</a:t>
            </a:r>
            <a:r>
              <a:rPr lang="en-US" sz="2400" b="1" i="0" u="none" strike="noStrike" cap="none" dirty="0">
                <a:solidFill>
                  <a:srgbClr val="C00000"/>
                </a:solidFill>
                <a:latin typeface="Times New Roman" pitchFamily="18" charset="0"/>
                <a:cs typeface="Times New Roman" pitchFamily="18" charset="0"/>
                <a:sym typeface="Arial"/>
              </a:rPr>
              <a:t> NAM </a:t>
            </a:r>
            <a:r>
              <a:rPr lang="en-US" sz="2400" b="1" i="0" u="none" strike="noStrike" cap="none" dirty="0" err="1">
                <a:solidFill>
                  <a:srgbClr val="C00000"/>
                </a:solidFill>
                <a:latin typeface="Times New Roman" pitchFamily="18" charset="0"/>
                <a:cs typeface="Times New Roman" pitchFamily="18" charset="0"/>
                <a:sym typeface="Arial"/>
              </a:rPr>
              <a:t>XHCN</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TRONG</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TÌNH</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HÌNH</a:t>
            </a:r>
            <a:r>
              <a:rPr lang="en-US" sz="2400" b="1" i="0" u="none" strike="noStrike" cap="none" dirty="0">
                <a:solidFill>
                  <a:srgbClr val="C00000"/>
                </a:solidFill>
                <a:latin typeface="Times New Roman" pitchFamily="18" charset="0"/>
                <a:cs typeface="Times New Roman" pitchFamily="18" charset="0"/>
                <a:sym typeface="Arial"/>
              </a:rPr>
              <a:t> </a:t>
            </a:r>
            <a:r>
              <a:rPr lang="en-US" sz="2400" b="1" i="0" u="none" strike="noStrike" cap="none" dirty="0" err="1">
                <a:solidFill>
                  <a:srgbClr val="C00000"/>
                </a:solidFill>
                <a:latin typeface="Times New Roman" pitchFamily="18" charset="0"/>
                <a:cs typeface="Times New Roman" pitchFamily="18" charset="0"/>
                <a:sym typeface="Arial"/>
              </a:rPr>
              <a:t>MỚI</a:t>
            </a:r>
            <a:endParaRPr sz="2400" b="1" i="0" u="none" strike="noStrike" cap="none">
              <a:solidFill>
                <a:srgbClr val="C00000"/>
              </a:solidFill>
              <a:latin typeface="Times New Roman" pitchFamily="18" charset="0"/>
              <a:cs typeface="Times New Roman" pitchFamily="18" charset="0"/>
              <a:sym typeface="Arial"/>
            </a:endParaRPr>
          </a:p>
        </p:txBody>
      </p:sp>
      <p:sp>
        <p:nvSpPr>
          <p:cNvPr id="253" name="Google Shape;253;p8"/>
          <p:cNvSpPr txBox="1"/>
          <p:nvPr/>
        </p:nvSpPr>
        <p:spPr>
          <a:xfrm>
            <a:off x="0" y="1866744"/>
            <a:ext cx="2568396"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dirty="0">
                <a:solidFill>
                  <a:srgbClr val="FF0000"/>
                </a:solidFill>
                <a:latin typeface="Times New Roman" pitchFamily="18" charset="0"/>
                <a:cs typeface="Times New Roman" pitchFamily="18" charset="0"/>
              </a:rPr>
              <a:t>2</a:t>
            </a:r>
            <a:r>
              <a:rPr lang="en-US" sz="2400" b="1" i="0" u="none" strike="noStrike" cap="none" dirty="0" smtClean="0">
                <a:solidFill>
                  <a:srgbClr val="FF0000"/>
                </a:solidFill>
                <a:latin typeface="Times New Roman" pitchFamily="18" charset="0"/>
                <a:cs typeface="Times New Roman" pitchFamily="18" charset="0"/>
                <a:sym typeface="Arial"/>
              </a:rPr>
              <a:t>. </a:t>
            </a:r>
            <a:r>
              <a:rPr lang="en-US" sz="2400" b="1" i="0" u="none" strike="noStrike" cap="none" dirty="0" err="1">
                <a:solidFill>
                  <a:srgbClr val="FF0000"/>
                </a:solidFill>
                <a:latin typeface="Times New Roman" pitchFamily="18" charset="0"/>
                <a:cs typeface="Times New Roman" pitchFamily="18" charset="0"/>
                <a:sym typeface="Arial"/>
              </a:rPr>
              <a:t>Quan</a:t>
            </a:r>
            <a:r>
              <a:rPr lang="en-US" sz="2400" b="1" i="0" u="none" strike="noStrike" cap="none" dirty="0">
                <a:solidFill>
                  <a:srgbClr val="FF0000"/>
                </a:solidFill>
                <a:latin typeface="Times New Roman" pitchFamily="18" charset="0"/>
                <a:cs typeface="Times New Roman" pitchFamily="18" charset="0"/>
                <a:sym typeface="Arial"/>
              </a:rPr>
              <a:t> </a:t>
            </a:r>
            <a:r>
              <a:rPr lang="en-US" sz="2400" b="1" i="0" u="none" strike="noStrike" cap="none" dirty="0" err="1">
                <a:solidFill>
                  <a:srgbClr val="FF0000"/>
                </a:solidFill>
                <a:latin typeface="Times New Roman" pitchFamily="18" charset="0"/>
                <a:cs typeface="Times New Roman" pitchFamily="18" charset="0"/>
                <a:sym typeface="Arial"/>
              </a:rPr>
              <a:t>Điểm</a:t>
            </a:r>
            <a:endParaRPr sz="2400" b="0" i="0" u="none" strike="noStrike" cap="none">
              <a:solidFill>
                <a:srgbClr val="FF0000"/>
              </a:solidFill>
              <a:latin typeface="Times New Roman" pitchFamily="18" charset="0"/>
              <a:cs typeface="Times New Roman" pitchFamily="18" charset="0"/>
              <a:sym typeface="Arial"/>
            </a:endParaRPr>
          </a:p>
        </p:txBody>
      </p:sp>
      <p:pic>
        <p:nvPicPr>
          <p:cNvPr id="254" name="Google Shape;254;p8"/>
          <p:cNvPicPr preferRelativeResize="0"/>
          <p:nvPr/>
        </p:nvPicPr>
        <p:blipFill rotWithShape="1">
          <a:blip r:embed="rId6">
            <a:alphaModFix/>
          </a:blip>
          <a:srcRect/>
          <a:stretch/>
        </p:blipFill>
        <p:spPr>
          <a:xfrm>
            <a:off x="0" y="1257982"/>
            <a:ext cx="582613" cy="628650"/>
          </a:xfrm>
          <a:prstGeom prst="rect">
            <a:avLst/>
          </a:prstGeom>
          <a:noFill/>
          <a:ln>
            <a:noFill/>
          </a:ln>
        </p:spPr>
      </p:pic>
      <p:sp>
        <p:nvSpPr>
          <p:cNvPr id="255" name="Google Shape;255;p8"/>
          <p:cNvSpPr/>
          <p:nvPr/>
        </p:nvSpPr>
        <p:spPr>
          <a:xfrm>
            <a:off x="465223" y="0"/>
            <a:ext cx="767787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sng" strike="noStrike" cap="none">
                <a:solidFill>
                  <a:srgbClr val="FFFF00"/>
                </a:solidFill>
                <a:latin typeface="Times New Roman"/>
                <a:ea typeface="Times New Roman"/>
                <a:cs typeface="Times New Roman"/>
                <a:sym typeface="Times New Roman"/>
              </a:rPr>
              <a:t>Bài 1: </a:t>
            </a:r>
            <a:r>
              <a:rPr lang="en-US" sz="2400" b="1" i="0" u="none" strike="noStrike" cap="none">
                <a:solidFill>
                  <a:srgbClr val="FFFF00"/>
                </a:solidFill>
                <a:latin typeface="Times New Roman"/>
                <a:ea typeface="Times New Roman"/>
                <a:cs typeface="Times New Roman"/>
                <a:sym typeface="Times New Roman"/>
              </a:rPr>
              <a:t>BẢO VỆ CHỦ QUYỀN LÃNH THỔ, </a:t>
            </a:r>
            <a:endParaRPr/>
          </a:p>
          <a:p>
            <a:pPr marL="0" marR="0" lvl="0" indent="0" algn="ctr" rtl="0">
              <a:spcBef>
                <a:spcPts val="0"/>
              </a:spcBef>
              <a:spcAft>
                <a:spcPts val="0"/>
              </a:spcAft>
              <a:buNone/>
            </a:pPr>
            <a:r>
              <a:rPr lang="en-US" sz="2400" b="1" i="0" u="none" strike="noStrike" cap="none">
                <a:solidFill>
                  <a:srgbClr val="FFFF00"/>
                </a:solidFill>
                <a:latin typeface="Times New Roman"/>
                <a:ea typeface="Times New Roman"/>
                <a:cs typeface="Times New Roman"/>
                <a:sym typeface="Times New Roman"/>
              </a:rPr>
              <a:t>BIÊN GIỚI QUỐC GIA CỘNG HÒA </a:t>
            </a:r>
            <a:endParaRPr/>
          </a:p>
          <a:p>
            <a:pPr marL="0" marR="0" lvl="0" indent="0" algn="ctr" rtl="0">
              <a:spcBef>
                <a:spcPts val="0"/>
              </a:spcBef>
              <a:spcAft>
                <a:spcPts val="0"/>
              </a:spcAft>
              <a:buNone/>
            </a:pPr>
            <a:r>
              <a:rPr lang="en-US" sz="2400" b="1" i="0" u="none" strike="noStrike" cap="none">
                <a:solidFill>
                  <a:srgbClr val="FFFF00"/>
                </a:solidFill>
                <a:latin typeface="Times New Roman"/>
                <a:ea typeface="Times New Roman"/>
                <a:cs typeface="Times New Roman"/>
                <a:sym typeface="Times New Roman"/>
              </a:rPr>
              <a:t>XÃ HỘI CHỦ NGHĨA VIỆT NAM</a:t>
            </a:r>
            <a:endParaRPr/>
          </a:p>
        </p:txBody>
      </p:sp>
      <p:pic>
        <p:nvPicPr>
          <p:cNvPr id="256" name="Google Shape;256;p8"/>
          <p:cNvPicPr preferRelativeResize="0"/>
          <p:nvPr/>
        </p:nvPicPr>
        <p:blipFill rotWithShape="1">
          <a:blip r:embed="rId7">
            <a:alphaModFix/>
          </a:blip>
          <a:srcRect/>
          <a:stretch/>
        </p:blipFill>
        <p:spPr>
          <a:xfrm>
            <a:off x="6267891" y="6248400"/>
            <a:ext cx="552450" cy="609600"/>
          </a:xfrm>
          <a:prstGeom prst="rect">
            <a:avLst/>
          </a:prstGeom>
          <a:noFill/>
          <a:ln>
            <a:noFill/>
          </a:ln>
        </p:spPr>
      </p:pic>
      <p:pic>
        <p:nvPicPr>
          <p:cNvPr id="257" name="Google Shape;257;p8"/>
          <p:cNvPicPr preferRelativeResize="0"/>
          <p:nvPr/>
        </p:nvPicPr>
        <p:blipFill rotWithShape="1">
          <a:blip r:embed="rId8">
            <a:alphaModFix/>
          </a:blip>
          <a:srcRect/>
          <a:stretch/>
        </p:blipFill>
        <p:spPr>
          <a:xfrm>
            <a:off x="6841042" y="6219825"/>
            <a:ext cx="581025" cy="638175"/>
          </a:xfrm>
          <a:prstGeom prst="rect">
            <a:avLst/>
          </a:prstGeom>
          <a:noFill/>
          <a:ln>
            <a:noFill/>
          </a:ln>
        </p:spPr>
      </p:pic>
      <p:pic>
        <p:nvPicPr>
          <p:cNvPr id="258" name="Google Shape;258;p8"/>
          <p:cNvPicPr preferRelativeResize="0"/>
          <p:nvPr/>
        </p:nvPicPr>
        <p:blipFill rotWithShape="1">
          <a:blip r:embed="rId9">
            <a:alphaModFix/>
          </a:blip>
          <a:srcRect/>
          <a:stretch/>
        </p:blipFill>
        <p:spPr>
          <a:xfrm>
            <a:off x="8572500" y="6210300"/>
            <a:ext cx="571500" cy="647700"/>
          </a:xfrm>
          <a:prstGeom prst="rect">
            <a:avLst/>
          </a:prstGeom>
          <a:noFill/>
          <a:ln>
            <a:noFill/>
          </a:ln>
        </p:spPr>
      </p:pic>
      <p:pic>
        <p:nvPicPr>
          <p:cNvPr id="259" name="Google Shape;259;p8"/>
          <p:cNvPicPr preferRelativeResize="0"/>
          <p:nvPr/>
        </p:nvPicPr>
        <p:blipFill rotWithShape="1">
          <a:blip r:embed="rId10">
            <a:alphaModFix/>
          </a:blip>
          <a:srcRect/>
          <a:stretch/>
        </p:blipFill>
        <p:spPr>
          <a:xfrm>
            <a:off x="5108030" y="6181725"/>
            <a:ext cx="619125" cy="676275"/>
          </a:xfrm>
          <a:prstGeom prst="rect">
            <a:avLst/>
          </a:prstGeom>
          <a:noFill/>
          <a:ln>
            <a:noFill/>
          </a:ln>
        </p:spPr>
      </p:pic>
      <p:pic>
        <p:nvPicPr>
          <p:cNvPr id="260" name="Google Shape;260;p8"/>
          <p:cNvPicPr preferRelativeResize="0"/>
          <p:nvPr/>
        </p:nvPicPr>
        <p:blipFill rotWithShape="1">
          <a:blip r:embed="rId6">
            <a:alphaModFix/>
          </a:blip>
          <a:srcRect/>
          <a:stretch/>
        </p:blipFill>
        <p:spPr>
          <a:xfrm>
            <a:off x="5691477" y="6229350"/>
            <a:ext cx="582613" cy="628650"/>
          </a:xfrm>
          <a:prstGeom prst="rect">
            <a:avLst/>
          </a:prstGeom>
          <a:noFill/>
          <a:ln>
            <a:noFill/>
          </a:ln>
        </p:spPr>
      </p:pic>
      <p:pic>
        <p:nvPicPr>
          <p:cNvPr id="261" name="Google Shape;261;p8"/>
          <p:cNvPicPr preferRelativeResize="0"/>
          <p:nvPr/>
        </p:nvPicPr>
        <p:blipFill rotWithShape="1">
          <a:blip r:embed="rId11">
            <a:alphaModFix/>
          </a:blip>
          <a:srcRect/>
          <a:stretch/>
        </p:blipFill>
        <p:spPr>
          <a:xfrm>
            <a:off x="7438621" y="6210300"/>
            <a:ext cx="590550" cy="647700"/>
          </a:xfrm>
          <a:prstGeom prst="rect">
            <a:avLst/>
          </a:prstGeom>
          <a:noFill/>
          <a:ln>
            <a:noFill/>
          </a:ln>
        </p:spPr>
      </p:pic>
      <p:pic>
        <p:nvPicPr>
          <p:cNvPr id="262" name="Google Shape;262;p8"/>
          <p:cNvPicPr preferRelativeResize="0"/>
          <p:nvPr/>
        </p:nvPicPr>
        <p:blipFill rotWithShape="1">
          <a:blip r:embed="rId12">
            <a:alphaModFix/>
          </a:blip>
          <a:srcRect/>
          <a:stretch/>
        </p:blipFill>
        <p:spPr>
          <a:xfrm>
            <a:off x="8016713" y="6229350"/>
            <a:ext cx="581025" cy="628650"/>
          </a:xfrm>
          <a:prstGeom prst="rect">
            <a:avLst/>
          </a:prstGeom>
          <a:noFill/>
          <a:ln>
            <a:noFill/>
          </a:ln>
        </p:spPr>
      </p:pic>
      <p:sp>
        <p:nvSpPr>
          <p:cNvPr id="263" name="Google Shape;263;p8"/>
          <p:cNvSpPr txBox="1"/>
          <p:nvPr/>
        </p:nvSpPr>
        <p:spPr>
          <a:xfrm>
            <a:off x="-1" y="2226432"/>
            <a:ext cx="5598367" cy="830956"/>
          </a:xfrm>
          <a:prstGeom prst="rect">
            <a:avLst/>
          </a:prstGeom>
          <a:noFill/>
          <a:ln>
            <a:noFill/>
          </a:ln>
        </p:spPr>
        <p:txBody>
          <a:bodyPr spcFirstLastPara="1" wrap="square" lIns="91425" tIns="45700" rIns="91425" bIns="45700" anchor="t" anchorCtr="0">
            <a:spAutoFit/>
          </a:bodyPr>
          <a:lstStyle/>
          <a:p>
            <a:pPr marL="30480" marR="30480" lvl="0" algn="just"/>
            <a:r>
              <a:rPr lang="en-US" sz="2400" b="0" i="0" u="none" strike="noStrike" cap="none" dirty="0">
                <a:solidFill>
                  <a:srgbClr val="000000"/>
                </a:solidFill>
                <a:latin typeface="Times New Roman" pitchFamily="18" charset="0"/>
                <a:cs typeface="Times New Roman" pitchFamily="18" charset="0"/>
                <a:sym typeface="Arial"/>
              </a:rPr>
              <a:t>- </a:t>
            </a:r>
            <a:r>
              <a:rPr lang="vi-VN" sz="2400" dirty="0" smtClean="0">
                <a:solidFill>
                  <a:schemeClr val="tx1"/>
                </a:solidFill>
                <a:latin typeface="Times New Roman" pitchFamily="18" charset="0"/>
                <a:cs typeface="Times New Roman" pitchFamily="18" charset="0"/>
              </a:rPr>
              <a:t>Giữ vững sự lãnh đạo trực tiếp, tuyệt đối về mọi mặt của Đảng</a:t>
            </a:r>
            <a:r>
              <a:rPr lang="en-US" sz="2400" b="0" i="0" u="none" strike="noStrike" cap="none" dirty="0" smtClean="0">
                <a:solidFill>
                  <a:schemeClr val="tx1"/>
                </a:solidFill>
                <a:latin typeface="Times New Roman" pitchFamily="18" charset="0"/>
                <a:cs typeface="Times New Roman" pitchFamily="18" charset="0"/>
                <a:sym typeface="Arial"/>
              </a:rPr>
              <a:t>.</a:t>
            </a:r>
            <a:endParaRPr sz="2400" b="0" i="0" u="none" strike="noStrike" cap="none">
              <a:solidFill>
                <a:schemeClr val="tx1"/>
              </a:solidFill>
              <a:latin typeface="Times New Roman" pitchFamily="18" charset="0"/>
              <a:cs typeface="Times New Roman" pitchFamily="18" charset="0"/>
              <a:sym typeface="Arial"/>
            </a:endParaRPr>
          </a:p>
        </p:txBody>
      </p:sp>
      <p:sp>
        <p:nvSpPr>
          <p:cNvPr id="264" name="Google Shape;264;p8"/>
          <p:cNvSpPr/>
          <p:nvPr/>
        </p:nvSpPr>
        <p:spPr>
          <a:xfrm>
            <a:off x="0" y="0"/>
            <a:ext cx="9144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8"/>
          <p:cNvSpPr txBox="1"/>
          <p:nvPr/>
        </p:nvSpPr>
        <p:spPr>
          <a:xfrm>
            <a:off x="0" y="2928934"/>
            <a:ext cx="9144000" cy="3416279"/>
          </a:xfrm>
          <a:prstGeom prst="rect">
            <a:avLst/>
          </a:prstGeom>
          <a:noFill/>
          <a:ln>
            <a:noFill/>
          </a:ln>
        </p:spPr>
        <p:txBody>
          <a:bodyPr spcFirstLastPara="1" wrap="square" lIns="91425" tIns="45700" rIns="91425" bIns="45700" anchor="t" anchorCtr="0">
            <a:spAutoFit/>
          </a:bodyPr>
          <a:lstStyle/>
          <a:p>
            <a:pPr lvl="0" algn="just">
              <a:buSzPts val="2000"/>
              <a:buFontTx/>
              <a:buChar char="-"/>
            </a:pPr>
            <a:r>
              <a:rPr lang="vi-VN" sz="2400" dirty="0" smtClean="0">
                <a:solidFill>
                  <a:schemeClr val="tx1"/>
                </a:solidFill>
                <a:latin typeface="+mj-lt"/>
              </a:rPr>
              <a:t> Kiên định mục tiêu độc lập dân tộc gắn liền </a:t>
            </a:r>
          </a:p>
          <a:p>
            <a:pPr lvl="0" algn="just">
              <a:buSzPts val="2000"/>
            </a:pPr>
            <a:r>
              <a:rPr lang="vi-VN" sz="2400" dirty="0" smtClean="0">
                <a:solidFill>
                  <a:schemeClr val="tx1"/>
                </a:solidFill>
                <a:latin typeface="+mj-lt"/>
              </a:rPr>
              <a:t>với CNXH. </a:t>
            </a:r>
            <a:endParaRPr sz="2400" b="0" i="0" u="none" strike="noStrike" cap="none">
              <a:solidFill>
                <a:schemeClr val="tx1"/>
              </a:solidFill>
              <a:latin typeface="+mj-lt"/>
              <a:ea typeface="Arial"/>
              <a:cs typeface="Arial"/>
              <a:sym typeface="Arial"/>
            </a:endParaRPr>
          </a:p>
          <a:p>
            <a:pPr lvl="0" algn="just">
              <a:buSzPts val="2000"/>
              <a:buFontTx/>
              <a:buChar char="-"/>
            </a:pPr>
            <a:r>
              <a:rPr lang="vi-VN" sz="2400" dirty="0" smtClean="0">
                <a:solidFill>
                  <a:schemeClr val="tx1"/>
                </a:solidFill>
                <a:latin typeface="+mj-lt"/>
              </a:rPr>
              <a:t> Kết hợp chặt chẽ 2 nhiệm vụ xây dựng và </a:t>
            </a:r>
          </a:p>
          <a:p>
            <a:pPr lvl="0" algn="just">
              <a:buSzPts val="2000"/>
            </a:pPr>
            <a:r>
              <a:rPr lang="vi-VN" sz="2400" dirty="0" smtClean="0">
                <a:solidFill>
                  <a:schemeClr val="tx1"/>
                </a:solidFill>
                <a:latin typeface="+mj-lt"/>
              </a:rPr>
              <a:t>BVTQ</a:t>
            </a:r>
            <a:r>
              <a:rPr lang="en-US" sz="2400" dirty="0" smtClean="0">
                <a:solidFill>
                  <a:schemeClr val="tx1"/>
                </a:solidFill>
                <a:latin typeface="+mj-lt"/>
              </a:rPr>
              <a:t>.</a:t>
            </a:r>
            <a:endParaRPr sz="2400" b="0" i="0" u="none" strike="noStrike" cap="none">
              <a:solidFill>
                <a:schemeClr val="tx1"/>
              </a:solidFill>
              <a:latin typeface="+mj-lt"/>
              <a:ea typeface="Arial"/>
              <a:cs typeface="Arial"/>
              <a:sym typeface="Arial"/>
            </a:endParaRPr>
          </a:p>
          <a:p>
            <a:pPr lvl="0" algn="just">
              <a:buSzPts val="2000"/>
              <a:buFontTx/>
              <a:buChar char="-"/>
            </a:pPr>
            <a:r>
              <a:rPr lang="vi-VN" sz="2400" dirty="0" smtClean="0">
                <a:solidFill>
                  <a:schemeClr val="tx1"/>
                </a:solidFill>
                <a:latin typeface="+mj-lt"/>
              </a:rPr>
              <a:t> Xây dựng sức mạnh tổng hợp của đất nước </a:t>
            </a:r>
          </a:p>
          <a:p>
            <a:pPr lvl="0" algn="just">
              <a:buSzPts val="2000"/>
            </a:pPr>
            <a:r>
              <a:rPr lang="vi-VN" sz="2400" dirty="0" smtClean="0">
                <a:solidFill>
                  <a:schemeClr val="tx1"/>
                </a:solidFill>
                <a:latin typeface="+mj-lt"/>
              </a:rPr>
              <a:t>về chính trị, tư tưởng, văn hóa. </a:t>
            </a:r>
          </a:p>
          <a:p>
            <a:pPr lvl="0" algn="just">
              <a:buSzPts val="2000"/>
              <a:buFontTx/>
              <a:buChar char="-"/>
            </a:pPr>
            <a:r>
              <a:rPr lang="vi-VN" sz="2400" b="0" i="0" u="none" strike="noStrike" cap="none" dirty="0" smtClean="0">
                <a:solidFill>
                  <a:schemeClr val="tx1"/>
                </a:solidFill>
                <a:latin typeface="+mj-lt"/>
                <a:ea typeface="Arial"/>
                <a:cs typeface="Arial"/>
                <a:sym typeface="Arial"/>
              </a:rPr>
              <a:t> Quán triệt đường lối độc lập, tự chủ, chủ động, tích cực hội nhập quốc tế.</a:t>
            </a:r>
          </a:p>
          <a:p>
            <a:pPr lvl="0" algn="just">
              <a:buSzPts val="2000"/>
              <a:buFontTx/>
              <a:buChar char="-"/>
            </a:pPr>
            <a:r>
              <a:rPr lang="vi-VN" sz="2400" b="0" i="0" u="none" strike="noStrike" cap="none" dirty="0" smtClean="0">
                <a:solidFill>
                  <a:schemeClr val="tx1"/>
                </a:solidFill>
                <a:latin typeface="+mj-lt"/>
                <a:ea typeface="Arial"/>
                <a:cs typeface="Arial"/>
                <a:sym typeface="Arial"/>
              </a:rPr>
              <a:t> Vận dụng đúng đắn về đối tác, đối tượng.</a:t>
            </a:r>
            <a:endParaRPr sz="2400" b="0" i="0" u="none" strike="noStrike" cap="none">
              <a:solidFill>
                <a:schemeClr val="dk1"/>
              </a:solidFill>
              <a:latin typeface="+mj-lt"/>
              <a:ea typeface="Arial"/>
              <a:cs typeface="Arial"/>
              <a:sym typeface="Arial"/>
            </a:endParaRPr>
          </a:p>
        </p:txBody>
      </p:sp>
      <p:pic>
        <p:nvPicPr>
          <p:cNvPr id="266" name="Google Shape;266;p8"/>
          <p:cNvPicPr preferRelativeResize="0"/>
          <p:nvPr/>
        </p:nvPicPr>
        <p:blipFill rotWithShape="1">
          <a:blip r:embed="rId13">
            <a:alphaModFix/>
          </a:blip>
          <a:srcRect/>
          <a:stretch/>
        </p:blipFill>
        <p:spPr>
          <a:xfrm>
            <a:off x="5614306" y="1997918"/>
            <a:ext cx="3450381" cy="23221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1000"/>
                                        <p:tgtEl>
                                          <p:spTgt spid="2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3">
                                            <p:txEl>
                                              <p:pRg st="0" end="0"/>
                                            </p:txEl>
                                          </p:spTgt>
                                        </p:tgtEl>
                                        <p:attrNameLst>
                                          <p:attrName>style.visibility</p:attrName>
                                        </p:attrNameLst>
                                      </p:cBhvr>
                                      <p:to>
                                        <p:strVal val="visible"/>
                                      </p:to>
                                    </p:set>
                                    <p:animEffect transition="in" filter="fade">
                                      <p:cBhvr>
                                        <p:cTn id="12" dur="1000"/>
                                        <p:tgtEl>
                                          <p:spTgt spid="26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
                                        </p:tgtEl>
                                        <p:attrNameLst>
                                          <p:attrName>style.visibility</p:attrName>
                                        </p:attrNameLst>
                                      </p:cBhvr>
                                      <p:to>
                                        <p:strVal val="visible"/>
                                      </p:to>
                                    </p:set>
                                    <p:animEffect transition="in" filter="fade">
                                      <p:cBhvr>
                                        <p:cTn id="17" dur="500"/>
                                        <p:tgtEl>
                                          <p:spTgt spid="2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5">
                                            <p:txEl>
                                              <p:pRg st="0" end="0"/>
                                            </p:txEl>
                                          </p:spTgt>
                                        </p:tgtEl>
                                        <p:attrNameLst>
                                          <p:attrName>style.visibility</p:attrName>
                                        </p:attrNameLst>
                                      </p:cBhvr>
                                      <p:to>
                                        <p:strVal val="visible"/>
                                      </p:to>
                                    </p:set>
                                    <p:animEffect transition="in" filter="fade">
                                      <p:cBhvr>
                                        <p:cTn id="22" dur="1000"/>
                                        <p:tgtEl>
                                          <p:spTgt spid="26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5">
                                            <p:txEl>
                                              <p:pRg st="1" end="1"/>
                                            </p:txEl>
                                          </p:spTgt>
                                        </p:tgtEl>
                                        <p:attrNameLst>
                                          <p:attrName>style.visibility</p:attrName>
                                        </p:attrNameLst>
                                      </p:cBhvr>
                                      <p:to>
                                        <p:strVal val="visible"/>
                                      </p:to>
                                    </p:set>
                                    <p:animEffect transition="in" filter="fade">
                                      <p:cBhvr>
                                        <p:cTn id="27" dur="1000"/>
                                        <p:tgtEl>
                                          <p:spTgt spid="26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5">
                                            <p:txEl>
                                              <p:pRg st="2" end="2"/>
                                            </p:txEl>
                                          </p:spTgt>
                                        </p:tgtEl>
                                        <p:attrNameLst>
                                          <p:attrName>style.visibility</p:attrName>
                                        </p:attrNameLst>
                                      </p:cBhvr>
                                      <p:to>
                                        <p:strVal val="visible"/>
                                      </p:to>
                                    </p:set>
                                    <p:animEffect transition="in" filter="fade">
                                      <p:cBhvr>
                                        <p:cTn id="32" dur="1000"/>
                                        <p:tgtEl>
                                          <p:spTgt spid="26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5">
                                            <p:txEl>
                                              <p:pRg st="3" end="3"/>
                                            </p:txEl>
                                          </p:spTgt>
                                        </p:tgtEl>
                                        <p:attrNameLst>
                                          <p:attrName>style.visibility</p:attrName>
                                        </p:attrNameLst>
                                      </p:cBhvr>
                                      <p:to>
                                        <p:strVal val="visible"/>
                                      </p:to>
                                    </p:set>
                                    <p:animEffect transition="in" filter="fade">
                                      <p:cBhvr>
                                        <p:cTn id="37" dur="1000"/>
                                        <p:tgtEl>
                                          <p:spTgt spid="26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5">
                                            <p:txEl>
                                              <p:pRg st="4" end="4"/>
                                            </p:txEl>
                                          </p:spTgt>
                                        </p:tgtEl>
                                        <p:attrNameLst>
                                          <p:attrName>style.visibility</p:attrName>
                                        </p:attrNameLst>
                                      </p:cBhvr>
                                      <p:to>
                                        <p:strVal val="visible"/>
                                      </p:to>
                                    </p:set>
                                    <p:animEffect transition="in" filter="fade">
                                      <p:cBhvr>
                                        <p:cTn id="42" dur="1000"/>
                                        <p:tgtEl>
                                          <p:spTgt spid="26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5">
                                            <p:txEl>
                                              <p:pRg st="5" end="5"/>
                                            </p:txEl>
                                          </p:spTgt>
                                        </p:tgtEl>
                                        <p:attrNameLst>
                                          <p:attrName>style.visibility</p:attrName>
                                        </p:attrNameLst>
                                      </p:cBhvr>
                                      <p:to>
                                        <p:strVal val="visible"/>
                                      </p:to>
                                    </p:set>
                                    <p:animEffect transition="in" filter="fade">
                                      <p:cBhvr>
                                        <p:cTn id="47" dur="1000"/>
                                        <p:tgtEl>
                                          <p:spTgt spid="265">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5">
                                            <p:txEl>
                                              <p:pRg st="6" end="6"/>
                                            </p:txEl>
                                          </p:spTgt>
                                        </p:tgtEl>
                                        <p:attrNameLst>
                                          <p:attrName>style.visibility</p:attrName>
                                        </p:attrNameLst>
                                      </p:cBhvr>
                                      <p:to>
                                        <p:strVal val="visible"/>
                                      </p:to>
                                    </p:set>
                                    <p:animEffect transition="in" filter="fade">
                                      <p:cBhvr>
                                        <p:cTn id="52" dur="1000"/>
                                        <p:tgtEl>
                                          <p:spTgt spid="265">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5">
                                            <p:txEl>
                                              <p:pRg st="7" end="7"/>
                                            </p:txEl>
                                          </p:spTgt>
                                        </p:tgtEl>
                                        <p:attrNameLst>
                                          <p:attrName>style.visibility</p:attrName>
                                        </p:attrNameLst>
                                      </p:cBhvr>
                                      <p:to>
                                        <p:strVal val="visible"/>
                                      </p:to>
                                    </p:set>
                                    <p:animEffect transition="in" filter="fade">
                                      <p:cBhvr>
                                        <p:cTn id="57" dur="1000"/>
                                        <p:tgtEl>
                                          <p:spTgt spid="26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622</TotalTime>
  <Words>5926</Words>
  <Application>Microsoft Office PowerPoint</Application>
  <PresentationFormat>On-screen Show (4:3)</PresentationFormat>
  <Paragraphs>532</Paragraphs>
  <Slides>82</Slides>
  <Notes>33</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100" baseType="lpstr">
      <vt:lpstr>Arial</vt:lpstr>
      <vt:lpstr>Constantia</vt:lpstr>
      <vt:lpstr>Times New Roman</vt:lpstr>
      <vt:lpstr>Noto Sans Symbols</vt:lpstr>
      <vt:lpstr>Calibri</vt:lpstr>
      <vt:lpstr>Arimo</vt:lpstr>
      <vt:lpstr>Wingdings</vt:lpstr>
      <vt:lpstr>Tahoma</vt:lpstr>
      <vt:lpstr>.VnAvant</vt:lpstr>
      <vt:lpstr>.VnArial NarrowH</vt:lpstr>
      <vt:lpstr>.VnArial Narrow</vt:lpstr>
      <vt:lpstr>.VnTime</vt:lpstr>
      <vt:lpstr>.VnArial</vt:lpstr>
      <vt:lpstr>.VnTimeH</vt:lpstr>
      <vt:lpstr>.VnAvantH</vt:lpstr>
      <vt:lpstr>Courier New</vt:lpstr>
      <vt:lpstr>Office Theme</vt:lpstr>
      <vt:lpstr>CorelDRAW</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Các tài liệu lịch sử</vt:lpstr>
      <vt:lpstr>THIÊN NAM TỨ CHÍ LỘ ĐỒ THƯ</vt:lpstr>
      <vt:lpstr>PHỦ BIÊN TẠP LỤC  của Lê Quý Đôn (1776)</vt:lpstr>
      <vt:lpstr>PHỦ BIÊN TẠP LỤC  của Lê Quý Đôn (1776)</vt:lpstr>
      <vt:lpstr>Slide 22</vt:lpstr>
      <vt:lpstr>ĐẠI NAM THỰC LỤC CHÍNH BIÊN (1844-1848)</vt:lpstr>
      <vt:lpstr>ĐẠI NAM THỰC LỤC CHÍNH BIÊN (1844-1848)</vt:lpstr>
      <vt:lpstr>ĐẠI NAM THỰC LỤC CHÍNH BIÊN (1844-1848)</vt:lpstr>
      <vt:lpstr>Slide 26</vt:lpstr>
      <vt:lpstr>Slide 27</vt:lpstr>
      <vt:lpstr>Slide 28</vt:lpstr>
      <vt:lpstr>Chứng cứ lịch sử Chủ quyền của Việt Nam  “An Nam đại quốc họa đồ” của Giám mục Taberd ghi rõ bằng chữ quốc ngữ và âm tiếng VN: Paracel seu Cát Vàng (đảo Paracel hay Cát Vàng).  </vt:lpstr>
      <vt:lpstr>Bản đồ lưu trữ ở La Haye, Hà Lan năm 1658  </vt:lpstr>
      <vt:lpstr>Slide 31</vt:lpstr>
      <vt:lpstr>Slide 32</vt:lpstr>
      <vt:lpstr>Slide 33</vt:lpstr>
      <vt:lpstr>Slide 34</vt:lpstr>
      <vt:lpstr>Slide 35</vt:lpstr>
      <vt:lpstr>Slide 36</vt:lpstr>
      <vt:lpstr>CÁC VÙNG BIỂN THUỘC CHỦ QUYỀN CỦA VIỆT NAM</vt:lpstr>
      <vt:lpstr>Slide 38</vt:lpstr>
      <vt:lpstr>CÁC VÙNG BIỂN THUỘC CHỦ QUYỀN CỦA VIỆT NAM</vt:lpstr>
      <vt:lpstr>Slide 40</vt:lpstr>
      <vt:lpstr>CÁC VÙNG BIỂN THUỘC CHỦ QUYỀN CỦA VIỆT NAM</vt:lpstr>
      <vt:lpstr>Slide 42</vt:lpstr>
      <vt:lpstr>CÁC VÙNG BIỂN THUỘC CHỦ QUYỀN CỦA VIỆT NAM</vt:lpstr>
      <vt:lpstr>Slide 44</vt:lpstr>
      <vt:lpstr>CÁC VÙNG BIỂN THUỘC CHỦ QUYỀN CỦA VIỆT NAM</vt:lpstr>
      <vt:lpstr>Slide 46</vt:lpstr>
      <vt:lpstr>CÁC VÙNG BIỂN THUỘC CHỦ QUYỀN CỦA VIỆT NAM</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HS</cp:lastModifiedBy>
  <cp:revision>19</cp:revision>
  <dcterms:created xsi:type="dcterms:W3CDTF">2022-05-19T04:25:24Z</dcterms:created>
  <dcterms:modified xsi:type="dcterms:W3CDTF">2024-10-03T01:24:46Z</dcterms:modified>
</cp:coreProperties>
</file>