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77" r:id="rId2"/>
    <p:sldId id="279" r:id="rId3"/>
    <p:sldId id="322" r:id="rId4"/>
    <p:sldId id="256" r:id="rId5"/>
    <p:sldId id="260" r:id="rId6"/>
    <p:sldId id="258" r:id="rId7"/>
    <p:sldId id="262" r:id="rId8"/>
    <p:sldId id="308" r:id="rId9"/>
    <p:sldId id="314" r:id="rId10"/>
    <p:sldId id="315" r:id="rId11"/>
    <p:sldId id="278" r:id="rId12"/>
    <p:sldId id="310" r:id="rId13"/>
    <p:sldId id="264" r:id="rId14"/>
    <p:sldId id="319" r:id="rId15"/>
    <p:sldId id="320" r:id="rId16"/>
    <p:sldId id="318" r:id="rId17"/>
    <p:sldId id="281" r:id="rId18"/>
    <p:sldId id="282" r:id="rId19"/>
    <p:sldId id="296" r:id="rId20"/>
    <p:sldId id="301" r:id="rId21"/>
    <p:sldId id="313" r:id="rId22"/>
    <p:sldId id="274" r:id="rId23"/>
    <p:sldId id="305" r:id="rId24"/>
  </p:sldIdLst>
  <p:sldSz cx="18288000" cy="10287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4984"/>
    <a:srgbClr val="FFD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3618" autoAdjust="0"/>
  </p:normalViewPr>
  <p:slideViewPr>
    <p:cSldViewPr>
      <p:cViewPr varScale="1">
        <p:scale>
          <a:sx n="35" d="100"/>
          <a:sy n="35" d="100"/>
        </p:scale>
        <p:origin x="118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3554C2-B170-4F33-A412-E6C9ACED5F45}"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B0C3C6-F64C-4506-BB69-08040EC9B2FF}" type="slidenum">
              <a:rPr lang="en-US" smtClean="0"/>
              <a:t>‹#›</a:t>
            </a:fld>
            <a:endParaRPr lang="en-US"/>
          </a:p>
        </p:txBody>
      </p:sp>
    </p:spTree>
    <p:extLst>
      <p:ext uri="{BB962C8B-B14F-4D97-AF65-F5344CB8AC3E}">
        <p14:creationId xmlns:p14="http://schemas.microsoft.com/office/powerpoint/2010/main" val="2417986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B0C3C6-F64C-4506-BB69-08040EC9B2FF}" type="slidenum">
              <a:rPr lang="en-US" smtClean="0"/>
              <a:t>1</a:t>
            </a:fld>
            <a:endParaRPr lang="en-US"/>
          </a:p>
        </p:txBody>
      </p:sp>
    </p:spTree>
    <p:extLst>
      <p:ext uri="{BB962C8B-B14F-4D97-AF65-F5344CB8AC3E}">
        <p14:creationId xmlns:p14="http://schemas.microsoft.com/office/powerpoint/2010/main" val="3212777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B0C3C6-F64C-4506-BB69-08040EC9B2FF}" type="slidenum">
              <a:rPr lang="en-US" smtClean="0"/>
              <a:t>10</a:t>
            </a:fld>
            <a:endParaRPr lang="en-US"/>
          </a:p>
        </p:txBody>
      </p:sp>
    </p:spTree>
    <p:extLst>
      <p:ext uri="{BB962C8B-B14F-4D97-AF65-F5344CB8AC3E}">
        <p14:creationId xmlns:p14="http://schemas.microsoft.com/office/powerpoint/2010/main" val="2933849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B0C3C6-F64C-4506-BB69-08040EC9B2FF}" type="slidenum">
              <a:rPr lang="en-US" smtClean="0"/>
              <a:t>11</a:t>
            </a:fld>
            <a:endParaRPr lang="en-US"/>
          </a:p>
        </p:txBody>
      </p:sp>
    </p:spTree>
    <p:extLst>
      <p:ext uri="{BB962C8B-B14F-4D97-AF65-F5344CB8AC3E}">
        <p14:creationId xmlns:p14="http://schemas.microsoft.com/office/powerpoint/2010/main" val="3922716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B0C3C6-F64C-4506-BB69-08040EC9B2FF}" type="slidenum">
              <a:rPr lang="en-US" smtClean="0"/>
              <a:t>12</a:t>
            </a:fld>
            <a:endParaRPr lang="en-US"/>
          </a:p>
        </p:txBody>
      </p:sp>
    </p:spTree>
    <p:extLst>
      <p:ext uri="{BB962C8B-B14F-4D97-AF65-F5344CB8AC3E}">
        <p14:creationId xmlns:p14="http://schemas.microsoft.com/office/powerpoint/2010/main" val="58741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B0C3C6-F64C-4506-BB69-08040EC9B2FF}" type="slidenum">
              <a:rPr lang="en-US" smtClean="0"/>
              <a:t>13</a:t>
            </a:fld>
            <a:endParaRPr lang="en-US"/>
          </a:p>
        </p:txBody>
      </p:sp>
    </p:spTree>
    <p:extLst>
      <p:ext uri="{BB962C8B-B14F-4D97-AF65-F5344CB8AC3E}">
        <p14:creationId xmlns:p14="http://schemas.microsoft.com/office/powerpoint/2010/main" val="1158256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B0C3C6-F64C-4506-BB69-08040EC9B2FF}" type="slidenum">
              <a:rPr lang="en-US" smtClean="0"/>
              <a:t>14</a:t>
            </a:fld>
            <a:endParaRPr lang="en-US"/>
          </a:p>
        </p:txBody>
      </p:sp>
    </p:spTree>
    <p:extLst>
      <p:ext uri="{BB962C8B-B14F-4D97-AF65-F5344CB8AC3E}">
        <p14:creationId xmlns:p14="http://schemas.microsoft.com/office/powerpoint/2010/main" val="638545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B0C3C6-F64C-4506-BB69-08040EC9B2FF}" type="slidenum">
              <a:rPr lang="en-US" smtClean="0"/>
              <a:t>15</a:t>
            </a:fld>
            <a:endParaRPr lang="en-US"/>
          </a:p>
        </p:txBody>
      </p:sp>
    </p:spTree>
    <p:extLst>
      <p:ext uri="{BB962C8B-B14F-4D97-AF65-F5344CB8AC3E}">
        <p14:creationId xmlns:p14="http://schemas.microsoft.com/office/powerpoint/2010/main" val="4209807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B0C3C6-F64C-4506-BB69-08040EC9B2FF}" type="slidenum">
              <a:rPr lang="en-US" smtClean="0"/>
              <a:t>16</a:t>
            </a:fld>
            <a:endParaRPr lang="en-US"/>
          </a:p>
        </p:txBody>
      </p:sp>
    </p:spTree>
    <p:extLst>
      <p:ext uri="{BB962C8B-B14F-4D97-AF65-F5344CB8AC3E}">
        <p14:creationId xmlns:p14="http://schemas.microsoft.com/office/powerpoint/2010/main" val="1168888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B0C3C6-F64C-4506-BB69-08040EC9B2FF}" type="slidenum">
              <a:rPr lang="en-US" smtClean="0"/>
              <a:t>17</a:t>
            </a:fld>
            <a:endParaRPr lang="en-US"/>
          </a:p>
        </p:txBody>
      </p:sp>
    </p:spTree>
    <p:extLst>
      <p:ext uri="{BB962C8B-B14F-4D97-AF65-F5344CB8AC3E}">
        <p14:creationId xmlns:p14="http://schemas.microsoft.com/office/powerpoint/2010/main" val="2737468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B0C3C6-F64C-4506-BB69-08040EC9B2FF}" type="slidenum">
              <a:rPr lang="en-US" smtClean="0"/>
              <a:t>18</a:t>
            </a:fld>
            <a:endParaRPr lang="en-US"/>
          </a:p>
        </p:txBody>
      </p:sp>
    </p:spTree>
    <p:extLst>
      <p:ext uri="{BB962C8B-B14F-4D97-AF65-F5344CB8AC3E}">
        <p14:creationId xmlns:p14="http://schemas.microsoft.com/office/powerpoint/2010/main" val="541774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B0C3C6-F64C-4506-BB69-08040EC9B2FF}" type="slidenum">
              <a:rPr lang="en-US" smtClean="0"/>
              <a:t>19</a:t>
            </a:fld>
            <a:endParaRPr lang="en-US"/>
          </a:p>
        </p:txBody>
      </p:sp>
    </p:spTree>
    <p:extLst>
      <p:ext uri="{BB962C8B-B14F-4D97-AF65-F5344CB8AC3E}">
        <p14:creationId xmlns:p14="http://schemas.microsoft.com/office/powerpoint/2010/main" val="1183446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B0C3C6-F64C-4506-BB69-08040EC9B2FF}" type="slidenum">
              <a:rPr lang="en-US" smtClean="0"/>
              <a:t>2</a:t>
            </a:fld>
            <a:endParaRPr lang="en-US"/>
          </a:p>
        </p:txBody>
      </p:sp>
    </p:spTree>
    <p:extLst>
      <p:ext uri="{BB962C8B-B14F-4D97-AF65-F5344CB8AC3E}">
        <p14:creationId xmlns:p14="http://schemas.microsoft.com/office/powerpoint/2010/main" val="1284952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B0C3C6-F64C-4506-BB69-08040EC9B2FF}" type="slidenum">
              <a:rPr lang="en-US" smtClean="0"/>
              <a:t>20</a:t>
            </a:fld>
            <a:endParaRPr lang="en-US"/>
          </a:p>
        </p:txBody>
      </p:sp>
    </p:spTree>
    <p:extLst>
      <p:ext uri="{BB962C8B-B14F-4D97-AF65-F5344CB8AC3E}">
        <p14:creationId xmlns:p14="http://schemas.microsoft.com/office/powerpoint/2010/main" val="2486996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B0C3C6-F64C-4506-BB69-08040EC9B2FF}" type="slidenum">
              <a:rPr lang="en-US" smtClean="0"/>
              <a:t>21</a:t>
            </a:fld>
            <a:endParaRPr lang="en-US"/>
          </a:p>
        </p:txBody>
      </p:sp>
    </p:spTree>
    <p:extLst>
      <p:ext uri="{BB962C8B-B14F-4D97-AF65-F5344CB8AC3E}">
        <p14:creationId xmlns:p14="http://schemas.microsoft.com/office/powerpoint/2010/main" val="2409045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B0C3C6-F64C-4506-BB69-08040EC9B2FF}" type="slidenum">
              <a:rPr lang="en-US" smtClean="0"/>
              <a:t>22</a:t>
            </a:fld>
            <a:endParaRPr lang="en-US"/>
          </a:p>
        </p:txBody>
      </p:sp>
    </p:spTree>
    <p:extLst>
      <p:ext uri="{BB962C8B-B14F-4D97-AF65-F5344CB8AC3E}">
        <p14:creationId xmlns:p14="http://schemas.microsoft.com/office/powerpoint/2010/main" val="4284013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B0C3C6-F64C-4506-BB69-08040EC9B2FF}" type="slidenum">
              <a:rPr lang="en-US" smtClean="0"/>
              <a:t>23</a:t>
            </a:fld>
            <a:endParaRPr lang="en-US"/>
          </a:p>
        </p:txBody>
      </p:sp>
    </p:spTree>
    <p:extLst>
      <p:ext uri="{BB962C8B-B14F-4D97-AF65-F5344CB8AC3E}">
        <p14:creationId xmlns:p14="http://schemas.microsoft.com/office/powerpoint/2010/main" val="275088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B0C3C6-F64C-4506-BB69-08040EC9B2FF}" type="slidenum">
              <a:rPr lang="en-US" smtClean="0"/>
              <a:t>3</a:t>
            </a:fld>
            <a:endParaRPr lang="en-US"/>
          </a:p>
        </p:txBody>
      </p:sp>
    </p:spTree>
    <p:extLst>
      <p:ext uri="{BB962C8B-B14F-4D97-AF65-F5344CB8AC3E}">
        <p14:creationId xmlns:p14="http://schemas.microsoft.com/office/powerpoint/2010/main" val="1604515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B0C3C6-F64C-4506-BB69-08040EC9B2FF}" type="slidenum">
              <a:rPr lang="en-US" smtClean="0"/>
              <a:t>4</a:t>
            </a:fld>
            <a:endParaRPr lang="en-US"/>
          </a:p>
        </p:txBody>
      </p:sp>
    </p:spTree>
    <p:extLst>
      <p:ext uri="{BB962C8B-B14F-4D97-AF65-F5344CB8AC3E}">
        <p14:creationId xmlns:p14="http://schemas.microsoft.com/office/powerpoint/2010/main" val="1627845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B0C3C6-F64C-4506-BB69-08040EC9B2FF}" type="slidenum">
              <a:rPr lang="en-US" smtClean="0"/>
              <a:t>5</a:t>
            </a:fld>
            <a:endParaRPr lang="en-US"/>
          </a:p>
        </p:txBody>
      </p:sp>
    </p:spTree>
    <p:extLst>
      <p:ext uri="{BB962C8B-B14F-4D97-AF65-F5344CB8AC3E}">
        <p14:creationId xmlns:p14="http://schemas.microsoft.com/office/powerpoint/2010/main" val="144636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B0C3C6-F64C-4506-BB69-08040EC9B2FF}" type="slidenum">
              <a:rPr lang="en-US" smtClean="0"/>
              <a:t>6</a:t>
            </a:fld>
            <a:endParaRPr lang="en-US"/>
          </a:p>
        </p:txBody>
      </p:sp>
    </p:spTree>
    <p:extLst>
      <p:ext uri="{BB962C8B-B14F-4D97-AF65-F5344CB8AC3E}">
        <p14:creationId xmlns:p14="http://schemas.microsoft.com/office/powerpoint/2010/main" val="4147029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B0C3C6-F64C-4506-BB69-08040EC9B2FF}" type="slidenum">
              <a:rPr lang="en-US" smtClean="0"/>
              <a:t>7</a:t>
            </a:fld>
            <a:endParaRPr lang="en-US"/>
          </a:p>
        </p:txBody>
      </p:sp>
    </p:spTree>
    <p:extLst>
      <p:ext uri="{BB962C8B-B14F-4D97-AF65-F5344CB8AC3E}">
        <p14:creationId xmlns:p14="http://schemas.microsoft.com/office/powerpoint/2010/main" val="2761042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B0C3C6-F64C-4506-BB69-08040EC9B2FF}" type="slidenum">
              <a:rPr lang="en-US" smtClean="0"/>
              <a:t>8</a:t>
            </a:fld>
            <a:endParaRPr lang="en-US"/>
          </a:p>
        </p:txBody>
      </p:sp>
    </p:spTree>
    <p:extLst>
      <p:ext uri="{BB962C8B-B14F-4D97-AF65-F5344CB8AC3E}">
        <p14:creationId xmlns:p14="http://schemas.microsoft.com/office/powerpoint/2010/main" val="3486943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B0C3C6-F64C-4506-BB69-08040EC9B2FF}" type="slidenum">
              <a:rPr lang="en-US" smtClean="0"/>
              <a:t>9</a:t>
            </a:fld>
            <a:endParaRPr lang="en-US"/>
          </a:p>
        </p:txBody>
      </p:sp>
    </p:spTree>
    <p:extLst>
      <p:ext uri="{BB962C8B-B14F-4D97-AF65-F5344CB8AC3E}">
        <p14:creationId xmlns:p14="http://schemas.microsoft.com/office/powerpoint/2010/main" val="313004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slideLayout" Target="../slideLayouts/slideLayout7.xml"/><Relationship Id="rId16" Type="http://schemas.openxmlformats.org/officeDocument/2006/relationships/image" Target="../media/image13.svg"/><Relationship Id="rId1" Type="http://schemas.openxmlformats.org/officeDocument/2006/relationships/tags" Target="../tags/tag2.xml"/><Relationship Id="rId6" Type="http://schemas.openxmlformats.org/officeDocument/2006/relationships/image" Target="../media/image3.sv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svg"/><Relationship Id="rId4" Type="http://schemas.openxmlformats.org/officeDocument/2006/relationships/image" Target="../media/image1.jpeg"/><Relationship Id="rId9" Type="http://schemas.openxmlformats.org/officeDocument/2006/relationships/image" Target="../media/image6.png"/><Relationship Id="rId14"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20.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notesSlide" Target="../notesSlides/notesSlide11.xml"/><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1.svg"/><Relationship Id="rId11" Type="http://schemas.openxmlformats.org/officeDocument/2006/relationships/image" Target="../media/image25.png"/><Relationship Id="rId5" Type="http://schemas.openxmlformats.org/officeDocument/2006/relationships/image" Target="../media/image10.png"/><Relationship Id="rId10" Type="http://schemas.openxmlformats.org/officeDocument/2006/relationships/image" Target="../media/image24.svg"/><Relationship Id="rId4" Type="http://schemas.openxmlformats.org/officeDocument/2006/relationships/image" Target="../media/image1.jpe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8.png"/><Relationship Id="rId5" Type="http://schemas.openxmlformats.org/officeDocument/2006/relationships/image" Target="../media/image1.jpe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28.png"/><Relationship Id="rId5" Type="http://schemas.openxmlformats.org/officeDocument/2006/relationships/image" Target="../media/image1.jpe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28.png"/><Relationship Id="rId5" Type="http://schemas.openxmlformats.org/officeDocument/2006/relationships/image" Target="../media/image1.jpe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28.png"/><Relationship Id="rId5" Type="http://schemas.openxmlformats.org/officeDocument/2006/relationships/image" Target="../media/image1.jpe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32.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notesSlide" Target="../notesSlides/notesSlide21.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34.svg"/><Relationship Id="rId11" Type="http://schemas.openxmlformats.org/officeDocument/2006/relationships/image" Target="../media/image37.png"/><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1.jpeg"/><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notesSlide" Target="../notesSlides/notesSlide22.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jpeg"/><Relationship Id="rId9"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3" Type="http://schemas.openxmlformats.org/officeDocument/2006/relationships/notesSlide" Target="../notesSlides/notesSlide23.xml"/><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slideLayout" Target="../slideLayouts/slideLayout7.xml"/><Relationship Id="rId16" Type="http://schemas.openxmlformats.org/officeDocument/2006/relationships/image" Target="../media/image13.svg"/><Relationship Id="rId1" Type="http://schemas.openxmlformats.org/officeDocument/2006/relationships/tags" Target="../tags/tag23.xml"/><Relationship Id="rId6" Type="http://schemas.openxmlformats.org/officeDocument/2006/relationships/image" Target="../media/image3.sv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svg"/><Relationship Id="rId4" Type="http://schemas.openxmlformats.org/officeDocument/2006/relationships/image" Target="../media/image1.jpeg"/><Relationship Id="rId9" Type="http://schemas.openxmlformats.org/officeDocument/2006/relationships/image" Target="../media/image6.png"/><Relationship Id="rId1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3" Type="http://schemas.openxmlformats.org/officeDocument/2006/relationships/notesSlide" Target="../notesSlides/notesSlide4.xml"/><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slideLayout" Target="../slideLayouts/slideLayout7.xml"/><Relationship Id="rId16" Type="http://schemas.openxmlformats.org/officeDocument/2006/relationships/image" Target="../media/image13.svg"/><Relationship Id="rId1" Type="http://schemas.openxmlformats.org/officeDocument/2006/relationships/tags" Target="../tags/tag5.xml"/><Relationship Id="rId6" Type="http://schemas.openxmlformats.org/officeDocument/2006/relationships/image" Target="../media/image3.sv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svg"/><Relationship Id="rId4" Type="http://schemas.openxmlformats.org/officeDocument/2006/relationships/image" Target="../media/image1.jpeg"/><Relationship Id="rId9" Type="http://schemas.openxmlformats.org/officeDocument/2006/relationships/image" Target="../media/image6.png"/><Relationship Id="rId1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18.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9.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20.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20.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64000"/>
            </a:blip>
            <a:stretch>
              <a:fillRect t="-9222" b="-9222"/>
            </a:stretch>
          </a:blipFill>
        </p:spPr>
      </p:sp>
      <p:sp>
        <p:nvSpPr>
          <p:cNvPr id="3" name="Freeform 3"/>
          <p:cNvSpPr/>
          <p:nvPr/>
        </p:nvSpPr>
        <p:spPr>
          <a:xfrm rot="-2104014">
            <a:off x="1119125" y="1172488"/>
            <a:ext cx="4862142" cy="4296366"/>
          </a:xfrm>
          <a:custGeom>
            <a:avLst/>
            <a:gdLst/>
            <a:ahLst/>
            <a:cxnLst/>
            <a:rect l="l" t="t" r="r" b="b"/>
            <a:pathLst>
              <a:path w="4862142" h="4296366">
                <a:moveTo>
                  <a:pt x="0" y="0"/>
                </a:moveTo>
                <a:lnTo>
                  <a:pt x="4862142" y="0"/>
                </a:lnTo>
                <a:lnTo>
                  <a:pt x="4862142" y="4296365"/>
                </a:lnTo>
                <a:lnTo>
                  <a:pt x="0" y="4296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4" name="Group 4"/>
          <p:cNvGrpSpPr/>
          <p:nvPr/>
        </p:nvGrpSpPr>
        <p:grpSpPr>
          <a:xfrm>
            <a:off x="2541415" y="1480174"/>
            <a:ext cx="13540501" cy="7730649"/>
            <a:chOff x="0" y="0"/>
            <a:chExt cx="18054002" cy="10307532"/>
          </a:xfrm>
        </p:grpSpPr>
        <p:grpSp>
          <p:nvGrpSpPr>
            <p:cNvPr id="5" name="Group 5"/>
            <p:cNvGrpSpPr/>
            <p:nvPr/>
          </p:nvGrpSpPr>
          <p:grpSpPr>
            <a:xfrm rot="-208414">
              <a:off x="259418" y="516605"/>
              <a:ext cx="17328616" cy="9088764"/>
              <a:chOff x="0" y="0"/>
              <a:chExt cx="3077638" cy="1614204"/>
            </a:xfrm>
          </p:grpSpPr>
          <p:sp>
            <p:nvSpPr>
              <p:cNvPr id="6" name="Freeform 6"/>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a:solidFill>
                  <a:srgbClr val="3D4984"/>
                </a:solidFill>
              </a:ln>
            </p:spPr>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91834">
              <a:off x="485416" y="742603"/>
              <a:ext cx="17328616" cy="9088764"/>
              <a:chOff x="0" y="0"/>
              <a:chExt cx="3077638" cy="1614204"/>
            </a:xfrm>
          </p:grpSpPr>
          <p:sp>
            <p:nvSpPr>
              <p:cNvPr id="9" name="Freeform 9"/>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a:solidFill>
                  <a:srgbClr val="3D4984"/>
                </a:solidFill>
              </a:ln>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66823">
              <a:off x="485416" y="742603"/>
              <a:ext cx="17328616" cy="9088764"/>
              <a:chOff x="0" y="0"/>
              <a:chExt cx="3077638" cy="1614204"/>
            </a:xfrm>
          </p:grpSpPr>
          <p:sp>
            <p:nvSpPr>
              <p:cNvPr id="12" name="Freeform 12"/>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a:solidFill>
                  <a:srgbClr val="3D4984"/>
                </a:solidFill>
              </a:ln>
            </p:spPr>
          </p:sp>
          <p:sp>
            <p:nvSpPr>
              <p:cNvPr id="13" name="TextBox 13"/>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485416" y="742603"/>
              <a:ext cx="17328616" cy="9088764"/>
              <a:chOff x="0" y="0"/>
              <a:chExt cx="3077638" cy="1614204"/>
            </a:xfrm>
          </p:grpSpPr>
          <p:sp>
            <p:nvSpPr>
              <p:cNvPr id="15" name="Freeform 15"/>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a:solidFill>
                  <a:srgbClr val="3D4984"/>
                </a:solidFill>
              </a:ln>
            </p:spPr>
          </p:sp>
          <p:sp>
            <p:nvSpPr>
              <p:cNvPr id="16" name="TextBox 16"/>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sp>
        <p:nvSpPr>
          <p:cNvPr id="17" name="Freeform 17"/>
          <p:cNvSpPr/>
          <p:nvPr/>
        </p:nvSpPr>
        <p:spPr>
          <a:xfrm rot="8444248" flipH="1">
            <a:off x="14085315" y="6502797"/>
            <a:ext cx="3477159" cy="4586181"/>
          </a:xfrm>
          <a:custGeom>
            <a:avLst/>
            <a:gdLst/>
            <a:ahLst/>
            <a:cxnLst/>
            <a:rect l="l" t="t" r="r" b="b"/>
            <a:pathLst>
              <a:path w="3477159" h="4586181">
                <a:moveTo>
                  <a:pt x="3477159" y="0"/>
                </a:moveTo>
                <a:lnTo>
                  <a:pt x="0" y="0"/>
                </a:lnTo>
                <a:lnTo>
                  <a:pt x="0" y="4586181"/>
                </a:lnTo>
                <a:lnTo>
                  <a:pt x="3477159" y="4586181"/>
                </a:lnTo>
                <a:lnTo>
                  <a:pt x="3477159"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8" name="Group 18"/>
          <p:cNvGrpSpPr/>
          <p:nvPr/>
        </p:nvGrpSpPr>
        <p:grpSpPr>
          <a:xfrm>
            <a:off x="15169228" y="-301732"/>
            <a:ext cx="3533862" cy="3381444"/>
            <a:chOff x="0" y="0"/>
            <a:chExt cx="4711816" cy="4508593"/>
          </a:xfrm>
        </p:grpSpPr>
        <p:sp>
          <p:nvSpPr>
            <p:cNvPr id="19" name="Freeform 19"/>
            <p:cNvSpPr/>
            <p:nvPr/>
          </p:nvSpPr>
          <p:spPr>
            <a:xfrm rot="5002884">
              <a:off x="148194" y="62100"/>
              <a:ext cx="1890659" cy="1982343"/>
            </a:xfrm>
            <a:custGeom>
              <a:avLst/>
              <a:gdLst/>
              <a:ahLst/>
              <a:cxnLst/>
              <a:rect l="l" t="t" r="r" b="b"/>
              <a:pathLst>
                <a:path w="1890659" h="1982343">
                  <a:moveTo>
                    <a:pt x="0" y="0"/>
                  </a:moveTo>
                  <a:lnTo>
                    <a:pt x="1890660" y="0"/>
                  </a:lnTo>
                  <a:lnTo>
                    <a:pt x="1890660" y="1982343"/>
                  </a:lnTo>
                  <a:lnTo>
                    <a:pt x="0" y="198234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0" name="Freeform 20"/>
            <p:cNvSpPr/>
            <p:nvPr/>
          </p:nvSpPr>
          <p:spPr>
            <a:xfrm rot="10739848">
              <a:off x="2803959" y="1115372"/>
              <a:ext cx="1890659" cy="1982343"/>
            </a:xfrm>
            <a:custGeom>
              <a:avLst/>
              <a:gdLst/>
              <a:ahLst/>
              <a:cxnLst/>
              <a:rect l="l" t="t" r="r" b="b"/>
              <a:pathLst>
                <a:path w="1890659" h="1982343">
                  <a:moveTo>
                    <a:pt x="0" y="0"/>
                  </a:moveTo>
                  <a:lnTo>
                    <a:pt x="1890660" y="0"/>
                  </a:lnTo>
                  <a:lnTo>
                    <a:pt x="1890660" y="1982342"/>
                  </a:lnTo>
                  <a:lnTo>
                    <a:pt x="0" y="198234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1" name="Freeform 21"/>
            <p:cNvSpPr/>
            <p:nvPr/>
          </p:nvSpPr>
          <p:spPr>
            <a:xfrm rot="1377244">
              <a:off x="1241718" y="2236061"/>
              <a:ext cx="1890659" cy="1982343"/>
            </a:xfrm>
            <a:custGeom>
              <a:avLst/>
              <a:gdLst/>
              <a:ahLst/>
              <a:cxnLst/>
              <a:rect l="l" t="t" r="r" b="b"/>
              <a:pathLst>
                <a:path w="1890659" h="1982343">
                  <a:moveTo>
                    <a:pt x="0" y="0"/>
                  </a:moveTo>
                  <a:lnTo>
                    <a:pt x="1890659" y="0"/>
                  </a:lnTo>
                  <a:lnTo>
                    <a:pt x="1890659" y="1982343"/>
                  </a:lnTo>
                  <a:lnTo>
                    <a:pt x="0" y="198234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grpSp>
      <p:sp>
        <p:nvSpPr>
          <p:cNvPr id="22" name="Freeform 22"/>
          <p:cNvSpPr/>
          <p:nvPr/>
        </p:nvSpPr>
        <p:spPr>
          <a:xfrm rot="-5130068">
            <a:off x="-1522480" y="6898471"/>
            <a:ext cx="4504411" cy="4584642"/>
          </a:xfrm>
          <a:custGeom>
            <a:avLst/>
            <a:gdLst/>
            <a:ahLst/>
            <a:cxnLst/>
            <a:rect l="l" t="t" r="r" b="b"/>
            <a:pathLst>
              <a:path w="4504411" h="4584642">
                <a:moveTo>
                  <a:pt x="0" y="0"/>
                </a:moveTo>
                <a:lnTo>
                  <a:pt x="4504411" y="0"/>
                </a:lnTo>
                <a:lnTo>
                  <a:pt x="4504411" y="4584642"/>
                </a:lnTo>
                <a:lnTo>
                  <a:pt x="0" y="458464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3" name="TextBox 23"/>
          <p:cNvSpPr txBox="1"/>
          <p:nvPr/>
        </p:nvSpPr>
        <p:spPr>
          <a:xfrm>
            <a:off x="3312563" y="2209009"/>
            <a:ext cx="11904711" cy="3502497"/>
          </a:xfrm>
          <a:prstGeom prst="rect">
            <a:avLst/>
          </a:prstGeom>
        </p:spPr>
        <p:txBody>
          <a:bodyPr lIns="0" tIns="0" rIns="0" bIns="0" rtlCol="0" anchor="t">
            <a:spAutoFit/>
          </a:bodyPr>
          <a:lstStyle/>
          <a:p>
            <a:pPr algn="ctr">
              <a:lnSpc>
                <a:spcPct val="150000"/>
              </a:lnSpc>
            </a:pPr>
            <a:r>
              <a:rPr lang="vi-VN" sz="8000" b="1" dirty="0">
                <a:solidFill>
                  <a:schemeClr val="accent2">
                    <a:lumMod val="75000"/>
                  </a:schemeClr>
                </a:solidFill>
                <a:latin typeface="+mj-lt"/>
              </a:rPr>
              <a:t>CHÀO MỪNG </a:t>
            </a:r>
            <a:r>
              <a:rPr lang="en-US" sz="8000" b="1" dirty="0">
                <a:solidFill>
                  <a:schemeClr val="accent2">
                    <a:lumMod val="75000"/>
                  </a:schemeClr>
                </a:solidFill>
                <a:latin typeface="Times New Roman" panose="02020603050405020304" pitchFamily="18" charset="0"/>
                <a:cs typeface="Times New Roman" panose="02020603050405020304" pitchFamily="18" charset="0"/>
              </a:rPr>
              <a:t>QUÝ </a:t>
            </a:r>
          </a:p>
          <a:p>
            <a:pPr algn="ctr">
              <a:lnSpc>
                <a:spcPct val="150000"/>
              </a:lnSpc>
            </a:pPr>
            <a:r>
              <a:rPr lang="en-US" sz="8000" b="1" dirty="0">
                <a:solidFill>
                  <a:schemeClr val="accent2">
                    <a:lumMod val="75000"/>
                  </a:schemeClr>
                </a:solidFill>
                <a:latin typeface="Times New Roman" panose="02020603050405020304" pitchFamily="18" charset="0"/>
                <a:cs typeface="Times New Roman" panose="02020603050405020304" pitchFamily="18" charset="0"/>
              </a:rPr>
              <a:t>THẦY CÔ VÀ CÁC EM!</a:t>
            </a:r>
          </a:p>
        </p:txBody>
      </p:sp>
      <p:sp>
        <p:nvSpPr>
          <p:cNvPr id="24" name="Rectangle 23">
            <a:extLst>
              <a:ext uri="{FF2B5EF4-FFF2-40B4-BE49-F238E27FC236}">
                <a16:creationId xmlns:a16="http://schemas.microsoft.com/office/drawing/2014/main" id="{FB7CF202-B640-94C6-0631-1AABE3EFB81A}"/>
              </a:ext>
            </a:extLst>
          </p:cNvPr>
          <p:cNvSpPr/>
          <p:nvPr/>
        </p:nvSpPr>
        <p:spPr>
          <a:xfrm>
            <a:off x="3931115" y="6227869"/>
            <a:ext cx="10606187" cy="156226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400" dirty="0">
                <a:latin typeface="Times New Roman" panose="02020603050405020304" pitchFamily="18" charset="0"/>
                <a:cs typeface="Times New Roman" panose="02020603050405020304" pitchFamily="18" charset="0"/>
              </a:rPr>
              <a:t>GIÁO VIÊN: NGUYỄN THỊ TRÌNH</a:t>
            </a:r>
          </a:p>
          <a:p>
            <a:pPr algn="ctr"/>
            <a:r>
              <a:rPr lang="en-US" sz="4400" dirty="0">
                <a:latin typeface="Times New Roman" panose="02020603050405020304" pitchFamily="18" charset="0"/>
                <a:cs typeface="Times New Roman" panose="02020603050405020304" pitchFamily="18" charset="0"/>
              </a:rPr>
              <a:t>TRƯỜNG: THPT SỐ 3 TUY PHƯỚC</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64000"/>
            </a:blip>
            <a:stretch>
              <a:fillRect t="-9222" b="-9222"/>
            </a:stretch>
          </a:blipFill>
        </p:spPr>
      </p:sp>
      <p:pic>
        <p:nvPicPr>
          <p:cNvPr id="3"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3924300"/>
            <a:ext cx="10859910" cy="59436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150078185"/>
              </p:ext>
            </p:extLst>
          </p:nvPr>
        </p:nvGraphicFramePr>
        <p:xfrm>
          <a:off x="586936" y="723900"/>
          <a:ext cx="10134600" cy="2887346"/>
        </p:xfrm>
        <a:graphic>
          <a:graphicData uri="http://schemas.openxmlformats.org/drawingml/2006/table">
            <a:tbl>
              <a:tblPr firstRow="1" bandRow="1">
                <a:tableStyleId>{5940675A-B579-460E-94D1-54222C63F5DA}</a:tableStyleId>
              </a:tblPr>
              <a:tblGrid>
                <a:gridCol w="3810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58172">
                  <a:extLst>
                    <a:ext uri="{9D8B030D-6E8A-4147-A177-3AD203B41FA5}">
                      <a16:colId xmlns:a16="http://schemas.microsoft.com/office/drawing/2014/main" val="20003"/>
                    </a:ext>
                  </a:extLst>
                </a:gridCol>
                <a:gridCol w="1237814">
                  <a:extLst>
                    <a:ext uri="{9D8B030D-6E8A-4147-A177-3AD203B41FA5}">
                      <a16:colId xmlns:a16="http://schemas.microsoft.com/office/drawing/2014/main" val="20004"/>
                    </a:ext>
                  </a:extLst>
                </a:gridCol>
                <a:gridCol w="1237814">
                  <a:extLst>
                    <a:ext uri="{9D8B030D-6E8A-4147-A177-3AD203B41FA5}">
                      <a16:colId xmlns:a16="http://schemas.microsoft.com/office/drawing/2014/main" val="20005"/>
                    </a:ext>
                  </a:extLst>
                </a:gridCol>
              </a:tblGrid>
              <a:tr h="1327785">
                <a:tc>
                  <a:txBody>
                    <a:bodyPr/>
                    <a:lstStyle/>
                    <a:p>
                      <a:pPr>
                        <a:lnSpc>
                          <a:spcPct val="130000"/>
                        </a:lnSpc>
                      </a:pPr>
                      <a:r>
                        <a:rPr lang="vi-VN" sz="3600">
                          <a:latin typeface="Arial" panose="020B0604020202020204" pitchFamily="34" charset="0"/>
                          <a:cs typeface="Arial" panose="020B0604020202020204" pitchFamily="34" charset="0"/>
                        </a:rPr>
                        <a:t>Giá</a:t>
                      </a:r>
                      <a:r>
                        <a:rPr lang="vi-VN" sz="3600" baseline="0">
                          <a:latin typeface="Arial" panose="020B0604020202020204" pitchFamily="34" charset="0"/>
                          <a:cs typeface="Arial" panose="020B0604020202020204" pitchFamily="34" charset="0"/>
                        </a:rPr>
                        <a:t> bán (triệu đồng/tấn)</a:t>
                      </a:r>
                      <a:endParaRPr lang="en-US" sz="360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vi-VN" sz="3600" dirty="0">
                          <a:latin typeface="Arial" panose="020B0604020202020204" pitchFamily="34" charset="0"/>
                          <a:cs typeface="Arial" panose="020B0604020202020204" pitchFamily="34" charset="0"/>
                        </a:rPr>
                        <a:t>10</a:t>
                      </a:r>
                      <a:endParaRPr lang="en-US" sz="3600" dirty="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3600">
                          <a:latin typeface="Arial" panose="020B0604020202020204" pitchFamily="34" charset="0"/>
                          <a:cs typeface="Arial" panose="020B0604020202020204" pitchFamily="34" charset="0"/>
                        </a:rPr>
                        <a:t>20</a:t>
                      </a:r>
                      <a:endParaRPr lang="en-US" sz="36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3600">
                          <a:latin typeface="Arial" panose="020B0604020202020204" pitchFamily="34" charset="0"/>
                          <a:cs typeface="Arial" panose="020B0604020202020204" pitchFamily="34" charset="0"/>
                        </a:rPr>
                        <a:t>30</a:t>
                      </a:r>
                      <a:endParaRPr lang="en-US" sz="36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3600">
                          <a:latin typeface="Arial" panose="020B0604020202020204" pitchFamily="34" charset="0"/>
                          <a:cs typeface="Arial" panose="020B0604020202020204" pitchFamily="34" charset="0"/>
                        </a:rPr>
                        <a:t>40</a:t>
                      </a:r>
                      <a:endParaRPr lang="en-US" sz="36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3600">
                          <a:latin typeface="Arial" panose="020B0604020202020204" pitchFamily="34" charset="0"/>
                          <a:cs typeface="Arial" panose="020B0604020202020204" pitchFamily="34" charset="0"/>
                        </a:rPr>
                        <a:t>50</a:t>
                      </a:r>
                      <a:endParaRPr lang="en-US" sz="36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327785">
                <a:tc>
                  <a:txBody>
                    <a:bodyPr/>
                    <a:lstStyle/>
                    <a:p>
                      <a:pPr>
                        <a:lnSpc>
                          <a:spcPct val="130000"/>
                        </a:lnSpc>
                      </a:pPr>
                      <a:r>
                        <a:rPr lang="vi-VN" sz="3600" dirty="0">
                          <a:latin typeface="Arial" panose="020B0604020202020204" pitchFamily="34" charset="0"/>
                          <a:cs typeface="Arial" panose="020B0604020202020204" pitchFamily="34" charset="0"/>
                        </a:rPr>
                        <a:t>Lượng</a:t>
                      </a:r>
                      <a:r>
                        <a:rPr lang="vi-VN" sz="3600" baseline="0" dirty="0">
                          <a:latin typeface="Arial" panose="020B0604020202020204" pitchFamily="34" charset="0"/>
                          <a:cs typeface="Arial" panose="020B0604020202020204" pitchFamily="34" charset="0"/>
                        </a:rPr>
                        <a:t> c</a:t>
                      </a:r>
                      <a:r>
                        <a:rPr lang="en-US" sz="3600" baseline="0" dirty="0" err="1">
                          <a:latin typeface="Arial" panose="020B0604020202020204" pitchFamily="34" charset="0"/>
                          <a:cs typeface="Arial" panose="020B0604020202020204" pitchFamily="34" charset="0"/>
                        </a:rPr>
                        <a:t>ung</a:t>
                      </a:r>
                      <a:r>
                        <a:rPr lang="vi-VN" sz="3600" baseline="0" dirty="0">
                          <a:latin typeface="Arial" panose="020B0604020202020204" pitchFamily="34" charset="0"/>
                          <a:cs typeface="Arial" panose="020B0604020202020204" pitchFamily="34" charset="0"/>
                        </a:rPr>
                        <a:t> (nghìn tấn/ tháng)</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vi-VN" sz="3600">
                          <a:latin typeface="Arial" panose="020B0604020202020204" pitchFamily="34" charset="0"/>
                          <a:cs typeface="Arial" panose="020B0604020202020204" pitchFamily="34" charset="0"/>
                        </a:rPr>
                        <a:t>0</a:t>
                      </a:r>
                      <a:endParaRPr lang="en-US" sz="36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3600">
                          <a:latin typeface="Arial" panose="020B0604020202020204" pitchFamily="34" charset="0"/>
                          <a:cs typeface="Arial" panose="020B0604020202020204" pitchFamily="34" charset="0"/>
                        </a:rPr>
                        <a:t>14</a:t>
                      </a:r>
                      <a:endParaRPr lang="en-US" sz="36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3600">
                          <a:latin typeface="Arial" panose="020B0604020202020204" pitchFamily="34" charset="0"/>
                          <a:cs typeface="Arial" panose="020B0604020202020204" pitchFamily="34" charset="0"/>
                        </a:rPr>
                        <a:t>24</a:t>
                      </a:r>
                      <a:endParaRPr lang="en-US" sz="36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3600">
                          <a:latin typeface="Arial" panose="020B0604020202020204" pitchFamily="34" charset="0"/>
                          <a:cs typeface="Arial" panose="020B0604020202020204" pitchFamily="34" charset="0"/>
                        </a:rPr>
                        <a:t>32</a:t>
                      </a:r>
                      <a:endParaRPr lang="en-US" sz="36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3600" dirty="0">
                          <a:latin typeface="Arial" panose="020B0604020202020204" pitchFamily="34" charset="0"/>
                          <a:cs typeface="Arial" panose="020B0604020202020204" pitchFamily="34" charset="0"/>
                        </a:rPr>
                        <a:t>36</a:t>
                      </a:r>
                      <a:endParaRPr lang="en-US" sz="3600" dirty="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E2FD91E9-5C27-6DA8-19DF-B1E540782A8E}"/>
              </a:ext>
            </a:extLst>
          </p:cNvPr>
          <p:cNvSpPr/>
          <p:nvPr/>
        </p:nvSpPr>
        <p:spPr>
          <a:xfrm>
            <a:off x="11234539" y="5143500"/>
            <a:ext cx="6907432" cy="3276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40000"/>
              </a:lnSpc>
            </a:pPr>
            <a:r>
              <a:rPr lang="en-US" sz="4400" dirty="0">
                <a:solidFill>
                  <a:prstClr val="black"/>
                </a:solidFill>
                <a:latin typeface="+mj-lt"/>
              </a:rPr>
              <a:t>=&gt; </a:t>
            </a:r>
            <a:r>
              <a:rPr lang="en-US" sz="4000" b="1"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cung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chưa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muốn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ra</a:t>
            </a:r>
            <a:r>
              <a:rPr lang="en-US" sz="4000" b="1"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trường</a:t>
            </a:r>
            <a:r>
              <a:rPr lang="en-US" sz="4000" dirty="0">
                <a:latin typeface="Times New Roman" panose="02020603050405020304" pitchFamily="18" charset="0"/>
                <a:cs typeface="Times New Roman" panose="02020603050405020304" pitchFamily="18" charset="0"/>
              </a:rPr>
              <a:t>.</a:t>
            </a:r>
            <a:endParaRPr lang="en-US" sz="4400" dirty="0">
              <a:solidFill>
                <a:prstClr val="black"/>
              </a:solidFill>
              <a:latin typeface="+mj-lt"/>
            </a:endParaRPr>
          </a:p>
        </p:txBody>
      </p:sp>
      <p:sp>
        <p:nvSpPr>
          <p:cNvPr id="10" name="TextBox 9">
            <a:extLst>
              <a:ext uri="{FF2B5EF4-FFF2-40B4-BE49-F238E27FC236}">
                <a16:creationId xmlns:a16="http://schemas.microsoft.com/office/drawing/2014/main" id="{A1A16557-406D-C008-5EF3-6BD00357EEC9}"/>
              </a:ext>
            </a:extLst>
          </p:cNvPr>
          <p:cNvSpPr txBox="1"/>
          <p:nvPr/>
        </p:nvSpPr>
        <p:spPr>
          <a:xfrm>
            <a:off x="11151968" y="1366778"/>
            <a:ext cx="6907432" cy="3785652"/>
          </a:xfrm>
          <a:prstGeom prst="rect">
            <a:avLst/>
          </a:prstGeom>
          <a:noFill/>
        </p:spPr>
        <p:txBody>
          <a:bodyPr wrap="square" rtlCol="0">
            <a:spAutoFit/>
          </a:bodyPr>
          <a:lstStyle/>
          <a:p>
            <a:pPr algn="just"/>
            <a:r>
              <a:rPr lang="vi-VN" sz="4000" b="1" dirty="0">
                <a:solidFill>
                  <a:prstClr val="black"/>
                </a:solidFill>
                <a:latin typeface="+mj-lt"/>
              </a:rPr>
              <a:t>c) Nếu người sản xuất kinh doanh có hàng hóa X nhưng chưa muốn bán ra thị trường thì </a:t>
            </a:r>
            <a:r>
              <a:rPr lang="en-US" sz="4000" b="1" dirty="0" err="1">
                <a:solidFill>
                  <a:prstClr val="black"/>
                </a:solidFill>
                <a:latin typeface="Times New Roman" panose="02020603050405020304" pitchFamily="18" charset="0"/>
                <a:cs typeface="Times New Roman" panose="02020603050405020304" pitchFamily="18" charset="0"/>
              </a:rPr>
              <a:t>có</a:t>
            </a:r>
            <a:r>
              <a:rPr lang="en-US" sz="4000" b="1" dirty="0">
                <a:solidFill>
                  <a:prstClr val="black"/>
                </a:solidFill>
                <a:latin typeface="+mj-lt"/>
              </a:rPr>
              <a:t> </a:t>
            </a:r>
            <a:r>
              <a:rPr lang="vi-VN" sz="4000" b="1" dirty="0">
                <a:solidFill>
                  <a:prstClr val="black"/>
                </a:solidFill>
                <a:latin typeface="+mj-lt"/>
              </a:rPr>
              <a:t>tạo thành cung về mặt hàng này</a:t>
            </a:r>
            <a:r>
              <a:rPr lang="en-US" sz="4000" b="1" dirty="0">
                <a:solidFill>
                  <a:prstClr val="black"/>
                </a:solidFill>
                <a:latin typeface="+mj-lt"/>
              </a:rPr>
              <a:t> </a:t>
            </a:r>
            <a:r>
              <a:rPr lang="en-US" sz="4000" b="1" dirty="0" err="1">
                <a:solidFill>
                  <a:prstClr val="black"/>
                </a:solidFill>
                <a:latin typeface="Times New Roman" panose="02020603050405020304" pitchFamily="18" charset="0"/>
                <a:cs typeface="Times New Roman" panose="02020603050405020304" pitchFamily="18" charset="0"/>
              </a:rPr>
              <a:t>không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Vì</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sao</a:t>
            </a:r>
            <a:r>
              <a:rPr lang="en-US" sz="4000" b="1" dirty="0">
                <a:solidFill>
                  <a:prstClr val="black"/>
                </a:solidFill>
                <a:latin typeface="Times New Roman" panose="02020603050405020304" pitchFamily="18" charset="0"/>
                <a:cs typeface="Times New Roman" panose="02020603050405020304" pitchFamily="18" charset="0"/>
              </a:rPr>
              <a:t>?</a:t>
            </a:r>
          </a:p>
          <a:p>
            <a:pPr algn="just"/>
            <a:endParaRPr lang="en-US" sz="4000" b="1" dirty="0"/>
          </a:p>
        </p:txBody>
      </p:sp>
    </p:spTree>
    <p:custDataLst>
      <p:tags r:id="rId1"/>
    </p:custDataLst>
    <p:extLst>
      <p:ext uri="{BB962C8B-B14F-4D97-AF65-F5344CB8AC3E}">
        <p14:creationId xmlns:p14="http://schemas.microsoft.com/office/powerpoint/2010/main" val="343485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64000"/>
            </a:blip>
            <a:stretch>
              <a:fillRect t="-9222" b="-9222"/>
            </a:stretch>
          </a:blipFill>
        </p:spPr>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4911420" y="605745"/>
            <a:ext cx="8077200" cy="1454661"/>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sp>
      <p:sp>
        <p:nvSpPr>
          <p:cNvPr id="10" name="TextBox 10"/>
          <p:cNvSpPr txBox="1"/>
          <p:nvPr/>
        </p:nvSpPr>
        <p:spPr>
          <a:xfrm>
            <a:off x="4756339" y="535573"/>
            <a:ext cx="1860992" cy="1363547"/>
          </a:xfrm>
          <a:prstGeom prst="rect">
            <a:avLst/>
          </a:prstGeom>
        </p:spPr>
        <p:txBody>
          <a:bodyPr lIns="50800" tIns="50800" rIns="50800" bIns="50800" rtlCol="0" anchor="ctr"/>
          <a:lstStyle/>
          <a:p>
            <a:pPr algn="ctr">
              <a:lnSpc>
                <a:spcPts val="2748"/>
              </a:lnSpc>
            </a:pPr>
            <a:endParaRPr/>
          </a:p>
        </p:txBody>
      </p:sp>
      <p:grpSp>
        <p:nvGrpSpPr>
          <p:cNvPr id="12" name="Group 12"/>
          <p:cNvGrpSpPr/>
          <p:nvPr/>
        </p:nvGrpSpPr>
        <p:grpSpPr>
          <a:xfrm>
            <a:off x="990600" y="197352"/>
            <a:ext cx="2129166" cy="2039987"/>
            <a:chOff x="0" y="0"/>
            <a:chExt cx="6080645" cy="5825960"/>
          </a:xfrm>
        </p:grpSpPr>
        <p:sp>
          <p:nvSpPr>
            <p:cNvPr id="13" name="Freeform 13"/>
            <p:cNvSpPr/>
            <p:nvPr/>
          </p:nvSpPr>
          <p:spPr>
            <a:xfrm>
              <a:off x="0" y="0"/>
              <a:ext cx="5739369" cy="5825960"/>
            </a:xfrm>
            <a:custGeom>
              <a:avLst/>
              <a:gdLst/>
              <a:ahLst/>
              <a:cxnLst/>
              <a:rect l="l" t="t" r="r" b="b"/>
              <a:pathLst>
                <a:path w="5739369" h="5825960">
                  <a:moveTo>
                    <a:pt x="0" y="0"/>
                  </a:moveTo>
                  <a:lnTo>
                    <a:pt x="5739369" y="0"/>
                  </a:lnTo>
                  <a:lnTo>
                    <a:pt x="5739369" y="5825960"/>
                  </a:lnTo>
                  <a:lnTo>
                    <a:pt x="0" y="58259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Freeform 14"/>
            <p:cNvSpPr/>
            <p:nvPr/>
          </p:nvSpPr>
          <p:spPr>
            <a:xfrm>
              <a:off x="341276" y="0"/>
              <a:ext cx="5739369" cy="5825960"/>
            </a:xfrm>
            <a:custGeom>
              <a:avLst/>
              <a:gdLst/>
              <a:ahLst/>
              <a:cxnLst/>
              <a:rect l="l" t="t" r="r" b="b"/>
              <a:pathLst>
                <a:path w="5739369" h="5825960">
                  <a:moveTo>
                    <a:pt x="0" y="0"/>
                  </a:moveTo>
                  <a:lnTo>
                    <a:pt x="5739369" y="0"/>
                  </a:lnTo>
                  <a:lnTo>
                    <a:pt x="5739369" y="5825960"/>
                  </a:lnTo>
                  <a:lnTo>
                    <a:pt x="0" y="58259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sp>
        <p:nvSpPr>
          <p:cNvPr id="11" name="TextBox 10"/>
          <p:cNvSpPr txBox="1"/>
          <p:nvPr/>
        </p:nvSpPr>
        <p:spPr>
          <a:xfrm>
            <a:off x="6509065" y="871411"/>
            <a:ext cx="5269869" cy="923330"/>
          </a:xfrm>
          <a:prstGeom prst="rect">
            <a:avLst/>
          </a:prstGeom>
          <a:noFill/>
        </p:spPr>
        <p:txBody>
          <a:bodyPr wrap="square" rtlCol="0">
            <a:spAutoFit/>
          </a:bodyPr>
          <a:lstStyle/>
          <a:p>
            <a:pPr algn="ctr"/>
            <a:r>
              <a:rPr lang="vi-VN" sz="5400" b="1" dirty="0">
                <a:solidFill>
                  <a:schemeClr val="bg1"/>
                </a:solidFill>
                <a:latin typeface="Arial" panose="020B0604020202020204" pitchFamily="34" charset="0"/>
                <a:cs typeface="Arial" panose="020B0604020202020204" pitchFamily="34" charset="0"/>
              </a:rPr>
              <a:t>KẾT LUẬN</a:t>
            </a:r>
            <a:endParaRPr lang="en-US" sz="5400" b="1" dirty="0">
              <a:solidFill>
                <a:schemeClr val="bg1"/>
              </a:solidFill>
              <a:latin typeface="Arial" panose="020B0604020202020204" pitchFamily="34" charset="0"/>
              <a:cs typeface="Arial" panose="020B0604020202020204" pitchFamily="34" charset="0"/>
            </a:endParaRPr>
          </a:p>
        </p:txBody>
      </p:sp>
      <p:sp>
        <p:nvSpPr>
          <p:cNvPr id="16" name="Rounded Rectangle 15"/>
          <p:cNvSpPr/>
          <p:nvPr/>
        </p:nvSpPr>
        <p:spPr>
          <a:xfrm>
            <a:off x="1498600" y="2963867"/>
            <a:ext cx="5093331" cy="1295400"/>
          </a:xfrm>
          <a:prstGeom prst="roundRect">
            <a:avLst/>
          </a:prstGeom>
          <a:solidFill>
            <a:schemeClr val="accent3">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chemeClr val="bg1"/>
                </a:solidFill>
                <a:latin typeface="Arial" panose="020B0604020202020204" pitchFamily="34" charset="0"/>
                <a:cs typeface="Arial" panose="020B0604020202020204" pitchFamily="34" charset="0"/>
              </a:rPr>
              <a:t>Khái niệm cung:</a:t>
            </a:r>
            <a:endParaRPr lang="en-US" sz="4400" b="1" dirty="0">
              <a:solidFill>
                <a:schemeClr val="bg1"/>
              </a:solidFill>
              <a:latin typeface="Arial" panose="020B0604020202020204" pitchFamily="34" charset="0"/>
              <a:cs typeface="Arial" panose="020B0604020202020204" pitchFamily="34" charset="0"/>
            </a:endParaRPr>
          </a:p>
        </p:txBody>
      </p:sp>
      <p:sp>
        <p:nvSpPr>
          <p:cNvPr id="17" name="Rectangle 16"/>
          <p:cNvSpPr/>
          <p:nvPr/>
        </p:nvSpPr>
        <p:spPr>
          <a:xfrm>
            <a:off x="1524000" y="4689165"/>
            <a:ext cx="9753600" cy="4154984"/>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Cung là số lượng hàng hóa, dịch vụ mà người bán </a:t>
            </a:r>
            <a:r>
              <a:rPr lang="vi-VN" sz="4400" b="1" u="sng" dirty="0">
                <a:latin typeface="Arial" panose="020B0604020202020204" pitchFamily="34" charset="0"/>
                <a:cs typeface="Arial" panose="020B0604020202020204" pitchFamily="34" charset="0"/>
              </a:rPr>
              <a:t>có khả năng bán </a:t>
            </a:r>
            <a:r>
              <a:rPr lang="vi-VN" sz="4400" dirty="0">
                <a:latin typeface="Arial" panose="020B0604020202020204" pitchFamily="34" charset="0"/>
                <a:cs typeface="Arial" panose="020B0604020202020204" pitchFamily="34" charset="0"/>
              </a:rPr>
              <a:t>và </a:t>
            </a:r>
            <a:r>
              <a:rPr lang="vi-VN" sz="4400" b="1" u="sng" dirty="0">
                <a:latin typeface="Arial" panose="020B0604020202020204" pitchFamily="34" charset="0"/>
                <a:cs typeface="Arial" panose="020B0604020202020204" pitchFamily="34" charset="0"/>
              </a:rPr>
              <a:t>sẵn sàng bán </a:t>
            </a:r>
            <a:r>
              <a:rPr lang="vi-VN" sz="4400" dirty="0">
                <a:latin typeface="Arial" panose="020B0604020202020204" pitchFamily="34" charset="0"/>
                <a:cs typeface="Arial" panose="020B0604020202020204" pitchFamily="34" charset="0"/>
              </a:rPr>
              <a:t>ở các mức giá khác nhau trong một thời gian nhất định.</a:t>
            </a:r>
            <a:endParaRPr lang="en-US" sz="4400"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11"/>
          <a:stretch>
            <a:fillRect/>
          </a:stretch>
        </p:blipFill>
        <p:spPr>
          <a:xfrm>
            <a:off x="11795183" y="3744015"/>
            <a:ext cx="5975233" cy="4859376"/>
          </a:xfrm>
          <a:prstGeom prst="rect">
            <a:avLst/>
          </a:prstGeom>
        </p:spPr>
      </p:pic>
    </p:spTree>
    <p:custDataLst>
      <p:tags r:id="rId1"/>
    </p:custDataLst>
    <p:extLst>
      <p:ext uri="{BB962C8B-B14F-4D97-AF65-F5344CB8AC3E}">
        <p14:creationId xmlns:p14="http://schemas.microsoft.com/office/powerpoint/2010/main" val="328333421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p:spPr>
        <p:style>
          <a:lnRef idx="2">
            <a:schemeClr val="dk1"/>
          </a:lnRef>
          <a:fillRef idx="1">
            <a:schemeClr val="lt1"/>
          </a:fillRef>
          <a:effectRef idx="0">
            <a:schemeClr val="dk1"/>
          </a:effectRef>
          <a:fontRef idx="minor">
            <a:schemeClr val="dk1"/>
          </a:fontRef>
        </p:style>
      </p:sp>
      <p:sp>
        <p:nvSpPr>
          <p:cNvPr id="18" name="Rectangle 17"/>
          <p:cNvSpPr/>
          <p:nvPr/>
        </p:nvSpPr>
        <p:spPr>
          <a:xfrm>
            <a:off x="1045164" y="3314700"/>
            <a:ext cx="14237167" cy="707886"/>
          </a:xfrm>
          <a:prstGeom prst="rect">
            <a:avLst/>
          </a:prstGeom>
        </p:spPr>
        <p:txBody>
          <a:bodyPr wrap="none">
            <a:spAutoFit/>
          </a:bodyPr>
          <a:lstStyle/>
          <a:p>
            <a:r>
              <a:rPr lang="vi-VN" sz="4000" i="1" dirty="0">
                <a:solidFill>
                  <a:srgbClr val="002060"/>
                </a:solidFill>
                <a:latin typeface="Arial" panose="020B0604020202020204" pitchFamily="34" charset="0"/>
                <a:cs typeface="Arial" panose="020B0604020202020204" pitchFamily="34" charset="0"/>
              </a:rPr>
              <a:t>Đ</a:t>
            </a:r>
            <a:r>
              <a:rPr lang="en-US" sz="4000" i="1" dirty="0" err="1">
                <a:solidFill>
                  <a:srgbClr val="002060"/>
                </a:solidFill>
                <a:latin typeface="Arial" panose="020B0604020202020204" pitchFamily="34" charset="0"/>
                <a:cs typeface="Arial" panose="020B0604020202020204" pitchFamily="34" charset="0"/>
              </a:rPr>
              <a:t>ọc</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trường</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hợp</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thông</a:t>
            </a:r>
            <a:r>
              <a:rPr lang="en-US" sz="4000" i="1" dirty="0">
                <a:solidFill>
                  <a:srgbClr val="002060"/>
                </a:solidFill>
                <a:latin typeface="Arial" panose="020B0604020202020204" pitchFamily="34" charset="0"/>
                <a:cs typeface="Arial" panose="020B0604020202020204" pitchFamily="34" charset="0"/>
              </a:rPr>
              <a:t> tin SHS tr.15-16 </a:t>
            </a:r>
            <a:r>
              <a:rPr lang="en-US" sz="4000" i="1" dirty="0" err="1">
                <a:solidFill>
                  <a:srgbClr val="002060"/>
                </a:solidFill>
                <a:latin typeface="Arial" panose="020B0604020202020204" pitchFamily="34" charset="0"/>
                <a:cs typeface="Arial" panose="020B0604020202020204" pitchFamily="34" charset="0"/>
              </a:rPr>
              <a:t>và</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thực</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hiện</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yêu</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cầu</a:t>
            </a:r>
            <a:r>
              <a:rPr lang="en-US" sz="4000" i="1" dirty="0">
                <a:solidFill>
                  <a:srgbClr val="002060"/>
                </a:solidFill>
                <a:latin typeface="Arial" panose="020B0604020202020204" pitchFamily="34" charset="0"/>
                <a:cs typeface="Arial" panose="020B0604020202020204" pitchFamily="34" charset="0"/>
              </a:rPr>
              <a:t>:</a:t>
            </a:r>
          </a:p>
        </p:txBody>
      </p:sp>
      <p:sp>
        <p:nvSpPr>
          <p:cNvPr id="19" name="Rectangle 18"/>
          <p:cNvSpPr/>
          <p:nvPr/>
        </p:nvSpPr>
        <p:spPr>
          <a:xfrm>
            <a:off x="1045164" y="4203563"/>
            <a:ext cx="15566436" cy="1824923"/>
          </a:xfrm>
          <a:prstGeom prst="rect">
            <a:avLst/>
          </a:prstGeom>
        </p:spPr>
        <p:txBody>
          <a:bodyPr wrap="square">
            <a:spAutoFit/>
          </a:bodyPr>
          <a:lstStyle/>
          <a:p>
            <a:pPr algn="just">
              <a:lnSpc>
                <a:spcPct val="150000"/>
              </a:lnSpc>
            </a:pPr>
            <a:r>
              <a:rPr lang="en-US" sz="4000" b="1" dirty="0">
                <a:latin typeface="Arial" panose="020B0604020202020204" pitchFamily="34" charset="0"/>
                <a:cs typeface="Arial" panose="020B0604020202020204" pitchFamily="34" charset="0"/>
              </a:rPr>
              <a:t>Em </a:t>
            </a:r>
            <a:r>
              <a:rPr lang="en-US" sz="4000" b="1" dirty="0" err="1">
                <a:latin typeface="Arial" panose="020B0604020202020204" pitchFamily="34" charset="0"/>
                <a:cs typeface="Arial" panose="020B0604020202020204" pitchFamily="34" charset="0"/>
              </a:rPr>
              <a:t>hãy</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xác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định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nhân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ảnh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hưởng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đến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cung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hàng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hóa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dịch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vụ</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trong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mỗi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trường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hợp</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và</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thông</a:t>
            </a:r>
            <a:r>
              <a:rPr lang="en-US" sz="4000" b="1" dirty="0">
                <a:latin typeface="Arial" panose="020B0604020202020204" pitchFamily="34" charset="0"/>
                <a:cs typeface="Arial" panose="020B0604020202020204" pitchFamily="34" charset="0"/>
              </a:rPr>
              <a:t> tin. </a:t>
            </a:r>
            <a:endParaRPr lang="vi-VN" sz="4000" b="1" dirty="0">
              <a:solidFill>
                <a:srgbClr val="C00000"/>
              </a:solidFill>
              <a:latin typeface="Arial" panose="020B0604020202020204" pitchFamily="34" charset="0"/>
              <a:cs typeface="Arial" panose="020B0604020202020204" pitchFamily="34" charset="0"/>
            </a:endParaRPr>
          </a:p>
        </p:txBody>
      </p:sp>
      <p:sp>
        <p:nvSpPr>
          <p:cNvPr id="10" name="Freeform 9"/>
          <p:cNvSpPr/>
          <p:nvPr/>
        </p:nvSpPr>
        <p:spPr>
          <a:xfrm>
            <a:off x="3657600" y="559577"/>
            <a:ext cx="11430000" cy="1307323"/>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sp>
      <p:sp>
        <p:nvSpPr>
          <p:cNvPr id="11" name="TextBox 10"/>
          <p:cNvSpPr txBox="1"/>
          <p:nvPr/>
        </p:nvSpPr>
        <p:spPr>
          <a:xfrm>
            <a:off x="3936574" y="813406"/>
            <a:ext cx="10815910" cy="769441"/>
          </a:xfrm>
          <a:prstGeom prst="rect">
            <a:avLst/>
          </a:prstGeom>
          <a:noFill/>
        </p:spPr>
        <p:txBody>
          <a:bodyPr wrap="square" rtlCol="0">
            <a:spAutoFit/>
          </a:bodyPr>
          <a:lstStyle/>
          <a:p>
            <a:pPr algn="ctr"/>
            <a:r>
              <a:rPr lang="vi-VN" sz="4400" b="1">
                <a:solidFill>
                  <a:schemeClr val="bg1"/>
                </a:solidFill>
                <a:latin typeface="Arial" panose="020B0604020202020204" pitchFamily="34" charset="0"/>
                <a:cs typeface="Arial" panose="020B0604020202020204" pitchFamily="34" charset="0"/>
              </a:rPr>
              <a:t>b. Các nhân tố ảnh hưởng đến cung</a:t>
            </a:r>
            <a:endParaRPr lang="en-US" sz="44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13563600" y="6917792"/>
            <a:ext cx="4665058" cy="3369208"/>
          </a:xfrm>
          <a:prstGeom prst="rect">
            <a:avLst/>
          </a:prstGeom>
        </p:spPr>
      </p:pic>
      <p:sp>
        <p:nvSpPr>
          <p:cNvPr id="4" name="Rectangle 3">
            <a:extLst>
              <a:ext uri="{FF2B5EF4-FFF2-40B4-BE49-F238E27FC236}">
                <a16:creationId xmlns:a16="http://schemas.microsoft.com/office/drawing/2014/main" id="{B51E6E68-A6AC-3983-BC32-A1A41065E6B4}"/>
              </a:ext>
            </a:extLst>
          </p:cNvPr>
          <p:cNvSpPr/>
          <p:nvPr/>
        </p:nvSpPr>
        <p:spPr>
          <a:xfrm>
            <a:off x="914400" y="6917792"/>
            <a:ext cx="5486400" cy="134990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Nhóm</a:t>
            </a:r>
            <a:r>
              <a:rPr lang="en-US" sz="3600" dirty="0">
                <a:latin typeface="Times New Roman" panose="02020603050405020304" pitchFamily="18" charset="0"/>
                <a:cs typeface="Times New Roman" panose="02020603050405020304" pitchFamily="18" charset="0"/>
              </a:rPr>
              <a:t> 1: </a:t>
            </a:r>
            <a:r>
              <a:rPr lang="en-US" sz="3600" dirty="0" err="1">
                <a:latin typeface="Times New Roman" panose="02020603050405020304" pitchFamily="18" charset="0"/>
                <a:cs typeface="Times New Roman" panose="02020603050405020304" pitchFamily="18" charset="0"/>
              </a:rPr>
              <a:t>Trường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 1</a:t>
            </a:r>
          </a:p>
        </p:txBody>
      </p:sp>
      <p:sp>
        <p:nvSpPr>
          <p:cNvPr id="5" name="Rectangle 4">
            <a:extLst>
              <a:ext uri="{FF2B5EF4-FFF2-40B4-BE49-F238E27FC236}">
                <a16:creationId xmlns:a16="http://schemas.microsoft.com/office/drawing/2014/main" id="{24BB4130-B92B-7F38-F74D-81AAA895E74F}"/>
              </a:ext>
            </a:extLst>
          </p:cNvPr>
          <p:cNvSpPr/>
          <p:nvPr/>
        </p:nvSpPr>
        <p:spPr>
          <a:xfrm>
            <a:off x="7876671" y="6876241"/>
            <a:ext cx="5486400" cy="134990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Nhóm</a:t>
            </a:r>
            <a:r>
              <a:rPr lang="en-US" sz="3600" dirty="0">
                <a:latin typeface="Times New Roman" panose="02020603050405020304" pitchFamily="18" charset="0"/>
                <a:cs typeface="Times New Roman" panose="02020603050405020304" pitchFamily="18" charset="0"/>
              </a:rPr>
              <a:t> 2,3: </a:t>
            </a:r>
            <a:r>
              <a:rPr lang="en-US" sz="3600" dirty="0" err="1">
                <a:latin typeface="Times New Roman" panose="02020603050405020304" pitchFamily="18" charset="0"/>
                <a:cs typeface="Times New Roman" panose="02020603050405020304" pitchFamily="18" charset="0"/>
              </a:rPr>
              <a:t>Trường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 2</a:t>
            </a:r>
          </a:p>
        </p:txBody>
      </p:sp>
      <p:sp>
        <p:nvSpPr>
          <p:cNvPr id="6" name="Rectangle 5">
            <a:extLst>
              <a:ext uri="{FF2B5EF4-FFF2-40B4-BE49-F238E27FC236}">
                <a16:creationId xmlns:a16="http://schemas.microsoft.com/office/drawing/2014/main" id="{ECBE5F12-13A8-9618-7ECD-F24ED1DCB6AD}"/>
              </a:ext>
            </a:extLst>
          </p:cNvPr>
          <p:cNvSpPr/>
          <p:nvPr/>
        </p:nvSpPr>
        <p:spPr>
          <a:xfrm>
            <a:off x="3858129" y="8678596"/>
            <a:ext cx="5486400" cy="134990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Nhóm</a:t>
            </a:r>
            <a:r>
              <a:rPr lang="en-US" sz="3600" dirty="0">
                <a:latin typeface="Times New Roman" panose="02020603050405020304" pitchFamily="18" charset="0"/>
                <a:cs typeface="Times New Roman" panose="02020603050405020304" pitchFamily="18" charset="0"/>
              </a:rPr>
              <a:t> 4: Thông tin</a:t>
            </a:r>
          </a:p>
        </p:txBody>
      </p:sp>
    </p:spTree>
    <p:custDataLst>
      <p:tags r:id="rId1"/>
    </p:custDataLst>
    <p:extLst>
      <p:ext uri="{BB962C8B-B14F-4D97-AF65-F5344CB8AC3E}">
        <p14:creationId xmlns:p14="http://schemas.microsoft.com/office/powerpoint/2010/main" val="231200602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anim calcmode="lin" valueType="num">
                                      <p:cBhvr>
                                        <p:cTn id="12"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9">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anim calcmode="lin" valueType="num">
                                      <p:cBhvr>
                                        <p:cTn id="17" dur="500" fill="hold"/>
                                        <p:tgtEl>
                                          <p:spTgt spid="3"/>
                                        </p:tgtEl>
                                        <p:attrNameLst>
                                          <p:attrName>ppt_x</p:attrName>
                                        </p:attrNameLst>
                                      </p:cBhvr>
                                      <p:tavLst>
                                        <p:tav tm="0">
                                          <p:val>
                                            <p:strVal val="#ppt_x"/>
                                          </p:val>
                                        </p:tav>
                                        <p:tav tm="100000">
                                          <p:val>
                                            <p:strVal val="#ppt_x"/>
                                          </p:val>
                                        </p:tav>
                                      </p:tavLst>
                                    </p:anim>
                                    <p:anim calcmode="lin" valueType="num">
                                      <p:cBhvr>
                                        <p:cTn id="18"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4"/>
          <a:stretch>
            <a:fillRect/>
          </a:stretch>
        </p:blipFill>
        <p:spPr>
          <a:xfrm>
            <a:off x="16066770" y="70966"/>
            <a:ext cx="2221230" cy="1559132"/>
          </a:xfrm>
          <a:prstGeom prst="rect">
            <a:avLst/>
          </a:prstGeom>
        </p:spPr>
      </p:pic>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5">
              <a:alphaModFix amt="64000"/>
            </a:blip>
            <a:stretch>
              <a:fillRect t="-9222" b="-9222"/>
            </a:stretch>
          </a:blipFill>
        </p:spPr>
      </p:sp>
      <p:grpSp>
        <p:nvGrpSpPr>
          <p:cNvPr id="3" name="Group 2"/>
          <p:cNvGrpSpPr/>
          <p:nvPr/>
        </p:nvGrpSpPr>
        <p:grpSpPr>
          <a:xfrm>
            <a:off x="650240" y="800100"/>
            <a:ext cx="15416530" cy="1331446"/>
            <a:chOff x="650240" y="800100"/>
            <a:chExt cx="15416530" cy="1331446"/>
          </a:xfrm>
        </p:grpSpPr>
        <p:sp>
          <p:nvSpPr>
            <p:cNvPr id="16" name="Rectangle 15"/>
            <p:cNvSpPr/>
            <p:nvPr/>
          </p:nvSpPr>
          <p:spPr>
            <a:xfrm>
              <a:off x="1640839" y="800100"/>
              <a:ext cx="14425931" cy="916276"/>
            </a:xfrm>
            <a:prstGeom prst="rect">
              <a:avLst/>
            </a:prstGeom>
          </p:spPr>
          <p:txBody>
            <a:bodyPr wrap="square">
              <a:spAutoFit/>
            </a:bodyPr>
            <a:lstStyle/>
            <a:p>
              <a:pPr algn="just">
                <a:lnSpc>
                  <a:spcPct val="150000"/>
                </a:lnSpc>
              </a:pPr>
              <a:r>
                <a:rPr lang="vi-VN" sz="4000" dirty="0"/>
                <a:t>Nhân tố ảnh hưởng đến lượng cung</a:t>
              </a:r>
              <a:r>
                <a:rPr lang="en-US" sz="4000" dirty="0"/>
                <a:t>:</a:t>
              </a:r>
            </a:p>
          </p:txBody>
        </p:sp>
        <p:sp>
          <p:nvSpPr>
            <p:cNvPr id="17" name="Isosceles Triangle 16"/>
            <p:cNvSpPr/>
            <p:nvPr/>
          </p:nvSpPr>
          <p:spPr>
            <a:xfrm rot="5400000">
              <a:off x="574040" y="1483846"/>
              <a:ext cx="723900" cy="5715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935990" y="2781300"/>
            <a:ext cx="17045748" cy="5823176"/>
            <a:chOff x="961833" y="3282724"/>
            <a:chExt cx="4657917" cy="5823176"/>
          </a:xfrm>
        </p:grpSpPr>
        <p:sp>
          <p:nvSpPr>
            <p:cNvPr id="18" name="Rounded Rectangle 17"/>
            <p:cNvSpPr/>
            <p:nvPr/>
          </p:nvSpPr>
          <p:spPr>
            <a:xfrm>
              <a:off x="971550" y="3314700"/>
              <a:ext cx="4648200" cy="5791200"/>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61833" y="3282724"/>
              <a:ext cx="4622172" cy="5049011"/>
            </a:xfrm>
            <a:prstGeom prst="rect">
              <a:avLst/>
            </a:prstGeom>
          </p:spPr>
          <p:txBody>
            <a:bodyPr wrap="square">
              <a:spAutoFit/>
            </a:bodyPr>
            <a:lstStyle/>
            <a:p>
              <a:pPr algn="ctr">
                <a:lnSpc>
                  <a:spcPct val="150000"/>
                </a:lnSpc>
              </a:pPr>
              <a:r>
                <a:rPr lang="vi-VN" sz="4400" b="1" dirty="0">
                  <a:latin typeface="Arial" panose="020B0604020202020204" pitchFamily="34" charset="0"/>
                  <a:cs typeface="Arial" panose="020B0604020202020204" pitchFamily="34" charset="0"/>
                </a:rPr>
                <a:t>Trường hợp 1:</a:t>
              </a:r>
              <a:endParaRPr lang="en-US" sz="4400" b="1" dirty="0">
                <a:latin typeface="Arial" panose="020B0604020202020204" pitchFamily="34" charset="0"/>
                <a:cs typeface="Arial" panose="020B0604020202020204" pitchFamily="34" charset="0"/>
              </a:endParaRPr>
            </a:p>
            <a:p>
              <a:pPr>
                <a:lnSpc>
                  <a:spcPct val="150000"/>
                </a:lnSpc>
              </a:pPr>
              <a:r>
                <a:rPr lang="vi-VN" sz="4400" dirty="0">
                  <a:latin typeface="Times New Roman" panose="02020603050405020304" pitchFamily="18" charset="0"/>
                  <a:cs typeface="Times New Roman" panose="02020603050405020304" pitchFamily="18" charset="0"/>
                </a:rPr>
                <a:t>Trong bối cảnh khan hiếm nguồn nguyên liệu, giá cả các yếu tố sản xuất tăng cao, một số doanh nghiệp phải tăng chi phí để mua đủ nguyên liệu phục vụ sản xuất. Một số doanh nghiệp khác chấp nhận tình trạng sản xuất gián đoạn do không chuẩn bị đủ nguyên liệu đầu vào.</a:t>
              </a:r>
              <a:endParaRPr lang="en-US" sz="4400" dirty="0">
                <a:latin typeface="Times New Roman" panose="02020603050405020304" pitchFamily="18" charset="0"/>
                <a:cs typeface="Times New Roman" panose="02020603050405020304" pitchFamily="18" charset="0"/>
              </a:endParaRPr>
            </a:p>
          </p:txBody>
        </p:sp>
      </p:grpSp>
      <p:pic>
        <p:nvPicPr>
          <p:cNvPr id="4" name="Picture 3"/>
          <p:cNvPicPr>
            <a:picLocks noChangeAspect="1"/>
          </p:cNvPicPr>
          <p:nvPr/>
        </p:nvPicPr>
        <p:blipFill>
          <a:blip r:embed="rId6"/>
          <a:stretch>
            <a:fillRect/>
          </a:stretch>
        </p:blipFill>
        <p:spPr>
          <a:xfrm>
            <a:off x="12580214" y="7769123"/>
            <a:ext cx="5401524" cy="1774090"/>
          </a:xfrm>
          <a:prstGeom prst="rect">
            <a:avLst/>
          </a:prstGeom>
        </p:spPr>
      </p:pic>
      <p:pic>
        <p:nvPicPr>
          <p:cNvPr id="5" name="Picture 4"/>
          <p:cNvPicPr>
            <a:picLocks noChangeAspect="1"/>
          </p:cNvPicPr>
          <p:nvPr/>
        </p:nvPicPr>
        <p:blipFill>
          <a:blip r:embed="rId7"/>
          <a:stretch>
            <a:fillRect/>
          </a:stretch>
        </p:blipFill>
        <p:spPr>
          <a:xfrm>
            <a:off x="-152400" y="8326844"/>
            <a:ext cx="2444708" cy="1859441"/>
          </a:xfrm>
          <a:prstGeom prst="rect">
            <a:avLst/>
          </a:prstGeom>
        </p:spPr>
      </p:pic>
      <p:sp>
        <p:nvSpPr>
          <p:cNvPr id="6" name="Rectangle 5">
            <a:extLst>
              <a:ext uri="{FF2B5EF4-FFF2-40B4-BE49-F238E27FC236}">
                <a16:creationId xmlns:a16="http://schemas.microsoft.com/office/drawing/2014/main" id="{0E807C57-88C2-A30C-9C9A-5ADD9E0996AF}"/>
              </a:ext>
            </a:extLst>
          </p:cNvPr>
          <p:cNvSpPr/>
          <p:nvPr/>
        </p:nvSpPr>
        <p:spPr>
          <a:xfrm>
            <a:off x="11378533" y="4031355"/>
            <a:ext cx="6528467" cy="74177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4400" dirty="0">
                <a:latin typeface="Times New Roman" panose="02020603050405020304" pitchFamily="18" charset="0"/>
                <a:cs typeface="Times New Roman" panose="02020603050405020304" pitchFamily="18" charset="0"/>
              </a:rPr>
              <a:t>giá cả các yếu tố sản xuất</a:t>
            </a:r>
            <a:endParaRPr lang="en-US" sz="4400" dirty="0"/>
          </a:p>
        </p:txBody>
      </p:sp>
      <p:sp>
        <p:nvSpPr>
          <p:cNvPr id="7" name="Rectangle 6">
            <a:extLst>
              <a:ext uri="{FF2B5EF4-FFF2-40B4-BE49-F238E27FC236}">
                <a16:creationId xmlns:a16="http://schemas.microsoft.com/office/drawing/2014/main" id="{C125CACA-2B27-C5F2-AA61-0463600DD4C1}"/>
              </a:ext>
            </a:extLst>
          </p:cNvPr>
          <p:cNvSpPr/>
          <p:nvPr/>
        </p:nvSpPr>
        <p:spPr>
          <a:xfrm>
            <a:off x="8991600" y="4988394"/>
            <a:ext cx="2806485" cy="74177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4000" dirty="0">
                <a:latin typeface="Times New Roman" panose="02020603050405020304" pitchFamily="18" charset="0"/>
                <a:cs typeface="Times New Roman" panose="02020603050405020304" pitchFamily="18" charset="0"/>
              </a:rPr>
              <a:t>tăng chi phí</a:t>
            </a:r>
            <a:endParaRPr lang="en-US" sz="4000" dirty="0"/>
          </a:p>
        </p:txBody>
      </p:sp>
      <p:sp>
        <p:nvSpPr>
          <p:cNvPr id="8" name="Rectangle 7">
            <a:extLst>
              <a:ext uri="{FF2B5EF4-FFF2-40B4-BE49-F238E27FC236}">
                <a16:creationId xmlns:a16="http://schemas.microsoft.com/office/drawing/2014/main" id="{B99E7851-18D7-C3CA-9D24-A3542E0B0F0D}"/>
              </a:ext>
            </a:extLst>
          </p:cNvPr>
          <p:cNvSpPr/>
          <p:nvPr/>
        </p:nvSpPr>
        <p:spPr>
          <a:xfrm>
            <a:off x="3550061" y="8960296"/>
            <a:ext cx="7772400" cy="8353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4000" dirty="0">
                <a:latin typeface="Times New Roman" panose="02020603050405020304" pitchFamily="18" charset="0"/>
                <a:cs typeface="Times New Roman" panose="02020603050405020304" pitchFamily="18" charset="0"/>
                <a:sym typeface="Wingdings" panose="05000000000000000000" pitchFamily="2" charset="2"/>
              </a:rPr>
              <a:t> </a:t>
            </a:r>
            <a:r>
              <a:rPr lang="vi-VN" sz="4000" b="1" dirty="0">
                <a:latin typeface="Times New Roman" panose="02020603050405020304" pitchFamily="18" charset="0"/>
                <a:cs typeface="Times New Roman" panose="02020603050405020304" pitchFamily="18" charset="0"/>
              </a:rPr>
              <a:t>Giá cả các yếu tố sản xuất</a:t>
            </a:r>
            <a:endParaRPr lang="en-US" sz="4000" b="1"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048C4AAD-B626-8B89-72DE-93AE31BA7CCB}"/>
              </a:ext>
            </a:extLst>
          </p:cNvPr>
          <p:cNvSpPr/>
          <p:nvPr/>
        </p:nvSpPr>
        <p:spPr>
          <a:xfrm>
            <a:off x="990600" y="5094962"/>
            <a:ext cx="1948157" cy="74177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4000" dirty="0">
                <a:latin typeface="Times New Roman" panose="02020603050405020304" pitchFamily="18" charset="0"/>
                <a:cs typeface="Times New Roman" panose="02020603050405020304" pitchFamily="18" charset="0"/>
              </a:rPr>
              <a:t>tăng </a:t>
            </a:r>
            <a:r>
              <a:rPr lang="en-US" sz="4000" dirty="0" err="1">
                <a:latin typeface="Times New Roman" panose="02020603050405020304" pitchFamily="18" charset="0"/>
                <a:cs typeface="Times New Roman" panose="02020603050405020304" pitchFamily="18" charset="0"/>
              </a:rPr>
              <a:t>cao</a:t>
            </a:r>
            <a:endParaRPr lang="en-US" sz="4000" dirty="0"/>
          </a:p>
        </p:txBody>
      </p:sp>
      <p:sp>
        <p:nvSpPr>
          <p:cNvPr id="10" name="Rectangle 9">
            <a:extLst>
              <a:ext uri="{FF2B5EF4-FFF2-40B4-BE49-F238E27FC236}">
                <a16:creationId xmlns:a16="http://schemas.microsoft.com/office/drawing/2014/main" id="{53F23BCB-C705-F818-6470-52D7A0183B01}"/>
              </a:ext>
            </a:extLst>
          </p:cNvPr>
          <p:cNvSpPr/>
          <p:nvPr/>
        </p:nvSpPr>
        <p:spPr>
          <a:xfrm>
            <a:off x="15760508" y="6121768"/>
            <a:ext cx="2090420" cy="70861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4000" dirty="0">
                <a:latin typeface="Times New Roman" panose="02020603050405020304" pitchFamily="18" charset="0"/>
                <a:cs typeface="Times New Roman" panose="02020603050405020304" pitchFamily="18" charset="0"/>
              </a:rPr>
              <a:t>sản xuất</a:t>
            </a:r>
            <a:endParaRPr lang="en-US" sz="4000" dirty="0"/>
          </a:p>
        </p:txBody>
      </p:sp>
      <p:sp>
        <p:nvSpPr>
          <p:cNvPr id="11" name="Rectangle 10">
            <a:extLst>
              <a:ext uri="{FF2B5EF4-FFF2-40B4-BE49-F238E27FC236}">
                <a16:creationId xmlns:a16="http://schemas.microsoft.com/office/drawing/2014/main" id="{3E169BAF-007A-D380-F2DA-52C11CA2F9B1}"/>
              </a:ext>
            </a:extLst>
          </p:cNvPr>
          <p:cNvSpPr/>
          <p:nvPr/>
        </p:nvSpPr>
        <p:spPr>
          <a:xfrm>
            <a:off x="990600" y="7026637"/>
            <a:ext cx="2362200" cy="7417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4000" dirty="0">
                <a:latin typeface="Times New Roman" panose="02020603050405020304" pitchFamily="18" charset="0"/>
                <a:cs typeface="Times New Roman" panose="02020603050405020304" pitchFamily="18" charset="0"/>
              </a:rPr>
              <a:t>gián đoạn</a:t>
            </a:r>
            <a:endParaRPr lang="en-US" sz="40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4"/>
          <a:stretch>
            <a:fillRect/>
          </a:stretch>
        </p:blipFill>
        <p:spPr>
          <a:xfrm>
            <a:off x="16066770" y="70966"/>
            <a:ext cx="2221230" cy="1559132"/>
          </a:xfrm>
          <a:prstGeom prst="rect">
            <a:avLst/>
          </a:prstGeom>
        </p:spPr>
      </p:pic>
      <p:sp>
        <p:nvSpPr>
          <p:cNvPr id="2" name="Freeform 2"/>
          <p:cNvSpPr/>
          <p:nvPr/>
        </p:nvSpPr>
        <p:spPr>
          <a:xfrm>
            <a:off x="0" y="0"/>
            <a:ext cx="18288000" cy="125349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5">
              <a:alphaModFix amt="64000"/>
            </a:blip>
            <a:stretch>
              <a:fillRect t="-9222" b="-9222"/>
            </a:stretch>
          </a:blipFill>
        </p:spPr>
      </p:sp>
      <p:sp>
        <p:nvSpPr>
          <p:cNvPr id="17" name="Isosceles Triangle 16"/>
          <p:cNvSpPr/>
          <p:nvPr/>
        </p:nvSpPr>
        <p:spPr>
          <a:xfrm rot="5400000">
            <a:off x="291193" y="202832"/>
            <a:ext cx="723900" cy="5715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569958" y="266700"/>
            <a:ext cx="17045748" cy="7467602"/>
            <a:chOff x="961833" y="3282724"/>
            <a:chExt cx="4657917" cy="8062113"/>
          </a:xfrm>
        </p:grpSpPr>
        <p:sp>
          <p:nvSpPr>
            <p:cNvPr id="18" name="Rounded Rectangle 17"/>
            <p:cNvSpPr/>
            <p:nvPr/>
          </p:nvSpPr>
          <p:spPr>
            <a:xfrm>
              <a:off x="971550" y="3314700"/>
              <a:ext cx="4648200" cy="8030137"/>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61833" y="3282724"/>
              <a:ext cx="4622172" cy="993515"/>
            </a:xfrm>
            <a:prstGeom prst="rect">
              <a:avLst/>
            </a:prstGeom>
          </p:spPr>
          <p:txBody>
            <a:bodyPr wrap="square">
              <a:spAutoFit/>
            </a:bodyPr>
            <a:lstStyle/>
            <a:p>
              <a:pPr algn="ctr">
                <a:lnSpc>
                  <a:spcPct val="150000"/>
                </a:lnSpc>
              </a:pPr>
              <a:endParaRPr lang="en-US" sz="4000" b="1" dirty="0">
                <a:latin typeface="+mj-lt"/>
                <a:cs typeface="Arial" panose="020B0604020202020204" pitchFamily="34" charset="0"/>
              </a:endParaRPr>
            </a:p>
          </p:txBody>
        </p:sp>
      </p:grpSp>
      <p:pic>
        <p:nvPicPr>
          <p:cNvPr id="4" name="Picture 3"/>
          <p:cNvPicPr>
            <a:picLocks noChangeAspect="1"/>
          </p:cNvPicPr>
          <p:nvPr/>
        </p:nvPicPr>
        <p:blipFill>
          <a:blip r:embed="rId6"/>
          <a:stretch>
            <a:fillRect/>
          </a:stretch>
        </p:blipFill>
        <p:spPr>
          <a:xfrm>
            <a:off x="12580214" y="7769123"/>
            <a:ext cx="5401524" cy="1774090"/>
          </a:xfrm>
          <a:prstGeom prst="rect">
            <a:avLst/>
          </a:prstGeom>
        </p:spPr>
      </p:pic>
      <p:pic>
        <p:nvPicPr>
          <p:cNvPr id="5" name="Picture 4"/>
          <p:cNvPicPr>
            <a:picLocks noChangeAspect="1"/>
          </p:cNvPicPr>
          <p:nvPr/>
        </p:nvPicPr>
        <p:blipFill>
          <a:blip r:embed="rId7"/>
          <a:stretch>
            <a:fillRect/>
          </a:stretch>
        </p:blipFill>
        <p:spPr>
          <a:xfrm>
            <a:off x="-152400" y="8326844"/>
            <a:ext cx="2444708" cy="1859441"/>
          </a:xfrm>
          <a:prstGeom prst="rect">
            <a:avLst/>
          </a:prstGeom>
        </p:spPr>
      </p:pic>
      <p:sp>
        <p:nvSpPr>
          <p:cNvPr id="9" name="TextBox 8">
            <a:extLst>
              <a:ext uri="{FF2B5EF4-FFF2-40B4-BE49-F238E27FC236}">
                <a16:creationId xmlns:a16="http://schemas.microsoft.com/office/drawing/2014/main" id="{BE3FE553-1427-3134-9459-3D2D239405F7}"/>
              </a:ext>
            </a:extLst>
          </p:cNvPr>
          <p:cNvSpPr txBox="1"/>
          <p:nvPr/>
        </p:nvSpPr>
        <p:spPr>
          <a:xfrm>
            <a:off x="605518" y="502642"/>
            <a:ext cx="17010188" cy="8306889"/>
          </a:xfrm>
          <a:prstGeom prst="rect">
            <a:avLst/>
          </a:prstGeom>
          <a:noFill/>
        </p:spPr>
        <p:txBody>
          <a:bodyPr wrap="square">
            <a:spAutoFit/>
          </a:bodyPr>
          <a:lstStyle/>
          <a:p>
            <a:pPr algn="ctr">
              <a:lnSpc>
                <a:spcPct val="150000"/>
              </a:lnSpc>
            </a:pPr>
            <a:r>
              <a:rPr lang="vi-VN" sz="4000" b="1" dirty="0">
                <a:latin typeface="Arial" panose="020B0604020202020204" pitchFamily="34" charset="0"/>
                <a:cs typeface="Arial" panose="020B0604020202020204" pitchFamily="34" charset="0"/>
              </a:rPr>
              <a:t>Trường hợp </a:t>
            </a:r>
            <a:r>
              <a:rPr lang="en-US" sz="4000" b="1" dirty="0">
                <a:latin typeface="Arial" panose="020B0604020202020204" pitchFamily="34" charset="0"/>
                <a:cs typeface="Arial" panose="020B0604020202020204" pitchFamily="34" charset="0"/>
              </a:rPr>
              <a:t>2</a:t>
            </a:r>
            <a:r>
              <a:rPr lang="vi-VN" sz="4000" b="1" dirty="0">
                <a:latin typeface="Arial" panose="020B0604020202020204" pitchFamily="34" charset="0"/>
                <a:cs typeface="Arial" panose="020B0604020202020204" pitchFamily="34" charset="0"/>
              </a:rPr>
              <a:t>:</a:t>
            </a:r>
            <a:endParaRPr lang="en-US" sz="4000" b="1" dirty="0">
              <a:latin typeface="Arial" panose="020B0604020202020204" pitchFamily="34" charset="0"/>
              <a:cs typeface="Arial" panose="020B0604020202020204" pitchFamily="34" charset="0"/>
            </a:endParaRPr>
          </a:p>
          <a:p>
            <a:pPr algn="just">
              <a:lnSpc>
                <a:spcPct val="150000"/>
              </a:lnSpc>
            </a:pPr>
            <a:r>
              <a:rPr lang="vi-VN" sz="4000" dirty="0">
                <a:latin typeface="Times New Roman" panose="02020603050405020304" pitchFamily="18" charset="0"/>
                <a:cs typeface="Times New Roman" panose="02020603050405020304" pitchFamily="18" charset="0"/>
              </a:rPr>
              <a:t>Vào thời điểm gần Tết Trung thu, thị trường bánh trung thu trở nên sôi động. Nhu cầu đa dạng về chủng loại, mẫu mã bánh trung thu và xu thế tăng gi</a:t>
            </a:r>
            <a:r>
              <a:rPr lang="en-US" sz="4000" dirty="0">
                <a:latin typeface="Times New Roman" panose="02020603050405020304" pitchFamily="18" charset="0"/>
                <a:cs typeface="Times New Roman" panose="02020603050405020304" pitchFamily="18" charset="0"/>
              </a:rPr>
              <a:t>á</a:t>
            </a:r>
            <a:r>
              <a:rPr lang="vi-VN" sz="4000" dirty="0">
                <a:latin typeface="Times New Roman" panose="02020603050405020304" pitchFamily="18" charset="0"/>
                <a:cs typeface="Times New Roman" panose="02020603050405020304" pitchFamily="18" charset="0"/>
              </a:rPr>
              <a:t> b</a:t>
            </a:r>
            <a:r>
              <a:rPr lang="en-US" sz="4000" dirty="0">
                <a:latin typeface="Times New Roman" panose="02020603050405020304" pitchFamily="18" charset="0"/>
                <a:cs typeface="Times New Roman" panose="02020603050405020304" pitchFamily="18" charset="0"/>
              </a:rPr>
              <a:t>á</a:t>
            </a:r>
            <a:r>
              <a:rPr lang="vi-VN" sz="4000" dirty="0">
                <a:latin typeface="Times New Roman" panose="02020603050405020304" pitchFamily="18" charset="0"/>
                <a:cs typeface="Times New Roman" panose="02020603050405020304" pitchFamily="18" charset="0"/>
              </a:rPr>
              <a:t>n là những yếu tố thúc đẩy các nhà sản xuất tập trung nguồn lực cho sản phẩm này. Ngoài số doanh nghiệp sản xuất bánh kẹo với dây chuyển sản xuất hiện đại, công suất lớn chuyển sang làm bánh trung thu theo thời vụ, nhiều cơ sở sản xuất theo kiểu thủ công, qui mô nhỏ hơn, như các hộ cá thể trong các làng nghề truyền thống cũng gia nhập thị trường.</a:t>
            </a:r>
            <a:endParaRPr lang="en-US" sz="4000" dirty="0">
              <a:latin typeface="Times New Roman" panose="02020603050405020304" pitchFamily="18" charset="0"/>
              <a:cs typeface="Times New Roman" panose="02020603050405020304" pitchFamily="18" charset="0"/>
            </a:endParaRPr>
          </a:p>
          <a:p>
            <a:pPr algn="ctr">
              <a:lnSpc>
                <a:spcPct val="150000"/>
              </a:lnSpc>
            </a:pPr>
            <a:endParaRPr lang="en-US" sz="4000" b="1" dirty="0">
              <a:latin typeface="+mj-lt"/>
              <a:cs typeface="Arial" panose="020B0604020202020204" pitchFamily="34" charset="0"/>
            </a:endParaRPr>
          </a:p>
        </p:txBody>
      </p:sp>
      <p:sp>
        <p:nvSpPr>
          <p:cNvPr id="10" name="Rectangle 9">
            <a:extLst>
              <a:ext uri="{FF2B5EF4-FFF2-40B4-BE49-F238E27FC236}">
                <a16:creationId xmlns:a16="http://schemas.microsoft.com/office/drawing/2014/main" id="{5226DF7F-47C2-B71D-BA1C-3FED4AF5BCCC}"/>
              </a:ext>
            </a:extLst>
          </p:cNvPr>
          <p:cNvSpPr/>
          <p:nvPr/>
        </p:nvSpPr>
        <p:spPr>
          <a:xfrm>
            <a:off x="13030200" y="2508502"/>
            <a:ext cx="2743200" cy="75470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4000" dirty="0">
                <a:latin typeface="Times New Roman" panose="02020603050405020304" pitchFamily="18" charset="0"/>
                <a:cs typeface="Times New Roman" panose="02020603050405020304" pitchFamily="18" charset="0"/>
              </a:rPr>
              <a:t>tăng gi</a:t>
            </a:r>
            <a:r>
              <a:rPr lang="en-US" sz="4000" dirty="0">
                <a:latin typeface="Times New Roman" panose="02020603050405020304" pitchFamily="18" charset="0"/>
                <a:cs typeface="Times New Roman" panose="02020603050405020304" pitchFamily="18" charset="0"/>
              </a:rPr>
              <a:t>á</a:t>
            </a:r>
            <a:r>
              <a:rPr lang="vi-VN" sz="4000" dirty="0">
                <a:latin typeface="Times New Roman" panose="02020603050405020304" pitchFamily="18" charset="0"/>
                <a:cs typeface="Times New Roman" panose="02020603050405020304" pitchFamily="18" charset="0"/>
              </a:rPr>
              <a:t> b</a:t>
            </a:r>
            <a:r>
              <a:rPr lang="en-US" sz="4000" dirty="0">
                <a:latin typeface="Times New Roman" panose="02020603050405020304" pitchFamily="18" charset="0"/>
                <a:cs typeface="Times New Roman" panose="02020603050405020304" pitchFamily="18" charset="0"/>
              </a:rPr>
              <a:t>á</a:t>
            </a:r>
            <a:r>
              <a:rPr lang="vi-VN" sz="4000" dirty="0">
                <a:latin typeface="Times New Roman" panose="02020603050405020304" pitchFamily="18" charset="0"/>
                <a:cs typeface="Times New Roman" panose="02020603050405020304" pitchFamily="18" charset="0"/>
              </a:rPr>
              <a:t>n</a:t>
            </a:r>
            <a:endParaRPr lang="en-US" sz="4000" dirty="0"/>
          </a:p>
        </p:txBody>
      </p:sp>
      <p:sp>
        <p:nvSpPr>
          <p:cNvPr id="12" name="Rectangle 11">
            <a:extLst>
              <a:ext uri="{FF2B5EF4-FFF2-40B4-BE49-F238E27FC236}">
                <a16:creationId xmlns:a16="http://schemas.microsoft.com/office/drawing/2014/main" id="{FFAE93AF-DF00-A1D0-20E4-F5640915C867}"/>
              </a:ext>
            </a:extLst>
          </p:cNvPr>
          <p:cNvSpPr/>
          <p:nvPr/>
        </p:nvSpPr>
        <p:spPr>
          <a:xfrm>
            <a:off x="605518" y="4342956"/>
            <a:ext cx="13796282" cy="75470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4000" dirty="0">
                <a:latin typeface="Times New Roman" panose="02020603050405020304" pitchFamily="18" charset="0"/>
                <a:cs typeface="Times New Roman" panose="02020603050405020304" pitchFamily="18" charset="0"/>
              </a:rPr>
              <a:t>doanh nghiệp </a:t>
            </a:r>
            <a:r>
              <a:rPr lang="en-US" sz="4000" dirty="0" err="1">
                <a:latin typeface="Times New Roman" panose="02020603050405020304" pitchFamily="18" charset="0"/>
                <a:cs typeface="Times New Roman" panose="02020603050405020304" pitchFamily="18" charset="0"/>
              </a:rPr>
              <a:t>sản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xuất</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bánh kẹo với dây chuy</a:t>
            </a:r>
            <a:r>
              <a:rPr lang="en-US" sz="4000" dirty="0">
                <a:latin typeface="Times New Roman" panose="02020603050405020304" pitchFamily="18" charset="0"/>
                <a:cs typeface="Times New Roman" panose="02020603050405020304" pitchFamily="18" charset="0"/>
              </a:rPr>
              <a:t>ề</a:t>
            </a:r>
            <a:r>
              <a:rPr lang="vi-VN" sz="4000" dirty="0">
                <a:latin typeface="Times New Roman" panose="02020603050405020304" pitchFamily="18" charset="0"/>
                <a:cs typeface="Times New Roman" panose="02020603050405020304" pitchFamily="18" charset="0"/>
              </a:rPr>
              <a:t>n sản xuất hiện đại </a:t>
            </a:r>
            <a:endParaRPr lang="en-US" sz="4000" dirty="0"/>
          </a:p>
        </p:txBody>
      </p:sp>
      <p:sp>
        <p:nvSpPr>
          <p:cNvPr id="13" name="Rectangle 12">
            <a:extLst>
              <a:ext uri="{FF2B5EF4-FFF2-40B4-BE49-F238E27FC236}">
                <a16:creationId xmlns:a16="http://schemas.microsoft.com/office/drawing/2014/main" id="{5361C057-D0A4-FEF8-C1BE-03A3D71C3F34}"/>
              </a:ext>
            </a:extLst>
          </p:cNvPr>
          <p:cNvSpPr/>
          <p:nvPr/>
        </p:nvSpPr>
        <p:spPr>
          <a:xfrm>
            <a:off x="7239001" y="6134100"/>
            <a:ext cx="2209800" cy="75470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4000" dirty="0">
                <a:latin typeface="Times New Roman" panose="02020603050405020304" pitchFamily="18" charset="0"/>
                <a:cs typeface="Times New Roman" panose="02020603050405020304" pitchFamily="18" charset="0"/>
              </a:rPr>
              <a:t>hộ cá thể</a:t>
            </a:r>
            <a:endParaRPr lang="en-US" sz="4000" dirty="0"/>
          </a:p>
        </p:txBody>
      </p:sp>
      <p:sp>
        <p:nvSpPr>
          <p:cNvPr id="14" name="Rectangle 13">
            <a:extLst>
              <a:ext uri="{FF2B5EF4-FFF2-40B4-BE49-F238E27FC236}">
                <a16:creationId xmlns:a16="http://schemas.microsoft.com/office/drawing/2014/main" id="{2C40E9B3-CF88-36A6-6C58-BF8933B04333}"/>
              </a:ext>
            </a:extLst>
          </p:cNvPr>
          <p:cNvSpPr/>
          <p:nvPr/>
        </p:nvSpPr>
        <p:spPr>
          <a:xfrm>
            <a:off x="4953000" y="7115965"/>
            <a:ext cx="5562600" cy="8353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lnSpc>
                <a:spcPct val="150000"/>
              </a:lnSpc>
            </a:pPr>
            <a:r>
              <a:rPr lang="en-US" sz="4000" dirty="0">
                <a:latin typeface="Times New Roman" panose="02020603050405020304" pitchFamily="18" charset="0"/>
                <a:cs typeface="Times New Roman" panose="02020603050405020304" pitchFamily="18" charset="0"/>
                <a:sym typeface="Wingdings" panose="05000000000000000000" pitchFamily="2" charset="2"/>
              </a:rPr>
              <a:t></a:t>
            </a:r>
            <a:r>
              <a:rPr lang="en-US" sz="4000"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Giá</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hàng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hoá</a:t>
            </a:r>
            <a:endParaRPr lang="en-US" sz="4000" b="1"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4F54FCCA-EBD2-6237-C651-10D04F6C0588}"/>
              </a:ext>
            </a:extLst>
          </p:cNvPr>
          <p:cNvSpPr/>
          <p:nvPr/>
        </p:nvSpPr>
        <p:spPr>
          <a:xfrm>
            <a:off x="6102290" y="8059411"/>
            <a:ext cx="6016643" cy="8353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lnSpc>
                <a:spcPct val="150000"/>
              </a:lnSpc>
            </a:pPr>
            <a:r>
              <a:rPr lang="en-US" sz="4000" dirty="0">
                <a:latin typeface="Times New Roman" panose="02020603050405020304" pitchFamily="18" charset="0"/>
                <a:cs typeface="Times New Roman" panose="02020603050405020304" pitchFamily="18" charset="0"/>
                <a:sym typeface="Wingdings" panose="05000000000000000000" pitchFamily="2" charset="2"/>
              </a:rPr>
              <a:t></a:t>
            </a:r>
            <a:r>
              <a:rPr lang="en-US" sz="4000"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C</a:t>
            </a:r>
            <a:r>
              <a:rPr lang="vi-VN" sz="4000" b="1" dirty="0">
                <a:latin typeface="Times New Roman" panose="02020603050405020304" pitchFamily="18" charset="0"/>
                <a:cs typeface="Times New Roman" panose="02020603050405020304" pitchFamily="18" charset="0"/>
              </a:rPr>
              <a:t>ông nghệ sản xuất</a:t>
            </a:r>
            <a:endParaRPr lang="en-US" sz="4000" b="1"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18ABC303-6D4B-070E-02BE-A1A09AB7B1F4}"/>
              </a:ext>
            </a:extLst>
          </p:cNvPr>
          <p:cNvSpPr/>
          <p:nvPr/>
        </p:nvSpPr>
        <p:spPr>
          <a:xfrm>
            <a:off x="8001000" y="9015855"/>
            <a:ext cx="5864246" cy="8353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lnSpc>
                <a:spcPct val="150000"/>
              </a:lnSpc>
            </a:pPr>
            <a:r>
              <a:rPr lang="en-US" sz="4000" dirty="0">
                <a:latin typeface="Times New Roman" panose="02020603050405020304" pitchFamily="18" charset="0"/>
                <a:cs typeface="Times New Roman" panose="02020603050405020304" pitchFamily="18" charset="0"/>
                <a:sym typeface="Wingdings" panose="05000000000000000000" pitchFamily="2" charset="2"/>
              </a:rPr>
              <a:t></a:t>
            </a:r>
            <a:r>
              <a:rPr lang="en-US" sz="4000"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Số lượng người </a:t>
            </a:r>
            <a:r>
              <a:rPr lang="en-US" sz="4000" b="1" dirty="0" err="1">
                <a:latin typeface="Times New Roman" panose="02020603050405020304" pitchFamily="18" charset="0"/>
                <a:cs typeface="Times New Roman" panose="02020603050405020304" pitchFamily="18" charset="0"/>
              </a:rPr>
              <a:t>bán</a:t>
            </a:r>
            <a:r>
              <a:rPr lang="en-US" sz="4000" b="1"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33749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4"/>
          <a:stretch>
            <a:fillRect/>
          </a:stretch>
        </p:blipFill>
        <p:spPr>
          <a:xfrm>
            <a:off x="16066770" y="70966"/>
            <a:ext cx="2221230" cy="1559132"/>
          </a:xfrm>
          <a:prstGeom prst="rect">
            <a:avLst/>
          </a:prstGeom>
        </p:spPr>
      </p:pic>
      <p:sp>
        <p:nvSpPr>
          <p:cNvPr id="2" name="Freeform 2"/>
          <p:cNvSpPr/>
          <p:nvPr/>
        </p:nvSpPr>
        <p:spPr>
          <a:xfrm>
            <a:off x="0" y="0"/>
            <a:ext cx="18288000" cy="125349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5">
              <a:alphaModFix amt="64000"/>
            </a:blip>
            <a:stretch>
              <a:fillRect t="-9222" b="-9222"/>
            </a:stretch>
          </a:blipFill>
        </p:spPr>
      </p:sp>
      <p:sp>
        <p:nvSpPr>
          <p:cNvPr id="17" name="Isosceles Triangle 16"/>
          <p:cNvSpPr/>
          <p:nvPr/>
        </p:nvSpPr>
        <p:spPr>
          <a:xfrm rot="5400000">
            <a:off x="291193" y="202832"/>
            <a:ext cx="723900" cy="5715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569958" y="537463"/>
            <a:ext cx="17045748" cy="7467602"/>
            <a:chOff x="961833" y="3282724"/>
            <a:chExt cx="4657917" cy="8062113"/>
          </a:xfrm>
        </p:grpSpPr>
        <p:sp>
          <p:nvSpPr>
            <p:cNvPr id="18" name="Rounded Rectangle 17"/>
            <p:cNvSpPr/>
            <p:nvPr/>
          </p:nvSpPr>
          <p:spPr>
            <a:xfrm>
              <a:off x="971550" y="3314700"/>
              <a:ext cx="4648200" cy="8030137"/>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61833" y="3282724"/>
              <a:ext cx="4622172" cy="993515"/>
            </a:xfrm>
            <a:prstGeom prst="rect">
              <a:avLst/>
            </a:prstGeom>
          </p:spPr>
          <p:txBody>
            <a:bodyPr wrap="square">
              <a:spAutoFit/>
            </a:bodyPr>
            <a:lstStyle/>
            <a:p>
              <a:pPr algn="ctr">
                <a:lnSpc>
                  <a:spcPct val="150000"/>
                </a:lnSpc>
              </a:pPr>
              <a:endParaRPr lang="en-US" sz="4000" b="1" dirty="0">
                <a:latin typeface="+mj-lt"/>
                <a:cs typeface="Arial" panose="020B0604020202020204" pitchFamily="34" charset="0"/>
              </a:endParaRPr>
            </a:p>
          </p:txBody>
        </p:sp>
      </p:grpSp>
      <p:pic>
        <p:nvPicPr>
          <p:cNvPr id="4" name="Picture 3"/>
          <p:cNvPicPr>
            <a:picLocks noChangeAspect="1"/>
          </p:cNvPicPr>
          <p:nvPr/>
        </p:nvPicPr>
        <p:blipFill>
          <a:blip r:embed="rId6"/>
          <a:stretch>
            <a:fillRect/>
          </a:stretch>
        </p:blipFill>
        <p:spPr>
          <a:xfrm>
            <a:off x="12580214" y="7769123"/>
            <a:ext cx="5401524" cy="1774090"/>
          </a:xfrm>
          <a:prstGeom prst="rect">
            <a:avLst/>
          </a:prstGeom>
        </p:spPr>
      </p:pic>
      <p:pic>
        <p:nvPicPr>
          <p:cNvPr id="5" name="Picture 4"/>
          <p:cNvPicPr>
            <a:picLocks noChangeAspect="1"/>
          </p:cNvPicPr>
          <p:nvPr/>
        </p:nvPicPr>
        <p:blipFill>
          <a:blip r:embed="rId7"/>
          <a:stretch>
            <a:fillRect/>
          </a:stretch>
        </p:blipFill>
        <p:spPr>
          <a:xfrm>
            <a:off x="-152400" y="8326844"/>
            <a:ext cx="2444708" cy="1859441"/>
          </a:xfrm>
          <a:prstGeom prst="rect">
            <a:avLst/>
          </a:prstGeom>
        </p:spPr>
      </p:pic>
      <p:sp>
        <p:nvSpPr>
          <p:cNvPr id="9" name="TextBox 8">
            <a:extLst>
              <a:ext uri="{FF2B5EF4-FFF2-40B4-BE49-F238E27FC236}">
                <a16:creationId xmlns:a16="http://schemas.microsoft.com/office/drawing/2014/main" id="{BE3FE553-1427-3134-9459-3D2D239405F7}"/>
              </a:ext>
            </a:extLst>
          </p:cNvPr>
          <p:cNvSpPr txBox="1"/>
          <p:nvPr/>
        </p:nvSpPr>
        <p:spPr>
          <a:xfrm>
            <a:off x="605518" y="773405"/>
            <a:ext cx="17010188" cy="8306889"/>
          </a:xfrm>
          <a:prstGeom prst="rect">
            <a:avLst/>
          </a:prstGeom>
          <a:noFill/>
        </p:spPr>
        <p:txBody>
          <a:bodyPr wrap="square">
            <a:spAutoFit/>
          </a:bodyPr>
          <a:lstStyle/>
          <a:p>
            <a:pPr algn="ctr">
              <a:lnSpc>
                <a:spcPct val="150000"/>
              </a:lnSpc>
            </a:pPr>
            <a:r>
              <a:rPr lang="en-US" sz="4000" b="1" dirty="0">
                <a:latin typeface="Arial" panose="020B0604020202020204" pitchFamily="34" charset="0"/>
                <a:cs typeface="Arial" panose="020B0604020202020204" pitchFamily="34" charset="0"/>
              </a:rPr>
              <a:t>Thông tin</a:t>
            </a:r>
            <a:r>
              <a:rPr lang="vi-VN" sz="4000" b="1" dirty="0">
                <a:latin typeface="Arial" panose="020B0604020202020204" pitchFamily="34" charset="0"/>
                <a:cs typeface="Arial" panose="020B0604020202020204" pitchFamily="34" charset="0"/>
              </a:rPr>
              <a:t>:</a:t>
            </a:r>
            <a:endParaRPr lang="en-US" sz="4000" b="1" dirty="0">
              <a:latin typeface="Arial" panose="020B0604020202020204" pitchFamily="34" charset="0"/>
              <a:cs typeface="Arial" panose="020B0604020202020204" pitchFamily="34" charset="0"/>
            </a:endParaRPr>
          </a:p>
          <a:p>
            <a:pPr algn="just">
              <a:lnSpc>
                <a:spcPct val="150000"/>
              </a:lnSpc>
            </a:pPr>
            <a:r>
              <a:rPr lang="vi-VN" sz="4000" dirty="0">
                <a:latin typeface="Times New Roman" panose="02020603050405020304" pitchFamily="18" charset="0"/>
                <a:cs typeface="Times New Roman" panose="02020603050405020304" pitchFamily="18" charset="0"/>
              </a:rPr>
              <a:t>Nhằm tạo môi trường thuận lợi thu hút doanh nghiệp đầu tư vào sản xuất nông, lâm nghiệp, thuỷ sản tại khu vực nông thôn, Chính phủ đã ban hành nhiều chính sách ưu đãi và hỗ trợ gồm miễn, giảm tiền thuê đất và hỗ trợ tín dụng đầu tư. Theo đó, doanh nghiệp có dự án đầu tư vào nông nghiệp, nông thôn được ngân sách địa phương hỗ trợ lãi suất vay thương mại để thực hiện dự án. Nhờ có những chính sách trên, nhiều doanh nghiệp đã mạnh dạn đầu tư vốn vào sản xuất, chế biến, tiêu thụ nông, lâm nghiệp thuỷ sản.</a:t>
            </a:r>
            <a:endParaRPr lang="en-US" sz="4000" dirty="0"/>
          </a:p>
          <a:p>
            <a:pPr algn="ctr">
              <a:lnSpc>
                <a:spcPct val="150000"/>
              </a:lnSpc>
            </a:pPr>
            <a:endParaRPr lang="en-US" sz="4000" b="1" dirty="0">
              <a:latin typeface="+mj-lt"/>
              <a:cs typeface="Arial" panose="020B0604020202020204" pitchFamily="34" charset="0"/>
            </a:endParaRPr>
          </a:p>
        </p:txBody>
      </p:sp>
      <p:sp>
        <p:nvSpPr>
          <p:cNvPr id="7" name="Rectangle 6">
            <a:extLst>
              <a:ext uri="{FF2B5EF4-FFF2-40B4-BE49-F238E27FC236}">
                <a16:creationId xmlns:a16="http://schemas.microsoft.com/office/drawing/2014/main" id="{C7B2AE27-018D-051A-C3CF-21667591AC0A}"/>
              </a:ext>
            </a:extLst>
          </p:cNvPr>
          <p:cNvSpPr/>
          <p:nvPr/>
        </p:nvSpPr>
        <p:spPr>
          <a:xfrm>
            <a:off x="1632660" y="3670433"/>
            <a:ext cx="3472740" cy="82618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4000" dirty="0">
                <a:latin typeface="Times New Roman" panose="02020603050405020304" pitchFamily="18" charset="0"/>
                <a:cs typeface="Times New Roman" panose="02020603050405020304" pitchFamily="18" charset="0"/>
              </a:rPr>
              <a:t>ưu đãi và hỗ trợ</a:t>
            </a:r>
            <a:endParaRPr lang="en-US" sz="4000" dirty="0"/>
          </a:p>
        </p:txBody>
      </p:sp>
      <p:sp>
        <p:nvSpPr>
          <p:cNvPr id="8" name="Rectangle 7">
            <a:extLst>
              <a:ext uri="{FF2B5EF4-FFF2-40B4-BE49-F238E27FC236}">
                <a16:creationId xmlns:a16="http://schemas.microsoft.com/office/drawing/2014/main" id="{E7EDE18C-6F73-4EC6-F209-E020E1E375AB}"/>
              </a:ext>
            </a:extLst>
          </p:cNvPr>
          <p:cNvSpPr/>
          <p:nvPr/>
        </p:nvSpPr>
        <p:spPr>
          <a:xfrm>
            <a:off x="6019800" y="3773681"/>
            <a:ext cx="10439400" cy="63284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4000" dirty="0">
                <a:latin typeface="Times New Roman" panose="02020603050405020304" pitchFamily="18" charset="0"/>
                <a:cs typeface="Times New Roman" panose="02020603050405020304" pitchFamily="18" charset="0"/>
              </a:rPr>
              <a:t>miễn, giảm tiền thuê đất và hỗ trợ tín dụng đầu tư</a:t>
            </a:r>
            <a:endParaRPr lang="en-US" sz="4000" dirty="0"/>
          </a:p>
        </p:txBody>
      </p:sp>
      <p:sp>
        <p:nvSpPr>
          <p:cNvPr id="14" name="Rectangle 13">
            <a:extLst>
              <a:ext uri="{FF2B5EF4-FFF2-40B4-BE49-F238E27FC236}">
                <a16:creationId xmlns:a16="http://schemas.microsoft.com/office/drawing/2014/main" id="{36F3D75F-F6B2-8EFB-8ACC-C95E202CA75B}"/>
              </a:ext>
            </a:extLst>
          </p:cNvPr>
          <p:cNvSpPr/>
          <p:nvPr/>
        </p:nvSpPr>
        <p:spPr>
          <a:xfrm>
            <a:off x="13196106" y="5516333"/>
            <a:ext cx="4419600" cy="6800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r>
              <a:rPr lang="vi-VN" sz="4000" dirty="0">
                <a:latin typeface="Times New Roman" panose="02020603050405020304" pitchFamily="18" charset="0"/>
                <a:cs typeface="Times New Roman" panose="02020603050405020304" pitchFamily="18" charset="0"/>
              </a:rPr>
              <a:t>Nhờ có những chính</a:t>
            </a:r>
            <a:endParaRPr lang="en-US" sz="4000" dirty="0"/>
          </a:p>
        </p:txBody>
      </p:sp>
      <p:sp>
        <p:nvSpPr>
          <p:cNvPr id="15" name="Rectangle 14">
            <a:extLst>
              <a:ext uri="{FF2B5EF4-FFF2-40B4-BE49-F238E27FC236}">
                <a16:creationId xmlns:a16="http://schemas.microsoft.com/office/drawing/2014/main" id="{9143692C-214A-1A2D-829C-D91534731810}"/>
              </a:ext>
            </a:extLst>
          </p:cNvPr>
          <p:cNvSpPr/>
          <p:nvPr/>
        </p:nvSpPr>
        <p:spPr>
          <a:xfrm>
            <a:off x="609600" y="6286500"/>
            <a:ext cx="17117503" cy="7577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r>
              <a:rPr lang="vi-VN" sz="4000" dirty="0">
                <a:latin typeface="Times New Roman" panose="02020603050405020304" pitchFamily="18" charset="0"/>
                <a:cs typeface="Times New Roman" panose="02020603050405020304" pitchFamily="18" charset="0"/>
              </a:rPr>
              <a:t>sách trên, nhiều doanh nghiệp đã mạnh dạn đầu tư vốn vào sản xuất, chế biến, tiêu</a:t>
            </a:r>
            <a:endParaRPr lang="en-US" sz="4000" dirty="0"/>
          </a:p>
        </p:txBody>
      </p:sp>
      <p:sp>
        <p:nvSpPr>
          <p:cNvPr id="16" name="Rectangle 15">
            <a:extLst>
              <a:ext uri="{FF2B5EF4-FFF2-40B4-BE49-F238E27FC236}">
                <a16:creationId xmlns:a16="http://schemas.microsoft.com/office/drawing/2014/main" id="{4F1B04D0-148E-6F4C-9425-241F05995F41}"/>
              </a:ext>
            </a:extLst>
          </p:cNvPr>
          <p:cNvSpPr/>
          <p:nvPr/>
        </p:nvSpPr>
        <p:spPr>
          <a:xfrm>
            <a:off x="4414350" y="8923033"/>
            <a:ext cx="7772400" cy="8353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n-US" sz="3600" dirty="0">
                <a:latin typeface="Times New Roman" panose="02020603050405020304" pitchFamily="18" charset="0"/>
                <a:cs typeface="Times New Roman" panose="02020603050405020304" pitchFamily="18" charset="0"/>
                <a:sym typeface="Wingdings" panose="05000000000000000000" pitchFamily="2" charset="2"/>
              </a:rPr>
              <a:t></a:t>
            </a:r>
            <a:r>
              <a:rPr lang="en-US" sz="3600"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Chính sách của nhà nước</a:t>
            </a:r>
            <a:endParaRPr lang="en-US" sz="40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D2AE1002-F641-5437-21A0-5D0FF5420317}"/>
              </a:ext>
            </a:extLst>
          </p:cNvPr>
          <p:cNvSpPr/>
          <p:nvPr/>
        </p:nvSpPr>
        <p:spPr>
          <a:xfrm>
            <a:off x="672294" y="7353300"/>
            <a:ext cx="7557306" cy="6788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r>
              <a:rPr lang="vi-VN" sz="4000" dirty="0">
                <a:latin typeface="Times New Roman" panose="02020603050405020304" pitchFamily="18" charset="0"/>
                <a:cs typeface="Times New Roman" panose="02020603050405020304" pitchFamily="18" charset="0"/>
              </a:rPr>
              <a:t>tiêu thụ nông, lâm nghiệp thuỷ sản.</a:t>
            </a:r>
            <a:endParaRPr lang="en-US" sz="4000" dirty="0"/>
          </a:p>
        </p:txBody>
      </p:sp>
    </p:spTree>
    <p:custDataLst>
      <p:tags r:id="rId1"/>
    </p:custDataLst>
    <p:extLst>
      <p:ext uri="{BB962C8B-B14F-4D97-AF65-F5344CB8AC3E}">
        <p14:creationId xmlns:p14="http://schemas.microsoft.com/office/powerpoint/2010/main" val="57760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P spid="15" grpId="0" animBg="1"/>
      <p:bldP spid="1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4"/>
          <a:stretch>
            <a:fillRect/>
          </a:stretch>
        </p:blipFill>
        <p:spPr>
          <a:xfrm>
            <a:off x="16066770" y="70966"/>
            <a:ext cx="2221230" cy="1559132"/>
          </a:xfrm>
          <a:prstGeom prst="rect">
            <a:avLst/>
          </a:prstGeom>
        </p:spPr>
      </p:pic>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5">
              <a:alphaModFix amt="64000"/>
            </a:blip>
            <a:stretch>
              <a:fillRect t="-9222" b="-9222"/>
            </a:stretch>
          </a:blipFill>
        </p:spPr>
      </p:sp>
      <p:grpSp>
        <p:nvGrpSpPr>
          <p:cNvPr id="3" name="Group 2"/>
          <p:cNvGrpSpPr/>
          <p:nvPr/>
        </p:nvGrpSpPr>
        <p:grpSpPr>
          <a:xfrm>
            <a:off x="650240" y="800100"/>
            <a:ext cx="15416530" cy="1938992"/>
            <a:chOff x="650240" y="800100"/>
            <a:chExt cx="15416530" cy="1938992"/>
          </a:xfrm>
        </p:grpSpPr>
        <p:sp>
          <p:nvSpPr>
            <p:cNvPr id="16" name="Rectangle 15"/>
            <p:cNvSpPr/>
            <p:nvPr/>
          </p:nvSpPr>
          <p:spPr>
            <a:xfrm>
              <a:off x="1640839" y="800100"/>
              <a:ext cx="14425931" cy="1938992"/>
            </a:xfrm>
            <a:prstGeom prst="rect">
              <a:avLst/>
            </a:prstGeom>
          </p:spPr>
          <p:txBody>
            <a:bodyPr wrap="square">
              <a:spAutoFit/>
            </a:bodyPr>
            <a:lstStyle/>
            <a:p>
              <a:pPr algn="just">
                <a:lnSpc>
                  <a:spcPct val="150000"/>
                </a:lnSpc>
              </a:pPr>
              <a:r>
                <a:rPr lang="vi-VN" sz="4000" dirty="0"/>
                <a:t>Nhân tố ảnh hưởng đến lượng </a:t>
              </a:r>
              <a:r>
                <a:rPr lang="vi-VN" sz="4000"/>
                <a:t>cung trong mỗi trường hợp và thông tin là:</a:t>
              </a:r>
              <a:endParaRPr lang="en-US" sz="4000" dirty="0"/>
            </a:p>
          </p:txBody>
        </p:sp>
        <p:sp>
          <p:nvSpPr>
            <p:cNvPr id="17" name="Isosceles Triangle 16"/>
            <p:cNvSpPr/>
            <p:nvPr/>
          </p:nvSpPr>
          <p:spPr>
            <a:xfrm rot="5400000">
              <a:off x="574040" y="1483846"/>
              <a:ext cx="723900" cy="5715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971550" y="3314700"/>
            <a:ext cx="4648200" cy="5791200"/>
            <a:chOff x="971550" y="3314700"/>
            <a:chExt cx="4648200" cy="5791200"/>
          </a:xfrm>
        </p:grpSpPr>
        <p:sp>
          <p:nvSpPr>
            <p:cNvPr id="18" name="Rounded Rectangle 17"/>
            <p:cNvSpPr/>
            <p:nvPr/>
          </p:nvSpPr>
          <p:spPr>
            <a:xfrm>
              <a:off x="971550" y="3314700"/>
              <a:ext cx="4648200" cy="5791200"/>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276350" y="3734066"/>
              <a:ext cx="4038600" cy="3030766"/>
            </a:xfrm>
            <a:prstGeom prst="rect">
              <a:avLst/>
            </a:prstGeom>
          </p:spPr>
          <p:txBody>
            <a:bodyPr wrap="square">
              <a:spAutoFit/>
            </a:bodyPr>
            <a:lstStyle/>
            <a:p>
              <a:pPr algn="ctr">
                <a:lnSpc>
                  <a:spcPct val="150000"/>
                </a:lnSpc>
              </a:pPr>
              <a:r>
                <a:rPr lang="vi-VN" sz="4400" b="1" dirty="0">
                  <a:latin typeface="+mj-lt"/>
                  <a:cs typeface="Arial" panose="020B0604020202020204" pitchFamily="34" charset="0"/>
                </a:rPr>
                <a:t>Trường hợp 1:</a:t>
              </a:r>
            </a:p>
            <a:p>
              <a:pPr algn="ctr">
                <a:lnSpc>
                  <a:spcPct val="150000"/>
                </a:lnSpc>
              </a:pPr>
              <a:r>
                <a:rPr lang="vi-VN" sz="4400" dirty="0">
                  <a:latin typeface="+mj-lt"/>
                  <a:cs typeface="Arial" panose="020B0604020202020204" pitchFamily="34" charset="0"/>
                </a:rPr>
                <a:t>Giá cả các yếu tố sản xuất</a:t>
              </a:r>
              <a:endParaRPr lang="en-US" sz="4400" dirty="0">
                <a:latin typeface="+mj-lt"/>
                <a:cs typeface="Arial" panose="020B0604020202020204" pitchFamily="34" charset="0"/>
              </a:endParaRPr>
            </a:p>
          </p:txBody>
        </p:sp>
      </p:grpSp>
      <p:grpSp>
        <p:nvGrpSpPr>
          <p:cNvPr id="27" name="Group 26"/>
          <p:cNvGrpSpPr/>
          <p:nvPr/>
        </p:nvGrpSpPr>
        <p:grpSpPr>
          <a:xfrm>
            <a:off x="5924550" y="3264890"/>
            <a:ext cx="6156229" cy="5791200"/>
            <a:chOff x="5924550" y="3264890"/>
            <a:chExt cx="6156229" cy="5791200"/>
          </a:xfrm>
        </p:grpSpPr>
        <p:sp>
          <p:nvSpPr>
            <p:cNvPr id="20" name="Rounded Rectangle 19"/>
            <p:cNvSpPr/>
            <p:nvPr/>
          </p:nvSpPr>
          <p:spPr>
            <a:xfrm>
              <a:off x="6039389" y="3264890"/>
              <a:ext cx="6041390" cy="579120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Giá</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cả</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hàng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hoá</a:t>
              </a:r>
              <a:r>
                <a:rPr lang="en-US" sz="4400" dirty="0">
                  <a:solidFill>
                    <a:schemeClr val="tx1"/>
                  </a:solidFill>
                  <a:latin typeface="Times New Roman" panose="02020603050405020304" pitchFamily="18" charset="0"/>
                  <a:cs typeface="Times New Roman" panose="02020603050405020304" pitchFamily="18" charset="0"/>
                </a:rPr>
                <a:t>; </a:t>
              </a:r>
            </a:p>
            <a:p>
              <a:pPr algn="just">
                <a:lnSpc>
                  <a:spcPct val="150000"/>
                </a:lnSpc>
              </a:pPr>
              <a:r>
                <a:rPr lang="en-US" sz="4400" dirty="0">
                  <a:solidFill>
                    <a:schemeClr val="tx1"/>
                  </a:solidFill>
                  <a:latin typeface="Times New Roman" panose="02020603050405020304" pitchFamily="18" charset="0"/>
                  <a:cs typeface="Times New Roman" panose="02020603050405020304" pitchFamily="18" charset="0"/>
                </a:rPr>
                <a:t>- </a:t>
              </a:r>
              <a:r>
                <a:rPr lang="vi-VN" sz="4400" dirty="0">
                  <a:solidFill>
                    <a:schemeClr val="tx1"/>
                  </a:solidFill>
                  <a:latin typeface="Times New Roman" panose="02020603050405020304" pitchFamily="18" charset="0"/>
                  <a:cs typeface="Times New Roman" panose="02020603050405020304" pitchFamily="18" charset="0"/>
                </a:rPr>
                <a:t>Số lượng người </a:t>
              </a:r>
              <a:r>
                <a:rPr lang="en-US" sz="4400" dirty="0" err="1">
                  <a:solidFill>
                    <a:schemeClr val="tx1"/>
                  </a:solidFill>
                  <a:latin typeface="Times New Roman" panose="02020603050405020304" pitchFamily="18" charset="0"/>
                  <a:cs typeface="Times New Roman" panose="02020603050405020304" pitchFamily="18" charset="0"/>
                </a:rPr>
                <a:t>bán</a:t>
              </a:r>
              <a:r>
                <a:rPr lang="en-US" sz="4400" dirty="0">
                  <a:solidFill>
                    <a:schemeClr val="tx1"/>
                  </a:solidFill>
                  <a:latin typeface="Times New Roman" panose="02020603050405020304" pitchFamily="18" charset="0"/>
                  <a:cs typeface="Times New Roman" panose="02020603050405020304" pitchFamily="18" charset="0"/>
                </a:rPr>
                <a:t>;</a:t>
              </a:r>
            </a:p>
            <a:p>
              <a:pPr algn="just">
                <a:lnSpc>
                  <a:spcPct val="150000"/>
                </a:lnSpc>
              </a:pPr>
              <a:r>
                <a:rPr lang="en-US" sz="4400" dirty="0">
                  <a:solidFill>
                    <a:schemeClr val="tx1"/>
                  </a:solidFill>
                  <a:latin typeface="Times New Roman" panose="02020603050405020304" pitchFamily="18" charset="0"/>
                  <a:cs typeface="Times New Roman" panose="02020603050405020304" pitchFamily="18" charset="0"/>
                </a:rPr>
                <a:t>- C</a:t>
              </a:r>
              <a:r>
                <a:rPr lang="vi-VN" sz="4400" dirty="0">
                  <a:solidFill>
                    <a:schemeClr val="tx1"/>
                  </a:solidFill>
                  <a:latin typeface="Times New Roman" panose="02020603050405020304" pitchFamily="18" charset="0"/>
                  <a:cs typeface="Times New Roman" panose="02020603050405020304" pitchFamily="18" charset="0"/>
                </a:rPr>
                <a:t>ông nghệ sản xuất</a:t>
              </a:r>
              <a:r>
                <a:rPr lang="en-US" sz="4400" dirty="0">
                  <a:solidFill>
                    <a:schemeClr val="tx1"/>
                  </a:solidFill>
                  <a:latin typeface="Times New Roman" panose="02020603050405020304" pitchFamily="18" charset="0"/>
                  <a:cs typeface="Times New Roman" panose="02020603050405020304" pitchFamily="18" charset="0"/>
                </a:rPr>
                <a:t>.</a:t>
              </a:r>
            </a:p>
            <a:p>
              <a:pPr algn="ctr">
                <a:lnSpc>
                  <a:spcPct val="150000"/>
                </a:lnSpc>
              </a:pPr>
              <a:endParaRPr lang="en-US" sz="4400" dirty="0">
                <a:latin typeface="Times New Roman" panose="02020603050405020304" pitchFamily="18" charset="0"/>
                <a:cs typeface="Times New Roman" panose="02020603050405020304" pitchFamily="18" charset="0"/>
              </a:endParaRPr>
            </a:p>
          </p:txBody>
        </p:sp>
        <p:sp>
          <p:nvSpPr>
            <p:cNvPr id="21" name="Rectangle 20"/>
            <p:cNvSpPr/>
            <p:nvPr/>
          </p:nvSpPr>
          <p:spPr>
            <a:xfrm>
              <a:off x="5924550" y="3468226"/>
              <a:ext cx="6041390" cy="901593"/>
            </a:xfrm>
            <a:prstGeom prst="rect">
              <a:avLst/>
            </a:prstGeom>
          </p:spPr>
          <p:txBody>
            <a:bodyPr wrap="square">
              <a:spAutoFit/>
            </a:bodyPr>
            <a:lstStyle/>
            <a:p>
              <a:pPr lvl="0" algn="ctr">
                <a:lnSpc>
                  <a:spcPct val="150000"/>
                </a:lnSpc>
              </a:pPr>
              <a:r>
                <a:rPr lang="vi-VN" sz="4000" b="1" dirty="0">
                  <a:latin typeface="Arial" panose="020B0604020202020204" pitchFamily="34" charset="0"/>
                  <a:cs typeface="Arial" panose="020B0604020202020204" pitchFamily="34" charset="0"/>
                </a:rPr>
                <a:t>Trường hợp 2:</a:t>
              </a:r>
              <a:endParaRPr lang="en-US" sz="4000" b="1" dirty="0">
                <a:latin typeface="Arial" panose="020B0604020202020204" pitchFamily="34" charset="0"/>
                <a:cs typeface="Arial" panose="020B0604020202020204" pitchFamily="34" charset="0"/>
              </a:endParaRPr>
            </a:p>
          </p:txBody>
        </p:sp>
      </p:grpSp>
      <p:grpSp>
        <p:nvGrpSpPr>
          <p:cNvPr id="28" name="Group 27"/>
          <p:cNvGrpSpPr/>
          <p:nvPr/>
        </p:nvGrpSpPr>
        <p:grpSpPr>
          <a:xfrm>
            <a:off x="12316364" y="3314699"/>
            <a:ext cx="4648200" cy="5791200"/>
            <a:chOff x="12270740" y="3314699"/>
            <a:chExt cx="4648200" cy="5791200"/>
          </a:xfrm>
        </p:grpSpPr>
        <p:sp>
          <p:nvSpPr>
            <p:cNvPr id="23" name="Rounded Rectangle 22"/>
            <p:cNvSpPr/>
            <p:nvPr/>
          </p:nvSpPr>
          <p:spPr>
            <a:xfrm>
              <a:off x="12270740" y="3314699"/>
              <a:ext cx="4648200" cy="5791200"/>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2506325" y="3692940"/>
              <a:ext cx="4177030" cy="4029501"/>
            </a:xfrm>
            <a:prstGeom prst="rect">
              <a:avLst/>
            </a:prstGeom>
          </p:spPr>
          <p:txBody>
            <a:bodyPr wrap="square">
              <a:spAutoFit/>
            </a:bodyPr>
            <a:lstStyle/>
            <a:p>
              <a:pPr lvl="0" algn="ctr">
                <a:lnSpc>
                  <a:spcPct val="150000"/>
                </a:lnSpc>
              </a:pPr>
              <a:r>
                <a:rPr lang="vi-VN" sz="4400" b="1" dirty="0">
                  <a:latin typeface="Arial" panose="020B0604020202020204" pitchFamily="34" charset="0"/>
                  <a:cs typeface="Arial" panose="020B0604020202020204" pitchFamily="34" charset="0"/>
                </a:rPr>
                <a:t>Thông tin:</a:t>
              </a:r>
              <a:endParaRPr lang="en-US" sz="4400" b="1" dirty="0">
                <a:latin typeface="Arial" panose="020B0604020202020204" pitchFamily="34" charset="0"/>
                <a:cs typeface="Arial" panose="020B0604020202020204" pitchFamily="34" charset="0"/>
              </a:endParaRPr>
            </a:p>
            <a:p>
              <a:pPr algn="ctr">
                <a:lnSpc>
                  <a:spcPct val="150000"/>
                </a:lnSpc>
              </a:pPr>
              <a:r>
                <a:rPr lang="vi-VN" sz="4400" dirty="0">
                  <a:latin typeface="+mj-lt"/>
                  <a:cs typeface="Arial" panose="020B0604020202020204" pitchFamily="34" charset="0"/>
                </a:rPr>
                <a:t>Chính sách của nhà nước</a:t>
              </a:r>
              <a:endParaRPr lang="en-US" sz="4400" dirty="0">
                <a:latin typeface="+mj-lt"/>
                <a:cs typeface="Arial" panose="020B0604020202020204" pitchFamily="34" charset="0"/>
              </a:endParaRPr>
            </a:p>
            <a:p>
              <a:pPr lvl="0" algn="ctr">
                <a:lnSpc>
                  <a:spcPct val="150000"/>
                </a:lnSpc>
              </a:pPr>
              <a:endParaRPr lang="vi-VN" sz="4400" b="1" dirty="0">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6"/>
          <a:stretch>
            <a:fillRect/>
          </a:stretch>
        </p:blipFill>
        <p:spPr>
          <a:xfrm>
            <a:off x="12580214" y="7769123"/>
            <a:ext cx="5401524" cy="1774090"/>
          </a:xfrm>
          <a:prstGeom prst="rect">
            <a:avLst/>
          </a:prstGeom>
        </p:spPr>
      </p:pic>
      <p:pic>
        <p:nvPicPr>
          <p:cNvPr id="5" name="Picture 4"/>
          <p:cNvPicPr>
            <a:picLocks noChangeAspect="1"/>
          </p:cNvPicPr>
          <p:nvPr/>
        </p:nvPicPr>
        <p:blipFill>
          <a:blip r:embed="rId7"/>
          <a:stretch>
            <a:fillRect/>
          </a:stretch>
        </p:blipFill>
        <p:spPr>
          <a:xfrm>
            <a:off x="4357989" y="7726447"/>
            <a:ext cx="2444708" cy="1859441"/>
          </a:xfrm>
          <a:prstGeom prst="rect">
            <a:avLst/>
          </a:prstGeom>
        </p:spPr>
      </p:pic>
    </p:spTree>
    <p:custDataLst>
      <p:tags r:id="rId1"/>
    </p:custDataLst>
    <p:extLst>
      <p:ext uri="{BB962C8B-B14F-4D97-AF65-F5344CB8AC3E}">
        <p14:creationId xmlns:p14="http://schemas.microsoft.com/office/powerpoint/2010/main" val="347602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par>
                                <p:cTn id="11" presetID="22" presetClass="entr" presetSubtype="4"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64000"/>
            </a:blip>
            <a:stretch>
              <a:fillRect t="-9222" b="-9222"/>
            </a:stretch>
          </a:blipFill>
        </p:spPr>
      </p:sp>
      <p:grpSp>
        <p:nvGrpSpPr>
          <p:cNvPr id="5" name="Group 4"/>
          <p:cNvGrpSpPr/>
          <p:nvPr/>
        </p:nvGrpSpPr>
        <p:grpSpPr>
          <a:xfrm>
            <a:off x="753110" y="738368"/>
            <a:ext cx="16083280" cy="922878"/>
            <a:chOff x="650240" y="1208668"/>
            <a:chExt cx="16083280" cy="922878"/>
          </a:xfrm>
        </p:grpSpPr>
        <p:sp>
          <p:nvSpPr>
            <p:cNvPr id="16" name="Rectangle 15"/>
            <p:cNvSpPr/>
            <p:nvPr/>
          </p:nvSpPr>
          <p:spPr>
            <a:xfrm>
              <a:off x="1610359" y="1208668"/>
              <a:ext cx="15123161" cy="901593"/>
            </a:xfrm>
            <a:prstGeom prst="rect">
              <a:avLst/>
            </a:prstGeom>
          </p:spPr>
          <p:txBody>
            <a:bodyPr wrap="square">
              <a:spAutoFit/>
            </a:bodyPr>
            <a:lstStyle/>
            <a:p>
              <a:pPr algn="just">
                <a:lnSpc>
                  <a:spcPct val="150000"/>
                </a:lnSpc>
              </a:pPr>
              <a:r>
                <a:rPr lang="vi-VN" sz="4000">
                  <a:latin typeface="Arial" panose="020B0604020202020204" pitchFamily="34" charset="0"/>
                  <a:cs typeface="Arial" panose="020B0604020202020204" pitchFamily="34" charset="0"/>
                </a:rPr>
                <a:t>Một số nhân tố khác ảnh hưởng tới cung về hàng hóa, dịch vụ:</a:t>
              </a:r>
              <a:endParaRPr lang="en-US" sz="4000" dirty="0">
                <a:latin typeface="Arial" panose="020B0604020202020204" pitchFamily="34" charset="0"/>
                <a:cs typeface="Arial" panose="020B0604020202020204" pitchFamily="34" charset="0"/>
              </a:endParaRPr>
            </a:p>
          </p:txBody>
        </p:sp>
        <p:sp>
          <p:nvSpPr>
            <p:cNvPr id="17" name="Isosceles Triangle 16"/>
            <p:cNvSpPr/>
            <p:nvPr/>
          </p:nvSpPr>
          <p:spPr>
            <a:xfrm rot="5400000">
              <a:off x="574040" y="1483846"/>
              <a:ext cx="723900" cy="5715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10113050" y="5143500"/>
            <a:ext cx="5769610" cy="3086470"/>
            <a:chOff x="971550" y="3217565"/>
            <a:chExt cx="5200650" cy="3086470"/>
          </a:xfrm>
        </p:grpSpPr>
        <p:sp>
          <p:nvSpPr>
            <p:cNvPr id="18" name="Rounded Rectangle 17"/>
            <p:cNvSpPr/>
            <p:nvPr/>
          </p:nvSpPr>
          <p:spPr>
            <a:xfrm>
              <a:off x="971550" y="3217565"/>
              <a:ext cx="5200650" cy="2489133"/>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67765" y="3441713"/>
              <a:ext cx="4808220" cy="2862322"/>
            </a:xfrm>
            <a:prstGeom prst="rect">
              <a:avLst/>
            </a:prstGeom>
          </p:spPr>
          <p:txBody>
            <a:bodyPr wrap="square">
              <a:spAutoFit/>
            </a:bodyPr>
            <a:lstStyle/>
            <a:p>
              <a:pPr algn="ctr">
                <a:lnSpc>
                  <a:spcPct val="150000"/>
                </a:lnSpc>
              </a:pPr>
              <a:r>
                <a:rPr lang="vi-VN" sz="4000" dirty="0">
                  <a:latin typeface="Arial" panose="020B0604020202020204" pitchFamily="34" charset="0"/>
                  <a:cs typeface="Arial" panose="020B0604020202020204" pitchFamily="34" charset="0"/>
                </a:rPr>
                <a:t>Mùa vụ (sản phẩm sản xuất theo mùa vụ)</a:t>
              </a:r>
              <a:endParaRPr lang="en-US" sz="4000" dirty="0">
                <a:latin typeface="Arial" panose="020B0604020202020204" pitchFamily="34" charset="0"/>
                <a:cs typeface="Arial" panose="020B0604020202020204" pitchFamily="34" charset="0"/>
              </a:endParaRPr>
            </a:p>
          </p:txBody>
        </p:sp>
      </p:grpSp>
      <p:grpSp>
        <p:nvGrpSpPr>
          <p:cNvPr id="27" name="Group 26"/>
          <p:cNvGrpSpPr/>
          <p:nvPr/>
        </p:nvGrpSpPr>
        <p:grpSpPr>
          <a:xfrm>
            <a:off x="2870234" y="2787069"/>
            <a:ext cx="5236210" cy="2356431"/>
            <a:chOff x="6591300" y="3314700"/>
            <a:chExt cx="5236210" cy="2356431"/>
          </a:xfrm>
        </p:grpSpPr>
        <p:sp>
          <p:nvSpPr>
            <p:cNvPr id="20" name="Rounded Rectangle 19"/>
            <p:cNvSpPr/>
            <p:nvPr/>
          </p:nvSpPr>
          <p:spPr>
            <a:xfrm>
              <a:off x="6591300" y="3314700"/>
              <a:ext cx="5236210" cy="2356431"/>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657419" y="3542307"/>
              <a:ext cx="5093970" cy="1938992"/>
            </a:xfrm>
            <a:prstGeom prst="rect">
              <a:avLst/>
            </a:prstGeom>
          </p:spPr>
          <p:txBody>
            <a:bodyPr wrap="square">
              <a:spAutoFit/>
            </a:bodyPr>
            <a:lstStyle/>
            <a:p>
              <a:pPr lvl="0" algn="ctr">
                <a:lnSpc>
                  <a:spcPct val="150000"/>
                </a:lnSpc>
              </a:pPr>
              <a:r>
                <a:rPr lang="vi-VN" sz="4000" dirty="0">
                  <a:latin typeface="Arial" panose="020B0604020202020204" pitchFamily="34" charset="0"/>
                  <a:cs typeface="Arial" panose="020B0604020202020204" pitchFamily="34" charset="0"/>
                </a:rPr>
                <a:t>Dự đoán của người sản xuất về giá bán</a:t>
              </a:r>
              <a:endParaRPr lang="en-US" sz="4000" dirty="0">
                <a:latin typeface="Arial" panose="020B0604020202020204" pitchFamily="34" charset="0"/>
                <a:cs typeface="Arial" panose="020B0604020202020204" pitchFamily="34" charset="0"/>
              </a:endParaRPr>
            </a:p>
          </p:txBody>
        </p:sp>
      </p:grpSp>
      <p:pic>
        <p:nvPicPr>
          <p:cNvPr id="3" name="Picture 2"/>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93646" y="4629380"/>
            <a:ext cx="1819404" cy="1540429"/>
          </a:xfrm>
          <a:prstGeom prst="rect">
            <a:avLst/>
          </a:prstGeom>
        </p:spPr>
      </p:pic>
      <p:pic>
        <p:nvPicPr>
          <p:cNvPr id="7" name="Picture 6"/>
          <p:cNvPicPr>
            <a:picLocks noChangeAspect="1"/>
          </p:cNvPicPr>
          <p:nvPr/>
        </p:nvPicPr>
        <p:blipFill>
          <a:blip r:embed="rId6"/>
          <a:stretch>
            <a:fillRect/>
          </a:stretch>
        </p:blipFill>
        <p:spPr>
          <a:xfrm>
            <a:off x="1016751" y="5693270"/>
            <a:ext cx="5611252" cy="4579922"/>
          </a:xfrm>
          <a:prstGeom prst="rect">
            <a:avLst/>
          </a:prstGeom>
        </p:spPr>
      </p:pic>
    </p:spTree>
    <p:custDataLst>
      <p:tags r:id="rId1"/>
    </p:custDataLst>
    <p:extLst>
      <p:ext uri="{BB962C8B-B14F-4D97-AF65-F5344CB8AC3E}">
        <p14:creationId xmlns:p14="http://schemas.microsoft.com/office/powerpoint/2010/main" val="140611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64000"/>
            </a:blip>
            <a:stretch>
              <a:fillRect t="-9222" b="-9222"/>
            </a:stretch>
          </a:blipFill>
        </p:spPr>
      </p:sp>
      <p:sp>
        <p:nvSpPr>
          <p:cNvPr id="3" name="Rounded Rectangle 2"/>
          <p:cNvSpPr/>
          <p:nvPr/>
        </p:nvSpPr>
        <p:spPr>
          <a:xfrm>
            <a:off x="762000" y="647700"/>
            <a:ext cx="13182600" cy="1295400"/>
          </a:xfrm>
          <a:prstGeom prst="roundRect">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a:solidFill>
                  <a:schemeClr val="bg1"/>
                </a:solidFill>
                <a:latin typeface="Arial" panose="020B0604020202020204" pitchFamily="34" charset="0"/>
                <a:cs typeface="Arial" panose="020B0604020202020204" pitchFamily="34" charset="0"/>
              </a:rPr>
              <a:t>KẾT LUẬN: </a:t>
            </a:r>
            <a:r>
              <a:rPr lang="vi-VN" sz="4000" b="1">
                <a:solidFill>
                  <a:schemeClr val="bg1"/>
                </a:solidFill>
                <a:latin typeface="Arial" panose="020B0604020202020204" pitchFamily="34" charset="0"/>
                <a:cs typeface="Arial" panose="020B0604020202020204" pitchFamily="34" charset="0"/>
              </a:rPr>
              <a:t>Một </a:t>
            </a:r>
            <a:r>
              <a:rPr lang="vi-VN" sz="4000" b="1" dirty="0">
                <a:solidFill>
                  <a:schemeClr val="bg1"/>
                </a:solidFill>
                <a:latin typeface="Arial" panose="020B0604020202020204" pitchFamily="34" charset="0"/>
                <a:cs typeface="Arial" panose="020B0604020202020204" pitchFamily="34" charset="0"/>
              </a:rPr>
              <a:t>số nhân tố ảnh hưởng đến cung:</a:t>
            </a:r>
            <a:endParaRPr lang="en-US" sz="4000" b="1"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6160549" y="1897228"/>
            <a:ext cx="4084320" cy="4084320"/>
            <a:chOff x="11308080" y="1181100"/>
            <a:chExt cx="4084320" cy="4084320"/>
          </a:xfrm>
        </p:grpSpPr>
        <p:sp>
          <p:nvSpPr>
            <p:cNvPr id="7" name="Oval 6"/>
            <p:cNvSpPr/>
            <p:nvPr/>
          </p:nvSpPr>
          <p:spPr>
            <a:xfrm>
              <a:off x="11308080" y="1181100"/>
              <a:ext cx="4084320" cy="4084320"/>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456438" y="1792099"/>
              <a:ext cx="3810000" cy="1824923"/>
            </a:xfrm>
            <a:prstGeom prst="rect">
              <a:avLst/>
            </a:prstGeom>
          </p:spPr>
          <p:txBody>
            <a:bodyPr wrap="square">
              <a:spAutoFit/>
            </a:bodyPr>
            <a:lstStyle/>
            <a:p>
              <a:pPr algn="ctr">
                <a:lnSpc>
                  <a:spcPct val="150000"/>
                </a:lnSpc>
              </a:pPr>
              <a:r>
                <a:rPr lang="vi-VN" sz="4000" dirty="0">
                  <a:latin typeface="Arial" panose="020B0604020202020204" pitchFamily="34" charset="0"/>
                  <a:cs typeface="Arial" panose="020B0604020202020204" pitchFamily="34" charset="0"/>
                </a:rPr>
                <a:t>Dự đoán của người bán</a:t>
              </a:r>
              <a:endParaRPr lang="en-US" sz="4000" dirty="0">
                <a:latin typeface="Arial" panose="020B0604020202020204" pitchFamily="34" charset="0"/>
                <a:cs typeface="Arial" panose="020B0604020202020204" pitchFamily="34" charset="0"/>
              </a:endParaRPr>
            </a:p>
          </p:txBody>
        </p:sp>
      </p:grpSp>
      <p:grpSp>
        <p:nvGrpSpPr>
          <p:cNvPr id="14" name="Group 13"/>
          <p:cNvGrpSpPr/>
          <p:nvPr/>
        </p:nvGrpSpPr>
        <p:grpSpPr>
          <a:xfrm>
            <a:off x="1143000" y="2303964"/>
            <a:ext cx="3473321" cy="3473321"/>
            <a:chOff x="11308080" y="1181100"/>
            <a:chExt cx="3473321" cy="3473321"/>
          </a:xfrm>
        </p:grpSpPr>
        <p:sp>
          <p:nvSpPr>
            <p:cNvPr id="15" name="Oval 14"/>
            <p:cNvSpPr/>
            <p:nvPr/>
          </p:nvSpPr>
          <p:spPr>
            <a:xfrm>
              <a:off x="11308080" y="1181100"/>
              <a:ext cx="3473321" cy="3473321"/>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468067" y="1516793"/>
              <a:ext cx="3153345" cy="2862322"/>
            </a:xfrm>
            <a:prstGeom prst="rect">
              <a:avLst/>
            </a:prstGeom>
          </p:spPr>
          <p:txBody>
            <a:bodyPr wrap="square">
              <a:spAutoFit/>
            </a:bodyPr>
            <a:lstStyle/>
            <a:p>
              <a:pPr algn="ctr">
                <a:lnSpc>
                  <a:spcPct val="150000"/>
                </a:lnSpc>
              </a:pPr>
              <a:r>
                <a:rPr lang="vi-VN" sz="4000" dirty="0">
                  <a:latin typeface="Arial" panose="020B0604020202020204" pitchFamily="34" charset="0"/>
                  <a:cs typeface="Arial" panose="020B0604020202020204" pitchFamily="34" charset="0"/>
                </a:rPr>
                <a:t>Giá cả của các yếu tố sản xuất</a:t>
              </a:r>
              <a:endParaRPr lang="en-US" sz="4000" dirty="0">
                <a:latin typeface="Arial" panose="020B0604020202020204" pitchFamily="34" charset="0"/>
                <a:cs typeface="Arial" panose="020B0604020202020204" pitchFamily="34" charset="0"/>
              </a:endParaRPr>
            </a:p>
          </p:txBody>
        </p:sp>
      </p:grpSp>
      <p:grpSp>
        <p:nvGrpSpPr>
          <p:cNvPr id="19" name="Group 18"/>
          <p:cNvGrpSpPr/>
          <p:nvPr/>
        </p:nvGrpSpPr>
        <p:grpSpPr>
          <a:xfrm>
            <a:off x="3528617" y="6138149"/>
            <a:ext cx="3541237" cy="3541237"/>
            <a:chOff x="4856271" y="6094368"/>
            <a:chExt cx="3541237" cy="3541237"/>
          </a:xfrm>
        </p:grpSpPr>
        <p:sp>
          <p:nvSpPr>
            <p:cNvPr id="11" name="Oval 10"/>
            <p:cNvSpPr/>
            <p:nvPr/>
          </p:nvSpPr>
          <p:spPr>
            <a:xfrm>
              <a:off x="4856271" y="6094368"/>
              <a:ext cx="3541237" cy="3541237"/>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000"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5142651" y="6407571"/>
              <a:ext cx="2854434" cy="2862322"/>
            </a:xfrm>
            <a:prstGeom prst="rect">
              <a:avLst/>
            </a:prstGeom>
          </p:spPr>
          <p:txBody>
            <a:bodyPr wrap="square">
              <a:spAutoFit/>
            </a:bodyPr>
            <a:lstStyle/>
            <a:p>
              <a:pPr lvl="0" algn="ctr">
                <a:lnSpc>
                  <a:spcPct val="150000"/>
                </a:lnSpc>
              </a:pPr>
              <a:r>
                <a:rPr lang="vi-VN" sz="4000" dirty="0">
                  <a:solidFill>
                    <a:prstClr val="black"/>
                  </a:solidFill>
                  <a:cs typeface="Arial" panose="020B0604020202020204" pitchFamily="34" charset="0"/>
                </a:rPr>
                <a:t>Trình độ công nghệ sản xuất</a:t>
              </a:r>
              <a:endParaRPr lang="en-US" sz="4000" dirty="0">
                <a:solidFill>
                  <a:prstClr val="black"/>
                </a:solidFill>
                <a:latin typeface="Arial" panose="020B0604020202020204" pitchFamily="34" charset="0"/>
                <a:cs typeface="Arial" panose="020B0604020202020204" pitchFamily="34" charset="0"/>
              </a:endParaRPr>
            </a:p>
          </p:txBody>
        </p:sp>
      </p:grpSp>
      <p:grpSp>
        <p:nvGrpSpPr>
          <p:cNvPr id="20" name="Group 19"/>
          <p:cNvGrpSpPr/>
          <p:nvPr/>
        </p:nvGrpSpPr>
        <p:grpSpPr>
          <a:xfrm>
            <a:off x="11789097" y="2229089"/>
            <a:ext cx="3947160" cy="3947160"/>
            <a:chOff x="11388817" y="1223426"/>
            <a:chExt cx="3947160" cy="3947160"/>
          </a:xfrm>
        </p:grpSpPr>
        <p:sp>
          <p:nvSpPr>
            <p:cNvPr id="21" name="Oval 20"/>
            <p:cNvSpPr/>
            <p:nvPr/>
          </p:nvSpPr>
          <p:spPr>
            <a:xfrm>
              <a:off x="11388817" y="1223426"/>
              <a:ext cx="3947160" cy="3947160"/>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1445240" y="2284837"/>
              <a:ext cx="3810000" cy="1938992"/>
            </a:xfrm>
            <a:prstGeom prst="rect">
              <a:avLst/>
            </a:prstGeom>
          </p:spPr>
          <p:txBody>
            <a:bodyPr wrap="square">
              <a:spAutoFit/>
            </a:bodyPr>
            <a:lstStyle/>
            <a:p>
              <a:pPr algn="ctr">
                <a:lnSpc>
                  <a:spcPct val="150000"/>
                </a:lnSpc>
              </a:pPr>
              <a:r>
                <a:rPr lang="vi-VN" sz="4000" dirty="0">
                  <a:latin typeface="Arial" panose="020B0604020202020204" pitchFamily="34" charset="0"/>
                  <a:cs typeface="Arial" panose="020B0604020202020204" pitchFamily="34" charset="0"/>
                </a:rPr>
                <a:t>Chính </a:t>
              </a:r>
              <a:r>
                <a:rPr lang="vi-VN" sz="4000">
                  <a:latin typeface="Arial" panose="020B0604020202020204" pitchFamily="34" charset="0"/>
                  <a:cs typeface="Arial" panose="020B0604020202020204" pitchFamily="34" charset="0"/>
                </a:rPr>
                <a:t>sách của </a:t>
              </a:r>
              <a:r>
                <a:rPr lang="vi-VN" sz="4000" dirty="0">
                  <a:latin typeface="Arial" panose="020B0604020202020204" pitchFamily="34" charset="0"/>
                  <a:cs typeface="Arial" panose="020B0604020202020204" pitchFamily="34" charset="0"/>
                </a:rPr>
                <a:t>Nhà nước</a:t>
              </a:r>
              <a:endParaRPr lang="en-US" sz="4000" dirty="0">
                <a:latin typeface="Arial" panose="020B0604020202020204" pitchFamily="34" charset="0"/>
                <a:cs typeface="Arial" panose="020B0604020202020204" pitchFamily="34" charset="0"/>
              </a:endParaRPr>
            </a:p>
          </p:txBody>
        </p:sp>
      </p:grpSp>
      <p:grpSp>
        <p:nvGrpSpPr>
          <p:cNvPr id="23" name="Group 22"/>
          <p:cNvGrpSpPr/>
          <p:nvPr/>
        </p:nvGrpSpPr>
        <p:grpSpPr>
          <a:xfrm>
            <a:off x="8314225" y="6451352"/>
            <a:ext cx="3850038" cy="3808308"/>
            <a:chOff x="11447487" y="1524029"/>
            <a:chExt cx="3850038" cy="3808308"/>
          </a:xfrm>
        </p:grpSpPr>
        <p:sp>
          <p:nvSpPr>
            <p:cNvPr id="24" name="Oval 23"/>
            <p:cNvSpPr/>
            <p:nvPr/>
          </p:nvSpPr>
          <p:spPr>
            <a:xfrm>
              <a:off x="11489217" y="1524029"/>
              <a:ext cx="3808308" cy="3808308"/>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1447487" y="2354617"/>
              <a:ext cx="3634995" cy="1824923"/>
            </a:xfrm>
            <a:prstGeom prst="rect">
              <a:avLst/>
            </a:prstGeom>
          </p:spPr>
          <p:txBody>
            <a:bodyPr wrap="square">
              <a:spAutoFit/>
            </a:bodyPr>
            <a:lstStyle/>
            <a:p>
              <a:pPr algn="ctr">
                <a:lnSpc>
                  <a:spcPct val="150000"/>
                </a:lnSpc>
              </a:pPr>
              <a:r>
                <a:rPr lang="vi-VN" sz="4000" dirty="0">
                  <a:latin typeface="Arial" panose="020B0604020202020204" pitchFamily="34" charset="0"/>
                  <a:cs typeface="Arial" panose="020B0604020202020204" pitchFamily="34" charset="0"/>
                </a:rPr>
                <a:t>Số lượng người bán</a:t>
              </a:r>
              <a:endParaRPr lang="en-US" sz="4000" dirty="0">
                <a:latin typeface="Arial" panose="020B0604020202020204" pitchFamily="34" charset="0"/>
                <a:cs typeface="Arial" panose="020B0604020202020204" pitchFamily="34" charset="0"/>
              </a:endParaRPr>
            </a:p>
          </p:txBody>
        </p:sp>
      </p:grpSp>
      <p:pic>
        <p:nvPicPr>
          <p:cNvPr id="10" name="Picture 9"/>
          <p:cNvPicPr>
            <a:picLocks noChangeAspect="1"/>
          </p:cNvPicPr>
          <p:nvPr/>
        </p:nvPicPr>
        <p:blipFill>
          <a:blip r:embed="rId5"/>
          <a:stretch>
            <a:fillRect/>
          </a:stretch>
        </p:blipFill>
        <p:spPr>
          <a:xfrm>
            <a:off x="14891416" y="305935"/>
            <a:ext cx="2955725" cy="2841162"/>
          </a:xfrm>
          <a:prstGeom prst="rect">
            <a:avLst/>
          </a:prstGeom>
        </p:spPr>
      </p:pic>
      <p:grpSp>
        <p:nvGrpSpPr>
          <p:cNvPr id="4" name="Group 3">
            <a:extLst>
              <a:ext uri="{FF2B5EF4-FFF2-40B4-BE49-F238E27FC236}">
                <a16:creationId xmlns:a16="http://schemas.microsoft.com/office/drawing/2014/main" id="{32626F59-DF52-C962-1153-9C1EEBD250AB}"/>
              </a:ext>
            </a:extLst>
          </p:cNvPr>
          <p:cNvGrpSpPr/>
          <p:nvPr/>
        </p:nvGrpSpPr>
        <p:grpSpPr>
          <a:xfrm>
            <a:off x="13601258" y="6130529"/>
            <a:ext cx="4084320" cy="4084320"/>
            <a:chOff x="9236015" y="1181100"/>
            <a:chExt cx="4084320" cy="4084320"/>
          </a:xfrm>
        </p:grpSpPr>
        <p:sp>
          <p:nvSpPr>
            <p:cNvPr id="5" name="Oval 4">
              <a:extLst>
                <a:ext uri="{FF2B5EF4-FFF2-40B4-BE49-F238E27FC236}">
                  <a16:creationId xmlns:a16="http://schemas.microsoft.com/office/drawing/2014/main" id="{9F626B04-C717-2CC0-F1B2-65FF2B9ED86F}"/>
                </a:ext>
              </a:extLst>
            </p:cNvPr>
            <p:cNvSpPr/>
            <p:nvPr/>
          </p:nvSpPr>
          <p:spPr>
            <a:xfrm>
              <a:off x="9236015" y="1181100"/>
              <a:ext cx="4084320" cy="4084320"/>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D497F8-99F5-FA4F-60F1-15500D7BEE00}"/>
                </a:ext>
              </a:extLst>
            </p:cNvPr>
            <p:cNvSpPr/>
            <p:nvPr/>
          </p:nvSpPr>
          <p:spPr>
            <a:xfrm>
              <a:off x="9384373" y="1792099"/>
              <a:ext cx="3810000" cy="2748253"/>
            </a:xfrm>
            <a:prstGeom prst="rect">
              <a:avLst/>
            </a:prstGeom>
          </p:spPr>
          <p:txBody>
            <a:bodyPr wrap="square">
              <a:spAutoFit/>
            </a:bodyPr>
            <a:lstStyle/>
            <a:p>
              <a:pPr algn="ctr">
                <a:lnSpc>
                  <a:spcPct val="150000"/>
                </a:lnSpc>
              </a:pP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hàng hóa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mùa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vụ</a:t>
              </a:r>
              <a:r>
                <a:rPr lang="en-US" sz="4000" dirty="0">
                  <a:latin typeface="Arial" panose="020B0604020202020204" pitchFamily="34" charset="0"/>
                  <a:cs typeface="Arial" panose="020B0604020202020204" pitchFamily="34" charset="0"/>
                </a:rPr>
                <a:t>….</a:t>
              </a:r>
            </a:p>
          </p:txBody>
        </p:sp>
      </p:grpSp>
    </p:spTree>
    <p:custDataLst>
      <p:tags r:id="rId1"/>
    </p:custDataLst>
    <p:extLst>
      <p:ext uri="{BB962C8B-B14F-4D97-AF65-F5344CB8AC3E}">
        <p14:creationId xmlns:p14="http://schemas.microsoft.com/office/powerpoint/2010/main" val="52188861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81000" y="419479"/>
            <a:ext cx="17002907" cy="1718239"/>
            <a:chOff x="0" y="0"/>
            <a:chExt cx="4478132" cy="474202"/>
          </a:xfrm>
        </p:grpSpPr>
        <p:sp>
          <p:nvSpPr>
            <p:cNvPr id="4" name="Freeform 4"/>
            <p:cNvSpPr/>
            <p:nvPr/>
          </p:nvSpPr>
          <p:spPr>
            <a:xfrm>
              <a:off x="0" y="0"/>
              <a:ext cx="4478132" cy="474202"/>
            </a:xfrm>
            <a:custGeom>
              <a:avLst/>
              <a:gdLst/>
              <a:ahLst/>
              <a:cxnLst/>
              <a:rect l="l" t="t" r="r" b="b"/>
              <a:pathLst>
                <a:path w="4478132" h="47420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p:spPr>
        </p:sp>
        <p:sp>
          <p:nvSpPr>
            <p:cNvPr id="5" name="TextBox 5"/>
            <p:cNvSpPr txBox="1"/>
            <p:nvPr/>
          </p:nvSpPr>
          <p:spPr>
            <a:xfrm>
              <a:off x="88900" y="-38100"/>
              <a:ext cx="635000" cy="444500"/>
            </a:xfrm>
            <a:prstGeom prst="rect">
              <a:avLst/>
            </a:prstGeom>
          </p:spPr>
          <p:txBody>
            <a:bodyPr lIns="50800" tIns="50800" rIns="50800" bIns="50800" rtlCol="0" anchor="ctr"/>
            <a:lstStyle/>
            <a:p>
              <a:pPr algn="ctr">
                <a:lnSpc>
                  <a:spcPts val="2748"/>
                </a:lnSpc>
              </a:pPr>
              <a:endParaRPr/>
            </a:p>
          </p:txBody>
        </p:sp>
      </p:grpSp>
      <p:sp>
        <p:nvSpPr>
          <p:cNvPr id="24" name="TextBox 23"/>
          <p:cNvSpPr txBox="1"/>
          <p:nvPr/>
        </p:nvSpPr>
        <p:spPr>
          <a:xfrm>
            <a:off x="3586553" y="518160"/>
            <a:ext cx="11049000" cy="1427570"/>
          </a:xfrm>
          <a:prstGeom prst="rect">
            <a:avLst/>
          </a:prstGeom>
          <a:noFill/>
        </p:spPr>
        <p:txBody>
          <a:bodyPr wrap="square" rtlCol="0">
            <a:spAutoFit/>
          </a:bodyPr>
          <a:lstStyle/>
          <a:p>
            <a:pPr algn="ctr">
              <a:lnSpc>
                <a:spcPct val="150000"/>
              </a:lnSpc>
            </a:pPr>
            <a:r>
              <a:rPr lang="vi-VN" sz="6600" b="1" dirty="0">
                <a:solidFill>
                  <a:schemeClr val="bg1"/>
                </a:solidFill>
                <a:latin typeface="Arial" panose="020B0604020202020204" pitchFamily="34" charset="0"/>
                <a:cs typeface="Arial" panose="020B0604020202020204" pitchFamily="34" charset="0"/>
              </a:rPr>
              <a:t>LUYỆN TẬP</a:t>
            </a:r>
            <a:endParaRPr lang="en-US" sz="6600" b="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91172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443"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64000"/>
            </a:blip>
            <a:stretch>
              <a:fillRect t="-9222" b="-9222"/>
            </a:stretch>
          </a:blipFill>
        </p:spPr>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59111" flipH="1">
            <a:off x="11983073" y="-875509"/>
            <a:ext cx="6553200" cy="3276600"/>
          </a:xfrm>
          <a:prstGeom prst="rect">
            <a:avLst/>
          </a:prstGeom>
        </p:spPr>
      </p:pic>
      <p:grpSp>
        <p:nvGrpSpPr>
          <p:cNvPr id="5" name="Group 8"/>
          <p:cNvGrpSpPr/>
          <p:nvPr/>
        </p:nvGrpSpPr>
        <p:grpSpPr>
          <a:xfrm>
            <a:off x="626464" y="171099"/>
            <a:ext cx="17035072" cy="1454661"/>
            <a:chOff x="0" y="0"/>
            <a:chExt cx="4486603" cy="474202"/>
          </a:xfrm>
        </p:grpSpPr>
        <p:sp>
          <p:nvSpPr>
            <p:cNvPr id="6" name="Freeform 9"/>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sp>
        <p:sp>
          <p:nvSpPr>
            <p:cNvPr id="14" name="TextBox 10"/>
            <p:cNvSpPr txBox="1"/>
            <p:nvPr/>
          </p:nvSpPr>
          <p:spPr>
            <a:xfrm>
              <a:off x="88900" y="-38100"/>
              <a:ext cx="635000" cy="444500"/>
            </a:xfrm>
            <a:prstGeom prst="rect">
              <a:avLst/>
            </a:prstGeom>
          </p:spPr>
          <p:txBody>
            <a:bodyPr lIns="50800" tIns="50800" rIns="50800" bIns="50800" rtlCol="0" anchor="ctr"/>
            <a:lstStyle/>
            <a:p>
              <a:pPr algn="ctr">
                <a:lnSpc>
                  <a:spcPts val="2748"/>
                </a:lnSpc>
              </a:pPr>
              <a:endParaRPr/>
            </a:p>
          </p:txBody>
        </p:sp>
      </p:grpSp>
      <p:sp>
        <p:nvSpPr>
          <p:cNvPr id="15" name="TextBox 11"/>
          <p:cNvSpPr txBox="1"/>
          <p:nvPr/>
        </p:nvSpPr>
        <p:spPr>
          <a:xfrm>
            <a:off x="938256" y="-190500"/>
            <a:ext cx="16230600" cy="1583062"/>
          </a:xfrm>
          <a:prstGeom prst="rect">
            <a:avLst/>
          </a:prstGeom>
        </p:spPr>
        <p:txBody>
          <a:bodyPr lIns="0" tIns="0" rIns="0" bIns="0" rtlCol="0" anchor="t">
            <a:spAutoFit/>
          </a:bodyPr>
          <a:lstStyle/>
          <a:p>
            <a:pPr algn="ctr">
              <a:lnSpc>
                <a:spcPts val="13999"/>
              </a:lnSpc>
            </a:pPr>
            <a:r>
              <a:rPr lang="vi-VN" sz="6000" b="1" dirty="0">
                <a:solidFill>
                  <a:srgbClr val="FFFFFF"/>
                </a:solidFill>
              </a:rPr>
              <a:t>KHỞI ĐỘNG</a:t>
            </a:r>
            <a:endParaRPr lang="en-US" sz="6000" b="1" dirty="0">
              <a:solidFill>
                <a:srgbClr val="FFFFFF"/>
              </a:solidFill>
            </a:endParaRPr>
          </a:p>
        </p:txBody>
      </p:sp>
      <p:sp>
        <p:nvSpPr>
          <p:cNvPr id="16" name="TextBox 15"/>
          <p:cNvSpPr txBox="1"/>
          <p:nvPr/>
        </p:nvSpPr>
        <p:spPr>
          <a:xfrm>
            <a:off x="522515" y="1819784"/>
            <a:ext cx="17232086" cy="665150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50000"/>
              </a:lnSpc>
            </a:pPr>
            <a:r>
              <a:rPr lang="vi-VN" sz="3600" dirty="0">
                <a:latin typeface="+mj-lt"/>
              </a:rPr>
              <a:t>Thông thường, những phiên chợ quê chỉ họp vào buổi sáng hoặc theo phiên. Nhưng vào dịp Tết, đặc biệt từ ngày 23 tháng Chạp trở đi, do nhu cầu mua sắm tăng cao nên chợ có thể họp cả ngày. Nhiều mặt hàng nông sản của bà con từ vườn nhà hoặc từ các chợ đầu mối đổ về như: gạo nếp, lá dong, dưa hành, những nải chuối, buồng cau,... tất cả đều làm cho chợ quê ngày Tết thêm phong phú. Những đôi quang gánh nhiều khi chỉ vài củ su hào, rau mùi thơm hay những quả bưởi,... đều được người nông dân mang ra chợ, giá rẻ hơn so với thành thị.</a:t>
            </a:r>
            <a:endParaRPr lang="en-US" sz="3600" dirty="0">
              <a:latin typeface="+mj-lt"/>
            </a:endParaRPr>
          </a:p>
          <a:p>
            <a:pPr algn="just">
              <a:lnSpc>
                <a:spcPct val="150000"/>
              </a:lnSpc>
            </a:pPr>
            <a:r>
              <a:rPr lang="vi-VN" sz="3600" b="1" dirty="0">
                <a:solidFill>
                  <a:srgbClr val="FF0000"/>
                </a:solidFill>
                <a:latin typeface="+mj-lt"/>
              </a:rPr>
              <a:t>Em có nhận xét gì về </a:t>
            </a:r>
            <a:r>
              <a:rPr lang="vi-VN" sz="3600" b="1" u="sng" dirty="0">
                <a:solidFill>
                  <a:srgbClr val="FF0000"/>
                </a:solidFill>
                <a:latin typeface="+mj-lt"/>
              </a:rPr>
              <a:t>số lượng hàng hóa, dịch vụ được cung ứng </a:t>
            </a:r>
            <a:r>
              <a:rPr lang="vi-VN" sz="3600" b="1" dirty="0">
                <a:solidFill>
                  <a:srgbClr val="FF0000"/>
                </a:solidFill>
                <a:latin typeface="+mj-lt"/>
              </a:rPr>
              <a:t>và </a:t>
            </a:r>
            <a:r>
              <a:rPr lang="vi-VN" sz="3600" b="1" u="sng" dirty="0">
                <a:solidFill>
                  <a:srgbClr val="FF0000"/>
                </a:solidFill>
                <a:latin typeface="+mj-lt"/>
              </a:rPr>
              <a:t>nhu cầu mua sắm </a:t>
            </a:r>
            <a:r>
              <a:rPr lang="vi-VN" sz="3600" b="1" dirty="0">
                <a:solidFill>
                  <a:srgbClr val="FF0000"/>
                </a:solidFill>
                <a:latin typeface="+mj-lt"/>
              </a:rPr>
              <a:t>của người dân vào dịp Tết?</a:t>
            </a:r>
            <a:endParaRPr lang="en-US" sz="3600" b="1" dirty="0">
              <a:solidFill>
                <a:srgbClr val="FF0000"/>
              </a:solidFill>
              <a:latin typeface="+mj-lt"/>
              <a:cs typeface="Arial" panose="020B0604020202020204" pitchFamily="34" charset="0"/>
            </a:endParaRPr>
          </a:p>
        </p:txBody>
      </p:sp>
      <p:pic>
        <p:nvPicPr>
          <p:cNvPr id="17" name="Picture 16"/>
          <p:cNvPicPr>
            <a:picLocks noChangeAspect="1"/>
          </p:cNvPicPr>
          <p:nvPr/>
        </p:nvPicPr>
        <p:blipFill>
          <a:blip r:embed="rId6"/>
          <a:stretch>
            <a:fillRect/>
          </a:stretch>
        </p:blipFill>
        <p:spPr>
          <a:xfrm>
            <a:off x="6172200" y="7955988"/>
            <a:ext cx="4976370" cy="2301466"/>
          </a:xfrm>
          <a:prstGeom prst="rect">
            <a:avLst/>
          </a:prstGeom>
        </p:spPr>
      </p:pic>
    </p:spTree>
    <p:custDataLst>
      <p:tags r:id="rId1"/>
    </p:custDataLst>
    <p:extLst>
      <p:ext uri="{BB962C8B-B14F-4D97-AF65-F5344CB8AC3E}">
        <p14:creationId xmlns:p14="http://schemas.microsoft.com/office/powerpoint/2010/main" val="124870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64000"/>
            </a:blip>
            <a:stretch>
              <a:fillRect t="-9222" b="-9222"/>
            </a:stretch>
          </a:blipFill>
        </p:spPr>
      </p:sp>
      <p:sp>
        <p:nvSpPr>
          <p:cNvPr id="3" name="Rectangle 2"/>
          <p:cNvSpPr/>
          <p:nvPr/>
        </p:nvSpPr>
        <p:spPr>
          <a:xfrm>
            <a:off x="1174750" y="438537"/>
            <a:ext cx="15887700" cy="90159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Em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ảnh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hưởng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hóa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vụ</a:t>
            </a:r>
            <a:r>
              <a:rPr lang="en-US" sz="4000" dirty="0">
                <a:latin typeface="Arial" panose="020B0604020202020204" pitchFamily="34" charset="0"/>
                <a:cs typeface="Arial" panose="020B0604020202020204" pitchFamily="34" charset="0"/>
              </a:rPr>
              <a:t>:</a:t>
            </a:r>
          </a:p>
        </p:txBody>
      </p:sp>
      <p:grpSp>
        <p:nvGrpSpPr>
          <p:cNvPr id="6" name="Group 5"/>
          <p:cNvGrpSpPr/>
          <p:nvPr/>
        </p:nvGrpSpPr>
        <p:grpSpPr>
          <a:xfrm>
            <a:off x="622300" y="1479708"/>
            <a:ext cx="16992600" cy="8616791"/>
            <a:chOff x="762000" y="2628899"/>
            <a:chExt cx="16992600" cy="8616791"/>
          </a:xfrm>
        </p:grpSpPr>
        <p:sp>
          <p:nvSpPr>
            <p:cNvPr id="5" name="Round Same Side Corner Rectangle 4"/>
            <p:cNvSpPr/>
            <p:nvPr/>
          </p:nvSpPr>
          <p:spPr>
            <a:xfrm>
              <a:off x="762000" y="2628899"/>
              <a:ext cx="16992600" cy="8616791"/>
            </a:xfrm>
            <a:prstGeom prst="round2SameRect">
              <a:avLst>
                <a:gd name="adj1" fmla="val 10649"/>
                <a:gd name="adj2" fmla="val 0"/>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1205230" y="2903130"/>
              <a:ext cx="16384270" cy="8094524"/>
            </a:xfrm>
            <a:prstGeom prst="rect">
              <a:avLst/>
            </a:prstGeom>
            <a:noFill/>
          </p:spPr>
          <p:txBody>
            <a:bodyPr wrap="square" rtlCol="0">
              <a:spAutoFit/>
            </a:bodyPr>
            <a:lstStyle/>
            <a:p>
              <a:pPr algn="just"/>
              <a:r>
                <a:rPr lang="en-US" sz="4000" b="1" i="0" dirty="0">
                  <a:solidFill>
                    <a:srgbClr val="000000"/>
                  </a:solidFill>
                  <a:effectLst/>
                  <a:latin typeface="Times New Roman" panose="02020603050405020304" pitchFamily="18" charset="0"/>
                  <a:cs typeface="Times New Roman" panose="02020603050405020304" pitchFamily="18" charset="0"/>
                </a:rPr>
                <a:t>A. </a:t>
              </a:r>
              <a:r>
                <a:rPr lang="vi-VN" sz="4000" b="0" i="0" dirty="0">
                  <a:solidFill>
                    <a:srgbClr val="000000"/>
                  </a:solidFill>
                  <a:effectLst/>
                  <a:latin typeface="Times New Roman" panose="02020603050405020304" pitchFamily="18" charset="0"/>
                  <a:cs typeface="Times New Roman" panose="02020603050405020304" pitchFamily="18" charset="0"/>
                </a:rPr>
                <a:t>Đón đầu mùa du lịch hè, các doanh nghiệp lữ hành đã tung ra thị trường nhiều dịch vụ du lịch hấp dẫn.</a:t>
              </a:r>
              <a:endParaRPr lang="en-US" sz="4000" b="0" i="0" dirty="0">
                <a:solidFill>
                  <a:srgbClr val="000000"/>
                </a:solidFill>
                <a:effectLst/>
                <a:latin typeface="Times New Roman" panose="02020603050405020304" pitchFamily="18" charset="0"/>
                <a:cs typeface="Times New Roman" panose="02020603050405020304" pitchFamily="18" charset="0"/>
              </a:endParaRPr>
            </a:p>
            <a:p>
              <a:pPr algn="just"/>
              <a:r>
                <a:rPr lang="en-US" sz="4000" dirty="0">
                  <a:solidFill>
                    <a:srgbClr val="000000"/>
                  </a:solidFill>
                  <a:latin typeface="Times New Roman" panose="02020603050405020304" pitchFamily="18" charset="0"/>
                  <a:cs typeface="Times New Roman" panose="02020603050405020304" pitchFamily="18" charset="0"/>
                </a:rPr>
                <a:t>=&gt; </a:t>
              </a:r>
            </a:p>
            <a:p>
              <a:pPr algn="just"/>
              <a:r>
                <a:rPr lang="en-US" sz="4000" b="1" i="0" dirty="0">
                  <a:solidFill>
                    <a:srgbClr val="000000"/>
                  </a:solidFill>
                  <a:effectLst/>
                  <a:latin typeface="Times New Roman" panose="02020603050405020304" pitchFamily="18" charset="0"/>
                  <a:cs typeface="Times New Roman" panose="02020603050405020304" pitchFamily="18" charset="0"/>
                </a:rPr>
                <a:t>B</a:t>
              </a:r>
              <a:r>
                <a:rPr lang="vi-VN" sz="4000" b="1" i="0" dirty="0">
                  <a:solidFill>
                    <a:srgbClr val="000000"/>
                  </a:solidFill>
                  <a:effectLst/>
                  <a:latin typeface="Times New Roman" panose="02020603050405020304" pitchFamily="18" charset="0"/>
                  <a:cs typeface="Times New Roman" panose="02020603050405020304" pitchFamily="18" charset="0"/>
                </a:rPr>
                <a:t>. </a:t>
              </a:r>
              <a:r>
                <a:rPr lang="vi-VN" sz="4000" b="0" i="0" dirty="0">
                  <a:solidFill>
                    <a:srgbClr val="000000"/>
                  </a:solidFill>
                  <a:effectLst/>
                  <a:latin typeface="Times New Roman" panose="02020603050405020304" pitchFamily="18" charset="0"/>
                  <a:cs typeface="Times New Roman" panose="02020603050405020304" pitchFamily="18" charset="0"/>
                </a:rPr>
                <a:t>Từ khi công nghệ mới được áp dụng trong nhà máy sản xuất đường mía thay thế các lò sản xuất đường thủ công, cung về đường trên thị trường tăng mạnh.</a:t>
              </a:r>
              <a:endParaRPr lang="en-US" sz="4000" b="0" i="0" dirty="0">
                <a:solidFill>
                  <a:srgbClr val="000000"/>
                </a:solidFill>
                <a:effectLst/>
                <a:latin typeface="Times New Roman" panose="02020603050405020304" pitchFamily="18" charset="0"/>
                <a:cs typeface="Times New Roman" panose="02020603050405020304" pitchFamily="18" charset="0"/>
              </a:endParaRPr>
            </a:p>
            <a:p>
              <a:pPr algn="just"/>
              <a:r>
                <a:rPr lang="en-US" sz="4000" dirty="0">
                  <a:solidFill>
                    <a:srgbClr val="000000"/>
                  </a:solidFill>
                  <a:latin typeface="Times New Roman" panose="02020603050405020304" pitchFamily="18" charset="0"/>
                  <a:cs typeface="Times New Roman" panose="02020603050405020304" pitchFamily="18" charset="0"/>
                </a:rPr>
                <a:t>=&gt; </a:t>
              </a:r>
            </a:p>
            <a:p>
              <a:pPr algn="just"/>
              <a:r>
                <a:rPr lang="en-US" sz="4000" b="1" i="0" dirty="0">
                  <a:solidFill>
                    <a:srgbClr val="000000"/>
                  </a:solidFill>
                  <a:effectLst/>
                  <a:latin typeface="Times New Roman" panose="02020603050405020304" pitchFamily="18" charset="0"/>
                  <a:cs typeface="Times New Roman" panose="02020603050405020304" pitchFamily="18" charset="0"/>
                </a:rPr>
                <a:t>C</a:t>
              </a:r>
              <a:r>
                <a:rPr lang="vi-VN" sz="4000" b="1" i="0" dirty="0">
                  <a:solidFill>
                    <a:srgbClr val="000000"/>
                  </a:solidFill>
                  <a:effectLst/>
                  <a:latin typeface="Times New Roman" panose="02020603050405020304" pitchFamily="18" charset="0"/>
                  <a:cs typeface="Times New Roman" panose="02020603050405020304" pitchFamily="18" charset="0"/>
                </a:rPr>
                <a:t>. </a:t>
              </a:r>
              <a:r>
                <a:rPr lang="vi-VN" sz="4000" b="0" i="0" dirty="0">
                  <a:solidFill>
                    <a:srgbClr val="000000"/>
                  </a:solidFill>
                  <a:effectLst/>
                  <a:latin typeface="Times New Roman" panose="02020603050405020304" pitchFamily="18" charset="0"/>
                  <a:cs typeface="Times New Roman" panose="02020603050405020304" pitchFamily="18" charset="0"/>
                </a:rPr>
                <a:t>Do nhiều hộ nông dân ở Tây Nguyên chuyển đổi vườn cà phê sang trồng hồ tiêu, cung hồ tiêu Việt Nam những năm tiếp theo tăng mạnh.</a:t>
              </a:r>
              <a:endParaRPr lang="en-US" sz="4000" b="0" i="0" dirty="0">
                <a:solidFill>
                  <a:srgbClr val="000000"/>
                </a:solidFill>
                <a:effectLst/>
                <a:latin typeface="Times New Roman" panose="02020603050405020304" pitchFamily="18" charset="0"/>
                <a:cs typeface="Times New Roman" panose="02020603050405020304" pitchFamily="18" charset="0"/>
              </a:endParaRPr>
            </a:p>
            <a:p>
              <a:pPr algn="just"/>
              <a:r>
                <a:rPr lang="en-US" sz="4000" dirty="0">
                  <a:solidFill>
                    <a:srgbClr val="000000"/>
                  </a:solidFill>
                  <a:latin typeface="Times New Roman" panose="02020603050405020304" pitchFamily="18" charset="0"/>
                  <a:cs typeface="Times New Roman" panose="02020603050405020304" pitchFamily="18" charset="0"/>
                </a:rPr>
                <a:t>=&gt; </a:t>
              </a:r>
            </a:p>
            <a:p>
              <a:pPr algn="just"/>
              <a:r>
                <a:rPr lang="en-US" sz="4000" b="1" i="0" dirty="0">
                  <a:solidFill>
                    <a:srgbClr val="000000"/>
                  </a:solidFill>
                  <a:effectLst/>
                  <a:latin typeface="Times New Roman" panose="02020603050405020304" pitchFamily="18" charset="0"/>
                  <a:cs typeface="Times New Roman" panose="02020603050405020304" pitchFamily="18" charset="0"/>
                </a:rPr>
                <a:t>D</a:t>
              </a:r>
              <a:r>
                <a:rPr lang="vi-VN" sz="4000" b="1" i="0" dirty="0">
                  <a:solidFill>
                    <a:srgbClr val="000000"/>
                  </a:solidFill>
                  <a:effectLst/>
                  <a:latin typeface="Times New Roman" panose="02020603050405020304" pitchFamily="18" charset="0"/>
                  <a:cs typeface="Times New Roman" panose="02020603050405020304" pitchFamily="18" charset="0"/>
                </a:rPr>
                <a:t>. </a:t>
              </a:r>
              <a:r>
                <a:rPr lang="vi-VN" sz="4000" b="0" i="0" dirty="0">
                  <a:solidFill>
                    <a:srgbClr val="000000"/>
                  </a:solidFill>
                  <a:effectLst/>
                  <a:latin typeface="Times New Roman" panose="02020603050405020304" pitchFamily="18" charset="0"/>
                  <a:cs typeface="Times New Roman" panose="02020603050405020304" pitchFamily="18" charset="0"/>
                </a:rPr>
                <a:t>Cung xe ô tô lắp ráp trong nước tăng lên khi Nhà nước ban hành những chính sách hỗ trợ doanh nghiệp tăng tỉ lệ nội địa hoá phụ tùng sản xuất ô tô.</a:t>
              </a:r>
              <a:endParaRPr lang="en-US" sz="4000" b="0" i="0" dirty="0">
                <a:solidFill>
                  <a:srgbClr val="000000"/>
                </a:solidFill>
                <a:effectLst/>
                <a:latin typeface="Times New Roman" panose="02020603050405020304" pitchFamily="18" charset="0"/>
                <a:cs typeface="Times New Roman" panose="02020603050405020304" pitchFamily="18" charset="0"/>
              </a:endParaRPr>
            </a:p>
            <a:p>
              <a:pPr algn="just"/>
              <a:r>
                <a:rPr lang="en-US" sz="4000" dirty="0">
                  <a:solidFill>
                    <a:srgbClr val="000000"/>
                  </a:solidFill>
                  <a:latin typeface="Times New Roman" panose="02020603050405020304" pitchFamily="18" charset="0"/>
                  <a:cs typeface="Times New Roman" panose="02020603050405020304" pitchFamily="18" charset="0"/>
                </a:rPr>
                <a:t>=&gt;</a:t>
              </a:r>
              <a:endParaRPr lang="vi-VN" sz="4000" b="0" i="0" dirty="0">
                <a:solidFill>
                  <a:srgbClr val="000000"/>
                </a:solidFill>
                <a:effectLst/>
                <a:latin typeface="Times New Roman" panose="020206030504050203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B5091D5B-C63F-F1F5-B1ED-1A03269F3BAF}"/>
              </a:ext>
            </a:extLst>
          </p:cNvPr>
          <p:cNvSpPr/>
          <p:nvPr/>
        </p:nvSpPr>
        <p:spPr>
          <a:xfrm>
            <a:off x="1981200" y="3009900"/>
            <a:ext cx="84582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4000" dirty="0" err="1">
                <a:solidFill>
                  <a:srgbClr val="000000"/>
                </a:solidFill>
                <a:latin typeface="Times New Roman" panose="02020603050405020304" pitchFamily="18" charset="0"/>
                <a:cs typeface="Times New Roman" panose="02020603050405020304" pitchFamily="18" charset="0"/>
              </a:rPr>
              <a:t>Dự</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đoán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của</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người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bán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về</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thị</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trường</a:t>
            </a:r>
            <a:endParaRPr lang="vi-VN" sz="4000" b="0" i="0" dirty="0">
              <a:solidFill>
                <a:srgbClr val="000000"/>
              </a:solidFill>
              <a:effectLst/>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D18C336-9884-A856-4C48-733632D6FE71}"/>
              </a:ext>
            </a:extLst>
          </p:cNvPr>
          <p:cNvSpPr/>
          <p:nvPr/>
        </p:nvSpPr>
        <p:spPr>
          <a:xfrm>
            <a:off x="1962912" y="5448300"/>
            <a:ext cx="84582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4000" dirty="0" err="1">
                <a:solidFill>
                  <a:srgbClr val="000000"/>
                </a:solidFill>
                <a:latin typeface="Times New Roman" panose="02020603050405020304" pitchFamily="18" charset="0"/>
                <a:cs typeface="Times New Roman" panose="02020603050405020304" pitchFamily="18" charset="0"/>
              </a:rPr>
              <a:t>T</a:t>
            </a:r>
            <a:r>
              <a:rPr lang="en-US" sz="4000" b="0" i="0" dirty="0" err="1">
                <a:solidFill>
                  <a:srgbClr val="000000"/>
                </a:solidFill>
                <a:effectLst/>
                <a:latin typeface="Times New Roman" panose="02020603050405020304" pitchFamily="18" charset="0"/>
                <a:cs typeface="Times New Roman" panose="02020603050405020304" pitchFamily="18" charset="0"/>
              </a:rPr>
              <a:t>rình</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độ</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công</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nghệ</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sản</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xuất</a:t>
            </a:r>
            <a:r>
              <a:rPr lang="en-US" sz="4000" b="0" i="0" dirty="0">
                <a:solidFill>
                  <a:srgbClr val="000000"/>
                </a:solidFill>
                <a:effectLst/>
                <a:latin typeface="Times New Roman" panose="02020603050405020304" pitchFamily="18" charset="0"/>
                <a:cs typeface="Times New Roman" panose="02020603050405020304" pitchFamily="18" charset="0"/>
              </a:rPr>
              <a:t>.</a:t>
            </a:r>
            <a:endParaRPr lang="vi-VN" sz="4000" b="0" i="0" dirty="0">
              <a:solidFill>
                <a:srgbClr val="000000"/>
              </a:solidFill>
              <a:effectLst/>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994BB93D-91A1-B0E0-425B-576BA1F94C66}"/>
              </a:ext>
            </a:extLst>
          </p:cNvPr>
          <p:cNvSpPr/>
          <p:nvPr/>
        </p:nvSpPr>
        <p:spPr>
          <a:xfrm>
            <a:off x="1905000" y="9141997"/>
            <a:ext cx="84582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4000" b="0" i="0" dirty="0">
                <a:solidFill>
                  <a:srgbClr val="000000"/>
                </a:solidFill>
                <a:effectLst/>
                <a:latin typeface="Times New Roman" panose="02020603050405020304" pitchFamily="18" charset="0"/>
                <a:cs typeface="Times New Roman" panose="02020603050405020304" pitchFamily="18" charset="0"/>
              </a:rPr>
              <a:t>C</a:t>
            </a:r>
            <a:r>
              <a:rPr lang="vi-VN" sz="4000" b="0" i="0" dirty="0">
                <a:solidFill>
                  <a:srgbClr val="000000"/>
                </a:solidFill>
                <a:effectLst/>
                <a:latin typeface="Times New Roman" panose="02020603050405020304" pitchFamily="18" charset="0"/>
                <a:cs typeface="Times New Roman" panose="02020603050405020304" pitchFamily="18" charset="0"/>
              </a:rPr>
              <a:t>hính sách của nhà nước.</a:t>
            </a:r>
          </a:p>
        </p:txBody>
      </p:sp>
      <p:sp>
        <p:nvSpPr>
          <p:cNvPr id="10" name="Rectangle 9">
            <a:extLst>
              <a:ext uri="{FF2B5EF4-FFF2-40B4-BE49-F238E27FC236}">
                <a16:creationId xmlns:a16="http://schemas.microsoft.com/office/drawing/2014/main" id="{0CD3F38D-AA00-3985-340F-6AE9DBCF158D}"/>
              </a:ext>
            </a:extLst>
          </p:cNvPr>
          <p:cNvSpPr/>
          <p:nvPr/>
        </p:nvSpPr>
        <p:spPr>
          <a:xfrm>
            <a:off x="1905000" y="7277100"/>
            <a:ext cx="84582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4000" dirty="0">
                <a:solidFill>
                  <a:srgbClr val="000000"/>
                </a:solidFill>
                <a:latin typeface="Times New Roman" panose="02020603050405020304" pitchFamily="18" charset="0"/>
                <a:cs typeface="Times New Roman" panose="02020603050405020304" pitchFamily="18" charset="0"/>
              </a:rPr>
              <a:t>S</a:t>
            </a:r>
            <a:r>
              <a:rPr lang="vi-VN" sz="4000" b="0" i="0" dirty="0">
                <a:solidFill>
                  <a:srgbClr val="000000"/>
                </a:solidFill>
                <a:effectLst/>
                <a:latin typeface="Times New Roman" panose="02020603050405020304" pitchFamily="18" charset="0"/>
                <a:cs typeface="Times New Roman" panose="02020603050405020304" pitchFamily="18" charset="0"/>
              </a:rPr>
              <a:t>ố lượng người bán trên thị trường.</a:t>
            </a:r>
          </a:p>
        </p:txBody>
      </p:sp>
    </p:spTree>
    <p:extLst>
      <p:ext uri="{BB962C8B-B14F-4D97-AF65-F5344CB8AC3E}">
        <p14:creationId xmlns:p14="http://schemas.microsoft.com/office/powerpoint/2010/main" val="930248558"/>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64000"/>
            </a:blip>
            <a:stretch>
              <a:fillRect t="-9222" b="-9222"/>
            </a:stretch>
          </a:blipFill>
        </p:spPr>
      </p:sp>
      <p:grpSp>
        <p:nvGrpSpPr>
          <p:cNvPr id="3" name="Group 3"/>
          <p:cNvGrpSpPr/>
          <p:nvPr/>
        </p:nvGrpSpPr>
        <p:grpSpPr>
          <a:xfrm>
            <a:off x="642546" y="682061"/>
            <a:ext cx="17002907" cy="1800486"/>
            <a:chOff x="0" y="0"/>
            <a:chExt cx="4478132" cy="474202"/>
          </a:xfrm>
        </p:grpSpPr>
        <p:sp>
          <p:nvSpPr>
            <p:cNvPr id="4" name="Freeform 4"/>
            <p:cNvSpPr/>
            <p:nvPr/>
          </p:nvSpPr>
          <p:spPr>
            <a:xfrm>
              <a:off x="0" y="0"/>
              <a:ext cx="4478132" cy="474202"/>
            </a:xfrm>
            <a:custGeom>
              <a:avLst/>
              <a:gdLst/>
              <a:ahLst/>
              <a:cxnLst/>
              <a:rect l="l" t="t" r="r" b="b"/>
              <a:pathLst>
                <a:path w="4478132" h="47420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p:spPr>
        </p:sp>
        <p:sp>
          <p:nvSpPr>
            <p:cNvPr id="5" name="TextBox 5"/>
            <p:cNvSpPr txBox="1"/>
            <p:nvPr/>
          </p:nvSpPr>
          <p:spPr>
            <a:xfrm>
              <a:off x="88900" y="-38100"/>
              <a:ext cx="635000" cy="444500"/>
            </a:xfrm>
            <a:prstGeom prst="rect">
              <a:avLst/>
            </a:prstGeom>
          </p:spPr>
          <p:txBody>
            <a:bodyPr lIns="50800" tIns="50800" rIns="50800" bIns="50800" rtlCol="0" anchor="ctr"/>
            <a:lstStyle/>
            <a:p>
              <a:pPr algn="ctr">
                <a:lnSpc>
                  <a:spcPts val="2748"/>
                </a:lnSpc>
              </a:pPr>
              <a:endParaRPr/>
            </a:p>
          </p:txBody>
        </p:sp>
      </p:grpSp>
      <p:sp>
        <p:nvSpPr>
          <p:cNvPr id="8" name="TextBox 8"/>
          <p:cNvSpPr txBox="1"/>
          <p:nvPr/>
        </p:nvSpPr>
        <p:spPr>
          <a:xfrm>
            <a:off x="1028700" y="752475"/>
            <a:ext cx="16230600" cy="1422056"/>
          </a:xfrm>
          <a:prstGeom prst="rect">
            <a:avLst/>
          </a:prstGeom>
        </p:spPr>
        <p:txBody>
          <a:bodyPr lIns="0" tIns="0" rIns="0" bIns="0" rtlCol="0" anchor="t">
            <a:spAutoFit/>
          </a:bodyPr>
          <a:lstStyle/>
          <a:p>
            <a:pPr algn="ctr">
              <a:lnSpc>
                <a:spcPts val="12600"/>
              </a:lnSpc>
            </a:pPr>
            <a:r>
              <a:rPr lang="vi-VN" sz="6600" b="1" dirty="0">
                <a:solidFill>
                  <a:srgbClr val="FFFFFF"/>
                </a:solidFill>
                <a:latin typeface="Arial" panose="020B0604020202020204" pitchFamily="34" charset="0"/>
                <a:cs typeface="Arial" panose="020B0604020202020204" pitchFamily="34" charset="0"/>
              </a:rPr>
              <a:t>VẬN DỤNG</a:t>
            </a:r>
            <a:endParaRPr lang="en-US" sz="6600" b="1" dirty="0">
              <a:solidFill>
                <a:srgbClr val="FFFFFF"/>
              </a:solidFill>
              <a:latin typeface="Arial" panose="020B0604020202020204" pitchFamily="34" charset="0"/>
              <a:cs typeface="Arial" panose="020B0604020202020204" pitchFamily="34" charset="0"/>
            </a:endParaRPr>
          </a:p>
        </p:txBody>
      </p:sp>
      <p:sp>
        <p:nvSpPr>
          <p:cNvPr id="9" name="Freeform 9"/>
          <p:cNvSpPr/>
          <p:nvPr/>
        </p:nvSpPr>
        <p:spPr>
          <a:xfrm rot="-5400000">
            <a:off x="2588174" y="1935214"/>
            <a:ext cx="6059835" cy="9276006"/>
          </a:xfrm>
          <a:custGeom>
            <a:avLst/>
            <a:gdLst/>
            <a:ahLst/>
            <a:cxnLst/>
            <a:rect l="l" t="t" r="r" b="b"/>
            <a:pathLst>
              <a:path w="5565686" h="7974166">
                <a:moveTo>
                  <a:pt x="0" y="0"/>
                </a:moveTo>
                <a:lnTo>
                  <a:pt x="5565686" y="0"/>
                </a:lnTo>
                <a:lnTo>
                  <a:pt x="5565686" y="7974167"/>
                </a:lnTo>
                <a:lnTo>
                  <a:pt x="0" y="7974167"/>
                </a:lnTo>
                <a:lnTo>
                  <a:pt x="0" y="0"/>
                </a:lnTo>
                <a:close/>
              </a:path>
            </a:pathLst>
          </a:custGeom>
          <a:blipFill>
            <a:blip r:embed="rId5">
              <a:extLst>
                <a:ext uri="{96DAC541-7B7A-43D3-8B79-37D633B846F1}">
                  <asvg:svgBlip xmlns:asvg="http://schemas.microsoft.com/office/drawing/2016/SVG/main" r:embed="rId6"/>
                </a:ext>
              </a:extLst>
            </a:blip>
            <a:stretch>
              <a:fillRect l="-519" r="-519"/>
            </a:stretch>
          </a:blipFill>
        </p:spPr>
      </p:sp>
      <p:sp>
        <p:nvSpPr>
          <p:cNvPr id="11" name="Rectangle 10"/>
          <p:cNvSpPr/>
          <p:nvPr/>
        </p:nvSpPr>
        <p:spPr>
          <a:xfrm>
            <a:off x="2185596" y="4005218"/>
            <a:ext cx="7263204" cy="4029501"/>
          </a:xfrm>
          <a:prstGeom prst="rect">
            <a:avLst/>
          </a:prstGeom>
        </p:spPr>
        <p:txBody>
          <a:bodyPr wrap="square">
            <a:spAutoFit/>
          </a:bodyPr>
          <a:lstStyle/>
          <a:p>
            <a:pPr algn="just">
              <a:lnSpc>
                <a:spcPct val="150000"/>
              </a:lnSpc>
            </a:pPr>
            <a:r>
              <a:rPr lang="en-US" sz="4400" dirty="0">
                <a:latin typeface="Arial" panose="020B0604020202020204" pitchFamily="34" charset="0"/>
                <a:cs typeface="Arial" panose="020B0604020202020204" pitchFamily="34" charset="0"/>
              </a:rPr>
              <a:t>1</a:t>
            </a:r>
            <a:r>
              <a:rPr lang="vi-VN" sz="4400" dirty="0">
                <a:latin typeface="Arial" panose="020B0604020202020204" pitchFamily="34" charset="0"/>
                <a:cs typeface="Arial" panose="020B0604020202020204" pitchFamily="34" charset="0"/>
              </a:rPr>
              <a:t>. </a:t>
            </a:r>
            <a:r>
              <a:rPr lang="de-DE" sz="4400" dirty="0">
                <a:latin typeface="Arial" panose="020B0604020202020204" pitchFamily="34" charset="0"/>
                <a:cs typeface="Arial" panose="020B0604020202020204" pitchFamily="34" charset="0"/>
              </a:rPr>
              <a:t>Em viết bài phân tích các nhân tố ảnh hưởng đến cung một hàng hóa, dịch vụ trên thị trường vào dịp Tết.</a:t>
            </a:r>
            <a:endParaRPr lang="en-US" sz="4400" dirty="0">
              <a:latin typeface="Arial" panose="020B0604020202020204" pitchFamily="34" charset="0"/>
              <a:cs typeface="Arial" panose="020B0604020202020204" pitchFamily="34" charset="0"/>
            </a:endParaRPr>
          </a:p>
        </p:txBody>
      </p:sp>
      <p:sp>
        <p:nvSpPr>
          <p:cNvPr id="6" name="Freeform 6"/>
          <p:cNvSpPr/>
          <p:nvPr/>
        </p:nvSpPr>
        <p:spPr>
          <a:xfrm rot="7280514" flipH="1">
            <a:off x="8129671" y="8473974"/>
            <a:ext cx="2279955" cy="2258322"/>
          </a:xfrm>
          <a:custGeom>
            <a:avLst/>
            <a:gdLst/>
            <a:ahLst/>
            <a:cxnLst/>
            <a:rect l="l" t="t" r="r" b="b"/>
            <a:pathLst>
              <a:path w="3423267" h="3484241">
                <a:moveTo>
                  <a:pt x="3423266" y="0"/>
                </a:moveTo>
                <a:lnTo>
                  <a:pt x="0" y="0"/>
                </a:lnTo>
                <a:lnTo>
                  <a:pt x="0" y="3484241"/>
                </a:lnTo>
                <a:lnTo>
                  <a:pt x="3423266" y="3484241"/>
                </a:lnTo>
                <a:lnTo>
                  <a:pt x="3423266"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5"/>
          <p:cNvSpPr/>
          <p:nvPr/>
        </p:nvSpPr>
        <p:spPr>
          <a:xfrm>
            <a:off x="10999421" y="5845007"/>
            <a:ext cx="3173540" cy="4114800"/>
          </a:xfrm>
          <a:custGeom>
            <a:avLst/>
            <a:gdLst/>
            <a:ahLst/>
            <a:cxnLst/>
            <a:rect l="l" t="t" r="r" b="b"/>
            <a:pathLst>
              <a:path w="3173540" h="4114800">
                <a:moveTo>
                  <a:pt x="0" y="0"/>
                </a:moveTo>
                <a:lnTo>
                  <a:pt x="3173540" y="0"/>
                </a:lnTo>
                <a:lnTo>
                  <a:pt x="3173540" y="4114800"/>
                </a:lnTo>
                <a:lnTo>
                  <a:pt x="0" y="4114800"/>
                </a:lnTo>
                <a:lnTo>
                  <a:pt x="0" y="0"/>
                </a:lnTo>
                <a:close/>
              </a:path>
            </a:pathLst>
          </a:custGeom>
          <a:blipFill>
            <a:blip r:embed="rId9"/>
            <a:stretch>
              <a:fillRect/>
            </a:stretch>
          </a:blipFill>
        </p:spPr>
      </p:sp>
      <p:sp>
        <p:nvSpPr>
          <p:cNvPr id="14" name="Freeform 6"/>
          <p:cNvSpPr/>
          <p:nvPr/>
        </p:nvSpPr>
        <p:spPr>
          <a:xfrm>
            <a:off x="14345387" y="5845007"/>
            <a:ext cx="3770186" cy="4114800"/>
          </a:xfrm>
          <a:custGeom>
            <a:avLst/>
            <a:gdLst/>
            <a:ahLst/>
            <a:cxnLst/>
            <a:rect l="l" t="t" r="r" b="b"/>
            <a:pathLst>
              <a:path w="3770186" h="4114800">
                <a:moveTo>
                  <a:pt x="0" y="0"/>
                </a:moveTo>
                <a:lnTo>
                  <a:pt x="3770186" y="0"/>
                </a:lnTo>
                <a:lnTo>
                  <a:pt x="3770186" y="4114800"/>
                </a:lnTo>
                <a:lnTo>
                  <a:pt x="0" y="4114800"/>
                </a:lnTo>
                <a:lnTo>
                  <a:pt x="0" y="0"/>
                </a:lnTo>
                <a:close/>
              </a:path>
            </a:pathLst>
          </a:custGeom>
          <a:blipFill>
            <a:blip r:embed="rId10"/>
            <a:stretch>
              <a:fillRect/>
            </a:stretch>
          </a:blipFill>
        </p:spPr>
      </p:sp>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026846" y="2370736"/>
            <a:ext cx="4407267" cy="3417836"/>
          </a:xfrm>
          <a:prstGeom prst="rect">
            <a:avLst/>
          </a:prstGeom>
        </p:spPr>
      </p:pic>
    </p:spTree>
    <p:custDataLst>
      <p:tags r:id="rId1"/>
    </p:custDataLst>
    <p:extLst>
      <p:ext uri="{BB962C8B-B14F-4D97-AF65-F5344CB8AC3E}">
        <p14:creationId xmlns:p14="http://schemas.microsoft.com/office/powerpoint/2010/main" val="71342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64000"/>
            </a:blip>
            <a:stretch>
              <a:fillRect t="-9222" b="-9222"/>
            </a:stretch>
          </a:blipFill>
        </p:spPr>
      </p:sp>
      <p:sp>
        <p:nvSpPr>
          <p:cNvPr id="19" name="Freeform 19"/>
          <p:cNvSpPr/>
          <p:nvPr/>
        </p:nvSpPr>
        <p:spPr>
          <a:xfrm rot="13351395">
            <a:off x="2804959" y="6302309"/>
            <a:ext cx="2444504" cy="3316798"/>
          </a:xfrm>
          <a:custGeom>
            <a:avLst/>
            <a:gdLst/>
            <a:ahLst/>
            <a:cxnLst/>
            <a:rect l="l" t="t" r="r" b="b"/>
            <a:pathLst>
              <a:path w="2240362" h="2954915">
                <a:moveTo>
                  <a:pt x="2240363" y="0"/>
                </a:moveTo>
                <a:lnTo>
                  <a:pt x="0" y="0"/>
                </a:lnTo>
                <a:lnTo>
                  <a:pt x="0" y="2954914"/>
                </a:lnTo>
                <a:lnTo>
                  <a:pt x="2240363" y="2954914"/>
                </a:lnTo>
                <a:lnTo>
                  <a:pt x="2240363"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1" name="Freeform 21"/>
          <p:cNvSpPr/>
          <p:nvPr/>
        </p:nvSpPr>
        <p:spPr>
          <a:xfrm>
            <a:off x="786175" y="612637"/>
            <a:ext cx="4905573" cy="5218695"/>
          </a:xfrm>
          <a:custGeom>
            <a:avLst/>
            <a:gdLst/>
            <a:ahLst/>
            <a:cxnLst/>
            <a:rect l="l" t="t" r="r" b="b"/>
            <a:pathLst>
              <a:path w="4905573" h="5218695">
                <a:moveTo>
                  <a:pt x="0" y="0"/>
                </a:moveTo>
                <a:lnTo>
                  <a:pt x="4905573" y="0"/>
                </a:lnTo>
                <a:lnTo>
                  <a:pt x="4905573" y="5218694"/>
                </a:lnTo>
                <a:lnTo>
                  <a:pt x="0" y="52186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4" name="TextBox 23"/>
          <p:cNvSpPr txBox="1"/>
          <p:nvPr/>
        </p:nvSpPr>
        <p:spPr>
          <a:xfrm>
            <a:off x="1531338" y="2252488"/>
            <a:ext cx="3415245" cy="1938992"/>
          </a:xfrm>
          <a:prstGeom prst="rect">
            <a:avLst/>
          </a:prstGeom>
          <a:noFill/>
        </p:spPr>
        <p:txBody>
          <a:bodyPr wrap="square" rtlCol="0">
            <a:spAutoFit/>
          </a:bodyPr>
          <a:lstStyle/>
          <a:p>
            <a:pPr algn="ctr">
              <a:lnSpc>
                <a:spcPct val="150000"/>
              </a:lnSpc>
            </a:pPr>
            <a:r>
              <a:rPr lang="vi-VN" sz="4000" b="1" dirty="0">
                <a:solidFill>
                  <a:srgbClr val="C00000"/>
                </a:solidFill>
                <a:latin typeface="Arial" panose="020B0604020202020204" pitchFamily="34" charset="0"/>
                <a:cs typeface="Arial" panose="020B0604020202020204" pitchFamily="34" charset="0"/>
              </a:rPr>
              <a:t>Gợi </a:t>
            </a:r>
            <a:r>
              <a:rPr lang="vi-VN" sz="4000" b="1">
                <a:solidFill>
                  <a:srgbClr val="C00000"/>
                </a:solidFill>
                <a:latin typeface="Arial" panose="020B0604020202020204" pitchFamily="34" charset="0"/>
                <a:cs typeface="Arial" panose="020B0604020202020204" pitchFamily="34" charset="0"/>
              </a:rPr>
              <a:t>ý viết bài phân tích</a:t>
            </a:r>
            <a:endParaRPr lang="en-US" sz="4000" b="1" dirty="0">
              <a:solidFill>
                <a:srgbClr val="C00000"/>
              </a:solidFill>
              <a:latin typeface="Arial" panose="020B0604020202020204" pitchFamily="34" charset="0"/>
              <a:cs typeface="Arial" panose="020B0604020202020204" pitchFamily="34" charset="0"/>
            </a:endParaRPr>
          </a:p>
        </p:txBody>
      </p:sp>
      <p:sp>
        <p:nvSpPr>
          <p:cNvPr id="25" name="Rectangle 24"/>
          <p:cNvSpPr/>
          <p:nvPr/>
        </p:nvSpPr>
        <p:spPr>
          <a:xfrm>
            <a:off x="6436911" y="832796"/>
            <a:ext cx="10736521" cy="6555641"/>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de-DE" sz="4000">
                <a:latin typeface="Arial" panose="020B0604020202020204" pitchFamily="34" charset="0"/>
                <a:cs typeface="Arial" panose="020B0604020202020204" pitchFamily="34" charset="0"/>
              </a:rPr>
              <a:t>Lựa chọn hàng hóa</a:t>
            </a:r>
            <a:r>
              <a:rPr lang="vi-VN" sz="400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vi-VN" sz="4000">
                <a:latin typeface="Arial" panose="020B0604020202020204" pitchFamily="34" charset="0"/>
                <a:cs typeface="Arial" panose="020B0604020202020204" pitchFamily="34" charset="0"/>
              </a:rPr>
              <a:t>Hãy </a:t>
            </a:r>
            <a:r>
              <a:rPr lang="vi-VN" sz="4000" dirty="0">
                <a:latin typeface="Arial" panose="020B0604020202020204" pitchFamily="34" charset="0"/>
                <a:cs typeface="Arial" panose="020B0604020202020204" pitchFamily="34" charset="0"/>
              </a:rPr>
              <a:t>nêu nhận xét của em về chất lượng, giá cả của hàng hóa </a:t>
            </a:r>
            <a:r>
              <a:rPr lang="vi-VN" sz="4000">
                <a:latin typeface="Arial" panose="020B0604020202020204" pitchFamily="34" charset="0"/>
                <a:cs typeface="Arial" panose="020B0604020202020204" pitchFamily="34" charset="0"/>
              </a:rPr>
              <a:t>đó.</a:t>
            </a:r>
          </a:p>
          <a:p>
            <a:pPr marL="571500" indent="-571500" algn="just">
              <a:lnSpc>
                <a:spcPct val="150000"/>
              </a:lnSpc>
              <a:buFont typeface="Wingdings" panose="05000000000000000000" pitchFamily="2" charset="2"/>
              <a:buChar char="§"/>
            </a:pPr>
            <a:r>
              <a:rPr lang="de-DE" sz="4000">
                <a:latin typeface="Arial" panose="020B0604020202020204" pitchFamily="34" charset="0"/>
                <a:cs typeface="Arial" panose="020B0604020202020204" pitchFamily="34" charset="0"/>
              </a:rPr>
              <a:t>Sưu tầm tài liệu liên quan đến các nhân tố ảnh hưởng cung, cầu của hàng hóa đó trong dịp Tết</a:t>
            </a:r>
            <a:r>
              <a:rPr lang="vi-VN" sz="400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de-DE" sz="4000">
                <a:latin typeface="Arial" panose="020B0604020202020204" pitchFamily="34" charset="0"/>
                <a:cs typeface="Arial" panose="020B0604020202020204" pitchFamily="34" charset="0"/>
              </a:rPr>
              <a:t>Phân tích các nhân tố ảnh hưởng đó.</a:t>
            </a:r>
            <a:endParaRPr lang="en-US" sz="400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9"/>
          <a:stretch>
            <a:fillRect/>
          </a:stretch>
        </p:blipFill>
        <p:spPr>
          <a:xfrm>
            <a:off x="12777835" y="7440090"/>
            <a:ext cx="4395597" cy="278001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fade">
                                      <p:cBhvr>
                                        <p:cTn id="13" dur="500"/>
                                        <p:tgtEl>
                                          <p:spTgt spid="25">
                                            <p:txEl>
                                              <p:pRg st="0" end="0"/>
                                            </p:txEl>
                                          </p:spTgt>
                                        </p:tgtEl>
                                      </p:cBhvr>
                                    </p:animEffect>
                                    <p:anim calcmode="lin" valueType="num">
                                      <p:cBhvr>
                                        <p:cTn id="14"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5">
                                            <p:txEl>
                                              <p:pRg st="1" end="1"/>
                                            </p:txEl>
                                          </p:spTgt>
                                        </p:tgtEl>
                                        <p:attrNameLst>
                                          <p:attrName>style.visibility</p:attrName>
                                        </p:attrNameLst>
                                      </p:cBhvr>
                                      <p:to>
                                        <p:strVal val="visible"/>
                                      </p:to>
                                    </p:set>
                                    <p:animEffect transition="in" filter="fade">
                                      <p:cBhvr>
                                        <p:cTn id="19" dur="500"/>
                                        <p:tgtEl>
                                          <p:spTgt spid="25">
                                            <p:txEl>
                                              <p:pRg st="1" end="1"/>
                                            </p:txEl>
                                          </p:spTgt>
                                        </p:tgtEl>
                                      </p:cBhvr>
                                    </p:animEffect>
                                    <p:anim calcmode="lin" valueType="num">
                                      <p:cBhvr>
                                        <p:cTn id="20"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5">
                                            <p:txEl>
                                              <p:pRg st="2" end="2"/>
                                            </p:txEl>
                                          </p:spTgt>
                                        </p:tgtEl>
                                        <p:attrNameLst>
                                          <p:attrName>style.visibility</p:attrName>
                                        </p:attrNameLst>
                                      </p:cBhvr>
                                      <p:to>
                                        <p:strVal val="visible"/>
                                      </p:to>
                                    </p:set>
                                    <p:animEffect transition="in" filter="fade">
                                      <p:cBhvr>
                                        <p:cTn id="25" dur="500"/>
                                        <p:tgtEl>
                                          <p:spTgt spid="25">
                                            <p:txEl>
                                              <p:pRg st="2" end="2"/>
                                            </p:txEl>
                                          </p:spTgt>
                                        </p:tgtEl>
                                      </p:cBhvr>
                                    </p:animEffect>
                                    <p:anim calcmode="lin" valueType="num">
                                      <p:cBhvr>
                                        <p:cTn id="26"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25">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5">
                                            <p:txEl>
                                              <p:pRg st="3" end="3"/>
                                            </p:txEl>
                                          </p:spTgt>
                                        </p:tgtEl>
                                        <p:attrNameLst>
                                          <p:attrName>style.visibility</p:attrName>
                                        </p:attrNameLst>
                                      </p:cBhvr>
                                      <p:to>
                                        <p:strVal val="visible"/>
                                      </p:to>
                                    </p:set>
                                    <p:animEffect transition="in" filter="fade">
                                      <p:cBhvr>
                                        <p:cTn id="31" dur="500"/>
                                        <p:tgtEl>
                                          <p:spTgt spid="25">
                                            <p:txEl>
                                              <p:pRg st="3" end="3"/>
                                            </p:txEl>
                                          </p:spTgt>
                                        </p:tgtEl>
                                      </p:cBhvr>
                                    </p:animEffect>
                                    <p:anim calcmode="lin" valueType="num">
                                      <p:cBhvr>
                                        <p:cTn id="32"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64000"/>
            </a:blip>
            <a:stretch>
              <a:fillRect t="-9222" b="-9222"/>
            </a:stretch>
          </a:blipFill>
        </p:spPr>
      </p:sp>
      <p:sp>
        <p:nvSpPr>
          <p:cNvPr id="3" name="Freeform 3"/>
          <p:cNvSpPr/>
          <p:nvPr/>
        </p:nvSpPr>
        <p:spPr>
          <a:xfrm rot="-2104014">
            <a:off x="1119125" y="1172488"/>
            <a:ext cx="4862142" cy="4296366"/>
          </a:xfrm>
          <a:custGeom>
            <a:avLst/>
            <a:gdLst/>
            <a:ahLst/>
            <a:cxnLst/>
            <a:rect l="l" t="t" r="r" b="b"/>
            <a:pathLst>
              <a:path w="4862142" h="4296366">
                <a:moveTo>
                  <a:pt x="0" y="0"/>
                </a:moveTo>
                <a:lnTo>
                  <a:pt x="4862142" y="0"/>
                </a:lnTo>
                <a:lnTo>
                  <a:pt x="4862142" y="4296365"/>
                </a:lnTo>
                <a:lnTo>
                  <a:pt x="0" y="4296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4" name="Group 4"/>
          <p:cNvGrpSpPr/>
          <p:nvPr/>
        </p:nvGrpSpPr>
        <p:grpSpPr>
          <a:xfrm>
            <a:off x="2373749" y="1278176"/>
            <a:ext cx="13540501" cy="7730649"/>
            <a:chOff x="0" y="0"/>
            <a:chExt cx="18054002" cy="10307532"/>
          </a:xfrm>
        </p:grpSpPr>
        <p:grpSp>
          <p:nvGrpSpPr>
            <p:cNvPr id="5" name="Group 5"/>
            <p:cNvGrpSpPr/>
            <p:nvPr/>
          </p:nvGrpSpPr>
          <p:grpSpPr>
            <a:xfrm rot="-208414">
              <a:off x="259418" y="516605"/>
              <a:ext cx="17328616" cy="9088764"/>
              <a:chOff x="0" y="0"/>
              <a:chExt cx="3077638" cy="1614204"/>
            </a:xfrm>
          </p:grpSpPr>
          <p:sp>
            <p:nvSpPr>
              <p:cNvPr id="6" name="Freeform 6"/>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a:solidFill>
                  <a:srgbClr val="3D4984"/>
                </a:solidFill>
              </a:ln>
            </p:spPr>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8" name="Group 8"/>
            <p:cNvGrpSpPr/>
            <p:nvPr/>
          </p:nvGrpSpPr>
          <p:grpSpPr>
            <a:xfrm rot="191834">
              <a:off x="485416" y="742603"/>
              <a:ext cx="17328616" cy="9088764"/>
              <a:chOff x="0" y="0"/>
              <a:chExt cx="3077638" cy="1614204"/>
            </a:xfrm>
          </p:grpSpPr>
          <p:sp>
            <p:nvSpPr>
              <p:cNvPr id="9" name="Freeform 9"/>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a:solidFill>
                  <a:srgbClr val="3D4984"/>
                </a:solidFill>
              </a:ln>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1" name="Group 11"/>
            <p:cNvGrpSpPr/>
            <p:nvPr/>
          </p:nvGrpSpPr>
          <p:grpSpPr>
            <a:xfrm rot="-66823">
              <a:off x="485416" y="742603"/>
              <a:ext cx="17328616" cy="9088764"/>
              <a:chOff x="0" y="0"/>
              <a:chExt cx="3077638" cy="1614204"/>
            </a:xfrm>
          </p:grpSpPr>
          <p:sp>
            <p:nvSpPr>
              <p:cNvPr id="12" name="Freeform 12"/>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a:solidFill>
                  <a:srgbClr val="3D4984"/>
                </a:solidFill>
              </a:ln>
            </p:spPr>
          </p:sp>
          <p:sp>
            <p:nvSpPr>
              <p:cNvPr id="13" name="TextBox 13"/>
              <p:cNvSpPr txBox="1"/>
              <p:nvPr/>
            </p:nvSpPr>
            <p:spPr>
              <a:xfrm>
                <a:off x="0" y="-28575"/>
                <a:ext cx="812800" cy="8413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4" name="Group 14"/>
            <p:cNvGrpSpPr/>
            <p:nvPr/>
          </p:nvGrpSpPr>
          <p:grpSpPr>
            <a:xfrm>
              <a:off x="485416" y="742603"/>
              <a:ext cx="17328616" cy="9088764"/>
              <a:chOff x="0" y="0"/>
              <a:chExt cx="3077638" cy="1614204"/>
            </a:xfrm>
          </p:grpSpPr>
          <p:sp>
            <p:nvSpPr>
              <p:cNvPr id="15" name="Freeform 15"/>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a:solidFill>
                  <a:srgbClr val="3D4984"/>
                </a:solidFill>
              </a:ln>
            </p:spPr>
          </p:sp>
          <p:sp>
            <p:nvSpPr>
              <p:cNvPr id="16" name="TextBox 16"/>
              <p:cNvSpPr txBox="1"/>
              <p:nvPr/>
            </p:nvSpPr>
            <p:spPr>
              <a:xfrm>
                <a:off x="0" y="-28575"/>
                <a:ext cx="812800" cy="8413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sp>
        <p:nvSpPr>
          <p:cNvPr id="17" name="Freeform 17"/>
          <p:cNvSpPr/>
          <p:nvPr/>
        </p:nvSpPr>
        <p:spPr>
          <a:xfrm rot="8444248" flipH="1">
            <a:off x="14085315" y="6502797"/>
            <a:ext cx="3477159" cy="4586181"/>
          </a:xfrm>
          <a:custGeom>
            <a:avLst/>
            <a:gdLst/>
            <a:ahLst/>
            <a:cxnLst/>
            <a:rect l="l" t="t" r="r" b="b"/>
            <a:pathLst>
              <a:path w="3477159" h="4586181">
                <a:moveTo>
                  <a:pt x="3477159" y="0"/>
                </a:moveTo>
                <a:lnTo>
                  <a:pt x="0" y="0"/>
                </a:lnTo>
                <a:lnTo>
                  <a:pt x="0" y="4586181"/>
                </a:lnTo>
                <a:lnTo>
                  <a:pt x="3477159" y="4586181"/>
                </a:lnTo>
                <a:lnTo>
                  <a:pt x="3477159"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8" name="Group 18"/>
          <p:cNvGrpSpPr/>
          <p:nvPr/>
        </p:nvGrpSpPr>
        <p:grpSpPr>
          <a:xfrm>
            <a:off x="15169228" y="-301732"/>
            <a:ext cx="3533862" cy="3381444"/>
            <a:chOff x="0" y="0"/>
            <a:chExt cx="4711816" cy="4508593"/>
          </a:xfrm>
        </p:grpSpPr>
        <p:sp>
          <p:nvSpPr>
            <p:cNvPr id="19" name="Freeform 19"/>
            <p:cNvSpPr/>
            <p:nvPr/>
          </p:nvSpPr>
          <p:spPr>
            <a:xfrm rot="5002884">
              <a:off x="148194" y="62100"/>
              <a:ext cx="1890659" cy="1982343"/>
            </a:xfrm>
            <a:custGeom>
              <a:avLst/>
              <a:gdLst/>
              <a:ahLst/>
              <a:cxnLst/>
              <a:rect l="l" t="t" r="r" b="b"/>
              <a:pathLst>
                <a:path w="1890659" h="1982343">
                  <a:moveTo>
                    <a:pt x="0" y="0"/>
                  </a:moveTo>
                  <a:lnTo>
                    <a:pt x="1890660" y="0"/>
                  </a:lnTo>
                  <a:lnTo>
                    <a:pt x="1890660" y="1982343"/>
                  </a:lnTo>
                  <a:lnTo>
                    <a:pt x="0" y="198234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0" name="Freeform 20"/>
            <p:cNvSpPr/>
            <p:nvPr/>
          </p:nvSpPr>
          <p:spPr>
            <a:xfrm rot="10739848">
              <a:off x="2803959" y="1115372"/>
              <a:ext cx="1890659" cy="1982343"/>
            </a:xfrm>
            <a:custGeom>
              <a:avLst/>
              <a:gdLst/>
              <a:ahLst/>
              <a:cxnLst/>
              <a:rect l="l" t="t" r="r" b="b"/>
              <a:pathLst>
                <a:path w="1890659" h="1982343">
                  <a:moveTo>
                    <a:pt x="0" y="0"/>
                  </a:moveTo>
                  <a:lnTo>
                    <a:pt x="1890660" y="0"/>
                  </a:lnTo>
                  <a:lnTo>
                    <a:pt x="1890660" y="1982342"/>
                  </a:lnTo>
                  <a:lnTo>
                    <a:pt x="0" y="198234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1" name="Freeform 21"/>
            <p:cNvSpPr/>
            <p:nvPr/>
          </p:nvSpPr>
          <p:spPr>
            <a:xfrm rot="1377244">
              <a:off x="1241718" y="2236061"/>
              <a:ext cx="1890659" cy="1982343"/>
            </a:xfrm>
            <a:custGeom>
              <a:avLst/>
              <a:gdLst/>
              <a:ahLst/>
              <a:cxnLst/>
              <a:rect l="l" t="t" r="r" b="b"/>
              <a:pathLst>
                <a:path w="1890659" h="1982343">
                  <a:moveTo>
                    <a:pt x="0" y="0"/>
                  </a:moveTo>
                  <a:lnTo>
                    <a:pt x="1890659" y="0"/>
                  </a:lnTo>
                  <a:lnTo>
                    <a:pt x="1890659" y="1982343"/>
                  </a:lnTo>
                  <a:lnTo>
                    <a:pt x="0" y="198234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grpSp>
      <p:sp>
        <p:nvSpPr>
          <p:cNvPr id="22" name="Freeform 22"/>
          <p:cNvSpPr/>
          <p:nvPr/>
        </p:nvSpPr>
        <p:spPr>
          <a:xfrm rot="-5130068">
            <a:off x="-1522480" y="6898471"/>
            <a:ext cx="4504411" cy="4584642"/>
          </a:xfrm>
          <a:custGeom>
            <a:avLst/>
            <a:gdLst/>
            <a:ahLst/>
            <a:cxnLst/>
            <a:rect l="l" t="t" r="r" b="b"/>
            <a:pathLst>
              <a:path w="4504411" h="4584642">
                <a:moveTo>
                  <a:pt x="0" y="0"/>
                </a:moveTo>
                <a:lnTo>
                  <a:pt x="4504411" y="0"/>
                </a:lnTo>
                <a:lnTo>
                  <a:pt x="4504411" y="4584642"/>
                </a:lnTo>
                <a:lnTo>
                  <a:pt x="0" y="458464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3" name="TextBox 23"/>
          <p:cNvSpPr txBox="1"/>
          <p:nvPr/>
        </p:nvSpPr>
        <p:spPr>
          <a:xfrm>
            <a:off x="3226666" y="3084062"/>
            <a:ext cx="11904711" cy="3693319"/>
          </a:xfrm>
          <a:prstGeom prst="rect">
            <a:avLst/>
          </a:prstGeom>
        </p:spPr>
        <p:txBody>
          <a:bodyPr lIns="0" tIns="0" rIns="0" bIns="0" rtlCol="0" anchor="t">
            <a:spAutoFit/>
          </a:bodyPr>
          <a:lstStyle/>
          <a:p>
            <a:pPr algn="ctr">
              <a:lnSpc>
                <a:spcPct val="150000"/>
              </a:lnSpc>
            </a:pPr>
            <a:r>
              <a:rPr lang="vi-VN" sz="8000" b="1" dirty="0">
                <a:solidFill>
                  <a:srgbClr val="C0504D">
                    <a:lumMod val="75000"/>
                  </a:srgbClr>
                </a:solidFill>
              </a:rPr>
              <a:t>HẸN GẶP LẠI CÁC EM TRONG TIẾT HỌC SAU!</a:t>
            </a:r>
            <a:endParaRPr lang="en-US" sz="8000" b="1" dirty="0">
              <a:solidFill>
                <a:srgbClr val="C0504D">
                  <a:lumMod val="75000"/>
                </a:srgbClr>
              </a:solidFill>
            </a:endParaRPr>
          </a:p>
        </p:txBody>
      </p:sp>
    </p:spTree>
    <p:custDataLst>
      <p:tags r:id="rId1"/>
    </p:custDataLst>
    <p:extLst>
      <p:ext uri="{BB962C8B-B14F-4D97-AF65-F5344CB8AC3E}">
        <p14:creationId xmlns:p14="http://schemas.microsoft.com/office/powerpoint/2010/main" val="351607345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443"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64000"/>
            </a:blip>
            <a:stretch>
              <a:fillRect t="-9222" b="-9222"/>
            </a:stretch>
          </a:blipFill>
        </p:spPr>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59111" flipH="1">
            <a:off x="11983073" y="-875509"/>
            <a:ext cx="6553200" cy="3276600"/>
          </a:xfrm>
          <a:prstGeom prst="rect">
            <a:avLst/>
          </a:prstGeom>
        </p:spPr>
      </p:pic>
      <p:grpSp>
        <p:nvGrpSpPr>
          <p:cNvPr id="5" name="Group 8"/>
          <p:cNvGrpSpPr/>
          <p:nvPr/>
        </p:nvGrpSpPr>
        <p:grpSpPr>
          <a:xfrm>
            <a:off x="626464" y="171099"/>
            <a:ext cx="17035072" cy="1454661"/>
            <a:chOff x="0" y="0"/>
            <a:chExt cx="4486603" cy="474202"/>
          </a:xfrm>
        </p:grpSpPr>
        <p:sp>
          <p:nvSpPr>
            <p:cNvPr id="6" name="Freeform 9"/>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sp>
        <p:sp>
          <p:nvSpPr>
            <p:cNvPr id="14" name="TextBox 10"/>
            <p:cNvSpPr txBox="1"/>
            <p:nvPr/>
          </p:nvSpPr>
          <p:spPr>
            <a:xfrm>
              <a:off x="88900" y="-38100"/>
              <a:ext cx="635000" cy="444500"/>
            </a:xfrm>
            <a:prstGeom prst="rect">
              <a:avLst/>
            </a:prstGeom>
          </p:spPr>
          <p:txBody>
            <a:bodyPr lIns="50800" tIns="50800" rIns="50800" bIns="50800" rtlCol="0" anchor="ctr"/>
            <a:lstStyle/>
            <a:p>
              <a:pPr algn="ctr">
                <a:lnSpc>
                  <a:spcPts val="2748"/>
                </a:lnSpc>
              </a:pPr>
              <a:endParaRPr/>
            </a:p>
          </p:txBody>
        </p:sp>
      </p:grpSp>
      <p:sp>
        <p:nvSpPr>
          <p:cNvPr id="15" name="TextBox 11"/>
          <p:cNvSpPr txBox="1"/>
          <p:nvPr/>
        </p:nvSpPr>
        <p:spPr>
          <a:xfrm>
            <a:off x="938256" y="-190500"/>
            <a:ext cx="16230600" cy="1583062"/>
          </a:xfrm>
          <a:prstGeom prst="rect">
            <a:avLst/>
          </a:prstGeom>
        </p:spPr>
        <p:txBody>
          <a:bodyPr lIns="0" tIns="0" rIns="0" bIns="0" rtlCol="0" anchor="t">
            <a:spAutoFit/>
          </a:bodyPr>
          <a:lstStyle/>
          <a:p>
            <a:pPr algn="ctr">
              <a:lnSpc>
                <a:spcPts val="13999"/>
              </a:lnSpc>
            </a:pPr>
            <a:r>
              <a:rPr lang="vi-VN" sz="6000" b="1" dirty="0">
                <a:solidFill>
                  <a:srgbClr val="FFFFFF"/>
                </a:solidFill>
              </a:rPr>
              <a:t>KHỞI ĐỘNG</a:t>
            </a:r>
            <a:endParaRPr lang="en-US" sz="6000" b="1" dirty="0">
              <a:solidFill>
                <a:srgbClr val="FFFFFF"/>
              </a:solidFill>
            </a:endParaRPr>
          </a:p>
        </p:txBody>
      </p:sp>
      <p:sp>
        <p:nvSpPr>
          <p:cNvPr id="16" name="TextBox 15"/>
          <p:cNvSpPr txBox="1"/>
          <p:nvPr/>
        </p:nvSpPr>
        <p:spPr>
          <a:xfrm>
            <a:off x="522515" y="1819784"/>
            <a:ext cx="17232086" cy="665150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50000"/>
              </a:lnSpc>
            </a:pPr>
            <a:r>
              <a:rPr lang="vi-VN" sz="3600" dirty="0">
                <a:latin typeface="+mj-lt"/>
              </a:rPr>
              <a:t>Thông thường, những phiên chợ quê chỉ họp vào buổi sáng hoặc theo phiên. Nhưng vào dịp Tết, đặc biệt từ ngày 23 tháng Chạp trở đi, do nhu cầu mua sắm tăng cao nên chợ có thể họp cả ngày. Nhiều mặt hàng nông sản của bà con từ vườn nhà hoặc từ các chợ đầu mối đổ về như: gạo nếp, lá dong, dưa hành, những nải chuối, buồng cau,... tất cả đều làm cho chợ quê ngày Tết thêm phong phú. Những đôi quang gánh nhiều khi chỉ vài củ su hào, rau mùi thơm hay những quả bưởi,... đều được người nông dân mang ra chợ, giá rẻ hơn so với thành thị.</a:t>
            </a:r>
            <a:endParaRPr lang="en-US" sz="3600" dirty="0">
              <a:latin typeface="+mj-lt"/>
            </a:endParaRPr>
          </a:p>
          <a:p>
            <a:pPr algn="just">
              <a:lnSpc>
                <a:spcPct val="150000"/>
              </a:lnSpc>
            </a:pPr>
            <a:r>
              <a:rPr lang="vi-VN" sz="3600" b="1" dirty="0">
                <a:solidFill>
                  <a:srgbClr val="FF0000"/>
                </a:solidFill>
                <a:latin typeface="+mj-lt"/>
              </a:rPr>
              <a:t>Em có nhận xét gì về </a:t>
            </a:r>
            <a:r>
              <a:rPr lang="vi-VN" sz="3600" b="1" u="sng" dirty="0">
                <a:solidFill>
                  <a:srgbClr val="FF0000"/>
                </a:solidFill>
                <a:latin typeface="+mj-lt"/>
              </a:rPr>
              <a:t>số lượng hàng hóa, dịch vụ được cung ứng </a:t>
            </a:r>
            <a:r>
              <a:rPr lang="vi-VN" sz="3600" b="1" dirty="0">
                <a:solidFill>
                  <a:srgbClr val="FF0000"/>
                </a:solidFill>
                <a:latin typeface="+mj-lt"/>
              </a:rPr>
              <a:t>và </a:t>
            </a:r>
            <a:r>
              <a:rPr lang="vi-VN" sz="3600" b="1" u="sng" dirty="0">
                <a:solidFill>
                  <a:srgbClr val="FF0000"/>
                </a:solidFill>
                <a:latin typeface="+mj-lt"/>
              </a:rPr>
              <a:t>nhu cầu mua sắm </a:t>
            </a:r>
            <a:r>
              <a:rPr lang="vi-VN" sz="3600" b="1" dirty="0">
                <a:solidFill>
                  <a:srgbClr val="FF0000"/>
                </a:solidFill>
                <a:latin typeface="+mj-lt"/>
              </a:rPr>
              <a:t>của người dân vào dịp Tết?</a:t>
            </a:r>
            <a:endParaRPr lang="en-US" sz="3600" b="1" dirty="0">
              <a:solidFill>
                <a:srgbClr val="FF0000"/>
              </a:solidFill>
              <a:latin typeface="+mj-lt"/>
              <a:cs typeface="Arial" panose="020B0604020202020204" pitchFamily="34" charset="0"/>
            </a:endParaRPr>
          </a:p>
        </p:txBody>
      </p:sp>
      <p:pic>
        <p:nvPicPr>
          <p:cNvPr id="17" name="Picture 16"/>
          <p:cNvPicPr>
            <a:picLocks noChangeAspect="1"/>
          </p:cNvPicPr>
          <p:nvPr/>
        </p:nvPicPr>
        <p:blipFill>
          <a:blip r:embed="rId6"/>
          <a:stretch>
            <a:fillRect/>
          </a:stretch>
        </p:blipFill>
        <p:spPr>
          <a:xfrm>
            <a:off x="6172200" y="7955988"/>
            <a:ext cx="4976370" cy="2301466"/>
          </a:xfrm>
          <a:prstGeom prst="rect">
            <a:avLst/>
          </a:prstGeom>
        </p:spPr>
      </p:pic>
      <p:sp>
        <p:nvSpPr>
          <p:cNvPr id="18" name="Rectangle 17">
            <a:extLst>
              <a:ext uri="{FF2B5EF4-FFF2-40B4-BE49-F238E27FC236}">
                <a16:creationId xmlns:a16="http://schemas.microsoft.com/office/drawing/2014/main" id="{B2302AAC-4BCB-3F1E-C7C8-7C4C7992D3F5}"/>
              </a:ext>
            </a:extLst>
          </p:cNvPr>
          <p:cNvSpPr/>
          <p:nvPr/>
        </p:nvSpPr>
        <p:spPr>
          <a:xfrm>
            <a:off x="9067800" y="2876550"/>
            <a:ext cx="5086116" cy="56899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600" dirty="0">
                <a:latin typeface="+mj-lt"/>
              </a:rPr>
              <a:t>nhu cầu mua sắm tăng cao</a:t>
            </a:r>
            <a:endParaRPr lang="en-US" sz="3600" dirty="0"/>
          </a:p>
        </p:txBody>
      </p:sp>
      <p:sp>
        <p:nvSpPr>
          <p:cNvPr id="21" name="Rectangle 20">
            <a:extLst>
              <a:ext uri="{FF2B5EF4-FFF2-40B4-BE49-F238E27FC236}">
                <a16:creationId xmlns:a16="http://schemas.microsoft.com/office/drawing/2014/main" id="{E78FF31B-F9C1-8215-C997-30575467AE60}"/>
              </a:ext>
            </a:extLst>
          </p:cNvPr>
          <p:cNvSpPr/>
          <p:nvPr/>
        </p:nvSpPr>
        <p:spPr>
          <a:xfrm>
            <a:off x="2133600" y="3605556"/>
            <a:ext cx="15631885" cy="6912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600" dirty="0">
                <a:latin typeface="+mj-lt"/>
              </a:rPr>
              <a:t>Nhiều mặt</a:t>
            </a:r>
            <a:r>
              <a:rPr lang="en-US" sz="3600" dirty="0">
                <a:latin typeface="+mj-lt"/>
              </a:rPr>
              <a:t> </a:t>
            </a:r>
            <a:r>
              <a:rPr lang="vi-VN" sz="3600" dirty="0">
                <a:latin typeface="+mj-lt"/>
              </a:rPr>
              <a:t>hàng nông sản của bà con từ </a:t>
            </a:r>
            <a:r>
              <a:rPr lang="vi-VN" sz="3600" b="1" u="sng" dirty="0">
                <a:latin typeface="+mj-lt"/>
              </a:rPr>
              <a:t>vườn nhà </a:t>
            </a:r>
            <a:r>
              <a:rPr lang="vi-VN" sz="3600" dirty="0">
                <a:latin typeface="+mj-lt"/>
              </a:rPr>
              <a:t>hoặc từ </a:t>
            </a:r>
            <a:r>
              <a:rPr lang="vi-VN" sz="3600" b="1" u="sng" dirty="0">
                <a:latin typeface="+mj-lt"/>
              </a:rPr>
              <a:t>các chợ đầu mối </a:t>
            </a:r>
            <a:r>
              <a:rPr lang="vi-VN" sz="3600" dirty="0">
                <a:latin typeface="+mj-lt"/>
              </a:rPr>
              <a:t>đổ về</a:t>
            </a:r>
            <a:endParaRPr lang="en-US" sz="3600" dirty="0">
              <a:latin typeface="+mj-lt"/>
            </a:endParaRPr>
          </a:p>
        </p:txBody>
      </p:sp>
      <p:sp>
        <p:nvSpPr>
          <p:cNvPr id="22" name="Rectangle 21">
            <a:extLst>
              <a:ext uri="{FF2B5EF4-FFF2-40B4-BE49-F238E27FC236}">
                <a16:creationId xmlns:a16="http://schemas.microsoft.com/office/drawing/2014/main" id="{92097888-904B-750E-248B-DE1477A3A52C}"/>
              </a:ext>
            </a:extLst>
          </p:cNvPr>
          <p:cNvSpPr/>
          <p:nvPr/>
        </p:nvSpPr>
        <p:spPr>
          <a:xfrm>
            <a:off x="12115800" y="6116632"/>
            <a:ext cx="5410201" cy="64690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vi-VN" sz="3600" b="1" u="sng" dirty="0">
                <a:latin typeface="+mj-lt"/>
              </a:rPr>
              <a:t>giá rẻ </a:t>
            </a:r>
            <a:r>
              <a:rPr lang="vi-VN" sz="3600" dirty="0">
                <a:latin typeface="+mj-lt"/>
              </a:rPr>
              <a:t>hơn so với thành thị.</a:t>
            </a:r>
            <a:endParaRPr lang="en-US" sz="3600" dirty="0">
              <a:latin typeface="+mj-lt"/>
            </a:endParaRPr>
          </a:p>
        </p:txBody>
      </p:sp>
    </p:spTree>
    <p:custDataLst>
      <p:tags r:id="rId1"/>
    </p:custDataLst>
    <p:extLst>
      <p:ext uri="{BB962C8B-B14F-4D97-AF65-F5344CB8AC3E}">
        <p14:creationId xmlns:p14="http://schemas.microsoft.com/office/powerpoint/2010/main" val="246837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64000"/>
            </a:blip>
            <a:stretch>
              <a:fillRect t="-9222" b="-9222"/>
            </a:stretch>
          </a:blipFill>
        </p:spPr>
      </p:sp>
      <p:sp>
        <p:nvSpPr>
          <p:cNvPr id="3" name="Freeform 3"/>
          <p:cNvSpPr/>
          <p:nvPr/>
        </p:nvSpPr>
        <p:spPr>
          <a:xfrm rot="-2104014">
            <a:off x="1119125" y="1172488"/>
            <a:ext cx="4862142" cy="4296366"/>
          </a:xfrm>
          <a:custGeom>
            <a:avLst/>
            <a:gdLst/>
            <a:ahLst/>
            <a:cxnLst/>
            <a:rect l="l" t="t" r="r" b="b"/>
            <a:pathLst>
              <a:path w="4862142" h="4296366">
                <a:moveTo>
                  <a:pt x="0" y="0"/>
                </a:moveTo>
                <a:lnTo>
                  <a:pt x="4862142" y="0"/>
                </a:lnTo>
                <a:lnTo>
                  <a:pt x="4862142" y="4296365"/>
                </a:lnTo>
                <a:lnTo>
                  <a:pt x="0" y="4296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4" name="Group 4"/>
          <p:cNvGrpSpPr/>
          <p:nvPr/>
        </p:nvGrpSpPr>
        <p:grpSpPr>
          <a:xfrm>
            <a:off x="1362870" y="809356"/>
            <a:ext cx="15175824" cy="8668287"/>
            <a:chOff x="0" y="0"/>
            <a:chExt cx="18054002" cy="10307532"/>
          </a:xfrm>
        </p:grpSpPr>
        <p:grpSp>
          <p:nvGrpSpPr>
            <p:cNvPr id="5" name="Group 5"/>
            <p:cNvGrpSpPr/>
            <p:nvPr/>
          </p:nvGrpSpPr>
          <p:grpSpPr>
            <a:xfrm rot="-208414">
              <a:off x="259418" y="516605"/>
              <a:ext cx="17328616" cy="9088764"/>
              <a:chOff x="0" y="0"/>
              <a:chExt cx="3077638" cy="1614204"/>
            </a:xfrm>
          </p:grpSpPr>
          <p:sp>
            <p:nvSpPr>
              <p:cNvPr id="6" name="Freeform 6"/>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a:solidFill>
                  <a:srgbClr val="3D4984"/>
                </a:solidFill>
              </a:ln>
            </p:spPr>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91834">
              <a:off x="485416" y="742603"/>
              <a:ext cx="17328616" cy="9088764"/>
              <a:chOff x="0" y="0"/>
              <a:chExt cx="3077638" cy="1614204"/>
            </a:xfrm>
          </p:grpSpPr>
          <p:sp>
            <p:nvSpPr>
              <p:cNvPr id="9" name="Freeform 9"/>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a:solidFill>
                  <a:srgbClr val="3D4984"/>
                </a:solidFill>
              </a:ln>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66823">
              <a:off x="485416" y="742603"/>
              <a:ext cx="17328616" cy="9088764"/>
              <a:chOff x="0" y="0"/>
              <a:chExt cx="3077638" cy="1614204"/>
            </a:xfrm>
          </p:grpSpPr>
          <p:sp>
            <p:nvSpPr>
              <p:cNvPr id="12" name="Freeform 12"/>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a:solidFill>
                  <a:srgbClr val="3D4984"/>
                </a:solidFill>
              </a:ln>
            </p:spPr>
          </p:sp>
          <p:sp>
            <p:nvSpPr>
              <p:cNvPr id="13" name="TextBox 13"/>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485416" y="742603"/>
              <a:ext cx="17328616" cy="9088764"/>
              <a:chOff x="0" y="0"/>
              <a:chExt cx="3077638" cy="1614204"/>
            </a:xfrm>
          </p:grpSpPr>
          <p:sp>
            <p:nvSpPr>
              <p:cNvPr id="15" name="Freeform 15"/>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a:solidFill>
                  <a:srgbClr val="3D4984"/>
                </a:solidFill>
              </a:ln>
            </p:spPr>
          </p:sp>
          <p:sp>
            <p:nvSpPr>
              <p:cNvPr id="16" name="TextBox 16"/>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sp>
        <p:nvSpPr>
          <p:cNvPr id="17" name="Freeform 17"/>
          <p:cNvSpPr/>
          <p:nvPr/>
        </p:nvSpPr>
        <p:spPr>
          <a:xfrm rot="9259338" flipH="1">
            <a:off x="15840512" y="7718440"/>
            <a:ext cx="1675688" cy="2210140"/>
          </a:xfrm>
          <a:custGeom>
            <a:avLst/>
            <a:gdLst/>
            <a:ahLst/>
            <a:cxnLst/>
            <a:rect l="l" t="t" r="r" b="b"/>
            <a:pathLst>
              <a:path w="3477159" h="4586181">
                <a:moveTo>
                  <a:pt x="3477159" y="0"/>
                </a:moveTo>
                <a:lnTo>
                  <a:pt x="0" y="0"/>
                </a:lnTo>
                <a:lnTo>
                  <a:pt x="0" y="4586181"/>
                </a:lnTo>
                <a:lnTo>
                  <a:pt x="3477159" y="4586181"/>
                </a:lnTo>
                <a:lnTo>
                  <a:pt x="3477159"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8" name="Group 18"/>
          <p:cNvGrpSpPr/>
          <p:nvPr/>
        </p:nvGrpSpPr>
        <p:grpSpPr>
          <a:xfrm>
            <a:off x="15169228" y="-301732"/>
            <a:ext cx="3533862" cy="3381444"/>
            <a:chOff x="0" y="0"/>
            <a:chExt cx="4711816" cy="4508593"/>
          </a:xfrm>
        </p:grpSpPr>
        <p:sp>
          <p:nvSpPr>
            <p:cNvPr id="19" name="Freeform 19"/>
            <p:cNvSpPr/>
            <p:nvPr/>
          </p:nvSpPr>
          <p:spPr>
            <a:xfrm rot="5002884">
              <a:off x="148194" y="62100"/>
              <a:ext cx="1890659" cy="1982343"/>
            </a:xfrm>
            <a:custGeom>
              <a:avLst/>
              <a:gdLst/>
              <a:ahLst/>
              <a:cxnLst/>
              <a:rect l="l" t="t" r="r" b="b"/>
              <a:pathLst>
                <a:path w="1890659" h="1982343">
                  <a:moveTo>
                    <a:pt x="0" y="0"/>
                  </a:moveTo>
                  <a:lnTo>
                    <a:pt x="1890660" y="0"/>
                  </a:lnTo>
                  <a:lnTo>
                    <a:pt x="1890660" y="1982343"/>
                  </a:lnTo>
                  <a:lnTo>
                    <a:pt x="0" y="198234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0" name="Freeform 20"/>
            <p:cNvSpPr/>
            <p:nvPr/>
          </p:nvSpPr>
          <p:spPr>
            <a:xfrm rot="10739848">
              <a:off x="2803959" y="1115372"/>
              <a:ext cx="1890659" cy="1982343"/>
            </a:xfrm>
            <a:custGeom>
              <a:avLst/>
              <a:gdLst/>
              <a:ahLst/>
              <a:cxnLst/>
              <a:rect l="l" t="t" r="r" b="b"/>
              <a:pathLst>
                <a:path w="1890659" h="1982343">
                  <a:moveTo>
                    <a:pt x="0" y="0"/>
                  </a:moveTo>
                  <a:lnTo>
                    <a:pt x="1890660" y="0"/>
                  </a:lnTo>
                  <a:lnTo>
                    <a:pt x="1890660" y="1982342"/>
                  </a:lnTo>
                  <a:lnTo>
                    <a:pt x="0" y="198234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1" name="Freeform 21"/>
            <p:cNvSpPr/>
            <p:nvPr/>
          </p:nvSpPr>
          <p:spPr>
            <a:xfrm rot="1377244">
              <a:off x="1241718" y="2236061"/>
              <a:ext cx="1890659" cy="1982343"/>
            </a:xfrm>
            <a:custGeom>
              <a:avLst/>
              <a:gdLst/>
              <a:ahLst/>
              <a:cxnLst/>
              <a:rect l="l" t="t" r="r" b="b"/>
              <a:pathLst>
                <a:path w="1890659" h="1982343">
                  <a:moveTo>
                    <a:pt x="0" y="0"/>
                  </a:moveTo>
                  <a:lnTo>
                    <a:pt x="1890659" y="0"/>
                  </a:lnTo>
                  <a:lnTo>
                    <a:pt x="1890659" y="1982343"/>
                  </a:lnTo>
                  <a:lnTo>
                    <a:pt x="0" y="198234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grpSp>
      <p:sp>
        <p:nvSpPr>
          <p:cNvPr id="22" name="Freeform 22"/>
          <p:cNvSpPr/>
          <p:nvPr/>
        </p:nvSpPr>
        <p:spPr>
          <a:xfrm rot="-5130068">
            <a:off x="-1231493" y="6774096"/>
            <a:ext cx="4504411" cy="4584642"/>
          </a:xfrm>
          <a:custGeom>
            <a:avLst/>
            <a:gdLst/>
            <a:ahLst/>
            <a:cxnLst/>
            <a:rect l="l" t="t" r="r" b="b"/>
            <a:pathLst>
              <a:path w="4504411" h="4584642">
                <a:moveTo>
                  <a:pt x="0" y="0"/>
                </a:moveTo>
                <a:lnTo>
                  <a:pt x="4504411" y="0"/>
                </a:lnTo>
                <a:lnTo>
                  <a:pt x="4504411" y="4584642"/>
                </a:lnTo>
                <a:lnTo>
                  <a:pt x="0" y="458464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5" name="Rectangle 24"/>
          <p:cNvSpPr/>
          <p:nvPr/>
        </p:nvSpPr>
        <p:spPr>
          <a:xfrm>
            <a:off x="2582981" y="3172649"/>
            <a:ext cx="13122037" cy="3785652"/>
          </a:xfrm>
          <a:prstGeom prst="rect">
            <a:avLst/>
          </a:prstGeom>
        </p:spPr>
        <p:txBody>
          <a:bodyPr wrap="square">
            <a:spAutoFit/>
          </a:bodyPr>
          <a:lstStyle/>
          <a:p>
            <a:pPr algn="ctr">
              <a:lnSpc>
                <a:spcPct val="150000"/>
              </a:lnSpc>
            </a:pPr>
            <a:r>
              <a:rPr lang="vi-VN" sz="8000" b="1" dirty="0">
                <a:solidFill>
                  <a:srgbClr val="C00000"/>
                </a:solidFill>
                <a:latin typeface="Arial" panose="020B0604020202020204" pitchFamily="34" charset="0"/>
                <a:cs typeface="Arial" panose="020B0604020202020204" pitchFamily="34" charset="0"/>
              </a:rPr>
              <a:t>BÀI 2</a:t>
            </a:r>
            <a:r>
              <a:rPr lang="vi-VN" sz="8000" b="1">
                <a:solidFill>
                  <a:srgbClr val="C00000"/>
                </a:solidFill>
                <a:latin typeface="Arial" panose="020B0604020202020204" pitchFamily="34" charset="0"/>
                <a:cs typeface="Arial" panose="020B0604020202020204" pitchFamily="34" charset="0"/>
              </a:rPr>
              <a:t>. CUNG, </a:t>
            </a:r>
            <a:r>
              <a:rPr lang="vi-VN" sz="8000" b="1" dirty="0">
                <a:solidFill>
                  <a:srgbClr val="C00000"/>
                </a:solidFill>
                <a:latin typeface="Arial" panose="020B0604020202020204" pitchFamily="34" charset="0"/>
                <a:cs typeface="Arial" panose="020B0604020202020204" pitchFamily="34" charset="0"/>
              </a:rPr>
              <a:t>CẦU </a:t>
            </a:r>
            <a:r>
              <a:rPr lang="vi-VN" sz="8000" b="1">
                <a:solidFill>
                  <a:srgbClr val="C00000"/>
                </a:solidFill>
                <a:latin typeface="Arial" panose="020B0604020202020204" pitchFamily="34" charset="0"/>
                <a:cs typeface="Arial" panose="020B0604020202020204" pitchFamily="34" charset="0"/>
              </a:rPr>
              <a:t>TRONG KINH </a:t>
            </a:r>
            <a:r>
              <a:rPr lang="vi-VN" sz="8000" b="1" dirty="0">
                <a:solidFill>
                  <a:srgbClr val="C00000"/>
                </a:solidFill>
                <a:latin typeface="Arial" panose="020B0604020202020204" pitchFamily="34" charset="0"/>
                <a:cs typeface="Arial" panose="020B0604020202020204" pitchFamily="34" charset="0"/>
              </a:rPr>
              <a:t>TẾ THỊ TRƯỜNG</a:t>
            </a:r>
            <a:endParaRPr lang="en-US" sz="8000" b="1" dirty="0">
              <a:solidFill>
                <a:srgbClr val="C00000"/>
              </a:solidFill>
              <a:latin typeface="Arial" panose="020B0604020202020204" pitchFamily="34" charset="0"/>
              <a:cs typeface="Arial" panose="020B0604020202020204" pitchFamily="34" charset="0"/>
            </a:endParaRPr>
          </a:p>
        </p:txBody>
      </p:sp>
    </p:spTree>
    <p:custDataLst>
      <p:tags r:id="rId1"/>
    </p:custDataLst>
  </p:cSld>
  <p:clrMapOvr>
    <a:masterClrMapping/>
  </p:clrMapOvr>
  <p:transition spd="med">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64000"/>
            </a:blip>
            <a:stretch>
              <a:fillRect t="-9222" b="-9222"/>
            </a:stretch>
          </a:blipFill>
        </p:spPr>
      </p:sp>
      <p:grpSp>
        <p:nvGrpSpPr>
          <p:cNvPr id="19" name="Group 8"/>
          <p:cNvGrpSpPr/>
          <p:nvPr/>
        </p:nvGrpSpPr>
        <p:grpSpPr>
          <a:xfrm>
            <a:off x="609600" y="652448"/>
            <a:ext cx="17035072" cy="1454661"/>
            <a:chOff x="0" y="0"/>
            <a:chExt cx="4486603" cy="474202"/>
          </a:xfrm>
        </p:grpSpPr>
        <p:sp>
          <p:nvSpPr>
            <p:cNvPr id="20" name="Freeform 9"/>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sp>
        <p:sp>
          <p:nvSpPr>
            <p:cNvPr id="21" name="TextBox 10"/>
            <p:cNvSpPr txBox="1"/>
            <p:nvPr/>
          </p:nvSpPr>
          <p:spPr>
            <a:xfrm>
              <a:off x="88900" y="-38100"/>
              <a:ext cx="635000" cy="444500"/>
            </a:xfrm>
            <a:prstGeom prst="rect">
              <a:avLst/>
            </a:prstGeom>
          </p:spPr>
          <p:txBody>
            <a:bodyPr lIns="50800" tIns="50800" rIns="50800" bIns="50800" rtlCol="0" anchor="ctr"/>
            <a:lstStyle/>
            <a:p>
              <a:pPr algn="ctr">
                <a:lnSpc>
                  <a:spcPts val="2748"/>
                </a:lnSpc>
              </a:pPr>
              <a:endParaRPr/>
            </a:p>
          </p:txBody>
        </p:sp>
      </p:grpSp>
      <p:sp>
        <p:nvSpPr>
          <p:cNvPr id="22" name="TextBox 11"/>
          <p:cNvSpPr txBox="1"/>
          <p:nvPr/>
        </p:nvSpPr>
        <p:spPr>
          <a:xfrm>
            <a:off x="995754" y="295162"/>
            <a:ext cx="16230600" cy="1583062"/>
          </a:xfrm>
          <a:prstGeom prst="rect">
            <a:avLst/>
          </a:prstGeom>
        </p:spPr>
        <p:txBody>
          <a:bodyPr lIns="0" tIns="0" rIns="0" bIns="0" rtlCol="0" anchor="t">
            <a:spAutoFit/>
          </a:bodyPr>
          <a:lstStyle/>
          <a:p>
            <a:pPr algn="ctr">
              <a:lnSpc>
                <a:spcPts val="13999"/>
              </a:lnSpc>
            </a:pPr>
            <a:r>
              <a:rPr lang="vi-VN" sz="6000" b="1" dirty="0">
                <a:solidFill>
                  <a:srgbClr val="FFFFFF"/>
                </a:solidFill>
              </a:rPr>
              <a:t>NỘI DUNG BÀI HỌC</a:t>
            </a:r>
            <a:endParaRPr lang="en-US" sz="6000" b="1" dirty="0">
              <a:solidFill>
                <a:srgbClr val="FFFFFF"/>
              </a:solidFill>
            </a:endParaRPr>
          </a:p>
        </p:txBody>
      </p:sp>
      <p:grpSp>
        <p:nvGrpSpPr>
          <p:cNvPr id="29" name="Group 28"/>
          <p:cNvGrpSpPr/>
          <p:nvPr/>
        </p:nvGrpSpPr>
        <p:grpSpPr>
          <a:xfrm>
            <a:off x="381000" y="3998869"/>
            <a:ext cx="5638800" cy="5404244"/>
            <a:chOff x="381000" y="3998869"/>
            <a:chExt cx="5638800" cy="5404244"/>
          </a:xfrm>
        </p:grpSpPr>
        <p:sp>
          <p:nvSpPr>
            <p:cNvPr id="8" name="Freeform 8"/>
            <p:cNvSpPr/>
            <p:nvPr/>
          </p:nvSpPr>
          <p:spPr>
            <a:xfrm>
              <a:off x="381000" y="3998869"/>
              <a:ext cx="5638800" cy="5404244"/>
            </a:xfrm>
            <a:custGeom>
              <a:avLst/>
              <a:gdLst/>
              <a:ahLst/>
              <a:cxnLst/>
              <a:rect l="l" t="t" r="r" b="b"/>
              <a:pathLst>
                <a:path w="5157216" h="5486400">
                  <a:moveTo>
                    <a:pt x="0" y="0"/>
                  </a:moveTo>
                  <a:lnTo>
                    <a:pt x="5157216" y="0"/>
                  </a:lnTo>
                  <a:lnTo>
                    <a:pt x="5157216" y="5486400"/>
                  </a:lnTo>
                  <a:lnTo>
                    <a:pt x="0" y="5486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3" name="TextBox 22"/>
            <p:cNvSpPr txBox="1"/>
            <p:nvPr/>
          </p:nvSpPr>
          <p:spPr>
            <a:xfrm>
              <a:off x="609600" y="6150562"/>
              <a:ext cx="5041579" cy="2862322"/>
            </a:xfrm>
            <a:prstGeom prst="rect">
              <a:avLst/>
            </a:prstGeom>
            <a:noFill/>
          </p:spPr>
          <p:txBody>
            <a:bodyPr wrap="square" rtlCol="0">
              <a:spAutoFit/>
            </a:bodyPr>
            <a:lstStyle/>
            <a:p>
              <a:pPr algn="ctr">
                <a:lnSpc>
                  <a:spcPct val="150000"/>
                </a:lnSpc>
              </a:pPr>
              <a:r>
                <a:rPr lang="vi-VN" sz="4000" b="1">
                  <a:latin typeface="Arial" panose="020B0604020202020204" pitchFamily="34" charset="0"/>
                  <a:cs typeface="Arial" panose="020B0604020202020204" pitchFamily="34" charset="0"/>
                </a:rPr>
                <a:t>Khái niệm cầu và các nhân tố ảnh hưởng đến cầu</a:t>
              </a:r>
              <a:endParaRPr lang="en-US" sz="4000" b="1" dirty="0">
                <a:latin typeface="Arial" panose="020B0604020202020204" pitchFamily="34" charset="0"/>
                <a:cs typeface="Arial" panose="020B0604020202020204" pitchFamily="34" charset="0"/>
              </a:endParaRPr>
            </a:p>
          </p:txBody>
        </p:sp>
        <p:sp>
          <p:nvSpPr>
            <p:cNvPr id="24" name="TextBox 23"/>
            <p:cNvSpPr txBox="1"/>
            <p:nvPr/>
          </p:nvSpPr>
          <p:spPr>
            <a:xfrm>
              <a:off x="2171700" y="5140933"/>
              <a:ext cx="2057400" cy="1107996"/>
            </a:xfrm>
            <a:prstGeom prst="rect">
              <a:avLst/>
            </a:prstGeom>
            <a:noFill/>
          </p:spPr>
          <p:txBody>
            <a:bodyPr wrap="square" rtlCol="0">
              <a:spAutoFit/>
            </a:bodyPr>
            <a:lstStyle/>
            <a:p>
              <a:pPr algn="ctr"/>
              <a:r>
                <a:rPr lang="vi-VN" sz="6600" b="1" dirty="0">
                  <a:solidFill>
                    <a:srgbClr val="C00000"/>
                  </a:solidFill>
                  <a:latin typeface="Arial" panose="020B0604020202020204" pitchFamily="34" charset="0"/>
                  <a:cs typeface="Arial" panose="020B0604020202020204" pitchFamily="34" charset="0"/>
                </a:rPr>
                <a:t>01</a:t>
              </a:r>
              <a:endParaRPr lang="en-US" sz="6600" b="1" dirty="0">
                <a:solidFill>
                  <a:srgbClr val="C00000"/>
                </a:solidFill>
                <a:latin typeface="Arial" panose="020B0604020202020204" pitchFamily="34" charset="0"/>
                <a:cs typeface="Arial" panose="020B0604020202020204" pitchFamily="34" charset="0"/>
              </a:endParaRPr>
            </a:p>
          </p:txBody>
        </p:sp>
      </p:grpSp>
      <p:grpSp>
        <p:nvGrpSpPr>
          <p:cNvPr id="30" name="Group 29"/>
          <p:cNvGrpSpPr/>
          <p:nvPr/>
        </p:nvGrpSpPr>
        <p:grpSpPr>
          <a:xfrm>
            <a:off x="6238303" y="2557237"/>
            <a:ext cx="5638800" cy="5404244"/>
            <a:chOff x="6238303" y="2557237"/>
            <a:chExt cx="5638800" cy="5404244"/>
          </a:xfrm>
        </p:grpSpPr>
        <p:sp>
          <p:nvSpPr>
            <p:cNvPr id="14" name="Freeform 14"/>
            <p:cNvSpPr/>
            <p:nvPr/>
          </p:nvSpPr>
          <p:spPr>
            <a:xfrm>
              <a:off x="6238303" y="2557237"/>
              <a:ext cx="5638800" cy="5404244"/>
            </a:xfrm>
            <a:custGeom>
              <a:avLst/>
              <a:gdLst/>
              <a:ahLst/>
              <a:cxnLst/>
              <a:rect l="l" t="t" r="r" b="b"/>
              <a:pathLst>
                <a:path w="5157216" h="5486400">
                  <a:moveTo>
                    <a:pt x="0" y="0"/>
                  </a:moveTo>
                  <a:lnTo>
                    <a:pt x="5157216" y="0"/>
                  </a:lnTo>
                  <a:lnTo>
                    <a:pt x="5157216" y="5486400"/>
                  </a:lnTo>
                  <a:lnTo>
                    <a:pt x="0" y="5486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5" name="TextBox 24"/>
            <p:cNvSpPr txBox="1"/>
            <p:nvPr/>
          </p:nvSpPr>
          <p:spPr>
            <a:xfrm>
              <a:off x="6399722" y="4657780"/>
              <a:ext cx="5305864" cy="2862322"/>
            </a:xfrm>
            <a:prstGeom prst="rect">
              <a:avLst/>
            </a:prstGeom>
            <a:noFill/>
          </p:spPr>
          <p:txBody>
            <a:bodyPr wrap="square" rtlCol="0">
              <a:spAutoFit/>
            </a:bodyPr>
            <a:lstStyle/>
            <a:p>
              <a:pPr algn="ctr">
                <a:lnSpc>
                  <a:spcPct val="150000"/>
                </a:lnSpc>
              </a:pPr>
              <a:r>
                <a:rPr lang="vi-VN" sz="4000" b="1">
                  <a:latin typeface="Arial" panose="020B0604020202020204" pitchFamily="34" charset="0"/>
                  <a:cs typeface="Arial" panose="020B0604020202020204" pitchFamily="34" charset="0"/>
                </a:rPr>
                <a:t>Khái niệm cung và các nhân tố ảnh hưởng đến cung</a:t>
              </a:r>
              <a:endParaRPr lang="en-US" sz="4000" b="1" dirty="0">
                <a:latin typeface="Arial" panose="020B0604020202020204" pitchFamily="34" charset="0"/>
                <a:cs typeface="Arial" panose="020B0604020202020204" pitchFamily="34" charset="0"/>
              </a:endParaRPr>
            </a:p>
          </p:txBody>
        </p:sp>
        <p:sp>
          <p:nvSpPr>
            <p:cNvPr id="26" name="TextBox 25"/>
            <p:cNvSpPr txBox="1"/>
            <p:nvPr/>
          </p:nvSpPr>
          <p:spPr>
            <a:xfrm>
              <a:off x="8030080" y="3665784"/>
              <a:ext cx="2057400" cy="1107996"/>
            </a:xfrm>
            <a:prstGeom prst="rect">
              <a:avLst/>
            </a:prstGeom>
            <a:noFill/>
          </p:spPr>
          <p:txBody>
            <a:bodyPr wrap="square" rtlCol="0">
              <a:spAutoFit/>
            </a:bodyPr>
            <a:lstStyle/>
            <a:p>
              <a:pPr algn="ctr"/>
              <a:r>
                <a:rPr lang="vi-VN" sz="6600" b="1" dirty="0">
                  <a:solidFill>
                    <a:srgbClr val="C00000"/>
                  </a:solidFill>
                  <a:latin typeface="Arial" panose="020B0604020202020204" pitchFamily="34" charset="0"/>
                  <a:cs typeface="Arial" panose="020B0604020202020204" pitchFamily="34" charset="0"/>
                </a:rPr>
                <a:t>02</a:t>
              </a:r>
              <a:endParaRPr lang="en-US" sz="6600" b="1" dirty="0">
                <a:solidFill>
                  <a:srgbClr val="C00000"/>
                </a:solidFill>
                <a:latin typeface="Arial" panose="020B0604020202020204" pitchFamily="34" charset="0"/>
                <a:cs typeface="Arial" panose="020B0604020202020204" pitchFamily="34" charset="0"/>
              </a:endParaRPr>
            </a:p>
          </p:txBody>
        </p:sp>
      </p:grpSp>
      <p:grpSp>
        <p:nvGrpSpPr>
          <p:cNvPr id="31" name="Group 30"/>
          <p:cNvGrpSpPr/>
          <p:nvPr/>
        </p:nvGrpSpPr>
        <p:grpSpPr>
          <a:xfrm>
            <a:off x="12268200" y="4001409"/>
            <a:ext cx="5638800" cy="5404244"/>
            <a:chOff x="12268200" y="4001409"/>
            <a:chExt cx="5638800" cy="5404244"/>
          </a:xfrm>
        </p:grpSpPr>
        <p:sp>
          <p:nvSpPr>
            <p:cNvPr id="11" name="Freeform 11"/>
            <p:cNvSpPr/>
            <p:nvPr/>
          </p:nvSpPr>
          <p:spPr>
            <a:xfrm>
              <a:off x="12268200" y="4001409"/>
              <a:ext cx="5638800" cy="5404244"/>
            </a:xfrm>
            <a:custGeom>
              <a:avLst/>
              <a:gdLst/>
              <a:ahLst/>
              <a:cxnLst/>
              <a:rect l="l" t="t" r="r" b="b"/>
              <a:pathLst>
                <a:path w="5157216" h="5486400">
                  <a:moveTo>
                    <a:pt x="0" y="0"/>
                  </a:moveTo>
                  <a:lnTo>
                    <a:pt x="5157216" y="0"/>
                  </a:lnTo>
                  <a:lnTo>
                    <a:pt x="5157216" y="5486400"/>
                  </a:lnTo>
                  <a:lnTo>
                    <a:pt x="0" y="5486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7" name="TextBox 26"/>
            <p:cNvSpPr txBox="1"/>
            <p:nvPr/>
          </p:nvSpPr>
          <p:spPr>
            <a:xfrm>
              <a:off x="12328019" y="5887253"/>
              <a:ext cx="5509064" cy="2862322"/>
            </a:xfrm>
            <a:prstGeom prst="rect">
              <a:avLst/>
            </a:prstGeom>
            <a:noFill/>
          </p:spPr>
          <p:txBody>
            <a:bodyPr wrap="square" rtlCol="0">
              <a:spAutoFit/>
            </a:bodyPr>
            <a:lstStyle/>
            <a:p>
              <a:pPr algn="ctr">
                <a:lnSpc>
                  <a:spcPct val="150000"/>
                </a:lnSpc>
              </a:pPr>
              <a:r>
                <a:rPr lang="vi-VN" sz="4000" b="1" dirty="0">
                  <a:latin typeface="Arial" panose="020B0604020202020204" pitchFamily="34" charset="0"/>
                  <a:cs typeface="Arial" panose="020B0604020202020204" pitchFamily="34" charset="0"/>
                </a:rPr>
                <a:t>Mối quan hệ cung - cầu và vai trò của mối quan hệ cung - cầu</a:t>
              </a:r>
              <a:endParaRPr lang="en-US" sz="4000" b="1" dirty="0">
                <a:latin typeface="Arial" panose="020B0604020202020204" pitchFamily="34" charset="0"/>
                <a:cs typeface="Arial" panose="020B0604020202020204" pitchFamily="34" charset="0"/>
              </a:endParaRPr>
            </a:p>
          </p:txBody>
        </p:sp>
        <p:sp>
          <p:nvSpPr>
            <p:cNvPr id="28" name="TextBox 27"/>
            <p:cNvSpPr txBox="1"/>
            <p:nvPr/>
          </p:nvSpPr>
          <p:spPr>
            <a:xfrm>
              <a:off x="14033433" y="4980945"/>
              <a:ext cx="2057400" cy="1107996"/>
            </a:xfrm>
            <a:prstGeom prst="rect">
              <a:avLst/>
            </a:prstGeom>
            <a:noFill/>
          </p:spPr>
          <p:txBody>
            <a:bodyPr wrap="square" rtlCol="0">
              <a:spAutoFit/>
            </a:bodyPr>
            <a:lstStyle/>
            <a:p>
              <a:pPr algn="ctr"/>
              <a:r>
                <a:rPr lang="vi-VN" sz="6600" b="1" dirty="0">
                  <a:solidFill>
                    <a:srgbClr val="C00000"/>
                  </a:solidFill>
                  <a:latin typeface="Arial" panose="020B0604020202020204" pitchFamily="34" charset="0"/>
                  <a:cs typeface="Arial" panose="020B0604020202020204" pitchFamily="34" charset="0"/>
                </a:rPr>
                <a:t>03</a:t>
              </a:r>
              <a:endParaRPr lang="en-US" sz="6600" b="1" dirty="0">
                <a:solidFill>
                  <a:srgbClr val="C00000"/>
                </a:solidFill>
                <a:latin typeface="Arial" panose="020B0604020202020204" pitchFamily="34" charset="0"/>
                <a:cs typeface="Arial" panose="020B0604020202020204" pitchFamily="34" charset="0"/>
              </a:endParaRPr>
            </a:p>
          </p:txBody>
        </p:sp>
      </p:gr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anim calcmode="lin" valueType="num">
                                      <p:cBhvr>
                                        <p:cTn id="14" dur="500" fill="hold"/>
                                        <p:tgtEl>
                                          <p:spTgt spid="30"/>
                                        </p:tgtEl>
                                        <p:attrNameLst>
                                          <p:attrName>ppt_x</p:attrName>
                                        </p:attrNameLst>
                                      </p:cBhvr>
                                      <p:tavLst>
                                        <p:tav tm="0">
                                          <p:val>
                                            <p:strVal val="#ppt_x"/>
                                          </p:val>
                                        </p:tav>
                                        <p:tav tm="100000">
                                          <p:val>
                                            <p:strVal val="#ppt_x"/>
                                          </p:val>
                                        </p:tav>
                                      </p:tavLst>
                                    </p:anim>
                                    <p:anim calcmode="lin" valueType="num">
                                      <p:cBhvr>
                                        <p:cTn id="15" dur="500" fill="hold"/>
                                        <p:tgtEl>
                                          <p:spTgt spid="3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anim calcmode="lin" valueType="num">
                                      <p:cBhvr>
                                        <p:cTn id="20" dur="500" fill="hold"/>
                                        <p:tgtEl>
                                          <p:spTgt spid="31"/>
                                        </p:tgtEl>
                                        <p:attrNameLst>
                                          <p:attrName>ppt_x</p:attrName>
                                        </p:attrNameLst>
                                      </p:cBhvr>
                                      <p:tavLst>
                                        <p:tav tm="0">
                                          <p:val>
                                            <p:strVal val="#ppt_x"/>
                                          </p:val>
                                        </p:tav>
                                        <p:tav tm="100000">
                                          <p:val>
                                            <p:strVal val="#ppt_x"/>
                                          </p:val>
                                        </p:tav>
                                      </p:tavLst>
                                    </p:anim>
                                    <p:anim calcmode="lin" valueType="num">
                                      <p:cBhvr>
                                        <p:cTn id="21"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64000"/>
            </a:blip>
            <a:stretch>
              <a:fillRect t="-9222" b="-9222"/>
            </a:stretch>
          </a:blipFill>
        </p:spPr>
      </p:sp>
      <p:pic>
        <p:nvPicPr>
          <p:cNvPr id="16" name="Picture 15"/>
          <p:cNvPicPr>
            <a:picLocks noChangeAspect="1"/>
          </p:cNvPicPr>
          <p:nvPr/>
        </p:nvPicPr>
        <p:blipFill>
          <a:blip r:embed="rId5"/>
          <a:stretch>
            <a:fillRect/>
          </a:stretch>
        </p:blipFill>
        <p:spPr>
          <a:xfrm>
            <a:off x="272099" y="1892078"/>
            <a:ext cx="7668636" cy="6756621"/>
          </a:xfrm>
          <a:prstGeom prst="rect">
            <a:avLst/>
          </a:prstGeom>
        </p:spPr>
      </p:pic>
      <p:sp>
        <p:nvSpPr>
          <p:cNvPr id="17" name="Oval 16"/>
          <p:cNvSpPr/>
          <p:nvPr/>
        </p:nvSpPr>
        <p:spPr>
          <a:xfrm>
            <a:off x="11811000" y="1181100"/>
            <a:ext cx="2362200" cy="2362200"/>
          </a:xfrm>
          <a:prstGeom prst="ellipse">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vi-VN" sz="8000" b="1">
                <a:solidFill>
                  <a:schemeClr val="bg1"/>
                </a:solidFill>
                <a:latin typeface="Arial" panose="020B0604020202020204" pitchFamily="34" charset="0"/>
                <a:cs typeface="Arial" panose="020B0604020202020204" pitchFamily="34" charset="0"/>
              </a:rPr>
              <a:t>02</a:t>
            </a:r>
            <a:endParaRPr lang="en-US" sz="8000" b="1" dirty="0">
              <a:solidFill>
                <a:schemeClr val="bg1"/>
              </a:solidFill>
              <a:latin typeface="Arial" panose="020B0604020202020204" pitchFamily="34" charset="0"/>
              <a:cs typeface="Arial" panose="020B0604020202020204" pitchFamily="34" charset="0"/>
            </a:endParaRPr>
          </a:p>
        </p:txBody>
      </p:sp>
      <p:sp>
        <p:nvSpPr>
          <p:cNvPr id="18" name="TextBox 17"/>
          <p:cNvSpPr txBox="1"/>
          <p:nvPr/>
        </p:nvSpPr>
        <p:spPr>
          <a:xfrm>
            <a:off x="8229600" y="3848100"/>
            <a:ext cx="9525000" cy="5078313"/>
          </a:xfrm>
          <a:prstGeom prst="rect">
            <a:avLst/>
          </a:prstGeom>
          <a:noFill/>
        </p:spPr>
        <p:txBody>
          <a:bodyPr wrap="square" rtlCol="0">
            <a:spAutoFit/>
          </a:bodyPr>
          <a:lstStyle/>
          <a:p>
            <a:pPr algn="ctr">
              <a:lnSpc>
                <a:spcPct val="150000"/>
              </a:lnSpc>
            </a:pPr>
            <a:r>
              <a:rPr lang="vi-VN" sz="7200" b="1">
                <a:solidFill>
                  <a:schemeClr val="tx2">
                    <a:lumMod val="50000"/>
                  </a:schemeClr>
                </a:solidFill>
                <a:latin typeface="Arial" panose="020B0604020202020204" pitchFamily="34" charset="0"/>
                <a:cs typeface="Arial" panose="020B0604020202020204" pitchFamily="34" charset="0"/>
              </a:rPr>
              <a:t>KHÁI NIỆM CUNG </a:t>
            </a:r>
            <a:r>
              <a:rPr lang="vi-VN" sz="7200" b="1" dirty="0">
                <a:solidFill>
                  <a:schemeClr val="tx2">
                    <a:lumMod val="50000"/>
                  </a:schemeClr>
                </a:solidFill>
                <a:latin typeface="Arial" panose="020B0604020202020204" pitchFamily="34" charset="0"/>
                <a:cs typeface="Arial" panose="020B0604020202020204" pitchFamily="34" charset="0"/>
              </a:rPr>
              <a:t>VÀ CÁC NHÂN TỐ ẢNH HƯỞNG ĐẾN CUNG</a:t>
            </a:r>
            <a:endParaRPr lang="en-US" sz="7200" b="1" dirty="0">
              <a:solidFill>
                <a:schemeClr val="tx2">
                  <a:lumMod val="50000"/>
                </a:schemeClr>
              </a:solidFill>
              <a:latin typeface="Arial" panose="020B0604020202020204" pitchFamily="34" charset="0"/>
              <a:cs typeface="Arial" panose="020B0604020202020204" pitchFamily="34" charset="0"/>
            </a:endParaRPr>
          </a:p>
        </p:txBody>
      </p:sp>
    </p:spTree>
    <p:custDataLst>
      <p:tags r:id="rId1"/>
    </p:custDataLst>
  </p:cSld>
  <p:clrMapOvr>
    <a:masterClrMapping/>
  </p:clrMapOvr>
  <p:transition spd="med">
    <p:plu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64000"/>
            </a:blip>
            <a:stretch>
              <a:fillRect t="-9222" b="-9222"/>
            </a:stretch>
          </a:blipFill>
        </p:spPr>
      </p:sp>
      <p:sp>
        <p:nvSpPr>
          <p:cNvPr id="18" name="Rectangle 17"/>
          <p:cNvSpPr/>
          <p:nvPr/>
        </p:nvSpPr>
        <p:spPr>
          <a:xfrm>
            <a:off x="1002492" y="2421092"/>
            <a:ext cx="15718189" cy="1323439"/>
          </a:xfrm>
          <a:prstGeom prst="rect">
            <a:avLst/>
          </a:prstGeom>
        </p:spPr>
        <p:txBody>
          <a:bodyPr wrap="square">
            <a:spAutoFit/>
          </a:bodyPr>
          <a:lstStyle/>
          <a:p>
            <a:r>
              <a:rPr lang="vi-VN" sz="4000" i="1" dirty="0">
                <a:solidFill>
                  <a:srgbClr val="002060"/>
                </a:solidFill>
                <a:cs typeface="Arial" panose="020B0604020202020204" pitchFamily="34" charset="0"/>
              </a:rPr>
              <a:t>Đ</a:t>
            </a:r>
            <a:r>
              <a:rPr lang="en-US" sz="4000" i="1" dirty="0" err="1">
                <a:solidFill>
                  <a:srgbClr val="002060"/>
                </a:solidFill>
                <a:latin typeface="Arial" panose="020B0604020202020204" pitchFamily="34" charset="0"/>
                <a:cs typeface="Arial" panose="020B0604020202020204" pitchFamily="34" charset="0"/>
              </a:rPr>
              <a:t>ọc</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trường</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hợp</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quan</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sát</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đồ</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thị</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trong</a:t>
            </a:r>
            <a:r>
              <a:rPr lang="en-US" sz="4000" i="1" dirty="0">
                <a:solidFill>
                  <a:srgbClr val="002060"/>
                </a:solidFill>
                <a:latin typeface="Arial" panose="020B0604020202020204" pitchFamily="34" charset="0"/>
                <a:cs typeface="Arial" panose="020B0604020202020204" pitchFamily="34" charset="0"/>
              </a:rPr>
              <a:t> SGK tr.1</a:t>
            </a:r>
            <a:r>
              <a:rPr lang="vi-VN" sz="4000" i="1" dirty="0">
                <a:solidFill>
                  <a:srgbClr val="002060"/>
                </a:solidFill>
                <a:latin typeface="Arial" panose="020B0604020202020204" pitchFamily="34" charset="0"/>
                <a:cs typeface="Arial" panose="020B0604020202020204" pitchFamily="34" charset="0"/>
              </a:rPr>
              <a:t>4</a:t>
            </a:r>
            <a:r>
              <a:rPr lang="en-US" sz="4000" i="1" dirty="0">
                <a:solidFill>
                  <a:srgbClr val="002060"/>
                </a:solidFill>
                <a:latin typeface="Arial" panose="020B0604020202020204" pitchFamily="34" charset="0"/>
                <a:cs typeface="Arial" panose="020B0604020202020204" pitchFamily="34" charset="0"/>
              </a:rPr>
              <a:t>-1</a:t>
            </a:r>
            <a:r>
              <a:rPr lang="vi-VN" sz="4000" i="1" dirty="0">
                <a:solidFill>
                  <a:srgbClr val="002060"/>
                </a:solidFill>
                <a:latin typeface="Arial" panose="020B0604020202020204" pitchFamily="34" charset="0"/>
                <a:cs typeface="Arial" panose="020B0604020202020204" pitchFamily="34" charset="0"/>
              </a:rPr>
              <a:t>5</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đọc</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câu</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hỏi</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để</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làm</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rõ</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các</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nội</a:t>
            </a:r>
            <a:r>
              <a:rPr lang="en-US" sz="4000" i="1" dirty="0">
                <a:solidFill>
                  <a:srgbClr val="002060"/>
                </a:solidFill>
                <a:latin typeface="Arial" panose="020B0604020202020204" pitchFamily="34" charset="0"/>
                <a:cs typeface="Arial" panose="020B0604020202020204" pitchFamily="34" charset="0"/>
              </a:rPr>
              <a:t> dung: </a:t>
            </a:r>
          </a:p>
        </p:txBody>
      </p:sp>
      <p:sp>
        <p:nvSpPr>
          <p:cNvPr id="19" name="Rectangle 18"/>
          <p:cNvSpPr/>
          <p:nvPr/>
        </p:nvSpPr>
        <p:spPr>
          <a:xfrm>
            <a:off x="1025219" y="3927370"/>
            <a:ext cx="15849599" cy="5518242"/>
          </a:xfrm>
          <a:prstGeom prst="rect">
            <a:avLst/>
          </a:prstGeom>
        </p:spPr>
        <p:txBody>
          <a:bodyPr wrap="square">
            <a:spAutoFit/>
          </a:bodyPr>
          <a:lstStyle/>
          <a:p>
            <a:pPr marL="742950" indent="-742950" algn="just">
              <a:lnSpc>
                <a:spcPct val="150000"/>
              </a:lnSpc>
              <a:buFont typeface="+mj-lt"/>
              <a:buAutoNum type="alphaLcParenR"/>
            </a:pPr>
            <a:r>
              <a:rPr lang="en-US" sz="4000" dirty="0">
                <a:latin typeface="Arial" panose="020B0604020202020204" pitchFamily="34" charset="0"/>
                <a:cs typeface="Arial" panose="020B0604020202020204" pitchFamily="34" charset="0"/>
              </a:rPr>
              <a:t>Em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ảnh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hưởng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hóa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endParaRPr lang="en-US" sz="4000" dirty="0">
              <a:latin typeface="Arial" panose="020B0604020202020204" pitchFamily="34" charset="0"/>
              <a:cs typeface="Arial" panose="020B0604020202020204" pitchFamily="34" charset="0"/>
            </a:endParaRPr>
          </a:p>
          <a:p>
            <a:pPr marL="742950" indent="-742950" algn="just">
              <a:lnSpc>
                <a:spcPct val="150000"/>
              </a:lnSpc>
              <a:buFont typeface="+mj-lt"/>
              <a:buAutoNum type="alphaLcParenR"/>
            </a:pPr>
            <a:r>
              <a:rPr lang="en-US" sz="4000" dirty="0">
                <a:latin typeface="Arial" panose="020B0604020202020204" pitchFamily="34" charset="0"/>
                <a:cs typeface="Arial" panose="020B0604020202020204" pitchFamily="34" charset="0"/>
              </a:rPr>
              <a:t>Em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xét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hóa</a:t>
            </a:r>
            <a:r>
              <a:rPr lang="en-US" sz="4000" dirty="0">
                <a:latin typeface="Arial" panose="020B0604020202020204" pitchFamily="34" charset="0"/>
                <a:cs typeface="Arial" panose="020B0604020202020204" pitchFamily="34" charset="0"/>
              </a:rPr>
              <a:t> X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10 </a:t>
            </a:r>
            <a:r>
              <a:rPr lang="en-US" sz="4000" dirty="0" err="1">
                <a:latin typeface="Arial" panose="020B0604020202020204" pitchFamily="34" charset="0"/>
                <a:cs typeface="Arial" panose="020B0604020202020204" pitchFamily="34" charset="0"/>
              </a:rPr>
              <a:t>triệu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a:p>
            <a:pPr marL="742950" indent="-742950" algn="just">
              <a:lnSpc>
                <a:spcPct val="150000"/>
              </a:lnSpc>
              <a:buFont typeface="+mj-lt"/>
              <a:buAutoNum type="alphaLcParenR"/>
            </a:pP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doanh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hóa</a:t>
            </a:r>
            <a:r>
              <a:rPr lang="en-US" sz="4000" dirty="0">
                <a:latin typeface="Arial" panose="020B0604020202020204" pitchFamily="34" charset="0"/>
                <a:cs typeface="Arial" panose="020B0604020202020204" pitchFamily="34" charset="0"/>
              </a:rPr>
              <a:t> X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sp>
        <p:nvSpPr>
          <p:cNvPr id="8" name="Freeform 9"/>
          <p:cNvSpPr/>
          <p:nvPr/>
        </p:nvSpPr>
        <p:spPr>
          <a:xfrm>
            <a:off x="4911419" y="559577"/>
            <a:ext cx="8077200" cy="1307323"/>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sp>
      <p:sp>
        <p:nvSpPr>
          <p:cNvPr id="9" name="TextBox 8"/>
          <p:cNvSpPr txBox="1"/>
          <p:nvPr/>
        </p:nvSpPr>
        <p:spPr>
          <a:xfrm>
            <a:off x="6294765" y="813352"/>
            <a:ext cx="5269869" cy="769441"/>
          </a:xfrm>
          <a:prstGeom prst="rect">
            <a:avLst/>
          </a:prstGeom>
          <a:noFill/>
        </p:spPr>
        <p:txBody>
          <a:bodyPr wrap="square" rtlCol="0">
            <a:spAutoFit/>
          </a:bodyPr>
          <a:lstStyle/>
          <a:p>
            <a:pPr algn="ctr"/>
            <a:r>
              <a:rPr lang="vi-VN" sz="4400" b="1">
                <a:solidFill>
                  <a:schemeClr val="bg1"/>
                </a:solidFill>
                <a:latin typeface="Arial" panose="020B0604020202020204" pitchFamily="34" charset="0"/>
                <a:cs typeface="Arial" panose="020B0604020202020204" pitchFamily="34" charset="0"/>
              </a:rPr>
              <a:t>a. Khái niệm cung</a:t>
            </a:r>
            <a:endParaRPr lang="en-US" sz="4400" b="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a:stretch>
            <a:fillRect/>
          </a:stretch>
        </p:blipFill>
        <p:spPr>
          <a:xfrm>
            <a:off x="16729825" y="2714565"/>
            <a:ext cx="1210102" cy="1688514"/>
          </a:xfrm>
          <a:prstGeom prst="rect">
            <a:avLst/>
          </a:prstGeom>
        </p:spPr>
      </p:pic>
    </p:spTree>
    <p:custDataLst>
      <p:tags r:id="rId1"/>
    </p:custData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500"/>
                                        <p:tgtEl>
                                          <p:spTgt spid="19">
                                            <p:txEl>
                                              <p:pRg st="0" end="0"/>
                                            </p:txEl>
                                          </p:spTgt>
                                        </p:tgtEl>
                                      </p:cBhvr>
                                    </p:animEffect>
                                    <p:anim calcmode="lin" valueType="num">
                                      <p:cBhvr>
                                        <p:cTn id="1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19">
                                            <p:txEl>
                                              <p:pRg st="1" end="1"/>
                                            </p:txEl>
                                          </p:spTgt>
                                        </p:tgtEl>
                                        <p:attrNameLst>
                                          <p:attrName>style.visibility</p:attrName>
                                        </p:attrNameLst>
                                      </p:cBhvr>
                                      <p:to>
                                        <p:strVal val="visible"/>
                                      </p:to>
                                    </p:set>
                                    <p:animEffect transition="in" filter="fade">
                                      <p:cBhvr>
                                        <p:cTn id="20" dur="500"/>
                                        <p:tgtEl>
                                          <p:spTgt spid="19">
                                            <p:txEl>
                                              <p:pRg st="1" end="1"/>
                                            </p:txEl>
                                          </p:spTgt>
                                        </p:tgtEl>
                                      </p:cBhvr>
                                    </p:animEffect>
                                    <p:anim calcmode="lin" valueType="num">
                                      <p:cBhvr>
                                        <p:cTn id="21"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19">
                                            <p:txEl>
                                              <p:pRg st="2" end="2"/>
                                            </p:txEl>
                                          </p:spTgt>
                                        </p:tgtEl>
                                        <p:attrNameLst>
                                          <p:attrName>style.visibility</p:attrName>
                                        </p:attrNameLst>
                                      </p:cBhvr>
                                      <p:to>
                                        <p:strVal val="visible"/>
                                      </p:to>
                                    </p:set>
                                    <p:animEffect transition="in" filter="fade">
                                      <p:cBhvr>
                                        <p:cTn id="26" dur="500"/>
                                        <p:tgtEl>
                                          <p:spTgt spid="19">
                                            <p:txEl>
                                              <p:pRg st="2" end="2"/>
                                            </p:txEl>
                                          </p:spTgt>
                                        </p:tgtEl>
                                      </p:cBhvr>
                                    </p:animEffect>
                                    <p:anim calcmode="lin" valueType="num">
                                      <p:cBhvr>
                                        <p:cTn id="27"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64000"/>
            </a:blip>
            <a:stretch>
              <a:fillRect t="-9222" b="-9222"/>
            </a:stretch>
          </a:blipFill>
        </p:spPr>
      </p:sp>
      <p:pic>
        <p:nvPicPr>
          <p:cNvPr id="3"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3924300"/>
            <a:ext cx="10859910" cy="59436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520998368"/>
              </p:ext>
            </p:extLst>
          </p:nvPr>
        </p:nvGraphicFramePr>
        <p:xfrm>
          <a:off x="586936" y="723900"/>
          <a:ext cx="10134600" cy="2887346"/>
        </p:xfrm>
        <a:graphic>
          <a:graphicData uri="http://schemas.openxmlformats.org/drawingml/2006/table">
            <a:tbl>
              <a:tblPr firstRow="1" bandRow="1">
                <a:tableStyleId>{5940675A-B579-460E-94D1-54222C63F5DA}</a:tableStyleId>
              </a:tblPr>
              <a:tblGrid>
                <a:gridCol w="3810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58172">
                  <a:extLst>
                    <a:ext uri="{9D8B030D-6E8A-4147-A177-3AD203B41FA5}">
                      <a16:colId xmlns:a16="http://schemas.microsoft.com/office/drawing/2014/main" val="20003"/>
                    </a:ext>
                  </a:extLst>
                </a:gridCol>
                <a:gridCol w="1237814">
                  <a:extLst>
                    <a:ext uri="{9D8B030D-6E8A-4147-A177-3AD203B41FA5}">
                      <a16:colId xmlns:a16="http://schemas.microsoft.com/office/drawing/2014/main" val="20004"/>
                    </a:ext>
                  </a:extLst>
                </a:gridCol>
                <a:gridCol w="1237814">
                  <a:extLst>
                    <a:ext uri="{9D8B030D-6E8A-4147-A177-3AD203B41FA5}">
                      <a16:colId xmlns:a16="http://schemas.microsoft.com/office/drawing/2014/main" val="20005"/>
                    </a:ext>
                  </a:extLst>
                </a:gridCol>
              </a:tblGrid>
              <a:tr h="1327785">
                <a:tc>
                  <a:txBody>
                    <a:bodyPr/>
                    <a:lstStyle/>
                    <a:p>
                      <a:pPr>
                        <a:lnSpc>
                          <a:spcPct val="130000"/>
                        </a:lnSpc>
                      </a:pPr>
                      <a:r>
                        <a:rPr lang="vi-VN" sz="3600">
                          <a:latin typeface="Arial" panose="020B0604020202020204" pitchFamily="34" charset="0"/>
                          <a:cs typeface="Arial" panose="020B0604020202020204" pitchFamily="34" charset="0"/>
                        </a:rPr>
                        <a:t>Giá</a:t>
                      </a:r>
                      <a:r>
                        <a:rPr lang="vi-VN" sz="3600" baseline="0">
                          <a:latin typeface="Arial" panose="020B0604020202020204" pitchFamily="34" charset="0"/>
                          <a:cs typeface="Arial" panose="020B0604020202020204" pitchFamily="34" charset="0"/>
                        </a:rPr>
                        <a:t> bán (triệu đồng/tấn)</a:t>
                      </a:r>
                      <a:endParaRPr lang="en-US" sz="360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vi-VN" sz="3600" dirty="0">
                          <a:latin typeface="Arial" panose="020B0604020202020204" pitchFamily="34" charset="0"/>
                          <a:cs typeface="Arial" panose="020B0604020202020204" pitchFamily="34" charset="0"/>
                        </a:rPr>
                        <a:t>10</a:t>
                      </a:r>
                      <a:endParaRPr lang="en-US" sz="3600" dirty="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3600">
                          <a:latin typeface="Arial" panose="020B0604020202020204" pitchFamily="34" charset="0"/>
                          <a:cs typeface="Arial" panose="020B0604020202020204" pitchFamily="34" charset="0"/>
                        </a:rPr>
                        <a:t>20</a:t>
                      </a:r>
                      <a:endParaRPr lang="en-US" sz="36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3600">
                          <a:latin typeface="Arial" panose="020B0604020202020204" pitchFamily="34" charset="0"/>
                          <a:cs typeface="Arial" panose="020B0604020202020204" pitchFamily="34" charset="0"/>
                        </a:rPr>
                        <a:t>30</a:t>
                      </a:r>
                      <a:endParaRPr lang="en-US" sz="36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3600">
                          <a:latin typeface="Arial" panose="020B0604020202020204" pitchFamily="34" charset="0"/>
                          <a:cs typeface="Arial" panose="020B0604020202020204" pitchFamily="34" charset="0"/>
                        </a:rPr>
                        <a:t>40</a:t>
                      </a:r>
                      <a:endParaRPr lang="en-US" sz="36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3600">
                          <a:latin typeface="Arial" panose="020B0604020202020204" pitchFamily="34" charset="0"/>
                          <a:cs typeface="Arial" panose="020B0604020202020204" pitchFamily="34" charset="0"/>
                        </a:rPr>
                        <a:t>50</a:t>
                      </a:r>
                      <a:endParaRPr lang="en-US" sz="36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327785">
                <a:tc>
                  <a:txBody>
                    <a:bodyPr/>
                    <a:lstStyle/>
                    <a:p>
                      <a:pPr>
                        <a:lnSpc>
                          <a:spcPct val="130000"/>
                        </a:lnSpc>
                      </a:pPr>
                      <a:r>
                        <a:rPr lang="vi-VN" sz="3600" dirty="0">
                          <a:latin typeface="Arial" panose="020B0604020202020204" pitchFamily="34" charset="0"/>
                          <a:cs typeface="Arial" panose="020B0604020202020204" pitchFamily="34" charset="0"/>
                        </a:rPr>
                        <a:t>Lượng</a:t>
                      </a:r>
                      <a:r>
                        <a:rPr lang="vi-VN" sz="3600" baseline="0" dirty="0">
                          <a:latin typeface="Arial" panose="020B0604020202020204" pitchFamily="34" charset="0"/>
                          <a:cs typeface="Arial" panose="020B0604020202020204" pitchFamily="34" charset="0"/>
                        </a:rPr>
                        <a:t> c</a:t>
                      </a:r>
                      <a:r>
                        <a:rPr lang="en-US" sz="3600" baseline="0" dirty="0" err="1">
                          <a:latin typeface="Arial" panose="020B0604020202020204" pitchFamily="34" charset="0"/>
                          <a:cs typeface="Arial" panose="020B0604020202020204" pitchFamily="34" charset="0"/>
                        </a:rPr>
                        <a:t>ung</a:t>
                      </a:r>
                      <a:r>
                        <a:rPr lang="vi-VN" sz="3600" baseline="0" dirty="0">
                          <a:latin typeface="Arial" panose="020B0604020202020204" pitchFamily="34" charset="0"/>
                          <a:cs typeface="Arial" panose="020B0604020202020204" pitchFamily="34" charset="0"/>
                        </a:rPr>
                        <a:t> (nghìn tấn/ tháng)</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vi-VN" sz="3600">
                          <a:latin typeface="Arial" panose="020B0604020202020204" pitchFamily="34" charset="0"/>
                          <a:cs typeface="Arial" panose="020B0604020202020204" pitchFamily="34" charset="0"/>
                        </a:rPr>
                        <a:t>0</a:t>
                      </a:r>
                      <a:endParaRPr lang="en-US" sz="36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3600">
                          <a:latin typeface="Arial" panose="020B0604020202020204" pitchFamily="34" charset="0"/>
                          <a:cs typeface="Arial" panose="020B0604020202020204" pitchFamily="34" charset="0"/>
                        </a:rPr>
                        <a:t>14</a:t>
                      </a:r>
                      <a:endParaRPr lang="en-US" sz="36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3600">
                          <a:latin typeface="Arial" panose="020B0604020202020204" pitchFamily="34" charset="0"/>
                          <a:cs typeface="Arial" panose="020B0604020202020204" pitchFamily="34" charset="0"/>
                        </a:rPr>
                        <a:t>24</a:t>
                      </a:r>
                      <a:endParaRPr lang="en-US" sz="36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3600">
                          <a:latin typeface="Arial" panose="020B0604020202020204" pitchFamily="34" charset="0"/>
                          <a:cs typeface="Arial" panose="020B0604020202020204" pitchFamily="34" charset="0"/>
                        </a:rPr>
                        <a:t>32</a:t>
                      </a:r>
                      <a:endParaRPr lang="en-US" sz="36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3600" dirty="0">
                          <a:latin typeface="Arial" panose="020B0604020202020204" pitchFamily="34" charset="0"/>
                          <a:cs typeface="Arial" panose="020B0604020202020204" pitchFamily="34" charset="0"/>
                        </a:rPr>
                        <a:t>36</a:t>
                      </a:r>
                      <a:endParaRPr lang="en-US" sz="3600" dirty="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6" name="TextBox 5"/>
          <p:cNvSpPr txBox="1"/>
          <p:nvPr/>
        </p:nvSpPr>
        <p:spPr>
          <a:xfrm>
            <a:off x="11353800" y="800100"/>
            <a:ext cx="6172200" cy="2862322"/>
          </a:xfrm>
          <a:prstGeom prst="rect">
            <a:avLst/>
          </a:prstGeom>
          <a:noFill/>
        </p:spPr>
        <p:txBody>
          <a:bodyPr wrap="square" rtlCol="0">
            <a:spAutoFit/>
          </a:bodyPr>
          <a:lstStyle/>
          <a:p>
            <a:pPr algn="just">
              <a:lnSpc>
                <a:spcPct val="150000"/>
              </a:lnSpc>
            </a:pPr>
            <a:r>
              <a:rPr lang="vi-VN" sz="4000" b="1" dirty="0">
                <a:solidFill>
                  <a:srgbClr val="002060"/>
                </a:solidFill>
                <a:cs typeface="Arial" panose="020B0604020202020204" pitchFamily="34" charset="0"/>
              </a:rPr>
              <a:t>a) Ảnh hưởng của giá cả đến số lượng hàng hóa bán ra:</a:t>
            </a:r>
            <a:endParaRPr lang="en-US" sz="4000" b="1" dirty="0">
              <a:solidFill>
                <a:srgbClr val="002060"/>
              </a:solidFill>
              <a:latin typeface="Arial" panose="020B0604020202020204" pitchFamily="34" charset="0"/>
              <a:cs typeface="Arial" panose="020B0604020202020204" pitchFamily="34" charset="0"/>
            </a:endParaRPr>
          </a:p>
        </p:txBody>
      </p:sp>
      <p:sp>
        <p:nvSpPr>
          <p:cNvPr id="7" name="TextBox 6"/>
          <p:cNvSpPr txBox="1"/>
          <p:nvPr/>
        </p:nvSpPr>
        <p:spPr>
          <a:xfrm>
            <a:off x="11353800" y="3924300"/>
            <a:ext cx="6172200" cy="200202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lnSpc>
                <a:spcPct val="150000"/>
              </a:lnSpc>
            </a:pPr>
            <a:r>
              <a:rPr lang="vi-VN" sz="4400" dirty="0">
                <a:solidFill>
                  <a:prstClr val="black"/>
                </a:solidFill>
                <a:latin typeface="+mj-lt"/>
                <a:cs typeface="Arial" panose="020B0604020202020204" pitchFamily="34" charset="0"/>
              </a:rPr>
              <a:t>Giá</a:t>
            </a:r>
            <a:r>
              <a:rPr lang="en-US" sz="4400" dirty="0">
                <a:solidFill>
                  <a:prstClr val="black"/>
                </a:solidFill>
                <a:latin typeface="+mj-lt"/>
                <a:cs typeface="Arial" panose="020B0604020202020204" pitchFamily="34" charset="0"/>
              </a:rPr>
              <a:t> </a:t>
            </a:r>
            <a:r>
              <a:rPr lang="en-US" sz="4400" dirty="0" err="1">
                <a:solidFill>
                  <a:prstClr val="black"/>
                </a:solidFill>
                <a:latin typeface="Times New Roman" panose="02020603050405020304" pitchFamily="18" charset="0"/>
                <a:cs typeface="Times New Roman" panose="02020603050405020304" pitchFamily="18" charset="0"/>
              </a:rPr>
              <a:t>bán</a:t>
            </a:r>
            <a:r>
              <a:rPr lang="vi-VN" sz="4400" dirty="0">
                <a:solidFill>
                  <a:prstClr val="black"/>
                </a:solidFill>
                <a:latin typeface="+mj-lt"/>
                <a:cs typeface="Arial" panose="020B0604020202020204" pitchFamily="34" charset="0"/>
              </a:rPr>
              <a:t> </a:t>
            </a:r>
            <a:r>
              <a:rPr lang="en-US" sz="4400" dirty="0" err="1">
                <a:solidFill>
                  <a:prstClr val="black"/>
                </a:solidFill>
                <a:latin typeface="Times New Roman" panose="02020603050405020304" pitchFamily="18" charset="0"/>
                <a:cs typeface="Times New Roman" panose="02020603050405020304" pitchFamily="18" charset="0"/>
              </a:rPr>
              <a:t>thấp</a:t>
            </a:r>
            <a:r>
              <a:rPr lang="vi-VN" sz="4400" dirty="0">
                <a:solidFill>
                  <a:prstClr val="black"/>
                </a:solidFill>
                <a:latin typeface="Times New Roman" panose="02020603050405020304" pitchFamily="18" charset="0"/>
                <a:cs typeface="Times New Roman" panose="02020603050405020304" pitchFamily="18" charset="0"/>
              </a:rPr>
              <a:t> </a:t>
            </a:r>
            <a:r>
              <a:rPr lang="en-US" sz="4400" dirty="0">
                <a:solidFill>
                  <a:prstClr val="black"/>
                </a:solidFill>
                <a:latin typeface="+mj-lt"/>
                <a:cs typeface="Arial" panose="020B0604020202020204" pitchFamily="34" charset="0"/>
              </a:rPr>
              <a:t>=&gt; </a:t>
            </a:r>
            <a:r>
              <a:rPr lang="en-US" sz="4400" dirty="0" err="1">
                <a:solidFill>
                  <a:prstClr val="black"/>
                </a:solidFill>
                <a:latin typeface="Times New Roman" panose="02020603050405020304" pitchFamily="18" charset="0"/>
                <a:cs typeface="Times New Roman" panose="02020603050405020304" pitchFamily="18" charset="0"/>
              </a:rPr>
              <a:t>Lượng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cung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giảm</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24A8CF3-7D38-F186-B8D3-B72ADAF547FD}"/>
              </a:ext>
            </a:extLst>
          </p:cNvPr>
          <p:cNvSpPr/>
          <p:nvPr/>
        </p:nvSpPr>
        <p:spPr>
          <a:xfrm>
            <a:off x="4419600" y="723900"/>
            <a:ext cx="1295400" cy="1371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dirty="0">
                <a:latin typeface="Times New Roman" panose="02020603050405020304" pitchFamily="18" charset="0"/>
                <a:cs typeface="Times New Roman" panose="02020603050405020304" pitchFamily="18" charset="0"/>
              </a:rPr>
              <a:t>10</a:t>
            </a:r>
          </a:p>
        </p:txBody>
      </p:sp>
      <p:sp>
        <p:nvSpPr>
          <p:cNvPr id="8" name="Rectangle 7">
            <a:extLst>
              <a:ext uri="{FF2B5EF4-FFF2-40B4-BE49-F238E27FC236}">
                <a16:creationId xmlns:a16="http://schemas.microsoft.com/office/drawing/2014/main" id="{40B7483E-62B4-8E26-072F-E087B04DF323}"/>
              </a:ext>
            </a:extLst>
          </p:cNvPr>
          <p:cNvSpPr/>
          <p:nvPr/>
        </p:nvSpPr>
        <p:spPr>
          <a:xfrm>
            <a:off x="4419600" y="2171700"/>
            <a:ext cx="1295400" cy="145262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dirty="0">
                <a:latin typeface="Times New Roman" panose="02020603050405020304" pitchFamily="18" charset="0"/>
                <a:cs typeface="Times New Roman" panose="02020603050405020304" pitchFamily="18" charset="0"/>
              </a:rPr>
              <a:t>0</a:t>
            </a:r>
          </a:p>
        </p:txBody>
      </p:sp>
      <p:sp>
        <p:nvSpPr>
          <p:cNvPr id="9" name="Rectangle 8">
            <a:extLst>
              <a:ext uri="{FF2B5EF4-FFF2-40B4-BE49-F238E27FC236}">
                <a16:creationId xmlns:a16="http://schemas.microsoft.com/office/drawing/2014/main" id="{D9CFE106-29D9-7D23-5505-E4E5EDFBAE1D}"/>
              </a:ext>
            </a:extLst>
          </p:cNvPr>
          <p:cNvSpPr/>
          <p:nvPr/>
        </p:nvSpPr>
        <p:spPr>
          <a:xfrm>
            <a:off x="9426136" y="2171700"/>
            <a:ext cx="1295400" cy="138467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dirty="0">
                <a:latin typeface="Times New Roman" panose="02020603050405020304" pitchFamily="18" charset="0"/>
                <a:cs typeface="Times New Roman" panose="02020603050405020304" pitchFamily="18" charset="0"/>
              </a:rPr>
              <a:t>36</a:t>
            </a:r>
          </a:p>
        </p:txBody>
      </p:sp>
      <p:sp>
        <p:nvSpPr>
          <p:cNvPr id="10" name="Rectangle 9">
            <a:extLst>
              <a:ext uri="{FF2B5EF4-FFF2-40B4-BE49-F238E27FC236}">
                <a16:creationId xmlns:a16="http://schemas.microsoft.com/office/drawing/2014/main" id="{BC5B34E8-B411-AE38-598D-D894DBD8E126}"/>
              </a:ext>
            </a:extLst>
          </p:cNvPr>
          <p:cNvSpPr/>
          <p:nvPr/>
        </p:nvSpPr>
        <p:spPr>
          <a:xfrm>
            <a:off x="9426136" y="710824"/>
            <a:ext cx="1295400" cy="138467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dirty="0">
                <a:latin typeface="Times New Roman" panose="02020603050405020304" pitchFamily="18" charset="0"/>
                <a:cs typeface="Times New Roman" panose="02020603050405020304" pitchFamily="18" charset="0"/>
              </a:rPr>
              <a:t>50</a:t>
            </a:r>
          </a:p>
        </p:txBody>
      </p:sp>
      <p:sp>
        <p:nvSpPr>
          <p:cNvPr id="11" name="TextBox 10">
            <a:extLst>
              <a:ext uri="{FF2B5EF4-FFF2-40B4-BE49-F238E27FC236}">
                <a16:creationId xmlns:a16="http://schemas.microsoft.com/office/drawing/2014/main" id="{5AF68FEC-40C0-3AD5-97AB-FF6022EC1BCB}"/>
              </a:ext>
            </a:extLst>
          </p:cNvPr>
          <p:cNvSpPr txBox="1"/>
          <p:nvPr/>
        </p:nvSpPr>
        <p:spPr>
          <a:xfrm>
            <a:off x="11353800" y="5981700"/>
            <a:ext cx="6172200" cy="201510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lnSpc>
                <a:spcPct val="150000"/>
              </a:lnSpc>
            </a:pPr>
            <a:r>
              <a:rPr lang="vi-VN" sz="4400" dirty="0">
                <a:solidFill>
                  <a:prstClr val="black"/>
                </a:solidFill>
                <a:latin typeface="+mj-lt"/>
                <a:cs typeface="Arial" panose="020B0604020202020204" pitchFamily="34" charset="0"/>
              </a:rPr>
              <a:t>Giá</a:t>
            </a:r>
            <a:r>
              <a:rPr lang="en-US" sz="4400" dirty="0">
                <a:solidFill>
                  <a:prstClr val="black"/>
                </a:solidFill>
                <a:latin typeface="+mj-lt"/>
                <a:cs typeface="Arial" panose="020B0604020202020204" pitchFamily="34" charset="0"/>
              </a:rPr>
              <a:t> </a:t>
            </a:r>
            <a:r>
              <a:rPr lang="en-US" sz="4400" dirty="0" err="1">
                <a:solidFill>
                  <a:prstClr val="black"/>
                </a:solidFill>
                <a:latin typeface="Times New Roman" panose="02020603050405020304" pitchFamily="18" charset="0"/>
                <a:cs typeface="Times New Roman" panose="02020603050405020304" pitchFamily="18" charset="0"/>
              </a:rPr>
              <a:t>bán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cao</a:t>
            </a:r>
            <a:r>
              <a:rPr lang="vi-VN" sz="4400" dirty="0">
                <a:solidFill>
                  <a:prstClr val="black"/>
                </a:solidFill>
                <a:latin typeface="+mj-lt"/>
                <a:cs typeface="Arial" panose="020B0604020202020204" pitchFamily="34" charset="0"/>
              </a:rPr>
              <a:t> </a:t>
            </a:r>
            <a:r>
              <a:rPr lang="en-US" sz="4400" dirty="0">
                <a:solidFill>
                  <a:prstClr val="black"/>
                </a:solidFill>
                <a:latin typeface="+mj-lt"/>
                <a:cs typeface="Arial" panose="020B0604020202020204" pitchFamily="34" charset="0"/>
              </a:rPr>
              <a:t>=&gt; </a:t>
            </a:r>
            <a:r>
              <a:rPr lang="en-US" sz="4400" dirty="0" err="1">
                <a:solidFill>
                  <a:prstClr val="black"/>
                </a:solidFill>
                <a:latin typeface="Times New Roman" panose="02020603050405020304" pitchFamily="18" charset="0"/>
                <a:cs typeface="Times New Roman" panose="02020603050405020304" pitchFamily="18" charset="0"/>
              </a:rPr>
              <a:t>Lượng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cung</a:t>
            </a:r>
            <a:r>
              <a:rPr lang="en-US" sz="4400" dirty="0">
                <a:solidFill>
                  <a:prstClr val="black"/>
                </a:solidFill>
                <a:latin typeface="+mj-lt"/>
                <a:cs typeface="Arial" panose="020B0604020202020204" pitchFamily="34" charset="0"/>
              </a:rPr>
              <a:t> </a:t>
            </a:r>
            <a:r>
              <a:rPr lang="vi-VN" sz="4400" dirty="0">
                <a:solidFill>
                  <a:prstClr val="black"/>
                </a:solidFill>
                <a:latin typeface="Times New Roman" panose="02020603050405020304" pitchFamily="18" charset="0"/>
                <a:cs typeface="Times New Roman" panose="02020603050405020304" pitchFamily="18" charset="0"/>
              </a:rPr>
              <a:t>t</a:t>
            </a:r>
            <a:r>
              <a:rPr lang="en-US" sz="4400" dirty="0">
                <a:solidFill>
                  <a:prstClr val="black"/>
                </a:solidFill>
                <a:latin typeface="Times New Roman" panose="02020603050405020304" pitchFamily="18" charset="0"/>
                <a:cs typeface="Times New Roman" panose="02020603050405020304" pitchFamily="18" charset="0"/>
              </a:rPr>
              <a:t>ă</a:t>
            </a:r>
            <a:r>
              <a:rPr lang="vi-VN" sz="4400" dirty="0">
                <a:solidFill>
                  <a:prstClr val="black"/>
                </a:solidFill>
                <a:latin typeface="Times New Roman" panose="02020603050405020304" pitchFamily="18" charset="0"/>
                <a:cs typeface="Times New Roman" panose="02020603050405020304" pitchFamily="18" charset="0"/>
              </a:rPr>
              <a:t>n</a:t>
            </a:r>
            <a:r>
              <a:rPr lang="en-US" sz="4400" dirty="0">
                <a:solidFill>
                  <a:prstClr val="black"/>
                </a:solidFill>
                <a:latin typeface="Times New Roman" panose="02020603050405020304" pitchFamily="18" charset="0"/>
                <a:cs typeface="Times New Roman" panose="02020603050405020304" pitchFamily="18" charset="0"/>
              </a:rPr>
              <a:t>g</a:t>
            </a:r>
          </a:p>
        </p:txBody>
      </p:sp>
    </p:spTree>
    <p:custDataLst>
      <p:tags r:id="rId1"/>
    </p:custDataLst>
    <p:extLst>
      <p:ext uri="{BB962C8B-B14F-4D97-AF65-F5344CB8AC3E}">
        <p14:creationId xmlns:p14="http://schemas.microsoft.com/office/powerpoint/2010/main" val="55878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657"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64000"/>
            </a:blip>
            <a:stretch>
              <a:fillRect t="-9222" b="-9222"/>
            </a:stretch>
          </a:blipFill>
        </p:spPr>
      </p:sp>
      <p:pic>
        <p:nvPicPr>
          <p:cNvPr id="3"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3924300"/>
            <a:ext cx="10859910" cy="59436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116333844"/>
              </p:ext>
            </p:extLst>
          </p:nvPr>
        </p:nvGraphicFramePr>
        <p:xfrm>
          <a:off x="586936" y="723900"/>
          <a:ext cx="10134600" cy="2887346"/>
        </p:xfrm>
        <a:graphic>
          <a:graphicData uri="http://schemas.openxmlformats.org/drawingml/2006/table">
            <a:tbl>
              <a:tblPr firstRow="1" bandRow="1">
                <a:tableStyleId>{5940675A-B579-460E-94D1-54222C63F5DA}</a:tableStyleId>
              </a:tblPr>
              <a:tblGrid>
                <a:gridCol w="3810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58172">
                  <a:extLst>
                    <a:ext uri="{9D8B030D-6E8A-4147-A177-3AD203B41FA5}">
                      <a16:colId xmlns:a16="http://schemas.microsoft.com/office/drawing/2014/main" val="20003"/>
                    </a:ext>
                  </a:extLst>
                </a:gridCol>
                <a:gridCol w="1237814">
                  <a:extLst>
                    <a:ext uri="{9D8B030D-6E8A-4147-A177-3AD203B41FA5}">
                      <a16:colId xmlns:a16="http://schemas.microsoft.com/office/drawing/2014/main" val="20004"/>
                    </a:ext>
                  </a:extLst>
                </a:gridCol>
                <a:gridCol w="1237814">
                  <a:extLst>
                    <a:ext uri="{9D8B030D-6E8A-4147-A177-3AD203B41FA5}">
                      <a16:colId xmlns:a16="http://schemas.microsoft.com/office/drawing/2014/main" val="20005"/>
                    </a:ext>
                  </a:extLst>
                </a:gridCol>
              </a:tblGrid>
              <a:tr h="1327785">
                <a:tc>
                  <a:txBody>
                    <a:bodyPr/>
                    <a:lstStyle/>
                    <a:p>
                      <a:pPr>
                        <a:lnSpc>
                          <a:spcPct val="130000"/>
                        </a:lnSpc>
                      </a:pPr>
                      <a:r>
                        <a:rPr lang="vi-VN" sz="3600">
                          <a:latin typeface="Arial" panose="020B0604020202020204" pitchFamily="34" charset="0"/>
                          <a:cs typeface="Arial" panose="020B0604020202020204" pitchFamily="34" charset="0"/>
                        </a:rPr>
                        <a:t>Giá</a:t>
                      </a:r>
                      <a:r>
                        <a:rPr lang="vi-VN" sz="3600" baseline="0">
                          <a:latin typeface="Arial" panose="020B0604020202020204" pitchFamily="34" charset="0"/>
                          <a:cs typeface="Arial" panose="020B0604020202020204" pitchFamily="34" charset="0"/>
                        </a:rPr>
                        <a:t> bán (triệu đồng/tấn)</a:t>
                      </a:r>
                      <a:endParaRPr lang="en-US" sz="360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vi-VN" sz="3600" dirty="0">
                          <a:latin typeface="Arial" panose="020B0604020202020204" pitchFamily="34" charset="0"/>
                          <a:cs typeface="Arial" panose="020B0604020202020204" pitchFamily="34" charset="0"/>
                        </a:rPr>
                        <a:t>10</a:t>
                      </a:r>
                      <a:endParaRPr lang="en-US" sz="3600" dirty="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3600">
                          <a:latin typeface="Arial" panose="020B0604020202020204" pitchFamily="34" charset="0"/>
                          <a:cs typeface="Arial" panose="020B0604020202020204" pitchFamily="34" charset="0"/>
                        </a:rPr>
                        <a:t>20</a:t>
                      </a:r>
                      <a:endParaRPr lang="en-US" sz="36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3600">
                          <a:latin typeface="Arial" panose="020B0604020202020204" pitchFamily="34" charset="0"/>
                          <a:cs typeface="Arial" panose="020B0604020202020204" pitchFamily="34" charset="0"/>
                        </a:rPr>
                        <a:t>30</a:t>
                      </a:r>
                      <a:endParaRPr lang="en-US" sz="36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3600">
                          <a:latin typeface="Arial" panose="020B0604020202020204" pitchFamily="34" charset="0"/>
                          <a:cs typeface="Arial" panose="020B0604020202020204" pitchFamily="34" charset="0"/>
                        </a:rPr>
                        <a:t>40</a:t>
                      </a:r>
                      <a:endParaRPr lang="en-US" sz="36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3600">
                          <a:latin typeface="Arial" panose="020B0604020202020204" pitchFamily="34" charset="0"/>
                          <a:cs typeface="Arial" panose="020B0604020202020204" pitchFamily="34" charset="0"/>
                        </a:rPr>
                        <a:t>50</a:t>
                      </a:r>
                      <a:endParaRPr lang="en-US" sz="36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327785">
                <a:tc>
                  <a:txBody>
                    <a:bodyPr/>
                    <a:lstStyle/>
                    <a:p>
                      <a:pPr>
                        <a:lnSpc>
                          <a:spcPct val="130000"/>
                        </a:lnSpc>
                      </a:pPr>
                      <a:r>
                        <a:rPr lang="vi-VN" sz="3600" dirty="0">
                          <a:latin typeface="Arial" panose="020B0604020202020204" pitchFamily="34" charset="0"/>
                          <a:cs typeface="Arial" panose="020B0604020202020204" pitchFamily="34" charset="0"/>
                        </a:rPr>
                        <a:t>Lượng</a:t>
                      </a:r>
                      <a:r>
                        <a:rPr lang="vi-VN" sz="3600" baseline="0" dirty="0">
                          <a:latin typeface="Arial" panose="020B0604020202020204" pitchFamily="34" charset="0"/>
                          <a:cs typeface="Arial" panose="020B0604020202020204" pitchFamily="34" charset="0"/>
                        </a:rPr>
                        <a:t> c</a:t>
                      </a:r>
                      <a:r>
                        <a:rPr lang="en-US" sz="3600" baseline="0" dirty="0" err="1">
                          <a:latin typeface="Arial" panose="020B0604020202020204" pitchFamily="34" charset="0"/>
                          <a:cs typeface="Arial" panose="020B0604020202020204" pitchFamily="34" charset="0"/>
                        </a:rPr>
                        <a:t>ung</a:t>
                      </a:r>
                      <a:r>
                        <a:rPr lang="vi-VN" sz="3600" baseline="0" dirty="0">
                          <a:latin typeface="Arial" panose="020B0604020202020204" pitchFamily="34" charset="0"/>
                          <a:cs typeface="Arial" panose="020B0604020202020204" pitchFamily="34" charset="0"/>
                        </a:rPr>
                        <a:t> (nghìn tấn/ tháng)</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vi-VN" sz="3600">
                          <a:latin typeface="Arial" panose="020B0604020202020204" pitchFamily="34" charset="0"/>
                          <a:cs typeface="Arial" panose="020B0604020202020204" pitchFamily="34" charset="0"/>
                        </a:rPr>
                        <a:t>0</a:t>
                      </a:r>
                      <a:endParaRPr lang="en-US" sz="36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3600">
                          <a:latin typeface="Arial" panose="020B0604020202020204" pitchFamily="34" charset="0"/>
                          <a:cs typeface="Arial" panose="020B0604020202020204" pitchFamily="34" charset="0"/>
                        </a:rPr>
                        <a:t>14</a:t>
                      </a:r>
                      <a:endParaRPr lang="en-US" sz="36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3600">
                          <a:latin typeface="Arial" panose="020B0604020202020204" pitchFamily="34" charset="0"/>
                          <a:cs typeface="Arial" panose="020B0604020202020204" pitchFamily="34" charset="0"/>
                        </a:rPr>
                        <a:t>24</a:t>
                      </a:r>
                      <a:endParaRPr lang="en-US" sz="36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3600">
                          <a:latin typeface="Arial" panose="020B0604020202020204" pitchFamily="34" charset="0"/>
                          <a:cs typeface="Arial" panose="020B0604020202020204" pitchFamily="34" charset="0"/>
                        </a:rPr>
                        <a:t>32</a:t>
                      </a:r>
                      <a:endParaRPr lang="en-US" sz="36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3600" dirty="0">
                          <a:latin typeface="Arial" panose="020B0604020202020204" pitchFamily="34" charset="0"/>
                          <a:cs typeface="Arial" panose="020B0604020202020204" pitchFamily="34" charset="0"/>
                        </a:rPr>
                        <a:t>36</a:t>
                      </a:r>
                      <a:endParaRPr lang="en-US" sz="3600" dirty="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6" name="TextBox 5"/>
          <p:cNvSpPr txBox="1"/>
          <p:nvPr/>
        </p:nvSpPr>
        <p:spPr>
          <a:xfrm>
            <a:off x="11088510" y="341978"/>
            <a:ext cx="6865159" cy="2554545"/>
          </a:xfrm>
          <a:prstGeom prst="rect">
            <a:avLst/>
          </a:prstGeom>
          <a:noFill/>
        </p:spPr>
        <p:txBody>
          <a:bodyPr wrap="square" rtlCol="0">
            <a:spAutoFit/>
          </a:bodyPr>
          <a:lstStyle/>
          <a:p>
            <a:pPr algn="just"/>
            <a:r>
              <a:rPr lang="en-US" sz="4000" b="1" dirty="0">
                <a:latin typeface="Times New Roman" panose="02020603050405020304" pitchFamily="18" charset="0"/>
                <a:ea typeface="Tahoma" panose="020B0604030504040204" pitchFamily="34" charset="0"/>
                <a:cs typeface="Times New Roman" panose="02020603050405020304" pitchFamily="18" charset="0"/>
              </a:rPr>
              <a:t>b) Em </a:t>
            </a:r>
            <a:r>
              <a:rPr lang="en-US" sz="4000" b="1" dirty="0" err="1">
                <a:latin typeface="Times New Roman" panose="02020603050405020304" pitchFamily="18" charset="0"/>
                <a:ea typeface="Tahoma" panose="020B0604030504040204" pitchFamily="34" charset="0"/>
                <a:cs typeface="Times New Roman" panose="02020603050405020304" pitchFamily="18" charset="0"/>
              </a:rPr>
              <a:t>có</a:t>
            </a:r>
            <a:r>
              <a:rPr lang="en-US" sz="4000" b="1" dirty="0">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latin typeface="Times New Roman" panose="02020603050405020304" pitchFamily="18" charset="0"/>
                <a:ea typeface="Tahoma" panose="020B0604030504040204" pitchFamily="34" charset="0"/>
                <a:cs typeface="Times New Roman" panose="02020603050405020304" pitchFamily="18" charset="0"/>
              </a:rPr>
              <a:t>nhận</a:t>
            </a:r>
            <a:r>
              <a:rPr lang="en-US" sz="4000" b="1" dirty="0">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latin typeface="Times New Roman" panose="02020603050405020304" pitchFamily="18" charset="0"/>
                <a:ea typeface="Tahoma" panose="020B0604030504040204" pitchFamily="34" charset="0"/>
                <a:cs typeface="Times New Roman" panose="02020603050405020304" pitchFamily="18" charset="0"/>
              </a:rPr>
              <a:t>xét</a:t>
            </a:r>
            <a:r>
              <a:rPr lang="en-US" sz="4000" b="1" dirty="0">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latin typeface="Times New Roman" panose="02020603050405020304" pitchFamily="18" charset="0"/>
                <a:ea typeface="Tahoma" panose="020B0604030504040204" pitchFamily="34" charset="0"/>
                <a:cs typeface="Times New Roman" panose="02020603050405020304" pitchFamily="18" charset="0"/>
              </a:rPr>
              <a:t>gì</a:t>
            </a:r>
            <a:r>
              <a:rPr lang="en-US" sz="4000" b="1" dirty="0">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latin typeface="Times New Roman" panose="02020603050405020304" pitchFamily="18" charset="0"/>
                <a:ea typeface="Tahoma" panose="020B0604030504040204" pitchFamily="34" charset="0"/>
                <a:cs typeface="Times New Roman" panose="02020603050405020304" pitchFamily="18" charset="0"/>
              </a:rPr>
              <a:t>về</a:t>
            </a:r>
            <a:r>
              <a:rPr lang="en-US" sz="4000" b="1" dirty="0">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latin typeface="Times New Roman" panose="02020603050405020304" pitchFamily="18" charset="0"/>
                <a:ea typeface="Tahoma" panose="020B0604030504040204" pitchFamily="34" charset="0"/>
                <a:cs typeface="Times New Roman" panose="02020603050405020304" pitchFamily="18" charset="0"/>
              </a:rPr>
              <a:t>lượng</a:t>
            </a:r>
            <a:r>
              <a:rPr lang="en-US" sz="4000" b="1" dirty="0">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latin typeface="Times New Roman" panose="02020603050405020304" pitchFamily="18" charset="0"/>
                <a:ea typeface="Tahoma" panose="020B0604030504040204" pitchFamily="34" charset="0"/>
                <a:cs typeface="Times New Roman" panose="02020603050405020304" pitchFamily="18" charset="0"/>
              </a:rPr>
              <a:t>hàng</a:t>
            </a:r>
            <a:r>
              <a:rPr lang="en-US" sz="4000" b="1" dirty="0">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latin typeface="Times New Roman" panose="02020603050405020304" pitchFamily="18" charset="0"/>
                <a:ea typeface="Tahoma" panose="020B0604030504040204" pitchFamily="34" charset="0"/>
                <a:cs typeface="Times New Roman" panose="02020603050405020304" pitchFamily="18" charset="0"/>
              </a:rPr>
              <a:t>hóa</a:t>
            </a:r>
            <a:r>
              <a:rPr lang="en-US" sz="4000" b="1" dirty="0">
                <a:latin typeface="Times New Roman" panose="02020603050405020304" pitchFamily="18" charset="0"/>
                <a:ea typeface="Tahoma" panose="020B0604030504040204" pitchFamily="34" charset="0"/>
                <a:cs typeface="Times New Roman" panose="02020603050405020304" pitchFamily="18" charset="0"/>
              </a:rPr>
              <a:t> X </a:t>
            </a:r>
            <a:r>
              <a:rPr lang="en-US" sz="4000" b="1" dirty="0" err="1">
                <a:latin typeface="Times New Roman" panose="02020603050405020304" pitchFamily="18" charset="0"/>
                <a:ea typeface="Tahoma" panose="020B0604030504040204" pitchFamily="34" charset="0"/>
                <a:cs typeface="Times New Roman" panose="02020603050405020304" pitchFamily="18" charset="0"/>
              </a:rPr>
              <a:t>bán</a:t>
            </a:r>
            <a:r>
              <a:rPr lang="en-US" sz="4000" b="1" dirty="0">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latin typeface="Times New Roman" panose="02020603050405020304" pitchFamily="18" charset="0"/>
                <a:ea typeface="Tahoma" panose="020B0604030504040204" pitchFamily="34" charset="0"/>
                <a:cs typeface="Times New Roman" panose="02020603050405020304" pitchFamily="18" charset="0"/>
              </a:rPr>
              <a:t>ra</a:t>
            </a:r>
            <a:r>
              <a:rPr lang="en-US" sz="4000" b="1" dirty="0">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latin typeface="Times New Roman" panose="02020603050405020304" pitchFamily="18" charset="0"/>
                <a:ea typeface="Tahoma" panose="020B0604030504040204" pitchFamily="34" charset="0"/>
                <a:cs typeface="Times New Roman" panose="02020603050405020304" pitchFamily="18" charset="0"/>
              </a:rPr>
              <a:t>tại</a:t>
            </a:r>
            <a:r>
              <a:rPr lang="en-US" sz="4000" b="1" dirty="0">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latin typeface="Times New Roman" panose="02020603050405020304" pitchFamily="18" charset="0"/>
                <a:ea typeface="Tahoma" panose="020B0604030504040204" pitchFamily="34" charset="0"/>
                <a:cs typeface="Times New Roman" panose="02020603050405020304" pitchFamily="18" charset="0"/>
              </a:rPr>
              <a:t>mức</a:t>
            </a:r>
            <a:r>
              <a:rPr lang="en-US" sz="4000" b="1" dirty="0">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latin typeface="Times New Roman" panose="02020603050405020304" pitchFamily="18" charset="0"/>
                <a:ea typeface="Tahoma" panose="020B0604030504040204" pitchFamily="34" charset="0"/>
                <a:cs typeface="Times New Roman" panose="02020603050405020304" pitchFamily="18" charset="0"/>
              </a:rPr>
              <a:t>giá</a:t>
            </a:r>
            <a:r>
              <a:rPr lang="en-US" sz="4000" b="1" dirty="0">
                <a:latin typeface="Times New Roman" panose="02020603050405020304" pitchFamily="18" charset="0"/>
                <a:ea typeface="Tahoma" panose="020B0604030504040204" pitchFamily="34" charset="0"/>
                <a:cs typeface="Times New Roman" panose="02020603050405020304" pitchFamily="18" charset="0"/>
              </a:rPr>
              <a:t> 10 </a:t>
            </a:r>
            <a:r>
              <a:rPr lang="en-US" sz="4000" b="1" dirty="0" err="1">
                <a:latin typeface="Times New Roman" panose="02020603050405020304" pitchFamily="18" charset="0"/>
                <a:ea typeface="Tahoma" panose="020B0604030504040204" pitchFamily="34" charset="0"/>
                <a:cs typeface="Times New Roman" panose="02020603050405020304" pitchFamily="18" charset="0"/>
              </a:rPr>
              <a:t>triệu</a:t>
            </a:r>
            <a:r>
              <a:rPr lang="en-US" sz="4000" b="1" dirty="0">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latin typeface="Times New Roman" panose="02020603050405020304" pitchFamily="18" charset="0"/>
                <a:ea typeface="Tahoma" panose="020B0604030504040204" pitchFamily="34" charset="0"/>
                <a:cs typeface="Times New Roman" panose="02020603050405020304" pitchFamily="18" charset="0"/>
              </a:rPr>
              <a:t>đồng</a:t>
            </a:r>
            <a:r>
              <a:rPr lang="en-US" sz="4000" b="1" dirty="0">
                <a:latin typeface="Times New Roman" panose="02020603050405020304" pitchFamily="18" charset="0"/>
                <a:ea typeface="Tahoma" panose="020B0604030504040204" pitchFamily="34" charset="0"/>
                <a:cs typeface="Times New Roman" panose="02020603050405020304" pitchFamily="18" charset="0"/>
              </a:rPr>
              <a:t>/</a:t>
            </a:r>
            <a:r>
              <a:rPr lang="en-US" sz="4000" b="1" dirty="0" err="1">
                <a:latin typeface="Times New Roman" panose="02020603050405020304" pitchFamily="18" charset="0"/>
                <a:ea typeface="Tahoma" panose="020B0604030504040204" pitchFamily="34" charset="0"/>
                <a:cs typeface="Times New Roman" panose="02020603050405020304" pitchFamily="18" charset="0"/>
              </a:rPr>
              <a:t>tấn</a:t>
            </a:r>
            <a:r>
              <a:rPr lang="en-US" sz="4000" b="1" dirty="0">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latin typeface="Times New Roman" panose="02020603050405020304" pitchFamily="18" charset="0"/>
                <a:ea typeface="Tahoma" panose="020B0604030504040204" pitchFamily="34" charset="0"/>
                <a:cs typeface="Times New Roman" panose="02020603050405020304" pitchFamily="18" charset="0"/>
              </a:rPr>
              <a:t>Tại</a:t>
            </a:r>
            <a:r>
              <a:rPr lang="en-US" sz="4000" b="1" dirty="0">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latin typeface="Times New Roman" panose="02020603050405020304" pitchFamily="18" charset="0"/>
                <a:ea typeface="Tahoma" panose="020B0604030504040204" pitchFamily="34" charset="0"/>
                <a:cs typeface="Times New Roman" panose="02020603050405020304" pitchFamily="18" charset="0"/>
              </a:rPr>
              <a:t>mức</a:t>
            </a:r>
            <a:r>
              <a:rPr lang="en-US" sz="4000" b="1" dirty="0">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latin typeface="Times New Roman" panose="02020603050405020304" pitchFamily="18" charset="0"/>
                <a:ea typeface="Tahoma" panose="020B0604030504040204" pitchFamily="34" charset="0"/>
                <a:cs typeface="Times New Roman" panose="02020603050405020304" pitchFamily="18" charset="0"/>
              </a:rPr>
              <a:t>giá</a:t>
            </a:r>
            <a:r>
              <a:rPr lang="en-US" sz="4000" b="1" dirty="0">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latin typeface="Times New Roman" panose="02020603050405020304" pitchFamily="18" charset="0"/>
                <a:ea typeface="Tahoma" panose="020B0604030504040204" pitchFamily="34" charset="0"/>
                <a:cs typeface="Times New Roman" panose="02020603050405020304" pitchFamily="18" charset="0"/>
              </a:rPr>
              <a:t>đó</a:t>
            </a:r>
            <a:r>
              <a:rPr lang="en-US" sz="4000" b="1" dirty="0">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latin typeface="Times New Roman" panose="02020603050405020304" pitchFamily="18" charset="0"/>
                <a:ea typeface="Tahoma" panose="020B0604030504040204" pitchFamily="34" charset="0"/>
                <a:cs typeface="Times New Roman" panose="02020603050405020304" pitchFamily="18" charset="0"/>
              </a:rPr>
              <a:t>có</a:t>
            </a:r>
            <a:r>
              <a:rPr lang="en-US" sz="4000" b="1" dirty="0">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latin typeface="Times New Roman" panose="02020603050405020304" pitchFamily="18" charset="0"/>
                <a:ea typeface="Tahoma" panose="020B0604030504040204" pitchFamily="34" charset="0"/>
                <a:cs typeface="Times New Roman" panose="02020603050405020304" pitchFamily="18" charset="0"/>
              </a:rPr>
              <a:t>cung</a:t>
            </a:r>
            <a:r>
              <a:rPr lang="en-US" sz="4000" b="1" dirty="0">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latin typeface="Times New Roman" panose="02020603050405020304" pitchFamily="18" charset="0"/>
                <a:ea typeface="Tahoma" panose="020B0604030504040204" pitchFamily="34" charset="0"/>
                <a:cs typeface="Times New Roman" panose="02020603050405020304" pitchFamily="18" charset="0"/>
              </a:rPr>
              <a:t>không</a:t>
            </a:r>
            <a:r>
              <a:rPr lang="en-US" sz="4000" b="1" dirty="0">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latin typeface="Times New Roman" panose="02020603050405020304" pitchFamily="18" charset="0"/>
                <a:ea typeface="Tahoma" panose="020B0604030504040204" pitchFamily="34" charset="0"/>
                <a:cs typeface="Times New Roman" panose="02020603050405020304" pitchFamily="18" charset="0"/>
              </a:rPr>
              <a:t>Vì</a:t>
            </a:r>
            <a:r>
              <a:rPr lang="en-US" sz="4000" b="1" dirty="0">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latin typeface="Times New Roman" panose="02020603050405020304" pitchFamily="18" charset="0"/>
                <a:ea typeface="Tahoma" panose="020B0604030504040204" pitchFamily="34" charset="0"/>
                <a:cs typeface="Times New Roman" panose="02020603050405020304" pitchFamily="18" charset="0"/>
              </a:rPr>
              <a:t>sao</a:t>
            </a:r>
            <a:r>
              <a:rPr lang="en-US" sz="4000" b="1" dirty="0">
                <a:latin typeface="Times New Roman" panose="02020603050405020304" pitchFamily="18" charset="0"/>
                <a:ea typeface="Tahoma" panose="020B0604030504040204" pitchFamily="34" charset="0"/>
                <a:cs typeface="Times New Roman" panose="02020603050405020304" pitchFamily="18" charset="0"/>
              </a:rPr>
              <a:t>?</a:t>
            </a:r>
          </a:p>
        </p:txBody>
      </p:sp>
      <p:sp>
        <p:nvSpPr>
          <p:cNvPr id="5" name="Rectangle 4"/>
          <p:cNvSpPr/>
          <p:nvPr/>
        </p:nvSpPr>
        <p:spPr>
          <a:xfrm>
            <a:off x="11324269" y="3238500"/>
            <a:ext cx="6658931" cy="64569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pPr>
            <a:r>
              <a:rPr lang="vi-VN" sz="4000" dirty="0">
                <a:solidFill>
                  <a:prstClr val="black"/>
                </a:solidFill>
                <a:latin typeface="+mj-lt"/>
              </a:rPr>
              <a:t>Ở mức giá 10 triệu đồng/ nghìn tấn, lượng hàng hóa X bán ra </a:t>
            </a:r>
            <a:r>
              <a:rPr lang="vi-VN" sz="4000" b="1" dirty="0">
                <a:solidFill>
                  <a:prstClr val="black"/>
                </a:solidFill>
                <a:latin typeface="+mj-lt"/>
              </a:rPr>
              <a:t>bằng 0 </a:t>
            </a:r>
            <a:r>
              <a:rPr lang="vi-VN" sz="4000" dirty="0">
                <a:solidFill>
                  <a:prstClr val="black"/>
                </a:solidFill>
                <a:latin typeface="+mj-lt"/>
              </a:rPr>
              <a:t>→ Tại mức giá này </a:t>
            </a:r>
            <a:r>
              <a:rPr lang="vi-VN" sz="4000" b="1" dirty="0">
                <a:solidFill>
                  <a:prstClr val="black"/>
                </a:solidFill>
                <a:latin typeface="+mj-lt"/>
              </a:rPr>
              <a:t>không</a:t>
            </a:r>
            <a:r>
              <a:rPr lang="vi-VN" sz="4000" dirty="0">
                <a:solidFill>
                  <a:prstClr val="black"/>
                </a:solidFill>
                <a:latin typeface="+mj-lt"/>
              </a:rPr>
              <a:t> có cung, vì không</a:t>
            </a:r>
            <a:r>
              <a:rPr lang="en-US" sz="4000" dirty="0">
                <a:solidFill>
                  <a:prstClr val="black"/>
                </a:solidFill>
                <a:latin typeface="+mj-lt"/>
              </a:rPr>
              <a:t> </a:t>
            </a:r>
            <a:r>
              <a:rPr lang="en-US" sz="4000" b="1" dirty="0" err="1">
                <a:solidFill>
                  <a:prstClr val="black"/>
                </a:solidFill>
                <a:latin typeface="Times New Roman" panose="02020603050405020304" pitchFamily="18" charset="0"/>
                <a:cs typeface="Times New Roman" panose="02020603050405020304" pitchFamily="18" charset="0"/>
              </a:rPr>
              <a:t>không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có</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lợi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nhuận</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không</a:t>
            </a:r>
            <a:r>
              <a:rPr lang="en-US" sz="4000" dirty="0">
                <a:solidFill>
                  <a:prstClr val="black"/>
                </a:solidFill>
                <a:latin typeface="Times New Roman" panose="02020603050405020304" pitchFamily="18" charset="0"/>
                <a:cs typeface="Times New Roman" panose="02020603050405020304" pitchFamily="18" charset="0"/>
              </a:rPr>
              <a:t> </a:t>
            </a:r>
            <a:r>
              <a:rPr lang="vi-VN" sz="4000" dirty="0">
                <a:solidFill>
                  <a:prstClr val="black"/>
                </a:solidFill>
                <a:latin typeface="+mj-lt"/>
              </a:rPr>
              <a:t>nhà sản xuất nào muốn bán ở mức giá này.</a:t>
            </a:r>
            <a:endParaRPr lang="en-US" sz="4000" dirty="0">
              <a:solidFill>
                <a:prstClr val="black"/>
              </a:solidFill>
              <a:latin typeface="+mj-lt"/>
            </a:endParaRPr>
          </a:p>
        </p:txBody>
      </p:sp>
    </p:spTree>
    <p:custDataLst>
      <p:tags r:id="rId1"/>
    </p:custDataLst>
    <p:extLst>
      <p:ext uri="{BB962C8B-B14F-4D97-AF65-F5344CB8AC3E}">
        <p14:creationId xmlns:p14="http://schemas.microsoft.com/office/powerpoint/2010/main" val="383813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3"/>
  <p:tag name="ISPRING_PROJECT_FOLDER_UPDATED" val="1"/>
  <p:tag name="ISPRING_SCREEN_RECS_UPDATED" val="C:\Users\DELL\Desktop\kenhgiaovien_b2_cung_cau_trong_kinh_te_thi_truong_p1_h11\"/>
  <p:tag name="ISPRING_PRESENTATION_INFO_2" val="&lt;?xml version=&quot;1.0&quot; encoding=&quot;UTF-8&quot; standalone=&quot;no&quot; ?&gt;&#10;&lt;presentation2&gt;&#10;&#10;  &lt;slides&gt;&#10;    &lt;slide id=&quot;{11F7C784-BBE1-4B24-9B28-9E0C5488F178}&quot; pptId=&quot;277&quot;/&gt;&#10;    &lt;slide id=&quot;{B5AD89B3-152A-4B7C-960F-140E9BEAB8A5}&quot; pptId=&quot;279&quot;/&gt;&#10;    &lt;slide id=&quot;{9310EEFE-AB43-456E-9259-E140B2FB7F5D}&quot; pptId=&quot;321&quot;/&gt;&#10;    &lt;slide id=&quot;{4A304D15-6DE6-46D8-8BD8-5EC4C31C7B83}&quot; pptId=&quot;323&quot;/&gt;&#10;    &lt;slide id=&quot;{1432991A-041B-4956-BB1B-616E30E442D4}&quot; pptId=&quot;322&quot;/&gt;&#10;    &lt;slide id=&quot;{E3A3F8F6-BE66-49EF-BE9D-E11766836348}&quot; pptId=&quot;256&quot;/&gt;&#10;    &lt;slide id=&quot;{6DCEF4C4-8073-4E74-B854-9F1100B8D47E}&quot; pptId=&quot;260&quot;/&gt;&#10;    &lt;slide id=&quot;{48215E72-76C1-4647-979F-BC49EDEAEFF8}&quot; pptId=&quot;258&quot;/&gt;&#10;    &lt;slide id=&quot;{A8475A7D-4ECC-46CF-B6CA-7C81778BBAA0}&quot; pptId=&quot;262&quot;/&gt;&#10;    &lt;slide id=&quot;{08FBA4FA-DFA6-402C-898E-2A13F494A5B8}&quot; pptId=&quot;308&quot;/&gt;&#10;    &lt;slide id=&quot;{DCFC6E07-9939-4F5F-B717-399B7682CD65}&quot; pptId=&quot;314&quot;/&gt;&#10;    &lt;slide id=&quot;{12123EDE-AAB8-4445-933A-F0797E054D75}&quot; pptId=&quot;315&quot;/&gt;&#10;    &lt;slide id=&quot;{CC358A68-0962-40EA-A271-6AB0D1093BFB}&quot; pptId=&quot;278&quot;/&gt;&#10;    &lt;slide id=&quot;{FC1182B9-8091-4AB5-B3B7-EE914115FB8B}&quot; pptId=&quot;310&quot;/&gt;&#10;    &lt;slide id=&quot;{A5994FBF-8160-41A9-84F8-C533FB3FE847}&quot; pptId=&quot;325&quot;/&gt;&#10;    &lt;slide id=&quot;{9AE88B48-3156-4B75-B0F3-6B3D9F39F8A4}&quot; pptId=&quot;264&quot;/&gt;&#10;    &lt;slide id=&quot;{0675B96C-3621-4153-ACF6-C2BFC77B7736}&quot; pptId=&quot;324&quot;/&gt;&#10;    &lt;slide id=&quot;{A324C3F8-F5B4-4B1C-890C-C13CF559D946}&quot; pptId=&quot;319&quot;/&gt;&#10;    &lt;slide id=&quot;{1324660F-1EB9-47DF-A6A4-814EE5836F80}&quot; pptId=&quot;326&quot;/&gt;&#10;    &lt;slide id=&quot;{E576AADE-6B56-44A4-AB1A-DF45E5498481}&quot; pptId=&quot;320&quot;/&gt;&#10;    &lt;slide id=&quot;{308D3E96-BB9F-4F61-B7E9-C0586D6E927D}&quot; pptId=&quot;318&quot;/&gt;&#10;    &lt;slide id=&quot;{FC1F5911-6C4F-4B80-B0B4-C8D17EC3AB2B}&quot; pptId=&quot;281&quot;/&gt;&#10;    &lt;slide id=&quot;{FA51E3C7-8A1A-49F0-8362-1AB793BE113D}&quot; pptId=&quot;282&quot;/&gt;&#10;    &lt;slide id=&quot;{B5A72A3B-A752-4712-9098-8E74DBD661BF}&quot; pptId=&quot;296&quot;/&gt;&#10;    &lt;slide id=&quot;{8E87E9C4-E63B-4C54-9B0D-859A3C29E2D7}&quot; pptId=&quot;327&quot;/&gt;&#10;    &lt;slide id=&quot;{88DC9A44-6A4A-4955-8236-3BE547CF562F}&quot; pptId=&quot;313&quot;/&gt;&#10;    &lt;slide id=&quot;{A04E8E65-D937-414E-88CE-547A8ABD0183}&quot; pptId=&quot;274&quot;/&gt;&#10;    &lt;slide id=&quot;{6CFC7CF6-6B1E-4AD6-B1FE-23F0AF3CCD40}&quot; pptId=&quot;305&quot;/&gt;&#10;  &lt;/slides&gt;&#10;&#10;  &lt;narration&gt;&#10;    &lt;audioTracks/&gt;&#10;    &lt;videoTracks&gt;&#10;      &lt;videoTrack muted=&quot;false&quot; name=&quot;Video 1&quot; resource=&quot;8abf8bde&quot; slideId=&quot;{11F7C784-BBE1-4B24-9B28-9E0C5488F178}&quot; startTime=&quot;0&quot; volume=&quot;1&quot;&gt;&#10;        &lt;video format=&quot;yuv420p&quot; frameRate=&quot;30&quot; height=&quot;720&quot; pixelAspectRatio=&quot;1&quot; width=&quot;1280&quot;/&gt;&#10;        &lt;audio channels=&quot;1&quot; format=&quot;s16&quot; sampleRate=&quot;44100&quot;/&gt;&#10;      &lt;/videoTrack&gt;&#10;    &lt;/videoTracks&gt;&#10;  &lt;/narration&gt;&#10;&#10;&lt;/presentation2&gt;&#10;"/>
  <p:tag name="ISPRING_PRESENTATION_TITLE" val="kenhgiaovien_b2_cung_cau_trong_kinh_te_thi_truong_p1_h11"/>
  <p:tag name="ISPRING_FIRST_PUBLISH" val="1"/>
  <p:tag name="ISPRING_UUID" val="{520AF89F-B12F-4E40-9840-2D846E4DFDD6}"/>
  <p:tag name="ISPRING_RESOURCE_FOLDER" val="D:\tài liệu các năm\2024 - 2025\giáo án 11\kenhgiaovien_b2_cung_cau_trong_kinh_te_thi_truong_p1_h11_1\"/>
  <p:tag name="ISPRING_RESOURCE_FOLDER_STATIC" val="D:\tài liệu các năm\2024 - 2025\giáo án 11\kenhgiaovien_b2_cung_cau_trong_kinh_te_thi_truong_p1_h11_1\"/>
  <p:tag name="ISPRING_PRESENTATION_PATH" val="D:\tài liệu các năm\2024 - 2025\giáo án 11\kenhgiaovien_b2_cung_cau_trong_kinh_te_thi_truong_p1_h11.pptx"/>
</p:tagLst>
</file>

<file path=ppt/tags/tag10.xml><?xml version="1.0" encoding="utf-8"?>
<p:tagLst xmlns:a="http://schemas.openxmlformats.org/drawingml/2006/main" xmlns:r="http://schemas.openxmlformats.org/officeDocument/2006/relationships" xmlns:p="http://schemas.openxmlformats.org/presentationml/2006/main">
  <p:tag name="ISPRING_SLIDE_ID_2" val="{DCFC6E07-9939-4F5F-B717-399B7682CD65}"/>
  <p:tag name="GENSWF_ADVANCE_TIME" val="5.000"/>
  <p:tag name="TIMING" val="|0.001|0.5"/>
  <p:tag name="ISPRING_CUSTOM_TIMING_USED" val="1"/>
  <p:tag name="GENSWF_SLIDE_UID" val="{74DA24EB-C8D9-4A37-9D2A-6F5E09F7248D}:314"/>
</p:tagLst>
</file>

<file path=ppt/tags/tag11.xml><?xml version="1.0" encoding="utf-8"?>
<p:tagLst xmlns:a="http://schemas.openxmlformats.org/drawingml/2006/main" xmlns:r="http://schemas.openxmlformats.org/officeDocument/2006/relationships" xmlns:p="http://schemas.openxmlformats.org/presentationml/2006/main">
  <p:tag name="ISPRING_SLIDE_ID_2" val="{12123EDE-AAB8-4445-933A-F0797E054D75}"/>
  <p:tag name="GENSWF_ADVANCE_TIME" val="5.000"/>
  <p:tag name="TIMING" val="|0.001|0.5"/>
  <p:tag name="ISPRING_CUSTOM_TIMING_USED" val="1"/>
  <p:tag name="GENSWF_SLIDE_UID" val="{3D80D95C-374B-48F6-87C0-D4E0BAA6D060}:315"/>
</p:tagLst>
</file>

<file path=ppt/tags/tag12.xml><?xml version="1.0" encoding="utf-8"?>
<p:tagLst xmlns:a="http://schemas.openxmlformats.org/drawingml/2006/main" xmlns:r="http://schemas.openxmlformats.org/officeDocument/2006/relationships" xmlns:p="http://schemas.openxmlformats.org/presentationml/2006/main">
  <p:tag name="ISPRING_SLIDE_ID_2" val="{CC358A68-0962-40EA-A271-6AB0D1093BFB}"/>
  <p:tag name="GENSWF_ADVANCE_TIME" val="5.000"/>
  <p:tag name="TIMING" val="|0.001|0.5"/>
  <p:tag name="ISPRING_CUSTOM_TIMING_USED" val="1"/>
  <p:tag name="GENSWF_SLIDE_UID" val="{6120869A-9E01-45BB-B908-C3D258341BA6}:278"/>
</p:tagLst>
</file>

<file path=ppt/tags/tag13.xml><?xml version="1.0" encoding="utf-8"?>
<p:tagLst xmlns:a="http://schemas.openxmlformats.org/drawingml/2006/main" xmlns:r="http://schemas.openxmlformats.org/officeDocument/2006/relationships" xmlns:p="http://schemas.openxmlformats.org/presentationml/2006/main">
  <p:tag name="ISPRING_SLIDE_ID_2" val="{FC1182B9-8091-4AB5-B3B7-EE914115FB8B}"/>
  <p:tag name="GENSWF_ADVANCE_TIME" val="5.000"/>
  <p:tag name="TIMING" val="|0.001"/>
  <p:tag name="ISPRING_CUSTOM_TIMING_USED" val="1"/>
  <p:tag name="GENSWF_SLIDE_UID" val="{550C6419-CECB-4C7E-A96A-FF2C5DC5DAFE}:310"/>
</p:tagLst>
</file>

<file path=ppt/tags/tag14.xml><?xml version="1.0" encoding="utf-8"?>
<p:tagLst xmlns:a="http://schemas.openxmlformats.org/drawingml/2006/main" xmlns:r="http://schemas.openxmlformats.org/officeDocument/2006/relationships" xmlns:p="http://schemas.openxmlformats.org/presentationml/2006/main">
  <p:tag name="ISPRING_SLIDE_ID_2" val="{9AE88B48-3156-4B75-B0F3-6B3D9F39F8A4}"/>
  <p:tag name="GENSWF_ADVANCE_TIME" val="5.000"/>
  <p:tag name="TIMING" val="|0.001|0.5|0.5|0.5"/>
  <p:tag name="ISPRING_CUSTOM_TIMING_USED" val="1"/>
  <p:tag name="GENSWF_SLIDE_UID" val="{957DD436-FC43-4DB4-9987-9F8359BEC113}:264"/>
</p:tagLst>
</file>

<file path=ppt/tags/tag15.xml><?xml version="1.0" encoding="utf-8"?>
<p:tagLst xmlns:a="http://schemas.openxmlformats.org/drawingml/2006/main" xmlns:r="http://schemas.openxmlformats.org/officeDocument/2006/relationships" xmlns:p="http://schemas.openxmlformats.org/presentationml/2006/main">
  <p:tag name="ISPRING_SLIDE_ID_2" val="{A324C3F8-F5B4-4B1C-890C-C13CF559D946}"/>
  <p:tag name="GENSWF_ADVANCE_TIME" val="5.000"/>
  <p:tag name="TIMING" val="|0.001|0.5|0.5|0.5|0.5|0.5"/>
  <p:tag name="ISPRING_CUSTOM_TIMING_USED" val="1"/>
  <p:tag name="GENSWF_SLIDE_UID" val="{FE67DA6D-EB6D-4D93-BD75-FEA0AE0E8932}:319"/>
</p:tagLst>
</file>

<file path=ppt/tags/tag16.xml><?xml version="1.0" encoding="utf-8"?>
<p:tagLst xmlns:a="http://schemas.openxmlformats.org/drawingml/2006/main" xmlns:r="http://schemas.openxmlformats.org/officeDocument/2006/relationships" xmlns:p="http://schemas.openxmlformats.org/presentationml/2006/main">
  <p:tag name="ISPRING_SLIDE_ID_2" val="{E576AADE-6B56-44A4-AB1A-DF45E5498481}"/>
  <p:tag name="GENSWF_ADVANCE_TIME" val="5.000"/>
  <p:tag name="TIMING" val="|0.001|0.5|1|0.5"/>
  <p:tag name="ISPRING_CUSTOM_TIMING_USED" val="1"/>
  <p:tag name="GENSWF_SLIDE_UID" val="{BE43CE08-C848-4964-B48B-8508DC420E48}:320"/>
</p:tagLst>
</file>

<file path=ppt/tags/tag17.xml><?xml version="1.0" encoding="utf-8"?>
<p:tagLst xmlns:a="http://schemas.openxmlformats.org/drawingml/2006/main" xmlns:r="http://schemas.openxmlformats.org/officeDocument/2006/relationships" xmlns:p="http://schemas.openxmlformats.org/presentationml/2006/main">
  <p:tag name="ISPRING_SLIDE_ID_2" val="{308D3E96-BB9F-4F61-B7E9-C0586D6E927D}"/>
  <p:tag name="GENSWF_ADVANCE_TIME" val="5.000"/>
  <p:tag name="TIMING" val="|0.001"/>
  <p:tag name="ISPRING_CUSTOM_TIMING_USED" val="1"/>
  <p:tag name="GENSWF_SLIDE_UID" val="{A06B849E-F9B8-4B51-B8B9-8D9E662A08D1}:318"/>
</p:tagLst>
</file>

<file path=ppt/tags/tag18.xml><?xml version="1.0" encoding="utf-8"?>
<p:tagLst xmlns:a="http://schemas.openxmlformats.org/drawingml/2006/main" xmlns:r="http://schemas.openxmlformats.org/officeDocument/2006/relationships" xmlns:p="http://schemas.openxmlformats.org/presentationml/2006/main">
  <p:tag name="ISPRING_SLIDE_ID_2" val="{FC1F5911-6C4F-4B80-B0B4-C8D17EC3AB2B}"/>
  <p:tag name="GENSWF_ADVANCE_TIME" val="5.000"/>
  <p:tag name="TIMING" val="|0.001|0.5"/>
  <p:tag name="ISPRING_CUSTOM_TIMING_USED" val="1"/>
  <p:tag name="GENSWF_SLIDE_UID" val="{555FB1DE-F16C-459D-92C5-9151D7DA404C}:281"/>
</p:tagLst>
</file>

<file path=ppt/tags/tag19.xml><?xml version="1.0" encoding="utf-8"?>
<p:tagLst xmlns:a="http://schemas.openxmlformats.org/drawingml/2006/main" xmlns:r="http://schemas.openxmlformats.org/officeDocument/2006/relationships" xmlns:p="http://schemas.openxmlformats.org/presentationml/2006/main">
  <p:tag name="ISPRING_SLIDE_ID_2" val="{FA51E3C7-8A1A-49F0-8362-1AB793BE113D}"/>
  <p:tag name="GENSWF_ADVANCE_TIME" val="5.000"/>
  <p:tag name="TIMING" val="|0.001|0.5|0.5|0.5|0.5|0.5"/>
  <p:tag name="ISPRING_CUSTOM_TIMING_USED" val="1"/>
  <p:tag name="GENSWF_SLIDE_UID" val="{88721ED9-285B-4F3C-B5AA-695F05D37AF7}:282"/>
</p:tagLst>
</file>

<file path=ppt/tags/tag2.xml><?xml version="1.0" encoding="utf-8"?>
<p:tagLst xmlns:a="http://schemas.openxmlformats.org/drawingml/2006/main" xmlns:r="http://schemas.openxmlformats.org/officeDocument/2006/relationships" xmlns:p="http://schemas.openxmlformats.org/presentationml/2006/main">
  <p:tag name="ISPRING_SLIDE_ID_2" val="{11F7C784-BBE1-4B24-9B28-9E0C5488F178}"/>
  <p:tag name="GENSWF_ADVANCE_TIME" val="5.000"/>
  <p:tag name="ISPRING_CUSTOM_TIMING_USED" val="1"/>
  <p:tag name="GENSWF_SLIDE_UID" val="{C7EA89D0-93F0-4C74-9414-5D159FEADF44}:277"/>
</p:tagLst>
</file>

<file path=ppt/tags/tag20.xml><?xml version="1.0" encoding="utf-8"?>
<p:tagLst xmlns:a="http://schemas.openxmlformats.org/drawingml/2006/main" xmlns:r="http://schemas.openxmlformats.org/officeDocument/2006/relationships" xmlns:p="http://schemas.openxmlformats.org/presentationml/2006/main">
  <p:tag name="ISPRING_SLIDE_ID_2" val="{B5A72A3B-A752-4712-9098-8E74DBD661BF}"/>
  <p:tag name="GENSWF_ADVANCE_TIME" val="5.000"/>
  <p:tag name="ISPRING_CUSTOM_TIMING_USED" val="1"/>
  <p:tag name="GENSWF_SLIDE_UID" val="{6FAD7CAE-5CC7-4722-959A-647320C2D7EF}:296"/>
</p:tagLst>
</file>

<file path=ppt/tags/tag21.xml><?xml version="1.0" encoding="utf-8"?>
<p:tagLst xmlns:a="http://schemas.openxmlformats.org/drawingml/2006/main" xmlns:r="http://schemas.openxmlformats.org/officeDocument/2006/relationships" xmlns:p="http://schemas.openxmlformats.org/presentationml/2006/main">
  <p:tag name="ISPRING_SLIDE_ID_2" val="{88DC9A44-6A4A-4955-8236-3BE547CF562F}"/>
  <p:tag name="GENSWF_ADVANCE_TIME" val="5.000"/>
  <p:tag name="ISPRING_CUSTOM_TIMING_USED" val="1"/>
  <p:tag name="GENSWF_SLIDE_UID" val="{58C966CA-823A-4451-AAD2-6D4EC36DAA61}:313"/>
</p:tagLst>
</file>

<file path=ppt/tags/tag22.xml><?xml version="1.0" encoding="utf-8"?>
<p:tagLst xmlns:a="http://schemas.openxmlformats.org/drawingml/2006/main" xmlns:r="http://schemas.openxmlformats.org/officeDocument/2006/relationships" xmlns:p="http://schemas.openxmlformats.org/presentationml/2006/main">
  <p:tag name="ISPRING_SLIDE_ID_2" val="{A04E8E65-D937-414E-88CE-547A8ABD0183}"/>
  <p:tag name="GENSWF_ADVANCE_TIME" val="5.000"/>
  <p:tag name="TIMING" val="|0.001"/>
  <p:tag name="ISPRING_CUSTOM_TIMING_USED" val="1"/>
  <p:tag name="GENSWF_SLIDE_UID" val="{2621A1D1-18C9-4B51-8413-6BF9213DCA20}:274"/>
</p:tagLst>
</file>

<file path=ppt/tags/tag23.xml><?xml version="1.0" encoding="utf-8"?>
<p:tagLst xmlns:a="http://schemas.openxmlformats.org/drawingml/2006/main" xmlns:r="http://schemas.openxmlformats.org/officeDocument/2006/relationships" xmlns:p="http://schemas.openxmlformats.org/presentationml/2006/main">
  <p:tag name="ISPRING_SLIDE_ID_2" val="{6CFC7CF6-6B1E-4AD6-B1FE-23F0AF3CCD40}"/>
  <p:tag name="GENSWF_ADVANCE_TIME" val="5.000"/>
  <p:tag name="ISPRING_CUSTOM_TIMING_USED" val="1"/>
  <p:tag name="GENSWF_SLIDE_UID" val="{A54B2C6C-53DC-4450-9C2F-CF93DB768BFB}:305"/>
</p:tagLst>
</file>

<file path=ppt/tags/tag3.xml><?xml version="1.0" encoding="utf-8"?>
<p:tagLst xmlns:a="http://schemas.openxmlformats.org/drawingml/2006/main" xmlns:r="http://schemas.openxmlformats.org/officeDocument/2006/relationships" xmlns:p="http://schemas.openxmlformats.org/presentationml/2006/main">
  <p:tag name="ISPRING_SLIDE_ID_2" val="{B5AD89B3-152A-4B7C-960F-140E9BEAB8A5}"/>
  <p:tag name="GENSWF_ADVANCE_TIME" val="5.000"/>
  <p:tag name="TIMING" val="|0.001"/>
  <p:tag name="ISPRING_CUSTOM_TIMING_USED" val="1"/>
  <p:tag name="GENSWF_SLIDE_UID" val="{B21D9519-1FFC-4AD4-AE38-B6E99F29A089}:279"/>
</p:tagLst>
</file>

<file path=ppt/tags/tag4.xml><?xml version="1.0" encoding="utf-8"?>
<p:tagLst xmlns:a="http://schemas.openxmlformats.org/drawingml/2006/main" xmlns:r="http://schemas.openxmlformats.org/officeDocument/2006/relationships" xmlns:p="http://schemas.openxmlformats.org/presentationml/2006/main">
  <p:tag name="ISPRING_SLIDE_ID_2" val="{1432991A-041B-4956-BB1B-616E30E442D4}"/>
  <p:tag name="GENSWF_ADVANCE_TIME" val="5.000"/>
  <p:tag name="TIMING" val="|0.001|0.5|0.5|0.5"/>
  <p:tag name="ISPRING_CUSTOM_TIMING_USED" val="1"/>
  <p:tag name="GENSWF_SLIDE_UID" val="{D98D96EA-DFBF-4DAB-8C1E-7EAC378CAF03}:322"/>
</p:tagLst>
</file>

<file path=ppt/tags/tag5.xml><?xml version="1.0" encoding="utf-8"?>
<p:tagLst xmlns:a="http://schemas.openxmlformats.org/drawingml/2006/main" xmlns:r="http://schemas.openxmlformats.org/officeDocument/2006/relationships" xmlns:p="http://schemas.openxmlformats.org/presentationml/2006/main">
  <p:tag name="ISPRING_SLIDE_ID_2" val="{E3A3F8F6-BE66-49EF-BE9D-E11766836348}"/>
  <p:tag name="GENSWF_ADVANCE_TIME" val="5.000"/>
  <p:tag name="ISPRING_CUSTOM_TIMING_USED" val="1"/>
  <p:tag name="GENSWF_SLIDE_UID" val="{04E18C55-3368-43BF-98B2-E7C8AA217ED4}:256"/>
</p:tagLst>
</file>

<file path=ppt/tags/tag6.xml><?xml version="1.0" encoding="utf-8"?>
<p:tagLst xmlns:a="http://schemas.openxmlformats.org/drawingml/2006/main" xmlns:r="http://schemas.openxmlformats.org/officeDocument/2006/relationships" xmlns:p="http://schemas.openxmlformats.org/presentationml/2006/main">
  <p:tag name="ISPRING_SLIDE_ID_2" val="{6DCEF4C4-8073-4E74-B854-9F1100B8D47E}"/>
  <p:tag name="GENSWF_ADVANCE_TIME" val="5.000"/>
  <p:tag name="TIMING" val="|0.001"/>
  <p:tag name="ISPRING_CUSTOM_TIMING_USED" val="1"/>
  <p:tag name="GENSWF_SLIDE_UID" val="{1B7592DB-6470-4ECE-A4DC-C867B75EF957}:260"/>
</p:tagLst>
</file>

<file path=ppt/tags/tag7.xml><?xml version="1.0" encoding="utf-8"?>
<p:tagLst xmlns:a="http://schemas.openxmlformats.org/drawingml/2006/main" xmlns:r="http://schemas.openxmlformats.org/officeDocument/2006/relationships" xmlns:p="http://schemas.openxmlformats.org/presentationml/2006/main">
  <p:tag name="ISPRING_SLIDE_ID_2" val="{48215E72-76C1-4647-979F-BC49EDEAEFF8}"/>
  <p:tag name="GENSWF_ADVANCE_TIME" val="5.000"/>
  <p:tag name="ISPRING_CUSTOM_TIMING_USED" val="1"/>
  <p:tag name="GENSWF_SLIDE_UID" val="{07DA5306-D5A4-4E7F-9835-772789F04AD3}:258"/>
</p:tagLst>
</file>

<file path=ppt/tags/tag8.xml><?xml version="1.0" encoding="utf-8"?>
<p:tagLst xmlns:a="http://schemas.openxmlformats.org/drawingml/2006/main" xmlns:r="http://schemas.openxmlformats.org/officeDocument/2006/relationships" xmlns:p="http://schemas.openxmlformats.org/presentationml/2006/main">
  <p:tag name="ISPRING_SLIDE_ID_2" val="{A8475A7D-4ECC-46CF-B6CA-7C81778BBAA0}"/>
  <p:tag name="GENSWF_ADVANCE_TIME" val="5.000"/>
  <p:tag name="TIMING" val="|0.001"/>
  <p:tag name="ISPRING_CUSTOM_TIMING_USED" val="1"/>
  <p:tag name="GENSWF_SLIDE_UID" val="{4CA6982E-B1E2-4126-89C8-2BAE8E33C8C6}:262"/>
</p:tagLst>
</file>

<file path=ppt/tags/tag9.xml><?xml version="1.0" encoding="utf-8"?>
<p:tagLst xmlns:a="http://schemas.openxmlformats.org/drawingml/2006/main" xmlns:r="http://schemas.openxmlformats.org/officeDocument/2006/relationships" xmlns:p="http://schemas.openxmlformats.org/presentationml/2006/main">
  <p:tag name="ISPRING_SLIDE_ID_2" val="{08FBA4FA-DFA6-402C-898E-2A13F494A5B8}"/>
  <p:tag name="GENSWF_ADVANCE_TIME" val="5.000"/>
  <p:tag name="TIMING" val="|0.001|0.5|0.5|0.5"/>
  <p:tag name="ISPRING_CUSTOM_TIMING_USED" val="1"/>
  <p:tag name="GENSWF_SLIDE_UID" val="{EC63BA08-FAC4-4AC1-A339-53B54F1D0F0C}:30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3510</TotalTime>
  <Words>1806</Words>
  <Application>Microsoft Office PowerPoint</Application>
  <PresentationFormat>Custom</PresentationFormat>
  <Paragraphs>173</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Wingdings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kenhgiaovien_b2_cung_cau_trong_kinh_te_thi_truong_p1_h11</dc:title>
  <dc:creator>Xinh Đẹp Dịu Hiền Huế Thị</dc:creator>
  <cp:lastModifiedBy>Administrator</cp:lastModifiedBy>
  <cp:revision>108</cp:revision>
  <dcterms:created xsi:type="dcterms:W3CDTF">2006-08-16T00:00:00Z</dcterms:created>
  <dcterms:modified xsi:type="dcterms:W3CDTF">2024-10-11T02:57:59Z</dcterms:modified>
  <dc:identifier>DAFn2dd0_sY</dc:identifier>
</cp:coreProperties>
</file>