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2" r:id="rId2"/>
    <p:sldId id="306" r:id="rId3"/>
    <p:sldId id="256" r:id="rId4"/>
    <p:sldId id="259" r:id="rId5"/>
    <p:sldId id="285" r:id="rId6"/>
    <p:sldId id="288" r:id="rId7"/>
    <p:sldId id="265" r:id="rId8"/>
    <p:sldId id="289" r:id="rId9"/>
    <p:sldId id="307" r:id="rId10"/>
    <p:sldId id="257" r:id="rId11"/>
    <p:sldId id="258" r:id="rId12"/>
    <p:sldId id="309" r:id="rId13"/>
    <p:sldId id="284" r:id="rId14"/>
    <p:sldId id="303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7D39"/>
    <a:srgbClr val="FC2927"/>
    <a:srgbClr val="C5ADF8"/>
    <a:srgbClr val="70170A"/>
    <a:srgbClr val="FCC751"/>
    <a:srgbClr val="FDEF94"/>
    <a:srgbClr val="E7C0E2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7476" y="970518"/>
            <a:ext cx="16230600" cy="8229600"/>
            <a:chOff x="0" y="0"/>
            <a:chExt cx="21083246" cy="1069009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1019746" cy="10626596"/>
            </a:xfrm>
            <a:custGeom>
              <a:avLst/>
              <a:gdLst/>
              <a:ahLst/>
              <a:cxnLst/>
              <a:rect l="l" t="t" r="r" b="b"/>
              <a:pathLst>
                <a:path w="21019746" h="10626596">
                  <a:moveTo>
                    <a:pt x="20927036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25766" y="0"/>
                  </a:lnTo>
                  <a:cubicBezTo>
                    <a:pt x="20976566" y="0"/>
                    <a:pt x="21018477" y="41910"/>
                    <a:pt x="21018477" y="92710"/>
                  </a:cubicBezTo>
                  <a:lnTo>
                    <a:pt x="21018477" y="10532617"/>
                  </a:lnTo>
                  <a:cubicBezTo>
                    <a:pt x="21019746" y="10584686"/>
                    <a:pt x="20977836" y="10626596"/>
                    <a:pt x="20927036" y="106265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1083246" cy="10690096"/>
            </a:xfrm>
            <a:custGeom>
              <a:avLst/>
              <a:gdLst/>
              <a:ahLst/>
              <a:cxnLst/>
              <a:rect l="l" t="t" r="r" b="b"/>
              <a:pathLst>
                <a:path w="21083246" h="10690096">
                  <a:moveTo>
                    <a:pt x="20958786" y="59690"/>
                  </a:moveTo>
                  <a:cubicBezTo>
                    <a:pt x="20994346" y="59690"/>
                    <a:pt x="21023556" y="88900"/>
                    <a:pt x="21023556" y="124460"/>
                  </a:cubicBezTo>
                  <a:lnTo>
                    <a:pt x="21023556" y="10565636"/>
                  </a:lnTo>
                  <a:cubicBezTo>
                    <a:pt x="21023556" y="10601196"/>
                    <a:pt x="20994346" y="10630407"/>
                    <a:pt x="20958786" y="10630407"/>
                  </a:cubicBezTo>
                  <a:lnTo>
                    <a:pt x="124460" y="10630407"/>
                  </a:lnTo>
                  <a:cubicBezTo>
                    <a:pt x="88900" y="10630407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958786" y="59690"/>
                  </a:lnTo>
                  <a:moveTo>
                    <a:pt x="209587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20958786" y="10690096"/>
                  </a:lnTo>
                  <a:cubicBezTo>
                    <a:pt x="21027366" y="10690096"/>
                    <a:pt x="21083246" y="10634217"/>
                    <a:pt x="21083246" y="10565636"/>
                  </a:cubicBezTo>
                  <a:lnTo>
                    <a:pt x="21083246" y="124460"/>
                  </a:lnTo>
                  <a:cubicBezTo>
                    <a:pt x="21083246" y="55880"/>
                    <a:pt x="21027366" y="0"/>
                    <a:pt x="20958786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6" name="TextBox 6"/>
          <p:cNvSpPr txBox="1"/>
          <p:nvPr/>
        </p:nvSpPr>
        <p:spPr>
          <a:xfrm rot="145399">
            <a:off x="3605242" y="5434958"/>
            <a:ext cx="6893935" cy="173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40"/>
              </a:lnSpc>
              <a:spcBef>
                <a:spcPct val="0"/>
              </a:spcBef>
            </a:pPr>
            <a:r>
              <a:rPr lang="en-US" sz="10100" spc="595">
                <a:solidFill>
                  <a:srgbClr val="FFFFFF"/>
                </a:solidFill>
                <a:latin typeface="Fredoka One Bold"/>
              </a:rPr>
              <a:t>SESSION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18061" y="1288733"/>
            <a:ext cx="1107248" cy="307902"/>
            <a:chOff x="0" y="0"/>
            <a:chExt cx="1476331" cy="41053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7" name="AutoShape 17"/>
          <p:cNvSpPr/>
          <p:nvPr/>
        </p:nvSpPr>
        <p:spPr>
          <a:xfrm>
            <a:off x="957544" y="1742735"/>
            <a:ext cx="16230529" cy="46518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 rot="-504351">
            <a:off x="1838801" y="3362124"/>
            <a:ext cx="9491935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860"/>
              </a:lnSpc>
              <a:spcBef>
                <a:spcPct val="0"/>
              </a:spcBef>
            </a:pPr>
            <a:r>
              <a:rPr lang="en-US" sz="9900" spc="326">
                <a:solidFill>
                  <a:srgbClr val="FFFFFF"/>
                </a:solidFill>
                <a:latin typeface="Fredoka One Bold"/>
              </a:rPr>
              <a:t>BRAINSTORM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5753712" y="0"/>
            <a:ext cx="2803643" cy="3761856"/>
            <a:chOff x="11032777" y="0"/>
            <a:chExt cx="5478518" cy="7350934"/>
          </a:xfrm>
        </p:grpSpPr>
        <p:sp>
          <p:nvSpPr>
            <p:cNvPr id="21" name="AutoShape 21"/>
            <p:cNvSpPr/>
            <p:nvPr/>
          </p:nvSpPr>
          <p:spPr>
            <a:xfrm>
              <a:off x="13772282" y="0"/>
              <a:ext cx="0" cy="4692063"/>
            </a:xfrm>
            <a:prstGeom prst="line">
              <a:avLst/>
            </a:prstGeom>
            <a:ln w="1428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Freeform 22"/>
            <p:cNvSpPr/>
            <p:nvPr/>
          </p:nvSpPr>
          <p:spPr>
            <a:xfrm rot="-10800000">
              <a:off x="12359929" y="3230009"/>
              <a:ext cx="2824707" cy="4120925"/>
            </a:xfrm>
            <a:custGeom>
              <a:avLst/>
              <a:gdLst/>
              <a:ahLst/>
              <a:cxnLst/>
              <a:rect l="l" t="t" r="r" b="b"/>
              <a:pathLst>
                <a:path w="2824707" h="4120925">
                  <a:moveTo>
                    <a:pt x="0" y="0"/>
                  </a:moveTo>
                  <a:lnTo>
                    <a:pt x="2824707" y="0"/>
                  </a:lnTo>
                  <a:lnTo>
                    <a:pt x="2824707" y="4120925"/>
                  </a:lnTo>
                  <a:lnTo>
                    <a:pt x="0" y="4120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1032777" y="5022234"/>
              <a:ext cx="1279527" cy="1837441"/>
            </a:xfrm>
            <a:custGeom>
              <a:avLst/>
              <a:gdLst/>
              <a:ahLst/>
              <a:cxnLst/>
              <a:rect l="l" t="t" r="r" b="b"/>
              <a:pathLst>
                <a:path w="1279527" h="1837441">
                  <a:moveTo>
                    <a:pt x="0" y="0"/>
                  </a:moveTo>
                  <a:lnTo>
                    <a:pt x="1279527" y="0"/>
                  </a:lnTo>
                  <a:lnTo>
                    <a:pt x="1279527" y="1837441"/>
                  </a:lnTo>
                  <a:lnTo>
                    <a:pt x="0" y="1837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10800000">
              <a:off x="15231768" y="4847153"/>
              <a:ext cx="1279527" cy="1837441"/>
            </a:xfrm>
            <a:custGeom>
              <a:avLst/>
              <a:gdLst/>
              <a:ahLst/>
              <a:cxnLst/>
              <a:rect l="l" t="t" r="r" b="b"/>
              <a:pathLst>
                <a:path w="1279527" h="1837441">
                  <a:moveTo>
                    <a:pt x="0" y="0"/>
                  </a:moveTo>
                  <a:lnTo>
                    <a:pt x="1279527" y="0"/>
                  </a:lnTo>
                  <a:lnTo>
                    <a:pt x="1279527" y="1837440"/>
                  </a:lnTo>
                  <a:lnTo>
                    <a:pt x="0" y="1837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rot="1790096">
            <a:off x="1452032" y="7000182"/>
            <a:ext cx="2038653" cy="1871854"/>
          </a:xfrm>
          <a:custGeom>
            <a:avLst/>
            <a:gdLst/>
            <a:ahLst/>
            <a:cxnLst/>
            <a:rect l="l" t="t" r="r" b="b"/>
            <a:pathLst>
              <a:path w="2038653" h="1871854">
                <a:moveTo>
                  <a:pt x="0" y="0"/>
                </a:moveTo>
                <a:lnTo>
                  <a:pt x="2038654" y="0"/>
                </a:lnTo>
                <a:lnTo>
                  <a:pt x="2038654" y="1871855"/>
                </a:lnTo>
                <a:lnTo>
                  <a:pt x="0" y="18718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8"/>
          <p:cNvSpPr txBox="1"/>
          <p:nvPr/>
        </p:nvSpPr>
        <p:spPr>
          <a:xfrm>
            <a:off x="2051741" y="3310544"/>
            <a:ext cx="140829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MỪNG CHÀO ĐÓN CÁC EM ĐẾN VỚI BUỔI HỌC HÔM NAY!</a:t>
            </a:r>
            <a:endParaRPr lang="en-US" sz="7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7048499" y="422739"/>
            <a:ext cx="5486399" cy="1184991"/>
            <a:chOff x="6972300" y="561808"/>
            <a:chExt cx="5486399" cy="118499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39499" y="561808"/>
              <a:ext cx="1219200" cy="1180718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972300" y="1038913"/>
              <a:ext cx="434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059181" y="1802153"/>
            <a:ext cx="13799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 thông tin 1, 2, 3 trong SHS tr.26</a:t>
            </a:r>
            <a:r>
              <a:rPr lang="vi-VN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vi-VN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trả lời câu hỏi:</a:t>
            </a:r>
            <a:endParaRPr lang="en-US" sz="4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135381" y="2975101"/>
            <a:ext cx="7627429" cy="4169387"/>
            <a:chOff x="1135381" y="2975101"/>
            <a:chExt cx="7627429" cy="4169387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5381" y="2975101"/>
              <a:ext cx="7627429" cy="4169387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1524000" y="3022114"/>
              <a:ext cx="6756402" cy="3671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Nhóm 1, 2: </a:t>
              </a:r>
              <a:endParaRPr lang="vi-VN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Từ các thông tin trên, em hãy cho biết việc làm bao gồm những hoạt động nào.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01200" y="2970021"/>
            <a:ext cx="7640935" cy="4174467"/>
            <a:chOff x="9601200" y="2970021"/>
            <a:chExt cx="7640935" cy="417446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1200" y="2970021"/>
              <a:ext cx="7640935" cy="4174467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9840267" y="2970021"/>
              <a:ext cx="7162800" cy="3671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3, 4: </a:t>
              </a:r>
            </a:p>
            <a:p>
              <a:pPr algn="just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Từ thông tin 1, 2, em hãy cho biết người lao động nhận được gì khi có việc làm.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2400" y="328561"/>
            <a:ext cx="2441382" cy="2371446"/>
          </a:xfrm>
          <a:prstGeom prst="rect">
            <a:avLst/>
          </a:prstGeom>
        </p:spPr>
      </p:pic>
      <p:sp>
        <p:nvSpPr>
          <p:cNvPr id="57" name="Down Arrow 56"/>
          <p:cNvSpPr/>
          <p:nvPr/>
        </p:nvSpPr>
        <p:spPr>
          <a:xfrm>
            <a:off x="4637733" y="7191501"/>
            <a:ext cx="609600" cy="609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13106400" y="7191501"/>
            <a:ext cx="609600" cy="609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258985" y="7633656"/>
            <a:ext cx="9380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Việc làm tồn tại dưới nhiều hình thức, không giới hạn về không gian, thời gian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037520" y="7633656"/>
            <a:ext cx="6768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Người làm việc nhận được thu nhập/ tiền lương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75B0C-1D7D-F434-5EC8-C7C95CF9BD9C}"/>
              </a:ext>
            </a:extLst>
          </p:cNvPr>
          <p:cNvSpPr txBox="1"/>
          <p:nvPr/>
        </p:nvSpPr>
        <p:spPr>
          <a:xfrm>
            <a:off x="-609600" y="320737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7" grpId="0" animBg="1"/>
      <p:bldP spid="58" grpId="0" animBg="1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69616" y="582555"/>
            <a:ext cx="9237730" cy="9121889"/>
          </a:xfrm>
          <a:custGeom>
            <a:avLst/>
            <a:gdLst/>
            <a:ahLst/>
            <a:cxnLst/>
            <a:rect l="l" t="t" r="r" b="b"/>
            <a:pathLst>
              <a:path w="9237730" h="9121889">
                <a:moveTo>
                  <a:pt x="0" y="0"/>
                </a:moveTo>
                <a:lnTo>
                  <a:pt x="9237730" y="0"/>
                </a:lnTo>
                <a:lnTo>
                  <a:pt x="9237730" y="9121890"/>
                </a:lnTo>
                <a:lnTo>
                  <a:pt x="0" y="9121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2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11696" y="2734548"/>
            <a:ext cx="4560945" cy="4817903"/>
            <a:chOff x="0" y="0"/>
            <a:chExt cx="1201236" cy="12689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1236" cy="1268913"/>
            </a:xfrm>
            <a:custGeom>
              <a:avLst/>
              <a:gdLst/>
              <a:ahLst/>
              <a:cxnLst/>
              <a:rect l="l" t="t" r="r" b="b"/>
              <a:pathLst>
                <a:path w="1201236" h="1268913">
                  <a:moveTo>
                    <a:pt x="0" y="0"/>
                  </a:moveTo>
                  <a:lnTo>
                    <a:pt x="1201236" y="0"/>
                  </a:lnTo>
                  <a:lnTo>
                    <a:pt x="1201236" y="1268913"/>
                  </a:lnTo>
                  <a:lnTo>
                    <a:pt x="0" y="1268913"/>
                  </a:lnTo>
                  <a:close/>
                </a:path>
              </a:pathLst>
            </a:custGeom>
            <a:solidFill>
              <a:srgbClr val="547D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39325" y="1955020"/>
            <a:ext cx="6376960" cy="6376960"/>
            <a:chOff x="0" y="0"/>
            <a:chExt cx="13716000" cy="13716000"/>
          </a:xfrm>
        </p:grpSpPr>
        <p:sp>
          <p:nvSpPr>
            <p:cNvPr id="7" name="Freeform 7"/>
            <p:cNvSpPr/>
            <p:nvPr/>
          </p:nvSpPr>
          <p:spPr>
            <a:xfrm>
              <a:off x="-338714" y="-10990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4" y="10990"/>
                  </a:moveTo>
                  <a:cubicBezTo>
                    <a:pt x="4739280" y="0"/>
                    <a:pt x="2463801" y="1304719"/>
                    <a:pt x="1231901" y="3431106"/>
                  </a:cubicBezTo>
                  <a:cubicBezTo>
                    <a:pt x="0" y="5557493"/>
                    <a:pt x="0" y="8180487"/>
                    <a:pt x="1231901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8" y="13737980"/>
                    <a:pt x="11929627" y="12433261"/>
                    <a:pt x="13161527" y="10306874"/>
                  </a:cubicBezTo>
                  <a:cubicBezTo>
                    <a:pt x="14393428" y="8180487"/>
                    <a:pt x="14393428" y="5557493"/>
                    <a:pt x="13161527" y="3431106"/>
                  </a:cubicBezTo>
                  <a:cubicBezTo>
                    <a:pt x="11929627" y="1304719"/>
                    <a:pt x="9654148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23054" r="-57405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439427" y="-289316"/>
            <a:ext cx="8865174" cy="217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0"/>
              </a:lnSpc>
              <a:spcBef>
                <a:spcPct val="0"/>
              </a:spcBef>
            </a:pPr>
            <a:r>
              <a:rPr lang="vi-VN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 việc làm:</a:t>
            </a:r>
            <a:endParaRPr lang="en-US" sz="4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8439428" y="2247898"/>
            <a:ext cx="8971760" cy="1"/>
          </a:xfrm>
          <a:prstGeom prst="line">
            <a:avLst/>
          </a:prstGeom>
          <a:ln w="47625" cap="rnd">
            <a:solidFill>
              <a:srgbClr val="C00000"/>
            </a:solidFill>
            <a:prstDash val="sysDash"/>
            <a:headEnd type="oval" w="lg" len="lg"/>
            <a:tailEnd type="oval" w="lg" len="lg"/>
          </a:ln>
        </p:spPr>
      </p:sp>
      <p:sp>
        <p:nvSpPr>
          <p:cNvPr id="11" name="Rectangle 10"/>
          <p:cNvSpPr/>
          <p:nvPr/>
        </p:nvSpPr>
        <p:spPr>
          <a:xfrm>
            <a:off x="8434347" y="2866572"/>
            <a:ext cx="9237520" cy="2040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Việc làm là hoạt động lao động tạo ra thu nhập và không bị pháp luật cấm.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34347" y="5525612"/>
            <a:ext cx="923752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Trong nền kinh tế thị trường, việc làm tồn tại dưới nhiều hình thức, không giới hạn về không gian, thời gian.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96F0A-F1F6-CAFD-A35D-812C8C637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A25F3F-336A-779E-036F-92DCB58706E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07" t="-24863" r="-1806" b="-137002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3DCB8E0-3B51-26BC-CDF9-087889552627}"/>
              </a:ext>
            </a:extLst>
          </p:cNvPr>
          <p:cNvSpPr/>
          <p:nvPr/>
        </p:nvSpPr>
        <p:spPr>
          <a:xfrm>
            <a:off x="404306" y="442406"/>
            <a:ext cx="17502693" cy="9468421"/>
          </a:xfrm>
          <a:custGeom>
            <a:avLst/>
            <a:gdLst/>
            <a:ahLst/>
            <a:cxnLst/>
            <a:rect l="l" t="t" r="r" b="b"/>
            <a:pathLst>
              <a:path w="21019746" h="10626596">
                <a:moveTo>
                  <a:pt x="20927036" y="10626596"/>
                </a:moveTo>
                <a:lnTo>
                  <a:pt x="92710" y="10626596"/>
                </a:lnTo>
                <a:cubicBezTo>
                  <a:pt x="41910" y="10626596"/>
                  <a:pt x="0" y="10584686"/>
                  <a:pt x="0" y="10533886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0925766" y="0"/>
                </a:lnTo>
                <a:cubicBezTo>
                  <a:pt x="20976566" y="0"/>
                  <a:pt x="21018477" y="41910"/>
                  <a:pt x="21018477" y="92710"/>
                </a:cubicBezTo>
                <a:lnTo>
                  <a:pt x="21018477" y="10532617"/>
                </a:lnTo>
                <a:cubicBezTo>
                  <a:pt x="21019746" y="10584686"/>
                  <a:pt x="20977836" y="10626596"/>
                  <a:pt x="20927036" y="10626596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9AF0C77-388D-D828-B526-F2174BE3F236}"/>
              </a:ext>
            </a:extLst>
          </p:cNvPr>
          <p:cNvSpPr/>
          <p:nvPr/>
        </p:nvSpPr>
        <p:spPr>
          <a:xfrm>
            <a:off x="381000" y="419100"/>
            <a:ext cx="17526000" cy="9525000"/>
          </a:xfrm>
          <a:custGeom>
            <a:avLst/>
            <a:gdLst/>
            <a:ahLst/>
            <a:cxnLst/>
            <a:rect l="l" t="t" r="r" b="b"/>
            <a:pathLst>
              <a:path w="21083246" h="10690096">
                <a:moveTo>
                  <a:pt x="20958786" y="59690"/>
                </a:moveTo>
                <a:cubicBezTo>
                  <a:pt x="20994346" y="59690"/>
                  <a:pt x="21023556" y="88900"/>
                  <a:pt x="21023556" y="124460"/>
                </a:cubicBezTo>
                <a:lnTo>
                  <a:pt x="21023556" y="10565636"/>
                </a:lnTo>
                <a:cubicBezTo>
                  <a:pt x="21023556" y="10601196"/>
                  <a:pt x="20994346" y="10630407"/>
                  <a:pt x="20958786" y="10630407"/>
                </a:cubicBezTo>
                <a:lnTo>
                  <a:pt x="124460" y="10630407"/>
                </a:lnTo>
                <a:cubicBezTo>
                  <a:pt x="88900" y="10630407"/>
                  <a:pt x="59690" y="10601196"/>
                  <a:pt x="59690" y="10565636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0958786" y="59690"/>
                </a:lnTo>
                <a:moveTo>
                  <a:pt x="2095878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0565636"/>
                </a:lnTo>
                <a:cubicBezTo>
                  <a:pt x="0" y="10634217"/>
                  <a:pt x="55880" y="10690096"/>
                  <a:pt x="124460" y="10690096"/>
                </a:cubicBezTo>
                <a:lnTo>
                  <a:pt x="20958786" y="10690096"/>
                </a:lnTo>
                <a:cubicBezTo>
                  <a:pt x="21027366" y="10690096"/>
                  <a:pt x="21083246" y="10634217"/>
                  <a:pt x="21083246" y="10565636"/>
                </a:cubicBezTo>
                <a:lnTo>
                  <a:pt x="21083246" y="124460"/>
                </a:lnTo>
                <a:cubicBezTo>
                  <a:pt x="21083246" y="55880"/>
                  <a:pt x="21027366" y="0"/>
                  <a:pt x="20958786" y="0"/>
                </a:cubicBezTo>
                <a:close/>
              </a:path>
            </a:pathLst>
          </a:custGeom>
          <a:solidFill>
            <a:srgbClr val="191919"/>
          </a:solidFill>
        </p:spPr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605DFDB-AC80-4DDA-2072-B87372E933ED}"/>
              </a:ext>
            </a:extLst>
          </p:cNvPr>
          <p:cNvGrpSpPr/>
          <p:nvPr/>
        </p:nvGrpSpPr>
        <p:grpSpPr>
          <a:xfrm>
            <a:off x="838200" y="1104217"/>
            <a:ext cx="1592514" cy="442844"/>
            <a:chOff x="0" y="0"/>
            <a:chExt cx="2123352" cy="590459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375C77C9-87A4-9F11-AC6C-FFBF6BA50FE8}"/>
                </a:ext>
              </a:extLst>
            </p:cNvPr>
            <p:cNvGrpSpPr/>
            <p:nvPr/>
          </p:nvGrpSpPr>
          <p:grpSpPr>
            <a:xfrm>
              <a:off x="0" y="0"/>
              <a:ext cx="590459" cy="590459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5CBFE7EE-199B-EB05-5617-78D530EAFAE7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B88AD7A9-5660-0863-D820-71BBDD16F82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84A94F25-F41A-FD4E-DA2A-7973ED228CB0}"/>
                </a:ext>
              </a:extLst>
            </p:cNvPr>
            <p:cNvGrpSpPr/>
            <p:nvPr/>
          </p:nvGrpSpPr>
          <p:grpSpPr>
            <a:xfrm>
              <a:off x="767168" y="0"/>
              <a:ext cx="590459" cy="590459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A4F7CB67-62D7-76CA-D89C-E4AEF120D648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5B9BA"/>
              </a:solidFill>
            </p:spPr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673BC37E-B5E0-D4FF-26D5-6DB205AE0A7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47D93028-EA5C-E073-70FE-F357559187E5}"/>
                </a:ext>
              </a:extLst>
            </p:cNvPr>
            <p:cNvGrpSpPr/>
            <p:nvPr/>
          </p:nvGrpSpPr>
          <p:grpSpPr>
            <a:xfrm>
              <a:off x="1532894" y="0"/>
              <a:ext cx="590459" cy="590459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60C4AFBD-9C75-DA54-10E2-99BD7E8DF74C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817CFF"/>
              </a:solidFill>
            </p:spPr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15E99C29-552C-5DF2-33AF-6EDDEA67A22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6" name="AutoShape 16">
            <a:extLst>
              <a:ext uri="{FF2B5EF4-FFF2-40B4-BE49-F238E27FC236}">
                <a16:creationId xmlns:a16="http://schemas.microsoft.com/office/drawing/2014/main" id="{06370D7C-9465-D395-BF93-1A1A046477EE}"/>
              </a:ext>
            </a:extLst>
          </p:cNvPr>
          <p:cNvSpPr/>
          <p:nvPr/>
        </p:nvSpPr>
        <p:spPr>
          <a:xfrm flipV="1">
            <a:off x="404305" y="1966161"/>
            <a:ext cx="17502694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5F26DA-0DAE-BD17-4E5B-775A291BE1B4}"/>
              </a:ext>
            </a:extLst>
          </p:cNvPr>
          <p:cNvSpPr txBox="1"/>
          <p:nvPr/>
        </p:nvSpPr>
        <p:spPr>
          <a:xfrm>
            <a:off x="3935952" y="833281"/>
            <a:ext cx="1043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AA0A93-DA34-B7AE-4AAF-81CE2F1267D7}"/>
              </a:ext>
            </a:extLst>
          </p:cNvPr>
          <p:cNvSpPr/>
          <p:nvPr/>
        </p:nvSpPr>
        <p:spPr>
          <a:xfrm>
            <a:off x="1239528" y="2198571"/>
            <a:ext cx="12552672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547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HS HOÀN THIỆN PHIẾU BÀI TẬP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3B243DE-3A84-F3A0-2A25-CF02E528B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8608" y="3303672"/>
            <a:ext cx="4774861" cy="52578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42341A-6A68-2207-2314-791ED4CEB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763421"/>
              </p:ext>
            </p:extLst>
          </p:nvPr>
        </p:nvGraphicFramePr>
        <p:xfrm>
          <a:off x="1208808" y="3303672"/>
          <a:ext cx="11139800" cy="6088551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5163041">
                  <a:extLst>
                    <a:ext uri="{9D8B030D-6E8A-4147-A177-3AD203B41FA5}">
                      <a16:colId xmlns:a16="http://schemas.microsoft.com/office/drawing/2014/main" val="4255495926"/>
                    </a:ext>
                  </a:extLst>
                </a:gridCol>
                <a:gridCol w="1095751">
                  <a:extLst>
                    <a:ext uri="{9D8B030D-6E8A-4147-A177-3AD203B41FA5}">
                      <a16:colId xmlns:a16="http://schemas.microsoft.com/office/drawing/2014/main" val="101280404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143062576"/>
                    </a:ext>
                  </a:extLst>
                </a:gridCol>
                <a:gridCol w="3585608">
                  <a:extLst>
                    <a:ext uri="{9D8B030D-6E8A-4147-A177-3AD203B41FA5}">
                      <a16:colId xmlns:a16="http://schemas.microsoft.com/office/drawing/2014/main" val="2262531490"/>
                    </a:ext>
                  </a:extLst>
                </a:gridCol>
              </a:tblGrid>
              <a:tr h="1004306">
                <a:tc gridSpan="4">
                  <a:txBody>
                    <a:bodyPr/>
                    <a:lstStyle/>
                    <a:p>
                      <a:pPr indent="180340" algn="ctr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BÀI TẬP</a:t>
                      </a:r>
                    </a:p>
                    <a:p>
                      <a:pPr indent="180340" algn="ctr"/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1. Em hãy cho biết những nhận định dưới đây là đúng hay sai. Vì sao?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603440"/>
                  </a:ext>
                </a:extLst>
              </a:tr>
              <a:tr h="569566">
                <a:tc>
                  <a:txBody>
                    <a:bodyPr/>
                    <a:lstStyle/>
                    <a:p>
                      <a:pPr indent="180340" algn="ctr"/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8415" algn="ctr"/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/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5413421"/>
                  </a:ext>
                </a:extLst>
              </a:tr>
              <a:tr h="1057620">
                <a:tc>
                  <a:txBody>
                    <a:bodyPr/>
                    <a:lstStyle/>
                    <a:p>
                      <a:pPr indent="180340" algn="just"/>
                      <a:r>
                        <a:rPr lang="vi-VN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Mọi hoạt động sản xuất, kinh doanh mang lại thu nhập đều được gọi là việc làm.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/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/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3870941"/>
                  </a:ext>
                </a:extLst>
              </a:tr>
              <a:tr h="1139133">
                <a:tc>
                  <a:txBody>
                    <a:bodyPr/>
                    <a:lstStyle/>
                    <a:p>
                      <a:pPr indent="180340" algn="just"/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Việc làm là hoạt động có mục đích của con người để tạo ra thu nhập.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/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/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407802"/>
                  </a:ext>
                </a:extLst>
              </a:tr>
              <a:tr h="1139133">
                <a:tc>
                  <a:txBody>
                    <a:bodyPr/>
                    <a:lstStyle/>
                    <a:p>
                      <a:pPr indent="180340" algn="just"/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Việc làm là hoạt động lao động tạo ra thu nhập mà pháp luật không cấm.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/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/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/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9858339"/>
                  </a:ext>
                </a:extLst>
              </a:tr>
              <a:tr h="1139133">
                <a:tc>
                  <a:txBody>
                    <a:bodyPr/>
                    <a:lstStyle/>
                    <a:p>
                      <a:pPr indent="180340" algn="jus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Người lao động làm việc trong các cơ quan nhà nước mới được coi là có việc làm.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/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/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6677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89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15272412" flipH="1">
            <a:off x="2430130" y="534522"/>
            <a:ext cx="852115" cy="2159738"/>
          </a:xfrm>
          <a:custGeom>
            <a:avLst/>
            <a:gdLst/>
            <a:ahLst/>
            <a:cxnLst/>
            <a:rect l="l" t="t" r="r" b="b"/>
            <a:pathLst>
              <a:path w="852115" h="2159738">
                <a:moveTo>
                  <a:pt x="852115" y="0"/>
                </a:moveTo>
                <a:lnTo>
                  <a:pt x="0" y="0"/>
                </a:lnTo>
                <a:lnTo>
                  <a:pt x="0" y="2159738"/>
                </a:lnTo>
                <a:lnTo>
                  <a:pt x="852115" y="2159738"/>
                </a:lnTo>
                <a:lnTo>
                  <a:pt x="8521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3" name="TextBox 53"/>
          <p:cNvSpPr txBox="1"/>
          <p:nvPr/>
        </p:nvSpPr>
        <p:spPr>
          <a:xfrm>
            <a:off x="5109831" y="554933"/>
            <a:ext cx="8068338" cy="149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439"/>
              </a:lnSpc>
              <a:spcBef>
                <a:spcPct val="0"/>
              </a:spcBef>
            </a:pPr>
            <a:r>
              <a:rPr lang="vi-VN" sz="6600" b="1" u="none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u="none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232262" y="2614637"/>
            <a:ext cx="105787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Em hãy tìm hiểu về tình hình việc làm tại địa phương nơi em sinh sống và chia sẻ thông tin với các bạn trong lớp.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600" y="2857500"/>
            <a:ext cx="5400971" cy="6593394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7476" y="970518"/>
            <a:ext cx="16230600" cy="8229600"/>
            <a:chOff x="0" y="0"/>
            <a:chExt cx="21083246" cy="1069009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1019746" cy="10626596"/>
            </a:xfrm>
            <a:custGeom>
              <a:avLst/>
              <a:gdLst/>
              <a:ahLst/>
              <a:cxnLst/>
              <a:rect l="l" t="t" r="r" b="b"/>
              <a:pathLst>
                <a:path w="21019746" h="10626596">
                  <a:moveTo>
                    <a:pt x="20927036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25766" y="0"/>
                  </a:lnTo>
                  <a:cubicBezTo>
                    <a:pt x="20976566" y="0"/>
                    <a:pt x="21018477" y="41910"/>
                    <a:pt x="21018477" y="92710"/>
                  </a:cubicBezTo>
                  <a:lnTo>
                    <a:pt x="21018477" y="10532617"/>
                  </a:lnTo>
                  <a:cubicBezTo>
                    <a:pt x="21019746" y="10584686"/>
                    <a:pt x="20977836" y="10626596"/>
                    <a:pt x="20927036" y="106265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1083246" cy="10690096"/>
            </a:xfrm>
            <a:custGeom>
              <a:avLst/>
              <a:gdLst/>
              <a:ahLst/>
              <a:cxnLst/>
              <a:rect l="l" t="t" r="r" b="b"/>
              <a:pathLst>
                <a:path w="21083246" h="10690096">
                  <a:moveTo>
                    <a:pt x="20958786" y="59690"/>
                  </a:moveTo>
                  <a:cubicBezTo>
                    <a:pt x="20994346" y="59690"/>
                    <a:pt x="21023556" y="88900"/>
                    <a:pt x="21023556" y="124460"/>
                  </a:cubicBezTo>
                  <a:lnTo>
                    <a:pt x="21023556" y="10565636"/>
                  </a:lnTo>
                  <a:cubicBezTo>
                    <a:pt x="21023556" y="10601196"/>
                    <a:pt x="20994346" y="10630407"/>
                    <a:pt x="20958786" y="10630407"/>
                  </a:cubicBezTo>
                  <a:lnTo>
                    <a:pt x="124460" y="10630407"/>
                  </a:lnTo>
                  <a:cubicBezTo>
                    <a:pt x="88900" y="10630407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958786" y="59690"/>
                  </a:lnTo>
                  <a:moveTo>
                    <a:pt x="209587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20958786" y="10690096"/>
                  </a:lnTo>
                  <a:cubicBezTo>
                    <a:pt x="21027366" y="10690096"/>
                    <a:pt x="21083246" y="10634217"/>
                    <a:pt x="21083246" y="10565636"/>
                  </a:cubicBezTo>
                  <a:lnTo>
                    <a:pt x="21083246" y="124460"/>
                  </a:lnTo>
                  <a:cubicBezTo>
                    <a:pt x="21083246" y="55880"/>
                    <a:pt x="21027366" y="0"/>
                    <a:pt x="20958786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6" name="TextBox 6"/>
          <p:cNvSpPr txBox="1"/>
          <p:nvPr/>
        </p:nvSpPr>
        <p:spPr>
          <a:xfrm rot="145399">
            <a:off x="3605242" y="5434958"/>
            <a:ext cx="6893935" cy="173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40"/>
              </a:lnSpc>
              <a:spcBef>
                <a:spcPct val="0"/>
              </a:spcBef>
            </a:pPr>
            <a:r>
              <a:rPr lang="en-US" sz="10100" spc="595">
                <a:solidFill>
                  <a:srgbClr val="FFFFFF"/>
                </a:solidFill>
                <a:latin typeface="Fredoka One Bold"/>
              </a:rPr>
              <a:t>SESSION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18061" y="1288733"/>
            <a:ext cx="1107248" cy="307902"/>
            <a:chOff x="0" y="0"/>
            <a:chExt cx="1476331" cy="41053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" name="AutoShape 17"/>
          <p:cNvSpPr/>
          <p:nvPr/>
        </p:nvSpPr>
        <p:spPr>
          <a:xfrm>
            <a:off x="957544" y="1742735"/>
            <a:ext cx="16230529" cy="46518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 rot="-504351">
            <a:off x="1838801" y="3362124"/>
            <a:ext cx="9491935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860"/>
              </a:lnSpc>
              <a:spcBef>
                <a:spcPct val="0"/>
              </a:spcBef>
            </a:pPr>
            <a:r>
              <a:rPr lang="en-US" sz="9900" spc="326">
                <a:solidFill>
                  <a:srgbClr val="FFFFFF"/>
                </a:solidFill>
                <a:latin typeface="Fredoka One Bold"/>
              </a:rPr>
              <a:t>BRAINSTORM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5753712" y="0"/>
            <a:ext cx="2803643" cy="3761856"/>
            <a:chOff x="11032777" y="0"/>
            <a:chExt cx="5478518" cy="7350934"/>
          </a:xfrm>
        </p:grpSpPr>
        <p:sp>
          <p:nvSpPr>
            <p:cNvPr id="21" name="AutoShape 21"/>
            <p:cNvSpPr/>
            <p:nvPr/>
          </p:nvSpPr>
          <p:spPr>
            <a:xfrm>
              <a:off x="13772282" y="0"/>
              <a:ext cx="0" cy="4692063"/>
            </a:xfrm>
            <a:prstGeom prst="line">
              <a:avLst/>
            </a:prstGeom>
            <a:ln w="1428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Freeform 22"/>
            <p:cNvSpPr/>
            <p:nvPr/>
          </p:nvSpPr>
          <p:spPr>
            <a:xfrm rot="-10800000">
              <a:off x="12359929" y="3230009"/>
              <a:ext cx="2824707" cy="4120925"/>
            </a:xfrm>
            <a:custGeom>
              <a:avLst/>
              <a:gdLst/>
              <a:ahLst/>
              <a:cxnLst/>
              <a:rect l="l" t="t" r="r" b="b"/>
              <a:pathLst>
                <a:path w="2824707" h="4120925">
                  <a:moveTo>
                    <a:pt x="0" y="0"/>
                  </a:moveTo>
                  <a:lnTo>
                    <a:pt x="2824707" y="0"/>
                  </a:lnTo>
                  <a:lnTo>
                    <a:pt x="2824707" y="4120925"/>
                  </a:lnTo>
                  <a:lnTo>
                    <a:pt x="0" y="4120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1032777" y="5022234"/>
              <a:ext cx="1279527" cy="1837441"/>
            </a:xfrm>
            <a:custGeom>
              <a:avLst/>
              <a:gdLst/>
              <a:ahLst/>
              <a:cxnLst/>
              <a:rect l="l" t="t" r="r" b="b"/>
              <a:pathLst>
                <a:path w="1279527" h="1837441">
                  <a:moveTo>
                    <a:pt x="0" y="0"/>
                  </a:moveTo>
                  <a:lnTo>
                    <a:pt x="1279527" y="0"/>
                  </a:lnTo>
                  <a:lnTo>
                    <a:pt x="1279527" y="1837441"/>
                  </a:lnTo>
                  <a:lnTo>
                    <a:pt x="0" y="1837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10800000">
              <a:off x="15231768" y="4847153"/>
              <a:ext cx="1279527" cy="1837441"/>
            </a:xfrm>
            <a:custGeom>
              <a:avLst/>
              <a:gdLst/>
              <a:ahLst/>
              <a:cxnLst/>
              <a:rect l="l" t="t" r="r" b="b"/>
              <a:pathLst>
                <a:path w="1279527" h="1837441">
                  <a:moveTo>
                    <a:pt x="0" y="0"/>
                  </a:moveTo>
                  <a:lnTo>
                    <a:pt x="1279527" y="0"/>
                  </a:lnTo>
                  <a:lnTo>
                    <a:pt x="1279527" y="1837440"/>
                  </a:lnTo>
                  <a:lnTo>
                    <a:pt x="0" y="1837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rot="1790096">
            <a:off x="1452032" y="7000182"/>
            <a:ext cx="2038653" cy="1871854"/>
          </a:xfrm>
          <a:custGeom>
            <a:avLst/>
            <a:gdLst/>
            <a:ahLst/>
            <a:cxnLst/>
            <a:rect l="l" t="t" r="r" b="b"/>
            <a:pathLst>
              <a:path w="2038653" h="1871854">
                <a:moveTo>
                  <a:pt x="0" y="0"/>
                </a:moveTo>
                <a:lnTo>
                  <a:pt x="2038654" y="0"/>
                </a:lnTo>
                <a:lnTo>
                  <a:pt x="2038654" y="1871855"/>
                </a:lnTo>
                <a:lnTo>
                  <a:pt x="0" y="18718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8"/>
          <p:cNvSpPr txBox="1"/>
          <p:nvPr/>
        </p:nvSpPr>
        <p:spPr>
          <a:xfrm>
            <a:off x="1295400" y="3046212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002060"/>
                </a:solidFill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002060"/>
                </a:solidFill>
                <a:cs typeface="Arial" panose="020B0604020202020204" pitchFamily="34" charset="0"/>
              </a:rPr>
              <a:t>THAM GIA TIẾT HỌC HÔM NAY!</a:t>
            </a:r>
            <a:endParaRPr lang="en-US" sz="8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4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MUỐN LÀM  MINH VY  Nhạc Thiếu Nhi Vui Nhộn, Em muốn làm cảnh sát, em muốn làm phi công [MV 4K]">
            <a:hlinkClick r:id="" action="ppaction://media"/>
            <a:extLst>
              <a:ext uri="{FF2B5EF4-FFF2-40B4-BE49-F238E27FC236}">
                <a16:creationId xmlns:a16="http://schemas.microsoft.com/office/drawing/2014/main" id="{E816AF03-48B2-0BDA-2259-146A30215B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1450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521350-20E0-A7A6-EF11-4D119B119935}"/>
              </a:ext>
            </a:extLst>
          </p:cNvPr>
          <p:cNvSpPr/>
          <p:nvPr/>
        </p:nvSpPr>
        <p:spPr>
          <a:xfrm>
            <a:off x="1905000" y="266700"/>
            <a:ext cx="15087600" cy="1295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65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8712" y="-671200"/>
            <a:ext cx="3243146" cy="11629399"/>
            <a:chOff x="0" y="0"/>
            <a:chExt cx="854162" cy="3062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4162" cy="3062887"/>
            </a:xfrm>
            <a:custGeom>
              <a:avLst/>
              <a:gdLst/>
              <a:ahLst/>
              <a:cxnLst/>
              <a:rect l="l" t="t" r="r" b="b"/>
              <a:pathLst>
                <a:path w="854162" h="3062887">
                  <a:moveTo>
                    <a:pt x="0" y="0"/>
                  </a:moveTo>
                  <a:lnTo>
                    <a:pt x="854162" y="0"/>
                  </a:lnTo>
                  <a:lnTo>
                    <a:pt x="854162" y="3062887"/>
                  </a:lnTo>
                  <a:lnTo>
                    <a:pt x="0" y="3062887"/>
                  </a:lnTo>
                  <a:close/>
                </a:path>
              </a:pathLst>
            </a:custGeom>
            <a:solidFill>
              <a:srgbClr val="547D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62212" y="658240"/>
            <a:ext cx="6012550" cy="8970520"/>
            <a:chOff x="0" y="0"/>
            <a:chExt cx="660400" cy="9852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985294"/>
            </a:xfrm>
            <a:custGeom>
              <a:avLst/>
              <a:gdLst/>
              <a:ahLst/>
              <a:cxnLst/>
              <a:rect l="l" t="t" r="r" b="b"/>
              <a:pathLst>
                <a:path w="660400" h="985294">
                  <a:moveTo>
                    <a:pt x="220252" y="966225"/>
                  </a:moveTo>
                  <a:cubicBezTo>
                    <a:pt x="254109" y="977739"/>
                    <a:pt x="292600" y="985294"/>
                    <a:pt x="330378" y="985294"/>
                  </a:cubicBezTo>
                  <a:cubicBezTo>
                    <a:pt x="368157" y="985294"/>
                    <a:pt x="404509" y="978817"/>
                    <a:pt x="438009" y="967304"/>
                  </a:cubicBezTo>
                  <a:cubicBezTo>
                    <a:pt x="438723" y="966944"/>
                    <a:pt x="439435" y="966944"/>
                    <a:pt x="440148" y="966585"/>
                  </a:cubicBezTo>
                  <a:cubicBezTo>
                    <a:pt x="565955" y="920529"/>
                    <a:pt x="658618" y="798916"/>
                    <a:pt x="660400" y="652961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52476"/>
                  </a:lnTo>
                  <a:cubicBezTo>
                    <a:pt x="1782" y="799634"/>
                    <a:pt x="93019" y="921250"/>
                    <a:pt x="220252" y="966225"/>
                  </a:cubicBezTo>
                  <a:close/>
                </a:path>
              </a:pathLst>
            </a:custGeom>
            <a:solidFill>
              <a:srgbClr val="FDDEA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555475" y="2855983"/>
            <a:ext cx="4872716" cy="4817898"/>
          </a:xfrm>
          <a:custGeom>
            <a:avLst/>
            <a:gdLst/>
            <a:ahLst/>
            <a:cxnLst/>
            <a:rect l="l" t="t" r="r" b="b"/>
            <a:pathLst>
              <a:path w="4872716" h="4817898">
                <a:moveTo>
                  <a:pt x="4872716" y="0"/>
                </a:moveTo>
                <a:lnTo>
                  <a:pt x="0" y="0"/>
                </a:lnTo>
                <a:lnTo>
                  <a:pt x="0" y="4817898"/>
                </a:lnTo>
                <a:lnTo>
                  <a:pt x="4872716" y="4817898"/>
                </a:lnTo>
                <a:lnTo>
                  <a:pt x="48727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315960" y="1181100"/>
            <a:ext cx="5323840" cy="3244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90"/>
              </a:lnSpc>
              <a:spcBef>
                <a:spcPct val="0"/>
              </a:spcBef>
            </a:pPr>
            <a:r>
              <a:rPr lang="vi-VN" sz="12600" b="1">
                <a:solidFill>
                  <a:srgbClr val="547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</a:t>
            </a:r>
            <a:endParaRPr lang="en-US" sz="12600" b="1">
              <a:solidFill>
                <a:srgbClr val="547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305800" y="3815475"/>
            <a:ext cx="9205494" cy="3307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13"/>
              </a:lnSpc>
              <a:spcBef>
                <a:spcPct val="0"/>
              </a:spcBef>
            </a:pPr>
            <a:r>
              <a:rPr lang="vi-VN" sz="14800" b="1">
                <a:solidFill>
                  <a:srgbClr val="7017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LÀM</a:t>
            </a:r>
            <a:endParaRPr lang="en-US" sz="14800" b="1">
              <a:solidFill>
                <a:srgbClr val="7017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8839200" y="8149775"/>
            <a:ext cx="8233907" cy="0"/>
          </a:xfrm>
          <a:prstGeom prst="line">
            <a:avLst/>
          </a:prstGeom>
          <a:ln w="47625" cap="rnd">
            <a:solidFill>
              <a:srgbClr val="547D39"/>
            </a:solidFill>
            <a:prstDash val="sysDash"/>
            <a:headEnd type="oval" w="lg" len="lg"/>
            <a:tailEnd type="oval" w="lg" len="lg"/>
          </a:ln>
        </p:spPr>
      </p:sp>
    </p:spTree>
    <p:extLst>
      <p:ext uri="{BB962C8B-B14F-4D97-AF65-F5344CB8AC3E}">
        <p14:creationId xmlns:p14="http://schemas.microsoft.com/office/powerpoint/2010/main" val="2827658482"/>
      </p:ext>
    </p:extLst>
  </p:cSld>
  <p:clrMapOvr>
    <a:masterClrMapping/>
  </p:clrMapOvr>
  <p:transition spd="med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99651" y="2848298"/>
            <a:ext cx="5490891" cy="5603785"/>
          </a:xfrm>
          <a:custGeom>
            <a:avLst/>
            <a:gdLst/>
            <a:ahLst/>
            <a:cxnLst/>
            <a:rect l="l" t="t" r="r" b="b"/>
            <a:pathLst>
              <a:path w="5490891" h="5603785">
                <a:moveTo>
                  <a:pt x="0" y="0"/>
                </a:moveTo>
                <a:lnTo>
                  <a:pt x="5490890" y="0"/>
                </a:lnTo>
                <a:lnTo>
                  <a:pt x="5490890" y="5603784"/>
                </a:lnTo>
                <a:lnTo>
                  <a:pt x="0" y="560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80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94454" y="2848298"/>
            <a:ext cx="5490891" cy="5603785"/>
          </a:xfrm>
          <a:custGeom>
            <a:avLst/>
            <a:gdLst/>
            <a:ahLst/>
            <a:cxnLst/>
            <a:rect l="l" t="t" r="r" b="b"/>
            <a:pathLst>
              <a:path w="5490891" h="5603785">
                <a:moveTo>
                  <a:pt x="0" y="0"/>
                </a:moveTo>
                <a:lnTo>
                  <a:pt x="5490890" y="0"/>
                </a:lnTo>
                <a:lnTo>
                  <a:pt x="5490890" y="5603784"/>
                </a:lnTo>
                <a:lnTo>
                  <a:pt x="0" y="560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80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2656" y="2848298"/>
            <a:ext cx="5490891" cy="5603785"/>
          </a:xfrm>
          <a:custGeom>
            <a:avLst/>
            <a:gdLst/>
            <a:ahLst/>
            <a:cxnLst/>
            <a:rect l="l" t="t" r="r" b="b"/>
            <a:pathLst>
              <a:path w="5490891" h="5603785">
                <a:moveTo>
                  <a:pt x="0" y="0"/>
                </a:moveTo>
                <a:lnTo>
                  <a:pt x="5490890" y="0"/>
                </a:lnTo>
                <a:lnTo>
                  <a:pt x="5490890" y="5603784"/>
                </a:lnTo>
                <a:lnTo>
                  <a:pt x="0" y="560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80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676058" y="9258300"/>
            <a:ext cx="19640116" cy="1771053"/>
            <a:chOff x="0" y="0"/>
            <a:chExt cx="5172706" cy="4664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72706" cy="466450"/>
            </a:xfrm>
            <a:custGeom>
              <a:avLst/>
              <a:gdLst/>
              <a:ahLst/>
              <a:cxnLst/>
              <a:rect l="l" t="t" r="r" b="b"/>
              <a:pathLst>
                <a:path w="5172706" h="466450">
                  <a:moveTo>
                    <a:pt x="0" y="0"/>
                  </a:moveTo>
                  <a:lnTo>
                    <a:pt x="5172706" y="0"/>
                  </a:lnTo>
                  <a:lnTo>
                    <a:pt x="5172706" y="466450"/>
                  </a:lnTo>
                  <a:lnTo>
                    <a:pt x="0" y="466450"/>
                  </a:lnTo>
                  <a:close/>
                </a:path>
              </a:pathLst>
            </a:custGeom>
            <a:solidFill>
              <a:srgbClr val="E7C0E2"/>
            </a:solidFill>
            <a:ln>
              <a:solidFill>
                <a:srgbClr val="E7C0E2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02656" y="7624230"/>
            <a:ext cx="5490891" cy="1655705"/>
          </a:xfrm>
          <a:custGeom>
            <a:avLst/>
            <a:gdLst/>
            <a:ahLst/>
            <a:cxnLst/>
            <a:rect l="l" t="t" r="r" b="b"/>
            <a:pathLst>
              <a:path w="5490891" h="1655705">
                <a:moveTo>
                  <a:pt x="0" y="0"/>
                </a:moveTo>
                <a:lnTo>
                  <a:pt x="5490890" y="0"/>
                </a:lnTo>
                <a:lnTo>
                  <a:pt x="5490890" y="1655705"/>
                </a:lnTo>
                <a:lnTo>
                  <a:pt x="0" y="1655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33793" b="-3447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98555" y="7602595"/>
            <a:ext cx="5490891" cy="1655705"/>
          </a:xfrm>
          <a:custGeom>
            <a:avLst/>
            <a:gdLst/>
            <a:ahLst/>
            <a:cxnLst/>
            <a:rect l="l" t="t" r="r" b="b"/>
            <a:pathLst>
              <a:path w="5490891" h="1655705">
                <a:moveTo>
                  <a:pt x="0" y="0"/>
                </a:moveTo>
                <a:lnTo>
                  <a:pt x="5490890" y="0"/>
                </a:lnTo>
                <a:lnTo>
                  <a:pt x="5490890" y="1655705"/>
                </a:lnTo>
                <a:lnTo>
                  <a:pt x="0" y="1655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33793" b="-3447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94454" y="7580960"/>
            <a:ext cx="5490891" cy="1655705"/>
          </a:xfrm>
          <a:custGeom>
            <a:avLst/>
            <a:gdLst/>
            <a:ahLst/>
            <a:cxnLst/>
            <a:rect l="l" t="t" r="r" b="b"/>
            <a:pathLst>
              <a:path w="5490891" h="1655705">
                <a:moveTo>
                  <a:pt x="0" y="0"/>
                </a:moveTo>
                <a:lnTo>
                  <a:pt x="5490890" y="0"/>
                </a:lnTo>
                <a:lnTo>
                  <a:pt x="5490890" y="1655705"/>
                </a:lnTo>
                <a:lnTo>
                  <a:pt x="0" y="1655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33793" b="-3447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02656" y="580086"/>
            <a:ext cx="2345143" cy="1795100"/>
          </a:xfrm>
          <a:custGeom>
            <a:avLst/>
            <a:gdLst/>
            <a:ahLst/>
            <a:cxnLst/>
            <a:rect l="l" t="t" r="r" b="b"/>
            <a:pathLst>
              <a:path w="2345143" h="1795100">
                <a:moveTo>
                  <a:pt x="0" y="0"/>
                </a:moveTo>
                <a:lnTo>
                  <a:pt x="2345142" y="0"/>
                </a:lnTo>
                <a:lnTo>
                  <a:pt x="2345142" y="1795100"/>
                </a:lnTo>
                <a:lnTo>
                  <a:pt x="0" y="1795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44464" y="39361"/>
            <a:ext cx="15201264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  <a:spcBef>
                <a:spcPct val="0"/>
              </a:spcBef>
            </a:pPr>
            <a:r>
              <a:rPr lang="vi-VN" sz="6600" b="1">
                <a:solidFill>
                  <a:srgbClr val="7017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>
              <a:solidFill>
                <a:srgbClr val="7017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197218" y="4167997"/>
            <a:ext cx="389356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vi-VN" sz="8800" b="1">
                <a:solidFill>
                  <a:srgbClr val="547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8800" b="1">
              <a:solidFill>
                <a:srgbClr val="547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893117" y="4167997"/>
            <a:ext cx="389356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vi-VN" sz="8800" b="1">
                <a:solidFill>
                  <a:srgbClr val="547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8800" b="1">
              <a:solidFill>
                <a:srgbClr val="547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01319" y="4167997"/>
            <a:ext cx="389356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vi-VN" sz="8800" b="1">
                <a:solidFill>
                  <a:srgbClr val="547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8800" b="1">
              <a:solidFill>
                <a:srgbClr val="547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21889" y="5418368"/>
            <a:ext cx="3452423" cy="173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4000" b="1">
                <a:solidFill>
                  <a:srgbClr val="7017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 việc làm</a:t>
            </a:r>
            <a:endParaRPr lang="en-US" sz="4000" b="1">
              <a:solidFill>
                <a:srgbClr val="7017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103809" y="5418368"/>
            <a:ext cx="4080382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4000" b="1">
                <a:solidFill>
                  <a:srgbClr val="7017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 thị trường việc làm</a:t>
            </a:r>
            <a:endParaRPr lang="en-US" sz="4000" b="1">
              <a:solidFill>
                <a:srgbClr val="7017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805243" y="5388227"/>
            <a:ext cx="4069311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4000" b="1">
                <a:solidFill>
                  <a:srgbClr val="7017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 quan hệ giữa thị trường lao động và thị trường việc làm</a:t>
            </a:r>
            <a:endParaRPr lang="en-US" sz="4000" b="1">
              <a:solidFill>
                <a:srgbClr val="7017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 flipH="1">
            <a:off x="15240202" y="580086"/>
            <a:ext cx="2345143" cy="1795100"/>
          </a:xfrm>
          <a:custGeom>
            <a:avLst/>
            <a:gdLst/>
            <a:ahLst/>
            <a:cxnLst/>
            <a:rect l="l" t="t" r="r" b="b"/>
            <a:pathLst>
              <a:path w="2345143" h="1795100">
                <a:moveTo>
                  <a:pt x="2345142" y="0"/>
                </a:moveTo>
                <a:lnTo>
                  <a:pt x="0" y="0"/>
                </a:lnTo>
                <a:lnTo>
                  <a:pt x="0" y="1795100"/>
                </a:lnTo>
                <a:lnTo>
                  <a:pt x="2345142" y="1795100"/>
                </a:lnTo>
                <a:lnTo>
                  <a:pt x="23451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7061252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46562" y="1518711"/>
            <a:ext cx="6703869" cy="7061460"/>
            <a:chOff x="0" y="0"/>
            <a:chExt cx="2008343" cy="2115470"/>
          </a:xfrm>
        </p:grpSpPr>
        <p:sp>
          <p:nvSpPr>
            <p:cNvPr id="10" name="Freeform 10"/>
            <p:cNvSpPr/>
            <p:nvPr/>
          </p:nvSpPr>
          <p:spPr>
            <a:xfrm>
              <a:off x="41910" y="43180"/>
              <a:ext cx="1960083" cy="2067210"/>
            </a:xfrm>
            <a:custGeom>
              <a:avLst/>
              <a:gdLst/>
              <a:ahLst/>
              <a:cxnLst/>
              <a:rect l="l" t="t" r="r" b="b"/>
              <a:pathLst>
                <a:path w="1960083" h="2067210">
                  <a:moveTo>
                    <a:pt x="0" y="0"/>
                  </a:moveTo>
                  <a:lnTo>
                    <a:pt x="1960083" y="0"/>
                  </a:lnTo>
                  <a:lnTo>
                    <a:pt x="1960083" y="2067210"/>
                  </a:lnTo>
                  <a:lnTo>
                    <a:pt x="0" y="2067210"/>
                  </a:lnTo>
                  <a:close/>
                </a:path>
              </a:pathLst>
            </a:custGeom>
            <a:solidFill>
              <a:srgbClr val="1CA37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5560" y="35560"/>
              <a:ext cx="1972783" cy="2079910"/>
            </a:xfrm>
            <a:custGeom>
              <a:avLst/>
              <a:gdLst/>
              <a:ahLst/>
              <a:cxnLst/>
              <a:rect l="l" t="t" r="r" b="b"/>
              <a:pathLst>
                <a:path w="1972783" h="2079910">
                  <a:moveTo>
                    <a:pt x="1972783" y="2079910"/>
                  </a:moveTo>
                  <a:lnTo>
                    <a:pt x="0" y="2079910"/>
                  </a:lnTo>
                  <a:lnTo>
                    <a:pt x="0" y="0"/>
                  </a:lnTo>
                  <a:lnTo>
                    <a:pt x="1972783" y="0"/>
                  </a:lnTo>
                  <a:lnTo>
                    <a:pt x="1972783" y="2079910"/>
                  </a:lnTo>
                  <a:close/>
                  <a:moveTo>
                    <a:pt x="12700" y="2067210"/>
                  </a:moveTo>
                  <a:lnTo>
                    <a:pt x="1960083" y="2067210"/>
                  </a:lnTo>
                  <a:lnTo>
                    <a:pt x="1960083" y="12700"/>
                  </a:lnTo>
                  <a:lnTo>
                    <a:pt x="12700" y="12700"/>
                  </a:lnTo>
                  <a:lnTo>
                    <a:pt x="12700" y="2067210"/>
                  </a:lnTo>
                  <a:close/>
                </a:path>
              </a:pathLst>
            </a:custGeom>
            <a:solidFill>
              <a:srgbClr val="1CA37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960083" cy="2067210"/>
            </a:xfrm>
            <a:custGeom>
              <a:avLst/>
              <a:gdLst/>
              <a:ahLst/>
              <a:cxnLst/>
              <a:rect l="l" t="t" r="r" b="b"/>
              <a:pathLst>
                <a:path w="1960083" h="2067210">
                  <a:moveTo>
                    <a:pt x="0" y="0"/>
                  </a:moveTo>
                  <a:lnTo>
                    <a:pt x="1960083" y="0"/>
                  </a:lnTo>
                  <a:lnTo>
                    <a:pt x="1960083" y="2067210"/>
                  </a:lnTo>
                  <a:lnTo>
                    <a:pt x="0" y="2067210"/>
                  </a:lnTo>
                  <a:close/>
                </a:path>
              </a:pathLst>
            </a:custGeom>
            <a:solidFill>
              <a:srgbClr val="CBE9A2"/>
            </a:solidFill>
          </p:spPr>
        </p:sp>
      </p:grpSp>
      <p:sp>
        <p:nvSpPr>
          <p:cNvPr id="18" name="Freeform 18"/>
          <p:cNvSpPr/>
          <p:nvPr/>
        </p:nvSpPr>
        <p:spPr>
          <a:xfrm rot="686613">
            <a:off x="5707558" y="2064094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9448065">
            <a:off x="2155087" y="5624007"/>
            <a:ext cx="1232830" cy="1770383"/>
          </a:xfrm>
          <a:custGeom>
            <a:avLst/>
            <a:gdLst/>
            <a:ahLst/>
            <a:cxnLst/>
            <a:rect l="l" t="t" r="r" b="b"/>
            <a:pathLst>
              <a:path w="1232830" h="1770383">
                <a:moveTo>
                  <a:pt x="0" y="0"/>
                </a:moveTo>
                <a:lnTo>
                  <a:pt x="1232830" y="0"/>
                </a:lnTo>
                <a:lnTo>
                  <a:pt x="1232830" y="1770383"/>
                </a:lnTo>
                <a:lnTo>
                  <a:pt x="0" y="1770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274230" y="917200"/>
            <a:ext cx="951481" cy="1203022"/>
          </a:xfrm>
          <a:custGeom>
            <a:avLst/>
            <a:gdLst/>
            <a:ahLst/>
            <a:cxnLst/>
            <a:rect l="l" t="t" r="r" b="b"/>
            <a:pathLst>
              <a:path w="951481" h="1203022">
                <a:moveTo>
                  <a:pt x="0" y="0"/>
                </a:moveTo>
                <a:lnTo>
                  <a:pt x="951481" y="0"/>
                </a:lnTo>
                <a:lnTo>
                  <a:pt x="951481" y="1203022"/>
                </a:lnTo>
                <a:lnTo>
                  <a:pt x="0" y="1203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2796872" y="3213041"/>
            <a:ext cx="3581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9600" b="1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19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36873" y="2514468"/>
            <a:ext cx="701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9600" b="1">
                <a:latin typeface="Arial" panose="020B0604020202020204" pitchFamily="34" charset="0"/>
                <a:cs typeface="Arial" panose="020B0604020202020204" pitchFamily="34" charset="0"/>
              </a:rPr>
              <a:t>KHÁI NIỆM VIỆC LÀM</a:t>
            </a:r>
            <a:endParaRPr lang="en-US" sz="9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5862" y="6800531"/>
            <a:ext cx="3017782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75526"/>
      </p:ext>
    </p:extLst>
  </p:cSld>
  <p:clrMapOvr>
    <a:masterClrMapping/>
  </p:clrMapOvr>
  <p:transition spd="med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647312">
            <a:off x="11210507" y="3702798"/>
            <a:ext cx="6000236" cy="4734731"/>
          </a:xfrm>
          <a:custGeom>
            <a:avLst/>
            <a:gdLst/>
            <a:ahLst/>
            <a:cxnLst/>
            <a:rect l="l" t="t" r="r" b="b"/>
            <a:pathLst>
              <a:path w="6794070" h="5361139">
                <a:moveTo>
                  <a:pt x="0" y="0"/>
                </a:moveTo>
                <a:lnTo>
                  <a:pt x="6794070" y="0"/>
                </a:lnTo>
                <a:lnTo>
                  <a:pt x="6794070" y="5361139"/>
                </a:lnTo>
                <a:lnTo>
                  <a:pt x="0" y="5361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7391400" y="1409700"/>
            <a:ext cx="9906000" cy="1"/>
          </a:xfrm>
          <a:prstGeom prst="line">
            <a:avLst/>
          </a:prstGeom>
          <a:ln w="38100" cap="flat">
            <a:solidFill>
              <a:srgbClr val="70170A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1" name="TextBox 20"/>
          <p:cNvSpPr txBox="1"/>
          <p:nvPr/>
        </p:nvSpPr>
        <p:spPr>
          <a:xfrm>
            <a:off x="1629733" y="901867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NHIỆM VỤ 1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219200" y="2798543"/>
            <a:ext cx="7359212" cy="1153965"/>
            <a:chOff x="1175188" y="2261773"/>
            <a:chExt cx="7359212" cy="115396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5188" y="2261773"/>
              <a:ext cx="1350566" cy="115396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743200" y="2646297"/>
              <a:ext cx="5791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219200" y="4381500"/>
            <a:ext cx="90356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Em hãy liệt kê những việc làm có nhu cầu tuyển dụng cao hiện nay và chia sẻ với các bạn về việc làm mà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6704596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47650" y="1562100"/>
            <a:ext cx="8839201" cy="6942581"/>
            <a:chOff x="0" y="105919"/>
            <a:chExt cx="8839201" cy="69425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876300"/>
              <a:ext cx="8229601" cy="6172200"/>
            </a:xfrm>
            <a:prstGeom prst="rect">
              <a:avLst/>
            </a:prstGeom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Freeform 9"/>
            <p:cNvSpPr/>
            <p:nvPr/>
          </p:nvSpPr>
          <p:spPr>
            <a:xfrm>
              <a:off x="0" y="105919"/>
              <a:ext cx="1540761" cy="1540761"/>
            </a:xfrm>
            <a:custGeom>
              <a:avLst/>
              <a:gdLst/>
              <a:ahLst/>
              <a:cxnLst/>
              <a:rect l="l" t="t" r="r" b="b"/>
              <a:pathLst>
                <a:path w="1540761" h="1540761">
                  <a:moveTo>
                    <a:pt x="0" y="0"/>
                  </a:moveTo>
                  <a:lnTo>
                    <a:pt x="1540761" y="0"/>
                  </a:lnTo>
                  <a:lnTo>
                    <a:pt x="1540761" y="1540761"/>
                  </a:lnTo>
                  <a:lnTo>
                    <a:pt x="0" y="1540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</p:grpSp>
      <p:sp>
        <p:nvSpPr>
          <p:cNvPr id="17" name="TextBox 16"/>
          <p:cNvSpPr txBox="1"/>
          <p:nvPr/>
        </p:nvSpPr>
        <p:spPr>
          <a:xfrm>
            <a:off x="1447800" y="8890341"/>
            <a:ext cx="7048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 công nghệ thông tin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077200" y="0"/>
            <a:ext cx="2296145" cy="1822697"/>
            <a:chOff x="8496300" y="96184"/>
            <a:chExt cx="2296145" cy="1822697"/>
          </a:xfrm>
        </p:grpSpPr>
        <p:grpSp>
          <p:nvGrpSpPr>
            <p:cNvPr id="18" name="Group 43"/>
            <p:cNvGrpSpPr/>
            <p:nvPr/>
          </p:nvGrpSpPr>
          <p:grpSpPr>
            <a:xfrm>
              <a:off x="8496300" y="420505"/>
              <a:ext cx="2296145" cy="1498376"/>
              <a:chOff x="0" y="0"/>
              <a:chExt cx="3061526" cy="1997835"/>
            </a:xfrm>
          </p:grpSpPr>
          <p:grpSp>
            <p:nvGrpSpPr>
              <p:cNvPr id="19" name="Group 44"/>
              <p:cNvGrpSpPr/>
              <p:nvPr/>
            </p:nvGrpSpPr>
            <p:grpSpPr>
              <a:xfrm>
                <a:off x="0" y="0"/>
                <a:ext cx="3061526" cy="1997835"/>
                <a:chOff x="0" y="0"/>
                <a:chExt cx="2537814" cy="1656080"/>
              </a:xfrm>
            </p:grpSpPr>
            <p:sp>
              <p:nvSpPr>
                <p:cNvPr id="21" name="Freeform 45"/>
                <p:cNvSpPr/>
                <p:nvPr/>
              </p:nvSpPr>
              <p:spPr>
                <a:xfrm>
                  <a:off x="92710" y="293370"/>
                  <a:ext cx="2432404" cy="1350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2404" h="1350010">
                      <a:moveTo>
                        <a:pt x="0" y="1295400"/>
                      </a:moveTo>
                      <a:lnTo>
                        <a:pt x="0" y="1350010"/>
                      </a:lnTo>
                      <a:lnTo>
                        <a:pt x="2432404" y="1350010"/>
                      </a:lnTo>
                      <a:lnTo>
                        <a:pt x="2432404" y="54610"/>
                      </a:lnTo>
                      <a:lnTo>
                        <a:pt x="2377794" y="0"/>
                      </a:lnTo>
                      <a:lnTo>
                        <a:pt x="2377794" y="1295400"/>
                      </a:lnTo>
                      <a:close/>
                    </a:path>
                  </a:pathLst>
                </a:custGeom>
                <a:solidFill>
                  <a:srgbClr val="1256C4"/>
                </a:solidFill>
              </p:spPr>
            </p:sp>
            <p:sp>
              <p:nvSpPr>
                <p:cNvPr id="22" name="Freeform 46"/>
                <p:cNvSpPr/>
                <p:nvPr/>
              </p:nvSpPr>
              <p:spPr>
                <a:xfrm>
                  <a:off x="6350" y="11430"/>
                  <a:ext cx="2457804" cy="1564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7804" h="1564640">
                      <a:moveTo>
                        <a:pt x="2187294" y="0"/>
                      </a:moveTo>
                      <a:lnTo>
                        <a:pt x="0" y="1270"/>
                      </a:lnTo>
                      <a:lnTo>
                        <a:pt x="0" y="1564640"/>
                      </a:lnTo>
                      <a:lnTo>
                        <a:pt x="2456534" y="1564640"/>
                      </a:lnTo>
                      <a:lnTo>
                        <a:pt x="2457804" y="266700"/>
                      </a:lnTo>
                      <a:close/>
                    </a:path>
                  </a:pathLst>
                </a:custGeom>
                <a:solidFill>
                  <a:srgbClr val="A6DAF4"/>
                </a:solidFill>
              </p:spPr>
            </p:sp>
            <p:sp>
              <p:nvSpPr>
                <p:cNvPr id="23" name="Freeform 47"/>
                <p:cNvSpPr/>
                <p:nvPr/>
              </p:nvSpPr>
              <p:spPr>
                <a:xfrm>
                  <a:off x="0" y="0"/>
                  <a:ext cx="2537814" cy="1656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814" h="1656080">
                      <a:moveTo>
                        <a:pt x="2470504" y="275590"/>
                      </a:moveTo>
                      <a:lnTo>
                        <a:pt x="2470504" y="275590"/>
                      </a:lnTo>
                      <a:lnTo>
                        <a:pt x="2469234" y="274320"/>
                      </a:lnTo>
                      <a:lnTo>
                        <a:pt x="2333344" y="138430"/>
                      </a:lnTo>
                      <a:lnTo>
                        <a:pt x="2266034" y="71120"/>
                      </a:lnTo>
                      <a:lnTo>
                        <a:pt x="2194914" y="0"/>
                      </a:lnTo>
                      <a:lnTo>
                        <a:pt x="0" y="0"/>
                      </a:lnTo>
                      <a:lnTo>
                        <a:pt x="0" y="1588770"/>
                      </a:lnTo>
                      <a:lnTo>
                        <a:pt x="80010" y="1588770"/>
                      </a:lnTo>
                      <a:lnTo>
                        <a:pt x="80010" y="1656080"/>
                      </a:lnTo>
                      <a:lnTo>
                        <a:pt x="2537814" y="1656080"/>
                      </a:lnTo>
                      <a:lnTo>
                        <a:pt x="2537814" y="342900"/>
                      </a:lnTo>
                      <a:lnTo>
                        <a:pt x="2470504" y="275590"/>
                      </a:lnTo>
                      <a:close/>
                      <a:moveTo>
                        <a:pt x="2198724" y="21590"/>
                      </a:moveTo>
                      <a:lnTo>
                        <a:pt x="2324454" y="146050"/>
                      </a:lnTo>
                      <a:lnTo>
                        <a:pt x="2448914" y="270510"/>
                      </a:lnTo>
                      <a:lnTo>
                        <a:pt x="2198724" y="270510"/>
                      </a:lnTo>
                      <a:lnTo>
                        <a:pt x="2198724" y="21590"/>
                      </a:lnTo>
                      <a:close/>
                      <a:moveTo>
                        <a:pt x="12700" y="1576070"/>
                      </a:moveTo>
                      <a:lnTo>
                        <a:pt x="12700" y="12700"/>
                      </a:lnTo>
                      <a:lnTo>
                        <a:pt x="2186024" y="12700"/>
                      </a:lnTo>
                      <a:lnTo>
                        <a:pt x="2186024" y="278130"/>
                      </a:lnTo>
                      <a:cubicBezTo>
                        <a:pt x="2186024" y="281940"/>
                        <a:pt x="2188564" y="284480"/>
                        <a:pt x="2192374" y="284480"/>
                      </a:cubicBezTo>
                      <a:lnTo>
                        <a:pt x="2457804" y="284480"/>
                      </a:lnTo>
                      <a:lnTo>
                        <a:pt x="2457804" y="1576070"/>
                      </a:lnTo>
                      <a:lnTo>
                        <a:pt x="12700" y="1576070"/>
                      </a:lnTo>
                      <a:close/>
                      <a:moveTo>
                        <a:pt x="2525114" y="1643380"/>
                      </a:moveTo>
                      <a:lnTo>
                        <a:pt x="92710" y="1643380"/>
                      </a:lnTo>
                      <a:lnTo>
                        <a:pt x="92710" y="1588770"/>
                      </a:lnTo>
                      <a:lnTo>
                        <a:pt x="2470504" y="1588770"/>
                      </a:lnTo>
                      <a:lnTo>
                        <a:pt x="2470504" y="293370"/>
                      </a:lnTo>
                      <a:lnTo>
                        <a:pt x="2525114" y="347980"/>
                      </a:lnTo>
                      <a:lnTo>
                        <a:pt x="2525114" y="16433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sp>
            <p:nvSpPr>
              <p:cNvPr id="20" name="TextBox 48"/>
              <p:cNvSpPr txBox="1"/>
              <p:nvPr/>
            </p:nvSpPr>
            <p:spPr>
              <a:xfrm>
                <a:off x="200071" y="890229"/>
                <a:ext cx="2580183" cy="55596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963"/>
                  </a:lnSpc>
                </a:pPr>
                <a:r>
                  <a:rPr lang="vi-VN" sz="44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dụ</a:t>
                </a:r>
                <a:endParaRPr lang="en-US" sz="4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49"/>
            <p:cNvSpPr/>
            <p:nvPr/>
          </p:nvSpPr>
          <p:spPr>
            <a:xfrm>
              <a:off x="9577696" y="96184"/>
              <a:ext cx="556903" cy="704131"/>
            </a:xfrm>
            <a:custGeom>
              <a:avLst/>
              <a:gdLst/>
              <a:ahLst/>
              <a:cxnLst/>
              <a:rect l="l" t="t" r="r" b="b"/>
              <a:pathLst>
                <a:path w="455928" h="576461">
                  <a:moveTo>
                    <a:pt x="0" y="0"/>
                  </a:moveTo>
                  <a:lnTo>
                    <a:pt x="455928" y="0"/>
                  </a:lnTo>
                  <a:lnTo>
                    <a:pt x="455928" y="576460"/>
                  </a:lnTo>
                  <a:lnTo>
                    <a:pt x="0" y="576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r="16734"/>
          <a:stretch/>
        </p:blipFill>
        <p:spPr>
          <a:xfrm>
            <a:off x="9577696" y="2314701"/>
            <a:ext cx="8058329" cy="628933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10082610" y="8890341"/>
            <a:ext cx="7048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 ngôn ngữ Anh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31309" y="8594682"/>
            <a:ext cx="7048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 quản trị kinh doanh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96650" y="8611605"/>
            <a:ext cx="5829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 marketing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r="2305"/>
          <a:stretch/>
        </p:blipFill>
        <p:spPr>
          <a:xfrm>
            <a:off x="304800" y="952500"/>
            <a:ext cx="9901518" cy="71628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" r="21801"/>
          <a:stretch/>
        </p:blipFill>
        <p:spPr>
          <a:xfrm>
            <a:off x="10439400" y="952500"/>
            <a:ext cx="7543800" cy="719074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92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Ngành Nghề Hot Nhất Hiện Nay Và Tương Lai">
            <a:hlinkClick r:id="" action="ppaction://media"/>
            <a:extLst>
              <a:ext uri="{FF2B5EF4-FFF2-40B4-BE49-F238E27FC236}">
                <a16:creationId xmlns:a16="http://schemas.microsoft.com/office/drawing/2014/main" id="{6B616817-E224-BBAA-8F03-BD9BFFB864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1450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B46E15-878E-C9DB-358B-CA0334FF5577}"/>
              </a:ext>
            </a:extLst>
          </p:cNvPr>
          <p:cNvGrpSpPr/>
          <p:nvPr/>
        </p:nvGrpSpPr>
        <p:grpSpPr>
          <a:xfrm>
            <a:off x="4381500" y="190500"/>
            <a:ext cx="9525000" cy="1409700"/>
            <a:chOff x="4123549" y="0"/>
            <a:chExt cx="9525000" cy="1409700"/>
          </a:xfrm>
        </p:grpSpPr>
        <p:sp>
          <p:nvSpPr>
            <p:cNvPr id="4" name="Round Same Side Corner Rectangle 3">
              <a:extLst>
                <a:ext uri="{FF2B5EF4-FFF2-40B4-BE49-F238E27FC236}">
                  <a16:creationId xmlns:a16="http://schemas.microsoft.com/office/drawing/2014/main" id="{A93FB268-3D3D-AF0F-7D0A-1AF480615205}"/>
                </a:ext>
              </a:extLst>
            </p:cNvPr>
            <p:cNvSpPr/>
            <p:nvPr/>
          </p:nvSpPr>
          <p:spPr>
            <a:xfrm flipV="1">
              <a:off x="4123549" y="0"/>
              <a:ext cx="9494520" cy="1409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0E4C82-0164-974F-2478-BDC1C5CF72C1}"/>
                </a:ext>
              </a:extLst>
            </p:cNvPr>
            <p:cNvSpPr txBox="1"/>
            <p:nvPr/>
          </p:nvSpPr>
          <p:spPr>
            <a:xfrm>
              <a:off x="4123549" y="350907"/>
              <a:ext cx="9525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00518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Video </a:t>
              </a:r>
              <a:r>
                <a:rPr lang="en-US" sz="4000" b="1" dirty="0" err="1">
                  <a:solidFill>
                    <a:srgbClr val="00518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ngành</a:t>
              </a:r>
              <a:r>
                <a:rPr lang="en-US" sz="4000" b="1" dirty="0">
                  <a:solidFill>
                    <a:srgbClr val="00518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518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nghề</a:t>
              </a:r>
              <a:r>
                <a:rPr lang="en-US" sz="4000" b="1" dirty="0">
                  <a:solidFill>
                    <a:srgbClr val="00518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hot </a:t>
              </a:r>
              <a:r>
                <a:rPr lang="en-US" sz="4000" b="1" dirty="0" err="1">
                  <a:solidFill>
                    <a:srgbClr val="00518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rgbClr val="00518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844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466</Words>
  <Application>Microsoft Office PowerPoint</Application>
  <PresentationFormat>Custom</PresentationFormat>
  <Paragraphs>58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Fredoka One Bold</vt:lpstr>
      <vt:lpstr>Arial</vt:lpstr>
      <vt:lpstr>Calibri</vt:lpstr>
      <vt:lpstr>Wingdings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</dc:title>
  <dc:creator>Xinh Đẹp Dịu Hiền Huế Thị</dc:creator>
  <cp:lastModifiedBy>Administrator</cp:lastModifiedBy>
  <cp:revision>33</cp:revision>
  <dcterms:created xsi:type="dcterms:W3CDTF">2006-08-16T00:00:00Z</dcterms:created>
  <dcterms:modified xsi:type="dcterms:W3CDTF">2024-10-16T01:14:13Z</dcterms:modified>
  <dc:identifier>DAFn2dd0_sY</dc:identifier>
</cp:coreProperties>
</file>