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4" r:id="rId2"/>
    <p:sldId id="305" r:id="rId3"/>
    <p:sldId id="307" r:id="rId4"/>
    <p:sldId id="308" r:id="rId5"/>
    <p:sldId id="363" r:id="rId6"/>
    <p:sldId id="382" r:id="rId7"/>
    <p:sldId id="383" r:id="rId8"/>
    <p:sldId id="384" r:id="rId9"/>
    <p:sldId id="385" r:id="rId10"/>
    <p:sldId id="286" r:id="rId11"/>
    <p:sldId id="387" r:id="rId12"/>
    <p:sldId id="389" r:id="rId13"/>
    <p:sldId id="405" r:id="rId14"/>
    <p:sldId id="406" r:id="rId15"/>
    <p:sldId id="393" r:id="rId16"/>
    <p:sldId id="407" r:id="rId17"/>
    <p:sldId id="408" r:id="rId18"/>
    <p:sldId id="386" r:id="rId19"/>
    <p:sldId id="409" r:id="rId20"/>
    <p:sldId id="294" r:id="rId21"/>
    <p:sldId id="328" r:id="rId22"/>
    <p:sldId id="310" r:id="rId23"/>
    <p:sldId id="410" r:id="rId24"/>
    <p:sldId id="411" r:id="rId25"/>
    <p:sldId id="412" r:id="rId26"/>
    <p:sldId id="413" r:id="rId27"/>
    <p:sldId id="414" r:id="rId28"/>
    <p:sldId id="394" r:id="rId29"/>
    <p:sldId id="415" r:id="rId30"/>
    <p:sldId id="396" r:id="rId31"/>
    <p:sldId id="417" r:id="rId32"/>
    <p:sldId id="418" r:id="rId33"/>
    <p:sldId id="419" r:id="rId34"/>
    <p:sldId id="420" r:id="rId35"/>
    <p:sldId id="421" r:id="rId36"/>
    <p:sldId id="422" r:id="rId37"/>
    <p:sldId id="423" r:id="rId38"/>
    <p:sldId id="281" r:id="rId39"/>
    <p:sldId id="424" r:id="rId40"/>
    <p:sldId id="425" r:id="rId41"/>
    <p:sldId id="426" r:id="rId42"/>
    <p:sldId id="427" r:id="rId43"/>
    <p:sldId id="428" r:id="rId44"/>
    <p:sldId id="429" r:id="rId45"/>
    <p:sldId id="430" r:id="rId46"/>
    <p:sldId id="416" r:id="rId47"/>
    <p:sldId id="432" r:id="rId48"/>
    <p:sldId id="433" r:id="rId49"/>
    <p:sldId id="434" r:id="rId50"/>
    <p:sldId id="440" r:id="rId51"/>
    <p:sldId id="443" r:id="rId52"/>
    <p:sldId id="444" r:id="rId53"/>
    <p:sldId id="435" r:id="rId54"/>
    <p:sldId id="441" r:id="rId55"/>
    <p:sldId id="442" r:id="rId56"/>
    <p:sldId id="445" r:id="rId57"/>
    <p:sldId id="446" r:id="rId58"/>
    <p:sldId id="447" r:id="rId59"/>
    <p:sldId id="439" r:id="rId60"/>
    <p:sldId id="448" r:id="rId61"/>
    <p:sldId id="449" r:id="rId62"/>
    <p:sldId id="299" r:id="rId63"/>
  </p:sldIdLst>
  <p:sldSz cx="12192000" cy="6858000"/>
  <p:notesSz cx="6858000" cy="9144000"/>
  <p:embeddedFontLst>
    <p:embeddedFont>
      <p:font typeface="#9Slide03 Bebas Neue ZSmall" panose="020B0606020202050201" pitchFamily="34" charset="-93"/>
      <p:bold r:id="rId64"/>
    </p:embeddedFont>
    <p:embeddedFont>
      <p:font typeface="#9Slide03 Cabin Condensed" panose="00000506000000000000" pitchFamily="2" charset="-93"/>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5B5B0"/>
    <a:srgbClr val="726753"/>
    <a:srgbClr val="FFFFFF"/>
    <a:srgbClr val="4A452A"/>
    <a:srgbClr val="E6E6E6"/>
    <a:srgbClr val="6E923A"/>
    <a:srgbClr val="8DB84D"/>
    <a:srgbClr val="007888"/>
    <a:srgbClr val="0373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313B0-04BF-4A4D-B1A3-DB383CFD6AEB}" v="8" dt="2024-10-16T21:08:42.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6" autoAdjust="0"/>
    <p:restoredTop sz="94660"/>
  </p:normalViewPr>
  <p:slideViewPr>
    <p:cSldViewPr>
      <p:cViewPr varScale="1">
        <p:scale>
          <a:sx n="66" d="100"/>
          <a:sy n="66" d="100"/>
        </p:scale>
        <p:origin x="744" y="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VÕ NHƯ QUỲNH" userId="71a0d11f713b1113" providerId="LiveId" clId="{3FD1F61D-63C5-415B-9C0C-AEEB6795212B}"/>
    <pc:docChg chg="custSel delSld modMainMaster">
      <pc:chgData name="' VÕ NHƯ QUỲNH" userId="71a0d11f713b1113" providerId="LiveId" clId="{3FD1F61D-63C5-415B-9C0C-AEEB6795212B}" dt="2024-10-15T15:07:17.766" v="2" actId="478"/>
      <pc:docMkLst>
        <pc:docMk/>
      </pc:docMkLst>
      <pc:sldChg chg="del">
        <pc:chgData name="' VÕ NHƯ QUỲNH" userId="71a0d11f713b1113" providerId="LiveId" clId="{3FD1F61D-63C5-415B-9C0C-AEEB6795212B}" dt="2024-10-15T15:07:04.204" v="1" actId="47"/>
        <pc:sldMkLst>
          <pc:docMk/>
          <pc:sldMk cId="850518529" sldId="288"/>
        </pc:sldMkLst>
      </pc:sldChg>
      <pc:sldChg chg="del">
        <pc:chgData name="' VÕ NHƯ QUỲNH" userId="71a0d11f713b1113" providerId="LiveId" clId="{3FD1F61D-63C5-415B-9C0C-AEEB6795212B}" dt="2024-10-15T15:06:32.484" v="0" actId="47"/>
        <pc:sldMkLst>
          <pc:docMk/>
          <pc:sldMk cId="1486565937" sldId="303"/>
        </pc:sldMkLst>
      </pc:sldChg>
      <pc:sldMasterChg chg="delSp mod">
        <pc:chgData name="' VÕ NHƯ QUỲNH" userId="71a0d11f713b1113" providerId="LiveId" clId="{3FD1F61D-63C5-415B-9C0C-AEEB6795212B}" dt="2024-10-15T15:07:17.766" v="2" actId="478"/>
        <pc:sldMasterMkLst>
          <pc:docMk/>
          <pc:sldMasterMk cId="3538979333" sldId="2147483648"/>
        </pc:sldMasterMkLst>
        <pc:spChg chg="del">
          <ac:chgData name="' VÕ NHƯ QUỲNH" userId="71a0d11f713b1113" providerId="LiveId" clId="{3FD1F61D-63C5-415B-9C0C-AEEB6795212B}" dt="2024-10-15T15:07:17.766" v="2" actId="478"/>
          <ac:spMkLst>
            <pc:docMk/>
            <pc:sldMasterMk cId="3538979333" sldId="2147483648"/>
            <ac:spMk id="31" creationId="{C6F79535-3565-41E3-B26D-66968A55E0C3}"/>
          </ac:spMkLst>
        </pc:spChg>
      </pc:sldMasterChg>
    </pc:docChg>
  </pc:docChgLst>
  <pc:docChgLst>
    <pc:chgData name="' VÕ NHƯ QUỲNH" userId="71a0d11f713b1113" providerId="LiveId" clId="{4E2313B0-04BF-4A4D-B1A3-DB383CFD6AEB}"/>
    <pc:docChg chg="custSel modSld modMainMaster">
      <pc:chgData name="' VÕ NHƯ QUỲNH" userId="71a0d11f713b1113" providerId="LiveId" clId="{4E2313B0-04BF-4A4D-B1A3-DB383CFD6AEB}" dt="2024-10-16T21:09:25.476" v="137" actId="1076"/>
      <pc:docMkLst>
        <pc:docMk/>
      </pc:docMkLst>
      <pc:sldChg chg="delSp mod">
        <pc:chgData name="' VÕ NHƯ QUỲNH" userId="71a0d11f713b1113" providerId="LiveId" clId="{4E2313B0-04BF-4A4D-B1A3-DB383CFD6AEB}" dt="2024-10-16T12:51:41.680" v="1" actId="478"/>
        <pc:sldMkLst>
          <pc:docMk/>
          <pc:sldMk cId="0" sldId="304"/>
        </pc:sldMkLst>
        <pc:spChg chg="del">
          <ac:chgData name="' VÕ NHƯ QUỲNH" userId="71a0d11f713b1113" providerId="LiveId" clId="{4E2313B0-04BF-4A4D-B1A3-DB383CFD6AEB}" dt="2024-10-16T12:51:41.680" v="1" actId="478"/>
          <ac:spMkLst>
            <pc:docMk/>
            <pc:sldMk cId="0" sldId="304"/>
            <ac:spMk id="10" creationId="{A0DC39C2-3825-4DDA-B4EC-F10EFD095225}"/>
          </ac:spMkLst>
        </pc:spChg>
        <pc:picChg chg="del">
          <ac:chgData name="' VÕ NHƯ QUỲNH" userId="71a0d11f713b1113" providerId="LiveId" clId="{4E2313B0-04BF-4A4D-B1A3-DB383CFD6AEB}" dt="2024-10-16T12:51:40.100" v="0" actId="478"/>
          <ac:picMkLst>
            <pc:docMk/>
            <pc:sldMk cId="0" sldId="304"/>
            <ac:picMk id="11" creationId="{210BA0FA-4F7C-79E7-4C32-24EBC47C4A47}"/>
          </ac:picMkLst>
        </pc:picChg>
      </pc:sldChg>
      <pc:sldChg chg="modSp mod">
        <pc:chgData name="' VÕ NHƯ QUỲNH" userId="71a0d11f713b1113" providerId="LiveId" clId="{4E2313B0-04BF-4A4D-B1A3-DB383CFD6AEB}" dt="2024-10-16T12:54:22.655" v="7" actId="2711"/>
        <pc:sldMkLst>
          <pc:docMk/>
          <pc:sldMk cId="1750705533" sldId="305"/>
        </pc:sldMkLst>
        <pc:spChg chg="mod">
          <ac:chgData name="' VÕ NHƯ QUỲNH" userId="71a0d11f713b1113" providerId="LiveId" clId="{4E2313B0-04BF-4A4D-B1A3-DB383CFD6AEB}" dt="2024-10-16T12:52:21.393" v="5" actId="2711"/>
          <ac:spMkLst>
            <pc:docMk/>
            <pc:sldMk cId="1750705533" sldId="305"/>
            <ac:spMk id="8" creationId="{7E4ED828-8FD7-490E-B9DE-9DF782251558}"/>
          </ac:spMkLst>
        </pc:spChg>
        <pc:spChg chg="mod">
          <ac:chgData name="' VÕ NHƯ QUỲNH" userId="71a0d11f713b1113" providerId="LiveId" clId="{4E2313B0-04BF-4A4D-B1A3-DB383CFD6AEB}" dt="2024-10-16T12:52:36.804" v="6" actId="2711"/>
          <ac:spMkLst>
            <pc:docMk/>
            <pc:sldMk cId="1750705533" sldId="305"/>
            <ac:spMk id="11" creationId="{1D8EBFE3-C5ED-4D61-AFE7-CEE40F602345}"/>
          </ac:spMkLst>
        </pc:spChg>
        <pc:spChg chg="mod">
          <ac:chgData name="' VÕ NHƯ QUỲNH" userId="71a0d11f713b1113" providerId="LiveId" clId="{4E2313B0-04BF-4A4D-B1A3-DB383CFD6AEB}" dt="2024-10-16T12:54:22.655" v="7" actId="2711"/>
          <ac:spMkLst>
            <pc:docMk/>
            <pc:sldMk cId="1750705533" sldId="305"/>
            <ac:spMk id="12" creationId="{F3D72D27-7786-4AF9-A287-9803F7366423}"/>
          </ac:spMkLst>
        </pc:spChg>
        <pc:spChg chg="mod">
          <ac:chgData name="' VÕ NHƯ QUỲNH" userId="71a0d11f713b1113" providerId="LiveId" clId="{4E2313B0-04BF-4A4D-B1A3-DB383CFD6AEB}" dt="2024-10-16T12:52:13.005" v="4" actId="2711"/>
          <ac:spMkLst>
            <pc:docMk/>
            <pc:sldMk cId="1750705533" sldId="305"/>
            <ac:spMk id="31" creationId="{FE03C157-DED9-4F67-BBBD-5A10BB33ABF1}"/>
          </ac:spMkLst>
        </pc:spChg>
      </pc:sldChg>
      <pc:sldChg chg="modSp mod">
        <pc:chgData name="' VÕ NHƯ QUỲNH" userId="71a0d11f713b1113" providerId="LiveId" clId="{4E2313B0-04BF-4A4D-B1A3-DB383CFD6AEB}" dt="2024-10-16T21:08:51.096" v="133" actId="1076"/>
        <pc:sldMkLst>
          <pc:docMk/>
          <pc:sldMk cId="3719129360" sldId="416"/>
        </pc:sldMkLst>
        <pc:spChg chg="mod ord">
          <ac:chgData name="' VÕ NHƯ QUỲNH" userId="71a0d11f713b1113" providerId="LiveId" clId="{4E2313B0-04BF-4A4D-B1A3-DB383CFD6AEB}" dt="2024-10-16T21:08:51.096" v="133" actId="1076"/>
          <ac:spMkLst>
            <pc:docMk/>
            <pc:sldMk cId="3719129360" sldId="416"/>
            <ac:spMk id="8" creationId="{B725C538-011D-490D-BE5B-40B94FD33176}"/>
          </ac:spMkLst>
        </pc:spChg>
        <pc:picChg chg="mod">
          <ac:chgData name="' VÕ NHƯ QUỲNH" userId="71a0d11f713b1113" providerId="LiveId" clId="{4E2313B0-04BF-4A4D-B1A3-DB383CFD6AEB}" dt="2024-10-16T21:08:39.551" v="128" actId="1076"/>
          <ac:picMkLst>
            <pc:docMk/>
            <pc:sldMk cId="3719129360" sldId="416"/>
            <ac:picMk id="14" creationId="{0AF60153-8929-48AC-9EC4-A3FDC8F0A22C}"/>
          </ac:picMkLst>
        </pc:picChg>
        <pc:picChg chg="mod">
          <ac:chgData name="' VÕ NHƯ QUỲNH" userId="71a0d11f713b1113" providerId="LiveId" clId="{4E2313B0-04BF-4A4D-B1A3-DB383CFD6AEB}" dt="2024-10-16T21:08:42.333" v="129" actId="1076"/>
          <ac:picMkLst>
            <pc:docMk/>
            <pc:sldMk cId="3719129360" sldId="416"/>
            <ac:picMk id="12290" creationId="{603D11C8-B028-4D73-87C6-5A9232BB8813}"/>
          </ac:picMkLst>
        </pc:picChg>
      </pc:sldChg>
      <pc:sldChg chg="modSp mod">
        <pc:chgData name="' VÕ NHƯ QUỲNH" userId="71a0d11f713b1113" providerId="LiveId" clId="{4E2313B0-04BF-4A4D-B1A3-DB383CFD6AEB}" dt="2024-10-16T21:09:25.476" v="137" actId="1076"/>
        <pc:sldMkLst>
          <pc:docMk/>
          <pc:sldMk cId="3040717046" sldId="425"/>
        </pc:sldMkLst>
        <pc:grpChg chg="mod">
          <ac:chgData name="' VÕ NHƯ QUỲNH" userId="71a0d11f713b1113" providerId="LiveId" clId="{4E2313B0-04BF-4A4D-B1A3-DB383CFD6AEB}" dt="2024-10-16T21:09:25.476" v="137" actId="1076"/>
          <ac:grpSpMkLst>
            <pc:docMk/>
            <pc:sldMk cId="3040717046" sldId="425"/>
            <ac:grpSpMk id="11" creationId="{00000000-0000-0000-0000-000000000000}"/>
          </ac:grpSpMkLst>
        </pc:grpChg>
      </pc:sldChg>
      <pc:sldChg chg="modSp mod">
        <pc:chgData name="' VÕ NHƯ QUỲNH" userId="71a0d11f713b1113" providerId="LiveId" clId="{4E2313B0-04BF-4A4D-B1A3-DB383CFD6AEB}" dt="2024-10-16T21:09:10.481" v="136" actId="1076"/>
        <pc:sldMkLst>
          <pc:docMk/>
          <pc:sldMk cId="2417914565" sldId="427"/>
        </pc:sldMkLst>
        <pc:spChg chg="mod">
          <ac:chgData name="' VÕ NHƯ QUỲNH" userId="71a0d11f713b1113" providerId="LiveId" clId="{4E2313B0-04BF-4A4D-B1A3-DB383CFD6AEB}" dt="2024-10-16T21:09:10.481" v="136" actId="1076"/>
          <ac:spMkLst>
            <pc:docMk/>
            <pc:sldMk cId="2417914565" sldId="427"/>
            <ac:spMk id="19" creationId="{D3C63153-96CC-4374-BB4B-C2CFCE221CC0}"/>
          </ac:spMkLst>
        </pc:spChg>
      </pc:sldChg>
      <pc:sldChg chg="modSp mod">
        <pc:chgData name="' VÕ NHƯ QUỲNH" userId="71a0d11f713b1113" providerId="LiveId" clId="{4E2313B0-04BF-4A4D-B1A3-DB383CFD6AEB}" dt="2024-10-16T21:09:05.507" v="135" actId="1076"/>
        <pc:sldMkLst>
          <pc:docMk/>
          <pc:sldMk cId="896549414" sldId="428"/>
        </pc:sldMkLst>
        <pc:grpChg chg="mod">
          <ac:chgData name="' VÕ NHƯ QUỲNH" userId="71a0d11f713b1113" providerId="LiveId" clId="{4E2313B0-04BF-4A4D-B1A3-DB383CFD6AEB}" dt="2024-10-16T21:09:05.507" v="135" actId="1076"/>
          <ac:grpSpMkLst>
            <pc:docMk/>
            <pc:sldMk cId="896549414" sldId="428"/>
            <ac:grpSpMk id="5" creationId="{0360697F-8254-4B3E-BC82-11BD47295AD4}"/>
          </ac:grpSpMkLst>
        </pc:grpChg>
      </pc:sldChg>
      <pc:sldChg chg="modSp mod">
        <pc:chgData name="' VÕ NHƯ QUỲNH" userId="71a0d11f713b1113" providerId="LiveId" clId="{4E2313B0-04BF-4A4D-B1A3-DB383CFD6AEB}" dt="2024-10-16T21:08:56.555" v="134" actId="1076"/>
        <pc:sldMkLst>
          <pc:docMk/>
          <pc:sldMk cId="307370296" sldId="430"/>
        </pc:sldMkLst>
        <pc:grpChg chg="mod">
          <ac:chgData name="' VÕ NHƯ QUỲNH" userId="71a0d11f713b1113" providerId="LiveId" clId="{4E2313B0-04BF-4A4D-B1A3-DB383CFD6AEB}" dt="2024-10-16T21:08:56.555" v="134" actId="1076"/>
          <ac:grpSpMkLst>
            <pc:docMk/>
            <pc:sldMk cId="307370296" sldId="430"/>
            <ac:grpSpMk id="7" creationId="{7E292E01-BB47-6AD5-ADDE-4ABDE58ECBDA}"/>
          </ac:grpSpMkLst>
        </pc:grpChg>
      </pc:sldChg>
      <pc:sldChg chg="modSp mod">
        <pc:chgData name="' VÕ NHƯ QUỲNH" userId="71a0d11f713b1113" providerId="LiveId" clId="{4E2313B0-04BF-4A4D-B1A3-DB383CFD6AEB}" dt="2024-10-16T21:08:30.769" v="126" actId="1076"/>
        <pc:sldMkLst>
          <pc:docMk/>
          <pc:sldMk cId="2828029976" sldId="432"/>
        </pc:sldMkLst>
        <pc:grpChg chg="mod">
          <ac:chgData name="' VÕ NHƯ QUỲNH" userId="71a0d11f713b1113" providerId="LiveId" clId="{4E2313B0-04BF-4A4D-B1A3-DB383CFD6AEB}" dt="2024-10-16T21:08:30.769" v="126" actId="1076"/>
          <ac:grpSpMkLst>
            <pc:docMk/>
            <pc:sldMk cId="2828029976" sldId="432"/>
            <ac:grpSpMk id="14" creationId="{85363080-732D-9288-75D3-CB00A1E320B8}"/>
          </ac:grpSpMkLst>
        </pc:grpChg>
      </pc:sldChg>
      <pc:sldChg chg="modSp mod">
        <pc:chgData name="' VÕ NHƯ QUỲNH" userId="71a0d11f713b1113" providerId="LiveId" clId="{4E2313B0-04BF-4A4D-B1A3-DB383CFD6AEB}" dt="2024-10-16T21:08:19.739" v="125" actId="1076"/>
        <pc:sldMkLst>
          <pc:docMk/>
          <pc:sldMk cId="689614187" sldId="440"/>
        </pc:sldMkLst>
        <pc:spChg chg="mod">
          <ac:chgData name="' VÕ NHƯ QUỲNH" userId="71a0d11f713b1113" providerId="LiveId" clId="{4E2313B0-04BF-4A4D-B1A3-DB383CFD6AEB}" dt="2024-10-16T21:08:16.659" v="124" actId="1076"/>
          <ac:spMkLst>
            <pc:docMk/>
            <pc:sldMk cId="689614187" sldId="440"/>
            <ac:spMk id="20" creationId="{C2CAE0CA-38E1-47E0-7298-2337CEE38E7D}"/>
          </ac:spMkLst>
        </pc:spChg>
        <pc:spChg chg="mod">
          <ac:chgData name="' VÕ NHƯ QUỲNH" userId="71a0d11f713b1113" providerId="LiveId" clId="{4E2313B0-04BF-4A4D-B1A3-DB383CFD6AEB}" dt="2024-10-16T21:08:19.739" v="125" actId="1076"/>
          <ac:spMkLst>
            <pc:docMk/>
            <pc:sldMk cId="689614187" sldId="440"/>
            <ac:spMk id="21" creationId="{ABB45187-B586-E54E-C9E8-DE78D96BE225}"/>
          </ac:spMkLst>
        </pc:spChg>
      </pc:sldChg>
      <pc:sldChg chg="modSp mod">
        <pc:chgData name="' VÕ NHƯ QUỲNH" userId="71a0d11f713b1113" providerId="LiveId" clId="{4E2313B0-04BF-4A4D-B1A3-DB383CFD6AEB}" dt="2024-10-16T21:08:03.470" v="123" actId="1076"/>
        <pc:sldMkLst>
          <pc:docMk/>
          <pc:sldMk cId="2713901442" sldId="445"/>
        </pc:sldMkLst>
        <pc:spChg chg="mod">
          <ac:chgData name="' VÕ NHƯ QUỲNH" userId="71a0d11f713b1113" providerId="LiveId" clId="{4E2313B0-04BF-4A4D-B1A3-DB383CFD6AEB}" dt="2024-10-16T21:07:58.589" v="122" actId="1076"/>
          <ac:spMkLst>
            <pc:docMk/>
            <pc:sldMk cId="2713901442" sldId="445"/>
            <ac:spMk id="20" creationId="{C2CAE0CA-38E1-47E0-7298-2337CEE38E7D}"/>
          </ac:spMkLst>
        </pc:spChg>
        <pc:spChg chg="mod">
          <ac:chgData name="' VÕ NHƯ QUỲNH" userId="71a0d11f713b1113" providerId="LiveId" clId="{4E2313B0-04BF-4A4D-B1A3-DB383CFD6AEB}" dt="2024-10-16T21:08:03.470" v="123" actId="1076"/>
          <ac:spMkLst>
            <pc:docMk/>
            <pc:sldMk cId="2713901442" sldId="445"/>
            <ac:spMk id="21" creationId="{ABB45187-B586-E54E-C9E8-DE78D96BE225}"/>
          </ac:spMkLst>
        </pc:spChg>
      </pc:sldChg>
      <pc:sldChg chg="delSp modSp mod">
        <pc:chgData name="' VÕ NHƯ QUỲNH" userId="71a0d11f713b1113" providerId="LiveId" clId="{4E2313B0-04BF-4A4D-B1A3-DB383CFD6AEB}" dt="2024-10-16T21:07:52.741" v="121" actId="478"/>
        <pc:sldMkLst>
          <pc:docMk/>
          <pc:sldMk cId="4277549420" sldId="446"/>
        </pc:sldMkLst>
        <pc:spChg chg="del mod ord">
          <ac:chgData name="' VÕ NHƯ QUỲNH" userId="71a0d11f713b1113" providerId="LiveId" clId="{4E2313B0-04BF-4A4D-B1A3-DB383CFD6AEB}" dt="2024-10-16T21:07:52.741" v="121" actId="478"/>
          <ac:spMkLst>
            <pc:docMk/>
            <pc:sldMk cId="4277549420" sldId="446"/>
            <ac:spMk id="19" creationId="{D3C63153-96CC-4374-BB4B-C2CFCE221CC0}"/>
          </ac:spMkLst>
        </pc:spChg>
        <pc:spChg chg="mod">
          <ac:chgData name="' VÕ NHƯ QUỲNH" userId="71a0d11f713b1113" providerId="LiveId" clId="{4E2313B0-04BF-4A4D-B1A3-DB383CFD6AEB}" dt="2024-10-16T21:07:50.403" v="119" actId="1076"/>
          <ac:spMkLst>
            <pc:docMk/>
            <pc:sldMk cId="4277549420" sldId="446"/>
            <ac:spMk id="20" creationId="{54747804-CD87-4718-A3BD-0C46ACF31204}"/>
          </ac:spMkLst>
        </pc:spChg>
      </pc:sldChg>
      <pc:sldChg chg="delSp mod">
        <pc:chgData name="' VÕ NHƯ QUỲNH" userId="71a0d11f713b1113" providerId="LiveId" clId="{4E2313B0-04BF-4A4D-B1A3-DB383CFD6AEB}" dt="2024-10-16T21:07:39.662" v="116" actId="478"/>
        <pc:sldMkLst>
          <pc:docMk/>
          <pc:sldMk cId="1937082885" sldId="447"/>
        </pc:sldMkLst>
        <pc:grpChg chg="del">
          <ac:chgData name="' VÕ NHƯ QUỲNH" userId="71a0d11f713b1113" providerId="LiveId" clId="{4E2313B0-04BF-4A4D-B1A3-DB383CFD6AEB}" dt="2024-10-16T21:07:39.662" v="116" actId="478"/>
          <ac:grpSpMkLst>
            <pc:docMk/>
            <pc:sldMk cId="1937082885" sldId="447"/>
            <ac:grpSpMk id="5" creationId="{0360697F-8254-4B3E-BC82-11BD47295AD4}"/>
          </ac:grpSpMkLst>
        </pc:grpChg>
      </pc:sldChg>
      <pc:sldChg chg="modSp mod">
        <pc:chgData name="' VÕ NHƯ QUỲNH" userId="71a0d11f713b1113" providerId="LiveId" clId="{4E2313B0-04BF-4A4D-B1A3-DB383CFD6AEB}" dt="2024-10-16T21:07:26.591" v="115" actId="1076"/>
        <pc:sldMkLst>
          <pc:docMk/>
          <pc:sldMk cId="1904972683" sldId="449"/>
        </pc:sldMkLst>
        <pc:grpChg chg="mod">
          <ac:chgData name="' VÕ NHƯ QUỲNH" userId="71a0d11f713b1113" providerId="LiveId" clId="{4E2313B0-04BF-4A4D-B1A3-DB383CFD6AEB}" dt="2024-10-16T21:07:26.591" v="115" actId="1076"/>
          <ac:grpSpMkLst>
            <pc:docMk/>
            <pc:sldMk cId="1904972683" sldId="449"/>
            <ac:grpSpMk id="7" creationId="{7E292E01-BB47-6AD5-ADDE-4ABDE58ECBDA}"/>
          </ac:grpSpMkLst>
        </pc:grpChg>
      </pc:sldChg>
      <pc:sldMasterChg chg="addSp delSp modSp mod">
        <pc:chgData name="' VÕ NHƯ QUỲNH" userId="71a0d11f713b1113" providerId="LiveId" clId="{4E2313B0-04BF-4A4D-B1A3-DB383CFD6AEB}" dt="2024-10-16T21:06:50.318" v="114" actId="166"/>
        <pc:sldMasterMkLst>
          <pc:docMk/>
          <pc:sldMasterMk cId="3538979333" sldId="2147483648"/>
        </pc:sldMasterMkLst>
        <pc:spChg chg="add mod ord">
          <ac:chgData name="' VÕ NHƯ QUỲNH" userId="71a0d11f713b1113" providerId="LiveId" clId="{4E2313B0-04BF-4A4D-B1A3-DB383CFD6AEB}" dt="2024-10-16T21:06:50.318" v="114" actId="166"/>
          <ac:spMkLst>
            <pc:docMk/>
            <pc:sldMasterMk cId="3538979333" sldId="2147483648"/>
            <ac:spMk id="7" creationId="{DFA1AC9D-B48B-CF79-C929-3F7C1CB26CB5}"/>
          </ac:spMkLst>
        </pc:spChg>
        <pc:spChg chg="del mod">
          <ac:chgData name="' VÕ NHƯ QUỲNH" userId="71a0d11f713b1113" providerId="LiveId" clId="{4E2313B0-04BF-4A4D-B1A3-DB383CFD6AEB}" dt="2024-10-16T21:02:05.001" v="9" actId="478"/>
          <ac:spMkLst>
            <pc:docMk/>
            <pc:sldMasterMk cId="3538979333" sldId="2147483648"/>
            <ac:spMk id="9" creationId="{3AA58EE6-865D-49AF-A52C-6FDA4A4AD30D}"/>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10/17/2024</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Cabin Condensed" panose="00000506000000000000" pitchFamily="2" charset="-93"/>
              </a:defRPr>
            </a:lvl1pPr>
          </a:lstStyle>
          <a:p>
            <a:fld id="{46A196BA-41FD-4849-A03F-39DAC9C0A05B}" type="datetimeFigureOut">
              <a:rPr lang="en-US" smtClean="0"/>
              <a:pPr/>
              <a:t>10/17/2024</a:t>
            </a:fld>
            <a:endParaRPr lang="en-US" dirty="0"/>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Cabin Condensed" panose="00000506000000000000" pitchFamily="2" charset="-93"/>
              </a:defRPr>
            </a:lvl1pPr>
          </a:lstStyle>
          <a:p>
            <a:endParaRPr lang="en-US" dirty="0"/>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Cabin Condensed" panose="00000506000000000000" pitchFamily="2" charset="-93"/>
              </a:defRPr>
            </a:lvl1pPr>
          </a:lstStyle>
          <a:p>
            <a:fld id="{02A5DAB4-8342-45D7-8876-2B728AA98100}" type="slidenum">
              <a:rPr lang="en-US" smtClean="0"/>
              <a:pPr/>
              <a:t>‹#›</a:t>
            </a:fld>
            <a:endParaRPr lang="en-US" dirty="0"/>
          </a:p>
        </p:txBody>
      </p:sp>
      <p:sp>
        <p:nvSpPr>
          <p:cNvPr id="7" name="Hộp Văn bản 6">
            <a:extLst>
              <a:ext uri="{FF2B5EF4-FFF2-40B4-BE49-F238E27FC236}">
                <a16:creationId xmlns:a16="http://schemas.microsoft.com/office/drawing/2014/main" id="{DFA1AC9D-B48B-CF79-C929-3F7C1CB26CB5}"/>
              </a:ext>
            </a:extLst>
          </p:cNvPr>
          <p:cNvSpPr txBox="1"/>
          <p:nvPr userDrawn="1"/>
        </p:nvSpPr>
        <p:spPr>
          <a:xfrm>
            <a:off x="7239000" y="228600"/>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9Slide03 Cabin Condensed" panose="00000506000000000000" pitchFamily="2" charset="-93"/>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Cabin Condensed" panose="00000506000000000000" pitchFamily="2" charset="-93"/>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9Slide03 Cabin Condensed" panose="00000506000000000000" pitchFamily="2" charset="-93"/>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9Slide03 Cabin Condensed" panose="00000506000000000000" pitchFamily="2" charset="-93"/>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Cabin Condensed" panose="00000506000000000000" pitchFamily="2" charset="-93"/>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Cabin Condensed" panose="00000506000000000000" pitchFamily="2" charset="-93"/>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svg"/><Relationship Id="rId7"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svg"/><Relationship Id="rId7" Type="http://schemas.openxmlformats.org/officeDocument/2006/relationships/image" Target="../media/image5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3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1.svg"/><Relationship Id="rId7" Type="http://schemas.openxmlformats.org/officeDocument/2006/relationships/image" Target="../media/image6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3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8.svg"/><Relationship Id="rId3" Type="http://schemas.openxmlformats.org/officeDocument/2006/relationships/image" Target="../media/image44.svg"/><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7.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png"/><Relationship Id="rId28" Type="http://schemas.openxmlformats.org/officeDocument/2006/relationships/image" Target="../media/image2.pn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jpeg"/><Relationship Id="rId27"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26" Type="http://schemas.openxmlformats.org/officeDocument/2006/relationships/image" Target="../media/image68.svg"/><Relationship Id="rId3" Type="http://schemas.openxmlformats.org/officeDocument/2006/relationships/image" Target="../media/image44.svg"/><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7.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png"/><Relationship Id="rId28" Type="http://schemas.openxmlformats.org/officeDocument/2006/relationships/image" Target="../media/image2.pn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jpeg"/><Relationship Id="rId27"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1.svg"/><Relationship Id="rId7" Type="http://schemas.openxmlformats.org/officeDocument/2006/relationships/image" Target="../media/image8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4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41.svg"/><Relationship Id="rId7" Type="http://schemas.openxmlformats.org/officeDocument/2006/relationships/image" Target="../media/image9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sv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6.svg"/></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10" Type="http://schemas.openxmlformats.org/officeDocument/2006/relationships/image" Target="../media/image48.svg"/><Relationship Id="rId4" Type="http://schemas.openxmlformats.org/officeDocument/2006/relationships/image" Target="../media/image111.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5.svg"/><Relationship Id="rId7"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6.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 name="TextBox 2"/>
          <p:cNvSpPr txBox="1"/>
          <p:nvPr/>
        </p:nvSpPr>
        <p:spPr>
          <a:xfrm>
            <a:off x="6164558" y="3284917"/>
            <a:ext cx="5451865" cy="2446247"/>
          </a:xfrm>
          <a:prstGeom prst="rect">
            <a:avLst/>
          </a:prstGeom>
        </p:spPr>
        <p:txBody>
          <a:bodyPr wrap="square" lIns="0" tIns="0" rIns="0" bIns="0" rtlCol="0" anchor="t">
            <a:spAutoFit/>
          </a:bodyPr>
          <a:lstStyle/>
          <a:p>
            <a:pPr algn="ctr">
              <a:lnSpc>
                <a:spcPct val="115000"/>
              </a:lnSpc>
            </a:pPr>
            <a:r>
              <a:rPr lang="en-US" sz="7200" b="1" spc="-50" dirty="0">
                <a:solidFill>
                  <a:srgbClr val="FF0000"/>
                </a:solidFill>
                <a:latin typeface="#9Slide03 Cabin Condensed" panose="00000506000000000000" pitchFamily="2" charset="-93"/>
              </a:rPr>
              <a:t>NHẬP MÔN HÓA HỌC</a:t>
            </a:r>
          </a:p>
        </p:txBody>
      </p:sp>
      <p:sp>
        <p:nvSpPr>
          <p:cNvPr id="3" name="TextBox 3"/>
          <p:cNvSpPr txBox="1"/>
          <p:nvPr/>
        </p:nvSpPr>
        <p:spPr>
          <a:xfrm>
            <a:off x="6410943" y="1639334"/>
            <a:ext cx="2034121" cy="803297"/>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dirty="0" err="1">
                <a:solidFill>
                  <a:srgbClr val="FF0000"/>
                </a:solidFill>
                <a:latin typeface="#9Slide03 Cabin Condensed" panose="00000506000000000000" pitchFamily="2" charset="-93"/>
              </a:rPr>
              <a:t>Bài</a:t>
            </a:r>
            <a:r>
              <a:rPr lang="en-US" sz="5800" b="1" dirty="0">
                <a:solidFill>
                  <a:srgbClr val="FF0000"/>
                </a:solidFill>
                <a:latin typeface="#9Slide03 Cabin Condensed" panose="00000506000000000000" pitchFamily="2" charset="-93"/>
              </a:rPr>
              <a:t>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dirty="0">
              <a:latin typeface="#9Slide03 Cabin Condensed" panose="00000506000000000000" pitchFamily="2" charset="-93"/>
            </a:endParaRPr>
          </a:p>
        </p:txBody>
      </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1" nodeType="clickEffect">
                                  <p:stCondLst>
                                    <p:cond delay="0"/>
                                  </p:stCondLst>
                                  <p:iterate type="lt">
                                    <p:tmPct val="10000"/>
                                  </p:iterate>
                                  <p:childTnLst>
                                    <p:animMotion origin="layout" path="M -4.79167E-6 4.81481E-6 L -4.79167E-6 -0.07223 " pathEditMode="relative" rAng="0" ptsTypes="AA">
                                      <p:cBhvr>
                                        <p:cTn id="16" dur="250" accel="50000" decel="50000" autoRev="1" fill="hold">
                                          <p:stCondLst>
                                            <p:cond delay="0"/>
                                          </p:stCondLst>
                                        </p:cTn>
                                        <p:tgtEl>
                                          <p:spTgt spid="3"/>
                                        </p:tgtEl>
                                        <p:attrNameLst>
                                          <p:attrName>ppt_x</p:attrName>
                                          <p:attrName>ppt_y</p:attrName>
                                        </p:attrNameLst>
                                      </p:cBhvr>
                                      <p:rCtr x="0" y="-3611"/>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34" presetClass="emph" presetSubtype="0" fill="hold" grpId="1" nodeType="withEffect">
                                  <p:stCondLst>
                                    <p:cond delay="0"/>
                                  </p:stCondLst>
                                  <p:iterate type="lt">
                                    <p:tmPct val="10000"/>
                                  </p:iterate>
                                  <p:childTnLst>
                                    <p:animMotion origin="layout" path="M 3.33333E-6 4.07407E-6 L 3.33333E-6 -0.07223 " pathEditMode="relative" rAng="0" ptsTypes="AA">
                                      <p:cBhvr>
                                        <p:cTn id="22" dur="250" accel="50000" decel="50000" autoRev="1" fill="hold">
                                          <p:stCondLst>
                                            <p:cond delay="0"/>
                                          </p:stCondLst>
                                        </p:cTn>
                                        <p:tgtEl>
                                          <p:spTgt spid="2"/>
                                        </p:tgtEl>
                                        <p:attrNameLst>
                                          <p:attrName>ppt_x</p:attrName>
                                          <p:attrName>ppt_y</p:attrName>
                                        </p:attrNameLst>
                                      </p:cBhvr>
                                      <p:rCtr x="0" y="-3611"/>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dirty="0">
                <a:solidFill>
                  <a:schemeClr val="bg1"/>
                </a:solidFill>
                <a:latin typeface="#9Slide03 Cabin Condensed" panose="00000506000000000000" pitchFamily="2" charset="-93"/>
                <a:cs typeface="#9Slide04 Taviraj ExtraBold" pitchFamily="2" charset="-34"/>
              </a:rPr>
              <a:t>01</a:t>
            </a: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latin typeface="#9Slide03 Cabin Condensed" panose="00000506000000000000" pitchFamily="2" charset="-93"/>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156966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spcBef>
                <a:spcPct val="0"/>
              </a:spcBef>
            </a:pPr>
            <a:r>
              <a:rPr lang="en-US" sz="4800" b="1" dirty="0">
                <a:solidFill>
                  <a:srgbClr val="C00000"/>
                </a:solidFill>
                <a:latin typeface="#9Slide03 Cabin Condensed" panose="00000506000000000000" pitchFamily="2" charset="-93"/>
                <a:cs typeface="Times New Roman" panose="02020603050405020304" pitchFamily="18" charset="0"/>
              </a:rPr>
              <a:t>ĐỐI TƯỢNG </a:t>
            </a:r>
          </a:p>
          <a:p>
            <a:pPr algn="l">
              <a:spcBef>
                <a:spcPct val="0"/>
              </a:spcBef>
            </a:pPr>
            <a:r>
              <a:rPr lang="en-US" sz="4800" b="1" dirty="0">
                <a:solidFill>
                  <a:srgbClr val="C00000"/>
                </a:solidFill>
                <a:latin typeface="#9Slide03 Cabin Condensed" panose="00000506000000000000" pitchFamily="2" charset="-93"/>
                <a:cs typeface="Times New Roman" panose="02020603050405020304" pitchFamily="18" charset="0"/>
              </a:rPr>
              <a:t>NGHIÊN CỨU CỦA HOÁ HỌC</a:t>
            </a: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dirty="0">
                <a:solidFill>
                  <a:schemeClr val="bg1"/>
                </a:solidFill>
                <a:latin typeface="#9Slide03 Cabin Condensed" panose="00000506000000000000" pitchFamily="2" charset="-93"/>
                <a:cs typeface="#9Slide04 Taviraj ExtraBold" pitchFamily="2" charset="-34"/>
              </a:rPr>
              <a:t>PHẦN </a:t>
            </a: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807721" y="2556379"/>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A4DF1191-B6C3-7277-D782-29110BC851B3}"/>
              </a:ext>
            </a:extLst>
          </p:cNvPr>
          <p:cNvGrpSpPr/>
          <p:nvPr/>
        </p:nvGrpSpPr>
        <p:grpSpPr>
          <a:xfrm>
            <a:off x="4267200" y="1453071"/>
            <a:ext cx="6718872" cy="966606"/>
            <a:chOff x="4267200" y="1453071"/>
            <a:chExt cx="6718872" cy="966606"/>
          </a:xfrm>
          <a:solidFill>
            <a:srgbClr val="15B5B0"/>
          </a:solidFill>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267200" y="1453071"/>
              <a:ext cx="6705601" cy="966606"/>
            </a:xfrm>
            <a:prstGeom prst="roundRect">
              <a:avLst>
                <a:gd name="adj" fmla="val 105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4280471" y="1494347"/>
              <a:ext cx="6705601" cy="880049"/>
            </a:xfrm>
            <a:prstGeom prst="rect">
              <a:avLst/>
            </a:prstGeom>
            <a:grp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b="1" i="0" dirty="0">
                  <a:solidFill>
                    <a:schemeClr val="bg1"/>
                  </a:solidFill>
                  <a:effectLst/>
                  <a:latin typeface="#9Slide03 Cabin Condensed" panose="00000506000000000000" pitchFamily="2" charset="-93"/>
                  <a:cs typeface="Times New Roman" panose="02020603050405020304" pitchFamily="18" charset="0"/>
                </a:rPr>
                <a:t>Quan sát Hình 1.1, hãy chỉ ra các đơn chất và hợp chất. Viết công thức hoá học của chúng.</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grpSp>
        <p:nvGrpSpPr>
          <p:cNvPr id="6" name="Group 5">
            <a:extLst>
              <a:ext uri="{FF2B5EF4-FFF2-40B4-BE49-F238E27FC236}">
                <a16:creationId xmlns:a16="http://schemas.microsoft.com/office/drawing/2014/main" id="{9AEE90B7-33C1-D26A-E59F-F9B55F483957}"/>
              </a:ext>
            </a:extLst>
          </p:cNvPr>
          <p:cNvGrpSpPr/>
          <p:nvPr/>
        </p:nvGrpSpPr>
        <p:grpSpPr>
          <a:xfrm>
            <a:off x="1686809" y="1212562"/>
            <a:ext cx="1966229" cy="1323439"/>
            <a:chOff x="1686809" y="1212562"/>
            <a:chExt cx="1966229" cy="1323439"/>
          </a:xfrm>
        </p:grpSpPr>
        <p:grpSp>
          <p:nvGrpSpPr>
            <p:cNvPr id="21" name="Group 20">
              <a:extLst>
                <a:ext uri="{FF2B5EF4-FFF2-40B4-BE49-F238E27FC236}">
                  <a16:creationId xmlns:a16="http://schemas.microsoft.com/office/drawing/2014/main" id="{8262AFAA-69F7-4B5B-838F-7598548ED77D}"/>
                </a:ext>
              </a:extLst>
            </p:cNvPr>
            <p:cNvGrpSpPr/>
            <p:nvPr/>
          </p:nvGrpSpPr>
          <p:grpSpPr>
            <a:xfrm>
              <a:off x="1686809" y="1304441"/>
              <a:ext cx="1966229" cy="1215717"/>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5" name="TextBox 4">
              <a:extLst>
                <a:ext uri="{FF2B5EF4-FFF2-40B4-BE49-F238E27FC236}">
                  <a16:creationId xmlns:a16="http://schemas.microsoft.com/office/drawing/2014/main" id="{DAC10FFE-0004-0B01-2BF0-B15FC5E60AE8}"/>
                </a:ext>
              </a:extLst>
            </p:cNvPr>
            <p:cNvSpPr txBox="1"/>
            <p:nvPr/>
          </p:nvSpPr>
          <p:spPr>
            <a:xfrm>
              <a:off x="2326387" y="1212562"/>
              <a:ext cx="757074" cy="132343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1</a:t>
              </a:r>
            </a:p>
          </p:txBody>
        </p:sp>
      </p:grpSp>
      <p:sp>
        <p:nvSpPr>
          <p:cNvPr id="29" name="TextBox 28">
            <a:extLst>
              <a:ext uri="{FF2B5EF4-FFF2-40B4-BE49-F238E27FC236}">
                <a16:creationId xmlns:a16="http://schemas.microsoft.com/office/drawing/2014/main" id="{3DE3E297-DEFE-055E-8EE8-3A9614997615}"/>
              </a:ext>
            </a:extLst>
          </p:cNvPr>
          <p:cNvSpPr txBox="1"/>
          <p:nvPr/>
        </p:nvSpPr>
        <p:spPr>
          <a:xfrm>
            <a:off x="3110491" y="6135022"/>
            <a:ext cx="5257800" cy="461665"/>
          </a:xfrm>
          <a:prstGeom prst="rect">
            <a:avLst/>
          </a:prstGeom>
          <a:noFill/>
        </p:spPr>
        <p:txBody>
          <a:bodyPr wrap="square">
            <a:spAutoFit/>
          </a:bodyPr>
          <a:lstStyle/>
          <a:p>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Hình </a:t>
            </a:r>
            <a:r>
              <a:rPr lang="en-US"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1.1</a:t>
            </a:r>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vi-VN"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Một số </a:t>
            </a:r>
            <a:r>
              <a:rPr lang="en-US" sz="2400"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đơn</a:t>
            </a:r>
            <a:r>
              <a:rPr lang="en-US" sz="2400"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chất</a:t>
            </a:r>
            <a:r>
              <a:rPr lang="en-US" sz="2400"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và</a:t>
            </a:r>
            <a:r>
              <a:rPr lang="en-US" sz="2400"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hợp</a:t>
            </a:r>
            <a:r>
              <a:rPr lang="en-US" sz="2400"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chất</a:t>
            </a:r>
            <a:endParaRPr lang="en-US" sz="2400" i="1" dirty="0">
              <a:solidFill>
                <a:srgbClr val="7030A0"/>
              </a:solidFill>
              <a:latin typeface="#9Slide03 Cabin Condensed" panose="00000506000000000000" pitchFamily="2" charset="-93"/>
              <a:cs typeface="Times New Roman" panose="02020603050405020304" pitchFamily="18" charset="0"/>
            </a:endParaRPr>
          </a:p>
        </p:txBody>
      </p:sp>
      <p:pic>
        <p:nvPicPr>
          <p:cNvPr id="30" name="Picture 2">
            <a:extLst>
              <a:ext uri="{FF2B5EF4-FFF2-40B4-BE49-F238E27FC236}">
                <a16:creationId xmlns:a16="http://schemas.microsoft.com/office/drawing/2014/main" id="{2B37C10D-5CF0-4649-D380-3631603CC449}"/>
              </a:ext>
            </a:extLst>
          </p:cNvPr>
          <p:cNvPicPr>
            <a:picLocks noChangeAspect="1"/>
          </p:cNvPicPr>
          <p:nvPr/>
        </p:nvPicPr>
        <p:blipFill rotWithShape="1">
          <a:blip r:embed="rId3"/>
          <a:srcRect l="29798" t="34658" r="28140" b="26942"/>
          <a:stretch/>
        </p:blipFill>
        <p:spPr>
          <a:xfrm>
            <a:off x="2330491" y="2616240"/>
            <a:ext cx="7239000" cy="3322219"/>
          </a:xfrm>
          <a:prstGeom prst="rect">
            <a:avLst/>
          </a:prstGeom>
        </p:spPr>
      </p:pic>
      <p:grpSp>
        <p:nvGrpSpPr>
          <p:cNvPr id="31" name="Group 30">
            <a:extLst>
              <a:ext uri="{FF2B5EF4-FFF2-40B4-BE49-F238E27FC236}">
                <a16:creationId xmlns:a16="http://schemas.microsoft.com/office/drawing/2014/main" id="{5642C461-F74E-F6E6-5DDB-48CEC9B397EC}"/>
              </a:ext>
            </a:extLst>
          </p:cNvPr>
          <p:cNvGrpSpPr/>
          <p:nvPr/>
        </p:nvGrpSpPr>
        <p:grpSpPr>
          <a:xfrm>
            <a:off x="2078052" y="352319"/>
            <a:ext cx="8437547" cy="788228"/>
            <a:chOff x="2057400" y="605828"/>
            <a:chExt cx="8153400" cy="788228"/>
          </a:xfrm>
        </p:grpSpPr>
        <p:sp>
          <p:nvSpPr>
            <p:cNvPr id="32" name="Rectangle: Rounded Corners 31">
              <a:extLst>
                <a:ext uri="{FF2B5EF4-FFF2-40B4-BE49-F238E27FC236}">
                  <a16:creationId xmlns:a16="http://schemas.microsoft.com/office/drawing/2014/main" id="{30568965-A188-C821-E753-9CA77A611C92}"/>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
              <a:extLst>
                <a:ext uri="{FF2B5EF4-FFF2-40B4-BE49-F238E27FC236}">
                  <a16:creationId xmlns:a16="http://schemas.microsoft.com/office/drawing/2014/main" id="{AC915DE2-A8D3-3E70-4CFB-B23E8FCBC986}"/>
                </a:ext>
              </a:extLst>
            </p:cNvPr>
            <p:cNvSpPr txBox="1"/>
            <p:nvPr/>
          </p:nvSpPr>
          <p:spPr>
            <a:xfrm>
              <a:off x="2137999" y="605828"/>
              <a:ext cx="7996601" cy="647293"/>
            </a:xfrm>
            <a:prstGeom prst="rect">
              <a:avLst/>
            </a:prstGeom>
          </p:spPr>
          <p:txBody>
            <a:bodyPr wrap="square" lIns="0" tIns="0" rIns="0" bIns="0" rtlCol="0" anchor="t">
              <a:spAutoFit/>
            </a:bodyPr>
            <a:lstStyle/>
            <a:p>
              <a:pPr algn="ctr">
                <a:lnSpc>
                  <a:spcPts val="5876"/>
                </a:lnSpc>
                <a:spcBef>
                  <a:spcPct val="0"/>
                </a:spcBef>
              </a:pPr>
              <a:r>
                <a:rPr lang="en-US" sz="2400" b="1" dirty="0">
                  <a:solidFill>
                    <a:srgbClr val="FF914D"/>
                  </a:solidFill>
                  <a:latin typeface="#9Slide03 Cabin Condensed" panose="00000506000000000000" pitchFamily="2" charset="-93"/>
                  <a:cs typeface="Times New Roman" panose="02020603050405020304" pitchFamily="18" charset="0"/>
                </a:rPr>
                <a:t> NHẬN BIẾT ĐỐI TƯỢNG NGHIÊN CỨU CỦA HOÁ HỌC </a:t>
              </a:r>
            </a:p>
          </p:txBody>
        </p:sp>
      </p:grpSp>
    </p:spTree>
    <p:extLst>
      <p:ext uri="{BB962C8B-B14F-4D97-AF65-F5344CB8AC3E}">
        <p14:creationId xmlns:p14="http://schemas.microsoft.com/office/powerpoint/2010/main" val="258550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240340" y="2182415"/>
            <a:ext cx="9261306"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(a) – Lá nhôm: Al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Chỉ có 1 nguyên tố Al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Đơn chất</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71134" y="684654"/>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8" name="TextBox 27">
            <a:extLst>
              <a:ext uri="{FF2B5EF4-FFF2-40B4-BE49-F238E27FC236}">
                <a16:creationId xmlns:a16="http://schemas.microsoft.com/office/drawing/2014/main" id="{F774D9F9-4B8A-034E-3440-17B7819A31C0}"/>
              </a:ext>
            </a:extLst>
          </p:cNvPr>
          <p:cNvSpPr txBox="1"/>
          <p:nvPr/>
        </p:nvSpPr>
        <p:spPr>
          <a:xfrm>
            <a:off x="1203469" y="2926305"/>
            <a:ext cx="9448798" cy="4946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latin typeface="#9Slide03 Cabin Condensed" panose="00000506000000000000" pitchFamily="2" charset="-93"/>
                <a:cs typeface="Times New Roman" panose="02020603050405020304" pitchFamily="18" charset="0"/>
              </a:rPr>
              <a:t>(b) – Bình khí nitrogen: N</a:t>
            </a:r>
            <a:r>
              <a:rPr lang="vi-VN" sz="2800" baseline="-25000" dirty="0">
                <a:latin typeface="#9Slide03 Cabin Condensed" panose="00000506000000000000" pitchFamily="2" charset="-93"/>
                <a:cs typeface="Times New Roman" panose="02020603050405020304" pitchFamily="18" charset="0"/>
              </a:rPr>
              <a:t>2</a:t>
            </a:r>
            <a:r>
              <a:rPr lang="vi-VN" sz="2800" dirty="0">
                <a:latin typeface="#9Slide03 Cabin Condensed" panose="00000506000000000000" pitchFamily="2" charset="-93"/>
                <a:cs typeface="Times New Roman" panose="02020603050405020304" pitchFamily="18" charset="0"/>
              </a:rPr>
              <a:t>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Chỉ có 1 nguyên tố N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Đơn chất</a:t>
            </a:r>
            <a:endParaRPr lang="en-US" sz="2800" dirty="0">
              <a:latin typeface="#9Slide03 Cabin Condensed" panose="00000506000000000000" pitchFamily="2" charset="-93"/>
              <a:cs typeface="Times New Roman" panose="02020603050405020304" pitchFamily="18" charset="0"/>
            </a:endParaRPr>
          </a:p>
        </p:txBody>
      </p:sp>
      <p:sp>
        <p:nvSpPr>
          <p:cNvPr id="27" name="TextBox 26">
            <a:extLst>
              <a:ext uri="{FF2B5EF4-FFF2-40B4-BE49-F238E27FC236}">
                <a16:creationId xmlns:a16="http://schemas.microsoft.com/office/drawing/2014/main" id="{6210F3D6-233C-1993-464A-4B75D0C191E8}"/>
              </a:ext>
            </a:extLst>
          </p:cNvPr>
          <p:cNvSpPr txBox="1"/>
          <p:nvPr/>
        </p:nvSpPr>
        <p:spPr>
          <a:xfrm>
            <a:off x="1240340" y="3792207"/>
            <a:ext cx="9261306"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dirty="0">
                <a:latin typeface="#9Slide03 Cabin Condensed" panose="00000506000000000000" pitchFamily="2" charset="-93"/>
                <a:cs typeface="Times New Roman" panose="02020603050405020304" pitchFamily="18" charset="0"/>
              </a:rPr>
              <a:t>(c) – Cốc nước: H</a:t>
            </a:r>
            <a:r>
              <a:rPr lang="pt-BR" sz="2800" baseline="-25000" dirty="0">
                <a:latin typeface="#9Slide03 Cabin Condensed" panose="00000506000000000000" pitchFamily="2" charset="-93"/>
                <a:cs typeface="Times New Roman" panose="02020603050405020304" pitchFamily="18" charset="0"/>
              </a:rPr>
              <a:t>2</a:t>
            </a:r>
            <a:r>
              <a:rPr lang="pt-BR" sz="2800" dirty="0">
                <a:latin typeface="#9Slide03 Cabin Condensed" panose="00000506000000000000" pitchFamily="2" charset="-93"/>
                <a:cs typeface="Times New Roman" panose="02020603050405020304" pitchFamily="18" charset="0"/>
              </a:rPr>
              <a:t>O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pt-BR" sz="2800" dirty="0">
                <a:latin typeface="#9Slide03 Cabin Condensed" panose="00000506000000000000" pitchFamily="2" charset="-93"/>
                <a:cs typeface="Times New Roman" panose="02020603050405020304" pitchFamily="18" charset="0"/>
              </a:rPr>
              <a:t> Có 2 nguyên tố là H và O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pt-BR" sz="2800" dirty="0">
                <a:latin typeface="#9Slide03 Cabin Condensed" panose="00000506000000000000" pitchFamily="2" charset="-93"/>
                <a:cs typeface="Times New Roman" panose="02020603050405020304" pitchFamily="18" charset="0"/>
              </a:rPr>
              <a:t> Hợp chất</a:t>
            </a:r>
            <a:endParaRPr lang="en-US" sz="2800" dirty="0">
              <a:latin typeface="#9Slide03 Cabin Condensed" panose="00000506000000000000" pitchFamily="2" charset="-93"/>
              <a:cs typeface="Times New Roman" panose="02020603050405020304" pitchFamily="18" charset="0"/>
            </a:endParaRPr>
          </a:p>
        </p:txBody>
      </p:sp>
      <p:sp>
        <p:nvSpPr>
          <p:cNvPr id="29" name="TextBox 28">
            <a:extLst>
              <a:ext uri="{FF2B5EF4-FFF2-40B4-BE49-F238E27FC236}">
                <a16:creationId xmlns:a16="http://schemas.microsoft.com/office/drawing/2014/main" id="{D0DB8BF6-BE2C-0784-0179-CAF68050F8DB}"/>
              </a:ext>
            </a:extLst>
          </p:cNvPr>
          <p:cNvSpPr txBox="1"/>
          <p:nvPr/>
        </p:nvSpPr>
        <p:spPr>
          <a:xfrm>
            <a:off x="1203469" y="4572000"/>
            <a:ext cx="9448798" cy="4946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latin typeface="#9Slide03 Cabin Condensed" panose="00000506000000000000" pitchFamily="2" charset="-93"/>
                <a:cs typeface="Times New Roman" panose="02020603050405020304" pitchFamily="18" charset="0"/>
              </a:rPr>
              <a:t>(d) – Muối ăn: NaCl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Có 2 nguyên tố là Na và Cl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Hợp chất</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21231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26712"/>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933572" y="240081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A87BA33C-605A-5B33-F956-79A117C3CC55}"/>
              </a:ext>
            </a:extLst>
          </p:cNvPr>
          <p:cNvGrpSpPr/>
          <p:nvPr/>
        </p:nvGrpSpPr>
        <p:grpSpPr>
          <a:xfrm>
            <a:off x="3657505" y="814378"/>
            <a:ext cx="7441148" cy="1449736"/>
            <a:chOff x="3684053" y="333344"/>
            <a:chExt cx="7441148" cy="1449736"/>
          </a:xfrm>
          <a:solidFill>
            <a:srgbClr val="15B5B0"/>
          </a:solidFill>
        </p:grpSpPr>
        <p:sp>
          <p:nvSpPr>
            <p:cNvPr id="24" name="Rectangle: Rounded Corners 23">
              <a:extLst>
                <a:ext uri="{FF2B5EF4-FFF2-40B4-BE49-F238E27FC236}">
                  <a16:creationId xmlns:a16="http://schemas.microsoft.com/office/drawing/2014/main" id="{A150589C-E8A6-4695-A264-9E4DDEFEE0D1}"/>
                </a:ext>
              </a:extLst>
            </p:cNvPr>
            <p:cNvSpPr/>
            <p:nvPr/>
          </p:nvSpPr>
          <p:spPr>
            <a:xfrm>
              <a:off x="3684053" y="333344"/>
              <a:ext cx="7441148" cy="1449736"/>
            </a:xfrm>
            <a:prstGeom prst="roundRect">
              <a:avLst>
                <a:gd name="adj" fmla="val 105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3802700" y="383590"/>
              <a:ext cx="7322501" cy="1341714"/>
            </a:xfrm>
            <a:prstGeom prst="rect">
              <a:avLst/>
            </a:prstGeom>
            <a:grp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vi-VN" b="1" i="0" dirty="0">
                  <a:solidFill>
                    <a:schemeClr val="bg1"/>
                  </a:solidFill>
                  <a:effectLst/>
                  <a:latin typeface="#9Slide03 Cabin Condensed" panose="00000506000000000000" pitchFamily="2" charset="-93"/>
                  <a:cs typeface="Times New Roman" panose="02020603050405020304" pitchFamily="18" charset="0"/>
                </a:rPr>
                <a:t>Quan sát Hình 1.2, cho biết ba thể của bromine tương ứng với mỗi hình (a), (b) và (c). Sắp xếp theo thứ tự tăng dần mức độ trật tự trong cấu trúc của ba thể này.</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grpSp>
        <p:nvGrpSpPr>
          <p:cNvPr id="6" name="Group 5">
            <a:extLst>
              <a:ext uri="{FF2B5EF4-FFF2-40B4-BE49-F238E27FC236}">
                <a16:creationId xmlns:a16="http://schemas.microsoft.com/office/drawing/2014/main" id="{5E5CCD37-A536-C9E6-D638-A580BFC47F17}"/>
              </a:ext>
            </a:extLst>
          </p:cNvPr>
          <p:cNvGrpSpPr/>
          <p:nvPr/>
        </p:nvGrpSpPr>
        <p:grpSpPr>
          <a:xfrm>
            <a:off x="1162174" y="762000"/>
            <a:ext cx="2267022" cy="1458221"/>
            <a:chOff x="1188722" y="280966"/>
            <a:chExt cx="2267022" cy="1458221"/>
          </a:xfrm>
        </p:grpSpPr>
        <p:grpSp>
          <p:nvGrpSpPr>
            <p:cNvPr id="21" name="Group 20">
              <a:extLst>
                <a:ext uri="{FF2B5EF4-FFF2-40B4-BE49-F238E27FC236}">
                  <a16:creationId xmlns:a16="http://schemas.microsoft.com/office/drawing/2014/main" id="{8262AFAA-69F7-4B5B-838F-7598548ED77D}"/>
                </a:ext>
              </a:extLst>
            </p:cNvPr>
            <p:cNvGrpSpPr/>
            <p:nvPr/>
          </p:nvGrpSpPr>
          <p:grpSpPr>
            <a:xfrm>
              <a:off x="1188722" y="3093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5" name="TextBox 4">
              <a:extLst>
                <a:ext uri="{FF2B5EF4-FFF2-40B4-BE49-F238E27FC236}">
                  <a16:creationId xmlns:a16="http://schemas.microsoft.com/office/drawing/2014/main" id="{DAC10FFE-0004-0B01-2BF0-B15FC5E60AE8}"/>
                </a:ext>
              </a:extLst>
            </p:cNvPr>
            <p:cNvSpPr txBox="1"/>
            <p:nvPr/>
          </p:nvSpPr>
          <p:spPr>
            <a:xfrm>
              <a:off x="1943733" y="280966"/>
              <a:ext cx="757074" cy="132343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2</a:t>
              </a:r>
            </a:p>
          </p:txBody>
        </p:sp>
      </p:grpSp>
      <p:pic>
        <p:nvPicPr>
          <p:cNvPr id="27" name="Picture 2">
            <a:extLst>
              <a:ext uri="{FF2B5EF4-FFF2-40B4-BE49-F238E27FC236}">
                <a16:creationId xmlns:a16="http://schemas.microsoft.com/office/drawing/2014/main" id="{47A7819E-A2A3-DCE3-12BA-BE6D04FF4036}"/>
              </a:ext>
            </a:extLst>
          </p:cNvPr>
          <p:cNvPicPr>
            <a:picLocks noChangeAspect="1"/>
          </p:cNvPicPr>
          <p:nvPr/>
        </p:nvPicPr>
        <p:blipFill rotWithShape="1">
          <a:blip r:embed="rId3"/>
          <a:srcRect l="31123" t="40084" r="28740" b="33310"/>
          <a:stretch/>
        </p:blipFill>
        <p:spPr>
          <a:xfrm>
            <a:off x="2100016" y="2895600"/>
            <a:ext cx="7938871" cy="2971799"/>
          </a:xfrm>
          <a:prstGeom prst="rect">
            <a:avLst/>
          </a:prstGeom>
        </p:spPr>
      </p:pic>
      <p:sp>
        <p:nvSpPr>
          <p:cNvPr id="29" name="TextBox 28">
            <a:extLst>
              <a:ext uri="{FF2B5EF4-FFF2-40B4-BE49-F238E27FC236}">
                <a16:creationId xmlns:a16="http://schemas.microsoft.com/office/drawing/2014/main" id="{1CAB90A7-A4BF-C877-2E70-7A35B50E4664}"/>
              </a:ext>
            </a:extLst>
          </p:cNvPr>
          <p:cNvSpPr txBox="1"/>
          <p:nvPr/>
        </p:nvSpPr>
        <p:spPr>
          <a:xfrm>
            <a:off x="4133727" y="6086348"/>
            <a:ext cx="5257800" cy="461665"/>
          </a:xfrm>
          <a:prstGeom prst="rect">
            <a:avLst/>
          </a:prstGeom>
          <a:noFill/>
        </p:spPr>
        <p:txBody>
          <a:bodyPr wrap="square">
            <a:spAutoFit/>
          </a:bodyPr>
          <a:lstStyle/>
          <a:p>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Hình </a:t>
            </a:r>
            <a:r>
              <a:rPr lang="en-US"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1.2</a:t>
            </a:r>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Ba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thể</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của</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bromine</a:t>
            </a:r>
            <a:endParaRPr lang="en-US" sz="2400" i="1" dirty="0">
              <a:solidFill>
                <a:srgbClr val="7030A0"/>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0684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2285987" y="2233380"/>
            <a:ext cx="683686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(a) – Các hạt sắp xếp chặt khít nhau</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760638" y="1099858"/>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8" name="TextBox 27">
            <a:extLst>
              <a:ext uri="{FF2B5EF4-FFF2-40B4-BE49-F238E27FC236}">
                <a16:creationId xmlns:a16="http://schemas.microsoft.com/office/drawing/2014/main" id="{F774D9F9-4B8A-034E-3440-17B7819A31C0}"/>
              </a:ext>
            </a:extLst>
          </p:cNvPr>
          <p:cNvSpPr txBox="1"/>
          <p:nvPr/>
        </p:nvSpPr>
        <p:spPr>
          <a:xfrm>
            <a:off x="2249116" y="2977270"/>
            <a:ext cx="6975270" cy="49513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a:latin typeface="#9Slide03 Cabin Condensed" panose="00000506000000000000" pitchFamily="2" charset="-93"/>
                <a:cs typeface="Times New Roman" panose="02020603050405020304" pitchFamily="18" charset="0"/>
              </a:rPr>
              <a:t>(b) – Các hạt sắp xếp khít nhau nhưng lỏng lẻo</a:t>
            </a:r>
            <a:endParaRPr lang="en-US" sz="2800" dirty="0">
              <a:latin typeface="#9Slide03 Cabin Condensed" panose="00000506000000000000" pitchFamily="2" charset="-93"/>
              <a:cs typeface="Times New Roman" panose="02020603050405020304" pitchFamily="18" charset="0"/>
            </a:endParaRPr>
          </a:p>
        </p:txBody>
      </p:sp>
      <p:sp>
        <p:nvSpPr>
          <p:cNvPr id="27" name="TextBox 26">
            <a:extLst>
              <a:ext uri="{FF2B5EF4-FFF2-40B4-BE49-F238E27FC236}">
                <a16:creationId xmlns:a16="http://schemas.microsoft.com/office/drawing/2014/main" id="{6210F3D6-233C-1993-464A-4B75D0C191E8}"/>
              </a:ext>
            </a:extLst>
          </p:cNvPr>
          <p:cNvSpPr txBox="1"/>
          <p:nvPr/>
        </p:nvSpPr>
        <p:spPr>
          <a:xfrm>
            <a:off x="2285987" y="3843172"/>
            <a:ext cx="683686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dirty="0">
                <a:latin typeface="#9Slide03 Cabin Condensed" panose="00000506000000000000" pitchFamily="2" charset="-93"/>
                <a:cs typeface="Times New Roman" panose="02020603050405020304" pitchFamily="18" charset="0"/>
              </a:rPr>
              <a:t>(c) – Các hạt chạy hỗn loạn, tách rời nhau</a:t>
            </a:r>
            <a:endParaRPr lang="en-US" sz="2800" dirty="0">
              <a:latin typeface="#9Slide03 Cabin Condensed" panose="00000506000000000000" pitchFamily="2" charset="-93"/>
              <a:cs typeface="Times New Roman" panose="02020603050405020304" pitchFamily="18" charset="0"/>
            </a:endParaRPr>
          </a:p>
        </p:txBody>
      </p:sp>
      <p:sp>
        <p:nvSpPr>
          <p:cNvPr id="29" name="TextBox 28">
            <a:extLst>
              <a:ext uri="{FF2B5EF4-FFF2-40B4-BE49-F238E27FC236}">
                <a16:creationId xmlns:a16="http://schemas.microsoft.com/office/drawing/2014/main" id="{D0DB8BF6-BE2C-0784-0179-CAF68050F8DB}"/>
              </a:ext>
            </a:extLst>
          </p:cNvPr>
          <p:cNvSpPr txBox="1"/>
          <p:nvPr/>
        </p:nvSpPr>
        <p:spPr>
          <a:xfrm>
            <a:off x="1188720" y="4566738"/>
            <a:ext cx="10271759" cy="110363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32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32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Sắp</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xếp</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theo</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thứ</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tự</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tăng</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dần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mức</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độ</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trật</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tự</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trong</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cấu</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trúc</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của</a:t>
            </a:r>
            <a:r>
              <a:rPr lang="en-US" sz="2800" dirty="0">
                <a:latin typeface="#9Slide03 Cabin Condensed" panose="00000506000000000000" pitchFamily="2" charset="-93"/>
                <a:cs typeface="Times New Roman" panose="02020603050405020304" pitchFamily="18" charset="0"/>
              </a:rPr>
              <a:t> 3 </a:t>
            </a:r>
            <a:r>
              <a:rPr lang="en-US" sz="2800" dirty="0" err="1">
                <a:latin typeface="#9Slide03 Cabin Condensed" panose="00000506000000000000" pitchFamily="2" charset="-93"/>
                <a:cs typeface="Times New Roman" panose="02020603050405020304" pitchFamily="18" charset="0"/>
              </a:rPr>
              <a:t>thể</a:t>
            </a:r>
            <a:r>
              <a:rPr lang="en-US" sz="2800" dirty="0">
                <a:latin typeface="#9Slide03 Cabin Condensed" panose="00000506000000000000" pitchFamily="2" charset="-93"/>
                <a:cs typeface="Times New Roman" panose="02020603050405020304" pitchFamily="18" charset="0"/>
              </a:rPr>
              <a:t>: (c) &lt; (b) &lt; (a)</a:t>
            </a:r>
            <a:endParaRPr lang="en-US" sz="32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9406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3069857" y="714878"/>
            <a:ext cx="8437547" cy="1111703"/>
          </a:xfrm>
          <a:prstGeom prst="roundRect">
            <a:avLst>
              <a:gd name="adj" fmla="val 10572"/>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687625" y="1963284"/>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22" name="TextBox 21">
            <a:extLst>
              <a:ext uri="{FF2B5EF4-FFF2-40B4-BE49-F238E27FC236}">
                <a16:creationId xmlns:a16="http://schemas.microsoft.com/office/drawing/2014/main" id="{FDD729E4-348E-4456-86C2-A32924347C12}"/>
              </a:ext>
            </a:extLst>
          </p:cNvPr>
          <p:cNvSpPr txBox="1"/>
          <p:nvPr/>
        </p:nvSpPr>
        <p:spPr>
          <a:xfrm>
            <a:off x="3212379" y="877227"/>
            <a:ext cx="8203585" cy="88004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0" dirty="0">
                <a:solidFill>
                  <a:schemeClr val="bg1"/>
                </a:solidFill>
                <a:effectLst/>
                <a:latin typeface="#9Slide03 Cabin Condensed" panose="00000506000000000000" pitchFamily="2" charset="-93"/>
                <a:cs typeface="Times New Roman" panose="02020603050405020304" pitchFamily="18" charset="0"/>
              </a:rPr>
              <a:t>Quan sát Hình 1.3, cho biết trong các quá trình (a), (b), đâu là quá trình biến đổi vật lí, quá trình biến đổi hoá học. Giải thích.</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nvGrpSpPr>
          <p:cNvPr id="6" name="Group 5">
            <a:extLst>
              <a:ext uri="{FF2B5EF4-FFF2-40B4-BE49-F238E27FC236}">
                <a16:creationId xmlns:a16="http://schemas.microsoft.com/office/drawing/2014/main" id="{F7B16C5B-0834-D448-33EB-3A6BD9EC5743}"/>
              </a:ext>
            </a:extLst>
          </p:cNvPr>
          <p:cNvGrpSpPr/>
          <p:nvPr/>
        </p:nvGrpSpPr>
        <p:grpSpPr>
          <a:xfrm>
            <a:off x="689512" y="615971"/>
            <a:ext cx="2044863" cy="1323439"/>
            <a:chOff x="1688937" y="1033419"/>
            <a:chExt cx="2267022" cy="1544258"/>
          </a:xfrm>
        </p:grpSpPr>
        <p:grpSp>
          <p:nvGrpSpPr>
            <p:cNvPr id="21" name="Group 20">
              <a:extLst>
                <a:ext uri="{FF2B5EF4-FFF2-40B4-BE49-F238E27FC236}">
                  <a16:creationId xmlns:a16="http://schemas.microsoft.com/office/drawing/2014/main" id="{8262AFAA-69F7-4B5B-838F-7598548ED77D}"/>
                </a:ext>
              </a:extLst>
            </p:cNvPr>
            <p:cNvGrpSpPr/>
            <p:nvPr/>
          </p:nvGrpSpPr>
          <p:grpSpPr>
            <a:xfrm>
              <a:off x="1688937" y="1061840"/>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5" name="TextBox 4">
              <a:extLst>
                <a:ext uri="{FF2B5EF4-FFF2-40B4-BE49-F238E27FC236}">
                  <a16:creationId xmlns:a16="http://schemas.microsoft.com/office/drawing/2014/main" id="{DAC10FFE-0004-0B01-2BF0-B15FC5E60AE8}"/>
                </a:ext>
              </a:extLst>
            </p:cNvPr>
            <p:cNvSpPr txBox="1"/>
            <p:nvPr/>
          </p:nvSpPr>
          <p:spPr>
            <a:xfrm>
              <a:off x="2443948" y="1033419"/>
              <a:ext cx="757074" cy="1544258"/>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3</a:t>
              </a:r>
            </a:p>
          </p:txBody>
        </p:sp>
      </p:grpSp>
      <p:pic>
        <p:nvPicPr>
          <p:cNvPr id="46" name="Picture 2">
            <a:extLst>
              <a:ext uri="{FF2B5EF4-FFF2-40B4-BE49-F238E27FC236}">
                <a16:creationId xmlns:a16="http://schemas.microsoft.com/office/drawing/2014/main" id="{9200B4F4-235F-1767-0DAA-9D2948632BB0}"/>
              </a:ext>
            </a:extLst>
          </p:cNvPr>
          <p:cNvPicPr>
            <a:picLocks noChangeAspect="1"/>
          </p:cNvPicPr>
          <p:nvPr/>
        </p:nvPicPr>
        <p:blipFill rotWithShape="1">
          <a:blip r:embed="rId3"/>
          <a:srcRect l="30122" t="44129" r="24698" b="22154"/>
          <a:stretch/>
        </p:blipFill>
        <p:spPr>
          <a:xfrm>
            <a:off x="1930810" y="2322220"/>
            <a:ext cx="8157312" cy="3437678"/>
          </a:xfrm>
          <a:prstGeom prst="rect">
            <a:avLst/>
          </a:prstGeom>
        </p:spPr>
      </p:pic>
      <p:sp>
        <p:nvSpPr>
          <p:cNvPr id="47" name="TextBox 46">
            <a:extLst>
              <a:ext uri="{FF2B5EF4-FFF2-40B4-BE49-F238E27FC236}">
                <a16:creationId xmlns:a16="http://schemas.microsoft.com/office/drawing/2014/main" id="{CD6EEEA7-AB3B-5E07-37D7-6C25310EC945}"/>
              </a:ext>
            </a:extLst>
          </p:cNvPr>
          <p:cNvSpPr txBox="1"/>
          <p:nvPr/>
        </p:nvSpPr>
        <p:spPr>
          <a:xfrm>
            <a:off x="1912270" y="5929349"/>
            <a:ext cx="8458201" cy="461665"/>
          </a:xfrm>
          <a:prstGeom prst="rect">
            <a:avLst/>
          </a:prstGeom>
          <a:noFill/>
        </p:spPr>
        <p:txBody>
          <a:bodyPr wrap="square">
            <a:spAutoFit/>
          </a:bodyPr>
          <a:lstStyle/>
          <a:p>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Hình </a:t>
            </a:r>
            <a:r>
              <a:rPr lang="en-US"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1.3</a:t>
            </a:r>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Quá</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trình</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biến</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đổi</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vật</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lí</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và</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quá</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trình</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biến</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đổi</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hóa</a:t>
            </a:r>
            <a:r>
              <a:rPr lang="en-US" sz="2400" b="1" i="1" dirty="0">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b="1" i="1" dirty="0" err="1">
                <a:solidFill>
                  <a:srgbClr val="7030A0"/>
                </a:solidFill>
                <a:latin typeface="#9Slide03 Cabin Condensed" panose="00000506000000000000" pitchFamily="2" charset="-93"/>
                <a:ea typeface="Courier New" panose="02070309020205020404" pitchFamily="49" charset="0"/>
                <a:cs typeface="Times New Roman" panose="02020603050405020304" pitchFamily="18" charset="0"/>
              </a:rPr>
              <a:t>học</a:t>
            </a:r>
            <a:endParaRPr lang="en-US" sz="2400" i="1" dirty="0">
              <a:solidFill>
                <a:srgbClr val="7030A0"/>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42176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112520" y="1561781"/>
            <a:ext cx="986028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514350" indent="-514350" algn="just">
              <a:lnSpc>
                <a:spcPct val="100000"/>
              </a:lnSpc>
              <a:buAutoNum type="alphaLcParenBoth"/>
            </a:pPr>
            <a:r>
              <a:rPr lang="vi-VN" sz="2800" dirty="0">
                <a:latin typeface="#9Slide03 Cabin Condensed" panose="00000506000000000000" pitchFamily="2" charset="-93"/>
                <a:cs typeface="Times New Roman" panose="02020603050405020304" pitchFamily="18" charset="0"/>
              </a:rPr>
              <a:t>– Sự thăng hoa iodine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Iodine chuyển từ thể rắn sang thể khí </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022310" y="3540200"/>
            <a:ext cx="995049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dirty="0">
                <a:latin typeface="#9Slide03 Cabin Condensed" panose="00000506000000000000" pitchFamily="2" charset="-93"/>
                <a:cs typeface="Times New Roman" panose="02020603050405020304" pitchFamily="18" charset="0"/>
              </a:rPr>
              <a:t>(b) – Nhúng đinh sắt vào dung dịch copper sulfate:</a:t>
            </a:r>
          </a:p>
          <a:p>
            <a:pPr algn="ctr">
              <a:lnSpc>
                <a:spcPct val="100000"/>
              </a:lnSpc>
            </a:pPr>
            <a:r>
              <a:rPr lang="en-US" sz="2800" dirty="0">
                <a:latin typeface="#9Slide03 Cabin Condensed" panose="00000506000000000000" pitchFamily="2" charset="-93"/>
                <a:cs typeface="Times New Roman" panose="02020603050405020304" pitchFamily="18" charset="0"/>
              </a:rPr>
              <a:t>Fe + CuSO</a:t>
            </a:r>
            <a:r>
              <a:rPr lang="en-US" sz="2800" baseline="-25000" dirty="0">
                <a:latin typeface="#9Slide03 Cabin Condensed" panose="00000506000000000000" pitchFamily="2" charset="-93"/>
                <a:cs typeface="Times New Roman" panose="02020603050405020304" pitchFamily="18" charset="0"/>
              </a:rPr>
              <a:t>4</a:t>
            </a:r>
            <a:r>
              <a:rPr lang="en-US" sz="2800" dirty="0">
                <a:latin typeface="#9Slide03 Cabin Condensed" panose="00000506000000000000" pitchFamily="2" charset="-93"/>
                <a:cs typeface="Times New Roman" panose="02020603050405020304" pitchFamily="18" charset="0"/>
              </a:rPr>
              <a:t> → FeSO</a:t>
            </a:r>
            <a:r>
              <a:rPr lang="en-US" sz="2800" baseline="-25000" dirty="0">
                <a:latin typeface="#9Slide03 Cabin Condensed" panose="00000506000000000000" pitchFamily="2" charset="-93"/>
                <a:cs typeface="Times New Roman" panose="02020603050405020304" pitchFamily="18" charset="0"/>
              </a:rPr>
              <a:t>4</a:t>
            </a:r>
            <a:r>
              <a:rPr lang="en-US" sz="2800" dirty="0">
                <a:latin typeface="#9Slide03 Cabin Condensed" panose="00000506000000000000" pitchFamily="2" charset="-93"/>
                <a:cs typeface="Times New Roman" panose="02020603050405020304" pitchFamily="18" charset="0"/>
              </a:rPr>
              <a:t> + Cu</a:t>
            </a:r>
          </a:p>
        </p:txBody>
      </p:sp>
      <p:sp>
        <p:nvSpPr>
          <p:cNvPr id="29" name="TextBox 28">
            <a:extLst>
              <a:ext uri="{FF2B5EF4-FFF2-40B4-BE49-F238E27FC236}">
                <a16:creationId xmlns:a16="http://schemas.microsoft.com/office/drawing/2014/main" id="{D0DB8BF6-BE2C-0784-0179-CAF68050F8DB}"/>
              </a:ext>
            </a:extLst>
          </p:cNvPr>
          <p:cNvSpPr txBox="1"/>
          <p:nvPr/>
        </p:nvSpPr>
        <p:spPr>
          <a:xfrm>
            <a:off x="2179137" y="4566738"/>
            <a:ext cx="6583680" cy="98488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36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36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Có</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sự</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tạo</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thành</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chất</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mới</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là</a:t>
            </a:r>
            <a:r>
              <a:rPr lang="en-US" sz="2800" dirty="0">
                <a:latin typeface="#9Slide03 Cabin Condensed" panose="00000506000000000000" pitchFamily="2" charset="-93"/>
                <a:cs typeface="Times New Roman" panose="02020603050405020304" pitchFamily="18" charset="0"/>
              </a:rPr>
              <a:t> Copper (Cu) </a:t>
            </a:r>
            <a:r>
              <a:rPr lang="en-US" sz="36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Quá</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trình</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biển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đổi</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hóa</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học</a:t>
            </a:r>
            <a:endParaRPr lang="en-US" sz="36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2179137" y="2094832"/>
            <a:ext cx="5461701"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Không có sự tạo thành chất mới </a:t>
            </a:r>
            <a:endParaRPr lang="en-US" sz="2800" dirty="0">
              <a:latin typeface="#9Slide03 Cabin Condensed" panose="00000506000000000000" pitchFamily="2" charset="-93"/>
              <a:cs typeface="Times New Roman" panose="02020603050405020304" pitchFamily="18" charset="0"/>
            </a:endParaRPr>
          </a:p>
          <a:p>
            <a:pPr algn="just">
              <a:lnSpc>
                <a:spcPct val="100000"/>
              </a:lnSpc>
            </a:pP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Quá trình biến đổi vật lí</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55076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9"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dirty="0">
                <a:solidFill>
                  <a:srgbClr val="C00000"/>
                </a:solidFill>
                <a:latin typeface="#9Slide03 Cabin Condensed" panose="00000506000000000000" pitchFamily="2" charset="-93"/>
              </a:rPr>
              <a:t>EM ĐÃ HỌC</a:t>
            </a: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22" name="Group 21">
            <a:extLst>
              <a:ext uri="{FF2B5EF4-FFF2-40B4-BE49-F238E27FC236}">
                <a16:creationId xmlns:a16="http://schemas.microsoft.com/office/drawing/2014/main" id="{BF8F756E-A1C4-945B-4626-5A5C35C00159}"/>
              </a:ext>
            </a:extLst>
          </p:cNvPr>
          <p:cNvGrpSpPr/>
          <p:nvPr/>
        </p:nvGrpSpPr>
        <p:grpSpPr>
          <a:xfrm>
            <a:off x="2067682" y="3973223"/>
            <a:ext cx="10091216" cy="1357874"/>
            <a:chOff x="1737554" y="1155874"/>
            <a:chExt cx="9329216" cy="1357874"/>
          </a:xfrm>
        </p:grpSpPr>
        <p:sp>
          <p:nvSpPr>
            <p:cNvPr id="23" name="Rectangle: Rounded Corners 22">
              <a:extLst>
                <a:ext uri="{FF2B5EF4-FFF2-40B4-BE49-F238E27FC236}">
                  <a16:creationId xmlns:a16="http://schemas.microsoft.com/office/drawing/2014/main" id="{7598B7A9-A3F8-A26B-11EB-D410E3D08112}"/>
                </a:ext>
              </a:extLst>
            </p:cNvPr>
            <p:cNvSpPr/>
            <p:nvPr/>
          </p:nvSpPr>
          <p:spPr>
            <a:xfrm>
              <a:off x="1737554" y="1155874"/>
              <a:ext cx="9329216" cy="135787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4" name="TextBox 23">
              <a:extLst>
                <a:ext uri="{FF2B5EF4-FFF2-40B4-BE49-F238E27FC236}">
                  <a16:creationId xmlns:a16="http://schemas.microsoft.com/office/drawing/2014/main" id="{E58F2C89-D407-4091-E6BA-DF67DC2FEA05}"/>
                </a:ext>
              </a:extLst>
            </p:cNvPr>
            <p:cNvSpPr txBox="1"/>
            <p:nvPr/>
          </p:nvSpPr>
          <p:spPr>
            <a:xfrm>
              <a:off x="1977060" y="1169005"/>
              <a:ext cx="9089710" cy="12926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2800" dirty="0">
                  <a:solidFill>
                    <a:schemeClr val="bg1"/>
                  </a:solidFill>
                  <a:latin typeface="#9Slide03 Cabin Condensed" panose="00000506000000000000" pitchFamily="2" charset="-93"/>
                  <a:cs typeface="Times New Roman" panose="02020603050405020304" pitchFamily="18" charset="0"/>
                </a:rPr>
                <a:t>H</a:t>
              </a:r>
              <a:r>
                <a:rPr lang="vi-VN" sz="2800" dirty="0">
                  <a:solidFill>
                    <a:schemeClr val="bg1"/>
                  </a:solidFill>
                  <a:latin typeface="#9Slide03 Cabin Condensed" panose="00000506000000000000" pitchFamily="2" charset="-93"/>
                  <a:cs typeface="Times New Roman" panose="02020603050405020304" pitchFamily="18" charset="0"/>
                </a:rPr>
                <a:t>oá học là ngành khoa học thuộc lĩnh vực khoa học tựnhiên, nghiên cứu về thành phần, cấu trúc, tính chất và sự biến đổi của chất cũng như ứng dụng của chúng. </a:t>
              </a:r>
            </a:p>
          </p:txBody>
        </p:sp>
      </p:grpSp>
      <p:pic>
        <p:nvPicPr>
          <p:cNvPr id="26" name="Picture 16">
            <a:extLst>
              <a:ext uri="{FF2B5EF4-FFF2-40B4-BE49-F238E27FC236}">
                <a16:creationId xmlns:a16="http://schemas.microsoft.com/office/drawing/2014/main" id="{D00CF55E-E681-8E6E-303C-71F5438B3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6607" y="3461816"/>
            <a:ext cx="802859" cy="703596"/>
          </a:xfrm>
          <a:prstGeom prst="rect">
            <a:avLst/>
          </a:prstGeom>
        </p:spPr>
      </p:pic>
    </p:spTree>
    <p:extLst>
      <p:ext uri="{BB962C8B-B14F-4D97-AF65-F5344CB8AC3E}">
        <p14:creationId xmlns:p14="http://schemas.microsoft.com/office/powerpoint/2010/main" val="383509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4" name="Group 3">
            <a:extLst>
              <a:ext uri="{FF2B5EF4-FFF2-40B4-BE49-F238E27FC236}">
                <a16:creationId xmlns:a16="http://schemas.microsoft.com/office/drawing/2014/main" id="{3368C06A-58F0-50BC-BFDF-06A4F8F2411F}"/>
              </a:ext>
            </a:extLst>
          </p:cNvPr>
          <p:cNvGrpSpPr/>
          <p:nvPr/>
        </p:nvGrpSpPr>
        <p:grpSpPr>
          <a:xfrm>
            <a:off x="4419600" y="641403"/>
            <a:ext cx="2667000" cy="788228"/>
            <a:chOff x="2057400" y="605828"/>
            <a:chExt cx="8153400" cy="788228"/>
          </a:xfrm>
        </p:grpSpPr>
        <p:sp>
          <p:nvSpPr>
            <p:cNvPr id="2" name="Rectangle: Rounded Corners 1">
              <a:extLst>
                <a:ext uri="{FF2B5EF4-FFF2-40B4-BE49-F238E27FC236}">
                  <a16:creationId xmlns:a16="http://schemas.microsoft.com/office/drawing/2014/main" id="{A19113EB-222E-C24A-570D-ECFF7D85BB06}"/>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3">
              <a:extLst>
                <a:ext uri="{FF2B5EF4-FFF2-40B4-BE49-F238E27FC236}">
                  <a16:creationId xmlns:a16="http://schemas.microsoft.com/office/drawing/2014/main" id="{D1C75699-E29D-C120-C7FC-DA9F8E33687C}"/>
                </a:ext>
              </a:extLst>
            </p:cNvPr>
            <p:cNvSpPr txBox="1"/>
            <p:nvPr/>
          </p:nvSpPr>
          <p:spPr>
            <a:xfrm>
              <a:off x="2137999" y="605828"/>
              <a:ext cx="7996602" cy="673902"/>
            </a:xfrm>
            <a:prstGeom prst="rect">
              <a:avLst/>
            </a:prstGeom>
          </p:spPr>
          <p:txBody>
            <a:bodyPr wrap="square" lIns="0" tIns="0" rIns="0" bIns="0" rtlCol="0" anchor="t">
              <a:spAutoFit/>
            </a:bodyPr>
            <a:lstStyle/>
            <a:p>
              <a:pPr algn="ctr">
                <a:lnSpc>
                  <a:spcPts val="5876"/>
                </a:lnSpc>
                <a:spcBef>
                  <a:spcPct val="0"/>
                </a:spcBef>
              </a:pPr>
              <a:r>
                <a:rPr lang="en-US" sz="3200" b="1" dirty="0">
                  <a:solidFill>
                    <a:srgbClr val="FF914D"/>
                  </a:solidFill>
                  <a:latin typeface="#9Slide03 Cabin Condensed" panose="00000506000000000000" pitchFamily="2" charset="-93"/>
                  <a:cs typeface="Times New Roman" panose="02020603050405020304" pitchFamily="18" charset="0"/>
                </a:rPr>
                <a:t> LUYỆN TẬP</a:t>
              </a:r>
            </a:p>
          </p:txBody>
        </p:sp>
      </p:grpSp>
      <p:grpSp>
        <p:nvGrpSpPr>
          <p:cNvPr id="7" name="Group 6">
            <a:extLst>
              <a:ext uri="{FF2B5EF4-FFF2-40B4-BE49-F238E27FC236}">
                <a16:creationId xmlns:a16="http://schemas.microsoft.com/office/drawing/2014/main" id="{42CA701C-99E2-6219-CA6C-2664957FD1D4}"/>
              </a:ext>
            </a:extLst>
          </p:cNvPr>
          <p:cNvGrpSpPr/>
          <p:nvPr/>
        </p:nvGrpSpPr>
        <p:grpSpPr>
          <a:xfrm>
            <a:off x="762001" y="1767217"/>
            <a:ext cx="6324600" cy="3478271"/>
            <a:chOff x="532674" y="2566476"/>
            <a:chExt cx="10554426" cy="1999369"/>
          </a:xfrm>
        </p:grpSpPr>
        <p:sp>
          <p:nvSpPr>
            <p:cNvPr id="6" name="Rectangle: Rounded Corners 5">
              <a:extLst>
                <a:ext uri="{FF2B5EF4-FFF2-40B4-BE49-F238E27FC236}">
                  <a16:creationId xmlns:a16="http://schemas.microsoft.com/office/drawing/2014/main" id="{3F6D81AD-9946-262E-D835-4EAA4067F4F2}"/>
                </a:ext>
              </a:extLst>
            </p:cNvPr>
            <p:cNvSpPr/>
            <p:nvPr/>
          </p:nvSpPr>
          <p:spPr>
            <a:xfrm>
              <a:off x="532674" y="2566476"/>
              <a:ext cx="10554426" cy="1999369"/>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4">
              <a:extLst>
                <a:ext uri="{FF2B5EF4-FFF2-40B4-BE49-F238E27FC236}">
                  <a16:creationId xmlns:a16="http://schemas.microsoft.com/office/drawing/2014/main" id="{B216A0BF-E997-C488-0049-D26DCD1870B0}"/>
                </a:ext>
              </a:extLst>
            </p:cNvPr>
            <p:cNvSpPr txBox="1"/>
            <p:nvPr/>
          </p:nvSpPr>
          <p:spPr>
            <a:xfrm>
              <a:off x="933087" y="2716957"/>
              <a:ext cx="9753601" cy="1486087"/>
            </a:xfrm>
            <a:prstGeom prst="rect">
              <a:avLst/>
            </a:prstGeom>
          </p:spPr>
          <p:txBody>
            <a:bodyPr wrap="square" lIns="0" tIns="0" rIns="0" bIns="0" rtlCol="0" anchor="t">
              <a:spAutoFit/>
            </a:bodyPr>
            <a:lstStyle/>
            <a:p>
              <a:pPr algn="just">
                <a:spcBef>
                  <a:spcPct val="0"/>
                </a:spcBef>
              </a:pPr>
              <a:r>
                <a:rPr lang="vi-VN" sz="2800" i="1" dirty="0">
                  <a:latin typeface="#9Slide03 Cabin Condensed" panose="00000506000000000000" pitchFamily="2" charset="-93"/>
                  <a:cs typeface="Times New Roman" panose="02020603050405020304" pitchFamily="18" charset="0"/>
                </a:rPr>
                <a:t>Khi đốt nến (được làm bằng paraffin), nến chảy ra ở dạng lỏng, thấm vào bấc, cháy trong không khí, sinh ra khí carbon dioxide và hơi nước. Cho biết giai đoạn nào diễn ra hiện tượng biến đổi vật lí, giai đoạn nào diễn ra hiện tượng biến đổi hoá học. Giải thích.</a:t>
              </a:r>
            </a:p>
          </p:txBody>
        </p:sp>
      </p:grpSp>
      <p:pic>
        <p:nvPicPr>
          <p:cNvPr id="21" name="Picture 2">
            <a:extLst>
              <a:ext uri="{FF2B5EF4-FFF2-40B4-BE49-F238E27FC236}">
                <a16:creationId xmlns:a16="http://schemas.microsoft.com/office/drawing/2014/main" id="{423F741E-AC92-E756-1962-4EB0DF3D96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48599" y="1551385"/>
            <a:ext cx="3581400" cy="3681813"/>
          </a:xfrm>
          <a:prstGeom prst="rect">
            <a:avLst/>
          </a:prstGeom>
        </p:spPr>
      </p:pic>
    </p:spTree>
    <p:extLst>
      <p:ext uri="{BB962C8B-B14F-4D97-AF65-F5344CB8AC3E}">
        <p14:creationId xmlns:p14="http://schemas.microsoft.com/office/powerpoint/2010/main" val="26845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112520" y="1826142"/>
            <a:ext cx="986028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Nến chảy ra chuyển từ thể rắn sang thể lỏng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Sự chuyển thể, không có sự tạo thành chất mất</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022310" y="3540200"/>
            <a:ext cx="995049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dirty="0">
                <a:latin typeface="#9Slide03 Cabin Condensed" panose="00000506000000000000" pitchFamily="2" charset="-93"/>
                <a:cs typeface="Times New Roman" panose="02020603050405020304" pitchFamily="18" charset="0"/>
              </a:rPr>
              <a:t>- Nến cháy trong không khí, sinh ra chất mới là CO</a:t>
            </a:r>
            <a:r>
              <a:rPr lang="pt-BR" sz="2800" baseline="-25000" dirty="0">
                <a:latin typeface="#9Slide03 Cabin Condensed" panose="00000506000000000000" pitchFamily="2" charset="-93"/>
                <a:cs typeface="Times New Roman" panose="02020603050405020304" pitchFamily="18" charset="0"/>
              </a:rPr>
              <a:t>2</a:t>
            </a:r>
            <a:r>
              <a:rPr lang="pt-BR" sz="2800" dirty="0">
                <a:latin typeface="#9Slide03 Cabin Condensed" panose="00000506000000000000" pitchFamily="2" charset="-93"/>
                <a:cs typeface="Times New Roman" panose="02020603050405020304" pitchFamily="18" charset="0"/>
              </a:rPr>
              <a:t> và H</a:t>
            </a:r>
            <a:r>
              <a:rPr lang="pt-BR" sz="2800" baseline="-25000" dirty="0">
                <a:latin typeface="#9Slide03 Cabin Condensed" panose="00000506000000000000" pitchFamily="2" charset="-93"/>
                <a:cs typeface="Times New Roman" panose="02020603050405020304" pitchFamily="18" charset="0"/>
              </a:rPr>
              <a:t>2</a:t>
            </a:r>
            <a:r>
              <a:rPr lang="pt-BR" sz="2800" dirty="0">
                <a:latin typeface="#9Slide03 Cabin Condensed" panose="00000506000000000000" pitchFamily="2" charset="-93"/>
                <a:cs typeface="Times New Roman" panose="02020603050405020304" pitchFamily="18" charset="0"/>
              </a:rPr>
              <a:t>O </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pt-BR" sz="2800" dirty="0">
                <a:latin typeface="#9Slide03 Cabin Condensed" panose="00000506000000000000" pitchFamily="2" charset="-93"/>
                <a:cs typeface="Times New Roman" panose="02020603050405020304" pitchFamily="18" charset="0"/>
              </a:rPr>
              <a:t> Có sự tạo thành chất mới</a:t>
            </a:r>
            <a:endParaRPr lang="en-US" sz="2800" dirty="0">
              <a:latin typeface="#9Slide03 Cabin Condensed" panose="00000506000000000000" pitchFamily="2" charset="-93"/>
              <a:cs typeface="Times New Roman" panose="02020603050405020304" pitchFamily="18" charset="0"/>
            </a:endParaRPr>
          </a:p>
        </p:txBody>
      </p:sp>
      <p:sp>
        <p:nvSpPr>
          <p:cNvPr id="29" name="TextBox 28">
            <a:extLst>
              <a:ext uri="{FF2B5EF4-FFF2-40B4-BE49-F238E27FC236}">
                <a16:creationId xmlns:a16="http://schemas.microsoft.com/office/drawing/2014/main" id="{D0DB8BF6-BE2C-0784-0179-CAF68050F8DB}"/>
              </a:ext>
            </a:extLst>
          </p:cNvPr>
          <p:cNvSpPr txBox="1"/>
          <p:nvPr/>
        </p:nvSpPr>
        <p:spPr>
          <a:xfrm>
            <a:off x="2179137" y="4566738"/>
            <a:ext cx="6583680" cy="55399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36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Quá</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trình</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biển</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đổi</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hóa</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học</a:t>
            </a:r>
            <a:endParaRPr lang="en-US" sz="36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2179137" y="2790080"/>
            <a:ext cx="5461701"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dirty="0">
                <a:latin typeface="#9Slide03 Cabin Condensed" panose="00000506000000000000" pitchFamily="2" charset="-93"/>
                <a:ea typeface="Calibri" panose="020F0502020204030204" pitchFamily="34" charset="0"/>
                <a:cs typeface="Times New Roman" panose="02020603050405020304" pitchFamily="18" charset="0"/>
              </a:rPr>
              <a:t>⇒</a:t>
            </a:r>
            <a:r>
              <a:rPr lang="vi-VN" sz="2800" dirty="0">
                <a:latin typeface="#9Slide03 Cabin Condensed" panose="00000506000000000000" pitchFamily="2" charset="-93"/>
                <a:cs typeface="Times New Roman" panose="02020603050405020304" pitchFamily="18" charset="0"/>
              </a:rPr>
              <a:t> Quá trình biến đổi vật lí</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0317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9"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6F41025-7CE1-4B80-A8CE-9D540ED8EDA7}"/>
              </a:ext>
            </a:extLst>
          </p:cNvPr>
          <p:cNvSpPr/>
          <p:nvPr/>
        </p:nvSpPr>
        <p:spPr>
          <a:xfrm>
            <a:off x="1" y="1765189"/>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dirty="0">
              <a:latin typeface="#9Slide03 Cabin Condensed" panose="00000506000000000000" pitchFamily="2" charset="-93"/>
            </a:endParaRPr>
          </a:p>
        </p:txBody>
      </p:sp>
      <p:sp>
        <p:nvSpPr>
          <p:cNvPr id="3" name="AutoShape 4">
            <a:extLst>
              <a:ext uri="{FF2B5EF4-FFF2-40B4-BE49-F238E27FC236}">
                <a16:creationId xmlns:a16="http://schemas.microsoft.com/office/drawing/2014/main" id="{5DE63D0B-2D46-45F8-BAC2-84246C6C1857}"/>
              </a:ext>
            </a:extLst>
          </p:cNvPr>
          <p:cNvSpPr/>
          <p:nvPr/>
        </p:nvSpPr>
        <p:spPr>
          <a:xfrm>
            <a:off x="4853940" y="1384932"/>
            <a:ext cx="24841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3505200" y="437828"/>
            <a:ext cx="5181600" cy="923330"/>
          </a:xfrm>
          <a:prstGeom prst="rect">
            <a:avLst/>
          </a:prstGeom>
          <a:noFill/>
        </p:spPr>
        <p:txBody>
          <a:bodyPr wrap="square">
            <a:spAutoFit/>
          </a:bodyPr>
          <a:lstStyle/>
          <a:p>
            <a:pPr algn="ctr"/>
            <a:r>
              <a:rPr lang="en-GB" sz="5400" b="1" cap="all" spc="-50" dirty="0" err="1">
                <a:solidFill>
                  <a:srgbClr val="C00000"/>
                </a:solidFill>
                <a:latin typeface="#9Slide03 Cabin Condensed" panose="00000506000000000000" pitchFamily="2" charset="-93"/>
                <a:cs typeface="#9Slide04 Taviraj ExtraBold" pitchFamily="2" charset="-34"/>
              </a:rPr>
              <a:t>mục</a:t>
            </a:r>
            <a:r>
              <a:rPr lang="en-GB" sz="5400" b="1" cap="all" spc="-50" dirty="0">
                <a:solidFill>
                  <a:srgbClr val="C00000"/>
                </a:solidFill>
                <a:latin typeface="#9Slide03 Cabin Condensed" panose="00000506000000000000" pitchFamily="2" charset="-93"/>
                <a:cs typeface="#9Slide04 Taviraj ExtraBold" pitchFamily="2" charset="-34"/>
              </a:rPr>
              <a:t> </a:t>
            </a:r>
            <a:r>
              <a:rPr lang="en-GB" sz="5400" b="1" cap="all" spc="-50" dirty="0" err="1">
                <a:solidFill>
                  <a:srgbClr val="C00000"/>
                </a:solidFill>
                <a:latin typeface="#9Slide03 Cabin Condensed" panose="00000506000000000000" pitchFamily="2" charset="-93"/>
                <a:cs typeface="#9Slide04 Taviraj ExtraBold" pitchFamily="2" charset="-34"/>
              </a:rPr>
              <a:t>tiêu</a:t>
            </a:r>
            <a:endParaRPr lang="en-GB" sz="5400" b="1" cap="all" spc="-50" dirty="0">
              <a:solidFill>
                <a:srgbClr val="C00000"/>
              </a:solidFill>
              <a:latin typeface="#9Slide03 Cabin Condensed" panose="00000506000000000000" pitchFamily="2" charset="-93"/>
              <a:cs typeface="#9Slide04 Taviraj ExtraBold" pitchFamily="2" charset="-34"/>
            </a:endParaRPr>
          </a:p>
        </p:txBody>
      </p:sp>
      <p:sp>
        <p:nvSpPr>
          <p:cNvPr id="31" name="Freeform: Shape 30">
            <a:extLst>
              <a:ext uri="{FF2B5EF4-FFF2-40B4-BE49-F238E27FC236}">
                <a16:creationId xmlns:a16="http://schemas.microsoft.com/office/drawing/2014/main" id="{FE03C157-DED9-4F67-BBBD-5A10BB33ABF1}"/>
              </a:ext>
            </a:extLst>
          </p:cNvPr>
          <p:cNvSpPr/>
          <p:nvPr/>
        </p:nvSpPr>
        <p:spPr>
          <a:xfrm>
            <a:off x="9626" y="2057400"/>
            <a:ext cx="12191999" cy="4912928"/>
          </a:xfrm>
          <a:custGeom>
            <a:avLst/>
            <a:gdLst>
              <a:gd name="connsiteX0" fmla="*/ 6096001 w 12178853"/>
              <a:gd name="connsiteY0" fmla="*/ 0 h 4912928"/>
              <a:gd name="connsiteX1" fmla="*/ 11806189 w 12178853"/>
              <a:gd name="connsiteY1" fmla="*/ 555403 h 4912928"/>
              <a:gd name="connsiteX2" fmla="*/ 12178853 w 12178853"/>
              <a:gd name="connsiteY2" fmla="*/ 638634 h 4912928"/>
              <a:gd name="connsiteX3" fmla="*/ 12178853 w 12178853"/>
              <a:gd name="connsiteY3" fmla="*/ 4912928 h 4912928"/>
              <a:gd name="connsiteX4" fmla="*/ 0 w 12178853"/>
              <a:gd name="connsiteY4" fmla="*/ 4912928 h 4912928"/>
              <a:gd name="connsiteX5" fmla="*/ 0 w 12178853"/>
              <a:gd name="connsiteY5" fmla="*/ 641570 h 4912928"/>
              <a:gd name="connsiteX6" fmla="*/ 385811 w 12178853"/>
              <a:gd name="connsiteY6" fmla="*/ 555404 h 4912928"/>
              <a:gd name="connsiteX7" fmla="*/ 6096001 w 12178853"/>
              <a:gd name="connsiteY7" fmla="*/ 0 h 49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8853" h="4912928">
                <a:moveTo>
                  <a:pt x="6096001" y="0"/>
                </a:moveTo>
                <a:cubicBezTo>
                  <a:pt x="8186630" y="0"/>
                  <a:pt x="10141189" y="202959"/>
                  <a:pt x="11806189" y="555403"/>
                </a:cubicBezTo>
                <a:lnTo>
                  <a:pt x="12178853" y="638634"/>
                </a:lnTo>
                <a:lnTo>
                  <a:pt x="12178853" y="4912928"/>
                </a:lnTo>
                <a:lnTo>
                  <a:pt x="0" y="4912928"/>
                </a:lnTo>
                <a:lnTo>
                  <a:pt x="0" y="641570"/>
                </a:lnTo>
                <a:lnTo>
                  <a:pt x="385811" y="555404"/>
                </a:lnTo>
                <a:cubicBezTo>
                  <a:pt x="2050812" y="202959"/>
                  <a:pt x="4005371" y="0"/>
                  <a:pt x="6096001" y="0"/>
                </a:cubicBezTo>
                <a:close/>
              </a:path>
            </a:pathLst>
          </a:cu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dirty="0">
              <a:latin typeface="+mj-lt"/>
            </a:endParaRPr>
          </a:p>
        </p:txBody>
      </p:sp>
      <p:grpSp>
        <p:nvGrpSpPr>
          <p:cNvPr id="18" name="Group 17">
            <a:extLst>
              <a:ext uri="{FF2B5EF4-FFF2-40B4-BE49-F238E27FC236}">
                <a16:creationId xmlns:a16="http://schemas.microsoft.com/office/drawing/2014/main" id="{8EBE9BED-EC91-4F84-9835-C93848EB1B82}"/>
              </a:ext>
            </a:extLst>
          </p:cNvPr>
          <p:cNvGrpSpPr/>
          <p:nvPr/>
        </p:nvGrpSpPr>
        <p:grpSpPr>
          <a:xfrm>
            <a:off x="1143000" y="2871155"/>
            <a:ext cx="9651228" cy="557845"/>
            <a:chOff x="559572" y="2441095"/>
            <a:chExt cx="9651228" cy="557845"/>
          </a:xfrm>
        </p:grpSpPr>
        <p:sp>
          <p:nvSpPr>
            <p:cNvPr id="8" name="TextBox 7">
              <a:extLst>
                <a:ext uri="{FF2B5EF4-FFF2-40B4-BE49-F238E27FC236}">
                  <a16:creationId xmlns:a16="http://schemas.microsoft.com/office/drawing/2014/main" id="{7E4ED828-8FD7-490E-B9DE-9DF782251558}"/>
                </a:ext>
              </a:extLst>
            </p:cNvPr>
            <p:cNvSpPr txBox="1"/>
            <p:nvPr/>
          </p:nvSpPr>
          <p:spPr>
            <a:xfrm>
              <a:off x="1143000" y="2441095"/>
              <a:ext cx="9067800" cy="55784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ts val="4837"/>
                </a:lnSpc>
              </a:pPr>
              <a:r>
                <a:rPr lang="en-US" sz="3200" spc="32" dirty="0" err="1">
                  <a:solidFill>
                    <a:srgbClr val="FFFFFF"/>
                  </a:solidFill>
                  <a:latin typeface="+mj-lt"/>
                  <a:cs typeface="Times New Roman" panose="02020603050405020304" pitchFamily="18" charset="0"/>
                </a:rPr>
                <a:t>Nêu</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được</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đối</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tượng</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nghiên</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cứu</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của</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hoá</a:t>
              </a:r>
              <a:r>
                <a:rPr lang="en-US" sz="3200" spc="32" dirty="0">
                  <a:solidFill>
                    <a:srgbClr val="FFFFFF"/>
                  </a:solidFill>
                  <a:latin typeface="+mj-lt"/>
                  <a:cs typeface="Times New Roman" panose="02020603050405020304" pitchFamily="18" charset="0"/>
                </a:rPr>
                <a:t> </a:t>
              </a:r>
              <a:r>
                <a:rPr lang="en-US" sz="3200" spc="32" dirty="0" err="1">
                  <a:solidFill>
                    <a:srgbClr val="FFFFFF"/>
                  </a:solidFill>
                  <a:latin typeface="+mj-lt"/>
                  <a:cs typeface="Times New Roman" panose="02020603050405020304" pitchFamily="18" charset="0"/>
                </a:rPr>
                <a:t>học</a:t>
              </a:r>
              <a:r>
                <a:rPr lang="en-US" sz="3200" spc="32" dirty="0">
                  <a:solidFill>
                    <a:srgbClr val="FFFFFF"/>
                  </a:solidFill>
                  <a:latin typeface="+mj-lt"/>
                  <a:cs typeface="Times New Roman" panose="02020603050405020304" pitchFamily="18" charset="0"/>
                </a:rPr>
                <a:t>.</a:t>
              </a:r>
            </a:p>
          </p:txBody>
        </p:sp>
        <p:pic>
          <p:nvPicPr>
            <p:cNvPr id="13" name="Picture 16">
              <a:extLst>
                <a:ext uri="{FF2B5EF4-FFF2-40B4-BE49-F238E27FC236}">
                  <a16:creationId xmlns:a16="http://schemas.microsoft.com/office/drawing/2014/main" id="{518871D7-8313-4AED-AAB4-167D6488F2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2569152"/>
              <a:ext cx="489739" cy="429189"/>
            </a:xfrm>
            <a:prstGeom prst="rect">
              <a:avLst/>
            </a:prstGeom>
          </p:spPr>
        </p:pic>
      </p:grpSp>
      <p:grpSp>
        <p:nvGrpSpPr>
          <p:cNvPr id="17" name="Group 16">
            <a:extLst>
              <a:ext uri="{FF2B5EF4-FFF2-40B4-BE49-F238E27FC236}">
                <a16:creationId xmlns:a16="http://schemas.microsoft.com/office/drawing/2014/main" id="{86D8E640-24A6-4703-B288-F3ADA26E0561}"/>
              </a:ext>
            </a:extLst>
          </p:cNvPr>
          <p:cNvGrpSpPr/>
          <p:nvPr/>
        </p:nvGrpSpPr>
        <p:grpSpPr>
          <a:xfrm>
            <a:off x="1143000" y="5027884"/>
            <a:ext cx="10580618" cy="568104"/>
            <a:chOff x="559572" y="5130937"/>
            <a:chExt cx="10580618" cy="568104"/>
          </a:xfrm>
        </p:grpSpPr>
        <p:sp>
          <p:nvSpPr>
            <p:cNvPr id="12" name="TextBox 11">
              <a:extLst>
                <a:ext uri="{FF2B5EF4-FFF2-40B4-BE49-F238E27FC236}">
                  <a16:creationId xmlns:a16="http://schemas.microsoft.com/office/drawing/2014/main" id="{F3D72D27-7786-4AF9-A287-9803F7366423}"/>
                </a:ext>
              </a:extLst>
            </p:cNvPr>
            <p:cNvSpPr txBox="1"/>
            <p:nvPr/>
          </p:nvSpPr>
          <p:spPr>
            <a:xfrm>
              <a:off x="1143000" y="5130937"/>
              <a:ext cx="9997190" cy="56810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ts val="4837"/>
                </a:lnSpc>
              </a:pPr>
              <a:r>
                <a:rPr lang="en-US" sz="3200" spc="14" dirty="0" err="1">
                  <a:solidFill>
                    <a:srgbClr val="FFFFFF"/>
                  </a:solidFill>
                  <a:latin typeface="#9Slide03 Cabin Condensed" panose="00000506000000000000" pitchFamily="2" charset="-93"/>
                  <a:cs typeface="Times New Roman" panose="02020603050405020304" pitchFamily="18" charset="0"/>
                </a:rPr>
                <a:t>Trình</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bày</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được</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phương</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pháp</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học</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tập</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và</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nghiên</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cứu</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hoá</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học</a:t>
              </a:r>
              <a:endParaRPr lang="en-US" sz="3200" spc="14" dirty="0">
                <a:solidFill>
                  <a:srgbClr val="FFFFFF"/>
                </a:solidFill>
                <a:latin typeface="#9Slide03 Cabin Condensed" panose="00000506000000000000" pitchFamily="2" charset="-93"/>
                <a:cs typeface="Times New Roman" panose="02020603050405020304" pitchFamily="18" charset="0"/>
              </a:endParaRPr>
            </a:p>
          </p:txBody>
        </p:sp>
        <p:pic>
          <p:nvPicPr>
            <p:cNvPr id="14" name="Picture 16">
              <a:extLst>
                <a:ext uri="{FF2B5EF4-FFF2-40B4-BE49-F238E27FC236}">
                  <a16:creationId xmlns:a16="http://schemas.microsoft.com/office/drawing/2014/main" id="{10B83894-B742-43DC-B003-EB62C28FEA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239377"/>
              <a:ext cx="489739" cy="429189"/>
            </a:xfrm>
            <a:prstGeom prst="rect">
              <a:avLst/>
            </a:prstGeom>
          </p:spPr>
        </p:pic>
      </p:grpSp>
      <p:grpSp>
        <p:nvGrpSpPr>
          <p:cNvPr id="16" name="Group 15">
            <a:extLst>
              <a:ext uri="{FF2B5EF4-FFF2-40B4-BE49-F238E27FC236}">
                <a16:creationId xmlns:a16="http://schemas.microsoft.com/office/drawing/2014/main" id="{DEDDB536-E74F-492B-9E7A-B30BE93D14E1}"/>
              </a:ext>
            </a:extLst>
          </p:cNvPr>
          <p:cNvGrpSpPr/>
          <p:nvPr/>
        </p:nvGrpSpPr>
        <p:grpSpPr>
          <a:xfrm>
            <a:off x="1143000" y="3950518"/>
            <a:ext cx="10428218" cy="568104"/>
            <a:chOff x="559572" y="5744045"/>
            <a:chExt cx="10428218" cy="568104"/>
          </a:xfrm>
        </p:grpSpPr>
        <p:sp>
          <p:nvSpPr>
            <p:cNvPr id="11" name="TextBox 10">
              <a:extLst>
                <a:ext uri="{FF2B5EF4-FFF2-40B4-BE49-F238E27FC236}">
                  <a16:creationId xmlns:a16="http://schemas.microsoft.com/office/drawing/2014/main" id="{1D8EBFE3-C5ED-4D61-AFE7-CEE40F602345}"/>
                </a:ext>
              </a:extLst>
            </p:cNvPr>
            <p:cNvSpPr txBox="1"/>
            <p:nvPr/>
          </p:nvSpPr>
          <p:spPr>
            <a:xfrm>
              <a:off x="1143000" y="5744045"/>
              <a:ext cx="9844790" cy="56810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ts val="4837"/>
                </a:lnSpc>
              </a:pPr>
              <a:r>
                <a:rPr lang="en-US" sz="3200" spc="14" dirty="0" err="1">
                  <a:solidFill>
                    <a:srgbClr val="FFFFFF"/>
                  </a:solidFill>
                  <a:latin typeface="#9Slide03 Cabin Condensed" panose="00000506000000000000" pitchFamily="2" charset="-93"/>
                  <a:cs typeface="Times New Roman" panose="02020603050405020304" pitchFamily="18" charset="0"/>
                </a:rPr>
                <a:t>Nêu</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được</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vai</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trò</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của</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hoá</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học</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đối</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với</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đời</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sống</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sản</a:t>
              </a:r>
              <a:r>
                <a:rPr lang="en-US" sz="3200" spc="14" dirty="0">
                  <a:solidFill>
                    <a:srgbClr val="FFFFFF"/>
                  </a:solidFill>
                  <a:latin typeface="#9Slide03 Cabin Condensed" panose="00000506000000000000" pitchFamily="2" charset="-93"/>
                  <a:cs typeface="Times New Roman" panose="02020603050405020304" pitchFamily="18" charset="0"/>
                </a:rPr>
                <a:t> </a:t>
              </a:r>
              <a:r>
                <a:rPr lang="en-US" sz="3200" spc="14" dirty="0" err="1">
                  <a:solidFill>
                    <a:srgbClr val="FFFFFF"/>
                  </a:solidFill>
                  <a:latin typeface="#9Slide03 Cabin Condensed" panose="00000506000000000000" pitchFamily="2" charset="-93"/>
                  <a:cs typeface="Times New Roman" panose="02020603050405020304" pitchFamily="18" charset="0"/>
                </a:rPr>
                <a:t>xuất</a:t>
              </a:r>
              <a:r>
                <a:rPr lang="en-US" sz="3200" spc="14" dirty="0">
                  <a:solidFill>
                    <a:srgbClr val="FFFFFF"/>
                  </a:solidFill>
                  <a:latin typeface="#9Slide03 Cabin Condensed" panose="00000506000000000000" pitchFamily="2" charset="-93"/>
                  <a:cs typeface="Times New Roman" panose="02020603050405020304" pitchFamily="18" charset="0"/>
                </a:rPr>
                <a:t>, ...</a:t>
              </a:r>
            </a:p>
          </p:txBody>
        </p:sp>
        <p:pic>
          <p:nvPicPr>
            <p:cNvPr id="15" name="Picture 16">
              <a:extLst>
                <a:ext uri="{FF2B5EF4-FFF2-40B4-BE49-F238E27FC236}">
                  <a16:creationId xmlns:a16="http://schemas.microsoft.com/office/drawing/2014/main" id="{48B5B9E2-5F9B-43B9-B8F5-1ECE9EFBA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572" y="5872137"/>
              <a:ext cx="489739" cy="429189"/>
            </a:xfrm>
            <a:prstGeom prst="rect">
              <a:avLst/>
            </a:prstGeom>
          </p:spPr>
        </p:pic>
      </p:gr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2600000">
            <a:off x="8043035" y="446425"/>
            <a:ext cx="786498" cy="10147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wiss Cheese Plant Watercolor - Leaf Swiss Cheese Plant PNG Image |  Transparent PNG Free Download on SeekPNG">
            <a:extLst>
              <a:ext uri="{FF2B5EF4-FFF2-40B4-BE49-F238E27FC236}">
                <a16:creationId xmlns:a16="http://schemas.microsoft.com/office/drawing/2014/main" id="{8A90CBE5-897F-462F-B71D-464963127C2A}"/>
              </a:ext>
            </a:extLst>
          </p:cNvPr>
          <p:cNvPicPr>
            <a:picLocks noChangeAspect="1" noChangeArrowheads="1"/>
          </p:cNvPicPr>
          <p:nvPr/>
        </p:nvPicPr>
        <p:blipFill>
          <a:blip r:embed="rId4">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9000000" flipH="1">
            <a:off x="3362466" y="446425"/>
            <a:ext cx="786498" cy="10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0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dirty="0">
                <a:solidFill>
                  <a:schemeClr val="bg1"/>
                </a:solidFill>
                <a:latin typeface="#9Slide03 Cabin Condensed" panose="00000506000000000000" pitchFamily="2" charset="-93"/>
                <a:cs typeface="#9Slide04 Taviraj ExtraBold" pitchFamily="2" charset="-34"/>
              </a:rPr>
              <a:t>02</a:t>
            </a: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latin typeface="#9Slide03 Cabin Condensed" panose="00000506000000000000" pitchFamily="2" charset="-93"/>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44655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spcBef>
                <a:spcPct val="0"/>
              </a:spcBef>
            </a:pPr>
            <a:r>
              <a:rPr lang="en-US" sz="4400" b="1" dirty="0">
                <a:solidFill>
                  <a:srgbClr val="C00000"/>
                </a:solidFill>
                <a:latin typeface="#9Slide03 Cabin Condensed" panose="00000506000000000000" pitchFamily="2" charset="-93"/>
                <a:cs typeface="Times New Roman" panose="02020603050405020304" pitchFamily="18" charset="0"/>
              </a:rPr>
              <a:t>VAI TRÒ CỦA HOÁ HỌC TRONG ĐỜI SỐNG VÀ SẢN XUẤT</a:t>
            </a: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dirty="0">
                <a:solidFill>
                  <a:schemeClr val="bg1"/>
                </a:solidFill>
                <a:latin typeface="#9Slide03 Cabin Condensed" panose="00000506000000000000" pitchFamily="2" charset="-93"/>
                <a:cs typeface="#9Slide04 Taviraj ExtraBold" pitchFamily="2" charset="-34"/>
              </a:rPr>
              <a:t>PHẦN </a:t>
            </a:r>
          </a:p>
        </p:txBody>
      </p:sp>
      <p:pic>
        <p:nvPicPr>
          <p:cNvPr id="15" name="Picture 4" descr="Критическое мышление. Ультимативный гайд: книги, курсы - Читай Быстро">
            <a:extLst>
              <a:ext uri="{FF2B5EF4-FFF2-40B4-BE49-F238E27FC236}">
                <a16:creationId xmlns:a16="http://schemas.microsoft.com/office/drawing/2014/main" id="{E3DE7B00-77D0-274F-D160-6687B70716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9Slide03 Cabin Condensed" panose="00000506000000000000" pitchFamily="2" charset="-93"/>
            </a:endParaRPr>
          </a:p>
        </p:txBody>
      </p:sp>
      <p:grpSp>
        <p:nvGrpSpPr>
          <p:cNvPr id="14" name="Group 13">
            <a:extLst>
              <a:ext uri="{FF2B5EF4-FFF2-40B4-BE49-F238E27FC236}">
                <a16:creationId xmlns:a16="http://schemas.microsoft.com/office/drawing/2014/main" id="{FDCAEE9F-0786-CF99-5B4D-B01F086E55DD}"/>
              </a:ext>
            </a:extLst>
          </p:cNvPr>
          <p:cNvGrpSpPr/>
          <p:nvPr/>
        </p:nvGrpSpPr>
        <p:grpSpPr>
          <a:xfrm>
            <a:off x="1111951" y="198759"/>
            <a:ext cx="10388979" cy="791600"/>
            <a:chOff x="2057400" y="602456"/>
            <a:chExt cx="8153400" cy="791600"/>
          </a:xfrm>
        </p:grpSpPr>
        <p:sp>
          <p:nvSpPr>
            <p:cNvPr id="16" name="Rectangle: Rounded Corners 15">
              <a:extLst>
                <a:ext uri="{FF2B5EF4-FFF2-40B4-BE49-F238E27FC236}">
                  <a16:creationId xmlns:a16="http://schemas.microsoft.com/office/drawing/2014/main" id="{3B5CF1BA-CCF4-2A91-30F8-CDE2F3E733A8}"/>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3">
              <a:extLst>
                <a:ext uri="{FF2B5EF4-FFF2-40B4-BE49-F238E27FC236}">
                  <a16:creationId xmlns:a16="http://schemas.microsoft.com/office/drawing/2014/main" id="{0874DF36-1447-FF41-7213-E801C1244A4A}"/>
                </a:ext>
              </a:extLst>
            </p:cNvPr>
            <p:cNvSpPr txBox="1"/>
            <p:nvPr/>
          </p:nvSpPr>
          <p:spPr>
            <a:xfrm>
              <a:off x="2119883" y="602456"/>
              <a:ext cx="7996601" cy="647293"/>
            </a:xfrm>
            <a:prstGeom prst="rect">
              <a:avLst/>
            </a:prstGeom>
          </p:spPr>
          <p:txBody>
            <a:bodyPr wrap="square" lIns="0" tIns="0" rIns="0" bIns="0" rtlCol="0" anchor="t">
              <a:spAutoFit/>
            </a:bodyPr>
            <a:lstStyle/>
            <a:p>
              <a:pPr algn="ctr">
                <a:lnSpc>
                  <a:spcPts val="5876"/>
                </a:lnSpc>
                <a:spcBef>
                  <a:spcPct val="0"/>
                </a:spcBef>
              </a:pPr>
              <a:r>
                <a:rPr lang="en-US" sz="2400" b="1" dirty="0">
                  <a:solidFill>
                    <a:schemeClr val="accent6"/>
                  </a:solidFill>
                  <a:latin typeface="#9Slide03 Cabin Condensed" panose="00000506000000000000" pitchFamily="2" charset="-93"/>
                  <a:cs typeface="Times New Roman" panose="02020603050405020304" pitchFamily="18" charset="0"/>
                </a:rPr>
                <a:t> TÌM HIỂU VAI TRÒ CỦA HOÁ HỌC TRONG ĐỜI SỐNG VÀ SẢN XUẤT</a:t>
              </a:r>
            </a:p>
          </p:txBody>
        </p:sp>
      </p:grpSp>
      <p:sp>
        <p:nvSpPr>
          <p:cNvPr id="20" name="Rectangle: Rounded Corners 19">
            <a:extLst>
              <a:ext uri="{FF2B5EF4-FFF2-40B4-BE49-F238E27FC236}">
                <a16:creationId xmlns:a16="http://schemas.microsoft.com/office/drawing/2014/main" id="{C2CAE0CA-38E1-47E0-7298-2337CEE38E7D}"/>
              </a:ext>
            </a:extLst>
          </p:cNvPr>
          <p:cNvSpPr/>
          <p:nvPr/>
        </p:nvSpPr>
        <p:spPr>
          <a:xfrm>
            <a:off x="3080599" y="1380529"/>
            <a:ext cx="8882802" cy="1003277"/>
          </a:xfrm>
          <a:prstGeom prst="roundRect">
            <a:avLst>
              <a:gd name="adj" fmla="val 10572"/>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TextBox 20">
            <a:extLst>
              <a:ext uri="{FF2B5EF4-FFF2-40B4-BE49-F238E27FC236}">
                <a16:creationId xmlns:a16="http://schemas.microsoft.com/office/drawing/2014/main" id="{ABB45187-B586-E54E-C9E8-DE78D96BE225}"/>
              </a:ext>
            </a:extLst>
          </p:cNvPr>
          <p:cNvSpPr txBox="1"/>
          <p:nvPr/>
        </p:nvSpPr>
        <p:spPr>
          <a:xfrm>
            <a:off x="3256895" y="1380529"/>
            <a:ext cx="8706505" cy="88004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b="1" i="0" dirty="0">
                <a:solidFill>
                  <a:schemeClr val="bg1"/>
                </a:solidFill>
                <a:effectLst/>
                <a:latin typeface="#9Slide03 Cabin Condensed" panose="00000506000000000000" pitchFamily="2" charset="-93"/>
                <a:cs typeface="Times New Roman" panose="02020603050405020304" pitchFamily="18" charset="0"/>
              </a:rPr>
              <a:t>Quan sát các Hình từ 1.4 đến 1.10, cho biết hóa học có ứng dụng trong những lĩnh vực nào của đời sống và sản xuất</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nvGrpSpPr>
          <p:cNvPr id="22" name="Group 21">
            <a:extLst>
              <a:ext uri="{FF2B5EF4-FFF2-40B4-BE49-F238E27FC236}">
                <a16:creationId xmlns:a16="http://schemas.microsoft.com/office/drawing/2014/main" id="{7BF85A18-D1B8-F40C-C26D-17F2A40EC861}"/>
              </a:ext>
            </a:extLst>
          </p:cNvPr>
          <p:cNvGrpSpPr/>
          <p:nvPr/>
        </p:nvGrpSpPr>
        <p:grpSpPr>
          <a:xfrm>
            <a:off x="734028" y="1200577"/>
            <a:ext cx="2044863" cy="1330750"/>
            <a:chOff x="1688937" y="938851"/>
            <a:chExt cx="2267022" cy="1552789"/>
          </a:xfrm>
        </p:grpSpPr>
        <p:grpSp>
          <p:nvGrpSpPr>
            <p:cNvPr id="23" name="Group 22">
              <a:extLst>
                <a:ext uri="{FF2B5EF4-FFF2-40B4-BE49-F238E27FC236}">
                  <a16:creationId xmlns:a16="http://schemas.microsoft.com/office/drawing/2014/main" id="{53F46403-0383-0538-C93A-B37611946B38}"/>
                </a:ext>
              </a:extLst>
            </p:cNvPr>
            <p:cNvGrpSpPr/>
            <p:nvPr/>
          </p:nvGrpSpPr>
          <p:grpSpPr>
            <a:xfrm>
              <a:off x="1688937" y="1061840"/>
              <a:ext cx="2267022" cy="1429800"/>
              <a:chOff x="4959523" y="249005"/>
              <a:chExt cx="2267022" cy="1429800"/>
            </a:xfrm>
          </p:grpSpPr>
          <p:pic>
            <p:nvPicPr>
              <p:cNvPr id="2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1D3CD154-64C7-0D7B-558E-50A051347724}"/>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266E3BA8-C592-9F0B-D8CC-99A7CB6F92F0}"/>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D9CF2F5-0AC7-C88E-B9DE-E21591221A79}"/>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24" name="TextBox 23">
              <a:extLst>
                <a:ext uri="{FF2B5EF4-FFF2-40B4-BE49-F238E27FC236}">
                  <a16:creationId xmlns:a16="http://schemas.microsoft.com/office/drawing/2014/main" id="{AE74626B-D0A3-CECB-0180-E8C022D5E9CF}"/>
                </a:ext>
              </a:extLst>
            </p:cNvPr>
            <p:cNvSpPr txBox="1"/>
            <p:nvPr/>
          </p:nvSpPr>
          <p:spPr>
            <a:xfrm>
              <a:off x="2417681" y="938851"/>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4</a:t>
              </a:r>
            </a:p>
          </p:txBody>
        </p:sp>
      </p:grpSp>
      <p:pic>
        <p:nvPicPr>
          <p:cNvPr id="44" name="Picture 43" descr="A close-up of a machine&#10;&#10;Description automatically generated with low confidence">
            <a:extLst>
              <a:ext uri="{FF2B5EF4-FFF2-40B4-BE49-F238E27FC236}">
                <a16:creationId xmlns:a16="http://schemas.microsoft.com/office/drawing/2014/main" id="{09275EFE-52BA-49BB-492B-A694F1A0E194}"/>
              </a:ext>
            </a:extLst>
          </p:cNvPr>
          <p:cNvPicPr>
            <a:picLocks noChangeAspect="1"/>
          </p:cNvPicPr>
          <p:nvPr/>
        </p:nvPicPr>
        <p:blipFill rotWithShape="1">
          <a:blip r:embed="rId3">
            <a:extLst>
              <a:ext uri="{28A0092B-C50C-407E-A947-70E740481C1C}">
                <a14:useLocalDpi xmlns:a14="http://schemas.microsoft.com/office/drawing/2010/main" val="0"/>
              </a:ext>
            </a:extLst>
          </a:blip>
          <a:srcRect l="62448"/>
          <a:stretch/>
        </p:blipFill>
        <p:spPr>
          <a:xfrm>
            <a:off x="762000" y="2639762"/>
            <a:ext cx="5181600" cy="3947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Picture 45">
            <a:extLst>
              <a:ext uri="{FF2B5EF4-FFF2-40B4-BE49-F238E27FC236}">
                <a16:creationId xmlns:a16="http://schemas.microsoft.com/office/drawing/2014/main" id="{2559D7CE-D1B1-A5DC-CA68-C63EA81672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8" b="95333" l="6098" r="89973">
                        <a14:foregroundMark x1="32385" y1="69000" x2="32385" y2="69000"/>
                        <a14:foregroundMark x1="35637" y1="66333" x2="35637" y2="66333"/>
                        <a14:foregroundMark x1="31030" y1="71778" x2="31030" y2="71778"/>
                      </a14:backgroundRemoval>
                    </a14:imgEffect>
                  </a14:imgLayer>
                </a14:imgProps>
              </a:ext>
              <a:ext uri="{28A0092B-C50C-407E-A947-70E740481C1C}">
                <a14:useLocalDpi xmlns:a14="http://schemas.microsoft.com/office/drawing/2010/main" val="0"/>
              </a:ext>
            </a:extLst>
          </a:blip>
          <a:stretch>
            <a:fillRect/>
          </a:stretch>
        </p:blipFill>
        <p:spPr>
          <a:xfrm>
            <a:off x="7050649" y="2297637"/>
            <a:ext cx="3798420" cy="4632220"/>
          </a:xfrm>
          <a:prstGeom prst="rect">
            <a:avLst/>
          </a:prstGeom>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circle(in)">
                                      <p:cBhvr>
                                        <p:cTn id="23" dur="2000"/>
                                        <p:tgtEl>
                                          <p:spTgt spid="46"/>
                                        </p:tgtEl>
                                      </p:cBhvr>
                                    </p:animEffect>
                                  </p:childTnLst>
                                </p:cTn>
                              </p:par>
                              <p:par>
                                <p:cTn id="24" presetID="6" presetClass="entr" presetSubtype="16"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circle(in)">
                                      <p:cBhvr>
                                        <p:cTn id="26"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13" name="Group 12">
            <a:extLst>
              <a:ext uri="{FF2B5EF4-FFF2-40B4-BE49-F238E27FC236}">
                <a16:creationId xmlns:a16="http://schemas.microsoft.com/office/drawing/2014/main" id="{B70E986A-55E9-98E5-C63B-DD13CCDA78D6}"/>
              </a:ext>
            </a:extLst>
          </p:cNvPr>
          <p:cNvGrpSpPr/>
          <p:nvPr/>
        </p:nvGrpSpPr>
        <p:grpSpPr>
          <a:xfrm>
            <a:off x="134301" y="3567530"/>
            <a:ext cx="2832082" cy="2675215"/>
            <a:chOff x="209355" y="704480"/>
            <a:chExt cx="2832082" cy="2613536"/>
          </a:xfrm>
        </p:grpSpPr>
        <p:sp>
          <p:nvSpPr>
            <p:cNvPr id="24" name="Freeform 11">
              <a:extLst>
                <a:ext uri="{FF2B5EF4-FFF2-40B4-BE49-F238E27FC236}">
                  <a16:creationId xmlns:a16="http://schemas.microsoft.com/office/drawing/2014/main" id="{7BD8D881-3DF8-A5C4-DFC9-40F188135A65}"/>
                </a:ext>
              </a:extLst>
            </p:cNvPr>
            <p:cNvSpPr/>
            <p:nvPr/>
          </p:nvSpPr>
          <p:spPr>
            <a:xfrm>
              <a:off x="228600" y="704480"/>
              <a:ext cx="2812837" cy="2613536"/>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8" name="Picture 7">
              <a:extLst>
                <a:ext uri="{FF2B5EF4-FFF2-40B4-BE49-F238E27FC236}">
                  <a16:creationId xmlns:a16="http://schemas.microsoft.com/office/drawing/2014/main" id="{5F1E883A-ECDB-A3F8-1EC6-210EA2765DEB}"/>
                </a:ext>
              </a:extLst>
            </p:cNvPr>
            <p:cNvPicPr>
              <a:picLocks noChangeAspect="1"/>
            </p:cNvPicPr>
            <p:nvPr/>
          </p:nvPicPr>
          <p:blipFill rotWithShape="1">
            <a:blip r:embed="rId2">
              <a:extLst>
                <a:ext uri="{28A0092B-C50C-407E-A947-70E740481C1C}">
                  <a14:useLocalDpi xmlns:a14="http://schemas.microsoft.com/office/drawing/2010/main" val="0"/>
                </a:ext>
              </a:extLst>
            </a:blip>
            <a:srcRect t="31065" r="4843" b="38598"/>
            <a:stretch/>
          </p:blipFill>
          <p:spPr>
            <a:xfrm>
              <a:off x="381000" y="787019"/>
              <a:ext cx="2366197" cy="1803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34">
              <a:extLst>
                <a:ext uri="{FF2B5EF4-FFF2-40B4-BE49-F238E27FC236}">
                  <a16:creationId xmlns:a16="http://schemas.microsoft.com/office/drawing/2014/main" id="{EE750DE9-1769-79F8-1FD8-EF2E3B612771}"/>
                </a:ext>
              </a:extLst>
            </p:cNvPr>
            <p:cNvSpPr txBox="1"/>
            <p:nvPr/>
          </p:nvSpPr>
          <p:spPr>
            <a:xfrm>
              <a:off x="209355" y="2659891"/>
              <a:ext cx="2832082" cy="545422"/>
            </a:xfrm>
            <a:prstGeom prst="rect">
              <a:avLst/>
            </a:prstGeom>
          </p:spPr>
          <p:txBody>
            <a:bodyPr wrap="square" lIns="0" tIns="0" rIns="0" bIns="0" rtlCol="0" anchor="t">
              <a:spAutoFit/>
            </a:bodyPr>
            <a:lstStyle/>
            <a:p>
              <a:pPr marL="0" lvl="0" indent="0" algn="ctr">
                <a:lnSpc>
                  <a:spcPts val="2311"/>
                </a:lnSpc>
                <a:spcBef>
                  <a:spcPct val="0"/>
                </a:spcBef>
              </a:pPr>
              <a:r>
                <a:rPr lang="en-US" sz="1400" b="1" u="none" spc="177" dirty="0" err="1">
                  <a:solidFill>
                    <a:srgbClr val="000000"/>
                  </a:solidFill>
                  <a:latin typeface="#9Slide03 Cabin Condensed" panose="00000506000000000000" pitchFamily="2" charset="-93"/>
                  <a:cs typeface="Times New Roman" panose="02020603050405020304" pitchFamily="18" charset="0"/>
                </a:rPr>
                <a:t>Hình</a:t>
              </a:r>
              <a:r>
                <a:rPr lang="en-US" sz="1400" b="1" u="none" spc="177" dirty="0">
                  <a:solidFill>
                    <a:srgbClr val="000000"/>
                  </a:solidFill>
                  <a:latin typeface="#9Slide03 Cabin Condensed" panose="00000506000000000000" pitchFamily="2" charset="-93"/>
                  <a:cs typeface="Times New Roman" panose="02020603050405020304" pitchFamily="18" charset="0"/>
                </a:rPr>
                <a:t> 1.7. </a:t>
              </a:r>
              <a:r>
                <a:rPr lang="en-US" sz="1400" u="none" spc="177" dirty="0" err="1">
                  <a:solidFill>
                    <a:srgbClr val="000000"/>
                  </a:solidFill>
                  <a:latin typeface="#9Slide03 Cabin Condensed" panose="00000506000000000000" pitchFamily="2" charset="-93"/>
                  <a:cs typeface="Times New Roman" panose="02020603050405020304" pitchFamily="18" charset="0"/>
                </a:rPr>
                <a:t>Chỉ</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khâu</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tự</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tiêu</a:t>
              </a:r>
              <a:r>
                <a:rPr lang="en-US" sz="1400" u="none" spc="177" dirty="0">
                  <a:solidFill>
                    <a:srgbClr val="000000"/>
                  </a:solidFill>
                  <a:latin typeface="#9Slide03 Cabin Condensed" panose="00000506000000000000" pitchFamily="2" charset="-93"/>
                  <a:cs typeface="Times New Roman" panose="02020603050405020304" pitchFamily="18" charset="0"/>
                </a:rPr>
                <a:t> </a:t>
              </a:r>
            </a:p>
            <a:p>
              <a:pPr marL="0" lvl="0" indent="0" algn="ctr">
                <a:lnSpc>
                  <a:spcPts val="2311"/>
                </a:lnSpc>
                <a:spcBef>
                  <a:spcPct val="0"/>
                </a:spcBef>
              </a:pPr>
              <a:r>
                <a:rPr lang="en-US" sz="1400" u="none" spc="177" dirty="0" err="1">
                  <a:solidFill>
                    <a:srgbClr val="000000"/>
                  </a:solidFill>
                  <a:latin typeface="#9Slide03 Cabin Condensed" panose="00000506000000000000" pitchFamily="2" charset="-93"/>
                  <a:cs typeface="Times New Roman" panose="02020603050405020304" pitchFamily="18" charset="0"/>
                </a:rPr>
                <a:t>được</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dùng</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trong</a:t>
              </a:r>
              <a:r>
                <a:rPr lang="en-US" sz="1400" u="none" spc="177" dirty="0">
                  <a:solidFill>
                    <a:srgbClr val="000000"/>
                  </a:solidFill>
                  <a:latin typeface="#9Slide03 Cabin Condensed" panose="00000506000000000000" pitchFamily="2" charset="-93"/>
                  <a:cs typeface="Times New Roman" panose="02020603050405020304" pitchFamily="18" charset="0"/>
                </a:rPr>
                <a:t> Y khoa</a:t>
              </a:r>
            </a:p>
          </p:txBody>
        </p:sp>
      </p:grpSp>
      <p:grpSp>
        <p:nvGrpSpPr>
          <p:cNvPr id="14" name="Group 13">
            <a:extLst>
              <a:ext uri="{FF2B5EF4-FFF2-40B4-BE49-F238E27FC236}">
                <a16:creationId xmlns:a16="http://schemas.microsoft.com/office/drawing/2014/main" id="{C324D8DB-41D7-2DEF-08CF-6938F1BB8934}"/>
              </a:ext>
            </a:extLst>
          </p:cNvPr>
          <p:cNvGrpSpPr/>
          <p:nvPr/>
        </p:nvGrpSpPr>
        <p:grpSpPr>
          <a:xfrm>
            <a:off x="3095654" y="3524274"/>
            <a:ext cx="2897272" cy="2746875"/>
            <a:chOff x="4916414" y="485842"/>
            <a:chExt cx="2897272" cy="2746875"/>
          </a:xfrm>
        </p:grpSpPr>
        <p:sp>
          <p:nvSpPr>
            <p:cNvPr id="28" name="Freeform 11">
              <a:extLst>
                <a:ext uri="{FF2B5EF4-FFF2-40B4-BE49-F238E27FC236}">
                  <a16:creationId xmlns:a16="http://schemas.microsoft.com/office/drawing/2014/main" id="{DB5D2FF2-031F-E950-D869-4689A5FAA4CE}"/>
                </a:ext>
              </a:extLst>
            </p:cNvPr>
            <p:cNvSpPr/>
            <p:nvPr/>
          </p:nvSpPr>
          <p:spPr>
            <a:xfrm>
              <a:off x="4916414" y="485842"/>
              <a:ext cx="2832082" cy="2746875"/>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12" name="Picture 11">
              <a:extLst>
                <a:ext uri="{FF2B5EF4-FFF2-40B4-BE49-F238E27FC236}">
                  <a16:creationId xmlns:a16="http://schemas.microsoft.com/office/drawing/2014/main" id="{A4BC1541-EA0E-582C-5558-7F5F8638EDC5}"/>
                </a:ext>
              </a:extLst>
            </p:cNvPr>
            <p:cNvPicPr>
              <a:picLocks noChangeAspect="1"/>
            </p:cNvPicPr>
            <p:nvPr/>
          </p:nvPicPr>
          <p:blipFill rotWithShape="1">
            <a:blip r:embed="rId2">
              <a:extLst>
                <a:ext uri="{28A0092B-C50C-407E-A947-70E740481C1C}">
                  <a14:useLocalDpi xmlns:a14="http://schemas.microsoft.com/office/drawing/2010/main" val="0"/>
                </a:ext>
              </a:extLst>
            </a:blip>
            <a:srcRect t="67978" r="4843" b="6179"/>
            <a:stretch/>
          </p:blipFill>
          <p:spPr>
            <a:xfrm>
              <a:off x="5089540" y="596313"/>
              <a:ext cx="2581188" cy="1994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35">
              <a:extLst>
                <a:ext uri="{FF2B5EF4-FFF2-40B4-BE49-F238E27FC236}">
                  <a16:creationId xmlns:a16="http://schemas.microsoft.com/office/drawing/2014/main" id="{201DE743-2F58-89AA-4AD2-DA154A81105A}"/>
                </a:ext>
              </a:extLst>
            </p:cNvPr>
            <p:cNvSpPr txBox="1"/>
            <p:nvPr/>
          </p:nvSpPr>
          <p:spPr>
            <a:xfrm>
              <a:off x="5232498" y="2701271"/>
              <a:ext cx="2581188" cy="273152"/>
            </a:xfrm>
            <a:prstGeom prst="rect">
              <a:avLst/>
            </a:prstGeom>
          </p:spPr>
          <p:txBody>
            <a:bodyPr wrap="square" lIns="0" tIns="0" rIns="0" bIns="0" rtlCol="0" anchor="t">
              <a:spAutoFit/>
            </a:bodyPr>
            <a:lstStyle/>
            <a:p>
              <a:pPr marL="0" lvl="0" indent="0" algn="ctr">
                <a:lnSpc>
                  <a:spcPts val="2311"/>
                </a:lnSpc>
                <a:spcBef>
                  <a:spcPct val="0"/>
                </a:spcBef>
              </a:pPr>
              <a:r>
                <a:rPr lang="en-US" sz="1600" b="1" u="none" spc="177" dirty="0" err="1">
                  <a:solidFill>
                    <a:srgbClr val="000000"/>
                  </a:solidFill>
                  <a:latin typeface="#9Slide03 Cabin Condensed" panose="00000506000000000000" pitchFamily="2" charset="-93"/>
                  <a:cs typeface="Times New Roman" panose="02020603050405020304" pitchFamily="18" charset="0"/>
                </a:rPr>
                <a:t>Hình</a:t>
              </a:r>
              <a:r>
                <a:rPr lang="en-US" sz="1600" b="1" u="none" spc="177" dirty="0">
                  <a:solidFill>
                    <a:srgbClr val="000000"/>
                  </a:solidFill>
                  <a:latin typeface="#9Slide03 Cabin Condensed" panose="00000506000000000000" pitchFamily="2" charset="-93"/>
                  <a:cs typeface="Times New Roman" panose="02020603050405020304" pitchFamily="18" charset="0"/>
                </a:rPr>
                <a:t> 1.8</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Mĩ</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Phẩm</a:t>
              </a:r>
              <a:endParaRPr lang="en-US" sz="1600" u="none" spc="177" dirty="0">
                <a:solidFill>
                  <a:srgbClr val="000000"/>
                </a:solidFill>
                <a:latin typeface="#9Slide03 Cabin Condensed" panose="00000506000000000000" pitchFamily="2" charset="-93"/>
                <a:cs typeface="Times New Roman" panose="02020603050405020304" pitchFamily="18" charset="0"/>
              </a:endParaRPr>
            </a:p>
          </p:txBody>
        </p:sp>
      </p:grpSp>
      <p:grpSp>
        <p:nvGrpSpPr>
          <p:cNvPr id="15" name="Group 14">
            <a:extLst>
              <a:ext uri="{FF2B5EF4-FFF2-40B4-BE49-F238E27FC236}">
                <a16:creationId xmlns:a16="http://schemas.microsoft.com/office/drawing/2014/main" id="{7102C550-B200-F316-D3F1-E04C2DE19FAF}"/>
              </a:ext>
            </a:extLst>
          </p:cNvPr>
          <p:cNvGrpSpPr/>
          <p:nvPr/>
        </p:nvGrpSpPr>
        <p:grpSpPr>
          <a:xfrm>
            <a:off x="5894024" y="3524274"/>
            <a:ext cx="3886200" cy="2746875"/>
            <a:chOff x="437522" y="3505586"/>
            <a:chExt cx="3886200" cy="2746875"/>
          </a:xfrm>
        </p:grpSpPr>
        <p:sp>
          <p:nvSpPr>
            <p:cNvPr id="25" name="Freeform 11">
              <a:extLst>
                <a:ext uri="{FF2B5EF4-FFF2-40B4-BE49-F238E27FC236}">
                  <a16:creationId xmlns:a16="http://schemas.microsoft.com/office/drawing/2014/main" id="{B1EB850D-1DCC-36FE-3F0D-7A2F09F31F9C}"/>
                </a:ext>
              </a:extLst>
            </p:cNvPr>
            <p:cNvSpPr/>
            <p:nvPr/>
          </p:nvSpPr>
          <p:spPr>
            <a:xfrm>
              <a:off x="683225" y="3505586"/>
              <a:ext cx="2957443" cy="2746875"/>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22" name="Picture 21">
              <a:extLst>
                <a:ext uri="{FF2B5EF4-FFF2-40B4-BE49-F238E27FC236}">
                  <a16:creationId xmlns:a16="http://schemas.microsoft.com/office/drawing/2014/main" id="{BB72F955-ABCC-9661-E025-90A9C32EB864}"/>
                </a:ext>
              </a:extLst>
            </p:cNvPr>
            <p:cNvPicPr>
              <a:picLocks noChangeAspect="1"/>
            </p:cNvPicPr>
            <p:nvPr/>
          </p:nvPicPr>
          <p:blipFill rotWithShape="1">
            <a:blip r:embed="rId3">
              <a:extLst>
                <a:ext uri="{28A0092B-C50C-407E-A947-70E740481C1C}">
                  <a14:useLocalDpi xmlns:a14="http://schemas.microsoft.com/office/drawing/2010/main" val="0"/>
                </a:ext>
              </a:extLst>
            </a:blip>
            <a:srcRect l="2775" t="2703" r="3645" b="61364"/>
            <a:stretch/>
          </p:blipFill>
          <p:spPr>
            <a:xfrm>
              <a:off x="829714" y="3594506"/>
              <a:ext cx="2664153" cy="2118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6">
              <a:extLst>
                <a:ext uri="{FF2B5EF4-FFF2-40B4-BE49-F238E27FC236}">
                  <a16:creationId xmlns:a16="http://schemas.microsoft.com/office/drawing/2014/main" id="{023221FE-DF7B-8EC6-64D4-D24B5D3B688F}"/>
                </a:ext>
              </a:extLst>
            </p:cNvPr>
            <p:cNvSpPr txBox="1"/>
            <p:nvPr/>
          </p:nvSpPr>
          <p:spPr>
            <a:xfrm>
              <a:off x="437522" y="5667961"/>
              <a:ext cx="3886200" cy="564257"/>
            </a:xfrm>
            <a:prstGeom prst="rect">
              <a:avLst/>
            </a:prstGeom>
          </p:spPr>
          <p:txBody>
            <a:bodyPr wrap="square" lIns="0" tIns="0" rIns="0" bIns="0" rtlCol="0" anchor="t">
              <a:spAutoFit/>
            </a:bodyPr>
            <a:lstStyle/>
            <a:p>
              <a:pPr marL="0" lvl="0" indent="0" algn="ctr">
                <a:lnSpc>
                  <a:spcPts val="2311"/>
                </a:lnSpc>
                <a:spcBef>
                  <a:spcPct val="0"/>
                </a:spcBef>
              </a:pPr>
              <a:r>
                <a:rPr lang="en-US" sz="1600" b="1" u="none" spc="177" dirty="0" err="1">
                  <a:solidFill>
                    <a:srgbClr val="000000"/>
                  </a:solidFill>
                  <a:latin typeface="#9Slide03 Cabin Condensed" panose="00000506000000000000" pitchFamily="2" charset="-93"/>
                  <a:cs typeface="Times New Roman" panose="02020603050405020304" pitchFamily="18" charset="0"/>
                </a:rPr>
                <a:t>Hình</a:t>
              </a:r>
              <a:r>
                <a:rPr lang="en-US" sz="1600" b="1" u="none" spc="177" dirty="0">
                  <a:solidFill>
                    <a:srgbClr val="000000"/>
                  </a:solidFill>
                  <a:latin typeface="#9Slide03 Cabin Condensed" panose="00000506000000000000" pitchFamily="2" charset="-93"/>
                  <a:cs typeface="Times New Roman" panose="02020603050405020304" pitchFamily="18" charset="0"/>
                </a:rPr>
                <a:t> 1.9</a:t>
              </a:r>
              <a:r>
                <a:rPr lang="en-US" sz="1600" u="none" spc="177" dirty="0">
                  <a:solidFill>
                    <a:srgbClr val="000000"/>
                  </a:solidFill>
                  <a:latin typeface="#9Slide03 Cabin Condensed" panose="00000506000000000000" pitchFamily="2" charset="-93"/>
                  <a:cs typeface="Times New Roman" panose="02020603050405020304" pitchFamily="18" charset="0"/>
                </a:rPr>
                <a:t>. </a:t>
              </a:r>
            </a:p>
            <a:p>
              <a:pPr marL="0" lvl="0" indent="0" algn="ctr">
                <a:lnSpc>
                  <a:spcPts val="2311"/>
                </a:lnSpc>
                <a:spcBef>
                  <a:spcPct val="0"/>
                </a:spcBef>
              </a:pPr>
              <a:r>
                <a:rPr lang="en-US" sz="1600" u="none" spc="177" dirty="0" err="1">
                  <a:solidFill>
                    <a:srgbClr val="000000"/>
                  </a:solidFill>
                  <a:latin typeface="#9Slide03 Cabin Condensed" panose="00000506000000000000" pitchFamily="2" charset="-93"/>
                  <a:cs typeface="Times New Roman" panose="02020603050405020304" pitchFamily="18" charset="0"/>
                </a:rPr>
                <a:t>Bón</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phân</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cho</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cây</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trồng</a:t>
              </a:r>
              <a:endParaRPr lang="en-US" sz="1600" u="none" spc="177" dirty="0">
                <a:solidFill>
                  <a:srgbClr val="000000"/>
                </a:solidFill>
                <a:latin typeface="#9Slide03 Cabin Condensed" panose="00000506000000000000" pitchFamily="2" charset="-93"/>
                <a:cs typeface="Times New Roman" panose="02020603050405020304" pitchFamily="18" charset="0"/>
              </a:endParaRPr>
            </a:p>
          </p:txBody>
        </p:sp>
      </p:grpSp>
      <p:grpSp>
        <p:nvGrpSpPr>
          <p:cNvPr id="17" name="Group 16">
            <a:extLst>
              <a:ext uri="{FF2B5EF4-FFF2-40B4-BE49-F238E27FC236}">
                <a16:creationId xmlns:a16="http://schemas.microsoft.com/office/drawing/2014/main" id="{8C67F0B5-2136-616D-0D92-C686725A1A8F}"/>
              </a:ext>
            </a:extLst>
          </p:cNvPr>
          <p:cNvGrpSpPr/>
          <p:nvPr/>
        </p:nvGrpSpPr>
        <p:grpSpPr>
          <a:xfrm>
            <a:off x="9305352" y="3469523"/>
            <a:ext cx="2886648" cy="2830698"/>
            <a:chOff x="4784079" y="3375900"/>
            <a:chExt cx="2886648" cy="2830698"/>
          </a:xfrm>
        </p:grpSpPr>
        <p:sp>
          <p:nvSpPr>
            <p:cNvPr id="31" name="Freeform 11">
              <a:extLst>
                <a:ext uri="{FF2B5EF4-FFF2-40B4-BE49-F238E27FC236}">
                  <a16:creationId xmlns:a16="http://schemas.microsoft.com/office/drawing/2014/main" id="{6DED80D4-869A-F8BF-626D-AF5D8326A5E9}"/>
                </a:ext>
              </a:extLst>
            </p:cNvPr>
            <p:cNvSpPr/>
            <p:nvPr/>
          </p:nvSpPr>
          <p:spPr>
            <a:xfrm>
              <a:off x="4784079" y="3375900"/>
              <a:ext cx="2886648" cy="2830698"/>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3" name="Picture 2">
              <a:extLst>
                <a:ext uri="{FF2B5EF4-FFF2-40B4-BE49-F238E27FC236}">
                  <a16:creationId xmlns:a16="http://schemas.microsoft.com/office/drawing/2014/main" id="{8AAEFD35-03CA-F539-080E-350455979154}"/>
                </a:ext>
              </a:extLst>
            </p:cNvPr>
            <p:cNvPicPr>
              <a:picLocks noChangeAspect="1"/>
            </p:cNvPicPr>
            <p:nvPr/>
          </p:nvPicPr>
          <p:blipFill rotWithShape="1">
            <a:blip r:embed="rId3">
              <a:extLst>
                <a:ext uri="{28A0092B-C50C-407E-A947-70E740481C1C}">
                  <a14:useLocalDpi xmlns:a14="http://schemas.microsoft.com/office/drawing/2010/main" val="0"/>
                </a:ext>
              </a:extLst>
            </a:blip>
            <a:srcRect l="2424" t="46898" r="2422" b="8126"/>
            <a:stretch/>
          </p:blipFill>
          <p:spPr>
            <a:xfrm>
              <a:off x="4908783" y="3459722"/>
              <a:ext cx="2627643" cy="1892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37">
              <a:extLst>
                <a:ext uri="{FF2B5EF4-FFF2-40B4-BE49-F238E27FC236}">
                  <a16:creationId xmlns:a16="http://schemas.microsoft.com/office/drawing/2014/main" id="{FCAA8976-8B07-3082-0D5E-464EE753D5D0}"/>
                </a:ext>
              </a:extLst>
            </p:cNvPr>
            <p:cNvSpPr txBox="1"/>
            <p:nvPr/>
          </p:nvSpPr>
          <p:spPr>
            <a:xfrm>
              <a:off x="5085444" y="5353351"/>
              <a:ext cx="2377051" cy="853247"/>
            </a:xfrm>
            <a:prstGeom prst="rect">
              <a:avLst/>
            </a:prstGeom>
          </p:spPr>
          <p:txBody>
            <a:bodyPr wrap="square" lIns="0" tIns="0" rIns="0" bIns="0" rtlCol="0" anchor="t">
              <a:spAutoFit/>
            </a:bodyPr>
            <a:lstStyle/>
            <a:p>
              <a:pPr marL="0" lvl="0" indent="0" algn="ctr">
                <a:lnSpc>
                  <a:spcPts val="2311"/>
                </a:lnSpc>
                <a:spcBef>
                  <a:spcPct val="0"/>
                </a:spcBef>
              </a:pPr>
              <a:r>
                <a:rPr lang="en-US" sz="1600" b="1" u="none" spc="177" dirty="0" err="1">
                  <a:solidFill>
                    <a:srgbClr val="000000"/>
                  </a:solidFill>
                  <a:latin typeface="#9Slide03 Cabin Condensed" panose="00000506000000000000" pitchFamily="2" charset="-93"/>
                  <a:cs typeface="Times New Roman" panose="02020603050405020304" pitchFamily="18" charset="0"/>
                </a:rPr>
                <a:t>Hình</a:t>
              </a:r>
              <a:r>
                <a:rPr lang="en-US" sz="1600" b="1" u="none" spc="177" dirty="0">
                  <a:solidFill>
                    <a:srgbClr val="000000"/>
                  </a:solidFill>
                  <a:latin typeface="#9Slide03 Cabin Condensed" panose="00000506000000000000" pitchFamily="2" charset="-93"/>
                  <a:cs typeface="Times New Roman" panose="02020603050405020304" pitchFamily="18" charset="0"/>
                </a:rPr>
                <a:t> 1.10. </a:t>
              </a:r>
            </a:p>
            <a:p>
              <a:pPr marL="0" lvl="0" indent="0" algn="ctr">
                <a:lnSpc>
                  <a:spcPts val="2311"/>
                </a:lnSpc>
                <a:spcBef>
                  <a:spcPct val="0"/>
                </a:spcBef>
              </a:pPr>
              <a:r>
                <a:rPr lang="en-US" sz="1400" u="none" spc="177" dirty="0" err="1">
                  <a:solidFill>
                    <a:srgbClr val="000000"/>
                  </a:solidFill>
                  <a:latin typeface="#9Slide03 Cabin Condensed" panose="00000506000000000000" pitchFamily="2" charset="-93"/>
                  <a:cs typeface="Times New Roman" panose="02020603050405020304" pitchFamily="18" charset="0"/>
                </a:rPr>
                <a:t>Nghiên</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cứu</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trong</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phòng</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thí</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nghiệm</a:t>
              </a:r>
              <a:endParaRPr lang="en-US" sz="1400" u="none" spc="177" dirty="0">
                <a:solidFill>
                  <a:srgbClr val="000000"/>
                </a:solidFill>
                <a:latin typeface="#9Slide03 Cabin Condensed" panose="00000506000000000000" pitchFamily="2" charset="-93"/>
                <a:cs typeface="Times New Roman" panose="02020603050405020304" pitchFamily="18" charset="0"/>
              </a:endParaRPr>
            </a:p>
          </p:txBody>
        </p:sp>
      </p:grpSp>
      <p:grpSp>
        <p:nvGrpSpPr>
          <p:cNvPr id="36" name="Group 35">
            <a:extLst>
              <a:ext uri="{FF2B5EF4-FFF2-40B4-BE49-F238E27FC236}">
                <a16:creationId xmlns:a16="http://schemas.microsoft.com/office/drawing/2014/main" id="{DFA068BC-288F-086A-32D5-6EE0279BA520}"/>
              </a:ext>
            </a:extLst>
          </p:cNvPr>
          <p:cNvGrpSpPr/>
          <p:nvPr/>
        </p:nvGrpSpPr>
        <p:grpSpPr>
          <a:xfrm>
            <a:off x="360348" y="530439"/>
            <a:ext cx="3543318" cy="2746875"/>
            <a:chOff x="342882" y="2591266"/>
            <a:chExt cx="3543318" cy="2746875"/>
          </a:xfrm>
        </p:grpSpPr>
        <p:sp>
          <p:nvSpPr>
            <p:cNvPr id="37" name="Freeform 11">
              <a:extLst>
                <a:ext uri="{FF2B5EF4-FFF2-40B4-BE49-F238E27FC236}">
                  <a16:creationId xmlns:a16="http://schemas.microsoft.com/office/drawing/2014/main" id="{D879F053-C0B4-AAC6-B003-45A71925BC7F}"/>
                </a:ext>
              </a:extLst>
            </p:cNvPr>
            <p:cNvSpPr/>
            <p:nvPr/>
          </p:nvSpPr>
          <p:spPr>
            <a:xfrm>
              <a:off x="342882" y="2591266"/>
              <a:ext cx="3543318" cy="2746875"/>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38" name="Picture 37">
              <a:extLst>
                <a:ext uri="{FF2B5EF4-FFF2-40B4-BE49-F238E27FC236}">
                  <a16:creationId xmlns:a16="http://schemas.microsoft.com/office/drawing/2014/main" id="{FEC815EF-360D-A5DF-5F1D-E5B852D5FD06}"/>
                </a:ext>
              </a:extLst>
            </p:cNvPr>
            <p:cNvPicPr>
              <a:picLocks noChangeAspect="1"/>
            </p:cNvPicPr>
            <p:nvPr/>
          </p:nvPicPr>
          <p:blipFill rotWithShape="1">
            <a:blip r:embed="rId4">
              <a:extLst>
                <a:ext uri="{28A0092B-C50C-407E-A947-70E740481C1C}">
                  <a14:useLocalDpi xmlns:a14="http://schemas.microsoft.com/office/drawing/2010/main" val="0"/>
                </a:ext>
              </a:extLst>
            </a:blip>
            <a:srcRect l="3236" t="1408" b="63835"/>
            <a:stretch/>
          </p:blipFill>
          <p:spPr>
            <a:xfrm>
              <a:off x="398499" y="2662927"/>
              <a:ext cx="3335301" cy="1680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TextBox 31">
              <a:extLst>
                <a:ext uri="{FF2B5EF4-FFF2-40B4-BE49-F238E27FC236}">
                  <a16:creationId xmlns:a16="http://schemas.microsoft.com/office/drawing/2014/main" id="{855C685F-8FD5-AC47-6D35-C5547BB9A44D}"/>
                </a:ext>
              </a:extLst>
            </p:cNvPr>
            <p:cNvSpPr txBox="1"/>
            <p:nvPr/>
          </p:nvSpPr>
          <p:spPr>
            <a:xfrm>
              <a:off x="342883" y="4402772"/>
              <a:ext cx="3390918" cy="859210"/>
            </a:xfrm>
            <a:prstGeom prst="rect">
              <a:avLst/>
            </a:prstGeom>
          </p:spPr>
          <p:txBody>
            <a:bodyPr wrap="square" lIns="0" tIns="0" rIns="0" bIns="0" rtlCol="0" anchor="t">
              <a:spAutoFit/>
            </a:bodyPr>
            <a:lstStyle/>
            <a:p>
              <a:pPr algn="ctr">
                <a:lnSpc>
                  <a:spcPts val="2312"/>
                </a:lnSpc>
                <a:spcBef>
                  <a:spcPct val="0"/>
                </a:spcBef>
              </a:pPr>
              <a:r>
                <a:rPr lang="en-US" sz="1600" b="1" spc="177" dirty="0" err="1">
                  <a:solidFill>
                    <a:srgbClr val="000000"/>
                  </a:solidFill>
                  <a:latin typeface="#9Slide03 Cabin Condensed" panose="00000506000000000000" pitchFamily="2" charset="-93"/>
                  <a:cs typeface="Times New Roman" panose="02020603050405020304" pitchFamily="18" charset="0"/>
                </a:rPr>
                <a:t>Hình</a:t>
              </a:r>
              <a:r>
                <a:rPr lang="en-US" sz="1600" b="1" spc="177" dirty="0">
                  <a:solidFill>
                    <a:srgbClr val="000000"/>
                  </a:solidFill>
                  <a:latin typeface="#9Slide03 Cabin Condensed" panose="00000506000000000000" pitchFamily="2" charset="-93"/>
                  <a:cs typeface="Times New Roman" panose="02020603050405020304" pitchFamily="18" charset="0"/>
                </a:rPr>
                <a:t> 1.4. </a:t>
              </a:r>
            </a:p>
            <a:p>
              <a:pPr algn="ctr">
                <a:lnSpc>
                  <a:spcPts val="2312"/>
                </a:lnSpc>
                <a:spcBef>
                  <a:spcPct val="0"/>
                </a:spcBef>
              </a:pPr>
              <a:r>
                <a:rPr lang="en-US" sz="1600" spc="177" dirty="0" err="1">
                  <a:solidFill>
                    <a:srgbClr val="000000"/>
                  </a:solidFill>
                  <a:latin typeface="#9Slide03 Cabin Condensed" panose="00000506000000000000" pitchFamily="2" charset="-93"/>
                  <a:cs typeface="Times New Roman" panose="02020603050405020304" pitchFamily="18" charset="0"/>
                </a:rPr>
                <a:t>Một</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số</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loại</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nhiên</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liệu</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dùng</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cho</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động</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cơ</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đốt</a:t>
              </a:r>
              <a:r>
                <a:rPr lang="en-US" sz="1600" spc="177" dirty="0">
                  <a:solidFill>
                    <a:srgbClr val="000000"/>
                  </a:solidFill>
                  <a:latin typeface="#9Slide03 Cabin Condensed" panose="00000506000000000000" pitchFamily="2" charset="-93"/>
                  <a:cs typeface="Times New Roman" panose="02020603050405020304" pitchFamily="18" charset="0"/>
                </a:rPr>
                <a:t> </a:t>
              </a:r>
              <a:r>
                <a:rPr lang="en-US" sz="1600" spc="177" dirty="0" err="1">
                  <a:solidFill>
                    <a:srgbClr val="000000"/>
                  </a:solidFill>
                  <a:latin typeface="#9Slide03 Cabin Condensed" panose="00000506000000000000" pitchFamily="2" charset="-93"/>
                  <a:cs typeface="Times New Roman" panose="02020603050405020304" pitchFamily="18" charset="0"/>
                </a:rPr>
                <a:t>trong</a:t>
              </a:r>
              <a:endParaRPr lang="en-US" sz="1600" spc="177" dirty="0">
                <a:solidFill>
                  <a:srgbClr val="000000"/>
                </a:solidFill>
                <a:latin typeface="#9Slide03 Cabin Condensed" panose="00000506000000000000" pitchFamily="2" charset="-93"/>
                <a:cs typeface="Times New Roman" panose="02020603050405020304" pitchFamily="18" charset="0"/>
              </a:endParaRPr>
            </a:p>
          </p:txBody>
        </p:sp>
      </p:grpSp>
      <p:grpSp>
        <p:nvGrpSpPr>
          <p:cNvPr id="44" name="Group 43">
            <a:extLst>
              <a:ext uri="{FF2B5EF4-FFF2-40B4-BE49-F238E27FC236}">
                <a16:creationId xmlns:a16="http://schemas.microsoft.com/office/drawing/2014/main" id="{22DFE425-2D3C-2BF9-9B69-969041F0983B}"/>
              </a:ext>
            </a:extLst>
          </p:cNvPr>
          <p:cNvGrpSpPr/>
          <p:nvPr/>
        </p:nvGrpSpPr>
        <p:grpSpPr>
          <a:xfrm>
            <a:off x="4247780" y="521279"/>
            <a:ext cx="3873720" cy="2746875"/>
            <a:chOff x="3803812" y="2564150"/>
            <a:chExt cx="3873720" cy="2746875"/>
          </a:xfrm>
        </p:grpSpPr>
        <p:sp>
          <p:nvSpPr>
            <p:cNvPr id="45" name="Freeform 11">
              <a:extLst>
                <a:ext uri="{FF2B5EF4-FFF2-40B4-BE49-F238E27FC236}">
                  <a16:creationId xmlns:a16="http://schemas.microsoft.com/office/drawing/2014/main" id="{D97796C2-3F0D-5EBD-7D5C-08469FEA0397}"/>
                </a:ext>
              </a:extLst>
            </p:cNvPr>
            <p:cNvSpPr/>
            <p:nvPr/>
          </p:nvSpPr>
          <p:spPr>
            <a:xfrm>
              <a:off x="4013744" y="2564150"/>
              <a:ext cx="3453856" cy="2746875"/>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46" name="Picture 45">
              <a:extLst>
                <a:ext uri="{FF2B5EF4-FFF2-40B4-BE49-F238E27FC236}">
                  <a16:creationId xmlns:a16="http://schemas.microsoft.com/office/drawing/2014/main" id="{56C5E74F-4A7E-74B8-B715-F5E7510BA02C}"/>
                </a:ext>
              </a:extLst>
            </p:cNvPr>
            <p:cNvPicPr>
              <a:picLocks noChangeAspect="1"/>
            </p:cNvPicPr>
            <p:nvPr/>
          </p:nvPicPr>
          <p:blipFill rotWithShape="1">
            <a:blip r:embed="rId4">
              <a:extLst>
                <a:ext uri="{28A0092B-C50C-407E-A947-70E740481C1C}">
                  <a14:useLocalDpi xmlns:a14="http://schemas.microsoft.com/office/drawing/2010/main" val="0"/>
                </a:ext>
              </a:extLst>
            </a:blip>
            <a:srcRect l="3351" t="47718" r="3178" b="1618"/>
            <a:stretch/>
          </p:blipFill>
          <p:spPr>
            <a:xfrm>
              <a:off x="4169215" y="2662927"/>
              <a:ext cx="3145985" cy="1989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32">
              <a:extLst>
                <a:ext uri="{FF2B5EF4-FFF2-40B4-BE49-F238E27FC236}">
                  <a16:creationId xmlns:a16="http://schemas.microsoft.com/office/drawing/2014/main" id="{14CA4B1C-1B02-2FCE-B8C6-106A567CF659}"/>
                </a:ext>
              </a:extLst>
            </p:cNvPr>
            <p:cNvSpPr txBox="1"/>
            <p:nvPr/>
          </p:nvSpPr>
          <p:spPr>
            <a:xfrm>
              <a:off x="3803812" y="4656056"/>
              <a:ext cx="3873720" cy="568104"/>
            </a:xfrm>
            <a:prstGeom prst="rect">
              <a:avLst/>
            </a:prstGeom>
          </p:spPr>
          <p:txBody>
            <a:bodyPr wrap="square" lIns="0" tIns="0" rIns="0" bIns="0" rtlCol="0" anchor="t">
              <a:spAutoFit/>
            </a:bodyPr>
            <a:lstStyle/>
            <a:p>
              <a:pPr marL="0" lvl="0" indent="0" algn="ctr">
                <a:lnSpc>
                  <a:spcPts val="2311"/>
                </a:lnSpc>
                <a:spcBef>
                  <a:spcPct val="0"/>
                </a:spcBef>
              </a:pPr>
              <a:r>
                <a:rPr lang="en-US" sz="1600" b="1" u="none" spc="177" dirty="0" err="1">
                  <a:solidFill>
                    <a:srgbClr val="000000"/>
                  </a:solidFill>
                  <a:latin typeface="#9Slide03 Cabin Condensed" panose="00000506000000000000" pitchFamily="2" charset="-93"/>
                  <a:cs typeface="Times New Roman" panose="02020603050405020304" pitchFamily="18" charset="0"/>
                </a:rPr>
                <a:t>Hình</a:t>
              </a:r>
              <a:r>
                <a:rPr lang="en-US" sz="1600" b="1" u="none" spc="177" dirty="0">
                  <a:solidFill>
                    <a:srgbClr val="000000"/>
                  </a:solidFill>
                  <a:latin typeface="#9Slide03 Cabin Condensed" panose="00000506000000000000" pitchFamily="2" charset="-93"/>
                  <a:cs typeface="Times New Roman" panose="02020603050405020304" pitchFamily="18" charset="0"/>
                </a:rPr>
                <a:t> 1.5. </a:t>
              </a:r>
              <a:r>
                <a:rPr lang="en-US" sz="1600" u="none" spc="177" dirty="0" err="1">
                  <a:solidFill>
                    <a:srgbClr val="000000"/>
                  </a:solidFill>
                  <a:latin typeface="#9Slide03 Cabin Condensed" panose="00000506000000000000" pitchFamily="2" charset="-93"/>
                  <a:cs typeface="Times New Roman" panose="02020603050405020304" pitchFamily="18" charset="0"/>
                </a:rPr>
                <a:t>Một</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số</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loại</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vật</a:t>
              </a:r>
              <a:endParaRPr lang="en-US" sz="1600" u="none" spc="177" dirty="0">
                <a:solidFill>
                  <a:srgbClr val="000000"/>
                </a:solidFill>
                <a:latin typeface="#9Slide03 Cabin Condensed" panose="00000506000000000000" pitchFamily="2" charset="-93"/>
                <a:cs typeface="Times New Roman" panose="02020603050405020304" pitchFamily="18" charset="0"/>
              </a:endParaRPr>
            </a:p>
            <a:p>
              <a:pPr marL="0" lvl="0" indent="0" algn="ctr">
                <a:lnSpc>
                  <a:spcPts val="2311"/>
                </a:lnSpc>
                <a:spcBef>
                  <a:spcPct val="0"/>
                </a:spcBef>
              </a:pP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Liệu</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xây</a:t>
              </a:r>
              <a:r>
                <a:rPr lang="en-US" sz="1600" u="none" spc="177" dirty="0">
                  <a:solidFill>
                    <a:srgbClr val="000000"/>
                  </a:solidFill>
                  <a:latin typeface="#9Slide03 Cabin Condensed" panose="00000506000000000000" pitchFamily="2" charset="-93"/>
                  <a:cs typeface="Times New Roman" panose="02020603050405020304" pitchFamily="18" charset="0"/>
                </a:rPr>
                <a:t> </a:t>
              </a:r>
              <a:r>
                <a:rPr lang="en-US" sz="1600" u="none" spc="177" dirty="0" err="1">
                  <a:solidFill>
                    <a:srgbClr val="000000"/>
                  </a:solidFill>
                  <a:latin typeface="#9Slide03 Cabin Condensed" panose="00000506000000000000" pitchFamily="2" charset="-93"/>
                  <a:cs typeface="Times New Roman" panose="02020603050405020304" pitchFamily="18" charset="0"/>
                </a:rPr>
                <a:t>dựng</a:t>
              </a:r>
              <a:endParaRPr lang="en-US" sz="1600" u="none" spc="177" dirty="0">
                <a:solidFill>
                  <a:srgbClr val="000000"/>
                </a:solidFill>
                <a:latin typeface="#9Slide03 Cabin Condensed" panose="00000506000000000000" pitchFamily="2" charset="-93"/>
                <a:cs typeface="Times New Roman" panose="02020603050405020304" pitchFamily="18" charset="0"/>
              </a:endParaRPr>
            </a:p>
          </p:txBody>
        </p:sp>
      </p:grpSp>
      <p:grpSp>
        <p:nvGrpSpPr>
          <p:cNvPr id="48" name="Group 47">
            <a:extLst>
              <a:ext uri="{FF2B5EF4-FFF2-40B4-BE49-F238E27FC236}">
                <a16:creationId xmlns:a16="http://schemas.microsoft.com/office/drawing/2014/main" id="{880C471E-4A2F-C17E-D548-F4E842270AA9}"/>
              </a:ext>
            </a:extLst>
          </p:cNvPr>
          <p:cNvGrpSpPr/>
          <p:nvPr/>
        </p:nvGrpSpPr>
        <p:grpSpPr>
          <a:xfrm>
            <a:off x="8305800" y="567139"/>
            <a:ext cx="3453856" cy="2636142"/>
            <a:chOff x="8069197" y="3840859"/>
            <a:chExt cx="3453856" cy="2636142"/>
          </a:xfrm>
        </p:grpSpPr>
        <p:sp>
          <p:nvSpPr>
            <p:cNvPr id="49" name="Freeform 11">
              <a:extLst>
                <a:ext uri="{FF2B5EF4-FFF2-40B4-BE49-F238E27FC236}">
                  <a16:creationId xmlns:a16="http://schemas.microsoft.com/office/drawing/2014/main" id="{EEA60BCB-9E7E-DC48-6DB9-0C7201CE21A6}"/>
                </a:ext>
              </a:extLst>
            </p:cNvPr>
            <p:cNvSpPr/>
            <p:nvPr/>
          </p:nvSpPr>
          <p:spPr>
            <a:xfrm>
              <a:off x="8069197" y="3840859"/>
              <a:ext cx="3453856" cy="2636142"/>
            </a:xfrm>
            <a:custGeom>
              <a:avLst/>
              <a:gdLst/>
              <a:ahLst/>
              <a:cxnLst/>
              <a:rect l="l" t="t" r="r" b="b"/>
              <a:pathLst>
                <a:path w="1220873" h="1905046">
                  <a:moveTo>
                    <a:pt x="1096412" y="1905046"/>
                  </a:moveTo>
                  <a:lnTo>
                    <a:pt x="124460" y="1905046"/>
                  </a:lnTo>
                  <a:cubicBezTo>
                    <a:pt x="55880" y="1905046"/>
                    <a:pt x="0" y="1849166"/>
                    <a:pt x="0" y="1780586"/>
                  </a:cubicBezTo>
                  <a:lnTo>
                    <a:pt x="0" y="124460"/>
                  </a:lnTo>
                  <a:cubicBezTo>
                    <a:pt x="0" y="55880"/>
                    <a:pt x="55880" y="0"/>
                    <a:pt x="124460" y="0"/>
                  </a:cubicBezTo>
                  <a:lnTo>
                    <a:pt x="1096413" y="0"/>
                  </a:lnTo>
                  <a:cubicBezTo>
                    <a:pt x="1164993" y="0"/>
                    <a:pt x="1220873" y="55880"/>
                    <a:pt x="1220873" y="124460"/>
                  </a:cubicBezTo>
                  <a:lnTo>
                    <a:pt x="1220873" y="1780586"/>
                  </a:lnTo>
                  <a:cubicBezTo>
                    <a:pt x="1220873" y="1849166"/>
                    <a:pt x="1164993" y="1905046"/>
                    <a:pt x="1096413" y="1905046"/>
                  </a:cubicBezTo>
                  <a:close/>
                </a:path>
              </a:pathLst>
            </a:custGeom>
            <a:solidFill>
              <a:srgbClr val="FFFFFF"/>
            </a:solidFill>
          </p:spPr>
          <p:txBody>
            <a:bodyPr/>
            <a:lstStyle/>
            <a:p>
              <a:endParaRPr lang="vi-VN"/>
            </a:p>
          </p:txBody>
        </p:sp>
        <p:pic>
          <p:nvPicPr>
            <p:cNvPr id="50" name="Picture 49">
              <a:extLst>
                <a:ext uri="{FF2B5EF4-FFF2-40B4-BE49-F238E27FC236}">
                  <a16:creationId xmlns:a16="http://schemas.microsoft.com/office/drawing/2014/main" id="{871C9F57-6EB2-37A0-17B2-28D93D4E0047}"/>
                </a:ext>
              </a:extLst>
            </p:cNvPr>
            <p:cNvPicPr>
              <a:picLocks noChangeAspect="1"/>
            </p:cNvPicPr>
            <p:nvPr/>
          </p:nvPicPr>
          <p:blipFill rotWithShape="1">
            <a:blip r:embed="rId2">
              <a:extLst>
                <a:ext uri="{28A0092B-C50C-407E-A947-70E740481C1C}">
                  <a14:useLocalDpi xmlns:a14="http://schemas.microsoft.com/office/drawing/2010/main" val="0"/>
                </a:ext>
              </a:extLst>
            </a:blip>
            <a:srcRect l="1512" t="967" r="4221" b="74313"/>
            <a:stretch/>
          </p:blipFill>
          <p:spPr>
            <a:xfrm>
              <a:off x="8159441" y="3962401"/>
              <a:ext cx="3270559" cy="1676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 name="TextBox 33">
              <a:extLst>
                <a:ext uri="{FF2B5EF4-FFF2-40B4-BE49-F238E27FC236}">
                  <a16:creationId xmlns:a16="http://schemas.microsoft.com/office/drawing/2014/main" id="{62C795E9-85A2-E4EC-F0E6-83A9A2D8E98F}"/>
                </a:ext>
              </a:extLst>
            </p:cNvPr>
            <p:cNvSpPr txBox="1"/>
            <p:nvPr/>
          </p:nvSpPr>
          <p:spPr>
            <a:xfrm>
              <a:off x="8198641" y="5714999"/>
              <a:ext cx="3270559" cy="562718"/>
            </a:xfrm>
            <a:prstGeom prst="rect">
              <a:avLst/>
            </a:prstGeom>
          </p:spPr>
          <p:txBody>
            <a:bodyPr wrap="square" lIns="0" tIns="0" rIns="0" bIns="0" rtlCol="0" anchor="t">
              <a:spAutoFit/>
            </a:bodyPr>
            <a:lstStyle/>
            <a:p>
              <a:pPr marL="0" lvl="0" indent="0" algn="ctr">
                <a:lnSpc>
                  <a:spcPts val="2311"/>
                </a:lnSpc>
                <a:spcBef>
                  <a:spcPct val="0"/>
                </a:spcBef>
              </a:pPr>
              <a:r>
                <a:rPr lang="en-US" sz="1400" b="1" u="none" spc="177" dirty="0" err="1">
                  <a:solidFill>
                    <a:srgbClr val="000000"/>
                  </a:solidFill>
                  <a:latin typeface="#9Slide03 Cabin Condensed" panose="00000506000000000000" pitchFamily="2" charset="-93"/>
                  <a:cs typeface="Times New Roman" panose="02020603050405020304" pitchFamily="18" charset="0"/>
                </a:rPr>
                <a:t>Hình</a:t>
              </a:r>
              <a:r>
                <a:rPr lang="en-US" sz="1400" b="1" u="none" spc="177" dirty="0">
                  <a:solidFill>
                    <a:srgbClr val="000000"/>
                  </a:solidFill>
                  <a:latin typeface="#9Slide03 Cabin Condensed" panose="00000506000000000000" pitchFamily="2" charset="-93"/>
                  <a:cs typeface="Times New Roman" panose="02020603050405020304" pitchFamily="18" charset="0"/>
                </a:rPr>
                <a:t> 1.6. </a:t>
              </a:r>
            </a:p>
            <a:p>
              <a:pPr marL="0" lvl="0" indent="0" algn="ctr">
                <a:lnSpc>
                  <a:spcPts val="2311"/>
                </a:lnSpc>
                <a:spcBef>
                  <a:spcPct val="0"/>
                </a:spcBef>
              </a:pPr>
              <a:r>
                <a:rPr lang="en-US" sz="1400" u="none" spc="177" dirty="0" err="1">
                  <a:solidFill>
                    <a:srgbClr val="000000"/>
                  </a:solidFill>
                  <a:latin typeface="#9Slide03 Cabin Condensed" panose="00000506000000000000" pitchFamily="2" charset="-93"/>
                  <a:cs typeface="Times New Roman" panose="02020603050405020304" pitchFamily="18" charset="0"/>
                </a:rPr>
                <a:t>Thuốc</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phòng</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chữa</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bệnh</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cho</a:t>
              </a:r>
              <a:r>
                <a:rPr lang="en-US" sz="1400" u="none" spc="177" dirty="0">
                  <a:solidFill>
                    <a:srgbClr val="000000"/>
                  </a:solidFill>
                  <a:latin typeface="#9Slide03 Cabin Condensed" panose="00000506000000000000" pitchFamily="2" charset="-93"/>
                  <a:cs typeface="Times New Roman" panose="02020603050405020304" pitchFamily="18" charset="0"/>
                </a:rPr>
                <a:t> </a:t>
              </a:r>
              <a:r>
                <a:rPr lang="en-US" sz="1400" u="none" spc="177" dirty="0" err="1">
                  <a:solidFill>
                    <a:srgbClr val="000000"/>
                  </a:solidFill>
                  <a:latin typeface="#9Slide03 Cabin Condensed" panose="00000506000000000000" pitchFamily="2" charset="-93"/>
                  <a:cs typeface="Times New Roman" panose="02020603050405020304" pitchFamily="18" charset="0"/>
                </a:rPr>
                <a:t>người</a:t>
              </a:r>
              <a:endParaRPr lang="en-US" sz="1400" u="none" spc="177" dirty="0">
                <a:solidFill>
                  <a:srgbClr val="000000"/>
                </a:solidFill>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112520" y="1556723"/>
            <a:ext cx="986028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Hóa học có ứng dụng trong những lĩnh vực:</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423159" y="2736959"/>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dirty="0">
                <a:latin typeface="#9Slide03 Cabin Condensed" panose="00000506000000000000" pitchFamily="2" charset="-93"/>
                <a:cs typeface="Times New Roman" panose="02020603050405020304" pitchFamily="18" charset="0"/>
              </a:rPr>
              <a:t> + Xây dựng: Cung cấp vật liệu xây dựng</a:t>
            </a:r>
            <a:endParaRPr lang="en-US" sz="2800" dirty="0">
              <a:latin typeface="#9Slide03 Cabin Condensed" panose="00000506000000000000" pitchFamily="2" charset="-93"/>
              <a:cs typeface="Times New Roman" panose="02020603050405020304" pitchFamily="18" charset="0"/>
            </a:endParaRPr>
          </a:p>
        </p:txBody>
      </p:sp>
      <p:sp>
        <p:nvSpPr>
          <p:cNvPr id="29" name="TextBox 28">
            <a:extLst>
              <a:ext uri="{FF2B5EF4-FFF2-40B4-BE49-F238E27FC236}">
                <a16:creationId xmlns:a16="http://schemas.microsoft.com/office/drawing/2014/main" id="{D0DB8BF6-BE2C-0784-0179-CAF68050F8DB}"/>
              </a:ext>
            </a:extLst>
          </p:cNvPr>
          <p:cNvSpPr txBox="1"/>
          <p:nvPr/>
        </p:nvSpPr>
        <p:spPr>
          <a:xfrm>
            <a:off x="1423159" y="3269226"/>
            <a:ext cx="914400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 Y khoa: Dược phẩm, mĩ phẩm, chỉ khâu tự tiêu</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1447800" y="2199842"/>
            <a:ext cx="883920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 Công nghiệp năng lượng: Nhiên liệu cho động cơ đốt trong</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D066F716-537B-1555-267E-A38638C42C21}"/>
              </a:ext>
            </a:extLst>
          </p:cNvPr>
          <p:cNvSpPr txBox="1"/>
          <p:nvPr/>
        </p:nvSpPr>
        <p:spPr>
          <a:xfrm>
            <a:off x="1441962" y="3806343"/>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sz="2800">
                <a:latin typeface="#9Slide03 Cabin Condensed" panose="00000506000000000000" pitchFamily="2" charset="-93"/>
                <a:cs typeface="Times New Roman" panose="02020603050405020304" pitchFamily="18" charset="0"/>
              </a:rPr>
              <a:t> + Nông nghiệp: Phân bón cho cây trồng</a:t>
            </a:r>
            <a:endParaRPr lang="en-US" sz="2800" dirty="0">
              <a:latin typeface="#9Slide03 Cabin Condensed" panose="00000506000000000000" pitchFamily="2" charset="-93"/>
              <a:cs typeface="Times New Roman" panose="02020603050405020304" pitchFamily="18" charset="0"/>
            </a:endParaRPr>
          </a:p>
        </p:txBody>
      </p:sp>
      <p:sp>
        <p:nvSpPr>
          <p:cNvPr id="19" name="TextBox 18">
            <a:extLst>
              <a:ext uri="{FF2B5EF4-FFF2-40B4-BE49-F238E27FC236}">
                <a16:creationId xmlns:a16="http://schemas.microsoft.com/office/drawing/2014/main" id="{8E0C9B82-8BDB-8149-9CD0-BED435013E7C}"/>
              </a:ext>
            </a:extLst>
          </p:cNvPr>
          <p:cNvSpPr txBox="1"/>
          <p:nvPr/>
        </p:nvSpPr>
        <p:spPr>
          <a:xfrm>
            <a:off x="1441962" y="4338610"/>
            <a:ext cx="914400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 Nghiên cứu khoa học: nghiên cứu trong phòng thí nghiệm</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42898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9"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ACDD95-EB1F-416F-AB6D-AD3FB5E763BD}"/>
              </a:ext>
            </a:extLst>
          </p:cNvPr>
          <p:cNvSpPr/>
          <p:nvPr/>
        </p:nvSpPr>
        <p:spPr>
          <a:xfrm>
            <a:off x="7022" y="1889506"/>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22839" y="31532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9Slide03 Cabin Condensed" panose="00000506000000000000" pitchFamily="2" charset="-93"/>
            </a:endParaRPr>
          </a:p>
        </p:txBody>
      </p:sp>
      <p:sp>
        <p:nvSpPr>
          <p:cNvPr id="20" name="Rectangle: Rounded Corners 19">
            <a:extLst>
              <a:ext uri="{FF2B5EF4-FFF2-40B4-BE49-F238E27FC236}">
                <a16:creationId xmlns:a16="http://schemas.microsoft.com/office/drawing/2014/main" id="{C2CAE0CA-38E1-47E0-7298-2337CEE38E7D}"/>
              </a:ext>
            </a:extLst>
          </p:cNvPr>
          <p:cNvSpPr/>
          <p:nvPr/>
        </p:nvSpPr>
        <p:spPr>
          <a:xfrm>
            <a:off x="4116644" y="478883"/>
            <a:ext cx="7848600" cy="840290"/>
          </a:xfrm>
          <a:prstGeom prst="roundRect">
            <a:avLst>
              <a:gd name="adj" fmla="val 10572"/>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TextBox 20">
            <a:extLst>
              <a:ext uri="{FF2B5EF4-FFF2-40B4-BE49-F238E27FC236}">
                <a16:creationId xmlns:a16="http://schemas.microsoft.com/office/drawing/2014/main" id="{ABB45187-B586-E54E-C9E8-DE78D96BE225}"/>
              </a:ext>
            </a:extLst>
          </p:cNvPr>
          <p:cNvSpPr txBox="1"/>
          <p:nvPr/>
        </p:nvSpPr>
        <p:spPr>
          <a:xfrm>
            <a:off x="4323798" y="508296"/>
            <a:ext cx="7437725" cy="73866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b="1" dirty="0">
                <a:solidFill>
                  <a:schemeClr val="bg1"/>
                </a:solidFill>
                <a:latin typeface="#9Slide03 Cabin Condensed" panose="00000506000000000000" pitchFamily="2" charset="-93"/>
                <a:cs typeface="Times New Roman" panose="02020603050405020304" pitchFamily="18" charset="0"/>
              </a:rPr>
              <a:t>Nêu vai trò của hóa học trong mỗi ứng dụng được mô tả ở các hình bên</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nvGrpSpPr>
          <p:cNvPr id="22" name="Group 21">
            <a:extLst>
              <a:ext uri="{FF2B5EF4-FFF2-40B4-BE49-F238E27FC236}">
                <a16:creationId xmlns:a16="http://schemas.microsoft.com/office/drawing/2014/main" id="{7BF85A18-D1B8-F40C-C26D-17F2A40EC861}"/>
              </a:ext>
            </a:extLst>
          </p:cNvPr>
          <p:cNvGrpSpPr/>
          <p:nvPr/>
        </p:nvGrpSpPr>
        <p:grpSpPr>
          <a:xfrm>
            <a:off x="1518256" y="414676"/>
            <a:ext cx="2044863" cy="1323439"/>
            <a:chOff x="1688937" y="963952"/>
            <a:chExt cx="2267022" cy="1544259"/>
          </a:xfrm>
        </p:grpSpPr>
        <p:grpSp>
          <p:nvGrpSpPr>
            <p:cNvPr id="23" name="Group 22">
              <a:extLst>
                <a:ext uri="{FF2B5EF4-FFF2-40B4-BE49-F238E27FC236}">
                  <a16:creationId xmlns:a16="http://schemas.microsoft.com/office/drawing/2014/main" id="{53F46403-0383-0538-C93A-B37611946B38}"/>
                </a:ext>
              </a:extLst>
            </p:cNvPr>
            <p:cNvGrpSpPr/>
            <p:nvPr/>
          </p:nvGrpSpPr>
          <p:grpSpPr>
            <a:xfrm>
              <a:off x="1688937" y="1061840"/>
              <a:ext cx="2267022" cy="1429800"/>
              <a:chOff x="4959523" y="249005"/>
              <a:chExt cx="2267022" cy="1429800"/>
            </a:xfrm>
          </p:grpSpPr>
          <p:pic>
            <p:nvPicPr>
              <p:cNvPr id="2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1D3CD154-64C7-0D7B-558E-50A051347724}"/>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266E3BA8-C592-9F0B-D8CC-99A7CB6F92F0}"/>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D9CF2F5-0AC7-C88E-B9DE-E21591221A79}"/>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24" name="TextBox 23">
              <a:extLst>
                <a:ext uri="{FF2B5EF4-FFF2-40B4-BE49-F238E27FC236}">
                  <a16:creationId xmlns:a16="http://schemas.microsoft.com/office/drawing/2014/main" id="{AE74626B-D0A3-CECB-0180-E8C022D5E9CF}"/>
                </a:ext>
              </a:extLst>
            </p:cNvPr>
            <p:cNvSpPr txBox="1"/>
            <p:nvPr/>
          </p:nvSpPr>
          <p:spPr>
            <a:xfrm>
              <a:off x="2479247" y="963952"/>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5</a:t>
              </a:r>
            </a:p>
          </p:txBody>
        </p:sp>
      </p:grpSp>
      <p:grpSp>
        <p:nvGrpSpPr>
          <p:cNvPr id="17" name="Group 16">
            <a:extLst>
              <a:ext uri="{FF2B5EF4-FFF2-40B4-BE49-F238E27FC236}">
                <a16:creationId xmlns:a16="http://schemas.microsoft.com/office/drawing/2014/main" id="{3C5F7CE4-BC80-6831-5ADA-1CE39C58BF4A}"/>
              </a:ext>
            </a:extLst>
          </p:cNvPr>
          <p:cNvGrpSpPr/>
          <p:nvPr/>
        </p:nvGrpSpPr>
        <p:grpSpPr>
          <a:xfrm>
            <a:off x="250166" y="3648021"/>
            <a:ext cx="1657726" cy="688476"/>
            <a:chOff x="6006494" y="1980829"/>
            <a:chExt cx="1393062" cy="476622"/>
          </a:xfrm>
        </p:grpSpPr>
        <p:sp>
          <p:nvSpPr>
            <p:cNvPr id="19" name="Rectangle: Rounded Corners 18">
              <a:extLst>
                <a:ext uri="{FF2B5EF4-FFF2-40B4-BE49-F238E27FC236}">
                  <a16:creationId xmlns:a16="http://schemas.microsoft.com/office/drawing/2014/main" id="{31C043E9-0AE5-98E2-1238-DE3CE1B32D57}"/>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8" name="Rectangle: Rounded Corners 27">
              <a:extLst>
                <a:ext uri="{FF2B5EF4-FFF2-40B4-BE49-F238E27FC236}">
                  <a16:creationId xmlns:a16="http://schemas.microsoft.com/office/drawing/2014/main" id="{4A1884E4-FAD3-3C3E-A1FD-572BD9005EA3}"/>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9Slide03 Cabin Condensed" panose="00000506000000000000" pitchFamily="2" charset="-93"/>
                </a:rPr>
                <a:t>ĐÁP ÁN</a:t>
              </a:r>
            </a:p>
          </p:txBody>
        </p:sp>
      </p:grpSp>
      <p:sp>
        <p:nvSpPr>
          <p:cNvPr id="29" name="TextBox 28">
            <a:extLst>
              <a:ext uri="{FF2B5EF4-FFF2-40B4-BE49-F238E27FC236}">
                <a16:creationId xmlns:a16="http://schemas.microsoft.com/office/drawing/2014/main" id="{6239637F-9C91-85FB-4FA9-66D272CCCBAE}"/>
              </a:ext>
            </a:extLst>
          </p:cNvPr>
          <p:cNvSpPr txBox="1"/>
          <p:nvPr/>
        </p:nvSpPr>
        <p:spPr>
          <a:xfrm>
            <a:off x="1943309" y="3582745"/>
            <a:ext cx="995049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a:latin typeface="#9Slide03 Cabin Condensed" panose="00000506000000000000" pitchFamily="2" charset="-93"/>
                <a:cs typeface="Times New Roman" panose="02020603050405020304" pitchFamily="18" charset="0"/>
              </a:rPr>
              <a:t> + Hình 1.5: Từ những nguyên liệu ban đầu, sản xuất ra vật liệu xây dựng</a:t>
            </a:r>
            <a:endParaRPr lang="en-US" dirty="0">
              <a:latin typeface="#9Slide03 Cabin Condensed" panose="00000506000000000000" pitchFamily="2" charset="-93"/>
              <a:cs typeface="Times New Roman" panose="02020603050405020304" pitchFamily="18" charset="0"/>
            </a:endParaRPr>
          </a:p>
        </p:txBody>
      </p:sp>
      <p:sp>
        <p:nvSpPr>
          <p:cNvPr id="30" name="TextBox 29">
            <a:extLst>
              <a:ext uri="{FF2B5EF4-FFF2-40B4-BE49-F238E27FC236}">
                <a16:creationId xmlns:a16="http://schemas.microsoft.com/office/drawing/2014/main" id="{D383EDD0-F0ED-25AA-2F08-42BE2B8515D4}"/>
              </a:ext>
            </a:extLst>
          </p:cNvPr>
          <p:cNvSpPr txBox="1"/>
          <p:nvPr/>
        </p:nvSpPr>
        <p:spPr>
          <a:xfrm>
            <a:off x="1943309" y="4115012"/>
            <a:ext cx="1022793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dirty="0">
                <a:latin typeface="#9Slide03 Cabin Condensed" panose="00000506000000000000" pitchFamily="2" charset="-93"/>
                <a:ea typeface="Calibri" panose="020F0502020204030204" pitchFamily="34" charset="0"/>
                <a:cs typeface="Times New Roman" panose="02020603050405020304" pitchFamily="18" charset="0"/>
              </a:rPr>
              <a:t> + Hình 1.6: Nghiên cứu ứng dụng của chất </a:t>
            </a:r>
            <a:r>
              <a:rPr lang="en-US" dirty="0">
                <a:latin typeface="#9Slide03 Cabin Condensed" panose="00000506000000000000" pitchFamily="2" charset="-93"/>
                <a:ea typeface="Calibri" panose="020F0502020204030204" pitchFamily="34" charset="0"/>
                <a:cs typeface="Times New Roman" panose="02020603050405020304" pitchFamily="18" charset="0"/>
              </a:rPr>
              <a:t>⇒</a:t>
            </a:r>
            <a:r>
              <a:rPr lang="vi-VN" dirty="0">
                <a:latin typeface="#9Slide03 Cabin Condensed" panose="00000506000000000000" pitchFamily="2" charset="-93"/>
                <a:ea typeface="Calibri" panose="020F0502020204030204" pitchFamily="34" charset="0"/>
                <a:cs typeface="Times New Roman" panose="02020603050405020304" pitchFamily="18" charset="0"/>
              </a:rPr>
              <a:t> Điều chế ra thuốc, vacxin chữa bệnh</a:t>
            </a:r>
            <a:endParaRPr lang="en-US" dirty="0">
              <a:latin typeface="#9Slide03 Cabin Condensed" panose="00000506000000000000" pitchFamily="2" charset="-93"/>
              <a:cs typeface="Times New Roman" panose="02020603050405020304" pitchFamily="18" charset="0"/>
            </a:endParaRPr>
          </a:p>
        </p:txBody>
      </p:sp>
      <p:sp>
        <p:nvSpPr>
          <p:cNvPr id="31" name="TextBox 30">
            <a:extLst>
              <a:ext uri="{FF2B5EF4-FFF2-40B4-BE49-F238E27FC236}">
                <a16:creationId xmlns:a16="http://schemas.microsoft.com/office/drawing/2014/main" id="{02F9EA85-4386-6B8D-67AE-0522D058783A}"/>
              </a:ext>
            </a:extLst>
          </p:cNvPr>
          <p:cNvSpPr txBox="1"/>
          <p:nvPr/>
        </p:nvSpPr>
        <p:spPr>
          <a:xfrm>
            <a:off x="1967950" y="3045628"/>
            <a:ext cx="883920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dirty="0">
                <a:latin typeface="#9Slide03 Cabin Condensed" panose="00000506000000000000" pitchFamily="2" charset="-93"/>
                <a:ea typeface="Calibri" panose="020F0502020204030204" pitchFamily="34" charset="0"/>
                <a:cs typeface="Times New Roman" panose="02020603050405020304" pitchFamily="18" charset="0"/>
              </a:rPr>
              <a:t> + Hình 1.4: </a:t>
            </a:r>
            <a:r>
              <a:rPr lang="en-US" dirty="0">
                <a:latin typeface="#9Slide03 Cabin Condensed" panose="00000506000000000000" pitchFamily="2" charset="-93"/>
                <a:ea typeface="Calibri" panose="020F0502020204030204" pitchFamily="34" charset="0"/>
                <a:cs typeface="Times New Roman" panose="02020603050405020304" pitchFamily="18" charset="0"/>
              </a:rPr>
              <a:t>T</a:t>
            </a:r>
            <a:r>
              <a:rPr lang="vi-VN" dirty="0">
                <a:latin typeface="#9Slide03 Cabin Condensed" panose="00000506000000000000" pitchFamily="2" charset="-93"/>
                <a:ea typeface="Calibri" panose="020F0502020204030204" pitchFamily="34" charset="0"/>
                <a:cs typeface="Times New Roman" panose="02020603050405020304" pitchFamily="18" charset="0"/>
              </a:rPr>
              <a:t>ách các tạp chất ra khỏi nhiên liệu</a:t>
            </a:r>
            <a:endParaRPr lang="en-US" dirty="0">
              <a:latin typeface="#9Slide03 Cabin Condensed" panose="00000506000000000000" pitchFamily="2" charset="-93"/>
              <a:cs typeface="Times New Roman" panose="02020603050405020304" pitchFamily="18" charset="0"/>
            </a:endParaRPr>
          </a:p>
        </p:txBody>
      </p:sp>
      <p:sp>
        <p:nvSpPr>
          <p:cNvPr id="32" name="TextBox 31">
            <a:extLst>
              <a:ext uri="{FF2B5EF4-FFF2-40B4-BE49-F238E27FC236}">
                <a16:creationId xmlns:a16="http://schemas.microsoft.com/office/drawing/2014/main" id="{FE8660B1-E4BD-3EB9-AB39-4417DBDC173B}"/>
              </a:ext>
            </a:extLst>
          </p:cNvPr>
          <p:cNvSpPr txBox="1"/>
          <p:nvPr/>
        </p:nvSpPr>
        <p:spPr>
          <a:xfrm>
            <a:off x="1967950" y="4637228"/>
            <a:ext cx="995049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dirty="0">
                <a:latin typeface="#9Slide03 Cabin Condensed" panose="00000506000000000000" pitchFamily="2" charset="-93"/>
                <a:cs typeface="Times New Roman" panose="02020603050405020304" pitchFamily="18" charset="0"/>
              </a:rPr>
              <a:t> + Hình 1.7: Nghiên cứu các thành phần của chỉ khâu tự tiêu</a:t>
            </a:r>
            <a:endParaRPr lang="en-US" dirty="0">
              <a:latin typeface="#9Slide03 Cabin Condensed" panose="00000506000000000000" pitchFamily="2" charset="-93"/>
              <a:cs typeface="Times New Roman" panose="02020603050405020304" pitchFamily="18" charset="0"/>
            </a:endParaRPr>
          </a:p>
        </p:txBody>
      </p:sp>
      <p:sp>
        <p:nvSpPr>
          <p:cNvPr id="33" name="TextBox 32">
            <a:extLst>
              <a:ext uri="{FF2B5EF4-FFF2-40B4-BE49-F238E27FC236}">
                <a16:creationId xmlns:a16="http://schemas.microsoft.com/office/drawing/2014/main" id="{A062FA4D-84AE-D77C-4D8C-8E69CFF65BDB}"/>
              </a:ext>
            </a:extLst>
          </p:cNvPr>
          <p:cNvSpPr txBox="1"/>
          <p:nvPr/>
        </p:nvSpPr>
        <p:spPr>
          <a:xfrm>
            <a:off x="1967950" y="5169495"/>
            <a:ext cx="914400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a:latin typeface="#9Slide03 Cabin Condensed" panose="00000506000000000000" pitchFamily="2" charset="-93"/>
                <a:ea typeface="Calibri" panose="020F0502020204030204" pitchFamily="34" charset="0"/>
                <a:cs typeface="Times New Roman" panose="02020603050405020304" pitchFamily="18" charset="0"/>
              </a:rPr>
              <a:t> + Hình 1.8: Nghiên cứu các thành phần của mĩ phẩm</a:t>
            </a:r>
            <a:endParaRPr lang="en-US" dirty="0">
              <a:latin typeface="#9Slide03 Cabin Condensed" panose="00000506000000000000" pitchFamily="2" charset="-93"/>
              <a:cs typeface="Times New Roman" panose="02020603050405020304" pitchFamily="18" charset="0"/>
            </a:endParaRPr>
          </a:p>
        </p:txBody>
      </p:sp>
      <p:sp>
        <p:nvSpPr>
          <p:cNvPr id="34" name="TextBox 33">
            <a:extLst>
              <a:ext uri="{FF2B5EF4-FFF2-40B4-BE49-F238E27FC236}">
                <a16:creationId xmlns:a16="http://schemas.microsoft.com/office/drawing/2014/main" id="{74584824-F208-FFB5-7E0D-C83C555FADF0}"/>
              </a:ext>
            </a:extLst>
          </p:cNvPr>
          <p:cNvSpPr txBox="1"/>
          <p:nvPr/>
        </p:nvSpPr>
        <p:spPr>
          <a:xfrm>
            <a:off x="944412" y="2522890"/>
            <a:ext cx="986028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dirty="0">
                <a:latin typeface="#9Slide03 Cabin Condensed" panose="00000506000000000000" pitchFamily="2" charset="-93"/>
                <a:cs typeface="Times New Roman" panose="02020603050405020304" pitchFamily="18" charset="0"/>
              </a:rPr>
              <a:t>- Vai trò của hóa học trong mỗi ứng dụng là</a:t>
            </a:r>
            <a:endParaRPr lang="en-US" dirty="0">
              <a:latin typeface="#9Slide03 Cabin Condensed" panose="00000506000000000000" pitchFamily="2" charset="-93"/>
              <a:cs typeface="Times New Roman" panose="02020603050405020304" pitchFamily="18" charset="0"/>
            </a:endParaRPr>
          </a:p>
        </p:txBody>
      </p:sp>
      <p:sp>
        <p:nvSpPr>
          <p:cNvPr id="35" name="TextBox 34">
            <a:extLst>
              <a:ext uri="{FF2B5EF4-FFF2-40B4-BE49-F238E27FC236}">
                <a16:creationId xmlns:a16="http://schemas.microsoft.com/office/drawing/2014/main" id="{F0FF3B31-4389-9884-F1DA-41499076BC0A}"/>
              </a:ext>
            </a:extLst>
          </p:cNvPr>
          <p:cNvSpPr txBox="1"/>
          <p:nvPr/>
        </p:nvSpPr>
        <p:spPr>
          <a:xfrm>
            <a:off x="2000006" y="5643439"/>
            <a:ext cx="995049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pt-BR">
                <a:latin typeface="#9Slide03 Cabin Condensed" panose="00000506000000000000" pitchFamily="2" charset="-93"/>
                <a:cs typeface="Times New Roman" panose="02020603050405020304" pitchFamily="18" charset="0"/>
              </a:rPr>
              <a:t> + Hình 1.9: Điều chế, sản xuất phân bón</a:t>
            </a:r>
            <a:endParaRPr lang="en-US" dirty="0">
              <a:latin typeface="#9Slide03 Cabin Condensed" panose="00000506000000000000" pitchFamily="2" charset="-93"/>
              <a:cs typeface="Times New Roman" panose="02020603050405020304" pitchFamily="18" charset="0"/>
            </a:endParaRPr>
          </a:p>
        </p:txBody>
      </p:sp>
      <p:sp>
        <p:nvSpPr>
          <p:cNvPr id="36" name="TextBox 35">
            <a:extLst>
              <a:ext uri="{FF2B5EF4-FFF2-40B4-BE49-F238E27FC236}">
                <a16:creationId xmlns:a16="http://schemas.microsoft.com/office/drawing/2014/main" id="{D7D0791F-A15D-A206-6FD8-9D230CBECCDD}"/>
              </a:ext>
            </a:extLst>
          </p:cNvPr>
          <p:cNvSpPr txBox="1"/>
          <p:nvPr/>
        </p:nvSpPr>
        <p:spPr>
          <a:xfrm>
            <a:off x="2000006" y="6175706"/>
            <a:ext cx="914400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a:latin typeface="#9Slide03 Cabin Condensed" panose="00000506000000000000" pitchFamily="2" charset="-93"/>
                <a:ea typeface="Calibri" panose="020F0502020204030204" pitchFamily="34" charset="0"/>
                <a:cs typeface="Times New Roman" panose="02020603050405020304" pitchFamily="18" charset="0"/>
              </a:rPr>
              <a:t> + Hình 1.10: Nghiên cứu tính chất của các chất</a:t>
            </a:r>
            <a:endParaRPr lang="en-US"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66995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p:bldP spid="30" grpId="0"/>
      <p:bldP spid="31" grpId="0"/>
      <p:bldP spid="32" grpId="0"/>
      <p:bldP spid="33" grpId="0"/>
      <p:bldP spid="34" grpId="0"/>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dirty="0">
                <a:solidFill>
                  <a:srgbClr val="C00000"/>
                </a:solidFill>
                <a:latin typeface="#9Slide03 Cabin Condensed" panose="00000506000000000000" pitchFamily="2" charset="-93"/>
              </a:rPr>
              <a:t>EM ĐÃ HỌC</a:t>
            </a: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22" name="Group 21">
            <a:extLst>
              <a:ext uri="{FF2B5EF4-FFF2-40B4-BE49-F238E27FC236}">
                <a16:creationId xmlns:a16="http://schemas.microsoft.com/office/drawing/2014/main" id="{BF8F756E-A1C4-945B-4626-5A5C35C00159}"/>
              </a:ext>
            </a:extLst>
          </p:cNvPr>
          <p:cNvGrpSpPr/>
          <p:nvPr/>
        </p:nvGrpSpPr>
        <p:grpSpPr>
          <a:xfrm>
            <a:off x="2067682" y="3973223"/>
            <a:ext cx="10091216" cy="1357874"/>
            <a:chOff x="1737554" y="1155874"/>
            <a:chExt cx="9329216" cy="1357874"/>
          </a:xfrm>
        </p:grpSpPr>
        <p:sp>
          <p:nvSpPr>
            <p:cNvPr id="23" name="Rectangle: Rounded Corners 22">
              <a:extLst>
                <a:ext uri="{FF2B5EF4-FFF2-40B4-BE49-F238E27FC236}">
                  <a16:creationId xmlns:a16="http://schemas.microsoft.com/office/drawing/2014/main" id="{7598B7A9-A3F8-A26B-11EB-D410E3D08112}"/>
                </a:ext>
              </a:extLst>
            </p:cNvPr>
            <p:cNvSpPr/>
            <p:nvPr/>
          </p:nvSpPr>
          <p:spPr>
            <a:xfrm>
              <a:off x="1737554" y="1155874"/>
              <a:ext cx="9329216" cy="135787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4" name="TextBox 23">
              <a:extLst>
                <a:ext uri="{FF2B5EF4-FFF2-40B4-BE49-F238E27FC236}">
                  <a16:creationId xmlns:a16="http://schemas.microsoft.com/office/drawing/2014/main" id="{E58F2C89-D407-4091-E6BA-DF67DC2FEA05}"/>
                </a:ext>
              </a:extLst>
            </p:cNvPr>
            <p:cNvSpPr txBox="1"/>
            <p:nvPr/>
          </p:nvSpPr>
          <p:spPr>
            <a:xfrm>
              <a:off x="1977060" y="1169005"/>
              <a:ext cx="9089710" cy="10715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ts val="4419"/>
                </a:lnSpc>
                <a:spcBef>
                  <a:spcPct val="0"/>
                </a:spcBef>
              </a:pPr>
              <a:r>
                <a:rPr lang="en-US" sz="2800" spc="339" dirty="0" err="1">
                  <a:solidFill>
                    <a:schemeClr val="bg1"/>
                  </a:solidFill>
                  <a:latin typeface="#9Slide03 Cabin Condensed" panose="00000506000000000000" pitchFamily="2" charset="-93"/>
                  <a:cs typeface="Times New Roman" panose="02020603050405020304" pitchFamily="18" charset="0"/>
                </a:rPr>
                <a:t>Hóa</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học</a:t>
              </a:r>
              <a:r>
                <a:rPr lang="en-US" sz="2800" spc="339" dirty="0">
                  <a:solidFill>
                    <a:schemeClr val="bg1"/>
                  </a:solidFill>
                  <a:latin typeface="#9Slide03 Cabin Condensed" panose="00000506000000000000" pitchFamily="2" charset="-93"/>
                  <a:cs typeface="Times New Roman" panose="02020603050405020304" pitchFamily="18" charset="0"/>
                </a:rPr>
                <a:t> có </a:t>
              </a:r>
              <a:r>
                <a:rPr lang="en-US" sz="2800" spc="339" dirty="0" err="1">
                  <a:solidFill>
                    <a:schemeClr val="bg1"/>
                  </a:solidFill>
                  <a:latin typeface="#9Slide03 Cabin Condensed" panose="00000506000000000000" pitchFamily="2" charset="-93"/>
                  <a:cs typeface="Times New Roman" panose="02020603050405020304" pitchFamily="18" charset="0"/>
                </a:rPr>
                <a:t>vai</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trò</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quan</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trọng</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trong</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đời</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sống</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sản</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xuất</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và</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nghiên</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cứu</a:t>
              </a:r>
              <a:r>
                <a:rPr lang="en-US" sz="2800" spc="339" dirty="0">
                  <a:solidFill>
                    <a:schemeClr val="bg1"/>
                  </a:solidFill>
                  <a:latin typeface="#9Slide03 Cabin Condensed" panose="00000506000000000000" pitchFamily="2" charset="-93"/>
                  <a:cs typeface="Times New Roman" panose="02020603050405020304" pitchFamily="18" charset="0"/>
                </a:rPr>
                <a:t> khoa </a:t>
              </a:r>
              <a:r>
                <a:rPr lang="en-US" sz="2800" spc="339" dirty="0" err="1">
                  <a:solidFill>
                    <a:schemeClr val="bg1"/>
                  </a:solidFill>
                  <a:latin typeface="#9Slide03 Cabin Condensed" panose="00000506000000000000" pitchFamily="2" charset="-93"/>
                  <a:cs typeface="Times New Roman" panose="02020603050405020304" pitchFamily="18" charset="0"/>
                </a:rPr>
                <a:t>học</a:t>
              </a:r>
              <a:r>
                <a:rPr lang="en-US" sz="2800" spc="339" dirty="0">
                  <a:solidFill>
                    <a:schemeClr val="bg1"/>
                  </a:solidFill>
                  <a:latin typeface="#9Slide03 Cabin Condensed" panose="00000506000000000000" pitchFamily="2" charset="-93"/>
                  <a:cs typeface="Times New Roman" panose="02020603050405020304" pitchFamily="18" charset="0"/>
                </a:rPr>
                <a:t>.</a:t>
              </a:r>
            </a:p>
          </p:txBody>
        </p:sp>
      </p:grpSp>
      <p:pic>
        <p:nvPicPr>
          <p:cNvPr id="26" name="Picture 16">
            <a:extLst>
              <a:ext uri="{FF2B5EF4-FFF2-40B4-BE49-F238E27FC236}">
                <a16:creationId xmlns:a16="http://schemas.microsoft.com/office/drawing/2014/main" id="{D00CF55E-E681-8E6E-303C-71F5438B3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6607" y="3461816"/>
            <a:ext cx="802859" cy="703596"/>
          </a:xfrm>
          <a:prstGeom prst="rect">
            <a:avLst/>
          </a:prstGeom>
        </p:spPr>
      </p:pic>
    </p:spTree>
    <p:extLst>
      <p:ext uri="{BB962C8B-B14F-4D97-AF65-F5344CB8AC3E}">
        <p14:creationId xmlns:p14="http://schemas.microsoft.com/office/powerpoint/2010/main" val="367013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4" name="Group 3">
            <a:extLst>
              <a:ext uri="{FF2B5EF4-FFF2-40B4-BE49-F238E27FC236}">
                <a16:creationId xmlns:a16="http://schemas.microsoft.com/office/drawing/2014/main" id="{3368C06A-58F0-50BC-BFDF-06A4F8F2411F}"/>
              </a:ext>
            </a:extLst>
          </p:cNvPr>
          <p:cNvGrpSpPr/>
          <p:nvPr/>
        </p:nvGrpSpPr>
        <p:grpSpPr>
          <a:xfrm>
            <a:off x="6553200" y="1195267"/>
            <a:ext cx="2667000" cy="788228"/>
            <a:chOff x="2057400" y="605828"/>
            <a:chExt cx="8153400" cy="788228"/>
          </a:xfrm>
        </p:grpSpPr>
        <p:sp>
          <p:nvSpPr>
            <p:cNvPr id="2" name="Rectangle: Rounded Corners 1">
              <a:extLst>
                <a:ext uri="{FF2B5EF4-FFF2-40B4-BE49-F238E27FC236}">
                  <a16:creationId xmlns:a16="http://schemas.microsoft.com/office/drawing/2014/main" id="{A19113EB-222E-C24A-570D-ECFF7D85BB06}"/>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3">
              <a:extLst>
                <a:ext uri="{FF2B5EF4-FFF2-40B4-BE49-F238E27FC236}">
                  <a16:creationId xmlns:a16="http://schemas.microsoft.com/office/drawing/2014/main" id="{D1C75699-E29D-C120-C7FC-DA9F8E33687C}"/>
                </a:ext>
              </a:extLst>
            </p:cNvPr>
            <p:cNvSpPr txBox="1"/>
            <p:nvPr/>
          </p:nvSpPr>
          <p:spPr>
            <a:xfrm>
              <a:off x="2137999" y="605828"/>
              <a:ext cx="7996602" cy="673902"/>
            </a:xfrm>
            <a:prstGeom prst="rect">
              <a:avLst/>
            </a:prstGeom>
          </p:spPr>
          <p:txBody>
            <a:bodyPr wrap="square" lIns="0" tIns="0" rIns="0" bIns="0" rtlCol="0" anchor="t">
              <a:spAutoFit/>
            </a:bodyPr>
            <a:lstStyle/>
            <a:p>
              <a:pPr algn="ctr">
                <a:lnSpc>
                  <a:spcPts val="5876"/>
                </a:lnSpc>
                <a:spcBef>
                  <a:spcPct val="0"/>
                </a:spcBef>
              </a:pPr>
              <a:r>
                <a:rPr lang="en-US" sz="3200" b="1" dirty="0">
                  <a:solidFill>
                    <a:srgbClr val="FF914D"/>
                  </a:solidFill>
                  <a:latin typeface="#9Slide03 Cabin Condensed" panose="00000506000000000000" pitchFamily="2" charset="-93"/>
                  <a:cs typeface="Times New Roman" panose="02020603050405020304" pitchFamily="18" charset="0"/>
                </a:rPr>
                <a:t> LUYỆN TẬP</a:t>
              </a:r>
            </a:p>
          </p:txBody>
        </p:sp>
      </p:grpSp>
      <p:grpSp>
        <p:nvGrpSpPr>
          <p:cNvPr id="7" name="Group 6">
            <a:extLst>
              <a:ext uri="{FF2B5EF4-FFF2-40B4-BE49-F238E27FC236}">
                <a16:creationId xmlns:a16="http://schemas.microsoft.com/office/drawing/2014/main" id="{42CA701C-99E2-6219-CA6C-2664957FD1D4}"/>
              </a:ext>
            </a:extLst>
          </p:cNvPr>
          <p:cNvGrpSpPr/>
          <p:nvPr/>
        </p:nvGrpSpPr>
        <p:grpSpPr>
          <a:xfrm>
            <a:off x="4724400" y="3051179"/>
            <a:ext cx="7239000" cy="1478902"/>
            <a:chOff x="532674" y="2566476"/>
            <a:chExt cx="10554426" cy="850098"/>
          </a:xfrm>
        </p:grpSpPr>
        <p:sp>
          <p:nvSpPr>
            <p:cNvPr id="6" name="Rectangle: Rounded Corners 5">
              <a:extLst>
                <a:ext uri="{FF2B5EF4-FFF2-40B4-BE49-F238E27FC236}">
                  <a16:creationId xmlns:a16="http://schemas.microsoft.com/office/drawing/2014/main" id="{3F6D81AD-9946-262E-D835-4EAA4067F4F2}"/>
                </a:ext>
              </a:extLst>
            </p:cNvPr>
            <p:cNvSpPr/>
            <p:nvPr/>
          </p:nvSpPr>
          <p:spPr>
            <a:xfrm>
              <a:off x="532674" y="2566476"/>
              <a:ext cx="10554426" cy="850098"/>
            </a:xfrm>
            <a:prstGeom prst="roundRect">
              <a:avLst/>
            </a:prstGeom>
            <a:ln w="381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4">
              <a:extLst>
                <a:ext uri="{FF2B5EF4-FFF2-40B4-BE49-F238E27FC236}">
                  <a16:creationId xmlns:a16="http://schemas.microsoft.com/office/drawing/2014/main" id="{B216A0BF-E997-C488-0049-D26DCD1870B0}"/>
                </a:ext>
              </a:extLst>
            </p:cNvPr>
            <p:cNvSpPr txBox="1"/>
            <p:nvPr/>
          </p:nvSpPr>
          <p:spPr>
            <a:xfrm>
              <a:off x="933087" y="2716957"/>
              <a:ext cx="9753601" cy="495362"/>
            </a:xfrm>
            <a:prstGeom prst="rect">
              <a:avLst/>
            </a:prstGeom>
            <a:ln>
              <a:noFill/>
            </a:ln>
          </p:spPr>
          <p:txBody>
            <a:bodyPr wrap="square" lIns="0" tIns="0" rIns="0" bIns="0" rtlCol="0" anchor="t">
              <a:spAutoFit/>
            </a:bodyPr>
            <a:lstStyle/>
            <a:p>
              <a:pPr algn="just">
                <a:spcBef>
                  <a:spcPct val="0"/>
                </a:spcBef>
              </a:pPr>
              <a:r>
                <a:rPr lang="en-US" sz="2800" b="0" i="1" dirty="0" err="1">
                  <a:solidFill>
                    <a:srgbClr val="333333"/>
                  </a:solidFill>
                  <a:effectLst/>
                  <a:latin typeface="#9Slide03 Cabin Condensed" panose="00000506000000000000" pitchFamily="2" charset="-93"/>
                  <a:cs typeface="Times New Roman" panose="02020603050405020304" pitchFamily="18" charset="0"/>
                </a:rPr>
                <a:t>Kể</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tên</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một</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vài</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ứng</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dụng</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khác</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của</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hóa</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học</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trong</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đời</a:t>
              </a:r>
              <a:r>
                <a:rPr lang="en-US" sz="2800" b="0" i="1" dirty="0">
                  <a:solidFill>
                    <a:srgbClr val="333333"/>
                  </a:solidFill>
                  <a:effectLst/>
                  <a:latin typeface="#9Slide03 Cabin Condensed" panose="00000506000000000000" pitchFamily="2" charset="-93"/>
                  <a:cs typeface="Times New Roman" panose="02020603050405020304" pitchFamily="18" charset="0"/>
                </a:rPr>
                <a:t> </a:t>
              </a:r>
              <a:r>
                <a:rPr lang="en-US" sz="2800" b="0" i="1" dirty="0" err="1">
                  <a:solidFill>
                    <a:srgbClr val="333333"/>
                  </a:solidFill>
                  <a:effectLst/>
                  <a:latin typeface="#9Slide03 Cabin Condensed" panose="00000506000000000000" pitchFamily="2" charset="-93"/>
                  <a:cs typeface="Times New Roman" panose="02020603050405020304" pitchFamily="18" charset="0"/>
                </a:rPr>
                <a:t>sống</a:t>
              </a:r>
              <a:r>
                <a:rPr lang="en-US" sz="2800" b="0" i="1" dirty="0">
                  <a:solidFill>
                    <a:srgbClr val="333333"/>
                  </a:solidFill>
                  <a:effectLst/>
                  <a:latin typeface="#9Slide03 Cabin Condensed" panose="00000506000000000000" pitchFamily="2" charset="-93"/>
                  <a:cs typeface="Times New Roman" panose="02020603050405020304" pitchFamily="18" charset="0"/>
                </a:rPr>
                <a:t>.</a:t>
              </a:r>
              <a:endParaRPr lang="vi-VN" sz="2800" i="1" dirty="0">
                <a:latin typeface="#9Slide03 Cabin Condensed" panose="00000506000000000000" pitchFamily="2" charset="-93"/>
                <a:cs typeface="Times New Roman" panose="02020603050405020304" pitchFamily="18" charset="0"/>
              </a:endParaRPr>
            </a:p>
          </p:txBody>
        </p:sp>
      </p:grpSp>
      <p:pic>
        <p:nvPicPr>
          <p:cNvPr id="18" name="Picture 2">
            <a:extLst>
              <a:ext uri="{FF2B5EF4-FFF2-40B4-BE49-F238E27FC236}">
                <a16:creationId xmlns:a16="http://schemas.microsoft.com/office/drawing/2014/main" id="{C1EA7B5D-ABC2-F749-CDFA-C59496C74E2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1429631"/>
            <a:ext cx="2906078" cy="4114800"/>
          </a:xfrm>
          <a:prstGeom prst="rect">
            <a:avLst/>
          </a:prstGeom>
        </p:spPr>
      </p:pic>
    </p:spTree>
    <p:extLst>
      <p:ext uri="{BB962C8B-B14F-4D97-AF65-F5344CB8AC3E}">
        <p14:creationId xmlns:p14="http://schemas.microsoft.com/office/powerpoint/2010/main" val="25576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112520" y="1826142"/>
            <a:ext cx="986028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 Một vài ứng dụng khác của hóa học trong đời sống là:</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860110" y="3092824"/>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Dùng cồn để sát khuẩn vết thương</a:t>
            </a:r>
            <a:endParaRPr lang="en-US" sz="2800" dirty="0">
              <a:latin typeface="#9Slide03 Cabin Condensed" panose="00000506000000000000" pitchFamily="2" charset="-93"/>
              <a:cs typeface="Times New Roman" panose="02020603050405020304" pitchFamily="18" charset="0"/>
            </a:endParaRPr>
          </a:p>
        </p:txBody>
      </p:sp>
      <p:sp>
        <p:nvSpPr>
          <p:cNvPr id="29" name="TextBox 28">
            <a:extLst>
              <a:ext uri="{FF2B5EF4-FFF2-40B4-BE49-F238E27FC236}">
                <a16:creationId xmlns:a16="http://schemas.microsoft.com/office/drawing/2014/main" id="{D0DB8BF6-BE2C-0784-0179-CAF68050F8DB}"/>
              </a:ext>
            </a:extLst>
          </p:cNvPr>
          <p:cNvSpPr txBox="1"/>
          <p:nvPr/>
        </p:nvSpPr>
        <p:spPr>
          <a:xfrm>
            <a:off x="1860110" y="3671740"/>
            <a:ext cx="9107774"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2800">
                <a:latin typeface="#9Slide03 Cabin Condensed" panose="00000506000000000000" pitchFamily="2" charset="-93"/>
                <a:ea typeface="Calibri" panose="020F0502020204030204" pitchFamily="34" charset="0"/>
                <a:cs typeface="Times New Roman" panose="02020603050405020304" pitchFamily="18" charset="0"/>
              </a:rPr>
              <a:t>+ Sử dụng chất phù hợp để dập tắt đám cháy xăng, khí gas</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1741724" y="2527503"/>
            <a:ext cx="5461701"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dirty="0">
                <a:latin typeface="#9Slide03 Cabin Condensed" panose="00000506000000000000" pitchFamily="2" charset="-93"/>
                <a:ea typeface="Calibri" panose="020F0502020204030204" pitchFamily="34" charset="0"/>
                <a:cs typeface="Times New Roman" panose="02020603050405020304" pitchFamily="18" charset="0"/>
              </a:rPr>
              <a:t> + </a:t>
            </a:r>
            <a:r>
              <a:rPr lang="en-US" sz="2800" dirty="0" err="1">
                <a:latin typeface="#9Slide03 Cabin Condensed" panose="00000506000000000000" pitchFamily="2" charset="-93"/>
                <a:ea typeface="Calibri" panose="020F0502020204030204" pitchFamily="34" charset="0"/>
                <a:cs typeface="Times New Roman" panose="02020603050405020304" pitchFamily="18" charset="0"/>
              </a:rPr>
              <a:t>Lấy</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ea typeface="Calibri" panose="020F0502020204030204" pitchFamily="34" charset="0"/>
                <a:cs typeface="Times New Roman" panose="02020603050405020304" pitchFamily="18" charset="0"/>
              </a:rPr>
              <a:t>vân</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ea typeface="Calibri" panose="020F0502020204030204" pitchFamily="34" charset="0"/>
                <a:cs typeface="Times New Roman" panose="02020603050405020304" pitchFamily="18" charset="0"/>
              </a:rPr>
              <a:t>tay</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ea typeface="Calibri" panose="020F0502020204030204" pitchFamily="34" charset="0"/>
                <a:cs typeface="Times New Roman" panose="02020603050405020304" pitchFamily="18" charset="0"/>
              </a:rPr>
              <a:t>tội</a:t>
            </a:r>
            <a:r>
              <a:rPr lang="en-US" sz="2800" dirty="0">
                <a:latin typeface="#9Slide03 Cabin Condensed" panose="00000506000000000000" pitchFamily="2" charset="-93"/>
                <a:ea typeface="Calibri" panose="020F0502020204030204" pitchFamily="34" charset="0"/>
                <a:cs typeface="Times New Roman" panose="02020603050405020304" pitchFamily="18" charset="0"/>
              </a:rPr>
              <a:t> </a:t>
            </a:r>
            <a:r>
              <a:rPr lang="en-US" sz="2800" dirty="0" err="1">
                <a:latin typeface="#9Slide03 Cabin Condensed" panose="00000506000000000000" pitchFamily="2" charset="-93"/>
                <a:ea typeface="Calibri" panose="020F0502020204030204" pitchFamily="34" charset="0"/>
                <a:cs typeface="Times New Roman" panose="02020603050405020304" pitchFamily="18" charset="0"/>
              </a:rPr>
              <a:t>phạm</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CCCA707B-65A9-4B00-FDE3-54500B8A8994}"/>
              </a:ext>
            </a:extLst>
          </p:cNvPr>
          <p:cNvSpPr txBox="1"/>
          <p:nvPr/>
        </p:nvSpPr>
        <p:spPr>
          <a:xfrm>
            <a:off x="1860110" y="4261445"/>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 + Bảo quản thực phẩm</a:t>
            </a:r>
            <a:endParaRPr lang="en-US" sz="2800" dirty="0">
              <a:latin typeface="#9Slide03 Cabin Condensed" panose="00000506000000000000" pitchFamily="2" charset="-93"/>
              <a:cs typeface="Times New Roman" panose="02020603050405020304" pitchFamily="18" charset="0"/>
            </a:endParaRPr>
          </a:p>
        </p:txBody>
      </p:sp>
      <p:sp>
        <p:nvSpPr>
          <p:cNvPr id="19" name="TextBox 18">
            <a:extLst>
              <a:ext uri="{FF2B5EF4-FFF2-40B4-BE49-F238E27FC236}">
                <a16:creationId xmlns:a16="http://schemas.microsoft.com/office/drawing/2014/main" id="{B739CA44-BF55-B7AF-2B92-15D6E91D7715}"/>
              </a:ext>
            </a:extLst>
          </p:cNvPr>
          <p:cNvSpPr txBox="1"/>
          <p:nvPr/>
        </p:nvSpPr>
        <p:spPr>
          <a:xfrm>
            <a:off x="1860110" y="4840361"/>
            <a:ext cx="9107774"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2800">
                <a:latin typeface="#9Slide03 Cabin Condensed" panose="00000506000000000000" pitchFamily="2" charset="-93"/>
                <a:ea typeface="Calibri" panose="020F0502020204030204" pitchFamily="34" charset="0"/>
                <a:cs typeface="Times New Roman" panose="02020603050405020304" pitchFamily="18" charset="0"/>
              </a:rPr>
              <a:t> + Để hoa quả nhanh chín</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2265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29"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960120" y="1373231"/>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7E292E01-BB47-6AD5-ADDE-4ABDE58ECBDA}"/>
              </a:ext>
            </a:extLst>
          </p:cNvPr>
          <p:cNvGrpSpPr/>
          <p:nvPr/>
        </p:nvGrpSpPr>
        <p:grpSpPr>
          <a:xfrm>
            <a:off x="4419599" y="333344"/>
            <a:ext cx="3276601" cy="874400"/>
            <a:chOff x="4419599" y="333344"/>
            <a:chExt cx="6705601" cy="87440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874400"/>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4555942" y="555100"/>
              <a:ext cx="643291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800" b="1" i="0" dirty="0">
                  <a:solidFill>
                    <a:schemeClr val="bg1"/>
                  </a:solidFill>
                  <a:effectLst/>
                  <a:latin typeface="#9Slide03 Cabin Condensed" panose="00000506000000000000" pitchFamily="2" charset="-93"/>
                  <a:cs typeface="Times New Roman" panose="02020603050405020304" pitchFamily="18" charset="0"/>
                </a:rPr>
                <a:t>VẬN DỤNG</a:t>
              </a:r>
              <a:endParaRPr lang="en-US" sz="2800" b="1" dirty="0">
                <a:solidFill>
                  <a:schemeClr val="bg1"/>
                </a:solidFill>
                <a:latin typeface="#9Slide03 Cabin Condensed" panose="00000506000000000000" pitchFamily="2" charset="-93"/>
                <a:cs typeface="Times New Roman" panose="02020603050405020304" pitchFamily="18" charset="0"/>
              </a:endParaRPr>
            </a:p>
          </p:txBody>
        </p:sp>
      </p:grpSp>
      <p:pic>
        <p:nvPicPr>
          <p:cNvPr id="15" name="Picture 14">
            <a:extLst>
              <a:ext uri="{FF2B5EF4-FFF2-40B4-BE49-F238E27FC236}">
                <a16:creationId xmlns:a16="http://schemas.microsoft.com/office/drawing/2014/main" id="{A574C32F-88C2-3010-81EB-9D2AB30BA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965" y="1942121"/>
            <a:ext cx="4005536" cy="327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7" name="Group 26">
            <a:extLst>
              <a:ext uri="{FF2B5EF4-FFF2-40B4-BE49-F238E27FC236}">
                <a16:creationId xmlns:a16="http://schemas.microsoft.com/office/drawing/2014/main" id="{12DCAE4D-C343-2AAA-F44E-5993485BB95B}"/>
              </a:ext>
            </a:extLst>
          </p:cNvPr>
          <p:cNvGrpSpPr/>
          <p:nvPr/>
        </p:nvGrpSpPr>
        <p:grpSpPr>
          <a:xfrm>
            <a:off x="1143000" y="1995065"/>
            <a:ext cx="6129064" cy="3274959"/>
            <a:chOff x="399803" y="2566475"/>
            <a:chExt cx="10687297" cy="1882502"/>
          </a:xfrm>
        </p:grpSpPr>
        <p:sp>
          <p:nvSpPr>
            <p:cNvPr id="28" name="Rectangle: Rounded Corners 27">
              <a:extLst>
                <a:ext uri="{FF2B5EF4-FFF2-40B4-BE49-F238E27FC236}">
                  <a16:creationId xmlns:a16="http://schemas.microsoft.com/office/drawing/2014/main" id="{F02C5151-5452-2632-D968-48C422F6C68C}"/>
                </a:ext>
              </a:extLst>
            </p:cNvPr>
            <p:cNvSpPr/>
            <p:nvPr/>
          </p:nvSpPr>
          <p:spPr>
            <a:xfrm>
              <a:off x="399803" y="2566475"/>
              <a:ext cx="10687297" cy="1882502"/>
            </a:xfrm>
            <a:prstGeom prst="roundRect">
              <a:avLst/>
            </a:prstGeom>
            <a:ln w="38100">
              <a:solidFill>
                <a:srgbClr val="7030A0"/>
              </a:solidFill>
              <a:prstDash val="lgDashDot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TextBox 4">
              <a:extLst>
                <a:ext uri="{FF2B5EF4-FFF2-40B4-BE49-F238E27FC236}">
                  <a16:creationId xmlns:a16="http://schemas.microsoft.com/office/drawing/2014/main" id="{3D8CB9A9-9B82-CEFC-00AF-405181EB1D49}"/>
                </a:ext>
              </a:extLst>
            </p:cNvPr>
            <p:cNvSpPr txBox="1"/>
            <p:nvPr/>
          </p:nvSpPr>
          <p:spPr>
            <a:xfrm>
              <a:off x="866651" y="2687931"/>
              <a:ext cx="9753601" cy="1486088"/>
            </a:xfrm>
            <a:prstGeom prst="rect">
              <a:avLst/>
            </a:prstGeom>
            <a:ln>
              <a:noFill/>
              <a:prstDash val="lgDashDotDot"/>
            </a:ln>
          </p:spPr>
          <p:txBody>
            <a:bodyPr wrap="square" lIns="0" tIns="0" rIns="0" bIns="0" rtlCol="0" anchor="t">
              <a:spAutoFit/>
            </a:bodyPr>
            <a:lstStyle/>
            <a:p>
              <a:pPr algn="just">
                <a:spcBef>
                  <a:spcPct val="0"/>
                </a:spcBef>
              </a:pPr>
              <a:r>
                <a:rPr lang="vi-VN" sz="2800" b="1" i="1" dirty="0">
                  <a:solidFill>
                    <a:schemeClr val="accent2"/>
                  </a:solidFill>
                  <a:effectLst/>
                  <a:latin typeface="#9Slide03 Cabin Condensed" panose="00000506000000000000" pitchFamily="2" charset="-93"/>
                  <a:cs typeface="Times New Roman" panose="02020603050405020304" pitchFamily="18" charset="0"/>
                </a:rPr>
                <a:t> </a:t>
              </a:r>
              <a:r>
                <a:rPr lang="vi-VN" sz="2800" b="0" i="1" dirty="0">
                  <a:solidFill>
                    <a:schemeClr val="accent2"/>
                  </a:solidFill>
                  <a:effectLst/>
                  <a:latin typeface="#9Slide03 Cabin Condensed" panose="00000506000000000000" pitchFamily="2" charset="-93"/>
                  <a:cs typeface="Times New Roman" panose="02020603050405020304" pitchFamily="18" charset="0"/>
                </a:rPr>
                <a:t>Từ sáng sớm thức dậy cho đến tối đi ngủ, em sử dụng rất nhiều chất trong việc sinh hoạt cá nhân, ăn uống, học tập,… Hãy liệt kê những chất đã sử dụng hằng ngày mà em biết. Nếu thiếu đi những chất ấy thì cuộc sống sẽ bất tiện như thế nào?</a:t>
              </a:r>
              <a:endParaRPr lang="vi-VN" sz="2800" i="1" dirty="0">
                <a:solidFill>
                  <a:schemeClr val="accent2"/>
                </a:solidFill>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105209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289136" y="2387625"/>
            <a:ext cx="995049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 Nước: Nếu thiếu nước, con người sẽ mắc các bệnh về bài tiết, cây trở nên khô héo và chết</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1289136" y="1824260"/>
            <a:ext cx="922616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Oxygen: Giúp duy trì hô hấp, sự sống ở con người và động vật</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CCCA707B-65A9-4B00-FDE3-54500B8A8994}"/>
              </a:ext>
            </a:extLst>
          </p:cNvPr>
          <p:cNvSpPr txBox="1"/>
          <p:nvPr/>
        </p:nvSpPr>
        <p:spPr>
          <a:xfrm>
            <a:off x="1289136" y="3407898"/>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 Iodine: Thiếu iodine, con người sẽ bị bướu cổ</a:t>
            </a:r>
            <a:endParaRPr lang="en-US" sz="2800" dirty="0">
              <a:latin typeface="#9Slide03 Cabin Condensed" panose="00000506000000000000" pitchFamily="2" charset="-93"/>
              <a:cs typeface="Times New Roman" panose="02020603050405020304" pitchFamily="18" charset="0"/>
            </a:endParaRPr>
          </a:p>
        </p:txBody>
      </p:sp>
      <p:sp>
        <p:nvSpPr>
          <p:cNvPr id="19" name="TextBox 18">
            <a:extLst>
              <a:ext uri="{FF2B5EF4-FFF2-40B4-BE49-F238E27FC236}">
                <a16:creationId xmlns:a16="http://schemas.microsoft.com/office/drawing/2014/main" id="{B739CA44-BF55-B7AF-2B92-15D6E91D7715}"/>
              </a:ext>
            </a:extLst>
          </p:cNvPr>
          <p:cNvSpPr txBox="1"/>
          <p:nvPr/>
        </p:nvSpPr>
        <p:spPr>
          <a:xfrm>
            <a:off x="1289136" y="4022710"/>
            <a:ext cx="9107774"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a:latin typeface="#9Slide03 Cabin Condensed" panose="00000506000000000000" pitchFamily="2" charset="-93"/>
                <a:ea typeface="Calibri" panose="020F0502020204030204" pitchFamily="34" charset="0"/>
                <a:cs typeface="Times New Roman" panose="02020603050405020304" pitchFamily="18" charset="0"/>
              </a:rPr>
              <a:t>- Glucose: Thiếu glucose, con người sẽ bị mất năng lượng</a:t>
            </a:r>
            <a:endParaRPr lang="en-US" sz="2800" dirty="0">
              <a:latin typeface="#9Slide03 Cabin Condensed" panose="00000506000000000000" pitchFamily="2" charset="-93"/>
              <a:cs typeface="Times New Roman" panose="02020603050405020304" pitchFamily="18" charset="0"/>
            </a:endParaRPr>
          </a:p>
        </p:txBody>
      </p:sp>
      <p:sp>
        <p:nvSpPr>
          <p:cNvPr id="20" name="TextBox 19">
            <a:extLst>
              <a:ext uri="{FF2B5EF4-FFF2-40B4-BE49-F238E27FC236}">
                <a16:creationId xmlns:a16="http://schemas.microsoft.com/office/drawing/2014/main" id="{96DF6A8D-DA49-FD81-6F5A-F916C21E495E}"/>
              </a:ext>
            </a:extLst>
          </p:cNvPr>
          <p:cNvSpPr txBox="1"/>
          <p:nvPr/>
        </p:nvSpPr>
        <p:spPr>
          <a:xfrm>
            <a:off x="1291594" y="4648200"/>
            <a:ext cx="9107774"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a:latin typeface="#9Slide03 Cabin Condensed" panose="00000506000000000000" pitchFamily="2" charset="-93"/>
                <a:ea typeface="Calibri" panose="020F0502020204030204" pitchFamily="34" charset="0"/>
                <a:cs typeface="Times New Roman" panose="02020603050405020304" pitchFamily="18" charset="0"/>
              </a:rPr>
              <a:t>- Calcium: Phát triển xương, giúp xương chắc khỏe</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81102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077628B-22F9-4501-A144-AE5B5E365255}"/>
              </a:ext>
            </a:extLst>
          </p:cNvPr>
          <p:cNvSpPr txBox="1"/>
          <p:nvPr/>
        </p:nvSpPr>
        <p:spPr>
          <a:xfrm>
            <a:off x="1676400" y="1447800"/>
            <a:ext cx="9514863" cy="53553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ts val="4619"/>
              </a:lnSpc>
              <a:spcBef>
                <a:spcPct val="0"/>
              </a:spcBef>
            </a:pPr>
            <a:r>
              <a:rPr lang="en-US" sz="2800" dirty="0" err="1">
                <a:solidFill>
                  <a:srgbClr val="000000"/>
                </a:solidFill>
                <a:latin typeface="#9Slide03 Cabin Condensed" panose="00000506000000000000" pitchFamily="2" charset="-93"/>
                <a:cs typeface="Times New Roman" panose="02020603050405020304" pitchFamily="18" charset="0"/>
              </a:rPr>
              <a:t>Hầu</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hết</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mọi</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thứ</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xung</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quanh</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chúng</a:t>
            </a:r>
            <a:r>
              <a:rPr lang="en-US" sz="2800" dirty="0">
                <a:solidFill>
                  <a:srgbClr val="000000"/>
                </a:solidFill>
                <a:latin typeface="#9Slide03 Cabin Condensed" panose="00000506000000000000" pitchFamily="2" charset="-93"/>
                <a:cs typeface="Times New Roman" panose="02020603050405020304" pitchFamily="18" charset="0"/>
              </a:rPr>
              <a:t> ta </a:t>
            </a:r>
            <a:r>
              <a:rPr lang="en-US" sz="2800" dirty="0" err="1">
                <a:solidFill>
                  <a:srgbClr val="000000"/>
                </a:solidFill>
                <a:latin typeface="#9Slide03 Cabin Condensed" panose="00000506000000000000" pitchFamily="2" charset="-93"/>
                <a:cs typeface="Times New Roman" panose="02020603050405020304" pitchFamily="18" charset="0"/>
              </a:rPr>
              <a:t>đều</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liên</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quan</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đến</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hoá</a:t>
            </a:r>
            <a:r>
              <a:rPr lang="en-US" sz="2800" dirty="0">
                <a:solidFill>
                  <a:srgbClr val="000000"/>
                </a:solidFill>
                <a:latin typeface="#9Slide03 Cabin Condensed" panose="00000506000000000000" pitchFamily="2" charset="-93"/>
                <a:cs typeface="Times New Roman" panose="02020603050405020304" pitchFamily="18" charset="0"/>
              </a:rPr>
              <a:t> </a:t>
            </a:r>
            <a:r>
              <a:rPr lang="en-US" sz="2800" dirty="0" err="1">
                <a:solidFill>
                  <a:srgbClr val="000000"/>
                </a:solidFill>
                <a:latin typeface="#9Slide03 Cabin Condensed" panose="00000506000000000000" pitchFamily="2" charset="-93"/>
                <a:cs typeface="Times New Roman" panose="02020603050405020304" pitchFamily="18" charset="0"/>
              </a:rPr>
              <a:t>học</a:t>
            </a:r>
            <a:r>
              <a:rPr lang="en-US" sz="2800" dirty="0">
                <a:solidFill>
                  <a:srgbClr val="000000"/>
                </a:solidFill>
                <a:latin typeface="#9Slide03 Cabin Condensed" panose="00000506000000000000" pitchFamily="2" charset="-93"/>
                <a:cs typeface="Times New Roman" panose="02020603050405020304" pitchFamily="18" charset="0"/>
              </a:rPr>
              <a:t>. </a:t>
            </a:r>
          </a:p>
        </p:txBody>
      </p:sp>
      <p:pic>
        <p:nvPicPr>
          <p:cNvPr id="4" name="Picture 3">
            <a:extLst>
              <a:ext uri="{FF2B5EF4-FFF2-40B4-BE49-F238E27FC236}">
                <a16:creationId xmlns:a16="http://schemas.microsoft.com/office/drawing/2014/main" id="{C524F22B-6B28-F336-2A6F-51BB1FD4A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3161424"/>
            <a:ext cx="4155343" cy="3465576"/>
          </a:xfrm>
          <a:prstGeom prst="rect">
            <a:avLst/>
          </a:prstGeom>
          <a:ln w="38100" cap="sq">
            <a:solidFill>
              <a:srgbClr val="726753"/>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A976715-F43F-841B-9CF2-7553E5912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161424"/>
            <a:ext cx="2971800" cy="3465576"/>
          </a:xfrm>
          <a:prstGeom prst="rect">
            <a:avLst/>
          </a:prstGeom>
          <a:ln w="38100" cap="sq">
            <a:solidFill>
              <a:srgbClr val="726753"/>
            </a:solidFill>
            <a:prstDash val="solid"/>
            <a:miter lim="800000"/>
          </a:ln>
          <a:effectLst>
            <a:outerShdw blurRad="50800" dist="38100" dir="2700000" algn="tl" rotWithShape="0">
              <a:srgbClr val="000000">
                <a:alpha val="43000"/>
              </a:srgbClr>
            </a:outerShdw>
          </a:effectLst>
        </p:spPr>
      </p:pic>
      <p:pic>
        <p:nvPicPr>
          <p:cNvPr id="16" name="Picture 2" descr="Science Nature Wallpapers - Top Free Science Nature Backgrounds -  WallpaperAccess">
            <a:extLst>
              <a:ext uri="{FF2B5EF4-FFF2-40B4-BE49-F238E27FC236}">
                <a16:creationId xmlns:a16="http://schemas.microsoft.com/office/drawing/2014/main" id="{ED8A51AE-3672-E280-1A28-950E66F1C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95" r="24295"/>
          <a:stretch/>
        </p:blipFill>
        <p:spPr bwMode="auto">
          <a:xfrm>
            <a:off x="4038600" y="3159024"/>
            <a:ext cx="3169587" cy="3467976"/>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3A4F658E-F6A3-1D2D-3E9D-4FE885FDD4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3510" y="1447800"/>
            <a:ext cx="802859" cy="703596"/>
          </a:xfrm>
          <a:prstGeom prst="rect">
            <a:avLst/>
          </a:prstGeom>
        </p:spPr>
      </p:pic>
      <p:pic>
        <p:nvPicPr>
          <p:cNvPr id="6" name="Picture 5">
            <a:extLst>
              <a:ext uri="{FF2B5EF4-FFF2-40B4-BE49-F238E27FC236}">
                <a16:creationId xmlns:a16="http://schemas.microsoft.com/office/drawing/2014/main" id="{B3F7824D-6B84-D3AB-3EEE-7FF3B441F4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438400"/>
            <a:ext cx="4522137" cy="3933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045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dirty="0">
                <a:solidFill>
                  <a:schemeClr val="bg1"/>
                </a:solidFill>
                <a:latin typeface="#9Slide03 Cabin Condensed" panose="00000506000000000000" pitchFamily="2" charset="-93"/>
                <a:cs typeface="#9Slide04 Taviraj ExtraBold" pitchFamily="2" charset="-34"/>
              </a:rPr>
              <a:t>03</a:t>
            </a: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9477464" cy="2308324"/>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spcBef>
                <a:spcPct val="0"/>
              </a:spcBef>
            </a:pPr>
            <a:r>
              <a:rPr lang="en-US" sz="7200" b="1" dirty="0">
                <a:solidFill>
                  <a:srgbClr val="C00000"/>
                </a:solidFill>
                <a:latin typeface="#9Slide03 Cabin Condensed" panose="00000506000000000000" pitchFamily="2" charset="-93"/>
                <a:cs typeface="Times New Roman" panose="02020603050405020304" pitchFamily="18" charset="0"/>
              </a:rPr>
              <a:t>PHƯƠNG PHÁP </a:t>
            </a:r>
          </a:p>
          <a:p>
            <a:pPr>
              <a:spcBef>
                <a:spcPct val="0"/>
              </a:spcBef>
            </a:pPr>
            <a:r>
              <a:rPr lang="en-US" sz="7200" b="1" dirty="0">
                <a:solidFill>
                  <a:srgbClr val="C00000"/>
                </a:solidFill>
                <a:latin typeface="#9Slide03 Cabin Condensed" panose="00000506000000000000" pitchFamily="2" charset="-93"/>
                <a:cs typeface="Times New Roman" panose="02020603050405020304" pitchFamily="18" charset="0"/>
              </a:rPr>
              <a:t>HỌC TẬP HOÁ HỌC</a:t>
            </a: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dirty="0">
                <a:solidFill>
                  <a:schemeClr val="bg1"/>
                </a:solidFill>
                <a:latin typeface="#9Slide03 Cabin Condensed" panose="00000506000000000000" pitchFamily="2" charset="-93"/>
                <a:cs typeface="#9Slide04 Taviraj ExtraBold" pitchFamily="2" charset="-34"/>
              </a:rPr>
              <a:t>PHẦN </a:t>
            </a: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177862" y="1"/>
            <a:ext cx="7677770" cy="4181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ác định giá trị tài sản thuần trong cổ phần hóa doanh nghiệp nhà nước và  vấn đề đặt ra">
            <a:extLst>
              <a:ext uri="{FF2B5EF4-FFF2-40B4-BE49-F238E27FC236}">
                <a16:creationId xmlns:a16="http://schemas.microsoft.com/office/drawing/2014/main" id="{BAF7E2AF-EF6F-5C25-5190-161202F98F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92" b="12604"/>
          <a:stretch/>
        </p:blipFill>
        <p:spPr bwMode="auto">
          <a:xfrm>
            <a:off x="3947441" y="617156"/>
            <a:ext cx="5135717" cy="292721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08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548640" y="253166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548640" y="131095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676400" y="1493067"/>
            <a:ext cx="8403221" cy="856478"/>
            <a:chOff x="1343886" y="451086"/>
            <a:chExt cx="7154924"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6246597"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1.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Ôn tập và nghiên cứu bài học</a:t>
              </a:r>
              <a:r>
                <a:rPr lang="en-US"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trước khi đến lớp</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86" y="451086"/>
              <a:ext cx="72555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703307" y="590750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33" name="Picture 2" descr="Lưu ý khi đặt tên đề tài nghiên cứu | RCES | Cộng đồng sinh viên kinh tế nghiên  cứu khoa học">
            <a:extLst>
              <a:ext uri="{FF2B5EF4-FFF2-40B4-BE49-F238E27FC236}">
                <a16:creationId xmlns:a16="http://schemas.microsoft.com/office/drawing/2014/main" id="{7D3976BD-A51D-7C83-5F13-F41742700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97978"/>
            <a:ext cx="5088689" cy="3347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Group 13">
            <a:extLst>
              <a:ext uri="{FF2B5EF4-FFF2-40B4-BE49-F238E27FC236}">
                <a16:creationId xmlns:a16="http://schemas.microsoft.com/office/drawing/2014/main" id="{85363080-732D-9288-75D3-CB00A1E320B8}"/>
              </a:ext>
            </a:extLst>
          </p:cNvPr>
          <p:cNvGrpSpPr/>
          <p:nvPr/>
        </p:nvGrpSpPr>
        <p:grpSpPr>
          <a:xfrm>
            <a:off x="1978952" y="275310"/>
            <a:ext cx="7929295" cy="791600"/>
            <a:chOff x="2057400" y="602456"/>
            <a:chExt cx="8153400" cy="791600"/>
          </a:xfrm>
        </p:grpSpPr>
        <p:sp>
          <p:nvSpPr>
            <p:cNvPr id="15" name="Rectangle: Rounded Corners 14">
              <a:extLst>
                <a:ext uri="{FF2B5EF4-FFF2-40B4-BE49-F238E27FC236}">
                  <a16:creationId xmlns:a16="http://schemas.microsoft.com/office/drawing/2014/main" id="{FF987232-2EDD-38AF-DE7F-E421B5FFD554}"/>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a:extLst>
                <a:ext uri="{FF2B5EF4-FFF2-40B4-BE49-F238E27FC236}">
                  <a16:creationId xmlns:a16="http://schemas.microsoft.com/office/drawing/2014/main" id="{DFE08A9E-B0C0-9995-F8A0-FCE607836EE1}"/>
                </a:ext>
              </a:extLst>
            </p:cNvPr>
            <p:cNvSpPr txBox="1"/>
            <p:nvPr/>
          </p:nvSpPr>
          <p:spPr>
            <a:xfrm>
              <a:off x="2119883" y="602456"/>
              <a:ext cx="7996601" cy="647293"/>
            </a:xfrm>
            <a:prstGeom prst="rect">
              <a:avLst/>
            </a:prstGeom>
          </p:spPr>
          <p:txBody>
            <a:bodyPr wrap="square" lIns="0" tIns="0" rIns="0" bIns="0" rtlCol="0" anchor="t">
              <a:spAutoFit/>
            </a:bodyPr>
            <a:lstStyle/>
            <a:p>
              <a:pPr algn="ctr">
                <a:lnSpc>
                  <a:spcPts val="5876"/>
                </a:lnSpc>
                <a:spcBef>
                  <a:spcPct val="0"/>
                </a:spcBef>
              </a:pPr>
              <a:r>
                <a:rPr lang="en-US" sz="2400" b="1" dirty="0">
                  <a:solidFill>
                    <a:schemeClr val="accent6"/>
                  </a:solidFill>
                  <a:latin typeface="#9Slide03 Cabin Condensed" panose="00000506000000000000" pitchFamily="2" charset="-93"/>
                  <a:cs typeface="Times New Roman" panose="02020603050405020304" pitchFamily="18" charset="0"/>
                </a:rPr>
                <a:t> TRÌNH BÀY PHƯƠNG PHÁP HỌC TẬP HÓA HỌC</a:t>
              </a:r>
            </a:p>
          </p:txBody>
        </p:sp>
      </p:grpSp>
    </p:spTree>
    <p:extLst>
      <p:ext uri="{BB962C8B-B14F-4D97-AF65-F5344CB8AC3E}">
        <p14:creationId xmlns:p14="http://schemas.microsoft.com/office/powerpoint/2010/main" val="36308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828800" y="448817"/>
            <a:ext cx="8403221" cy="856478"/>
            <a:chOff x="1343886" y="451086"/>
            <a:chExt cx="7154924"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6246597"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2.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Rèn luyện tư duy hoá học</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86" y="451086"/>
              <a:ext cx="72555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a:extLst>
              <a:ext uri="{FF2B5EF4-FFF2-40B4-BE49-F238E27FC236}">
                <a16:creationId xmlns:a16="http://schemas.microsoft.com/office/drawing/2014/main" id="{5613353B-7961-AFA0-2068-B2A25D506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2616" y="2411723"/>
            <a:ext cx="3905448" cy="3926868"/>
          </a:xfrm>
          <a:prstGeom prst="rect">
            <a:avLst/>
          </a:prstGeom>
        </p:spPr>
      </p:pic>
      <p:pic>
        <p:nvPicPr>
          <p:cNvPr id="15" name="Picture 3">
            <a:extLst>
              <a:ext uri="{FF2B5EF4-FFF2-40B4-BE49-F238E27FC236}">
                <a16:creationId xmlns:a16="http://schemas.microsoft.com/office/drawing/2014/main" id="{05029B0D-98B1-9929-80D8-0D69D41EC2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56042" y="1370373"/>
            <a:ext cx="2831749" cy="2358075"/>
          </a:xfrm>
          <a:prstGeom prst="rect">
            <a:avLst/>
          </a:prstGeom>
        </p:spPr>
      </p:pic>
      <p:pic>
        <p:nvPicPr>
          <p:cNvPr id="16" name="Picture 4">
            <a:extLst>
              <a:ext uri="{FF2B5EF4-FFF2-40B4-BE49-F238E27FC236}">
                <a16:creationId xmlns:a16="http://schemas.microsoft.com/office/drawing/2014/main" id="{4EAAFB0A-D078-0DF6-B1F2-C616C0FF99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0791" y="1736689"/>
            <a:ext cx="1774273" cy="1324051"/>
          </a:xfrm>
          <a:prstGeom prst="rect">
            <a:avLst/>
          </a:prstGeom>
        </p:spPr>
      </p:pic>
    </p:spTree>
    <p:extLst>
      <p:ext uri="{BB962C8B-B14F-4D97-AF65-F5344CB8AC3E}">
        <p14:creationId xmlns:p14="http://schemas.microsoft.com/office/powerpoint/2010/main" val="25186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2706104" y="372790"/>
            <a:ext cx="6154316" cy="1026691"/>
            <a:chOff x="2090867" y="375059"/>
            <a:chExt cx="5240094" cy="1026691"/>
          </a:xfrm>
        </p:grpSpPr>
        <p:sp>
          <p:nvSpPr>
            <p:cNvPr id="5" name="TextBox 4">
              <a:extLst>
                <a:ext uri="{FF2B5EF4-FFF2-40B4-BE49-F238E27FC236}">
                  <a16:creationId xmlns:a16="http://schemas.microsoft.com/office/drawing/2014/main" id="{D60305B5-4063-4BD8-BA0B-7C31F652AB2D}"/>
                </a:ext>
              </a:extLst>
            </p:cNvPr>
            <p:cNvSpPr txBox="1"/>
            <p:nvPr/>
          </p:nvSpPr>
          <p:spPr>
            <a:xfrm>
              <a:off x="3160540" y="375059"/>
              <a:ext cx="4170421" cy="1026691"/>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3.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Ghi chép</a:t>
              </a:r>
            </a:p>
            <a:p>
              <a:pPr algn="ctr"/>
              <a:r>
                <a:rPr lang="vi-VN"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4.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Luyện tập thường xuyên</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0867" y="451086"/>
              <a:ext cx="939912"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a:extLst>
              <a:ext uri="{FF2B5EF4-FFF2-40B4-BE49-F238E27FC236}">
                <a16:creationId xmlns:a16="http://schemas.microsoft.com/office/drawing/2014/main" id="{B10950EA-7D78-F5E9-BE38-2670F4D580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782" y="1962276"/>
            <a:ext cx="2293396" cy="1329007"/>
          </a:xfrm>
          <a:prstGeom prst="rect">
            <a:avLst/>
          </a:prstGeom>
        </p:spPr>
      </p:pic>
      <p:pic>
        <p:nvPicPr>
          <p:cNvPr id="15" name="Picture 3">
            <a:extLst>
              <a:ext uri="{FF2B5EF4-FFF2-40B4-BE49-F238E27FC236}">
                <a16:creationId xmlns:a16="http://schemas.microsoft.com/office/drawing/2014/main" id="{F5F71307-39CD-99D9-3DEE-4045E65ADA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7304" y="3136864"/>
            <a:ext cx="2628455" cy="2891301"/>
          </a:xfrm>
          <a:prstGeom prst="rect">
            <a:avLst/>
          </a:prstGeom>
        </p:spPr>
      </p:pic>
      <p:pic>
        <p:nvPicPr>
          <p:cNvPr id="16" name="Picture 4">
            <a:extLst>
              <a:ext uri="{FF2B5EF4-FFF2-40B4-BE49-F238E27FC236}">
                <a16:creationId xmlns:a16="http://schemas.microsoft.com/office/drawing/2014/main" id="{3D73D0C0-0C7B-2D66-76A7-2C5F979AA6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3954" y="2770548"/>
            <a:ext cx="3427189" cy="2891301"/>
          </a:xfrm>
          <a:prstGeom prst="rect">
            <a:avLst/>
          </a:prstGeom>
        </p:spPr>
      </p:pic>
      <p:sp>
        <p:nvSpPr>
          <p:cNvPr id="17" name="AutoShape 6">
            <a:extLst>
              <a:ext uri="{FF2B5EF4-FFF2-40B4-BE49-F238E27FC236}">
                <a16:creationId xmlns:a16="http://schemas.microsoft.com/office/drawing/2014/main" id="{B14CEE3F-C225-AA42-AA5B-8B80D6162A78}"/>
              </a:ext>
            </a:extLst>
          </p:cNvPr>
          <p:cNvSpPr/>
          <p:nvPr/>
        </p:nvSpPr>
        <p:spPr>
          <a:xfrm rot="5400000">
            <a:off x="4609259" y="4433475"/>
            <a:ext cx="3450701" cy="0"/>
          </a:xfrm>
          <a:prstGeom prst="line">
            <a:avLst/>
          </a:prstGeom>
          <a:ln w="47625" cap="flat">
            <a:solidFill>
              <a:srgbClr val="000000"/>
            </a:solidFill>
            <a:prstDash val="sysDash"/>
            <a:headEnd type="none" w="sm" len="sm"/>
            <a:tailEnd type="none" w="sm" len="sm"/>
          </a:ln>
        </p:spPr>
        <p:txBody>
          <a:bodyPr/>
          <a:lstStyle/>
          <a:p>
            <a:endParaRPr lang="vi-VN"/>
          </a:p>
        </p:txBody>
      </p:sp>
    </p:spTree>
    <p:extLst>
      <p:ext uri="{BB962C8B-B14F-4D97-AF65-F5344CB8AC3E}">
        <p14:creationId xmlns:p14="http://schemas.microsoft.com/office/powerpoint/2010/main" val="427459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828800" y="448817"/>
            <a:ext cx="8403221" cy="856478"/>
            <a:chOff x="1343886" y="451086"/>
            <a:chExt cx="7154924"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6246597"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5. </a:t>
              </a:r>
              <a:r>
                <a:rPr lang="en-US" sz="2800" spc="339" dirty="0" err="1">
                  <a:solidFill>
                    <a:schemeClr val="bg1"/>
                  </a:solidFill>
                  <a:latin typeface="#9Slide03 Cabin Condensed" panose="00000506000000000000" pitchFamily="2" charset="-93"/>
                  <a:cs typeface="Times New Roman" panose="02020603050405020304" pitchFamily="18" charset="0"/>
                </a:rPr>
                <a:t>Thực</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hành</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thí</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nghiệm</a:t>
              </a:r>
              <a:endPar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endParaRP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86" y="451086"/>
              <a:ext cx="72555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7" name="Picture 2">
            <a:extLst>
              <a:ext uri="{FF2B5EF4-FFF2-40B4-BE49-F238E27FC236}">
                <a16:creationId xmlns:a16="http://schemas.microsoft.com/office/drawing/2014/main" id="{B7C95376-2FDD-6EF1-92E6-DB1E426962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3800" y="1989526"/>
            <a:ext cx="4012771" cy="4257582"/>
          </a:xfrm>
          <a:prstGeom prst="rect">
            <a:avLst/>
          </a:prstGeom>
        </p:spPr>
      </p:pic>
    </p:spTree>
    <p:extLst>
      <p:ext uri="{BB962C8B-B14F-4D97-AF65-F5344CB8AC3E}">
        <p14:creationId xmlns:p14="http://schemas.microsoft.com/office/powerpoint/2010/main" val="36856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2947687" y="412136"/>
            <a:ext cx="5978277" cy="856478"/>
            <a:chOff x="2296563" y="414405"/>
            <a:chExt cx="5090205"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3658099" y="598603"/>
              <a:ext cx="3728669"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6.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Sử dụng thẻ ghi nhớ</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6563" y="414405"/>
              <a:ext cx="952677"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a:extLst>
              <a:ext uri="{FF2B5EF4-FFF2-40B4-BE49-F238E27FC236}">
                <a16:creationId xmlns:a16="http://schemas.microsoft.com/office/drawing/2014/main" id="{52B22A1D-CC11-C2D2-BF1E-642390F30C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47688" y="2591805"/>
            <a:ext cx="2597145" cy="2551695"/>
          </a:xfrm>
          <a:prstGeom prst="rect">
            <a:avLst/>
          </a:prstGeom>
        </p:spPr>
      </p:pic>
      <p:pic>
        <p:nvPicPr>
          <p:cNvPr id="15" name="Picture 3">
            <a:extLst>
              <a:ext uri="{FF2B5EF4-FFF2-40B4-BE49-F238E27FC236}">
                <a16:creationId xmlns:a16="http://schemas.microsoft.com/office/drawing/2014/main" id="{96263E12-C241-09DB-A396-D6D975ACE7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52823" y="1547523"/>
            <a:ext cx="3595977" cy="3595977"/>
          </a:xfrm>
          <a:prstGeom prst="rect">
            <a:avLst/>
          </a:prstGeom>
        </p:spPr>
      </p:pic>
      <p:pic>
        <p:nvPicPr>
          <p:cNvPr id="16" name="Picture 4">
            <a:extLst>
              <a:ext uri="{FF2B5EF4-FFF2-40B4-BE49-F238E27FC236}">
                <a16:creationId xmlns:a16="http://schemas.microsoft.com/office/drawing/2014/main" id="{2CF261A2-C2A1-0A60-9F91-1953BFA305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91832" y="5408517"/>
            <a:ext cx="4205167" cy="1030266"/>
          </a:xfrm>
          <a:prstGeom prst="rect">
            <a:avLst/>
          </a:prstGeom>
        </p:spPr>
      </p:pic>
      <p:sp>
        <p:nvSpPr>
          <p:cNvPr id="17" name="TextBox 5">
            <a:extLst>
              <a:ext uri="{FF2B5EF4-FFF2-40B4-BE49-F238E27FC236}">
                <a16:creationId xmlns:a16="http://schemas.microsoft.com/office/drawing/2014/main" id="{AB035046-81A6-8C4A-1080-149610110F50}"/>
              </a:ext>
            </a:extLst>
          </p:cNvPr>
          <p:cNvSpPr txBox="1"/>
          <p:nvPr/>
        </p:nvSpPr>
        <p:spPr>
          <a:xfrm>
            <a:off x="6060198" y="8255714"/>
            <a:ext cx="6167603" cy="501419"/>
          </a:xfrm>
          <a:prstGeom prst="rect">
            <a:avLst/>
          </a:prstGeom>
        </p:spPr>
        <p:txBody>
          <a:bodyPr lIns="0" tIns="0" rIns="0" bIns="0" rtlCol="0" anchor="t">
            <a:spAutoFit/>
          </a:bodyPr>
          <a:lstStyle/>
          <a:p>
            <a:pPr algn="ctr">
              <a:lnSpc>
                <a:spcPts val="4419"/>
              </a:lnSpc>
              <a:spcBef>
                <a:spcPct val="0"/>
              </a:spcBef>
            </a:pPr>
            <a:r>
              <a:rPr lang="en-US" sz="2400" spc="339" dirty="0">
                <a:solidFill>
                  <a:srgbClr val="000000"/>
                </a:solidFill>
                <a:latin typeface="#9Slide03 Cabin Condensed" panose="00000506000000000000" pitchFamily="2" charset="-93"/>
                <a:cs typeface="Times New Roman" panose="02020603050405020304" pitchFamily="18" charset="0"/>
              </a:rPr>
              <a:t>6. </a:t>
            </a:r>
            <a:r>
              <a:rPr lang="en-US" sz="2400" spc="339" dirty="0" err="1">
                <a:solidFill>
                  <a:srgbClr val="000000"/>
                </a:solidFill>
                <a:latin typeface="#9Slide03 Cabin Condensed" panose="00000506000000000000" pitchFamily="2" charset="-93"/>
                <a:cs typeface="Times New Roman" panose="02020603050405020304" pitchFamily="18" charset="0"/>
              </a:rPr>
              <a:t>Sử</a:t>
            </a:r>
            <a:r>
              <a:rPr lang="en-US" sz="2400" spc="339" dirty="0">
                <a:solidFill>
                  <a:srgbClr val="000000"/>
                </a:solidFill>
                <a:latin typeface="#9Slide03 Cabin Condensed" panose="00000506000000000000" pitchFamily="2" charset="-93"/>
                <a:cs typeface="Times New Roman" panose="02020603050405020304" pitchFamily="18" charset="0"/>
              </a:rPr>
              <a:t> </a:t>
            </a:r>
            <a:r>
              <a:rPr lang="en-US" sz="2400" spc="339" dirty="0" err="1">
                <a:solidFill>
                  <a:srgbClr val="000000"/>
                </a:solidFill>
                <a:latin typeface="#9Slide03 Cabin Condensed" panose="00000506000000000000" pitchFamily="2" charset="-93"/>
                <a:cs typeface="Times New Roman" panose="02020603050405020304" pitchFamily="18" charset="0"/>
              </a:rPr>
              <a:t>Dụng</a:t>
            </a:r>
            <a:r>
              <a:rPr lang="en-US" sz="2400" spc="339" dirty="0">
                <a:solidFill>
                  <a:srgbClr val="000000"/>
                </a:solidFill>
                <a:latin typeface="#9Slide03 Cabin Condensed" panose="00000506000000000000" pitchFamily="2" charset="-93"/>
                <a:cs typeface="Times New Roman" panose="02020603050405020304" pitchFamily="18" charset="0"/>
              </a:rPr>
              <a:t> </a:t>
            </a:r>
            <a:r>
              <a:rPr lang="en-US" sz="2400" spc="339" dirty="0" err="1">
                <a:solidFill>
                  <a:srgbClr val="000000"/>
                </a:solidFill>
                <a:latin typeface="#9Slide03 Cabin Condensed" panose="00000506000000000000" pitchFamily="2" charset="-93"/>
                <a:cs typeface="Times New Roman" panose="02020603050405020304" pitchFamily="18" charset="0"/>
              </a:rPr>
              <a:t>Thẻ</a:t>
            </a:r>
            <a:r>
              <a:rPr lang="en-US" sz="2400" spc="339" dirty="0">
                <a:solidFill>
                  <a:srgbClr val="000000"/>
                </a:solidFill>
                <a:latin typeface="#9Slide03 Cabin Condensed" panose="00000506000000000000" pitchFamily="2" charset="-93"/>
                <a:cs typeface="Times New Roman" panose="02020603050405020304" pitchFamily="18" charset="0"/>
              </a:rPr>
              <a:t> </a:t>
            </a:r>
            <a:r>
              <a:rPr lang="en-US" sz="2400" spc="339" dirty="0" err="1">
                <a:solidFill>
                  <a:srgbClr val="000000"/>
                </a:solidFill>
                <a:latin typeface="#9Slide03 Cabin Condensed" panose="00000506000000000000" pitchFamily="2" charset="-93"/>
                <a:cs typeface="Times New Roman" panose="02020603050405020304" pitchFamily="18" charset="0"/>
              </a:rPr>
              <a:t>Ghi</a:t>
            </a:r>
            <a:r>
              <a:rPr lang="en-US" sz="2400" spc="339" dirty="0">
                <a:solidFill>
                  <a:srgbClr val="000000"/>
                </a:solidFill>
                <a:latin typeface="#9Slide03 Cabin Condensed" panose="00000506000000000000" pitchFamily="2" charset="-93"/>
                <a:cs typeface="Times New Roman" panose="02020603050405020304" pitchFamily="18" charset="0"/>
              </a:rPr>
              <a:t> </a:t>
            </a:r>
            <a:r>
              <a:rPr lang="en-US" sz="2400" spc="339" dirty="0" err="1">
                <a:solidFill>
                  <a:srgbClr val="000000"/>
                </a:solidFill>
                <a:latin typeface="#9Slide03 Cabin Condensed" panose="00000506000000000000" pitchFamily="2" charset="-93"/>
                <a:cs typeface="Times New Roman" panose="02020603050405020304" pitchFamily="18" charset="0"/>
              </a:rPr>
              <a:t>Nhớ</a:t>
            </a:r>
            <a:endParaRPr lang="en-US" sz="2400" spc="339" dirty="0">
              <a:solidFill>
                <a:srgbClr val="000000"/>
              </a:solidFill>
              <a:latin typeface="#9Slide03 Cabin Condensed" panose="00000506000000000000" pitchFamily="2" charset="-93"/>
              <a:cs typeface="Times New Roman" panose="02020603050405020304" pitchFamily="18" charset="0"/>
            </a:endParaRPr>
          </a:p>
        </p:txBody>
      </p:sp>
      <p:sp>
        <p:nvSpPr>
          <p:cNvPr id="18" name="TextBox 6">
            <a:extLst>
              <a:ext uri="{FF2B5EF4-FFF2-40B4-BE49-F238E27FC236}">
                <a16:creationId xmlns:a16="http://schemas.microsoft.com/office/drawing/2014/main" id="{CB4DACBB-099A-C0BC-1FF4-792DB7881F4C}"/>
              </a:ext>
            </a:extLst>
          </p:cNvPr>
          <p:cNvSpPr txBox="1"/>
          <p:nvPr/>
        </p:nvSpPr>
        <p:spPr>
          <a:xfrm>
            <a:off x="5377071" y="5334783"/>
            <a:ext cx="3457443" cy="783869"/>
          </a:xfrm>
          <a:prstGeom prst="rect">
            <a:avLst/>
          </a:prstGeom>
        </p:spPr>
        <p:txBody>
          <a:bodyPr lIns="0" tIns="0" rIns="0" bIns="0" rtlCol="0" anchor="t">
            <a:spAutoFit/>
          </a:bodyPr>
          <a:lstStyle/>
          <a:p>
            <a:pPr algn="ctr">
              <a:lnSpc>
                <a:spcPts val="7279"/>
              </a:lnSpc>
            </a:pPr>
            <a:r>
              <a:rPr lang="en-US" sz="2400" dirty="0" err="1">
                <a:solidFill>
                  <a:srgbClr val="000000"/>
                </a:solidFill>
                <a:latin typeface="#9Slide03 Cabin Condensed" panose="00000506000000000000" pitchFamily="2" charset="-93"/>
                <a:cs typeface="Times New Roman" panose="02020603050405020304" pitchFamily="18" charset="0"/>
              </a:rPr>
              <a:t>Không</a:t>
            </a:r>
            <a:r>
              <a:rPr lang="en-US" sz="2400" dirty="0">
                <a:solidFill>
                  <a:srgbClr val="000000"/>
                </a:solidFill>
                <a:latin typeface="#9Slide03 Cabin Condensed" panose="00000506000000000000" pitchFamily="2" charset="-93"/>
                <a:cs typeface="Times New Roman" panose="02020603050405020304" pitchFamily="18" charset="0"/>
              </a:rPr>
              <a:t> tan</a:t>
            </a:r>
          </a:p>
        </p:txBody>
      </p:sp>
      <p:sp>
        <p:nvSpPr>
          <p:cNvPr id="19" name="TextBox 7">
            <a:extLst>
              <a:ext uri="{FF2B5EF4-FFF2-40B4-BE49-F238E27FC236}">
                <a16:creationId xmlns:a16="http://schemas.microsoft.com/office/drawing/2014/main" id="{A58C0C53-4E26-E083-8378-A2FF0A87B32D}"/>
              </a:ext>
            </a:extLst>
          </p:cNvPr>
          <p:cNvSpPr txBox="1"/>
          <p:nvPr/>
        </p:nvSpPr>
        <p:spPr>
          <a:xfrm>
            <a:off x="3336258" y="2975657"/>
            <a:ext cx="1820003" cy="783869"/>
          </a:xfrm>
          <a:prstGeom prst="rect">
            <a:avLst/>
          </a:prstGeom>
        </p:spPr>
        <p:txBody>
          <a:bodyPr lIns="0" tIns="0" rIns="0" bIns="0" rtlCol="0" anchor="t">
            <a:spAutoFit/>
          </a:bodyPr>
          <a:lstStyle/>
          <a:p>
            <a:pPr algn="ctr">
              <a:lnSpc>
                <a:spcPts val="7279"/>
              </a:lnSpc>
            </a:pPr>
            <a:r>
              <a:rPr lang="en-US" sz="2400" dirty="0" err="1">
                <a:solidFill>
                  <a:srgbClr val="000000"/>
                </a:solidFill>
                <a:latin typeface="#9Slide03 Cabin Condensed" panose="00000506000000000000" pitchFamily="2" charset="-93"/>
                <a:cs typeface="Times New Roman" panose="02020603050405020304" pitchFamily="18" charset="0"/>
              </a:rPr>
              <a:t>Ít</a:t>
            </a:r>
            <a:r>
              <a:rPr lang="en-US" sz="2400" dirty="0">
                <a:solidFill>
                  <a:srgbClr val="000000"/>
                </a:solidFill>
                <a:latin typeface="#9Slide03 Cabin Condensed" panose="00000506000000000000" pitchFamily="2" charset="-93"/>
                <a:cs typeface="Times New Roman" panose="02020603050405020304" pitchFamily="18" charset="0"/>
              </a:rPr>
              <a:t> tan</a:t>
            </a:r>
          </a:p>
        </p:txBody>
      </p:sp>
      <p:sp>
        <p:nvSpPr>
          <p:cNvPr id="20" name="TextBox 8">
            <a:extLst>
              <a:ext uri="{FF2B5EF4-FFF2-40B4-BE49-F238E27FC236}">
                <a16:creationId xmlns:a16="http://schemas.microsoft.com/office/drawing/2014/main" id="{CD374157-CF0C-84EA-B420-240652576516}"/>
              </a:ext>
            </a:extLst>
          </p:cNvPr>
          <p:cNvSpPr txBox="1"/>
          <p:nvPr/>
        </p:nvSpPr>
        <p:spPr>
          <a:xfrm rot="-968810">
            <a:off x="6793858" y="3084197"/>
            <a:ext cx="2292650" cy="738664"/>
          </a:xfrm>
          <a:prstGeom prst="rect">
            <a:avLst/>
          </a:prstGeom>
        </p:spPr>
        <p:txBody>
          <a:bodyPr wrap="square" lIns="0" tIns="0" rIns="0" bIns="0" rtlCol="0" anchor="t">
            <a:spAutoFit/>
          </a:bodyPr>
          <a:lstStyle/>
          <a:p>
            <a:pPr algn="ctr"/>
            <a:r>
              <a:rPr lang="en-US" sz="2400" dirty="0" err="1">
                <a:solidFill>
                  <a:srgbClr val="000000"/>
                </a:solidFill>
                <a:latin typeface="#9Slide03 Cabin Condensed" panose="00000506000000000000" pitchFamily="2" charset="-93"/>
                <a:cs typeface="Times New Roman" panose="02020603050405020304" pitchFamily="18" charset="0"/>
              </a:rPr>
              <a:t>Cách</a:t>
            </a:r>
            <a:r>
              <a:rPr lang="en-US" sz="2400" dirty="0">
                <a:solidFill>
                  <a:srgbClr val="000000"/>
                </a:solidFill>
                <a:latin typeface="#9Slide03 Cabin Condensed" panose="00000506000000000000" pitchFamily="2" charset="-93"/>
                <a:cs typeface="Times New Roman" panose="02020603050405020304" pitchFamily="18" charset="0"/>
              </a:rPr>
              <a:t> </a:t>
            </a:r>
            <a:r>
              <a:rPr lang="en-US" sz="2400" dirty="0" err="1">
                <a:solidFill>
                  <a:srgbClr val="000000"/>
                </a:solidFill>
                <a:latin typeface="#9Slide03 Cabin Condensed" panose="00000506000000000000" pitchFamily="2" charset="-93"/>
                <a:cs typeface="Times New Roman" panose="02020603050405020304" pitchFamily="18" charset="0"/>
              </a:rPr>
              <a:t>ghi</a:t>
            </a:r>
            <a:r>
              <a:rPr lang="en-US" sz="2400" dirty="0">
                <a:solidFill>
                  <a:srgbClr val="000000"/>
                </a:solidFill>
                <a:latin typeface="#9Slide03 Cabin Condensed" panose="00000506000000000000" pitchFamily="2" charset="-93"/>
                <a:cs typeface="Times New Roman" panose="02020603050405020304" pitchFamily="18" charset="0"/>
              </a:rPr>
              <a:t> </a:t>
            </a:r>
            <a:r>
              <a:rPr lang="en-US" sz="2400" dirty="0" err="1">
                <a:solidFill>
                  <a:srgbClr val="000000"/>
                </a:solidFill>
                <a:latin typeface="#9Slide03 Cabin Condensed" panose="00000506000000000000" pitchFamily="2" charset="-93"/>
                <a:cs typeface="Times New Roman" panose="02020603050405020304" pitchFamily="18" charset="0"/>
              </a:rPr>
              <a:t>nhớ</a:t>
            </a:r>
            <a:r>
              <a:rPr lang="en-US" sz="2400" dirty="0">
                <a:solidFill>
                  <a:srgbClr val="000000"/>
                </a:solidFill>
                <a:latin typeface="#9Slide03 Cabin Condensed" panose="00000506000000000000" pitchFamily="2" charset="-93"/>
                <a:cs typeface="Times New Roman" panose="02020603050405020304" pitchFamily="18" charset="0"/>
              </a:rPr>
              <a:t> </a:t>
            </a:r>
            <a:r>
              <a:rPr lang="en-US" sz="2400" dirty="0" err="1">
                <a:solidFill>
                  <a:srgbClr val="000000"/>
                </a:solidFill>
                <a:latin typeface="#9Slide03 Cabin Condensed" panose="00000506000000000000" pitchFamily="2" charset="-93"/>
                <a:cs typeface="Times New Roman" panose="02020603050405020304" pitchFamily="18" charset="0"/>
              </a:rPr>
              <a:t>khi</a:t>
            </a:r>
            <a:r>
              <a:rPr lang="en-US" sz="2400" dirty="0">
                <a:solidFill>
                  <a:srgbClr val="000000"/>
                </a:solidFill>
                <a:latin typeface="#9Slide03 Cabin Condensed" panose="00000506000000000000" pitchFamily="2" charset="-93"/>
                <a:cs typeface="Times New Roman" panose="02020603050405020304" pitchFamily="18" charset="0"/>
              </a:rPr>
              <a:t> </a:t>
            </a:r>
            <a:r>
              <a:rPr lang="en-US" sz="2400" dirty="0" err="1">
                <a:solidFill>
                  <a:srgbClr val="000000"/>
                </a:solidFill>
                <a:latin typeface="#9Slide03 Cabin Condensed" panose="00000506000000000000" pitchFamily="2" charset="-93"/>
                <a:cs typeface="Times New Roman" panose="02020603050405020304" pitchFamily="18" charset="0"/>
              </a:rPr>
              <a:t>học</a:t>
            </a:r>
            <a:r>
              <a:rPr lang="en-US" sz="2400" dirty="0">
                <a:solidFill>
                  <a:srgbClr val="000000"/>
                </a:solidFill>
                <a:latin typeface="#9Slide03 Cabin Condensed" panose="00000506000000000000" pitchFamily="2" charset="-93"/>
                <a:cs typeface="Times New Roman" panose="02020603050405020304" pitchFamily="18" charset="0"/>
              </a:rPr>
              <a:t> </a:t>
            </a:r>
            <a:r>
              <a:rPr lang="en-US" sz="2400" dirty="0" err="1">
                <a:solidFill>
                  <a:srgbClr val="000000"/>
                </a:solidFill>
                <a:latin typeface="#9Slide03 Cabin Condensed" panose="00000506000000000000" pitchFamily="2" charset="-93"/>
                <a:cs typeface="Times New Roman" panose="02020603050405020304" pitchFamily="18" charset="0"/>
              </a:rPr>
              <a:t>hóa</a:t>
            </a:r>
            <a:endParaRPr lang="en-US" sz="2400" dirty="0">
              <a:solidFill>
                <a:srgbClr val="000000"/>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86848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828800" y="448817"/>
            <a:ext cx="8403221" cy="856478"/>
            <a:chOff x="1343886" y="451086"/>
            <a:chExt cx="7154924"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6246597"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7.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Hoạt động tham quan, trải nghiệm</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86" y="451086"/>
              <a:ext cx="72555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7" name="Picture 2">
            <a:extLst>
              <a:ext uri="{FF2B5EF4-FFF2-40B4-BE49-F238E27FC236}">
                <a16:creationId xmlns:a16="http://schemas.microsoft.com/office/drawing/2014/main" id="{B987D22B-5473-05BE-019B-44C717B134AE}"/>
              </a:ext>
            </a:extLst>
          </p:cNvPr>
          <p:cNvPicPr>
            <a:picLocks noChangeAspect="1"/>
          </p:cNvPicPr>
          <p:nvPr/>
        </p:nvPicPr>
        <p:blipFill>
          <a:blip r:embed="rId4">
            <a:alphaModFix amt="73000"/>
          </a:blip>
          <a:srcRect/>
          <a:stretch>
            <a:fillRect/>
          </a:stretch>
        </p:blipFill>
        <p:spPr>
          <a:xfrm>
            <a:off x="1828800" y="1809417"/>
            <a:ext cx="8501126" cy="4781883"/>
          </a:xfrm>
          <a:prstGeom prst="rect">
            <a:avLst/>
          </a:prstGeom>
        </p:spPr>
      </p:pic>
      <p:pic>
        <p:nvPicPr>
          <p:cNvPr id="18" name="Picture 3">
            <a:extLst>
              <a:ext uri="{FF2B5EF4-FFF2-40B4-BE49-F238E27FC236}">
                <a16:creationId xmlns:a16="http://schemas.microsoft.com/office/drawing/2014/main" id="{63BA8516-8B53-6EC4-090E-9D966A9950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1416" y="3004887"/>
            <a:ext cx="3469854" cy="3586413"/>
          </a:xfrm>
          <a:prstGeom prst="rect">
            <a:avLst/>
          </a:prstGeom>
        </p:spPr>
      </p:pic>
    </p:spTree>
    <p:extLst>
      <p:ext uri="{BB962C8B-B14F-4D97-AF65-F5344CB8AC3E}">
        <p14:creationId xmlns:p14="http://schemas.microsoft.com/office/powerpoint/2010/main" val="188369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828800" y="448817"/>
            <a:ext cx="8403221" cy="856478"/>
            <a:chOff x="1343886" y="451086"/>
            <a:chExt cx="7154924"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6246597" cy="495136"/>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8. </a:t>
              </a:r>
              <a:r>
                <a:rPr lang="en-US" sz="2800" spc="339" dirty="0" err="1">
                  <a:solidFill>
                    <a:schemeClr val="bg1"/>
                  </a:solidFill>
                  <a:latin typeface="#9Slide03 Cabin Condensed" panose="00000506000000000000" pitchFamily="2" charset="-93"/>
                  <a:cs typeface="Times New Roman" panose="02020603050405020304" pitchFamily="18" charset="0"/>
                </a:rPr>
                <a:t>Sử</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dụng</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sơ</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đồ</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tư</a:t>
              </a:r>
              <a:r>
                <a:rPr lang="en-US" sz="2800" spc="339" dirty="0">
                  <a:solidFill>
                    <a:schemeClr val="bg1"/>
                  </a:solidFill>
                  <a:latin typeface="#9Slide03 Cabin Condensed" panose="00000506000000000000" pitchFamily="2" charset="-93"/>
                  <a:cs typeface="Times New Roman" panose="02020603050405020304" pitchFamily="18" charset="0"/>
                </a:rPr>
                <a:t> </a:t>
              </a:r>
              <a:r>
                <a:rPr lang="en-US" sz="2800" spc="339" dirty="0" err="1">
                  <a:solidFill>
                    <a:schemeClr val="bg1"/>
                  </a:solidFill>
                  <a:latin typeface="#9Slide03 Cabin Condensed" panose="00000506000000000000" pitchFamily="2" charset="-93"/>
                  <a:cs typeface="Times New Roman" panose="02020603050405020304" pitchFamily="18" charset="0"/>
                </a:rPr>
                <a:t>duy</a:t>
              </a:r>
              <a:endPar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endParaRP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86" y="451086"/>
              <a:ext cx="72555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a:extLst>
              <a:ext uri="{FF2B5EF4-FFF2-40B4-BE49-F238E27FC236}">
                <a16:creationId xmlns:a16="http://schemas.microsoft.com/office/drawing/2014/main" id="{71CBAAAF-F581-4A14-73FC-4C7F54C92F58}"/>
              </a:ext>
            </a:extLst>
          </p:cNvPr>
          <p:cNvPicPr>
            <a:picLocks noChangeAspect="1"/>
          </p:cNvPicPr>
          <p:nvPr/>
        </p:nvPicPr>
        <p:blipFill>
          <a:blip r:embed="rId4"/>
          <a:srcRect/>
          <a:stretch>
            <a:fillRect/>
          </a:stretch>
        </p:blipFill>
        <p:spPr>
          <a:xfrm>
            <a:off x="1711668" y="2156779"/>
            <a:ext cx="4707403" cy="3583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3">
            <a:extLst>
              <a:ext uri="{FF2B5EF4-FFF2-40B4-BE49-F238E27FC236}">
                <a16:creationId xmlns:a16="http://schemas.microsoft.com/office/drawing/2014/main" id="{61E755A9-9620-E611-E94D-E9383DD3DB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14691" y="2156779"/>
            <a:ext cx="3686283" cy="3644812"/>
          </a:xfrm>
          <a:prstGeom prst="rect">
            <a:avLst/>
          </a:prstGeom>
        </p:spPr>
      </p:pic>
    </p:spTree>
    <p:extLst>
      <p:ext uri="{BB962C8B-B14F-4D97-AF65-F5344CB8AC3E}">
        <p14:creationId xmlns:p14="http://schemas.microsoft.com/office/powerpoint/2010/main" val="36749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6947" y="5211182"/>
            <a:ext cx="8649031" cy="1300266"/>
            <a:chOff x="0" y="0"/>
            <a:chExt cx="2371641" cy="660400"/>
          </a:xfrm>
        </p:grpSpPr>
        <p:sp>
          <p:nvSpPr>
            <p:cNvPr id="3" name="Freeform 3"/>
            <p:cNvSpPr/>
            <p:nvPr/>
          </p:nvSpPr>
          <p:spPr>
            <a:xfrm>
              <a:off x="0" y="0"/>
              <a:ext cx="2371641" cy="660400"/>
            </a:xfrm>
            <a:custGeom>
              <a:avLst/>
              <a:gdLst/>
              <a:ahLst/>
              <a:cxnLst/>
              <a:rect l="l" t="t" r="r" b="b"/>
              <a:pathLst>
                <a:path w="2371641" h="660400">
                  <a:moveTo>
                    <a:pt x="2247181" y="660400"/>
                  </a:moveTo>
                  <a:lnTo>
                    <a:pt x="124460" y="660400"/>
                  </a:lnTo>
                  <a:cubicBezTo>
                    <a:pt x="55880" y="660400"/>
                    <a:pt x="0" y="604520"/>
                    <a:pt x="0" y="535940"/>
                  </a:cubicBezTo>
                  <a:lnTo>
                    <a:pt x="0" y="124460"/>
                  </a:lnTo>
                  <a:cubicBezTo>
                    <a:pt x="0" y="55880"/>
                    <a:pt x="55880" y="0"/>
                    <a:pt x="124460" y="0"/>
                  </a:cubicBezTo>
                  <a:lnTo>
                    <a:pt x="2247181" y="0"/>
                  </a:lnTo>
                  <a:cubicBezTo>
                    <a:pt x="2315761" y="0"/>
                    <a:pt x="2371641" y="55880"/>
                    <a:pt x="2371641" y="124460"/>
                  </a:cubicBezTo>
                  <a:lnTo>
                    <a:pt x="2371641" y="535940"/>
                  </a:lnTo>
                  <a:cubicBezTo>
                    <a:pt x="2371641" y="604520"/>
                    <a:pt x="2315761" y="660400"/>
                    <a:pt x="2247181" y="660400"/>
                  </a:cubicBezTo>
                  <a:close/>
                </a:path>
              </a:pathLst>
            </a:custGeom>
            <a:solidFill>
              <a:srgbClr val="15B5B0"/>
            </a:solidFill>
          </p:spPr>
          <p:txBody>
            <a:bodyPr/>
            <a:lstStyle/>
            <a:p>
              <a:endParaRPr lang="vi-VN"/>
            </a:p>
          </p:txBody>
        </p:sp>
      </p:grpSp>
      <p:sp>
        <p:nvSpPr>
          <p:cNvPr id="4" name="TextBox 4"/>
          <p:cNvSpPr txBox="1"/>
          <p:nvPr/>
        </p:nvSpPr>
        <p:spPr>
          <a:xfrm>
            <a:off x="3027229" y="5445100"/>
            <a:ext cx="8015073" cy="743793"/>
          </a:xfrm>
          <a:prstGeom prst="rect">
            <a:avLst/>
          </a:prstGeom>
        </p:spPr>
        <p:txBody>
          <a:bodyPr wrap="square" lIns="0" tIns="0" rIns="0" bIns="0" rtlCol="0" anchor="t">
            <a:spAutoFit/>
          </a:bodyPr>
          <a:lstStyle/>
          <a:p>
            <a:pPr algn="ctr">
              <a:lnSpc>
                <a:spcPts val="2946"/>
              </a:lnSpc>
              <a:spcBef>
                <a:spcPct val="0"/>
              </a:spcBef>
            </a:pPr>
            <a:r>
              <a:rPr lang="en-US" sz="2800" b="1" spc="226" dirty="0" err="1">
                <a:solidFill>
                  <a:srgbClr val="FFFFFF"/>
                </a:solidFill>
                <a:latin typeface="#9Slide03 Cabin Condensed" panose="00000506000000000000" pitchFamily="2" charset="-93"/>
                <a:cs typeface="Times New Roman" panose="02020603050405020304" pitchFamily="18" charset="0"/>
              </a:rPr>
              <a:t>Nêu</a:t>
            </a:r>
            <a:r>
              <a:rPr lang="en-US" sz="2800" b="1" spc="226" dirty="0">
                <a:solidFill>
                  <a:srgbClr val="FFFFFF"/>
                </a:solidFill>
                <a:latin typeface="#9Slide03 Cabin Condensed" panose="00000506000000000000" pitchFamily="2" charset="-93"/>
                <a:cs typeface="Times New Roman" panose="02020603050405020304" pitchFamily="18" charset="0"/>
              </a:rPr>
              <a:t> ý </a:t>
            </a:r>
            <a:r>
              <a:rPr lang="en-US" sz="2800" b="1" spc="226" dirty="0" err="1">
                <a:solidFill>
                  <a:srgbClr val="FFFFFF"/>
                </a:solidFill>
                <a:latin typeface="#9Slide03 Cabin Condensed" panose="00000506000000000000" pitchFamily="2" charset="-93"/>
                <a:cs typeface="Times New Roman" panose="02020603050405020304" pitchFamily="18" charset="0"/>
              </a:rPr>
              <a:t>nghĩa</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của</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các</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hoạt</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động</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có</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trong</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hình</a:t>
            </a:r>
            <a:r>
              <a:rPr lang="en-US" sz="2800" b="1" spc="226" dirty="0">
                <a:solidFill>
                  <a:srgbClr val="FFFFFF"/>
                </a:solidFill>
                <a:latin typeface="#9Slide03 Cabin Condensed" panose="00000506000000000000" pitchFamily="2" charset="-93"/>
                <a:cs typeface="Times New Roman" panose="02020603050405020304" pitchFamily="18" charset="0"/>
              </a:rPr>
              <a:t> 1.11 </a:t>
            </a:r>
            <a:r>
              <a:rPr lang="en-US" sz="2800" b="1" spc="226" dirty="0" err="1">
                <a:solidFill>
                  <a:srgbClr val="FFFFFF"/>
                </a:solidFill>
                <a:latin typeface="#9Slide03 Cabin Condensed" panose="00000506000000000000" pitchFamily="2" charset="-93"/>
                <a:cs typeface="Times New Roman" panose="02020603050405020304" pitchFamily="18" charset="0"/>
              </a:rPr>
              <a:t>đối</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với</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việc</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học</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tập</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môn</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hoá</a:t>
            </a:r>
            <a:r>
              <a:rPr lang="en-US" sz="2800" b="1" spc="226" dirty="0">
                <a:solidFill>
                  <a:srgbClr val="FFFFFF"/>
                </a:solidFill>
                <a:latin typeface="#9Slide03 Cabin Condensed" panose="00000506000000000000" pitchFamily="2" charset="-93"/>
                <a:cs typeface="Times New Roman" panose="02020603050405020304" pitchFamily="18" charset="0"/>
              </a:rPr>
              <a:t> </a:t>
            </a:r>
            <a:r>
              <a:rPr lang="en-US" sz="2800" b="1" spc="226" dirty="0" err="1">
                <a:solidFill>
                  <a:srgbClr val="FFFFFF"/>
                </a:solidFill>
                <a:latin typeface="#9Slide03 Cabin Condensed" panose="00000506000000000000" pitchFamily="2" charset="-93"/>
                <a:cs typeface="Times New Roman" panose="02020603050405020304" pitchFamily="18" charset="0"/>
              </a:rPr>
              <a:t>học</a:t>
            </a:r>
            <a:r>
              <a:rPr lang="en-US" sz="2800" b="1" spc="226" dirty="0">
                <a:solidFill>
                  <a:srgbClr val="FFFFFF"/>
                </a:solidFill>
                <a:latin typeface="#9Slide03 Cabin Condensed" panose="00000506000000000000" pitchFamily="2" charset="-93"/>
                <a:cs typeface="Times New Roman" panose="02020603050405020304" pitchFamily="18" charset="0"/>
              </a:rPr>
              <a:t>.</a:t>
            </a:r>
          </a:p>
        </p:txBody>
      </p:sp>
      <p:grpSp>
        <p:nvGrpSpPr>
          <p:cNvPr id="6" name="Group 6"/>
          <p:cNvGrpSpPr/>
          <p:nvPr/>
        </p:nvGrpSpPr>
        <p:grpSpPr>
          <a:xfrm>
            <a:off x="3841785" y="120352"/>
            <a:ext cx="3192981" cy="2170390"/>
            <a:chOff x="0" y="0"/>
            <a:chExt cx="6385963" cy="434078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5336" y="466383"/>
              <a:ext cx="3369860" cy="338834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91411" y="0"/>
              <a:ext cx="2594552" cy="216055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99867" y="391364"/>
              <a:ext cx="1447607" cy="1080277"/>
            </a:xfrm>
            <a:prstGeom prst="rect">
              <a:avLst/>
            </a:prstGeom>
          </p:spPr>
        </p:pic>
        <p:sp>
          <p:nvSpPr>
            <p:cNvPr id="10" name="TextBox 10"/>
            <p:cNvSpPr txBox="1"/>
            <p:nvPr/>
          </p:nvSpPr>
          <p:spPr>
            <a:xfrm>
              <a:off x="0" y="4051854"/>
              <a:ext cx="4040535" cy="288926"/>
            </a:xfrm>
            <a:prstGeom prst="rect">
              <a:avLst/>
            </a:prstGeom>
          </p:spPr>
          <p:txBody>
            <a:bodyPr lIns="0" tIns="0" rIns="0" bIns="0" rtlCol="0" anchor="t">
              <a:spAutoFit/>
            </a:bodyPr>
            <a:lstStyle/>
            <a:p>
              <a:pPr algn="ctr">
                <a:lnSpc>
                  <a:spcPts val="1160"/>
                </a:lnSpc>
                <a:spcBef>
                  <a:spcPct val="0"/>
                </a:spcBef>
              </a:pPr>
              <a:r>
                <a:rPr lang="en-US" sz="892" b="1" spc="89" dirty="0">
                  <a:solidFill>
                    <a:srgbClr val="FF0000"/>
                  </a:solidFill>
                  <a:latin typeface="#9Slide03 Cabin Condensed" panose="00000506000000000000" pitchFamily="2" charset="-93"/>
                  <a:cs typeface="Times New Roman" panose="02020603050405020304" pitchFamily="18" charset="0"/>
                </a:rPr>
                <a:t>2. </a:t>
              </a:r>
              <a:r>
                <a:rPr lang="en-US" sz="892" spc="89" dirty="0" err="1">
                  <a:solidFill>
                    <a:srgbClr val="000000"/>
                  </a:solidFill>
                  <a:latin typeface="#9Slide03 Cabin Condensed" panose="00000506000000000000" pitchFamily="2" charset="-93"/>
                  <a:cs typeface="Times New Roman" panose="02020603050405020304" pitchFamily="18" charset="0"/>
                </a:rPr>
                <a:t>Rèn</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luyện</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tư</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duy</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hoá</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học</a:t>
              </a:r>
              <a:endParaRPr lang="en-US" sz="892" spc="89" dirty="0">
                <a:solidFill>
                  <a:srgbClr val="000000"/>
                </a:solidFill>
                <a:latin typeface="#9Slide03 Cabin Condensed" panose="00000506000000000000" pitchFamily="2" charset="-93"/>
                <a:cs typeface="Times New Roman" panose="02020603050405020304" pitchFamily="18" charset="0"/>
              </a:endParaRPr>
            </a:p>
          </p:txBody>
        </p:sp>
      </p:grpSp>
      <p:grpSp>
        <p:nvGrpSpPr>
          <p:cNvPr id="11" name="Group 11"/>
          <p:cNvGrpSpPr/>
          <p:nvPr/>
        </p:nvGrpSpPr>
        <p:grpSpPr>
          <a:xfrm>
            <a:off x="7447020" y="137130"/>
            <a:ext cx="3900153" cy="2137819"/>
            <a:chOff x="0" y="0"/>
            <a:chExt cx="7800305" cy="4275639"/>
          </a:xfrm>
        </p:grpSpPr>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935615" cy="11216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1116" y="848935"/>
              <a:ext cx="1873334" cy="2060668"/>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57703" y="848935"/>
              <a:ext cx="2442602" cy="2060668"/>
            </a:xfrm>
            <a:prstGeom prst="rect">
              <a:avLst/>
            </a:prstGeom>
          </p:spPr>
        </p:pic>
        <p:sp>
          <p:nvSpPr>
            <p:cNvPr id="15" name="TextBox 15"/>
            <p:cNvSpPr txBox="1"/>
            <p:nvPr/>
          </p:nvSpPr>
          <p:spPr>
            <a:xfrm>
              <a:off x="2548022" y="3725359"/>
              <a:ext cx="3660032" cy="550280"/>
            </a:xfrm>
            <a:prstGeom prst="rect">
              <a:avLst/>
            </a:prstGeom>
          </p:spPr>
          <p:txBody>
            <a:bodyPr lIns="0" tIns="0" rIns="0" bIns="0" rtlCol="0" anchor="t">
              <a:spAutoFit/>
            </a:bodyPr>
            <a:lstStyle/>
            <a:p>
              <a:pPr algn="ctr">
                <a:lnSpc>
                  <a:spcPts val="1107"/>
                </a:lnSpc>
                <a:spcBef>
                  <a:spcPct val="0"/>
                </a:spcBef>
              </a:pPr>
              <a:r>
                <a:rPr lang="en-US" sz="851" b="1" spc="85" dirty="0">
                  <a:solidFill>
                    <a:srgbClr val="FF0000"/>
                  </a:solidFill>
                  <a:latin typeface="#9Slide03 Cabin Condensed" panose="00000506000000000000" pitchFamily="2" charset="-93"/>
                  <a:cs typeface="Times New Roman" panose="02020603050405020304" pitchFamily="18" charset="0"/>
                </a:rPr>
                <a:t>3</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Ghi</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chép</a:t>
              </a:r>
              <a:endParaRPr lang="en-US" sz="851" spc="85" dirty="0">
                <a:solidFill>
                  <a:srgbClr val="000000"/>
                </a:solidFill>
                <a:latin typeface="#9Slide03 Cabin Condensed" panose="00000506000000000000" pitchFamily="2" charset="-93"/>
                <a:cs typeface="Times New Roman" panose="02020603050405020304" pitchFamily="18" charset="0"/>
              </a:endParaRPr>
            </a:p>
            <a:p>
              <a:pPr algn="ctr">
                <a:lnSpc>
                  <a:spcPts val="1107"/>
                </a:lnSpc>
                <a:spcBef>
                  <a:spcPct val="0"/>
                </a:spcBef>
              </a:pPr>
              <a:r>
                <a:rPr lang="en-US" sz="851" b="1" spc="85" dirty="0">
                  <a:solidFill>
                    <a:srgbClr val="FF0000"/>
                  </a:solidFill>
                  <a:latin typeface="#9Slide03 Cabin Condensed" panose="00000506000000000000" pitchFamily="2" charset="-93"/>
                  <a:cs typeface="Times New Roman" panose="02020603050405020304" pitchFamily="18" charset="0"/>
                </a:rPr>
                <a:t>4. </a:t>
              </a:r>
              <a:r>
                <a:rPr lang="en-US" sz="851" spc="85" dirty="0" err="1">
                  <a:solidFill>
                    <a:srgbClr val="000000"/>
                  </a:solidFill>
                  <a:latin typeface="#9Slide03 Cabin Condensed" panose="00000506000000000000" pitchFamily="2" charset="-93"/>
                  <a:cs typeface="Times New Roman" panose="02020603050405020304" pitchFamily="18" charset="0"/>
                </a:rPr>
                <a:t>Luyện</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tập</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thường</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xuyên</a:t>
              </a:r>
              <a:endParaRPr lang="en-US" sz="851" spc="85" dirty="0">
                <a:solidFill>
                  <a:srgbClr val="000000"/>
                </a:solidFill>
                <a:latin typeface="#9Slide03 Cabin Condensed" panose="00000506000000000000" pitchFamily="2" charset="-93"/>
                <a:cs typeface="Times New Roman" panose="02020603050405020304" pitchFamily="18" charset="0"/>
              </a:endParaRPr>
            </a:p>
          </p:txBody>
        </p:sp>
        <p:sp>
          <p:nvSpPr>
            <p:cNvPr id="16" name="AutoShape 16"/>
            <p:cNvSpPr/>
            <p:nvPr/>
          </p:nvSpPr>
          <p:spPr>
            <a:xfrm rot="5400000">
              <a:off x="3136431" y="1867344"/>
              <a:ext cx="2459360" cy="0"/>
            </a:xfrm>
            <a:prstGeom prst="line">
              <a:avLst/>
            </a:prstGeom>
            <a:ln w="25400" cap="flat">
              <a:solidFill>
                <a:srgbClr val="000000"/>
              </a:solidFill>
              <a:prstDash val="sysDash"/>
              <a:headEnd type="none" w="sm" len="sm"/>
              <a:tailEnd type="none" w="sm" len="sm"/>
            </a:ln>
          </p:spPr>
          <p:txBody>
            <a:bodyPr/>
            <a:lstStyle/>
            <a:p>
              <a:endParaRPr lang="vi-VN"/>
            </a:p>
          </p:txBody>
        </p:sp>
      </p:grpSp>
      <p:grpSp>
        <p:nvGrpSpPr>
          <p:cNvPr id="17" name="Group 17"/>
          <p:cNvGrpSpPr/>
          <p:nvPr/>
        </p:nvGrpSpPr>
        <p:grpSpPr>
          <a:xfrm>
            <a:off x="136167" y="2591432"/>
            <a:ext cx="1779901" cy="2104124"/>
            <a:chOff x="0" y="0"/>
            <a:chExt cx="3559802" cy="4208248"/>
          </a:xfrm>
        </p:grpSpPr>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559802" cy="3776978"/>
            </a:xfrm>
            <a:prstGeom prst="rect">
              <a:avLst/>
            </a:prstGeom>
          </p:spPr>
        </p:pic>
        <p:sp>
          <p:nvSpPr>
            <p:cNvPr id="19" name="TextBox 19"/>
            <p:cNvSpPr txBox="1"/>
            <p:nvPr/>
          </p:nvSpPr>
          <p:spPr>
            <a:xfrm>
              <a:off x="139274" y="3940866"/>
              <a:ext cx="3281258" cy="267382"/>
            </a:xfrm>
            <a:prstGeom prst="rect">
              <a:avLst/>
            </a:prstGeom>
          </p:spPr>
          <p:txBody>
            <a:bodyPr lIns="0" tIns="0" rIns="0" bIns="0" rtlCol="0" anchor="t">
              <a:spAutoFit/>
            </a:bodyPr>
            <a:lstStyle/>
            <a:p>
              <a:pPr algn="ctr">
                <a:lnSpc>
                  <a:spcPts val="1113"/>
                </a:lnSpc>
                <a:spcBef>
                  <a:spcPct val="0"/>
                </a:spcBef>
              </a:pPr>
              <a:r>
                <a:rPr lang="en-US" sz="856" b="1" spc="85" dirty="0">
                  <a:solidFill>
                    <a:srgbClr val="FF0000"/>
                  </a:solidFill>
                  <a:latin typeface="#9Slide03 Cabin Condensed" panose="00000506000000000000" pitchFamily="2" charset="-93"/>
                  <a:cs typeface="Times New Roman" panose="02020603050405020304" pitchFamily="18" charset="0"/>
                </a:rPr>
                <a:t>5</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Thực</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hành</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thí</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nghiệm</a:t>
              </a:r>
              <a:endParaRPr lang="en-US" sz="856" spc="85" dirty="0">
                <a:solidFill>
                  <a:srgbClr val="000000"/>
                </a:solidFill>
                <a:latin typeface="#9Slide03 Cabin Condensed" panose="00000506000000000000" pitchFamily="2" charset="-93"/>
                <a:cs typeface="Times New Roman" panose="02020603050405020304" pitchFamily="18" charset="0"/>
              </a:endParaRPr>
            </a:p>
          </p:txBody>
        </p:sp>
      </p:grpSp>
      <p:grpSp>
        <p:nvGrpSpPr>
          <p:cNvPr id="20" name="Group 20"/>
          <p:cNvGrpSpPr/>
          <p:nvPr/>
        </p:nvGrpSpPr>
        <p:grpSpPr>
          <a:xfrm>
            <a:off x="2450920" y="2460106"/>
            <a:ext cx="2331401" cy="2113931"/>
            <a:chOff x="0" y="0"/>
            <a:chExt cx="4662801" cy="4227863"/>
          </a:xfrm>
        </p:grpSpPr>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1070045"/>
              <a:ext cx="2001977" cy="1966943"/>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5643" y="0"/>
              <a:ext cx="2457528" cy="2457528"/>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66014" y="2710221"/>
              <a:ext cx="3496787" cy="856713"/>
            </a:xfrm>
            <a:prstGeom prst="rect">
              <a:avLst/>
            </a:prstGeom>
          </p:spPr>
        </p:pic>
        <p:sp>
          <p:nvSpPr>
            <p:cNvPr id="24" name="TextBox 24"/>
            <p:cNvSpPr txBox="1"/>
            <p:nvPr/>
          </p:nvSpPr>
          <p:spPr>
            <a:xfrm>
              <a:off x="1166016" y="3963431"/>
              <a:ext cx="2948215" cy="264432"/>
            </a:xfrm>
            <a:prstGeom prst="rect">
              <a:avLst/>
            </a:prstGeom>
          </p:spPr>
          <p:txBody>
            <a:bodyPr lIns="0" tIns="0" rIns="0" bIns="0" rtlCol="0" anchor="t">
              <a:spAutoFit/>
            </a:bodyPr>
            <a:lstStyle/>
            <a:p>
              <a:pPr algn="ctr">
                <a:lnSpc>
                  <a:spcPts val="1056"/>
                </a:lnSpc>
                <a:spcBef>
                  <a:spcPct val="0"/>
                </a:spcBef>
              </a:pPr>
              <a:r>
                <a:rPr lang="en-US" sz="812" b="1" spc="81" dirty="0">
                  <a:solidFill>
                    <a:srgbClr val="FF0000"/>
                  </a:solidFill>
                  <a:latin typeface="#9Slide03 Cabin Condensed" panose="00000506000000000000" pitchFamily="2" charset="-93"/>
                  <a:cs typeface="Times New Roman" panose="02020603050405020304" pitchFamily="18" charset="0"/>
                </a:rPr>
                <a:t>6. </a:t>
              </a:r>
              <a:r>
                <a:rPr lang="en-US" sz="812" spc="81" dirty="0" err="1">
                  <a:solidFill>
                    <a:srgbClr val="000000"/>
                  </a:solidFill>
                  <a:latin typeface="#9Slide03 Cabin Condensed" panose="00000506000000000000" pitchFamily="2" charset="-93"/>
                  <a:cs typeface="Times New Roman" panose="02020603050405020304" pitchFamily="18" charset="0"/>
                </a:rPr>
                <a:t>Sử</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dụng</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thẻ</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ghi</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nhớ</a:t>
              </a:r>
              <a:endParaRPr lang="en-US" sz="812" spc="81" dirty="0">
                <a:solidFill>
                  <a:srgbClr val="000000"/>
                </a:solidFill>
                <a:latin typeface="#9Slide03 Cabin Condensed" panose="00000506000000000000" pitchFamily="2" charset="-93"/>
                <a:cs typeface="Times New Roman" panose="02020603050405020304" pitchFamily="18" charset="0"/>
              </a:endParaRPr>
            </a:p>
          </p:txBody>
        </p:sp>
        <p:sp>
          <p:nvSpPr>
            <p:cNvPr id="25" name="TextBox 25"/>
            <p:cNvSpPr txBox="1"/>
            <p:nvPr/>
          </p:nvSpPr>
          <p:spPr>
            <a:xfrm>
              <a:off x="1975372" y="2901703"/>
              <a:ext cx="1652716" cy="408060"/>
            </a:xfrm>
            <a:prstGeom prst="rect">
              <a:avLst/>
            </a:prstGeom>
          </p:spPr>
          <p:txBody>
            <a:bodyPr lIns="0" tIns="0" rIns="0" bIns="0" rtlCol="0" anchor="t">
              <a:spAutoFit/>
            </a:bodyPr>
            <a:lstStyle/>
            <a:p>
              <a:pPr algn="ctr">
                <a:lnSpc>
                  <a:spcPts val="1739"/>
                </a:lnSpc>
              </a:pPr>
              <a:r>
                <a:rPr lang="en-US" sz="1243" dirty="0" err="1">
                  <a:solidFill>
                    <a:srgbClr val="000000"/>
                  </a:solidFill>
                  <a:latin typeface="#9Slide03 Cabin Condensed" panose="00000506000000000000" pitchFamily="2" charset="-93"/>
                  <a:cs typeface="Times New Roman" panose="02020603050405020304" pitchFamily="18" charset="0"/>
                </a:rPr>
                <a:t>Không</a:t>
              </a:r>
              <a:r>
                <a:rPr lang="en-US" sz="1243" dirty="0">
                  <a:solidFill>
                    <a:srgbClr val="000000"/>
                  </a:solidFill>
                  <a:latin typeface="#9Slide03 Cabin Condensed" panose="00000506000000000000" pitchFamily="2" charset="-93"/>
                  <a:cs typeface="Times New Roman" panose="02020603050405020304" pitchFamily="18" charset="0"/>
                </a:rPr>
                <a:t> tan</a:t>
              </a:r>
            </a:p>
          </p:txBody>
        </p:sp>
        <p:sp>
          <p:nvSpPr>
            <p:cNvPr id="26" name="TextBox 26"/>
            <p:cNvSpPr txBox="1"/>
            <p:nvPr/>
          </p:nvSpPr>
          <p:spPr>
            <a:xfrm rot="20631190">
              <a:off x="2298698" y="740608"/>
              <a:ext cx="1496506" cy="640560"/>
            </a:xfrm>
            <a:prstGeom prst="rect">
              <a:avLst/>
            </a:prstGeom>
          </p:spPr>
          <p:txBody>
            <a:bodyPr lIns="0" tIns="0" rIns="0" bIns="0" rtlCol="0" anchor="t">
              <a:spAutoFit/>
            </a:bodyPr>
            <a:lstStyle/>
            <a:p>
              <a:pPr algn="ctr">
                <a:lnSpc>
                  <a:spcPts val="1332"/>
                </a:lnSpc>
              </a:pPr>
              <a:r>
                <a:rPr lang="en-US" sz="951" dirty="0" err="1">
                  <a:solidFill>
                    <a:srgbClr val="000000"/>
                  </a:solidFill>
                  <a:latin typeface="#9Slide03 Cabin Condensed" panose="00000506000000000000" pitchFamily="2" charset="-93"/>
                  <a:cs typeface="Times New Roman" panose="02020603050405020304" pitchFamily="18" charset="0"/>
                </a:rPr>
                <a:t>Cách</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ghi</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nhớ</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khi</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học</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hóa</a:t>
              </a:r>
              <a:endParaRPr lang="en-US" sz="951" dirty="0">
                <a:solidFill>
                  <a:srgbClr val="000000"/>
                </a:solidFill>
                <a:latin typeface="#9Slide03 Cabin Condensed" panose="00000506000000000000" pitchFamily="2" charset="-93"/>
                <a:cs typeface="Times New Roman" panose="02020603050405020304" pitchFamily="18" charset="0"/>
              </a:endParaRPr>
            </a:p>
          </p:txBody>
        </p:sp>
        <p:sp>
          <p:nvSpPr>
            <p:cNvPr id="27" name="TextBox 27"/>
            <p:cNvSpPr txBox="1"/>
            <p:nvPr/>
          </p:nvSpPr>
          <p:spPr>
            <a:xfrm>
              <a:off x="630388" y="1866528"/>
              <a:ext cx="869992" cy="408060"/>
            </a:xfrm>
            <a:prstGeom prst="rect">
              <a:avLst/>
            </a:prstGeom>
          </p:spPr>
          <p:txBody>
            <a:bodyPr lIns="0" tIns="0" rIns="0" bIns="0" rtlCol="0" anchor="t">
              <a:spAutoFit/>
            </a:bodyPr>
            <a:lstStyle/>
            <a:p>
              <a:pPr algn="ctr">
                <a:lnSpc>
                  <a:spcPts val="1739"/>
                </a:lnSpc>
              </a:pPr>
              <a:r>
                <a:rPr lang="en-US" sz="1243" dirty="0" err="1">
                  <a:solidFill>
                    <a:srgbClr val="000000"/>
                  </a:solidFill>
                  <a:latin typeface="#9Slide03 Cabin Condensed" panose="00000506000000000000" pitchFamily="2" charset="-93"/>
                  <a:cs typeface="Times New Roman" panose="02020603050405020304" pitchFamily="18" charset="0"/>
                </a:rPr>
                <a:t>Ít</a:t>
              </a:r>
              <a:r>
                <a:rPr lang="en-US" sz="1243" dirty="0">
                  <a:solidFill>
                    <a:srgbClr val="000000"/>
                  </a:solidFill>
                  <a:latin typeface="#9Slide03 Cabin Condensed" panose="00000506000000000000" pitchFamily="2" charset="-93"/>
                  <a:cs typeface="Times New Roman" panose="02020603050405020304" pitchFamily="18" charset="0"/>
                </a:rPr>
                <a:t> tan</a:t>
              </a:r>
            </a:p>
          </p:txBody>
        </p:sp>
      </p:grpSp>
      <p:grpSp>
        <p:nvGrpSpPr>
          <p:cNvPr id="28" name="Group 28"/>
          <p:cNvGrpSpPr/>
          <p:nvPr/>
        </p:nvGrpSpPr>
        <p:grpSpPr>
          <a:xfrm>
            <a:off x="5512408" y="2387622"/>
            <a:ext cx="3002416" cy="2214499"/>
            <a:chOff x="1290526" y="0"/>
            <a:chExt cx="6004833" cy="4428999"/>
          </a:xfrm>
        </p:grpSpPr>
        <p:pic>
          <p:nvPicPr>
            <p:cNvPr id="29" name="Picture 29"/>
            <p:cNvPicPr>
              <a:picLocks noChangeAspect="1"/>
            </p:cNvPicPr>
            <p:nvPr/>
          </p:nvPicPr>
          <p:blipFill>
            <a:blip r:embed="rId22">
              <a:alphaModFix amt="73000"/>
            </a:blip>
            <a:srcRect/>
            <a:stretch>
              <a:fillRect/>
            </a:stretch>
          </p:blipFill>
          <p:spPr>
            <a:xfrm>
              <a:off x="1290526" y="0"/>
              <a:ext cx="6004833" cy="4103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3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860610" y="1055220"/>
              <a:ext cx="2977702" cy="3077729"/>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31"/>
            <p:cNvSpPr txBox="1"/>
            <p:nvPr/>
          </p:nvSpPr>
          <p:spPr>
            <a:xfrm>
              <a:off x="1290526" y="4162259"/>
              <a:ext cx="5051463" cy="266740"/>
            </a:xfrm>
            <a:prstGeom prst="rect">
              <a:avLst/>
            </a:prstGeom>
          </p:spPr>
          <p:txBody>
            <a:bodyPr lIns="0" tIns="0" rIns="0" bIns="0" rtlCol="0" anchor="t">
              <a:spAutoFit/>
            </a:bodyPr>
            <a:lstStyle/>
            <a:p>
              <a:pPr algn="ctr">
                <a:lnSpc>
                  <a:spcPts val="1102"/>
                </a:lnSpc>
                <a:spcBef>
                  <a:spcPct val="0"/>
                </a:spcBef>
              </a:pPr>
              <a:r>
                <a:rPr lang="en-US" sz="847" b="1" spc="85" dirty="0">
                  <a:solidFill>
                    <a:srgbClr val="FF0000"/>
                  </a:solidFill>
                  <a:latin typeface="#9Slide03 Cabin Condensed" panose="00000506000000000000" pitchFamily="2" charset="-93"/>
                  <a:cs typeface="Times New Roman" panose="02020603050405020304" pitchFamily="18" charset="0"/>
                </a:rPr>
                <a:t>7</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Hoạt</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động</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tham</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quan</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trải</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nghiệm</a:t>
              </a:r>
              <a:endParaRPr lang="en-US" sz="847" spc="85" dirty="0">
                <a:solidFill>
                  <a:srgbClr val="000000"/>
                </a:solidFill>
                <a:latin typeface="#9Slide03 Cabin Condensed" panose="00000506000000000000" pitchFamily="2" charset="-93"/>
                <a:cs typeface="Times New Roman" panose="02020603050405020304" pitchFamily="18" charset="0"/>
              </a:endParaRPr>
            </a:p>
          </p:txBody>
        </p:sp>
      </p:grpSp>
      <p:grpSp>
        <p:nvGrpSpPr>
          <p:cNvPr id="35" name="Group 34">
            <a:extLst>
              <a:ext uri="{FF2B5EF4-FFF2-40B4-BE49-F238E27FC236}">
                <a16:creationId xmlns:a16="http://schemas.microsoft.com/office/drawing/2014/main" id="{98FECAAB-3E03-9BE9-36BB-15D08F7B6793}"/>
              </a:ext>
            </a:extLst>
          </p:cNvPr>
          <p:cNvGrpSpPr/>
          <p:nvPr/>
        </p:nvGrpSpPr>
        <p:grpSpPr>
          <a:xfrm>
            <a:off x="9415057" y="2551978"/>
            <a:ext cx="1852951" cy="2050400"/>
            <a:chOff x="5494361" y="2199283"/>
            <a:chExt cx="1852951" cy="2050400"/>
          </a:xfrm>
        </p:grpSpPr>
        <p:pic>
          <p:nvPicPr>
            <p:cNvPr id="32" name="Picture 32"/>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494361" y="2199283"/>
              <a:ext cx="1824991" cy="1804460"/>
            </a:xfrm>
            <a:prstGeom prst="rect">
              <a:avLst/>
            </a:prstGeom>
          </p:spPr>
        </p:pic>
        <p:sp>
          <p:nvSpPr>
            <p:cNvPr id="33" name="TextBox 33"/>
            <p:cNvSpPr txBox="1"/>
            <p:nvPr/>
          </p:nvSpPr>
          <p:spPr>
            <a:xfrm>
              <a:off x="5576046" y="4104066"/>
              <a:ext cx="1771266" cy="145617"/>
            </a:xfrm>
            <a:prstGeom prst="rect">
              <a:avLst/>
            </a:prstGeom>
          </p:spPr>
          <p:txBody>
            <a:bodyPr lIns="0" tIns="0" rIns="0" bIns="0" rtlCol="0" anchor="t">
              <a:spAutoFit/>
            </a:bodyPr>
            <a:lstStyle/>
            <a:p>
              <a:pPr algn="ctr">
                <a:lnSpc>
                  <a:spcPts val="1204"/>
                </a:lnSpc>
                <a:spcBef>
                  <a:spcPct val="0"/>
                </a:spcBef>
              </a:pPr>
              <a:r>
                <a:rPr lang="en-US" sz="926" b="1" spc="92" dirty="0">
                  <a:solidFill>
                    <a:srgbClr val="FF0000"/>
                  </a:solidFill>
                  <a:latin typeface="#9Slide03 Cabin Condensed" panose="00000506000000000000" pitchFamily="2" charset="-93"/>
                  <a:cs typeface="Times New Roman" panose="02020603050405020304" pitchFamily="18" charset="0"/>
                </a:rPr>
                <a:t>8</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Sử</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dụng</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sơ</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đồ</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tư</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duy</a:t>
              </a:r>
              <a:endParaRPr lang="en-US" sz="926" spc="92" dirty="0">
                <a:solidFill>
                  <a:srgbClr val="000000"/>
                </a:solidFill>
                <a:latin typeface="#9Slide03 Cabin Condensed" panose="00000506000000000000" pitchFamily="2" charset="-93"/>
                <a:cs typeface="Times New Roman" panose="02020603050405020304" pitchFamily="18" charset="0"/>
              </a:endParaRPr>
            </a:p>
          </p:txBody>
        </p:sp>
      </p:grpSp>
      <p:grpSp>
        <p:nvGrpSpPr>
          <p:cNvPr id="36" name="Group 35">
            <a:extLst>
              <a:ext uri="{FF2B5EF4-FFF2-40B4-BE49-F238E27FC236}">
                <a16:creationId xmlns:a16="http://schemas.microsoft.com/office/drawing/2014/main" id="{FE996F34-CFA4-32AB-ACFE-95FA08924702}"/>
              </a:ext>
            </a:extLst>
          </p:cNvPr>
          <p:cNvGrpSpPr/>
          <p:nvPr/>
        </p:nvGrpSpPr>
        <p:grpSpPr>
          <a:xfrm>
            <a:off x="753247" y="356989"/>
            <a:ext cx="2525732" cy="2120889"/>
            <a:chOff x="778741" y="110468"/>
            <a:chExt cx="2525732" cy="2120889"/>
          </a:xfrm>
        </p:grpSpPr>
        <p:sp>
          <p:nvSpPr>
            <p:cNvPr id="5" name="TextBox 5"/>
            <p:cNvSpPr txBox="1"/>
            <p:nvPr/>
          </p:nvSpPr>
          <p:spPr>
            <a:xfrm>
              <a:off x="890465" y="1931467"/>
              <a:ext cx="2302284" cy="299890"/>
            </a:xfrm>
            <a:prstGeom prst="rect">
              <a:avLst/>
            </a:prstGeom>
          </p:spPr>
          <p:txBody>
            <a:bodyPr lIns="0" tIns="0" rIns="0" bIns="0" rtlCol="0" anchor="t">
              <a:spAutoFit/>
            </a:bodyPr>
            <a:lstStyle/>
            <a:p>
              <a:pPr algn="ctr">
                <a:lnSpc>
                  <a:spcPts val="1195"/>
                </a:lnSpc>
                <a:spcBef>
                  <a:spcPct val="0"/>
                </a:spcBef>
              </a:pPr>
              <a:r>
                <a:rPr lang="en-US" sz="919" b="1" spc="91" dirty="0">
                  <a:solidFill>
                    <a:srgbClr val="FF0000"/>
                  </a:solidFill>
                  <a:latin typeface="#9Slide03 Cabin Condensed" panose="00000506000000000000" pitchFamily="2" charset="-93"/>
                  <a:cs typeface="Times New Roman" panose="02020603050405020304" pitchFamily="18" charset="0"/>
                </a:rPr>
                <a:t>1</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Ôn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tập</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và</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nghiên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cứu</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bài</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học</a:t>
              </a:r>
              <a:endParaRPr lang="en-US" sz="919" spc="91" dirty="0">
                <a:solidFill>
                  <a:srgbClr val="000000"/>
                </a:solidFill>
                <a:latin typeface="#9Slide03 Cabin Condensed" panose="00000506000000000000" pitchFamily="2" charset="-93"/>
                <a:cs typeface="Times New Roman" panose="02020603050405020304" pitchFamily="18" charset="0"/>
              </a:endParaRPr>
            </a:p>
            <a:p>
              <a:pPr algn="ctr">
                <a:lnSpc>
                  <a:spcPts val="1195"/>
                </a:lnSpc>
                <a:spcBef>
                  <a:spcPct val="0"/>
                </a:spcBef>
              </a:pPr>
              <a:r>
                <a:rPr lang="en-US" sz="919" spc="91" dirty="0" err="1">
                  <a:solidFill>
                    <a:srgbClr val="000000"/>
                  </a:solidFill>
                  <a:latin typeface="#9Slide03 Cabin Condensed" panose="00000506000000000000" pitchFamily="2" charset="-93"/>
                  <a:cs typeface="Times New Roman" panose="02020603050405020304" pitchFamily="18" charset="0"/>
                </a:rPr>
                <a:t>Trước</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khi</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đến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lớp</a:t>
              </a:r>
              <a:endParaRPr lang="en-US" sz="919" spc="91" dirty="0">
                <a:solidFill>
                  <a:srgbClr val="000000"/>
                </a:solidFill>
                <a:latin typeface="#9Slide03 Cabin Condensed" panose="00000506000000000000" pitchFamily="2" charset="-93"/>
                <a:cs typeface="Times New Roman" panose="02020603050405020304" pitchFamily="18" charset="0"/>
              </a:endParaRPr>
            </a:p>
          </p:txBody>
        </p:sp>
        <p:pic>
          <p:nvPicPr>
            <p:cNvPr id="34" name="Picture 2" descr="Lưu ý khi đặt tên đề tài nghiên cứu | RCES | Cộng đồng sinh viên kinh tế nghiên  cứu khoa học">
              <a:extLst>
                <a:ext uri="{FF2B5EF4-FFF2-40B4-BE49-F238E27FC236}">
                  <a16:creationId xmlns:a16="http://schemas.microsoft.com/office/drawing/2014/main" id="{1C2113AB-DA4A-ECEC-5507-8295CF54932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8741" y="110468"/>
              <a:ext cx="2525732" cy="1661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976D8A01-DC1A-19CB-1DAD-897ABFA939E0}"/>
              </a:ext>
            </a:extLst>
          </p:cNvPr>
          <p:cNvGrpSpPr/>
          <p:nvPr/>
        </p:nvGrpSpPr>
        <p:grpSpPr>
          <a:xfrm>
            <a:off x="406057" y="5188009"/>
            <a:ext cx="2044863" cy="1323439"/>
            <a:chOff x="1688937" y="950433"/>
            <a:chExt cx="2267022" cy="1544259"/>
          </a:xfrm>
        </p:grpSpPr>
        <p:grpSp>
          <p:nvGrpSpPr>
            <p:cNvPr id="39" name="Group 38">
              <a:extLst>
                <a:ext uri="{FF2B5EF4-FFF2-40B4-BE49-F238E27FC236}">
                  <a16:creationId xmlns:a16="http://schemas.microsoft.com/office/drawing/2014/main" id="{37895A0E-5165-B3D9-C9B4-411D735A2099}"/>
                </a:ext>
              </a:extLst>
            </p:cNvPr>
            <p:cNvGrpSpPr/>
            <p:nvPr/>
          </p:nvGrpSpPr>
          <p:grpSpPr>
            <a:xfrm>
              <a:off x="1688937" y="1061840"/>
              <a:ext cx="2267022" cy="1429800"/>
              <a:chOff x="4959523" y="249005"/>
              <a:chExt cx="2267022" cy="1429800"/>
            </a:xfrm>
          </p:grpSpPr>
          <p:pic>
            <p:nvPicPr>
              <p:cNvPr id="41"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6F0B2F85-61B3-2015-2C21-7912200FD348}"/>
                  </a:ext>
                </a:extLst>
              </p:cNvPr>
              <p:cNvPicPr>
                <a:picLocks noChangeAspect="1" noChangeArrowheads="1"/>
              </p:cNvPicPr>
              <p:nvPr/>
            </p:nvPicPr>
            <p:blipFill>
              <a:blip r:embed="rId2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A3A5D04C-4DD4-83DD-3723-861A4B39BF1D}"/>
                  </a:ext>
                </a:extLst>
              </p:cNvPr>
              <p:cNvPicPr>
                <a:picLocks noChangeAspect="1" noChangeArrowheads="1"/>
              </p:cNvPicPr>
              <p:nvPr/>
            </p:nvPicPr>
            <p:blipFill>
              <a:blip r:embed="rId2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D4CECA2A-280A-4E7D-4AEA-DF86672EA296}"/>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0" name="TextBox 39">
              <a:extLst>
                <a:ext uri="{FF2B5EF4-FFF2-40B4-BE49-F238E27FC236}">
                  <a16:creationId xmlns:a16="http://schemas.microsoft.com/office/drawing/2014/main" id="{318BA0E7-43C1-1B48-83F9-0C5FF2AD60C1}"/>
                </a:ext>
              </a:extLst>
            </p:cNvPr>
            <p:cNvSpPr txBox="1"/>
            <p:nvPr/>
          </p:nvSpPr>
          <p:spPr>
            <a:xfrm>
              <a:off x="2414846" y="950433"/>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6</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23" name="Group 22">
            <a:extLst>
              <a:ext uri="{FF2B5EF4-FFF2-40B4-BE49-F238E27FC236}">
                <a16:creationId xmlns:a16="http://schemas.microsoft.com/office/drawing/2014/main" id="{D4365B5D-3CD1-E369-C587-0C8EB525BA37}"/>
              </a:ext>
            </a:extLst>
          </p:cNvPr>
          <p:cNvGrpSpPr/>
          <p:nvPr/>
        </p:nvGrpSpPr>
        <p:grpSpPr>
          <a:xfrm>
            <a:off x="4800600" y="418460"/>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289136" y="2065099"/>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solidFill>
                  <a:srgbClr val="FF0000"/>
                </a:solidFill>
                <a:latin typeface="#9Slide03 Cabin Condensed" panose="00000506000000000000" pitchFamily="2" charset="-93"/>
                <a:cs typeface="Times New Roman" panose="02020603050405020304" pitchFamily="18" charset="0"/>
              </a:rPr>
              <a:t>2. </a:t>
            </a:r>
            <a:r>
              <a:rPr lang="vi-VN" sz="2800" dirty="0">
                <a:latin typeface="#9Slide03 Cabin Condensed" panose="00000506000000000000" pitchFamily="2" charset="-93"/>
                <a:cs typeface="Times New Roman" panose="02020603050405020304" pitchFamily="18" charset="0"/>
              </a:rPr>
              <a:t>Rèn luyện tư duy giúp dự đoán các hiện tượng, giải thích thực tế</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1289136" y="1153187"/>
            <a:ext cx="922616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1</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 Ôn tập giúp ghi nhớ kiến thức vừa học và chuẩn bị bài trước khi đến lớp giúp tiếp thu kiến thức mới nhanh hơn</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CCCA707B-65A9-4B00-FDE3-54500B8A8994}"/>
              </a:ext>
            </a:extLst>
          </p:cNvPr>
          <p:cNvSpPr txBox="1"/>
          <p:nvPr/>
        </p:nvSpPr>
        <p:spPr>
          <a:xfrm>
            <a:off x="1289136" y="2613017"/>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solidFill>
                  <a:srgbClr val="FF0000"/>
                </a:solidFill>
                <a:latin typeface="#9Slide03 Cabin Condensed" panose="00000506000000000000" pitchFamily="2" charset="-93"/>
                <a:cs typeface="Times New Roman" panose="02020603050405020304" pitchFamily="18" charset="0"/>
              </a:rPr>
              <a:t>3. </a:t>
            </a:r>
            <a:r>
              <a:rPr lang="vi-VN" sz="2800" dirty="0">
                <a:latin typeface="#9Slide03 Cabin Condensed" panose="00000506000000000000" pitchFamily="2" charset="-93"/>
                <a:cs typeface="Times New Roman" panose="02020603050405020304" pitchFamily="18" charset="0"/>
              </a:rPr>
              <a:t>Ghi chép: ghi nhớ bài học lâu hơn việc chỉ đọc và quan sát</a:t>
            </a:r>
            <a:endParaRPr lang="en-US" sz="2800" dirty="0">
              <a:latin typeface="#9Slide03 Cabin Condensed" panose="00000506000000000000" pitchFamily="2" charset="-93"/>
              <a:cs typeface="Times New Roman" panose="02020603050405020304" pitchFamily="18" charset="0"/>
            </a:endParaRPr>
          </a:p>
        </p:txBody>
      </p:sp>
      <p:sp>
        <p:nvSpPr>
          <p:cNvPr id="19" name="TextBox 18">
            <a:extLst>
              <a:ext uri="{FF2B5EF4-FFF2-40B4-BE49-F238E27FC236}">
                <a16:creationId xmlns:a16="http://schemas.microsoft.com/office/drawing/2014/main" id="{B739CA44-BF55-B7AF-2B92-15D6E91D7715}"/>
              </a:ext>
            </a:extLst>
          </p:cNvPr>
          <p:cNvSpPr txBox="1"/>
          <p:nvPr/>
        </p:nvSpPr>
        <p:spPr>
          <a:xfrm>
            <a:off x="1291594" y="3107221"/>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4.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Luyện tập thường xuyên: ghi nhớ các dạng bài, các kiến thức trọng tâm</a:t>
            </a:r>
            <a:endParaRPr lang="en-US" sz="2800" dirty="0">
              <a:latin typeface="#9Slide03 Cabin Condensed" panose="00000506000000000000" pitchFamily="2" charset="-93"/>
              <a:cs typeface="Times New Roman" panose="02020603050405020304" pitchFamily="18" charset="0"/>
            </a:endParaRPr>
          </a:p>
        </p:txBody>
      </p:sp>
      <p:sp>
        <p:nvSpPr>
          <p:cNvPr id="20" name="TextBox 19">
            <a:extLst>
              <a:ext uri="{FF2B5EF4-FFF2-40B4-BE49-F238E27FC236}">
                <a16:creationId xmlns:a16="http://schemas.microsoft.com/office/drawing/2014/main" id="{96DF6A8D-DA49-FD81-6F5A-F916C21E495E}"/>
              </a:ext>
            </a:extLst>
          </p:cNvPr>
          <p:cNvSpPr txBox="1"/>
          <p:nvPr/>
        </p:nvSpPr>
        <p:spPr>
          <a:xfrm>
            <a:off x="1291594" y="4017189"/>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5.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Thực hành thí nghiệm: tăng khả năng dự đoán, quan sát hiện tượng</a:t>
            </a:r>
            <a:endParaRPr lang="en-US" sz="2800" dirty="0">
              <a:latin typeface="#9Slide03 Cabin Condensed" panose="00000506000000000000" pitchFamily="2" charset="-93"/>
              <a:cs typeface="Times New Roman" panose="02020603050405020304" pitchFamily="18" charset="0"/>
            </a:endParaRPr>
          </a:p>
        </p:txBody>
      </p:sp>
      <p:sp>
        <p:nvSpPr>
          <p:cNvPr id="21" name="TextBox 20">
            <a:extLst>
              <a:ext uri="{FF2B5EF4-FFF2-40B4-BE49-F238E27FC236}">
                <a16:creationId xmlns:a16="http://schemas.microsoft.com/office/drawing/2014/main" id="{3113E3B1-ED76-31EB-E21F-EA696D2D7BDB}"/>
              </a:ext>
            </a:extLst>
          </p:cNvPr>
          <p:cNvSpPr txBox="1"/>
          <p:nvPr/>
        </p:nvSpPr>
        <p:spPr>
          <a:xfrm>
            <a:off x="1291594" y="4558726"/>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6.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Sử dụng thẻ ghi nhớ: lưu ý những kiến thức trọng tâm</a:t>
            </a:r>
            <a:endParaRPr lang="en-US" sz="2800" dirty="0">
              <a:latin typeface="#9Slide03 Cabin Condensed" panose="00000506000000000000" pitchFamily="2" charset="-93"/>
              <a:cs typeface="Times New Roman" panose="02020603050405020304" pitchFamily="18" charset="0"/>
            </a:endParaRPr>
          </a:p>
        </p:txBody>
      </p:sp>
      <p:sp>
        <p:nvSpPr>
          <p:cNvPr id="22" name="TextBox 21">
            <a:extLst>
              <a:ext uri="{FF2B5EF4-FFF2-40B4-BE49-F238E27FC236}">
                <a16:creationId xmlns:a16="http://schemas.microsoft.com/office/drawing/2014/main" id="{88BF1C96-6262-393F-C47C-B7D983F22341}"/>
              </a:ext>
            </a:extLst>
          </p:cNvPr>
          <p:cNvSpPr txBox="1"/>
          <p:nvPr/>
        </p:nvSpPr>
        <p:spPr>
          <a:xfrm>
            <a:off x="1291594" y="5171416"/>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7.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Hoạt động tham quan, trải nghiệm: áp dụng lí thuyết vào thực tế</a:t>
            </a:r>
            <a:endParaRPr lang="en-US" sz="2800" dirty="0">
              <a:latin typeface="#9Slide03 Cabin Condensed" panose="00000506000000000000" pitchFamily="2" charset="-93"/>
              <a:cs typeface="Times New Roman" panose="02020603050405020304" pitchFamily="18" charset="0"/>
            </a:endParaRPr>
          </a:p>
        </p:txBody>
      </p:sp>
      <p:sp>
        <p:nvSpPr>
          <p:cNvPr id="24" name="TextBox 23">
            <a:extLst>
              <a:ext uri="{FF2B5EF4-FFF2-40B4-BE49-F238E27FC236}">
                <a16:creationId xmlns:a16="http://schemas.microsoft.com/office/drawing/2014/main" id="{F24F4A22-E053-7494-AA8B-3CC32F2FAB7D}"/>
              </a:ext>
            </a:extLst>
          </p:cNvPr>
          <p:cNvSpPr txBox="1"/>
          <p:nvPr/>
        </p:nvSpPr>
        <p:spPr>
          <a:xfrm>
            <a:off x="1291594" y="5671215"/>
            <a:ext cx="9948032"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solidFill>
                  <a:srgbClr val="FF0000"/>
                </a:solidFill>
                <a:latin typeface="#9Slide03 Cabin Condensed" panose="00000506000000000000" pitchFamily="2" charset="-93"/>
                <a:ea typeface="Calibri" panose="020F0502020204030204" pitchFamily="34" charset="0"/>
                <a:cs typeface="Times New Roman" panose="02020603050405020304" pitchFamily="18" charset="0"/>
              </a:rPr>
              <a:t>8.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Sử dụng sơ đồ tư duy: rèn kĩ năng tóm tắt nội dung chính, tư duy logic từ những nhánh chính của sơ đồ</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2851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P spid="20" grpId="0"/>
      <p:bldP spid="21"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3C976F-D3B3-4CC6-A33E-AD587E5333E9}"/>
              </a:ext>
            </a:extLst>
          </p:cNvPr>
          <p:cNvSpPr txBox="1"/>
          <p:nvPr/>
        </p:nvSpPr>
        <p:spPr>
          <a:xfrm>
            <a:off x="2934512" y="1295400"/>
            <a:ext cx="8662636" cy="49513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Hoá học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nghiên cứu về những vấn đề gì?</a:t>
            </a:r>
            <a:endParaRPr lang="en-US" sz="2800" dirty="0">
              <a:latin typeface="#9Slide03 Cabin Condensed" panose="00000506000000000000" pitchFamily="2" charset="-93"/>
              <a:cs typeface="Times New Roman" panose="02020603050405020304" pitchFamily="18" charset="0"/>
            </a:endParaRP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0F7563-E5D1-294C-4FC0-C752E91C6D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462" l="9962" r="89944">
                        <a14:foregroundMark x1="31767" y1="33769" x2="31767" y2="33769"/>
                        <a14:foregroundMark x1="31767" y1="30077" x2="31767" y2="30077"/>
                        <a14:foregroundMark x1="31015" y1="26000" x2="31015" y2="26000"/>
                        <a14:foregroundMark x1="51974" y1="91154" x2="51974" y2="91154"/>
                      </a14:backgroundRemoval>
                    </a14:imgEffect>
                  </a14:imgLayer>
                </a14:imgProps>
              </a:ext>
              <a:ext uri="{28A0092B-C50C-407E-A947-70E740481C1C}">
                <a14:useLocalDpi xmlns:a14="http://schemas.microsoft.com/office/drawing/2010/main" val="0"/>
              </a:ext>
            </a:extLst>
          </a:blip>
          <a:srcRect l="18179" t="12796"/>
          <a:stretch/>
        </p:blipFill>
        <p:spPr>
          <a:xfrm>
            <a:off x="609600" y="0"/>
            <a:ext cx="2286000" cy="2796694"/>
          </a:xfrm>
          <a:prstGeom prst="rect">
            <a:avLst/>
          </a:prstGeom>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6947" y="5211182"/>
            <a:ext cx="8649031" cy="1300266"/>
            <a:chOff x="0" y="0"/>
            <a:chExt cx="2371641" cy="660400"/>
          </a:xfrm>
        </p:grpSpPr>
        <p:sp>
          <p:nvSpPr>
            <p:cNvPr id="3" name="Freeform 3"/>
            <p:cNvSpPr/>
            <p:nvPr/>
          </p:nvSpPr>
          <p:spPr>
            <a:xfrm>
              <a:off x="0" y="0"/>
              <a:ext cx="2371641" cy="660400"/>
            </a:xfrm>
            <a:custGeom>
              <a:avLst/>
              <a:gdLst/>
              <a:ahLst/>
              <a:cxnLst/>
              <a:rect l="l" t="t" r="r" b="b"/>
              <a:pathLst>
                <a:path w="2371641" h="660400">
                  <a:moveTo>
                    <a:pt x="2247181" y="660400"/>
                  </a:moveTo>
                  <a:lnTo>
                    <a:pt x="124460" y="660400"/>
                  </a:lnTo>
                  <a:cubicBezTo>
                    <a:pt x="55880" y="660400"/>
                    <a:pt x="0" y="604520"/>
                    <a:pt x="0" y="535940"/>
                  </a:cubicBezTo>
                  <a:lnTo>
                    <a:pt x="0" y="124460"/>
                  </a:lnTo>
                  <a:cubicBezTo>
                    <a:pt x="0" y="55880"/>
                    <a:pt x="55880" y="0"/>
                    <a:pt x="124460" y="0"/>
                  </a:cubicBezTo>
                  <a:lnTo>
                    <a:pt x="2247181" y="0"/>
                  </a:lnTo>
                  <a:cubicBezTo>
                    <a:pt x="2315761" y="0"/>
                    <a:pt x="2371641" y="55880"/>
                    <a:pt x="2371641" y="124460"/>
                  </a:cubicBezTo>
                  <a:lnTo>
                    <a:pt x="2371641" y="535940"/>
                  </a:lnTo>
                  <a:cubicBezTo>
                    <a:pt x="2371641" y="604520"/>
                    <a:pt x="2315761" y="660400"/>
                    <a:pt x="2247181" y="660400"/>
                  </a:cubicBezTo>
                  <a:close/>
                </a:path>
              </a:pathLst>
            </a:custGeom>
            <a:solidFill>
              <a:srgbClr val="15B5B0"/>
            </a:solidFill>
          </p:spPr>
          <p:txBody>
            <a:bodyPr/>
            <a:lstStyle/>
            <a:p>
              <a:endParaRPr lang="vi-VN"/>
            </a:p>
          </p:txBody>
        </p:sp>
      </p:grpSp>
      <p:sp>
        <p:nvSpPr>
          <p:cNvPr id="4" name="TextBox 4"/>
          <p:cNvSpPr txBox="1"/>
          <p:nvPr/>
        </p:nvSpPr>
        <p:spPr>
          <a:xfrm>
            <a:off x="2752627" y="5445100"/>
            <a:ext cx="8289675" cy="743793"/>
          </a:xfrm>
          <a:prstGeom prst="rect">
            <a:avLst/>
          </a:prstGeom>
        </p:spPr>
        <p:txBody>
          <a:bodyPr wrap="square" lIns="0" tIns="0" rIns="0" bIns="0" rtlCol="0" anchor="t">
            <a:spAutoFit/>
          </a:bodyPr>
          <a:lstStyle/>
          <a:p>
            <a:pPr algn="ctr">
              <a:lnSpc>
                <a:spcPts val="2946"/>
              </a:lnSpc>
              <a:spcBef>
                <a:spcPct val="0"/>
              </a:spcBef>
            </a:pPr>
            <a:r>
              <a:rPr lang="vi-VN" sz="2800" b="1" spc="226" dirty="0">
                <a:solidFill>
                  <a:srgbClr val="FFFFFF"/>
                </a:solidFill>
                <a:latin typeface="#9Slide03 Cabin Condensed" panose="00000506000000000000" pitchFamily="2" charset="-93"/>
                <a:cs typeface="Times New Roman" panose="02020603050405020304" pitchFamily="18" charset="0"/>
              </a:rPr>
              <a:t>Hãy cho biết các hoạt động trong hình tương ứng với phương pháp học tập hoá học nào. </a:t>
            </a:r>
          </a:p>
        </p:txBody>
      </p:sp>
      <p:grpSp>
        <p:nvGrpSpPr>
          <p:cNvPr id="6" name="Group 6"/>
          <p:cNvGrpSpPr/>
          <p:nvPr/>
        </p:nvGrpSpPr>
        <p:grpSpPr>
          <a:xfrm>
            <a:off x="3841785" y="120352"/>
            <a:ext cx="3192981" cy="2170390"/>
            <a:chOff x="0" y="0"/>
            <a:chExt cx="6385963" cy="434078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5336" y="466383"/>
              <a:ext cx="3369860" cy="338834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91411" y="0"/>
              <a:ext cx="2594552" cy="216055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99867" y="391364"/>
              <a:ext cx="1447607" cy="1080277"/>
            </a:xfrm>
            <a:prstGeom prst="rect">
              <a:avLst/>
            </a:prstGeom>
          </p:spPr>
        </p:pic>
        <p:sp>
          <p:nvSpPr>
            <p:cNvPr id="10" name="TextBox 10"/>
            <p:cNvSpPr txBox="1"/>
            <p:nvPr/>
          </p:nvSpPr>
          <p:spPr>
            <a:xfrm>
              <a:off x="0" y="4051854"/>
              <a:ext cx="4040535" cy="288926"/>
            </a:xfrm>
            <a:prstGeom prst="rect">
              <a:avLst/>
            </a:prstGeom>
          </p:spPr>
          <p:txBody>
            <a:bodyPr lIns="0" tIns="0" rIns="0" bIns="0" rtlCol="0" anchor="t">
              <a:spAutoFit/>
            </a:bodyPr>
            <a:lstStyle/>
            <a:p>
              <a:pPr algn="ctr">
                <a:lnSpc>
                  <a:spcPts val="1160"/>
                </a:lnSpc>
                <a:spcBef>
                  <a:spcPct val="0"/>
                </a:spcBef>
              </a:pPr>
              <a:r>
                <a:rPr lang="en-US" sz="892" b="1" spc="89" dirty="0">
                  <a:solidFill>
                    <a:srgbClr val="FF0000"/>
                  </a:solidFill>
                  <a:latin typeface="#9Slide03 Cabin Condensed" panose="00000506000000000000" pitchFamily="2" charset="-93"/>
                  <a:cs typeface="Times New Roman" panose="02020603050405020304" pitchFamily="18" charset="0"/>
                </a:rPr>
                <a:t>2. </a:t>
              </a:r>
              <a:r>
                <a:rPr lang="en-US" sz="892" spc="89" dirty="0" err="1">
                  <a:solidFill>
                    <a:srgbClr val="000000"/>
                  </a:solidFill>
                  <a:latin typeface="#9Slide03 Cabin Condensed" panose="00000506000000000000" pitchFamily="2" charset="-93"/>
                  <a:cs typeface="Times New Roman" panose="02020603050405020304" pitchFamily="18" charset="0"/>
                </a:rPr>
                <a:t>Rèn</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luyện</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tư</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duy</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hoá</a:t>
              </a:r>
              <a:r>
                <a:rPr lang="en-US" sz="892" spc="89" dirty="0">
                  <a:solidFill>
                    <a:srgbClr val="000000"/>
                  </a:solidFill>
                  <a:latin typeface="#9Slide03 Cabin Condensed" panose="00000506000000000000" pitchFamily="2" charset="-93"/>
                  <a:cs typeface="Times New Roman" panose="02020603050405020304" pitchFamily="18" charset="0"/>
                </a:rPr>
                <a:t> </a:t>
              </a:r>
              <a:r>
                <a:rPr lang="en-US" sz="892" spc="89" dirty="0" err="1">
                  <a:solidFill>
                    <a:srgbClr val="000000"/>
                  </a:solidFill>
                  <a:latin typeface="#9Slide03 Cabin Condensed" panose="00000506000000000000" pitchFamily="2" charset="-93"/>
                  <a:cs typeface="Times New Roman" panose="02020603050405020304" pitchFamily="18" charset="0"/>
                </a:rPr>
                <a:t>học</a:t>
              </a:r>
              <a:endParaRPr lang="en-US" sz="892" spc="89" dirty="0">
                <a:solidFill>
                  <a:srgbClr val="000000"/>
                </a:solidFill>
                <a:latin typeface="#9Slide03 Cabin Condensed" panose="00000506000000000000" pitchFamily="2" charset="-93"/>
                <a:cs typeface="Times New Roman" panose="02020603050405020304" pitchFamily="18" charset="0"/>
              </a:endParaRPr>
            </a:p>
          </p:txBody>
        </p:sp>
      </p:grpSp>
      <p:grpSp>
        <p:nvGrpSpPr>
          <p:cNvPr id="11" name="Group 11"/>
          <p:cNvGrpSpPr/>
          <p:nvPr/>
        </p:nvGrpSpPr>
        <p:grpSpPr>
          <a:xfrm>
            <a:off x="7162800" y="685800"/>
            <a:ext cx="3900153" cy="2137819"/>
            <a:chOff x="0" y="0"/>
            <a:chExt cx="7800305" cy="4275639"/>
          </a:xfrm>
        </p:grpSpPr>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935615" cy="11216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1116" y="848935"/>
              <a:ext cx="1873334" cy="2060668"/>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57703" y="848935"/>
              <a:ext cx="2442602" cy="2060668"/>
            </a:xfrm>
            <a:prstGeom prst="rect">
              <a:avLst/>
            </a:prstGeom>
          </p:spPr>
        </p:pic>
        <p:sp>
          <p:nvSpPr>
            <p:cNvPr id="15" name="TextBox 15"/>
            <p:cNvSpPr txBox="1"/>
            <p:nvPr/>
          </p:nvSpPr>
          <p:spPr>
            <a:xfrm>
              <a:off x="2548022" y="3725359"/>
              <a:ext cx="3660032" cy="550280"/>
            </a:xfrm>
            <a:prstGeom prst="rect">
              <a:avLst/>
            </a:prstGeom>
          </p:spPr>
          <p:txBody>
            <a:bodyPr lIns="0" tIns="0" rIns="0" bIns="0" rtlCol="0" anchor="t">
              <a:spAutoFit/>
            </a:bodyPr>
            <a:lstStyle/>
            <a:p>
              <a:pPr algn="ctr">
                <a:lnSpc>
                  <a:spcPts val="1107"/>
                </a:lnSpc>
                <a:spcBef>
                  <a:spcPct val="0"/>
                </a:spcBef>
              </a:pPr>
              <a:r>
                <a:rPr lang="en-US" sz="851" b="1" spc="85" dirty="0">
                  <a:solidFill>
                    <a:srgbClr val="FF0000"/>
                  </a:solidFill>
                  <a:latin typeface="#9Slide03 Cabin Condensed" panose="00000506000000000000" pitchFamily="2" charset="-93"/>
                  <a:cs typeface="Times New Roman" panose="02020603050405020304" pitchFamily="18" charset="0"/>
                </a:rPr>
                <a:t>3</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Ghi</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chép</a:t>
              </a:r>
              <a:endParaRPr lang="en-US" sz="851" spc="85" dirty="0">
                <a:solidFill>
                  <a:srgbClr val="000000"/>
                </a:solidFill>
                <a:latin typeface="#9Slide03 Cabin Condensed" panose="00000506000000000000" pitchFamily="2" charset="-93"/>
                <a:cs typeface="Times New Roman" panose="02020603050405020304" pitchFamily="18" charset="0"/>
              </a:endParaRPr>
            </a:p>
            <a:p>
              <a:pPr algn="ctr">
                <a:lnSpc>
                  <a:spcPts val="1107"/>
                </a:lnSpc>
                <a:spcBef>
                  <a:spcPct val="0"/>
                </a:spcBef>
              </a:pPr>
              <a:r>
                <a:rPr lang="en-US" sz="851" b="1" spc="85" dirty="0">
                  <a:solidFill>
                    <a:srgbClr val="FF0000"/>
                  </a:solidFill>
                  <a:latin typeface="#9Slide03 Cabin Condensed" panose="00000506000000000000" pitchFamily="2" charset="-93"/>
                  <a:cs typeface="Times New Roman" panose="02020603050405020304" pitchFamily="18" charset="0"/>
                </a:rPr>
                <a:t>4. </a:t>
              </a:r>
              <a:r>
                <a:rPr lang="en-US" sz="851" spc="85" dirty="0" err="1">
                  <a:solidFill>
                    <a:srgbClr val="000000"/>
                  </a:solidFill>
                  <a:latin typeface="#9Slide03 Cabin Condensed" panose="00000506000000000000" pitchFamily="2" charset="-93"/>
                  <a:cs typeface="Times New Roman" panose="02020603050405020304" pitchFamily="18" charset="0"/>
                </a:rPr>
                <a:t>Luyện</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tập</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thường</a:t>
              </a:r>
              <a:r>
                <a:rPr lang="en-US" sz="851" spc="85" dirty="0">
                  <a:solidFill>
                    <a:srgbClr val="000000"/>
                  </a:solidFill>
                  <a:latin typeface="#9Slide03 Cabin Condensed" panose="00000506000000000000" pitchFamily="2" charset="-93"/>
                  <a:cs typeface="Times New Roman" panose="02020603050405020304" pitchFamily="18" charset="0"/>
                </a:rPr>
                <a:t> </a:t>
              </a:r>
              <a:r>
                <a:rPr lang="en-US" sz="851" spc="85" dirty="0" err="1">
                  <a:solidFill>
                    <a:srgbClr val="000000"/>
                  </a:solidFill>
                  <a:latin typeface="#9Slide03 Cabin Condensed" panose="00000506000000000000" pitchFamily="2" charset="-93"/>
                  <a:cs typeface="Times New Roman" panose="02020603050405020304" pitchFamily="18" charset="0"/>
                </a:rPr>
                <a:t>xuyên</a:t>
              </a:r>
              <a:endParaRPr lang="en-US" sz="851" spc="85" dirty="0">
                <a:solidFill>
                  <a:srgbClr val="000000"/>
                </a:solidFill>
                <a:latin typeface="#9Slide03 Cabin Condensed" panose="00000506000000000000" pitchFamily="2" charset="-93"/>
                <a:cs typeface="Times New Roman" panose="02020603050405020304" pitchFamily="18" charset="0"/>
              </a:endParaRPr>
            </a:p>
          </p:txBody>
        </p:sp>
        <p:sp>
          <p:nvSpPr>
            <p:cNvPr id="16" name="AutoShape 16"/>
            <p:cNvSpPr/>
            <p:nvPr/>
          </p:nvSpPr>
          <p:spPr>
            <a:xfrm rot="5400000">
              <a:off x="3136431" y="1867344"/>
              <a:ext cx="2459360" cy="0"/>
            </a:xfrm>
            <a:prstGeom prst="line">
              <a:avLst/>
            </a:prstGeom>
            <a:ln w="25400" cap="flat">
              <a:solidFill>
                <a:srgbClr val="000000"/>
              </a:solidFill>
              <a:prstDash val="sysDash"/>
              <a:headEnd type="none" w="sm" len="sm"/>
              <a:tailEnd type="none" w="sm" len="sm"/>
            </a:ln>
          </p:spPr>
          <p:txBody>
            <a:bodyPr/>
            <a:lstStyle/>
            <a:p>
              <a:endParaRPr lang="vi-VN"/>
            </a:p>
          </p:txBody>
        </p:sp>
      </p:grpSp>
      <p:grpSp>
        <p:nvGrpSpPr>
          <p:cNvPr id="17" name="Group 17"/>
          <p:cNvGrpSpPr/>
          <p:nvPr/>
        </p:nvGrpSpPr>
        <p:grpSpPr>
          <a:xfrm>
            <a:off x="136167" y="2591432"/>
            <a:ext cx="1779901" cy="2104124"/>
            <a:chOff x="0" y="0"/>
            <a:chExt cx="3559802" cy="4208248"/>
          </a:xfrm>
        </p:grpSpPr>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3559802" cy="3776978"/>
            </a:xfrm>
            <a:prstGeom prst="rect">
              <a:avLst/>
            </a:prstGeom>
          </p:spPr>
        </p:pic>
        <p:sp>
          <p:nvSpPr>
            <p:cNvPr id="19" name="TextBox 19"/>
            <p:cNvSpPr txBox="1"/>
            <p:nvPr/>
          </p:nvSpPr>
          <p:spPr>
            <a:xfrm>
              <a:off x="139274" y="3940866"/>
              <a:ext cx="3281258" cy="267382"/>
            </a:xfrm>
            <a:prstGeom prst="rect">
              <a:avLst/>
            </a:prstGeom>
          </p:spPr>
          <p:txBody>
            <a:bodyPr lIns="0" tIns="0" rIns="0" bIns="0" rtlCol="0" anchor="t">
              <a:spAutoFit/>
            </a:bodyPr>
            <a:lstStyle/>
            <a:p>
              <a:pPr algn="ctr">
                <a:lnSpc>
                  <a:spcPts val="1113"/>
                </a:lnSpc>
                <a:spcBef>
                  <a:spcPct val="0"/>
                </a:spcBef>
              </a:pPr>
              <a:r>
                <a:rPr lang="en-US" sz="856" b="1" spc="85" dirty="0">
                  <a:solidFill>
                    <a:srgbClr val="FF0000"/>
                  </a:solidFill>
                  <a:latin typeface="#9Slide03 Cabin Condensed" panose="00000506000000000000" pitchFamily="2" charset="-93"/>
                  <a:cs typeface="Times New Roman" panose="02020603050405020304" pitchFamily="18" charset="0"/>
                </a:rPr>
                <a:t>5</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Thực</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hành</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thí</a:t>
              </a:r>
              <a:r>
                <a:rPr lang="en-US" sz="856" spc="85" dirty="0">
                  <a:solidFill>
                    <a:srgbClr val="000000"/>
                  </a:solidFill>
                  <a:latin typeface="#9Slide03 Cabin Condensed" panose="00000506000000000000" pitchFamily="2" charset="-93"/>
                  <a:cs typeface="Times New Roman" panose="02020603050405020304" pitchFamily="18" charset="0"/>
                </a:rPr>
                <a:t> </a:t>
              </a:r>
              <a:r>
                <a:rPr lang="en-US" sz="856" spc="85" dirty="0" err="1">
                  <a:solidFill>
                    <a:srgbClr val="000000"/>
                  </a:solidFill>
                  <a:latin typeface="#9Slide03 Cabin Condensed" panose="00000506000000000000" pitchFamily="2" charset="-93"/>
                  <a:cs typeface="Times New Roman" panose="02020603050405020304" pitchFamily="18" charset="0"/>
                </a:rPr>
                <a:t>nghiệm</a:t>
              </a:r>
              <a:endParaRPr lang="en-US" sz="856" spc="85" dirty="0">
                <a:solidFill>
                  <a:srgbClr val="000000"/>
                </a:solidFill>
                <a:latin typeface="#9Slide03 Cabin Condensed" panose="00000506000000000000" pitchFamily="2" charset="-93"/>
                <a:cs typeface="Times New Roman" panose="02020603050405020304" pitchFamily="18" charset="0"/>
              </a:endParaRPr>
            </a:p>
          </p:txBody>
        </p:sp>
      </p:grpSp>
      <p:grpSp>
        <p:nvGrpSpPr>
          <p:cNvPr id="20" name="Group 20"/>
          <p:cNvGrpSpPr/>
          <p:nvPr/>
        </p:nvGrpSpPr>
        <p:grpSpPr>
          <a:xfrm>
            <a:off x="2450920" y="2460106"/>
            <a:ext cx="2331401" cy="2113931"/>
            <a:chOff x="0" y="0"/>
            <a:chExt cx="4662801" cy="4227863"/>
          </a:xfrm>
        </p:grpSpPr>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1070045"/>
              <a:ext cx="2001977" cy="1966943"/>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85643" y="0"/>
              <a:ext cx="2457528" cy="2457528"/>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66014" y="2710221"/>
              <a:ext cx="3496787" cy="856713"/>
            </a:xfrm>
            <a:prstGeom prst="rect">
              <a:avLst/>
            </a:prstGeom>
          </p:spPr>
        </p:pic>
        <p:sp>
          <p:nvSpPr>
            <p:cNvPr id="24" name="TextBox 24"/>
            <p:cNvSpPr txBox="1"/>
            <p:nvPr/>
          </p:nvSpPr>
          <p:spPr>
            <a:xfrm>
              <a:off x="1166016" y="3963431"/>
              <a:ext cx="2948215" cy="264432"/>
            </a:xfrm>
            <a:prstGeom prst="rect">
              <a:avLst/>
            </a:prstGeom>
          </p:spPr>
          <p:txBody>
            <a:bodyPr lIns="0" tIns="0" rIns="0" bIns="0" rtlCol="0" anchor="t">
              <a:spAutoFit/>
            </a:bodyPr>
            <a:lstStyle/>
            <a:p>
              <a:pPr algn="ctr">
                <a:lnSpc>
                  <a:spcPts val="1056"/>
                </a:lnSpc>
                <a:spcBef>
                  <a:spcPct val="0"/>
                </a:spcBef>
              </a:pPr>
              <a:r>
                <a:rPr lang="en-US" sz="812" b="1" spc="81" dirty="0">
                  <a:solidFill>
                    <a:srgbClr val="FF0000"/>
                  </a:solidFill>
                  <a:latin typeface="#9Slide03 Cabin Condensed" panose="00000506000000000000" pitchFamily="2" charset="-93"/>
                  <a:cs typeface="Times New Roman" panose="02020603050405020304" pitchFamily="18" charset="0"/>
                </a:rPr>
                <a:t>6. </a:t>
              </a:r>
              <a:r>
                <a:rPr lang="en-US" sz="812" spc="81" dirty="0" err="1">
                  <a:solidFill>
                    <a:srgbClr val="000000"/>
                  </a:solidFill>
                  <a:latin typeface="#9Slide03 Cabin Condensed" panose="00000506000000000000" pitchFamily="2" charset="-93"/>
                  <a:cs typeface="Times New Roman" panose="02020603050405020304" pitchFamily="18" charset="0"/>
                </a:rPr>
                <a:t>Sử</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dụng</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thẻ</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ghi</a:t>
              </a:r>
              <a:r>
                <a:rPr lang="en-US" sz="812" spc="81" dirty="0">
                  <a:solidFill>
                    <a:srgbClr val="000000"/>
                  </a:solidFill>
                  <a:latin typeface="#9Slide03 Cabin Condensed" panose="00000506000000000000" pitchFamily="2" charset="-93"/>
                  <a:cs typeface="Times New Roman" panose="02020603050405020304" pitchFamily="18" charset="0"/>
                </a:rPr>
                <a:t> </a:t>
              </a:r>
              <a:r>
                <a:rPr lang="en-US" sz="812" spc="81" dirty="0" err="1">
                  <a:solidFill>
                    <a:srgbClr val="000000"/>
                  </a:solidFill>
                  <a:latin typeface="#9Slide03 Cabin Condensed" panose="00000506000000000000" pitchFamily="2" charset="-93"/>
                  <a:cs typeface="Times New Roman" panose="02020603050405020304" pitchFamily="18" charset="0"/>
                </a:rPr>
                <a:t>nhớ</a:t>
              </a:r>
              <a:endParaRPr lang="en-US" sz="812" spc="81" dirty="0">
                <a:solidFill>
                  <a:srgbClr val="000000"/>
                </a:solidFill>
                <a:latin typeface="#9Slide03 Cabin Condensed" panose="00000506000000000000" pitchFamily="2" charset="-93"/>
                <a:cs typeface="Times New Roman" panose="02020603050405020304" pitchFamily="18" charset="0"/>
              </a:endParaRPr>
            </a:p>
          </p:txBody>
        </p:sp>
        <p:sp>
          <p:nvSpPr>
            <p:cNvPr id="25" name="TextBox 25"/>
            <p:cNvSpPr txBox="1"/>
            <p:nvPr/>
          </p:nvSpPr>
          <p:spPr>
            <a:xfrm>
              <a:off x="1975372" y="2901703"/>
              <a:ext cx="1652716" cy="408060"/>
            </a:xfrm>
            <a:prstGeom prst="rect">
              <a:avLst/>
            </a:prstGeom>
          </p:spPr>
          <p:txBody>
            <a:bodyPr lIns="0" tIns="0" rIns="0" bIns="0" rtlCol="0" anchor="t">
              <a:spAutoFit/>
            </a:bodyPr>
            <a:lstStyle/>
            <a:p>
              <a:pPr algn="ctr">
                <a:lnSpc>
                  <a:spcPts val="1739"/>
                </a:lnSpc>
              </a:pPr>
              <a:r>
                <a:rPr lang="en-US" sz="1243" dirty="0" err="1">
                  <a:solidFill>
                    <a:srgbClr val="000000"/>
                  </a:solidFill>
                  <a:latin typeface="#9Slide03 Cabin Condensed" panose="00000506000000000000" pitchFamily="2" charset="-93"/>
                  <a:cs typeface="Times New Roman" panose="02020603050405020304" pitchFamily="18" charset="0"/>
                </a:rPr>
                <a:t>Không</a:t>
              </a:r>
              <a:r>
                <a:rPr lang="en-US" sz="1243" dirty="0">
                  <a:solidFill>
                    <a:srgbClr val="000000"/>
                  </a:solidFill>
                  <a:latin typeface="#9Slide03 Cabin Condensed" panose="00000506000000000000" pitchFamily="2" charset="-93"/>
                  <a:cs typeface="Times New Roman" panose="02020603050405020304" pitchFamily="18" charset="0"/>
                </a:rPr>
                <a:t> tan</a:t>
              </a:r>
            </a:p>
          </p:txBody>
        </p:sp>
        <p:sp>
          <p:nvSpPr>
            <p:cNvPr id="26" name="TextBox 26"/>
            <p:cNvSpPr txBox="1"/>
            <p:nvPr/>
          </p:nvSpPr>
          <p:spPr>
            <a:xfrm rot="20631190">
              <a:off x="2298698" y="740608"/>
              <a:ext cx="1496506" cy="640560"/>
            </a:xfrm>
            <a:prstGeom prst="rect">
              <a:avLst/>
            </a:prstGeom>
          </p:spPr>
          <p:txBody>
            <a:bodyPr lIns="0" tIns="0" rIns="0" bIns="0" rtlCol="0" anchor="t">
              <a:spAutoFit/>
            </a:bodyPr>
            <a:lstStyle/>
            <a:p>
              <a:pPr algn="ctr">
                <a:lnSpc>
                  <a:spcPts val="1332"/>
                </a:lnSpc>
              </a:pPr>
              <a:r>
                <a:rPr lang="en-US" sz="951" dirty="0" err="1">
                  <a:solidFill>
                    <a:srgbClr val="000000"/>
                  </a:solidFill>
                  <a:latin typeface="#9Slide03 Cabin Condensed" panose="00000506000000000000" pitchFamily="2" charset="-93"/>
                  <a:cs typeface="Times New Roman" panose="02020603050405020304" pitchFamily="18" charset="0"/>
                </a:rPr>
                <a:t>Cách</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ghi</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nhớ</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khi</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học</a:t>
              </a:r>
              <a:r>
                <a:rPr lang="en-US" sz="951" dirty="0">
                  <a:solidFill>
                    <a:srgbClr val="000000"/>
                  </a:solidFill>
                  <a:latin typeface="#9Slide03 Cabin Condensed" panose="00000506000000000000" pitchFamily="2" charset="-93"/>
                  <a:cs typeface="Times New Roman" panose="02020603050405020304" pitchFamily="18" charset="0"/>
                </a:rPr>
                <a:t> </a:t>
              </a:r>
              <a:r>
                <a:rPr lang="en-US" sz="951" dirty="0" err="1">
                  <a:solidFill>
                    <a:srgbClr val="000000"/>
                  </a:solidFill>
                  <a:latin typeface="#9Slide03 Cabin Condensed" panose="00000506000000000000" pitchFamily="2" charset="-93"/>
                  <a:cs typeface="Times New Roman" panose="02020603050405020304" pitchFamily="18" charset="0"/>
                </a:rPr>
                <a:t>hóa</a:t>
              </a:r>
              <a:endParaRPr lang="en-US" sz="951" dirty="0">
                <a:solidFill>
                  <a:srgbClr val="000000"/>
                </a:solidFill>
                <a:latin typeface="#9Slide03 Cabin Condensed" panose="00000506000000000000" pitchFamily="2" charset="-93"/>
                <a:cs typeface="Times New Roman" panose="02020603050405020304" pitchFamily="18" charset="0"/>
              </a:endParaRPr>
            </a:p>
          </p:txBody>
        </p:sp>
        <p:sp>
          <p:nvSpPr>
            <p:cNvPr id="27" name="TextBox 27"/>
            <p:cNvSpPr txBox="1"/>
            <p:nvPr/>
          </p:nvSpPr>
          <p:spPr>
            <a:xfrm>
              <a:off x="630388" y="1866528"/>
              <a:ext cx="869992" cy="408060"/>
            </a:xfrm>
            <a:prstGeom prst="rect">
              <a:avLst/>
            </a:prstGeom>
          </p:spPr>
          <p:txBody>
            <a:bodyPr lIns="0" tIns="0" rIns="0" bIns="0" rtlCol="0" anchor="t">
              <a:spAutoFit/>
            </a:bodyPr>
            <a:lstStyle/>
            <a:p>
              <a:pPr algn="ctr">
                <a:lnSpc>
                  <a:spcPts val="1739"/>
                </a:lnSpc>
              </a:pPr>
              <a:r>
                <a:rPr lang="en-US" sz="1243" dirty="0" err="1">
                  <a:solidFill>
                    <a:srgbClr val="000000"/>
                  </a:solidFill>
                  <a:latin typeface="#9Slide03 Cabin Condensed" panose="00000506000000000000" pitchFamily="2" charset="-93"/>
                  <a:cs typeface="Times New Roman" panose="02020603050405020304" pitchFamily="18" charset="0"/>
                </a:rPr>
                <a:t>Ít</a:t>
              </a:r>
              <a:r>
                <a:rPr lang="en-US" sz="1243" dirty="0">
                  <a:solidFill>
                    <a:srgbClr val="000000"/>
                  </a:solidFill>
                  <a:latin typeface="#9Slide03 Cabin Condensed" panose="00000506000000000000" pitchFamily="2" charset="-93"/>
                  <a:cs typeface="Times New Roman" panose="02020603050405020304" pitchFamily="18" charset="0"/>
                </a:rPr>
                <a:t> tan</a:t>
              </a:r>
            </a:p>
          </p:txBody>
        </p:sp>
      </p:grpSp>
      <p:grpSp>
        <p:nvGrpSpPr>
          <p:cNvPr id="28" name="Group 28"/>
          <p:cNvGrpSpPr/>
          <p:nvPr/>
        </p:nvGrpSpPr>
        <p:grpSpPr>
          <a:xfrm>
            <a:off x="5512408" y="2387622"/>
            <a:ext cx="3002416" cy="2214499"/>
            <a:chOff x="1290526" y="0"/>
            <a:chExt cx="6004833" cy="4428999"/>
          </a:xfrm>
        </p:grpSpPr>
        <p:pic>
          <p:nvPicPr>
            <p:cNvPr id="29" name="Picture 29"/>
            <p:cNvPicPr>
              <a:picLocks noChangeAspect="1"/>
            </p:cNvPicPr>
            <p:nvPr/>
          </p:nvPicPr>
          <p:blipFill>
            <a:blip r:embed="rId22">
              <a:alphaModFix amt="73000"/>
            </a:blip>
            <a:srcRect/>
            <a:stretch>
              <a:fillRect/>
            </a:stretch>
          </p:blipFill>
          <p:spPr>
            <a:xfrm>
              <a:off x="1290526" y="0"/>
              <a:ext cx="6004833" cy="4103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3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3860610" y="1055220"/>
              <a:ext cx="2977702" cy="3077729"/>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31"/>
            <p:cNvSpPr txBox="1"/>
            <p:nvPr/>
          </p:nvSpPr>
          <p:spPr>
            <a:xfrm>
              <a:off x="1290526" y="4162259"/>
              <a:ext cx="5051463" cy="266740"/>
            </a:xfrm>
            <a:prstGeom prst="rect">
              <a:avLst/>
            </a:prstGeom>
          </p:spPr>
          <p:txBody>
            <a:bodyPr lIns="0" tIns="0" rIns="0" bIns="0" rtlCol="0" anchor="t">
              <a:spAutoFit/>
            </a:bodyPr>
            <a:lstStyle/>
            <a:p>
              <a:pPr algn="ctr">
                <a:lnSpc>
                  <a:spcPts val="1102"/>
                </a:lnSpc>
                <a:spcBef>
                  <a:spcPct val="0"/>
                </a:spcBef>
              </a:pPr>
              <a:r>
                <a:rPr lang="en-US" sz="847" b="1" spc="85" dirty="0">
                  <a:solidFill>
                    <a:srgbClr val="FF0000"/>
                  </a:solidFill>
                  <a:latin typeface="#9Slide03 Cabin Condensed" panose="00000506000000000000" pitchFamily="2" charset="-93"/>
                  <a:cs typeface="Times New Roman" panose="02020603050405020304" pitchFamily="18" charset="0"/>
                </a:rPr>
                <a:t>7</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Hoạt</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động</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tham</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quan</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trải</a:t>
              </a:r>
              <a:r>
                <a:rPr lang="en-US" sz="847" spc="85" dirty="0">
                  <a:solidFill>
                    <a:srgbClr val="000000"/>
                  </a:solidFill>
                  <a:latin typeface="#9Slide03 Cabin Condensed" panose="00000506000000000000" pitchFamily="2" charset="-93"/>
                  <a:cs typeface="Times New Roman" panose="02020603050405020304" pitchFamily="18" charset="0"/>
                </a:rPr>
                <a:t> </a:t>
              </a:r>
              <a:r>
                <a:rPr lang="en-US" sz="847" spc="85" dirty="0" err="1">
                  <a:solidFill>
                    <a:srgbClr val="000000"/>
                  </a:solidFill>
                  <a:latin typeface="#9Slide03 Cabin Condensed" panose="00000506000000000000" pitchFamily="2" charset="-93"/>
                  <a:cs typeface="Times New Roman" panose="02020603050405020304" pitchFamily="18" charset="0"/>
                </a:rPr>
                <a:t>nghiệm</a:t>
              </a:r>
              <a:endParaRPr lang="en-US" sz="847" spc="85" dirty="0">
                <a:solidFill>
                  <a:srgbClr val="000000"/>
                </a:solidFill>
                <a:latin typeface="#9Slide03 Cabin Condensed" panose="00000506000000000000" pitchFamily="2" charset="-93"/>
                <a:cs typeface="Times New Roman" panose="02020603050405020304" pitchFamily="18" charset="0"/>
              </a:endParaRPr>
            </a:p>
          </p:txBody>
        </p:sp>
      </p:grpSp>
      <p:grpSp>
        <p:nvGrpSpPr>
          <p:cNvPr id="35" name="Group 34">
            <a:extLst>
              <a:ext uri="{FF2B5EF4-FFF2-40B4-BE49-F238E27FC236}">
                <a16:creationId xmlns:a16="http://schemas.microsoft.com/office/drawing/2014/main" id="{98FECAAB-3E03-9BE9-36BB-15D08F7B6793}"/>
              </a:ext>
            </a:extLst>
          </p:cNvPr>
          <p:cNvGrpSpPr/>
          <p:nvPr/>
        </p:nvGrpSpPr>
        <p:grpSpPr>
          <a:xfrm>
            <a:off x="9415057" y="2551978"/>
            <a:ext cx="1852951" cy="2050400"/>
            <a:chOff x="5494361" y="2199283"/>
            <a:chExt cx="1852951" cy="2050400"/>
          </a:xfrm>
        </p:grpSpPr>
        <p:pic>
          <p:nvPicPr>
            <p:cNvPr id="32" name="Picture 32"/>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494361" y="2199283"/>
              <a:ext cx="1824991" cy="1804460"/>
            </a:xfrm>
            <a:prstGeom prst="rect">
              <a:avLst/>
            </a:prstGeom>
          </p:spPr>
        </p:pic>
        <p:sp>
          <p:nvSpPr>
            <p:cNvPr id="33" name="TextBox 33"/>
            <p:cNvSpPr txBox="1"/>
            <p:nvPr/>
          </p:nvSpPr>
          <p:spPr>
            <a:xfrm>
              <a:off x="5576046" y="4104066"/>
              <a:ext cx="1771266" cy="145617"/>
            </a:xfrm>
            <a:prstGeom prst="rect">
              <a:avLst/>
            </a:prstGeom>
          </p:spPr>
          <p:txBody>
            <a:bodyPr lIns="0" tIns="0" rIns="0" bIns="0" rtlCol="0" anchor="t">
              <a:spAutoFit/>
            </a:bodyPr>
            <a:lstStyle/>
            <a:p>
              <a:pPr algn="ctr">
                <a:lnSpc>
                  <a:spcPts val="1204"/>
                </a:lnSpc>
                <a:spcBef>
                  <a:spcPct val="0"/>
                </a:spcBef>
              </a:pPr>
              <a:r>
                <a:rPr lang="en-US" sz="926" b="1" spc="92" dirty="0">
                  <a:solidFill>
                    <a:srgbClr val="FF0000"/>
                  </a:solidFill>
                  <a:latin typeface="#9Slide03 Cabin Condensed" panose="00000506000000000000" pitchFamily="2" charset="-93"/>
                  <a:cs typeface="Times New Roman" panose="02020603050405020304" pitchFamily="18" charset="0"/>
                </a:rPr>
                <a:t>8</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Sử</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dụng</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sơ</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đồ</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tư</a:t>
              </a:r>
              <a:r>
                <a:rPr lang="en-US" sz="926" spc="92" dirty="0">
                  <a:solidFill>
                    <a:srgbClr val="000000"/>
                  </a:solidFill>
                  <a:latin typeface="#9Slide03 Cabin Condensed" panose="00000506000000000000" pitchFamily="2" charset="-93"/>
                  <a:cs typeface="Times New Roman" panose="02020603050405020304" pitchFamily="18" charset="0"/>
                </a:rPr>
                <a:t> </a:t>
              </a:r>
              <a:r>
                <a:rPr lang="en-US" sz="926" spc="92" dirty="0" err="1">
                  <a:solidFill>
                    <a:srgbClr val="000000"/>
                  </a:solidFill>
                  <a:latin typeface="#9Slide03 Cabin Condensed" panose="00000506000000000000" pitchFamily="2" charset="-93"/>
                  <a:cs typeface="Times New Roman" panose="02020603050405020304" pitchFamily="18" charset="0"/>
                </a:rPr>
                <a:t>duy</a:t>
              </a:r>
              <a:endParaRPr lang="en-US" sz="926" spc="92" dirty="0">
                <a:solidFill>
                  <a:srgbClr val="000000"/>
                </a:solidFill>
                <a:latin typeface="#9Slide03 Cabin Condensed" panose="00000506000000000000" pitchFamily="2" charset="-93"/>
                <a:cs typeface="Times New Roman" panose="02020603050405020304" pitchFamily="18" charset="0"/>
              </a:endParaRPr>
            </a:p>
          </p:txBody>
        </p:sp>
      </p:grpSp>
      <p:grpSp>
        <p:nvGrpSpPr>
          <p:cNvPr id="36" name="Group 35">
            <a:extLst>
              <a:ext uri="{FF2B5EF4-FFF2-40B4-BE49-F238E27FC236}">
                <a16:creationId xmlns:a16="http://schemas.microsoft.com/office/drawing/2014/main" id="{FE996F34-CFA4-32AB-ACFE-95FA08924702}"/>
              </a:ext>
            </a:extLst>
          </p:cNvPr>
          <p:cNvGrpSpPr/>
          <p:nvPr/>
        </p:nvGrpSpPr>
        <p:grpSpPr>
          <a:xfrm>
            <a:off x="753247" y="356989"/>
            <a:ext cx="2525732" cy="2120889"/>
            <a:chOff x="778741" y="110468"/>
            <a:chExt cx="2525732" cy="2120889"/>
          </a:xfrm>
        </p:grpSpPr>
        <p:sp>
          <p:nvSpPr>
            <p:cNvPr id="5" name="TextBox 5"/>
            <p:cNvSpPr txBox="1"/>
            <p:nvPr/>
          </p:nvSpPr>
          <p:spPr>
            <a:xfrm>
              <a:off x="890465" y="1931467"/>
              <a:ext cx="2302284" cy="299890"/>
            </a:xfrm>
            <a:prstGeom prst="rect">
              <a:avLst/>
            </a:prstGeom>
          </p:spPr>
          <p:txBody>
            <a:bodyPr lIns="0" tIns="0" rIns="0" bIns="0" rtlCol="0" anchor="t">
              <a:spAutoFit/>
            </a:bodyPr>
            <a:lstStyle/>
            <a:p>
              <a:pPr algn="ctr">
                <a:lnSpc>
                  <a:spcPts val="1195"/>
                </a:lnSpc>
                <a:spcBef>
                  <a:spcPct val="0"/>
                </a:spcBef>
              </a:pPr>
              <a:r>
                <a:rPr lang="en-US" sz="919" b="1" spc="91" dirty="0">
                  <a:solidFill>
                    <a:srgbClr val="FF0000"/>
                  </a:solidFill>
                  <a:latin typeface="#9Slide03 Cabin Condensed" panose="00000506000000000000" pitchFamily="2" charset="-93"/>
                  <a:cs typeface="Times New Roman" panose="02020603050405020304" pitchFamily="18" charset="0"/>
                </a:rPr>
                <a:t>1</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Ôn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tập</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và</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nghiên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cứu</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bài</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học</a:t>
              </a:r>
              <a:endParaRPr lang="en-US" sz="919" spc="91" dirty="0">
                <a:solidFill>
                  <a:srgbClr val="000000"/>
                </a:solidFill>
                <a:latin typeface="#9Slide03 Cabin Condensed" panose="00000506000000000000" pitchFamily="2" charset="-93"/>
                <a:cs typeface="Times New Roman" panose="02020603050405020304" pitchFamily="18" charset="0"/>
              </a:endParaRPr>
            </a:p>
            <a:p>
              <a:pPr algn="ctr">
                <a:lnSpc>
                  <a:spcPts val="1195"/>
                </a:lnSpc>
                <a:spcBef>
                  <a:spcPct val="0"/>
                </a:spcBef>
              </a:pPr>
              <a:r>
                <a:rPr lang="en-US" sz="919" spc="91" dirty="0" err="1">
                  <a:solidFill>
                    <a:srgbClr val="000000"/>
                  </a:solidFill>
                  <a:latin typeface="#9Slide03 Cabin Condensed" panose="00000506000000000000" pitchFamily="2" charset="-93"/>
                  <a:cs typeface="Times New Roman" panose="02020603050405020304" pitchFamily="18" charset="0"/>
                </a:rPr>
                <a:t>Trước</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khi</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đến</a:t>
              </a:r>
              <a:r>
                <a:rPr lang="en-US" sz="919" spc="91" dirty="0">
                  <a:solidFill>
                    <a:srgbClr val="000000"/>
                  </a:solidFill>
                  <a:latin typeface="#9Slide03 Cabin Condensed" panose="00000506000000000000" pitchFamily="2" charset="-93"/>
                  <a:cs typeface="Times New Roman" panose="02020603050405020304" pitchFamily="18" charset="0"/>
                </a:rPr>
                <a:t> </a:t>
              </a:r>
              <a:r>
                <a:rPr lang="en-US" sz="919" spc="91" dirty="0" err="1">
                  <a:solidFill>
                    <a:srgbClr val="000000"/>
                  </a:solidFill>
                  <a:latin typeface="#9Slide03 Cabin Condensed" panose="00000506000000000000" pitchFamily="2" charset="-93"/>
                  <a:cs typeface="Times New Roman" panose="02020603050405020304" pitchFamily="18" charset="0"/>
                </a:rPr>
                <a:t>lớp</a:t>
              </a:r>
              <a:endParaRPr lang="en-US" sz="919" spc="91" dirty="0">
                <a:solidFill>
                  <a:srgbClr val="000000"/>
                </a:solidFill>
                <a:latin typeface="#9Slide03 Cabin Condensed" panose="00000506000000000000" pitchFamily="2" charset="-93"/>
                <a:cs typeface="Times New Roman" panose="02020603050405020304" pitchFamily="18" charset="0"/>
              </a:endParaRPr>
            </a:p>
          </p:txBody>
        </p:sp>
        <p:pic>
          <p:nvPicPr>
            <p:cNvPr id="34" name="Picture 2" descr="Lưu ý khi đặt tên đề tài nghiên cứu | RCES | Cộng đồng sinh viên kinh tế nghiên  cứu khoa học">
              <a:extLst>
                <a:ext uri="{FF2B5EF4-FFF2-40B4-BE49-F238E27FC236}">
                  <a16:creationId xmlns:a16="http://schemas.microsoft.com/office/drawing/2014/main" id="{1C2113AB-DA4A-ECEC-5507-8295CF54932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8741" y="110468"/>
              <a:ext cx="2525732" cy="1661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FF8B8528-5C3D-387A-5BCC-4990111D5DD4}"/>
              </a:ext>
            </a:extLst>
          </p:cNvPr>
          <p:cNvGrpSpPr/>
          <p:nvPr/>
        </p:nvGrpSpPr>
        <p:grpSpPr>
          <a:xfrm>
            <a:off x="406057" y="5188009"/>
            <a:ext cx="2044863" cy="1323439"/>
            <a:chOff x="1688937" y="950433"/>
            <a:chExt cx="2267022" cy="1544259"/>
          </a:xfrm>
        </p:grpSpPr>
        <p:grpSp>
          <p:nvGrpSpPr>
            <p:cNvPr id="39" name="Group 38">
              <a:extLst>
                <a:ext uri="{FF2B5EF4-FFF2-40B4-BE49-F238E27FC236}">
                  <a16:creationId xmlns:a16="http://schemas.microsoft.com/office/drawing/2014/main" id="{908DC30D-377C-762D-BBB4-4E18F60C3AA7}"/>
                </a:ext>
              </a:extLst>
            </p:cNvPr>
            <p:cNvGrpSpPr/>
            <p:nvPr/>
          </p:nvGrpSpPr>
          <p:grpSpPr>
            <a:xfrm>
              <a:off x="1688937" y="1061840"/>
              <a:ext cx="2267022" cy="1429800"/>
              <a:chOff x="4959523" y="249005"/>
              <a:chExt cx="2267022" cy="1429800"/>
            </a:xfrm>
          </p:grpSpPr>
          <p:pic>
            <p:nvPicPr>
              <p:cNvPr id="41"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CFF38DF-75AD-C544-03C0-CC8FAF36159F}"/>
                  </a:ext>
                </a:extLst>
              </p:cNvPr>
              <p:cNvPicPr>
                <a:picLocks noChangeAspect="1" noChangeArrowheads="1"/>
              </p:cNvPicPr>
              <p:nvPr/>
            </p:nvPicPr>
            <p:blipFill>
              <a:blip r:embed="rId2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DDF1C05-5D9E-AA08-19CB-73CE2DBFCD77}"/>
                  </a:ext>
                </a:extLst>
              </p:cNvPr>
              <p:cNvPicPr>
                <a:picLocks noChangeAspect="1" noChangeArrowheads="1"/>
              </p:cNvPicPr>
              <p:nvPr/>
            </p:nvPicPr>
            <p:blipFill>
              <a:blip r:embed="rId2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8934E08E-8969-9428-DD3B-A8D02A3D770E}"/>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0" name="TextBox 39">
              <a:extLst>
                <a:ext uri="{FF2B5EF4-FFF2-40B4-BE49-F238E27FC236}">
                  <a16:creationId xmlns:a16="http://schemas.microsoft.com/office/drawing/2014/main" id="{5F35A722-B485-12B9-674D-9DD5B4382F2B}"/>
                </a:ext>
              </a:extLst>
            </p:cNvPr>
            <p:cNvSpPr txBox="1"/>
            <p:nvPr/>
          </p:nvSpPr>
          <p:spPr>
            <a:xfrm>
              <a:off x="2414846" y="950433"/>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7</a:t>
              </a:r>
            </a:p>
          </p:txBody>
        </p:sp>
      </p:grpSp>
    </p:spTree>
    <p:extLst>
      <p:ext uri="{BB962C8B-B14F-4D97-AF65-F5344CB8AC3E}">
        <p14:creationId xmlns:p14="http://schemas.microsoft.com/office/powerpoint/2010/main" val="30407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23" name="Group 22">
            <a:extLst>
              <a:ext uri="{FF2B5EF4-FFF2-40B4-BE49-F238E27FC236}">
                <a16:creationId xmlns:a16="http://schemas.microsoft.com/office/drawing/2014/main" id="{D4365B5D-3CD1-E369-C587-0C8EB525BA37}"/>
              </a:ext>
            </a:extLst>
          </p:cNvPr>
          <p:cNvGrpSpPr/>
          <p:nvPr/>
        </p:nvGrpSpPr>
        <p:grpSpPr>
          <a:xfrm>
            <a:off x="4724400" y="875578"/>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7" name="TextBox 26">
            <a:extLst>
              <a:ext uri="{FF2B5EF4-FFF2-40B4-BE49-F238E27FC236}">
                <a16:creationId xmlns:a16="http://schemas.microsoft.com/office/drawing/2014/main" id="{6210F3D6-233C-1993-464A-4B75D0C191E8}"/>
              </a:ext>
            </a:extLst>
          </p:cNvPr>
          <p:cNvSpPr txBox="1"/>
          <p:nvPr/>
        </p:nvSpPr>
        <p:spPr>
          <a:xfrm>
            <a:off x="1584010" y="3111675"/>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 Phương pháp tìm hiểu lí thuyết: 1, 2, 3</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926990" y="2385874"/>
            <a:ext cx="10032217"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ea typeface="Calibri" panose="020F0502020204030204" pitchFamily="34" charset="0"/>
                <a:cs typeface="Times New Roman" panose="02020603050405020304" pitchFamily="18" charset="0"/>
              </a:rPr>
              <a:t>- Các hoạt động trong Hình 1.11 tương ứng với phương pháp học tập:</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CCCA707B-65A9-4B00-FDE3-54500B8A8994}"/>
              </a:ext>
            </a:extLst>
          </p:cNvPr>
          <p:cNvSpPr txBox="1"/>
          <p:nvPr/>
        </p:nvSpPr>
        <p:spPr>
          <a:xfrm>
            <a:off x="1584010" y="3659593"/>
            <a:ext cx="995049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a:latin typeface="#9Slide03 Cabin Condensed" panose="00000506000000000000" pitchFamily="2" charset="-93"/>
                <a:cs typeface="Times New Roman" panose="02020603050405020304" pitchFamily="18" charset="0"/>
              </a:rPr>
              <a:t> + Phương pháp học tập thông qua thực hành thí nghiệm: 5</a:t>
            </a:r>
            <a:endParaRPr lang="en-US" sz="2800" dirty="0">
              <a:latin typeface="#9Slide03 Cabin Condensed" panose="00000506000000000000" pitchFamily="2" charset="-93"/>
              <a:cs typeface="Times New Roman" panose="02020603050405020304" pitchFamily="18" charset="0"/>
            </a:endParaRPr>
          </a:p>
        </p:txBody>
      </p:sp>
      <p:sp>
        <p:nvSpPr>
          <p:cNvPr id="19" name="TextBox 18">
            <a:extLst>
              <a:ext uri="{FF2B5EF4-FFF2-40B4-BE49-F238E27FC236}">
                <a16:creationId xmlns:a16="http://schemas.microsoft.com/office/drawing/2014/main" id="{B739CA44-BF55-B7AF-2B92-15D6E91D7715}"/>
              </a:ext>
            </a:extLst>
          </p:cNvPr>
          <p:cNvSpPr txBox="1"/>
          <p:nvPr/>
        </p:nvSpPr>
        <p:spPr>
          <a:xfrm>
            <a:off x="1677908" y="4207511"/>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Phương pháp luyện tập, ôn tập: 4, 6, 8</a:t>
            </a:r>
            <a:endParaRPr lang="en-US" sz="2800" dirty="0">
              <a:latin typeface="#9Slide03 Cabin Condensed" panose="00000506000000000000" pitchFamily="2" charset="-93"/>
              <a:cs typeface="Times New Roman" panose="02020603050405020304" pitchFamily="18" charset="0"/>
            </a:endParaRPr>
          </a:p>
        </p:txBody>
      </p:sp>
      <p:sp>
        <p:nvSpPr>
          <p:cNvPr id="20" name="TextBox 19">
            <a:extLst>
              <a:ext uri="{FF2B5EF4-FFF2-40B4-BE49-F238E27FC236}">
                <a16:creationId xmlns:a16="http://schemas.microsoft.com/office/drawing/2014/main" id="{96DF6A8D-DA49-FD81-6F5A-F916C21E495E}"/>
              </a:ext>
            </a:extLst>
          </p:cNvPr>
          <p:cNvSpPr txBox="1"/>
          <p:nvPr/>
        </p:nvSpPr>
        <p:spPr>
          <a:xfrm>
            <a:off x="1603888" y="4755429"/>
            <a:ext cx="994803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sz="2800" dirty="0">
                <a:latin typeface="#9Slide03 Cabin Condensed" panose="00000506000000000000" pitchFamily="2" charset="-93"/>
                <a:ea typeface="Calibri" panose="020F0502020204030204" pitchFamily="34" charset="0"/>
                <a:cs typeface="Times New Roman" panose="02020603050405020304" pitchFamily="18" charset="0"/>
              </a:rPr>
              <a:t> + Phương pháp học tập, trải nghiệm: 7</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44421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dirty="0">
                <a:solidFill>
                  <a:srgbClr val="C00000"/>
                </a:solidFill>
                <a:latin typeface="#9Slide03 Cabin Condensed" panose="00000506000000000000" pitchFamily="2" charset="-93"/>
              </a:rPr>
              <a:t>EM ĐÃ HỌC</a:t>
            </a: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11353800" y="-2895600"/>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22" name="Group 21">
            <a:extLst>
              <a:ext uri="{FF2B5EF4-FFF2-40B4-BE49-F238E27FC236}">
                <a16:creationId xmlns:a16="http://schemas.microsoft.com/office/drawing/2014/main" id="{BF8F756E-A1C4-945B-4626-5A5C35C00159}"/>
              </a:ext>
            </a:extLst>
          </p:cNvPr>
          <p:cNvGrpSpPr/>
          <p:nvPr/>
        </p:nvGrpSpPr>
        <p:grpSpPr>
          <a:xfrm>
            <a:off x="2076245" y="3629495"/>
            <a:ext cx="10091216" cy="2396070"/>
            <a:chOff x="1737554" y="1155873"/>
            <a:chExt cx="9329216" cy="4007903"/>
          </a:xfrm>
        </p:grpSpPr>
        <p:sp>
          <p:nvSpPr>
            <p:cNvPr id="23" name="Rectangle: Rounded Corners 22">
              <a:extLst>
                <a:ext uri="{FF2B5EF4-FFF2-40B4-BE49-F238E27FC236}">
                  <a16:creationId xmlns:a16="http://schemas.microsoft.com/office/drawing/2014/main" id="{7598B7A9-A3F8-A26B-11EB-D410E3D08112}"/>
                </a:ext>
              </a:extLst>
            </p:cNvPr>
            <p:cNvSpPr/>
            <p:nvPr/>
          </p:nvSpPr>
          <p:spPr>
            <a:xfrm>
              <a:off x="1737554" y="1155873"/>
              <a:ext cx="9329216" cy="4007903"/>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4" name="TextBox 23">
              <a:extLst>
                <a:ext uri="{FF2B5EF4-FFF2-40B4-BE49-F238E27FC236}">
                  <a16:creationId xmlns:a16="http://schemas.microsoft.com/office/drawing/2014/main" id="{E58F2C89-D407-4091-E6BA-DF67DC2FEA05}"/>
                </a:ext>
              </a:extLst>
            </p:cNvPr>
            <p:cNvSpPr txBox="1"/>
            <p:nvPr/>
          </p:nvSpPr>
          <p:spPr>
            <a:xfrm>
              <a:off x="1977060" y="1169005"/>
              <a:ext cx="9089710" cy="370668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pc="339" dirty="0" err="1">
                  <a:solidFill>
                    <a:schemeClr val="bg1"/>
                  </a:solidFill>
                  <a:latin typeface="#9Slide03 Cabin Condensed" panose="00000506000000000000" pitchFamily="2" charset="-93"/>
                  <a:cs typeface="Times New Roman" panose="02020603050405020304" pitchFamily="18" charset="0"/>
                </a:rPr>
                <a:t>Phương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học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tập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hoá</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học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nhằm</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phát</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triển</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năng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lực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hoá</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học</a:t>
              </a:r>
              <a:r>
                <a:rPr lang="en-US" spc="339" dirty="0">
                  <a:solidFill>
                    <a:schemeClr val="bg1"/>
                  </a:solidFill>
                  <a:latin typeface="#9Slide03 Cabin Condensed" panose="00000506000000000000" pitchFamily="2" charset="-93"/>
                  <a:cs typeface="Times New Roman" panose="02020603050405020304" pitchFamily="18" charset="0"/>
                </a:rPr>
                <a:t>, bao </a:t>
              </a:r>
              <a:r>
                <a:rPr lang="en-US" spc="339" dirty="0" err="1">
                  <a:solidFill>
                    <a:schemeClr val="bg1"/>
                  </a:solidFill>
                  <a:latin typeface="#9Slide03 Cabin Condensed" panose="00000506000000000000" pitchFamily="2" charset="-93"/>
                  <a:cs typeface="Times New Roman" panose="02020603050405020304" pitchFamily="18" charset="0"/>
                </a:rPr>
                <a:t>gồm</a:t>
              </a:r>
              <a:r>
                <a:rPr lang="en-US" spc="339" dirty="0">
                  <a:solidFill>
                    <a:schemeClr val="bg1"/>
                  </a:solidFill>
                  <a:latin typeface="#9Slide03 Cabin Condensed" panose="00000506000000000000" pitchFamily="2" charset="-93"/>
                  <a:cs typeface="Times New Roman" panose="02020603050405020304" pitchFamily="18" charset="0"/>
                </a:rPr>
                <a:t>: </a:t>
              </a:r>
            </a:p>
            <a:p>
              <a:pPr>
                <a:lnSpc>
                  <a:spcPct val="100000"/>
                </a:lnSpc>
              </a:pPr>
              <a:r>
                <a:rPr lang="en-US" spc="339" dirty="0">
                  <a:solidFill>
                    <a:schemeClr val="bg1"/>
                  </a:solidFill>
                  <a:latin typeface="#9Slide03 Cabin Condensed" panose="00000506000000000000" pitchFamily="2" charset="-93"/>
                  <a:cs typeface="Times New Roman" panose="02020603050405020304" pitchFamily="18" charset="0"/>
                </a:rPr>
                <a:t>(1) </a:t>
              </a:r>
              <a:r>
                <a:rPr lang="en-US" spc="339" dirty="0" err="1">
                  <a:solidFill>
                    <a:schemeClr val="bg1"/>
                  </a:solidFill>
                  <a:latin typeface="#9Slide03 Cabin Condensed" panose="00000506000000000000" pitchFamily="2" charset="-93"/>
                  <a:cs typeface="Times New Roman" panose="02020603050405020304" pitchFamily="18" charset="0"/>
                </a:rPr>
                <a:t>Phương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tìm</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hiểu</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lí</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thuyết</a:t>
              </a:r>
              <a:r>
                <a:rPr lang="en-US" spc="339" dirty="0">
                  <a:solidFill>
                    <a:schemeClr val="bg1"/>
                  </a:solidFill>
                  <a:latin typeface="#9Slide03 Cabin Condensed" panose="00000506000000000000" pitchFamily="2" charset="-93"/>
                  <a:cs typeface="Times New Roman" panose="02020603050405020304" pitchFamily="18" charset="0"/>
                </a:rPr>
                <a:t>;</a:t>
              </a:r>
            </a:p>
            <a:p>
              <a:pPr>
                <a:lnSpc>
                  <a:spcPct val="100000"/>
                </a:lnSpc>
              </a:pPr>
              <a:r>
                <a:rPr lang="en-US" spc="339" dirty="0">
                  <a:solidFill>
                    <a:schemeClr val="bg1"/>
                  </a:solidFill>
                  <a:latin typeface="#9Slide03 Cabin Condensed" panose="00000506000000000000" pitchFamily="2" charset="-93"/>
                  <a:cs typeface="Times New Roman" panose="02020603050405020304" pitchFamily="18" charset="0"/>
                </a:rPr>
                <a:t>(2) </a:t>
              </a:r>
              <a:r>
                <a:rPr lang="en-US" spc="339" dirty="0" err="1">
                  <a:solidFill>
                    <a:schemeClr val="bg1"/>
                  </a:solidFill>
                  <a:latin typeface="#9Slide03 Cabin Condensed" panose="00000506000000000000" pitchFamily="2" charset="-93"/>
                  <a:cs typeface="Times New Roman" panose="02020603050405020304" pitchFamily="18" charset="0"/>
                </a:rPr>
                <a:t>Phương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học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tập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thông</a:t>
              </a:r>
              <a:r>
                <a:rPr lang="en-US" spc="339" dirty="0">
                  <a:solidFill>
                    <a:schemeClr val="bg1"/>
                  </a:solidFill>
                  <a:latin typeface="#9Slide03 Cabin Condensed" panose="00000506000000000000" pitchFamily="2" charset="-93"/>
                  <a:cs typeface="Times New Roman" panose="02020603050405020304" pitchFamily="18" charset="0"/>
                </a:rPr>
                <a:t> qua </a:t>
              </a:r>
              <a:r>
                <a:rPr lang="en-US" spc="339" dirty="0" err="1">
                  <a:solidFill>
                    <a:schemeClr val="bg1"/>
                  </a:solidFill>
                  <a:latin typeface="#9Slide03 Cabin Condensed" panose="00000506000000000000" pitchFamily="2" charset="-93"/>
                  <a:cs typeface="Times New Roman" panose="02020603050405020304" pitchFamily="18" charset="0"/>
                </a:rPr>
                <a:t>thực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hành</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thí</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nghiệm</a:t>
              </a:r>
              <a:r>
                <a:rPr lang="en-US" spc="339" dirty="0">
                  <a:solidFill>
                    <a:schemeClr val="bg1"/>
                  </a:solidFill>
                  <a:latin typeface="#9Slide03 Cabin Condensed" panose="00000506000000000000" pitchFamily="2" charset="-93"/>
                  <a:cs typeface="Times New Roman" panose="02020603050405020304" pitchFamily="18" charset="0"/>
                </a:rPr>
                <a:t>;</a:t>
              </a:r>
            </a:p>
            <a:p>
              <a:pPr>
                <a:lnSpc>
                  <a:spcPct val="100000"/>
                </a:lnSpc>
              </a:pPr>
              <a:r>
                <a:rPr lang="en-US" spc="339" dirty="0">
                  <a:solidFill>
                    <a:schemeClr val="bg1"/>
                  </a:solidFill>
                  <a:latin typeface="#9Slide03 Cabin Condensed" panose="00000506000000000000" pitchFamily="2" charset="-93"/>
                  <a:cs typeface="Times New Roman" panose="02020603050405020304" pitchFamily="18" charset="0"/>
                </a:rPr>
                <a:t>(3) </a:t>
              </a:r>
              <a:r>
                <a:rPr lang="en-US" spc="339" dirty="0" err="1">
                  <a:solidFill>
                    <a:schemeClr val="bg1"/>
                  </a:solidFill>
                  <a:latin typeface="#9Slide03 Cabin Condensed" panose="00000506000000000000" pitchFamily="2" charset="-93"/>
                  <a:cs typeface="Times New Roman" panose="02020603050405020304" pitchFamily="18" charset="0"/>
                </a:rPr>
                <a:t>Phương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luyện</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tập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ôn</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tập</a:t>
              </a:r>
              <a:r>
                <a:rPr lang="en-US" spc="339" dirty="0">
                  <a:solidFill>
                    <a:schemeClr val="bg1"/>
                  </a:solidFill>
                  <a:latin typeface="#9Slide03 Cabin Condensed" panose="00000506000000000000" pitchFamily="2" charset="-93"/>
                  <a:cs typeface="Times New Roman" panose="02020603050405020304" pitchFamily="18" charset="0"/>
                </a:rPr>
                <a:t>; </a:t>
              </a:r>
            </a:p>
            <a:p>
              <a:pPr>
                <a:lnSpc>
                  <a:spcPct val="100000"/>
                </a:lnSpc>
                <a:spcBef>
                  <a:spcPct val="0"/>
                </a:spcBef>
              </a:pPr>
              <a:r>
                <a:rPr lang="en-US" spc="339" dirty="0">
                  <a:solidFill>
                    <a:schemeClr val="bg1"/>
                  </a:solidFill>
                  <a:latin typeface="#9Slide03 Cabin Condensed" panose="00000506000000000000" pitchFamily="2" charset="-93"/>
                  <a:cs typeface="Times New Roman" panose="02020603050405020304" pitchFamily="18" charset="0"/>
                </a:rPr>
                <a:t>(4) </a:t>
              </a:r>
              <a:r>
                <a:rPr lang="en-US" spc="339" dirty="0" err="1">
                  <a:solidFill>
                    <a:schemeClr val="bg1"/>
                  </a:solidFill>
                  <a:latin typeface="#9Slide03 Cabin Condensed" panose="00000506000000000000" pitchFamily="2" charset="-93"/>
                  <a:cs typeface="Times New Roman" panose="02020603050405020304" pitchFamily="18" charset="0"/>
                </a:rPr>
                <a:t>Phương</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pháp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học</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tập</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trải</a:t>
              </a:r>
              <a:r>
                <a:rPr lang="en-US" spc="339" dirty="0">
                  <a:solidFill>
                    <a:schemeClr val="bg1"/>
                  </a:solidFill>
                  <a:latin typeface="#9Slide03 Cabin Condensed" panose="00000506000000000000" pitchFamily="2" charset="-93"/>
                  <a:cs typeface="Times New Roman" panose="02020603050405020304" pitchFamily="18" charset="0"/>
                </a:rPr>
                <a:t> </a:t>
              </a:r>
              <a:r>
                <a:rPr lang="en-US" spc="339" dirty="0" err="1">
                  <a:solidFill>
                    <a:schemeClr val="bg1"/>
                  </a:solidFill>
                  <a:latin typeface="#9Slide03 Cabin Condensed" panose="00000506000000000000" pitchFamily="2" charset="-93"/>
                  <a:cs typeface="Times New Roman" panose="02020603050405020304" pitchFamily="18" charset="0"/>
                </a:rPr>
                <a:t>nghiệm</a:t>
              </a:r>
              <a:r>
                <a:rPr lang="en-US" spc="339" dirty="0">
                  <a:solidFill>
                    <a:schemeClr val="bg1"/>
                  </a:solidFill>
                  <a:latin typeface="#9Slide03 Cabin Condensed" panose="00000506000000000000" pitchFamily="2" charset="-93"/>
                  <a:cs typeface="Times New Roman" panose="02020603050405020304" pitchFamily="18" charset="0"/>
                </a:rPr>
                <a:t>. </a:t>
              </a:r>
            </a:p>
          </p:txBody>
        </p:sp>
      </p:grpSp>
      <p:pic>
        <p:nvPicPr>
          <p:cNvPr id="26" name="Picture 16">
            <a:extLst>
              <a:ext uri="{FF2B5EF4-FFF2-40B4-BE49-F238E27FC236}">
                <a16:creationId xmlns:a16="http://schemas.microsoft.com/office/drawing/2014/main" id="{D00CF55E-E681-8E6E-303C-71F5438B3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6607" y="3461816"/>
            <a:ext cx="802859" cy="703596"/>
          </a:xfrm>
          <a:prstGeom prst="rect">
            <a:avLst/>
          </a:prstGeom>
        </p:spPr>
      </p:pic>
    </p:spTree>
    <p:extLst>
      <p:ext uri="{BB962C8B-B14F-4D97-AF65-F5344CB8AC3E}">
        <p14:creationId xmlns:p14="http://schemas.microsoft.com/office/powerpoint/2010/main" val="241791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5" name="Group 4">
            <a:extLst>
              <a:ext uri="{FF2B5EF4-FFF2-40B4-BE49-F238E27FC236}">
                <a16:creationId xmlns:a16="http://schemas.microsoft.com/office/drawing/2014/main" id="{0360697F-8254-4B3E-BC82-11BD47295AD4}"/>
              </a:ext>
            </a:extLst>
          </p:cNvPr>
          <p:cNvGrpSpPr/>
          <p:nvPr/>
        </p:nvGrpSpPr>
        <p:grpSpPr>
          <a:xfrm>
            <a:off x="0" y="-457200"/>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4" name="Group 3">
            <a:extLst>
              <a:ext uri="{FF2B5EF4-FFF2-40B4-BE49-F238E27FC236}">
                <a16:creationId xmlns:a16="http://schemas.microsoft.com/office/drawing/2014/main" id="{3368C06A-58F0-50BC-BFDF-06A4F8F2411F}"/>
              </a:ext>
            </a:extLst>
          </p:cNvPr>
          <p:cNvGrpSpPr/>
          <p:nvPr/>
        </p:nvGrpSpPr>
        <p:grpSpPr>
          <a:xfrm>
            <a:off x="3962400" y="778946"/>
            <a:ext cx="2667000" cy="788228"/>
            <a:chOff x="2057400" y="605828"/>
            <a:chExt cx="8153400" cy="788228"/>
          </a:xfrm>
        </p:grpSpPr>
        <p:sp>
          <p:nvSpPr>
            <p:cNvPr id="2" name="Rectangle: Rounded Corners 1">
              <a:extLst>
                <a:ext uri="{FF2B5EF4-FFF2-40B4-BE49-F238E27FC236}">
                  <a16:creationId xmlns:a16="http://schemas.microsoft.com/office/drawing/2014/main" id="{A19113EB-222E-C24A-570D-ECFF7D85BB06}"/>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3">
              <a:extLst>
                <a:ext uri="{FF2B5EF4-FFF2-40B4-BE49-F238E27FC236}">
                  <a16:creationId xmlns:a16="http://schemas.microsoft.com/office/drawing/2014/main" id="{D1C75699-E29D-C120-C7FC-DA9F8E33687C}"/>
                </a:ext>
              </a:extLst>
            </p:cNvPr>
            <p:cNvSpPr txBox="1"/>
            <p:nvPr/>
          </p:nvSpPr>
          <p:spPr>
            <a:xfrm>
              <a:off x="2137999" y="605828"/>
              <a:ext cx="7996602" cy="673902"/>
            </a:xfrm>
            <a:prstGeom prst="rect">
              <a:avLst/>
            </a:prstGeom>
          </p:spPr>
          <p:txBody>
            <a:bodyPr wrap="square" lIns="0" tIns="0" rIns="0" bIns="0" rtlCol="0" anchor="t">
              <a:spAutoFit/>
            </a:bodyPr>
            <a:lstStyle/>
            <a:p>
              <a:pPr algn="ctr">
                <a:lnSpc>
                  <a:spcPts val="5876"/>
                </a:lnSpc>
                <a:spcBef>
                  <a:spcPct val="0"/>
                </a:spcBef>
              </a:pPr>
              <a:r>
                <a:rPr lang="en-US" sz="3200" b="1" dirty="0">
                  <a:solidFill>
                    <a:srgbClr val="FF914D"/>
                  </a:solidFill>
                  <a:latin typeface="#9Slide03 Cabin Condensed" panose="00000506000000000000" pitchFamily="2" charset="-93"/>
                  <a:cs typeface="Times New Roman" panose="02020603050405020304" pitchFamily="18" charset="0"/>
                </a:rPr>
                <a:t> LUYỆN TẬP</a:t>
              </a:r>
            </a:p>
          </p:txBody>
        </p:sp>
      </p:grpSp>
      <p:grpSp>
        <p:nvGrpSpPr>
          <p:cNvPr id="7" name="Group 6">
            <a:extLst>
              <a:ext uri="{FF2B5EF4-FFF2-40B4-BE49-F238E27FC236}">
                <a16:creationId xmlns:a16="http://schemas.microsoft.com/office/drawing/2014/main" id="{42CA701C-99E2-6219-CA6C-2664957FD1D4}"/>
              </a:ext>
            </a:extLst>
          </p:cNvPr>
          <p:cNvGrpSpPr/>
          <p:nvPr/>
        </p:nvGrpSpPr>
        <p:grpSpPr>
          <a:xfrm>
            <a:off x="1066800" y="1775850"/>
            <a:ext cx="10439400" cy="1267951"/>
            <a:chOff x="532674" y="2652205"/>
            <a:chExt cx="10554426" cy="564033"/>
          </a:xfrm>
        </p:grpSpPr>
        <p:sp>
          <p:nvSpPr>
            <p:cNvPr id="6" name="Rectangle: Rounded Corners 5">
              <a:extLst>
                <a:ext uri="{FF2B5EF4-FFF2-40B4-BE49-F238E27FC236}">
                  <a16:creationId xmlns:a16="http://schemas.microsoft.com/office/drawing/2014/main" id="{3F6D81AD-9946-262E-D835-4EAA4067F4F2}"/>
                </a:ext>
              </a:extLst>
            </p:cNvPr>
            <p:cNvSpPr/>
            <p:nvPr/>
          </p:nvSpPr>
          <p:spPr>
            <a:xfrm>
              <a:off x="532674" y="2652205"/>
              <a:ext cx="10554426" cy="564033"/>
            </a:xfrm>
            <a:prstGeom prst="roundRect">
              <a:avLst/>
            </a:prstGeom>
            <a:ln w="381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4">
              <a:extLst>
                <a:ext uri="{FF2B5EF4-FFF2-40B4-BE49-F238E27FC236}">
                  <a16:creationId xmlns:a16="http://schemas.microsoft.com/office/drawing/2014/main" id="{B216A0BF-E997-C488-0049-D26DCD1870B0}"/>
                </a:ext>
              </a:extLst>
            </p:cNvPr>
            <p:cNvSpPr txBox="1"/>
            <p:nvPr/>
          </p:nvSpPr>
          <p:spPr>
            <a:xfrm>
              <a:off x="933087" y="2734544"/>
              <a:ext cx="9753601" cy="383350"/>
            </a:xfrm>
            <a:prstGeom prst="rect">
              <a:avLst/>
            </a:prstGeom>
            <a:ln>
              <a:noFill/>
            </a:ln>
          </p:spPr>
          <p:txBody>
            <a:bodyPr wrap="square" lIns="0" tIns="0" rIns="0" bIns="0" rtlCol="0" anchor="t">
              <a:spAutoFit/>
            </a:bodyPr>
            <a:lstStyle/>
            <a:p>
              <a:pPr algn="just">
                <a:spcBef>
                  <a:spcPct val="0"/>
                </a:spcBef>
              </a:pPr>
              <a:r>
                <a:rPr lang="vi-VN" sz="2800" b="0" i="1" dirty="0">
                  <a:solidFill>
                    <a:srgbClr val="333333"/>
                  </a:solidFill>
                  <a:effectLst/>
                  <a:latin typeface="#9Slide03 Cabin Condensed" panose="00000506000000000000" pitchFamily="2" charset="-93"/>
                  <a:cs typeface="Times New Roman" panose="02020603050405020304" pitchFamily="18" charset="0"/>
                </a:rPr>
                <a:t>Dựa vào các tiêu chí khác nhau, em hãy lập sơ đồ để phân loại các chất sau: oxygen, eth</a:t>
              </a:r>
              <a:r>
                <a:rPr lang="en-US" sz="2800" b="0" i="1" dirty="0">
                  <a:solidFill>
                    <a:srgbClr val="333333"/>
                  </a:solidFill>
                  <a:effectLst/>
                  <a:latin typeface="#9Slide03 Cabin Condensed" panose="00000506000000000000" pitchFamily="2" charset="-93"/>
                  <a:cs typeface="Times New Roman" panose="02020603050405020304" pitchFamily="18" charset="0"/>
                </a:rPr>
                <a:t>a</a:t>
              </a:r>
              <a:r>
                <a:rPr lang="vi-VN" sz="2800" b="0" i="1" dirty="0">
                  <a:solidFill>
                    <a:srgbClr val="333333"/>
                  </a:solidFill>
                  <a:effectLst/>
                  <a:latin typeface="#9Slide03 Cabin Condensed" panose="00000506000000000000" pitchFamily="2" charset="-93"/>
                  <a:cs typeface="Times New Roman" panose="02020603050405020304" pitchFamily="18" charset="0"/>
                </a:rPr>
                <a:t>nol, iron (III) oxide, acetic acid, sucrose</a:t>
              </a:r>
              <a:r>
                <a:rPr lang="en-US" sz="2800" b="0" i="1" dirty="0">
                  <a:solidFill>
                    <a:srgbClr val="333333"/>
                  </a:solidFill>
                  <a:effectLst/>
                  <a:latin typeface="#9Slide03 Cabin Condensed" panose="00000506000000000000" pitchFamily="2" charset="-93"/>
                  <a:cs typeface="Times New Roman" panose="02020603050405020304" pitchFamily="18" charset="0"/>
                </a:rPr>
                <a:t>.</a:t>
              </a:r>
              <a:endParaRPr lang="vi-VN" sz="2800" i="1" dirty="0">
                <a:latin typeface="#9Slide03 Cabin Condensed" panose="00000506000000000000" pitchFamily="2" charset="-93"/>
                <a:cs typeface="Times New Roman" panose="02020603050405020304" pitchFamily="18" charset="0"/>
              </a:endParaRPr>
            </a:p>
          </p:txBody>
        </p:sp>
      </p:grpSp>
      <p:pic>
        <p:nvPicPr>
          <p:cNvPr id="17" name="Picture 8">
            <a:extLst>
              <a:ext uri="{FF2B5EF4-FFF2-40B4-BE49-F238E27FC236}">
                <a16:creationId xmlns:a16="http://schemas.microsoft.com/office/drawing/2014/main" id="{B89E7C04-6D54-C84B-AA0F-00EA09232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42760" y="3284909"/>
            <a:ext cx="2806087" cy="2040791"/>
          </a:xfrm>
          <a:prstGeom prst="rect">
            <a:avLst/>
          </a:prstGeom>
        </p:spPr>
      </p:pic>
      <p:pic>
        <p:nvPicPr>
          <p:cNvPr id="19" name="Picture 9">
            <a:extLst>
              <a:ext uri="{FF2B5EF4-FFF2-40B4-BE49-F238E27FC236}">
                <a16:creationId xmlns:a16="http://schemas.microsoft.com/office/drawing/2014/main" id="{6B3F2C3A-489E-91EF-5BC9-8D30BE7966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86500" y="5021992"/>
            <a:ext cx="914521" cy="914521"/>
          </a:xfrm>
          <a:prstGeom prst="rect">
            <a:avLst/>
          </a:prstGeom>
        </p:spPr>
      </p:pic>
      <p:pic>
        <p:nvPicPr>
          <p:cNvPr id="20" name="Picture 10">
            <a:extLst>
              <a:ext uri="{FF2B5EF4-FFF2-40B4-BE49-F238E27FC236}">
                <a16:creationId xmlns:a16="http://schemas.microsoft.com/office/drawing/2014/main" id="{F4E53402-F54E-BA7B-5552-EE3B983064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150" y="4145704"/>
            <a:ext cx="1072247" cy="1790809"/>
          </a:xfrm>
          <a:prstGeom prst="rect">
            <a:avLst/>
          </a:prstGeom>
        </p:spPr>
      </p:pic>
      <p:pic>
        <p:nvPicPr>
          <p:cNvPr id="21" name="Picture 11">
            <a:extLst>
              <a:ext uri="{FF2B5EF4-FFF2-40B4-BE49-F238E27FC236}">
                <a16:creationId xmlns:a16="http://schemas.microsoft.com/office/drawing/2014/main" id="{B132CF10-FE58-9ED6-10D8-DBDB41093A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28757" y="3348324"/>
            <a:ext cx="2700393" cy="1954409"/>
          </a:xfrm>
          <a:prstGeom prst="rect">
            <a:avLst/>
          </a:prstGeom>
        </p:spPr>
      </p:pic>
    </p:spTree>
    <p:extLst>
      <p:ext uri="{BB962C8B-B14F-4D97-AF65-F5344CB8AC3E}">
        <p14:creationId xmlns:p14="http://schemas.microsoft.com/office/powerpoint/2010/main" val="8965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16" name="TextBox 15">
            <a:extLst>
              <a:ext uri="{FF2B5EF4-FFF2-40B4-BE49-F238E27FC236}">
                <a16:creationId xmlns:a16="http://schemas.microsoft.com/office/drawing/2014/main" id="{30837F34-3BAD-4F75-8CB2-F741AC140AC3}"/>
              </a:ext>
            </a:extLst>
          </p:cNvPr>
          <p:cNvSpPr txBox="1"/>
          <p:nvPr/>
        </p:nvSpPr>
        <p:spPr>
          <a:xfrm>
            <a:off x="1378527" y="1159504"/>
            <a:ext cx="9860280"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Trạng thái ở điều kiện thường</a:t>
            </a:r>
            <a:endParaRPr lang="en-US" sz="2800" dirty="0">
              <a:latin typeface="#9Slide03 Cabin Condensed" panose="00000506000000000000" pitchFamily="2" charset="-93"/>
              <a:cs typeface="Times New Roman" panose="02020603050405020304" pitchFamily="18" charset="0"/>
            </a:endParaRPr>
          </a:p>
        </p:txBody>
      </p:sp>
      <p:grpSp>
        <p:nvGrpSpPr>
          <p:cNvPr id="23" name="Group 22">
            <a:extLst>
              <a:ext uri="{FF2B5EF4-FFF2-40B4-BE49-F238E27FC236}">
                <a16:creationId xmlns:a16="http://schemas.microsoft.com/office/drawing/2014/main" id="{D4365B5D-3CD1-E369-C587-0C8EB525BA37}"/>
              </a:ext>
            </a:extLst>
          </p:cNvPr>
          <p:cNvGrpSpPr/>
          <p:nvPr/>
        </p:nvGrpSpPr>
        <p:grpSpPr>
          <a:xfrm>
            <a:off x="4876800" y="297533"/>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graphicFrame>
        <p:nvGraphicFramePr>
          <p:cNvPr id="3" name="Table 3">
            <a:extLst>
              <a:ext uri="{FF2B5EF4-FFF2-40B4-BE49-F238E27FC236}">
                <a16:creationId xmlns:a16="http://schemas.microsoft.com/office/drawing/2014/main" id="{3845CE5A-50ED-3466-386A-9CE2E755C0D5}"/>
              </a:ext>
            </a:extLst>
          </p:cNvPr>
          <p:cNvGraphicFramePr>
            <a:graphicFrameLocks noGrp="1"/>
          </p:cNvGraphicFramePr>
          <p:nvPr>
            <p:extLst>
              <p:ext uri="{D42A27DB-BD31-4B8C-83A1-F6EECF244321}">
                <p14:modId xmlns:p14="http://schemas.microsoft.com/office/powerpoint/2010/main" val="4126575753"/>
              </p:ext>
            </p:extLst>
          </p:nvPr>
        </p:nvGraphicFramePr>
        <p:xfrm>
          <a:off x="1756578" y="1869801"/>
          <a:ext cx="8127999" cy="146304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2106132623"/>
                    </a:ext>
                  </a:extLst>
                </a:gridCol>
                <a:gridCol w="2709333">
                  <a:extLst>
                    <a:ext uri="{9D8B030D-6E8A-4147-A177-3AD203B41FA5}">
                      <a16:colId xmlns:a16="http://schemas.microsoft.com/office/drawing/2014/main" val="326814624"/>
                    </a:ext>
                  </a:extLst>
                </a:gridCol>
                <a:gridCol w="2709333">
                  <a:extLst>
                    <a:ext uri="{9D8B030D-6E8A-4147-A177-3AD203B41FA5}">
                      <a16:colId xmlns:a16="http://schemas.microsoft.com/office/drawing/2014/main" val="2442446337"/>
                    </a:ext>
                  </a:extLst>
                </a:gridCol>
              </a:tblGrid>
              <a:tr h="370840">
                <a:tc>
                  <a:txBody>
                    <a:bodyPr/>
                    <a:lstStyle/>
                    <a:p>
                      <a:pPr algn="ctr"/>
                      <a:r>
                        <a:rPr lang="en-US" sz="2800" dirty="0" err="1">
                          <a:latin typeface="#9Slide03 Cabin Condensed" panose="00000506000000000000" pitchFamily="2" charset="-93"/>
                          <a:cs typeface="Times New Roman" panose="02020603050405020304" pitchFamily="18" charset="0"/>
                        </a:rPr>
                        <a:t>Thể</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rắn</a:t>
                      </a:r>
                      <a:endParaRPr lang="en-US" sz="2800" dirty="0">
                        <a:latin typeface="#9Slide03 Cabin Condensed" panose="00000506000000000000" pitchFamily="2" charset="-93"/>
                        <a:cs typeface="Times New Roman" panose="02020603050405020304" pitchFamily="18" charset="0"/>
                      </a:endParaRPr>
                    </a:p>
                  </a:txBody>
                  <a:tcPr/>
                </a:tc>
                <a:tc>
                  <a:txBody>
                    <a:bodyPr/>
                    <a:lstStyle/>
                    <a:p>
                      <a:pPr algn="ctr"/>
                      <a:r>
                        <a:rPr lang="en-US" sz="2800" dirty="0" err="1">
                          <a:latin typeface="#9Slide03 Cabin Condensed" panose="00000506000000000000" pitchFamily="2" charset="-93"/>
                          <a:cs typeface="Times New Roman" panose="02020603050405020304" pitchFamily="18" charset="0"/>
                        </a:rPr>
                        <a:t>Thể</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lỏng</a:t>
                      </a:r>
                      <a:endParaRPr lang="en-US" sz="2800" dirty="0">
                        <a:latin typeface="#9Slide03 Cabin Condensed" panose="00000506000000000000" pitchFamily="2" charset="-93"/>
                        <a:cs typeface="Times New Roman" panose="02020603050405020304" pitchFamily="18" charset="0"/>
                      </a:endParaRPr>
                    </a:p>
                  </a:txBody>
                  <a:tcPr/>
                </a:tc>
                <a:tc>
                  <a:txBody>
                    <a:bodyPr/>
                    <a:lstStyle/>
                    <a:p>
                      <a:pPr algn="ctr"/>
                      <a:r>
                        <a:rPr lang="en-US" sz="2800" dirty="0" err="1">
                          <a:latin typeface="#9Slide03 Cabin Condensed" panose="00000506000000000000" pitchFamily="2" charset="-93"/>
                          <a:cs typeface="Times New Roman" panose="02020603050405020304" pitchFamily="18" charset="0"/>
                        </a:rPr>
                        <a:t>Thể</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khí</a:t>
                      </a:r>
                      <a:endParaRPr lang="en-US" sz="2800" dirty="0">
                        <a:latin typeface="#9Slide03 Cabin Condensed" panose="00000506000000000000" pitchFamily="2" charset="-93"/>
                        <a:cs typeface="Times New Roman" panose="02020603050405020304" pitchFamily="18" charset="0"/>
                      </a:endParaRPr>
                    </a:p>
                  </a:txBody>
                  <a:tcPr/>
                </a:tc>
                <a:extLst>
                  <a:ext uri="{0D108BD9-81ED-4DB2-BD59-A6C34878D82A}">
                    <a16:rowId xmlns:a16="http://schemas.microsoft.com/office/drawing/2014/main" val="2908174555"/>
                  </a:ext>
                </a:extLst>
              </a:tr>
              <a:tr h="370840">
                <a:tc>
                  <a:txBody>
                    <a:bodyPr/>
                    <a:lstStyle/>
                    <a:p>
                      <a:pPr algn="ctr"/>
                      <a:r>
                        <a:rPr lang="en-US" sz="2800" dirty="0">
                          <a:latin typeface="#9Slide03 Cabin Condensed" panose="00000506000000000000" pitchFamily="2" charset="-93"/>
                          <a:cs typeface="Times New Roman" panose="02020603050405020304" pitchFamily="18" charset="0"/>
                        </a:rPr>
                        <a:t>Iron (III) oxide</a:t>
                      </a:r>
                    </a:p>
                    <a:p>
                      <a:pPr algn="ctr"/>
                      <a:r>
                        <a:rPr lang="en-US" sz="2800" dirty="0">
                          <a:latin typeface="#9Slide03 Cabin Condensed" panose="00000506000000000000" pitchFamily="2" charset="-93"/>
                          <a:cs typeface="Times New Roman" panose="02020603050405020304" pitchFamily="18" charset="0"/>
                        </a:rPr>
                        <a:t>Sucrose</a:t>
                      </a:r>
                    </a:p>
                  </a:txBody>
                  <a:tcPr/>
                </a:tc>
                <a:tc>
                  <a:txBody>
                    <a:bodyPr/>
                    <a:lstStyle/>
                    <a:p>
                      <a:pPr algn="ctr"/>
                      <a:r>
                        <a:rPr lang="en-US" sz="2800" dirty="0">
                          <a:latin typeface="#9Slide03 Cabin Condensed" panose="00000506000000000000" pitchFamily="2" charset="-93"/>
                          <a:cs typeface="Times New Roman" panose="02020603050405020304" pitchFamily="18" charset="0"/>
                        </a:rPr>
                        <a:t>Ethanol</a:t>
                      </a:r>
                    </a:p>
                    <a:p>
                      <a:pPr algn="ctr"/>
                      <a:r>
                        <a:rPr lang="en-US" sz="2800" dirty="0">
                          <a:latin typeface="#9Slide03 Cabin Condensed" panose="00000506000000000000" pitchFamily="2" charset="-93"/>
                          <a:cs typeface="Times New Roman" panose="02020603050405020304" pitchFamily="18" charset="0"/>
                        </a:rPr>
                        <a:t>Acetic acid</a:t>
                      </a:r>
                    </a:p>
                  </a:txBody>
                  <a:tcPr/>
                </a:tc>
                <a:tc>
                  <a:txBody>
                    <a:bodyPr/>
                    <a:lstStyle/>
                    <a:p>
                      <a:pPr algn="ctr"/>
                      <a:r>
                        <a:rPr lang="en-US" sz="2800" dirty="0">
                          <a:latin typeface="#9Slide03 Cabin Condensed" panose="00000506000000000000" pitchFamily="2" charset="-93"/>
                          <a:cs typeface="Times New Roman" panose="02020603050405020304" pitchFamily="18" charset="0"/>
                        </a:rPr>
                        <a:t>Oxygen</a:t>
                      </a:r>
                    </a:p>
                  </a:txBody>
                  <a:tcPr/>
                </a:tc>
                <a:extLst>
                  <a:ext uri="{0D108BD9-81ED-4DB2-BD59-A6C34878D82A}">
                    <a16:rowId xmlns:a16="http://schemas.microsoft.com/office/drawing/2014/main" val="2397704836"/>
                  </a:ext>
                </a:extLst>
              </a:tr>
            </a:tbl>
          </a:graphicData>
        </a:graphic>
      </p:graphicFrame>
      <p:sp>
        <p:nvSpPr>
          <p:cNvPr id="20" name="TextBox 19">
            <a:extLst>
              <a:ext uri="{FF2B5EF4-FFF2-40B4-BE49-F238E27FC236}">
                <a16:creationId xmlns:a16="http://schemas.microsoft.com/office/drawing/2014/main" id="{445FA361-0251-B6A1-0DD2-3D9769FD0060}"/>
              </a:ext>
            </a:extLst>
          </p:cNvPr>
          <p:cNvSpPr txBox="1"/>
          <p:nvPr/>
        </p:nvSpPr>
        <p:spPr>
          <a:xfrm>
            <a:off x="640081" y="3442952"/>
            <a:ext cx="437117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dirty="0">
                <a:latin typeface="#9Slide03 Cabin Condensed" panose="00000506000000000000" pitchFamily="2" charset="-93"/>
                <a:cs typeface="Times New Roman" panose="02020603050405020304" pitchFamily="18" charset="0"/>
              </a:rPr>
              <a:t>- </a:t>
            </a:r>
            <a:r>
              <a:rPr lang="vi-VN" sz="2800" dirty="0">
                <a:latin typeface="#9Slide03 Cabin Condensed" panose="00000506000000000000" pitchFamily="2" charset="-93"/>
                <a:cs typeface="Times New Roman" panose="02020603050405020304" pitchFamily="18" charset="0"/>
              </a:rPr>
              <a:t>Chất vô cơ – hữu cơ</a:t>
            </a:r>
          </a:p>
        </p:txBody>
      </p:sp>
      <p:graphicFrame>
        <p:nvGraphicFramePr>
          <p:cNvPr id="21" name="Table 3">
            <a:extLst>
              <a:ext uri="{FF2B5EF4-FFF2-40B4-BE49-F238E27FC236}">
                <a16:creationId xmlns:a16="http://schemas.microsoft.com/office/drawing/2014/main" id="{303F5429-AE63-3F64-E768-487211EFDEDD}"/>
              </a:ext>
            </a:extLst>
          </p:cNvPr>
          <p:cNvGraphicFramePr>
            <a:graphicFrameLocks noGrp="1"/>
          </p:cNvGraphicFramePr>
          <p:nvPr>
            <p:extLst>
              <p:ext uri="{D42A27DB-BD31-4B8C-83A1-F6EECF244321}">
                <p14:modId xmlns:p14="http://schemas.microsoft.com/office/powerpoint/2010/main" val="4123740161"/>
              </p:ext>
            </p:extLst>
          </p:nvPr>
        </p:nvGraphicFramePr>
        <p:xfrm>
          <a:off x="903194" y="4101999"/>
          <a:ext cx="4464152" cy="1889760"/>
        </p:xfrm>
        <a:graphic>
          <a:graphicData uri="http://schemas.openxmlformats.org/drawingml/2006/table">
            <a:tbl>
              <a:tblPr firstRow="1" bandRow="1">
                <a:tableStyleId>{93296810-A885-4BE3-A3E7-6D5BEEA58F35}</a:tableStyleId>
              </a:tblPr>
              <a:tblGrid>
                <a:gridCol w="2232076">
                  <a:extLst>
                    <a:ext uri="{9D8B030D-6E8A-4147-A177-3AD203B41FA5}">
                      <a16:colId xmlns:a16="http://schemas.microsoft.com/office/drawing/2014/main" val="2106132623"/>
                    </a:ext>
                  </a:extLst>
                </a:gridCol>
                <a:gridCol w="2232076">
                  <a:extLst>
                    <a:ext uri="{9D8B030D-6E8A-4147-A177-3AD203B41FA5}">
                      <a16:colId xmlns:a16="http://schemas.microsoft.com/office/drawing/2014/main" val="326814624"/>
                    </a:ext>
                  </a:extLst>
                </a:gridCol>
              </a:tblGrid>
              <a:tr h="370840">
                <a:tc>
                  <a:txBody>
                    <a:bodyPr/>
                    <a:lstStyle/>
                    <a:p>
                      <a:pPr algn="ctr"/>
                      <a:r>
                        <a:rPr lang="vi-VN" sz="2800" dirty="0">
                          <a:latin typeface="#9Slide03 Cabin Condensed" panose="00000506000000000000" pitchFamily="2" charset="-93"/>
                          <a:cs typeface="Times New Roman" panose="02020603050405020304" pitchFamily="18" charset="0"/>
                        </a:rPr>
                        <a:t>Chất vô cơ</a:t>
                      </a:r>
                      <a:endParaRPr lang="en-US" sz="2800" dirty="0">
                        <a:latin typeface="#9Slide03 Cabin Condensed" panose="00000506000000000000" pitchFamily="2" charset="-93"/>
                        <a:cs typeface="Times New Roman" panose="02020603050405020304" pitchFamily="18" charset="0"/>
                      </a:endParaRPr>
                    </a:p>
                  </a:txBody>
                  <a:tcPr/>
                </a:tc>
                <a:tc>
                  <a:txBody>
                    <a:bodyPr/>
                    <a:lstStyle/>
                    <a:p>
                      <a:pPr algn="ctr"/>
                      <a:r>
                        <a:rPr lang="vi-VN" sz="2800" dirty="0">
                          <a:latin typeface="#9Slide03 Cabin Condensed" panose="00000506000000000000" pitchFamily="2" charset="-93"/>
                          <a:cs typeface="Times New Roman" panose="02020603050405020304" pitchFamily="18" charset="0"/>
                        </a:rPr>
                        <a:t>Chất hữu cơ</a:t>
                      </a:r>
                      <a:endParaRPr lang="en-US" sz="2800" dirty="0">
                        <a:latin typeface="#9Slide03 Cabin Condensed" panose="00000506000000000000" pitchFamily="2" charset="-93"/>
                        <a:cs typeface="Times New Roman" panose="02020603050405020304" pitchFamily="18" charset="0"/>
                      </a:endParaRPr>
                    </a:p>
                  </a:txBody>
                  <a:tcPr/>
                </a:tc>
                <a:extLst>
                  <a:ext uri="{0D108BD9-81ED-4DB2-BD59-A6C34878D82A}">
                    <a16:rowId xmlns:a16="http://schemas.microsoft.com/office/drawing/2014/main" val="2908174555"/>
                  </a:ext>
                </a:extLst>
              </a:tr>
              <a:tr h="370840">
                <a:tc>
                  <a:txBody>
                    <a:bodyPr/>
                    <a:lstStyle/>
                    <a:p>
                      <a:pPr algn="ctr"/>
                      <a:r>
                        <a:rPr lang="en-US" sz="2800" dirty="0">
                          <a:latin typeface="#9Slide03 Cabin Condensed" panose="00000506000000000000" pitchFamily="2" charset="-93"/>
                          <a:cs typeface="Times New Roman" panose="02020603050405020304" pitchFamily="18" charset="0"/>
                        </a:rPr>
                        <a:t>Oxygen</a:t>
                      </a:r>
                    </a:p>
                    <a:p>
                      <a:pPr algn="ctr"/>
                      <a:r>
                        <a:rPr lang="en-US" sz="2800" dirty="0">
                          <a:latin typeface="#9Slide03 Cabin Condensed" panose="00000506000000000000" pitchFamily="2" charset="-93"/>
                          <a:cs typeface="Times New Roman" panose="02020603050405020304" pitchFamily="18" charset="0"/>
                        </a:rPr>
                        <a:t>Iron (III) </a:t>
                      </a:r>
                      <a:r>
                        <a:rPr lang="en-US" sz="2800" dirty="0" err="1">
                          <a:latin typeface="#9Slide03 Cabin Condensed" panose="00000506000000000000" pitchFamily="2" charset="-93"/>
                          <a:cs typeface="Times New Roman" panose="02020603050405020304" pitchFamily="18" charset="0"/>
                        </a:rPr>
                        <a:t>aicd</a:t>
                      </a:r>
                      <a:endParaRPr lang="en-US" sz="2800" dirty="0">
                        <a:latin typeface="#9Slide03 Cabin Condensed" panose="00000506000000000000" pitchFamily="2" charset="-93"/>
                        <a:cs typeface="Times New Roman" panose="02020603050405020304" pitchFamily="18" charset="0"/>
                      </a:endParaRPr>
                    </a:p>
                  </a:txBody>
                  <a:tcPr/>
                </a:tc>
                <a:tc>
                  <a:txBody>
                    <a:bodyPr/>
                    <a:lstStyle/>
                    <a:p>
                      <a:pPr algn="ctr"/>
                      <a:r>
                        <a:rPr lang="en-US" sz="2800" dirty="0">
                          <a:latin typeface="#9Slide03 Cabin Condensed" panose="00000506000000000000" pitchFamily="2" charset="-93"/>
                          <a:cs typeface="Times New Roman" panose="02020603050405020304" pitchFamily="18" charset="0"/>
                        </a:rPr>
                        <a:t>Ethanol</a:t>
                      </a:r>
                    </a:p>
                    <a:p>
                      <a:pPr algn="ctr"/>
                      <a:r>
                        <a:rPr lang="en-US" sz="2800" dirty="0">
                          <a:latin typeface="#9Slide03 Cabin Condensed" panose="00000506000000000000" pitchFamily="2" charset="-93"/>
                          <a:cs typeface="Times New Roman" panose="02020603050405020304" pitchFamily="18" charset="0"/>
                        </a:rPr>
                        <a:t>Acetic acid</a:t>
                      </a:r>
                    </a:p>
                    <a:p>
                      <a:pPr algn="ctr"/>
                      <a:r>
                        <a:rPr lang="en-US" sz="2800" dirty="0">
                          <a:latin typeface="#9Slide03 Cabin Condensed" panose="00000506000000000000" pitchFamily="2" charset="-93"/>
                          <a:cs typeface="Times New Roman" panose="02020603050405020304" pitchFamily="18" charset="0"/>
                        </a:rPr>
                        <a:t>Sucrose</a:t>
                      </a:r>
                    </a:p>
                  </a:txBody>
                  <a:tcPr/>
                </a:tc>
                <a:extLst>
                  <a:ext uri="{0D108BD9-81ED-4DB2-BD59-A6C34878D82A}">
                    <a16:rowId xmlns:a16="http://schemas.microsoft.com/office/drawing/2014/main" val="2397704836"/>
                  </a:ext>
                </a:extLst>
              </a:tr>
            </a:tbl>
          </a:graphicData>
        </a:graphic>
      </p:graphicFrame>
      <p:sp>
        <p:nvSpPr>
          <p:cNvPr id="22" name="TextBox 21">
            <a:extLst>
              <a:ext uri="{FF2B5EF4-FFF2-40B4-BE49-F238E27FC236}">
                <a16:creationId xmlns:a16="http://schemas.microsoft.com/office/drawing/2014/main" id="{5D9BA323-E351-55C5-62C8-137300C69258}"/>
              </a:ext>
            </a:extLst>
          </p:cNvPr>
          <p:cNvSpPr txBox="1"/>
          <p:nvPr/>
        </p:nvSpPr>
        <p:spPr>
          <a:xfrm>
            <a:off x="5719912" y="3452932"/>
            <a:ext cx="4371172"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dirty="0">
                <a:latin typeface="#9Slide03 Cabin Condensed" panose="00000506000000000000" pitchFamily="2" charset="-93"/>
                <a:cs typeface="Times New Roman" panose="02020603050405020304" pitchFamily="18" charset="0"/>
              </a:rPr>
              <a:t>- Đơn chất – Hợp chất</a:t>
            </a:r>
          </a:p>
        </p:txBody>
      </p:sp>
      <p:graphicFrame>
        <p:nvGraphicFramePr>
          <p:cNvPr id="24" name="Table 3">
            <a:extLst>
              <a:ext uri="{FF2B5EF4-FFF2-40B4-BE49-F238E27FC236}">
                <a16:creationId xmlns:a16="http://schemas.microsoft.com/office/drawing/2014/main" id="{4ACF0C6D-C6E4-565D-9E8F-14551085CB34}"/>
              </a:ext>
            </a:extLst>
          </p:cNvPr>
          <p:cNvGraphicFramePr>
            <a:graphicFrameLocks noGrp="1"/>
          </p:cNvGraphicFramePr>
          <p:nvPr>
            <p:extLst>
              <p:ext uri="{D42A27DB-BD31-4B8C-83A1-F6EECF244321}">
                <p14:modId xmlns:p14="http://schemas.microsoft.com/office/powerpoint/2010/main" val="627658258"/>
              </p:ext>
            </p:extLst>
          </p:nvPr>
        </p:nvGraphicFramePr>
        <p:xfrm>
          <a:off x="6041814" y="3981017"/>
          <a:ext cx="5418666" cy="2316480"/>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106132623"/>
                    </a:ext>
                  </a:extLst>
                </a:gridCol>
                <a:gridCol w="2709333">
                  <a:extLst>
                    <a:ext uri="{9D8B030D-6E8A-4147-A177-3AD203B41FA5}">
                      <a16:colId xmlns:a16="http://schemas.microsoft.com/office/drawing/2014/main" val="326814624"/>
                    </a:ext>
                  </a:extLst>
                </a:gridCol>
              </a:tblGrid>
              <a:tr h="370840">
                <a:tc>
                  <a:txBody>
                    <a:bodyPr/>
                    <a:lstStyle/>
                    <a:p>
                      <a:pPr algn="ctr"/>
                      <a:r>
                        <a:rPr lang="vi-VN" sz="2800" dirty="0">
                          <a:latin typeface="#9Slide03 Cabin Condensed" panose="00000506000000000000" pitchFamily="2" charset="-93"/>
                          <a:cs typeface="Times New Roman" panose="02020603050405020304" pitchFamily="18" charset="0"/>
                        </a:rPr>
                        <a:t>Đơn chất</a:t>
                      </a:r>
                      <a:endParaRPr lang="en-US" sz="2800" dirty="0">
                        <a:latin typeface="#9Slide03 Cabin Condensed" panose="00000506000000000000" pitchFamily="2" charset="-93"/>
                        <a:cs typeface="Times New Roman" panose="02020603050405020304" pitchFamily="18" charset="0"/>
                      </a:endParaRPr>
                    </a:p>
                  </a:txBody>
                  <a:tcPr/>
                </a:tc>
                <a:tc>
                  <a:txBody>
                    <a:bodyPr/>
                    <a:lstStyle/>
                    <a:p>
                      <a:pPr algn="ctr"/>
                      <a:r>
                        <a:rPr lang="en-US" sz="2800" dirty="0" err="1">
                          <a:latin typeface="#9Slide03 Cabin Condensed" panose="00000506000000000000" pitchFamily="2" charset="-93"/>
                          <a:cs typeface="Times New Roman" panose="02020603050405020304" pitchFamily="18" charset="0"/>
                        </a:rPr>
                        <a:t>Hợp</a:t>
                      </a:r>
                      <a:r>
                        <a:rPr lang="en-US" sz="2800" dirty="0">
                          <a:latin typeface="#9Slide03 Cabin Condensed" panose="00000506000000000000" pitchFamily="2" charset="-93"/>
                          <a:cs typeface="Times New Roman" panose="02020603050405020304" pitchFamily="18" charset="0"/>
                        </a:rPr>
                        <a:t> </a:t>
                      </a:r>
                      <a:r>
                        <a:rPr lang="en-US" sz="2800" dirty="0" err="1">
                          <a:latin typeface="#9Slide03 Cabin Condensed" panose="00000506000000000000" pitchFamily="2" charset="-93"/>
                          <a:cs typeface="Times New Roman" panose="02020603050405020304" pitchFamily="18" charset="0"/>
                        </a:rPr>
                        <a:t>chất</a:t>
                      </a:r>
                      <a:endParaRPr lang="en-US" sz="2800" dirty="0">
                        <a:latin typeface="#9Slide03 Cabin Condensed" panose="00000506000000000000" pitchFamily="2" charset="-93"/>
                        <a:cs typeface="Times New Roman" panose="02020603050405020304" pitchFamily="18" charset="0"/>
                      </a:endParaRPr>
                    </a:p>
                  </a:txBody>
                  <a:tcPr/>
                </a:tc>
                <a:extLst>
                  <a:ext uri="{0D108BD9-81ED-4DB2-BD59-A6C34878D82A}">
                    <a16:rowId xmlns:a16="http://schemas.microsoft.com/office/drawing/2014/main" val="2908174555"/>
                  </a:ext>
                </a:extLst>
              </a:tr>
              <a:tr h="370840">
                <a:tc>
                  <a:txBody>
                    <a:bodyPr/>
                    <a:lstStyle/>
                    <a:p>
                      <a:pPr algn="ctr"/>
                      <a:r>
                        <a:rPr lang="en-US" sz="2800" dirty="0">
                          <a:latin typeface="#9Slide03 Cabin Condensed" panose="00000506000000000000" pitchFamily="2" charset="-93"/>
                          <a:cs typeface="Times New Roman" panose="02020603050405020304" pitchFamily="18" charset="0"/>
                        </a:rPr>
                        <a:t>Oxygen</a:t>
                      </a:r>
                    </a:p>
                  </a:txBody>
                  <a:tcPr/>
                </a:tc>
                <a:tc>
                  <a:txBody>
                    <a:bodyPr/>
                    <a:lstStyle/>
                    <a:p>
                      <a:pPr algn="ctr"/>
                      <a:r>
                        <a:rPr lang="en-US" sz="2800" dirty="0">
                          <a:latin typeface="#9Slide03 Cabin Condensed" panose="00000506000000000000" pitchFamily="2" charset="-93"/>
                          <a:cs typeface="Times New Roman" panose="02020603050405020304" pitchFamily="18" charset="0"/>
                        </a:rPr>
                        <a:t>Ethanol</a:t>
                      </a:r>
                    </a:p>
                    <a:p>
                      <a:pPr algn="ctr"/>
                      <a:r>
                        <a:rPr lang="en-US" sz="2800" dirty="0">
                          <a:latin typeface="#9Slide03 Cabin Condensed" panose="00000506000000000000" pitchFamily="2" charset="-93"/>
                          <a:cs typeface="Times New Roman" panose="02020603050405020304" pitchFamily="18" charset="0"/>
                        </a:rPr>
                        <a:t>Acetic acid</a:t>
                      </a:r>
                    </a:p>
                    <a:p>
                      <a:pPr algn="ctr"/>
                      <a:r>
                        <a:rPr lang="en-US" sz="2800" dirty="0">
                          <a:latin typeface="#9Slide03 Cabin Condensed" panose="00000506000000000000" pitchFamily="2" charset="-93"/>
                          <a:cs typeface="Times New Roman" panose="02020603050405020304" pitchFamily="18" charset="0"/>
                        </a:rPr>
                        <a:t>Sucrose</a:t>
                      </a:r>
                    </a:p>
                    <a:p>
                      <a:pPr algn="ctr"/>
                      <a:r>
                        <a:rPr lang="en-US" sz="2800" dirty="0">
                          <a:latin typeface="#9Slide03 Cabin Condensed" panose="00000506000000000000" pitchFamily="2" charset="-93"/>
                          <a:cs typeface="Times New Roman" panose="02020603050405020304" pitchFamily="18" charset="0"/>
                        </a:rPr>
                        <a:t>Iron (III) </a:t>
                      </a:r>
                      <a:r>
                        <a:rPr lang="en-US" sz="2800" dirty="0" err="1">
                          <a:latin typeface="#9Slide03 Cabin Condensed" panose="00000506000000000000" pitchFamily="2" charset="-93"/>
                          <a:cs typeface="Times New Roman" panose="02020603050405020304" pitchFamily="18" charset="0"/>
                        </a:rPr>
                        <a:t>aicd</a:t>
                      </a:r>
                      <a:endParaRPr lang="en-US" sz="2800" dirty="0">
                        <a:latin typeface="#9Slide03 Cabin Condensed" panose="00000506000000000000" pitchFamily="2" charset="-93"/>
                        <a:cs typeface="Times New Roman" panose="02020603050405020304" pitchFamily="18" charset="0"/>
                      </a:endParaRPr>
                    </a:p>
                  </a:txBody>
                  <a:tcPr/>
                </a:tc>
                <a:extLst>
                  <a:ext uri="{0D108BD9-81ED-4DB2-BD59-A6C34878D82A}">
                    <a16:rowId xmlns:a16="http://schemas.microsoft.com/office/drawing/2014/main" val="2397704836"/>
                  </a:ext>
                </a:extLst>
              </a:tr>
            </a:tbl>
          </a:graphicData>
        </a:graphic>
      </p:graphicFrame>
    </p:spTree>
    <p:extLst>
      <p:ext uri="{BB962C8B-B14F-4D97-AF65-F5344CB8AC3E}">
        <p14:creationId xmlns:p14="http://schemas.microsoft.com/office/powerpoint/2010/main" val="12603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960120" y="1373231"/>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7E292E01-BB47-6AD5-ADDE-4ABDE58ECBDA}"/>
              </a:ext>
            </a:extLst>
          </p:cNvPr>
          <p:cNvGrpSpPr/>
          <p:nvPr/>
        </p:nvGrpSpPr>
        <p:grpSpPr>
          <a:xfrm>
            <a:off x="1295400" y="304800"/>
            <a:ext cx="3874963" cy="874400"/>
            <a:chOff x="4419599" y="333344"/>
            <a:chExt cx="6705601" cy="87440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874400"/>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4555941" y="555100"/>
              <a:ext cx="6432911"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800" b="1" i="0" dirty="0">
                  <a:solidFill>
                    <a:schemeClr val="bg1"/>
                  </a:solidFill>
                  <a:effectLst/>
                  <a:latin typeface="#9Slide03 Cabin Condensed" panose="00000506000000000000" pitchFamily="2" charset="-93"/>
                  <a:cs typeface="Times New Roman" panose="02020603050405020304" pitchFamily="18" charset="0"/>
                </a:rPr>
                <a:t>VẬN DỤNG (VỀ NHÀ)</a:t>
              </a:r>
              <a:endParaRPr lang="en-US" sz="2800" b="1" dirty="0">
                <a:solidFill>
                  <a:schemeClr val="bg1"/>
                </a:solidFill>
                <a:latin typeface="#9Slide03 Cabin Condensed" panose="00000506000000000000" pitchFamily="2" charset="-93"/>
                <a:cs typeface="Times New Roman" panose="02020603050405020304" pitchFamily="18" charset="0"/>
              </a:endParaRPr>
            </a:p>
          </p:txBody>
        </p:sp>
      </p:grpSp>
      <p:grpSp>
        <p:nvGrpSpPr>
          <p:cNvPr id="27" name="Group 26">
            <a:extLst>
              <a:ext uri="{FF2B5EF4-FFF2-40B4-BE49-F238E27FC236}">
                <a16:creationId xmlns:a16="http://schemas.microsoft.com/office/drawing/2014/main" id="{12DCAE4D-C343-2AAA-F44E-5993485BB95B}"/>
              </a:ext>
            </a:extLst>
          </p:cNvPr>
          <p:cNvGrpSpPr/>
          <p:nvPr/>
        </p:nvGrpSpPr>
        <p:grpSpPr>
          <a:xfrm>
            <a:off x="6997666" y="2531365"/>
            <a:ext cx="4286522" cy="3151844"/>
            <a:chOff x="1213006" y="2566475"/>
            <a:chExt cx="9874094" cy="2008990"/>
          </a:xfrm>
        </p:grpSpPr>
        <p:sp>
          <p:nvSpPr>
            <p:cNvPr id="28" name="Rectangle: Rounded Corners 27">
              <a:extLst>
                <a:ext uri="{FF2B5EF4-FFF2-40B4-BE49-F238E27FC236}">
                  <a16:creationId xmlns:a16="http://schemas.microsoft.com/office/drawing/2014/main" id="{F02C5151-5452-2632-D968-48C422F6C68C}"/>
                </a:ext>
              </a:extLst>
            </p:cNvPr>
            <p:cNvSpPr/>
            <p:nvPr/>
          </p:nvSpPr>
          <p:spPr>
            <a:xfrm>
              <a:off x="1213006" y="2566475"/>
              <a:ext cx="9874094" cy="1882502"/>
            </a:xfrm>
            <a:prstGeom prst="roundRect">
              <a:avLst/>
            </a:prstGeom>
            <a:ln w="38100">
              <a:solidFill>
                <a:srgbClr val="7030A0"/>
              </a:solidFill>
              <a:prstDash val="lgDashDot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TextBox 4">
              <a:extLst>
                <a:ext uri="{FF2B5EF4-FFF2-40B4-BE49-F238E27FC236}">
                  <a16:creationId xmlns:a16="http://schemas.microsoft.com/office/drawing/2014/main" id="{3D8CB9A9-9B82-CEFC-00AF-405181EB1D49}"/>
                </a:ext>
              </a:extLst>
            </p:cNvPr>
            <p:cNvSpPr txBox="1"/>
            <p:nvPr/>
          </p:nvSpPr>
          <p:spPr>
            <a:xfrm>
              <a:off x="1705734" y="2652929"/>
              <a:ext cx="8644147" cy="1922536"/>
            </a:xfrm>
            <a:prstGeom prst="rect">
              <a:avLst/>
            </a:prstGeom>
            <a:ln>
              <a:noFill/>
              <a:prstDash val="lgDashDotDot"/>
            </a:ln>
          </p:spPr>
          <p:txBody>
            <a:bodyPr wrap="square" lIns="0" tIns="0" rIns="0" bIns="0" rtlCol="0" anchor="t">
              <a:spAutoFit/>
            </a:bodyPr>
            <a:lstStyle/>
            <a:p>
              <a:pPr algn="just">
                <a:spcBef>
                  <a:spcPct val="0"/>
                </a:spcBef>
              </a:pPr>
              <a:r>
                <a:rPr lang="vi-VN" sz="2800" b="1" i="1" dirty="0">
                  <a:solidFill>
                    <a:schemeClr val="accent2"/>
                  </a:solidFill>
                  <a:effectLst/>
                  <a:latin typeface="#9Slide03 Cabin Condensed" panose="00000506000000000000" pitchFamily="2" charset="-93"/>
                  <a:cs typeface="Times New Roman" panose="02020603050405020304" pitchFamily="18" charset="0"/>
                </a:rPr>
                <a:t> </a:t>
              </a:r>
              <a:r>
                <a:rPr lang="vi-VN" sz="2800" b="0" i="1" dirty="0">
                  <a:solidFill>
                    <a:schemeClr val="accent2"/>
                  </a:solidFill>
                  <a:effectLst/>
                  <a:latin typeface="#9Slide03 Cabin Condensed" panose="00000506000000000000" pitchFamily="2" charset="-93"/>
                  <a:cs typeface="Times New Roman" panose="02020603050405020304" pitchFamily="18" charset="0"/>
                </a:rPr>
                <a:t>Em cùng các bạn trong nhóm hãy tự tạo thẻ ghi nhớ để ghi nhớ một số nguyên tố trong 20 nguyên tố hóa học đầu tiên của bảng tuần hoàn</a:t>
              </a:r>
            </a:p>
            <a:p>
              <a:pPr algn="just">
                <a:spcBef>
                  <a:spcPct val="0"/>
                </a:spcBef>
              </a:pPr>
              <a:endParaRPr lang="vi-VN" sz="2800" b="0" i="1" dirty="0">
                <a:solidFill>
                  <a:schemeClr val="accent2"/>
                </a:solidFill>
                <a:effectLst/>
                <a:latin typeface="#9Slide03 Cabin Condensed" panose="00000506000000000000" pitchFamily="2" charset="-93"/>
                <a:cs typeface="Times New Roman" panose="02020603050405020304" pitchFamily="18" charset="0"/>
              </a:endParaRPr>
            </a:p>
            <a:p>
              <a:pPr algn="just">
                <a:spcBef>
                  <a:spcPct val="0"/>
                </a:spcBef>
              </a:pPr>
              <a:endParaRPr lang="vi-VN" sz="2800" i="1" dirty="0">
                <a:solidFill>
                  <a:schemeClr val="accent2"/>
                </a:solidFill>
                <a:latin typeface="#9Slide03 Cabin Condensed" panose="00000506000000000000" pitchFamily="2" charset="-93"/>
                <a:cs typeface="Times New Roman" panose="02020603050405020304" pitchFamily="18" charset="0"/>
              </a:endParaRPr>
            </a:p>
          </p:txBody>
        </p:sp>
      </p:grpSp>
      <p:pic>
        <p:nvPicPr>
          <p:cNvPr id="14" name="Picture 13">
            <a:extLst>
              <a:ext uri="{FF2B5EF4-FFF2-40B4-BE49-F238E27FC236}">
                <a16:creationId xmlns:a16="http://schemas.microsoft.com/office/drawing/2014/main" id="{970E57E3-42CB-9F99-2137-7097F4462984}"/>
              </a:ext>
            </a:extLst>
          </p:cNvPr>
          <p:cNvPicPr>
            <a:picLocks noChangeAspect="1"/>
          </p:cNvPicPr>
          <p:nvPr/>
        </p:nvPicPr>
        <p:blipFill rotWithShape="1">
          <a:blip r:embed="rId2">
            <a:extLst>
              <a:ext uri="{28A0092B-C50C-407E-A947-70E740481C1C}">
                <a14:useLocalDpi xmlns:a14="http://schemas.microsoft.com/office/drawing/2010/main" val="0"/>
              </a:ext>
            </a:extLst>
          </a:blip>
          <a:srcRect l="5022" t="7079" r="5586" b="5413"/>
          <a:stretch/>
        </p:blipFill>
        <p:spPr>
          <a:xfrm>
            <a:off x="595102" y="2225197"/>
            <a:ext cx="6264663" cy="34470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37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809412" y="-109097"/>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dirty="0">
                <a:solidFill>
                  <a:schemeClr val="bg1"/>
                </a:solidFill>
                <a:latin typeface="#9Slide03 Cabin Condensed" panose="00000506000000000000" pitchFamily="2" charset="-93"/>
                <a:cs typeface="#9Slide04 Taviraj ExtraBold" pitchFamily="2" charset="-34"/>
              </a:rPr>
              <a:t>04</a:t>
            </a: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dirty="0">
                <a:solidFill>
                  <a:schemeClr val="bg1"/>
                </a:solidFill>
                <a:latin typeface="#9Slide03 Cabin Condensed" panose="00000506000000000000" pitchFamily="2" charset="-93"/>
                <a:cs typeface="#9Slide04 Taviraj ExtraBold" pitchFamily="2" charset="-34"/>
              </a:rPr>
              <a:t>PHẦN </a:t>
            </a: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724400" y="685800"/>
            <a:ext cx="7677770" cy="4181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ác định giá trị tài sản thuần trong cổ phần hóa doanh nghiệp nhà nước và  vấn đề đặt ra">
            <a:extLst>
              <a:ext uri="{FF2B5EF4-FFF2-40B4-BE49-F238E27FC236}">
                <a16:creationId xmlns:a16="http://schemas.microsoft.com/office/drawing/2014/main" id="{BAF7E2AF-EF6F-5C25-5190-161202F98F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92" b="12604"/>
          <a:stretch/>
        </p:blipFill>
        <p:spPr bwMode="auto">
          <a:xfrm>
            <a:off x="3947441" y="617156"/>
            <a:ext cx="5135717" cy="292721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725C538-011D-490D-BE5B-40B94FD33176}"/>
              </a:ext>
            </a:extLst>
          </p:cNvPr>
          <p:cNvSpPr txBox="1"/>
          <p:nvPr/>
        </p:nvSpPr>
        <p:spPr>
          <a:xfrm>
            <a:off x="457200" y="4724400"/>
            <a:ext cx="9631819" cy="1938992"/>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spcBef>
                <a:spcPct val="0"/>
              </a:spcBef>
            </a:pPr>
            <a:r>
              <a:rPr lang="en-US" sz="6000" b="1" dirty="0">
                <a:solidFill>
                  <a:srgbClr val="C00000"/>
                </a:solidFill>
                <a:latin typeface="#9Slide03 Cabin Condensed" panose="00000506000000000000" pitchFamily="2" charset="-93"/>
                <a:cs typeface="Times New Roman" panose="02020603050405020304" pitchFamily="18" charset="0"/>
              </a:rPr>
              <a:t>PHƯƠNG PHÁP </a:t>
            </a:r>
            <a:r>
              <a:rPr lang="en-US" sz="6000" b="1" dirty="0" err="1">
                <a:solidFill>
                  <a:srgbClr val="C00000"/>
                </a:solidFill>
                <a:latin typeface="#9Slide03 Cabin Condensed" panose="00000506000000000000" pitchFamily="2" charset="-93"/>
                <a:cs typeface="Times New Roman" panose="02020603050405020304" pitchFamily="18" charset="0"/>
              </a:rPr>
              <a:t>nghiên</a:t>
            </a:r>
            <a:r>
              <a:rPr lang="en-US" sz="6000" b="1" dirty="0">
                <a:solidFill>
                  <a:srgbClr val="C00000"/>
                </a:solidFill>
                <a:latin typeface="#9Slide03 Cabin Condensed" panose="00000506000000000000" pitchFamily="2" charset="-93"/>
                <a:cs typeface="Times New Roman" panose="02020603050405020304" pitchFamily="18" charset="0"/>
              </a:rPr>
              <a:t> </a:t>
            </a:r>
            <a:r>
              <a:rPr lang="en-US" sz="6000" b="1" dirty="0" err="1">
                <a:solidFill>
                  <a:srgbClr val="C00000"/>
                </a:solidFill>
                <a:latin typeface="#9Slide03 Cabin Condensed" panose="00000506000000000000" pitchFamily="2" charset="-93"/>
                <a:cs typeface="Times New Roman" panose="02020603050405020304" pitchFamily="18" charset="0"/>
              </a:rPr>
              <a:t>cứu</a:t>
            </a:r>
            <a:r>
              <a:rPr lang="en-US" sz="6000" b="1" dirty="0">
                <a:solidFill>
                  <a:srgbClr val="C00000"/>
                </a:solidFill>
                <a:latin typeface="#9Slide03 Cabin Condensed" panose="00000506000000000000" pitchFamily="2" charset="-93"/>
                <a:cs typeface="Times New Roman" panose="02020603050405020304" pitchFamily="18" charset="0"/>
              </a:rPr>
              <a:t> HOÁ HỌC</a:t>
            </a:r>
          </a:p>
        </p:txBody>
      </p:sp>
    </p:spTree>
    <p:extLst>
      <p:ext uri="{BB962C8B-B14F-4D97-AF65-F5344CB8AC3E}">
        <p14:creationId xmlns:p14="http://schemas.microsoft.com/office/powerpoint/2010/main" val="37191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661302" y="35814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548640" y="131095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73867" y="1613810"/>
            <a:ext cx="9651333" cy="1723549"/>
            <a:chOff x="1134017" y="635284"/>
            <a:chExt cx="8217629" cy="1723549"/>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7099433" cy="1723549"/>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1.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Phương pháp nghiên cứu lí thuyết là sử dụng những</a:t>
              </a:r>
              <a:r>
                <a:rPr lang="en-US"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định luật, nguyên lí, quy tắc, cơ chế, mô hình, …cũng như</a:t>
              </a:r>
              <a:r>
                <a:rPr lang="en-US"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các kết quả nghiên cứu đã có để tiếp tục làm rõ những vấn</a:t>
              </a:r>
              <a:r>
                <a:rPr lang="en-US"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đề của lí thuyết hoá học. </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4017" y="967699"/>
              <a:ext cx="869018"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703307" y="590750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14" name="Group 13">
            <a:extLst>
              <a:ext uri="{FF2B5EF4-FFF2-40B4-BE49-F238E27FC236}">
                <a16:creationId xmlns:a16="http://schemas.microsoft.com/office/drawing/2014/main" id="{85363080-732D-9288-75D3-CB00A1E320B8}"/>
              </a:ext>
            </a:extLst>
          </p:cNvPr>
          <p:cNvGrpSpPr/>
          <p:nvPr/>
        </p:nvGrpSpPr>
        <p:grpSpPr>
          <a:xfrm>
            <a:off x="76200" y="609600"/>
            <a:ext cx="7929295" cy="791600"/>
            <a:chOff x="2057400" y="602456"/>
            <a:chExt cx="8153400" cy="791600"/>
          </a:xfrm>
        </p:grpSpPr>
        <p:sp>
          <p:nvSpPr>
            <p:cNvPr id="15" name="Rectangle: Rounded Corners 14">
              <a:extLst>
                <a:ext uri="{FF2B5EF4-FFF2-40B4-BE49-F238E27FC236}">
                  <a16:creationId xmlns:a16="http://schemas.microsoft.com/office/drawing/2014/main" id="{FF987232-2EDD-38AF-DE7F-E421B5FFD554}"/>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a:extLst>
                <a:ext uri="{FF2B5EF4-FFF2-40B4-BE49-F238E27FC236}">
                  <a16:creationId xmlns:a16="http://schemas.microsoft.com/office/drawing/2014/main" id="{DFE08A9E-B0C0-9995-F8A0-FCE607836EE1}"/>
                </a:ext>
              </a:extLst>
            </p:cNvPr>
            <p:cNvSpPr txBox="1"/>
            <p:nvPr/>
          </p:nvSpPr>
          <p:spPr>
            <a:xfrm>
              <a:off x="2119883" y="602456"/>
              <a:ext cx="7996601" cy="647293"/>
            </a:xfrm>
            <a:prstGeom prst="rect">
              <a:avLst/>
            </a:prstGeom>
          </p:spPr>
          <p:txBody>
            <a:bodyPr wrap="square" lIns="0" tIns="0" rIns="0" bIns="0" rtlCol="0" anchor="t">
              <a:spAutoFit/>
            </a:bodyPr>
            <a:lstStyle/>
            <a:p>
              <a:pPr algn="ctr">
                <a:lnSpc>
                  <a:spcPts val="5876"/>
                </a:lnSpc>
                <a:spcBef>
                  <a:spcPct val="0"/>
                </a:spcBef>
              </a:pPr>
              <a:r>
                <a:rPr lang="en-US" sz="2400" b="1" dirty="0">
                  <a:solidFill>
                    <a:schemeClr val="accent6"/>
                  </a:solidFill>
                  <a:latin typeface="#9Slide03 Cabin Condensed" panose="00000506000000000000" pitchFamily="2" charset="-93"/>
                  <a:cs typeface="Times New Roman" panose="02020603050405020304" pitchFamily="18" charset="0"/>
                </a:rPr>
                <a:t> TÌM HIỂU PHƯƠNG PHÁP NGHIÊN CỨU HÓA HỌC</a:t>
              </a:r>
            </a:p>
          </p:txBody>
        </p:sp>
      </p:grpSp>
      <p:grpSp>
        <p:nvGrpSpPr>
          <p:cNvPr id="21" name="Group 2">
            <a:extLst>
              <a:ext uri="{FF2B5EF4-FFF2-40B4-BE49-F238E27FC236}">
                <a16:creationId xmlns:a16="http://schemas.microsoft.com/office/drawing/2014/main" id="{2D3B9EBD-4F39-B270-E313-BE711BEF429F}"/>
              </a:ext>
            </a:extLst>
          </p:cNvPr>
          <p:cNvGrpSpPr/>
          <p:nvPr/>
        </p:nvGrpSpPr>
        <p:grpSpPr>
          <a:xfrm>
            <a:off x="3116158" y="4097599"/>
            <a:ext cx="5654883" cy="2126219"/>
            <a:chOff x="0" y="0"/>
            <a:chExt cx="13657288" cy="4728793"/>
          </a:xfrm>
        </p:grpSpPr>
        <p:pic>
          <p:nvPicPr>
            <p:cNvPr id="22" name="Picture 3">
              <a:extLst>
                <a:ext uri="{FF2B5EF4-FFF2-40B4-BE49-F238E27FC236}">
                  <a16:creationId xmlns:a16="http://schemas.microsoft.com/office/drawing/2014/main" id="{3C33EA3C-A2A0-71C7-16C1-4AD128889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7538655" cy="4728793"/>
            </a:xfrm>
            <a:prstGeom prst="rect">
              <a:avLst/>
            </a:prstGeom>
          </p:spPr>
        </p:pic>
        <p:pic>
          <p:nvPicPr>
            <p:cNvPr id="23" name="Picture 4">
              <a:extLst>
                <a:ext uri="{FF2B5EF4-FFF2-40B4-BE49-F238E27FC236}">
                  <a16:creationId xmlns:a16="http://schemas.microsoft.com/office/drawing/2014/main" id="{25EC2CA3-D096-446C-4447-33F701E524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37235" y="0"/>
              <a:ext cx="5820053" cy="4728793"/>
            </a:xfrm>
            <a:prstGeom prst="rect">
              <a:avLst/>
            </a:prstGeom>
          </p:spPr>
        </p:pic>
      </p:grpSp>
    </p:spTree>
    <p:extLst>
      <p:ext uri="{BB962C8B-B14F-4D97-AF65-F5344CB8AC3E}">
        <p14:creationId xmlns:p14="http://schemas.microsoft.com/office/powerpoint/2010/main" val="282802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661302" y="2749497"/>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7" name="Group 6">
            <a:extLst>
              <a:ext uri="{FF2B5EF4-FFF2-40B4-BE49-F238E27FC236}">
                <a16:creationId xmlns:a16="http://schemas.microsoft.com/office/drawing/2014/main" id="{2150ACA9-50C6-48DB-B945-501106E2EF5C}"/>
              </a:ext>
            </a:extLst>
          </p:cNvPr>
          <p:cNvGrpSpPr/>
          <p:nvPr/>
        </p:nvGrpSpPr>
        <p:grpSpPr>
          <a:xfrm>
            <a:off x="701041" y="759264"/>
            <a:ext cx="10789920" cy="1565300"/>
            <a:chOff x="1055225" y="635284"/>
            <a:chExt cx="8515509" cy="1565300"/>
          </a:xfrm>
        </p:grpSpPr>
        <p:sp>
          <p:nvSpPr>
            <p:cNvPr id="5" name="TextBox 4">
              <a:extLst>
                <a:ext uri="{FF2B5EF4-FFF2-40B4-BE49-F238E27FC236}">
                  <a16:creationId xmlns:a16="http://schemas.microsoft.com/office/drawing/2014/main" id="{D60305B5-4063-4BD8-BA0B-7C31F652AB2D}"/>
                </a:ext>
              </a:extLst>
            </p:cNvPr>
            <p:cNvSpPr txBox="1"/>
            <p:nvPr/>
          </p:nvSpPr>
          <p:spPr>
            <a:xfrm>
              <a:off x="2252213" y="635284"/>
              <a:ext cx="7318521" cy="1565300"/>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2.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Phương pháp nghiêna cứu thực nghiệm là nghiên cứu những vấn đề dựa trên kết quả thí nghiệm, khảo sát, thu thập số liệu, phân tích, định lượng, …</a:t>
              </a: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5225" y="908736"/>
              <a:ext cx="972702" cy="1024683"/>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7" name="Picture 2">
            <a:extLst>
              <a:ext uri="{FF2B5EF4-FFF2-40B4-BE49-F238E27FC236}">
                <a16:creationId xmlns:a16="http://schemas.microsoft.com/office/drawing/2014/main" id="{90C2543E-0705-590B-1570-5B56EE8411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6517" y="3155570"/>
            <a:ext cx="3050325" cy="2828483"/>
          </a:xfrm>
          <a:prstGeom prst="rect">
            <a:avLst/>
          </a:prstGeom>
        </p:spPr>
      </p:pic>
      <p:pic>
        <p:nvPicPr>
          <p:cNvPr id="18" name="Picture 3">
            <a:extLst>
              <a:ext uri="{FF2B5EF4-FFF2-40B4-BE49-F238E27FC236}">
                <a16:creationId xmlns:a16="http://schemas.microsoft.com/office/drawing/2014/main" id="{C5CCB263-DB40-F880-5E6E-A21C1EC565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95600" y="3377401"/>
            <a:ext cx="1403956" cy="1414241"/>
          </a:xfrm>
          <a:prstGeom prst="rect">
            <a:avLst/>
          </a:prstGeom>
        </p:spPr>
      </p:pic>
      <p:pic>
        <p:nvPicPr>
          <p:cNvPr id="19" name="Picture 4">
            <a:extLst>
              <a:ext uri="{FF2B5EF4-FFF2-40B4-BE49-F238E27FC236}">
                <a16:creationId xmlns:a16="http://schemas.microsoft.com/office/drawing/2014/main" id="{8B581F36-64CD-AF1C-5D8E-732159FD63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2882" y="4569811"/>
            <a:ext cx="1828234" cy="1798318"/>
          </a:xfrm>
          <a:prstGeom prst="rect">
            <a:avLst/>
          </a:prstGeom>
        </p:spPr>
      </p:pic>
    </p:spTree>
    <p:extLst>
      <p:ext uri="{BB962C8B-B14F-4D97-AF65-F5344CB8AC3E}">
        <p14:creationId xmlns:p14="http://schemas.microsoft.com/office/powerpoint/2010/main" val="191893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2168518"/>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5" name="TextBox 4">
            <a:extLst>
              <a:ext uri="{FF2B5EF4-FFF2-40B4-BE49-F238E27FC236}">
                <a16:creationId xmlns:a16="http://schemas.microsoft.com/office/drawing/2014/main" id="{D60305B5-4063-4BD8-BA0B-7C31F652AB2D}"/>
              </a:ext>
            </a:extLst>
          </p:cNvPr>
          <p:cNvSpPr txBox="1"/>
          <p:nvPr/>
        </p:nvSpPr>
        <p:spPr>
          <a:xfrm>
            <a:off x="2124529" y="660101"/>
            <a:ext cx="9371347" cy="1035668"/>
          </a:xfrm>
          <a:prstGeom prst="rect">
            <a:avLst/>
          </a:prstGeom>
          <a:solidFill>
            <a:srgbClr val="726753"/>
          </a:solid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b="1" dirty="0">
                <a:solidFill>
                  <a:srgbClr val="FF0000"/>
                </a:solidFill>
                <a:effectLst/>
                <a:latin typeface="#9Slide03 Cabin Condensed" panose="00000506000000000000" pitchFamily="2" charset="-93"/>
                <a:ea typeface="Courier New" panose="02070309020205020404" pitchFamily="49" charset="0"/>
                <a:cs typeface="Times New Roman" panose="02020603050405020304" pitchFamily="18" charset="0"/>
              </a:rPr>
              <a:t>3. </a:t>
            </a:r>
            <a:r>
              <a:rPr lang="vi-VN"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rPr>
              <a:t>Phương pháp nghiên cứu ứng dụng nhằm mục đích giải quyết các vấn đề hoá học được ứng dụng trong các lĩnh vực khác nhau.</a:t>
            </a:r>
            <a:endParaRPr lang="en-US" sz="2800" dirty="0">
              <a:solidFill>
                <a:schemeClr val="bg1"/>
              </a:solidFill>
              <a:effectLst/>
              <a:latin typeface="#9Slide03 Cabin Condensed" panose="00000506000000000000" pitchFamily="2" charset="-93"/>
              <a:ea typeface="Courier New" panose="02070309020205020404" pitchFamily="49" charset="0"/>
              <a:cs typeface="Times New Roman" panose="02020603050405020304" pitchFamily="18" charset="0"/>
            </a:endParaRPr>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1" y="700037"/>
            <a:ext cx="1371600" cy="1190873"/>
          </a:xfrm>
          <a:prstGeom prst="rect">
            <a:avLst/>
          </a:prstGeom>
        </p:spPr>
      </p:pic>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8" name="Picture 2">
            <a:extLst>
              <a:ext uri="{FF2B5EF4-FFF2-40B4-BE49-F238E27FC236}">
                <a16:creationId xmlns:a16="http://schemas.microsoft.com/office/drawing/2014/main" id="{8F9CE06F-F7DE-3F4D-8CB0-5FD3FF971D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0229" y="3265630"/>
            <a:ext cx="2216371" cy="2304355"/>
          </a:xfrm>
          <a:prstGeom prst="rect">
            <a:avLst/>
          </a:prstGeom>
        </p:spPr>
      </p:pic>
      <p:pic>
        <p:nvPicPr>
          <p:cNvPr id="19" name="Picture 3">
            <a:extLst>
              <a:ext uri="{FF2B5EF4-FFF2-40B4-BE49-F238E27FC236}">
                <a16:creationId xmlns:a16="http://schemas.microsoft.com/office/drawing/2014/main" id="{3B121507-D695-FF8A-0D79-655737D31E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97449" y="3142035"/>
            <a:ext cx="1985565" cy="2551544"/>
          </a:xfrm>
          <a:prstGeom prst="rect">
            <a:avLst/>
          </a:prstGeom>
        </p:spPr>
      </p:pic>
      <p:grpSp>
        <p:nvGrpSpPr>
          <p:cNvPr id="20" name="Group 4">
            <a:extLst>
              <a:ext uri="{FF2B5EF4-FFF2-40B4-BE49-F238E27FC236}">
                <a16:creationId xmlns:a16="http://schemas.microsoft.com/office/drawing/2014/main" id="{DBF8FE67-8D80-6971-9DAC-A7390233BB7D}"/>
              </a:ext>
            </a:extLst>
          </p:cNvPr>
          <p:cNvGrpSpPr>
            <a:grpSpLocks noChangeAspect="1"/>
          </p:cNvGrpSpPr>
          <p:nvPr/>
        </p:nvGrpSpPr>
        <p:grpSpPr>
          <a:xfrm>
            <a:off x="7803227" y="3142214"/>
            <a:ext cx="2427781" cy="2427771"/>
            <a:chOff x="0" y="0"/>
            <a:chExt cx="6350000" cy="6349975"/>
          </a:xfrm>
        </p:grpSpPr>
        <p:sp>
          <p:nvSpPr>
            <p:cNvPr id="21" name="Freeform 5">
              <a:extLst>
                <a:ext uri="{FF2B5EF4-FFF2-40B4-BE49-F238E27FC236}">
                  <a16:creationId xmlns:a16="http://schemas.microsoft.com/office/drawing/2014/main" id="{8CA3640F-A6AD-F88F-78AE-091E2A575D0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5046" r="-25046"/>
              </a:stretch>
            </a:blipFill>
          </p:spPr>
          <p:txBody>
            <a:bodyPr/>
            <a:lstStyle/>
            <a:p>
              <a:endParaRPr lang="vi-VN"/>
            </a:p>
          </p:txBody>
        </p:sp>
      </p:grpSp>
    </p:spTree>
    <p:extLst>
      <p:ext uri="{BB962C8B-B14F-4D97-AF65-F5344CB8AC3E}">
        <p14:creationId xmlns:p14="http://schemas.microsoft.com/office/powerpoint/2010/main" val="10447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grpSp>
      <p:sp>
        <p:nvSpPr>
          <p:cNvPr id="7" name="TextBox 6">
            <a:extLst>
              <a:ext uri="{FF2B5EF4-FFF2-40B4-BE49-F238E27FC236}">
                <a16:creationId xmlns:a16="http://schemas.microsoft.com/office/drawing/2014/main" id="{103C976F-D3B3-4CC6-A33E-AD587E5333E9}"/>
              </a:ext>
            </a:extLst>
          </p:cNvPr>
          <p:cNvSpPr txBox="1"/>
          <p:nvPr/>
        </p:nvSpPr>
        <p:spPr>
          <a:xfrm>
            <a:off x="3102006" y="1606803"/>
            <a:ext cx="6882634" cy="49513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Hoá học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nghiên cứu về những vấn đề gì?</a:t>
            </a:r>
            <a:endParaRPr lang="en-US" sz="2800" dirty="0">
              <a:latin typeface="#9Slide03 Cabin Condensed" panose="00000506000000000000" pitchFamily="2" charset="-93"/>
              <a:cs typeface="Times New Roman" panose="02020603050405020304" pitchFamily="18" charset="0"/>
            </a:endParaRPr>
          </a:p>
        </p:txBody>
      </p:sp>
      <p:grpSp>
        <p:nvGrpSpPr>
          <p:cNvPr id="3" name="Group 2">
            <a:extLst>
              <a:ext uri="{FF2B5EF4-FFF2-40B4-BE49-F238E27FC236}">
                <a16:creationId xmlns:a16="http://schemas.microsoft.com/office/drawing/2014/main" id="{9514A1E2-E73B-4762-9D31-601A3305ED21}"/>
              </a:ext>
            </a:extLst>
          </p:cNvPr>
          <p:cNvGrpSpPr/>
          <p:nvPr/>
        </p:nvGrpSpPr>
        <p:grpSpPr>
          <a:xfrm>
            <a:off x="5781854" y="3330493"/>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4244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i="0" dirty="0" err="1">
                  <a:solidFill>
                    <a:srgbClr val="000000"/>
                  </a:solidFill>
                  <a:effectLst/>
                  <a:latin typeface="#9Slide03 Cabin Condensed" panose="00000506000000000000" pitchFamily="2" charset="-93"/>
                  <a:cs typeface="Times New Roman" panose="02020603050405020304" pitchFamily="18" charset="0"/>
                </a:rPr>
                <a:t>Nghiên</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cứu</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về</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thành</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phần</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5781854" y="4426691"/>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4244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i="0" dirty="0" err="1">
                  <a:solidFill>
                    <a:srgbClr val="000000"/>
                  </a:solidFill>
                  <a:effectLst/>
                  <a:latin typeface="#9Slide03 Cabin Condensed" panose="00000506000000000000" pitchFamily="2" charset="-93"/>
                  <a:cs typeface="Times New Roman" panose="02020603050405020304" pitchFamily="18" charset="0"/>
                </a:rPr>
                <a:t>Nghiên</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cứu</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về</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cấu</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trúc</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5778541" y="5406762"/>
            <a:ext cx="5803858" cy="1012609"/>
            <a:chOff x="7087536" y="4729540"/>
            <a:chExt cx="5803858" cy="1012609"/>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5" y="4854405"/>
              <a:ext cx="5263589" cy="88774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solidFill>
                    <a:sysClr val="windowText" lastClr="000000"/>
                  </a:solidFill>
                  <a:latin typeface="#9Slide03 Cabin Condensed" panose="00000506000000000000" pitchFamily="2" charset="-93"/>
                  <a:cs typeface="Times New Roman" panose="02020603050405020304" pitchFamily="18" charset="0"/>
                </a:rPr>
                <a:t>Nghiên</a:t>
              </a:r>
              <a:r>
                <a:rPr lang="en-US" dirty="0">
                  <a:solidFill>
                    <a:sysClr val="windowText" lastClr="000000"/>
                  </a:solidFill>
                  <a:latin typeface="#9Slide03 Cabin Condensed" panose="00000506000000000000" pitchFamily="2" charset="-93"/>
                  <a:cs typeface="Times New Roman" panose="02020603050405020304" pitchFamily="18" charset="0"/>
                </a:rPr>
                <a:t> </a:t>
              </a:r>
              <a:r>
                <a:rPr lang="en-US" dirty="0" err="1">
                  <a:solidFill>
                    <a:sysClr val="windowText" lastClr="000000"/>
                  </a:solidFill>
                  <a:latin typeface="#9Slide03 Cabin Condensed" panose="00000506000000000000" pitchFamily="2" charset="-93"/>
                  <a:cs typeface="Times New Roman" panose="02020603050405020304" pitchFamily="18" charset="0"/>
                </a:rPr>
                <a:t>cứu</a:t>
              </a:r>
              <a:r>
                <a:rPr lang="en-US" dirty="0">
                  <a:solidFill>
                    <a:sysClr val="windowText" lastClr="000000"/>
                  </a:solidFill>
                  <a:latin typeface="#9Slide03 Cabin Condensed" panose="00000506000000000000" pitchFamily="2" charset="-93"/>
                  <a:cs typeface="Times New Roman" panose="02020603050405020304" pitchFamily="18" charset="0"/>
                </a:rPr>
                <a:t> </a:t>
              </a:r>
              <a:r>
                <a:rPr lang="en-US" dirty="0" err="1">
                  <a:solidFill>
                    <a:sysClr val="windowText" lastClr="000000"/>
                  </a:solidFill>
                  <a:latin typeface="#9Slide03 Cabin Condensed" panose="00000506000000000000" pitchFamily="2" charset="-93"/>
                  <a:cs typeface="Times New Roman" panose="02020603050405020304" pitchFamily="18" charset="0"/>
                </a:rPr>
                <a:t>về</a:t>
              </a:r>
              <a:r>
                <a:rPr lang="en-US" dirty="0">
                  <a:solidFill>
                    <a:sysClr val="windowText" lastClr="000000"/>
                  </a:solidFill>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tính</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chất</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và</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sự</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biến</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đổi</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của</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các</a:t>
              </a:r>
              <a:r>
                <a:rPr lang="en-US" i="0" dirty="0">
                  <a:solidFill>
                    <a:srgbClr val="000000"/>
                  </a:solidFill>
                  <a:effectLst/>
                  <a:latin typeface="#9Slide03 Cabin Condensed" panose="00000506000000000000" pitchFamily="2" charset="-93"/>
                  <a:cs typeface="Times New Roman" panose="02020603050405020304" pitchFamily="18" charset="0"/>
                </a:rPr>
                <a:t> </a:t>
              </a:r>
              <a:r>
                <a:rPr lang="en-US" i="0" dirty="0" err="1">
                  <a:solidFill>
                    <a:srgbClr val="000000"/>
                  </a:solidFill>
                  <a:effectLst/>
                  <a:latin typeface="#9Slide03 Cabin Condensed" panose="00000506000000000000" pitchFamily="2" charset="-93"/>
                  <a:cs typeface="Times New Roman" panose="02020603050405020304" pitchFamily="18" charset="0"/>
                </a:rPr>
                <a:t>chất</a:t>
              </a:r>
              <a:r>
                <a:rPr lang="en-US" i="0" dirty="0">
                  <a:solidFill>
                    <a:srgbClr val="000000"/>
                  </a:solidFill>
                  <a:effectLst/>
                  <a:latin typeface="#9Slide03 Cabin Condensed" panose="00000506000000000000" pitchFamily="2" charset="-93"/>
                  <a:cs typeface="Times New Roman" panose="02020603050405020304" pitchFamily="18" charset="0"/>
                </a:rPr>
                <a:t> </a:t>
              </a:r>
              <a:r>
                <a:rPr lang="vi-VN" b="0" i="0" dirty="0">
                  <a:solidFill>
                    <a:srgbClr val="000000"/>
                  </a:solidFill>
                  <a:effectLst/>
                  <a:latin typeface="#9Slide03 Cabin Condensed" panose="00000506000000000000" pitchFamily="2" charset="-93"/>
                  <a:cs typeface="Times New Roman" panose="02020603050405020304" pitchFamily="18" charset="0"/>
                </a:rPr>
                <a:t>cũng như ứng dụng của chúng</a:t>
              </a:r>
              <a:r>
                <a:rPr lang="en-US" i="0" dirty="0">
                  <a:solidFill>
                    <a:srgbClr val="000000"/>
                  </a:solidFill>
                  <a:effectLst/>
                  <a:latin typeface="#9Slide03 Cabin Condensed" panose="00000506000000000000" pitchFamily="2" charset="-93"/>
                  <a:cs typeface="Times New Roman" panose="02020603050405020304" pitchFamily="18" charset="0"/>
                </a:rPr>
                <a:t>.</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1068058" y="4589536"/>
            <a:ext cx="3706465" cy="1574277"/>
            <a:chOff x="7087536" y="5414906"/>
            <a:chExt cx="3706465" cy="1574277"/>
          </a:xfrm>
        </p:grpSpPr>
        <p:sp>
          <p:nvSpPr>
            <p:cNvPr id="15" name="TextBox 14">
              <a:extLst>
                <a:ext uri="{FF2B5EF4-FFF2-40B4-BE49-F238E27FC236}">
                  <a16:creationId xmlns:a16="http://schemas.microsoft.com/office/drawing/2014/main" id="{110AF815-0740-4FB0-9345-9FFE0F333307}"/>
                </a:ext>
              </a:extLst>
            </p:cNvPr>
            <p:cNvSpPr txBox="1"/>
            <p:nvPr/>
          </p:nvSpPr>
          <p:spPr>
            <a:xfrm>
              <a:off x="7570526" y="5414906"/>
              <a:ext cx="3223475" cy="15742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b="1" i="1" dirty="0" err="1">
                  <a:solidFill>
                    <a:srgbClr val="FF0000"/>
                  </a:solidFill>
                  <a:effectLst/>
                  <a:latin typeface="#9Slide03 Cabin Condensed" panose="00000506000000000000" pitchFamily="2" charset="-93"/>
                  <a:cs typeface="Times New Roman" panose="02020603050405020304" pitchFamily="18" charset="0"/>
                </a:rPr>
                <a:t>Hóa</a:t>
              </a:r>
              <a:r>
                <a:rPr lang="en-US" sz="2800" b="1" i="1" dirty="0">
                  <a:solidFill>
                    <a:srgbClr val="FF0000"/>
                  </a:solidFill>
                  <a:effectLst/>
                  <a:latin typeface="#9Slide03 Cabin Condensed" panose="00000506000000000000" pitchFamily="2" charset="-93"/>
                  <a:cs typeface="Times New Roman" panose="02020603050405020304" pitchFamily="18" charset="0"/>
                </a:rPr>
                <a:t> </a:t>
              </a:r>
              <a:r>
                <a:rPr lang="en-US" sz="2800" b="1" i="1" dirty="0" err="1">
                  <a:solidFill>
                    <a:srgbClr val="FF0000"/>
                  </a:solidFill>
                  <a:effectLst/>
                  <a:latin typeface="#9Slide03 Cabin Condensed" panose="00000506000000000000" pitchFamily="2" charset="-93"/>
                  <a:cs typeface="Times New Roman" panose="02020603050405020304" pitchFamily="18" charset="0"/>
                </a:rPr>
                <a:t>học</a:t>
              </a:r>
              <a:r>
                <a:rPr lang="en-US" sz="2800" b="1" i="1" dirty="0">
                  <a:solidFill>
                    <a:srgbClr val="FF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là</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ngành</a:t>
              </a:r>
              <a:r>
                <a:rPr lang="en-US" sz="2800" b="0" i="0" dirty="0">
                  <a:solidFill>
                    <a:srgbClr val="000000"/>
                  </a:solidFill>
                  <a:effectLst/>
                  <a:latin typeface="#9Slide03 Cabin Condensed" panose="00000506000000000000" pitchFamily="2" charset="-93"/>
                  <a:cs typeface="Times New Roman" panose="02020603050405020304" pitchFamily="18" charset="0"/>
                </a:rPr>
                <a:t> khoa </a:t>
              </a:r>
              <a:r>
                <a:rPr lang="en-US" sz="2800" b="0" i="0" dirty="0" err="1">
                  <a:solidFill>
                    <a:srgbClr val="000000"/>
                  </a:solidFill>
                  <a:effectLst/>
                  <a:latin typeface="#9Slide03 Cabin Condensed" panose="00000506000000000000" pitchFamily="2" charset="-93"/>
                  <a:cs typeface="Times New Roman" panose="02020603050405020304" pitchFamily="18" charset="0"/>
                </a:rPr>
                <a:t>học</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thuộc</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lĩnh</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vực</a:t>
              </a:r>
              <a:r>
                <a:rPr lang="en-US" sz="2800" b="0" i="0" dirty="0">
                  <a:solidFill>
                    <a:srgbClr val="000000"/>
                  </a:solidFill>
                  <a:effectLst/>
                  <a:latin typeface="#9Slide03 Cabin Condensed" panose="00000506000000000000" pitchFamily="2" charset="-93"/>
                  <a:cs typeface="Times New Roman" panose="02020603050405020304" pitchFamily="18" charset="0"/>
                </a:rPr>
                <a:t> khoa </a:t>
              </a:r>
              <a:r>
                <a:rPr lang="en-US" sz="2800" b="0" i="0" dirty="0" err="1">
                  <a:solidFill>
                    <a:srgbClr val="000000"/>
                  </a:solidFill>
                  <a:effectLst/>
                  <a:latin typeface="#9Slide03 Cabin Condensed" panose="00000506000000000000" pitchFamily="2" charset="-93"/>
                  <a:cs typeface="Times New Roman" panose="02020603050405020304" pitchFamily="18" charset="0"/>
                </a:rPr>
                <a:t>học</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tự</a:t>
              </a:r>
              <a:r>
                <a:rPr lang="en-US" sz="2800" b="0" i="0" dirty="0">
                  <a:solidFill>
                    <a:srgbClr val="000000"/>
                  </a:solidFill>
                  <a:effectLst/>
                  <a:latin typeface="#9Slide03 Cabin Condensed" panose="00000506000000000000" pitchFamily="2" charset="-93"/>
                  <a:cs typeface="Times New Roman" panose="02020603050405020304" pitchFamily="18" charset="0"/>
                </a:rPr>
                <a:t> </a:t>
              </a:r>
              <a:r>
                <a:rPr lang="en-US" sz="2800" b="0" i="0" dirty="0" err="1">
                  <a:solidFill>
                    <a:srgbClr val="000000"/>
                  </a:solidFill>
                  <a:effectLst/>
                  <a:latin typeface="#9Slide03 Cabin Condensed" panose="00000506000000000000" pitchFamily="2" charset="-93"/>
                  <a:cs typeface="Times New Roman" panose="02020603050405020304" pitchFamily="18" charset="0"/>
                </a:rPr>
                <a:t>nhiên</a:t>
              </a:r>
              <a:endParaRPr lang="en-US" sz="3600" b="1"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5708032"/>
              <a:ext cx="320040" cy="596685"/>
            </a:xfrm>
            <a:prstGeom prst="rect">
              <a:avLst/>
            </a:prstGeom>
          </p:spPr>
        </p:pic>
      </p:grpSp>
      <p:pic>
        <p:nvPicPr>
          <p:cNvPr id="9" name="Picture 8">
            <a:extLst>
              <a:ext uri="{FF2B5EF4-FFF2-40B4-BE49-F238E27FC236}">
                <a16:creationId xmlns:a16="http://schemas.microsoft.com/office/drawing/2014/main" id="{4F5C182F-3988-19A7-129C-73FF46B8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 y="4341598"/>
            <a:ext cx="1774688" cy="1774688"/>
          </a:xfrm>
          <a:prstGeom prst="rect">
            <a:avLst/>
          </a:prstGeom>
        </p:spPr>
      </p:pic>
      <p:pic>
        <p:nvPicPr>
          <p:cNvPr id="8" name="Picture 7">
            <a:extLst>
              <a:ext uri="{FF2B5EF4-FFF2-40B4-BE49-F238E27FC236}">
                <a16:creationId xmlns:a16="http://schemas.microsoft.com/office/drawing/2014/main" id="{CE143189-3356-6CF5-9415-0593E8E40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50" y="302281"/>
            <a:ext cx="2438741" cy="2438741"/>
          </a:xfrm>
          <a:prstGeom prst="rect">
            <a:avLst/>
          </a:prstGeom>
        </p:spPr>
      </p:pic>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ACDD95-EB1F-416F-AB6D-AD3FB5E763BD}"/>
              </a:ext>
            </a:extLst>
          </p:cNvPr>
          <p:cNvSpPr/>
          <p:nvPr/>
        </p:nvSpPr>
        <p:spPr>
          <a:xfrm>
            <a:off x="7022" y="1889506"/>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75203" y="278543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9Slide03 Cabin Condensed" panose="00000506000000000000" pitchFamily="2" charset="-93"/>
            </a:endParaRPr>
          </a:p>
        </p:txBody>
      </p:sp>
      <p:sp>
        <p:nvSpPr>
          <p:cNvPr id="20" name="Rectangle: Rounded Corners 19">
            <a:extLst>
              <a:ext uri="{FF2B5EF4-FFF2-40B4-BE49-F238E27FC236}">
                <a16:creationId xmlns:a16="http://schemas.microsoft.com/office/drawing/2014/main" id="{C2CAE0CA-38E1-47E0-7298-2337CEE38E7D}"/>
              </a:ext>
            </a:extLst>
          </p:cNvPr>
          <p:cNvSpPr/>
          <p:nvPr/>
        </p:nvSpPr>
        <p:spPr>
          <a:xfrm>
            <a:off x="3124200" y="838200"/>
            <a:ext cx="8306798" cy="840290"/>
          </a:xfrm>
          <a:prstGeom prst="roundRect">
            <a:avLst>
              <a:gd name="adj" fmla="val 10572"/>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TextBox 20">
            <a:extLst>
              <a:ext uri="{FF2B5EF4-FFF2-40B4-BE49-F238E27FC236}">
                <a16:creationId xmlns:a16="http://schemas.microsoft.com/office/drawing/2014/main" id="{ABB45187-B586-E54E-C9E8-DE78D96BE225}"/>
              </a:ext>
            </a:extLst>
          </p:cNvPr>
          <p:cNvSpPr txBox="1"/>
          <p:nvPr/>
        </p:nvSpPr>
        <p:spPr>
          <a:xfrm>
            <a:off x="3429000" y="914400"/>
            <a:ext cx="7799123" cy="73866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b="1" dirty="0">
                <a:solidFill>
                  <a:schemeClr val="bg1"/>
                </a:solidFill>
                <a:latin typeface="#9Slide03 Cabin Condensed" panose="00000506000000000000" pitchFamily="2" charset="-93"/>
                <a:cs typeface="Times New Roman" panose="02020603050405020304" pitchFamily="18" charset="0"/>
              </a:rPr>
              <a:t>Cho biết 3 phương pháp nghiên cứu hóa học được sử dụng độc lập hay bổ trợ lẫn nhau trong quá trình nghiên cứu</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nvGrpSpPr>
          <p:cNvPr id="22" name="Group 21">
            <a:extLst>
              <a:ext uri="{FF2B5EF4-FFF2-40B4-BE49-F238E27FC236}">
                <a16:creationId xmlns:a16="http://schemas.microsoft.com/office/drawing/2014/main" id="{7BF85A18-D1B8-F40C-C26D-17F2A40EC861}"/>
              </a:ext>
            </a:extLst>
          </p:cNvPr>
          <p:cNvGrpSpPr/>
          <p:nvPr/>
        </p:nvGrpSpPr>
        <p:grpSpPr>
          <a:xfrm>
            <a:off x="789391" y="312172"/>
            <a:ext cx="2044863" cy="1323439"/>
            <a:chOff x="1688937" y="963952"/>
            <a:chExt cx="2267022" cy="1544259"/>
          </a:xfrm>
        </p:grpSpPr>
        <p:grpSp>
          <p:nvGrpSpPr>
            <p:cNvPr id="23" name="Group 22">
              <a:extLst>
                <a:ext uri="{FF2B5EF4-FFF2-40B4-BE49-F238E27FC236}">
                  <a16:creationId xmlns:a16="http://schemas.microsoft.com/office/drawing/2014/main" id="{53F46403-0383-0538-C93A-B37611946B38}"/>
                </a:ext>
              </a:extLst>
            </p:cNvPr>
            <p:cNvGrpSpPr/>
            <p:nvPr/>
          </p:nvGrpSpPr>
          <p:grpSpPr>
            <a:xfrm>
              <a:off x="1688937" y="1061840"/>
              <a:ext cx="2267022" cy="1429800"/>
              <a:chOff x="4959523" y="249005"/>
              <a:chExt cx="2267022" cy="1429800"/>
            </a:xfrm>
          </p:grpSpPr>
          <p:pic>
            <p:nvPicPr>
              <p:cNvPr id="2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1D3CD154-64C7-0D7B-558E-50A051347724}"/>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266E3BA8-C592-9F0B-D8CC-99A7CB6F92F0}"/>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D9CF2F5-0AC7-C88E-B9DE-E21591221A79}"/>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24" name="TextBox 23">
              <a:extLst>
                <a:ext uri="{FF2B5EF4-FFF2-40B4-BE49-F238E27FC236}">
                  <a16:creationId xmlns:a16="http://schemas.microsoft.com/office/drawing/2014/main" id="{AE74626B-D0A3-CECB-0180-E8C022D5E9CF}"/>
                </a:ext>
              </a:extLst>
            </p:cNvPr>
            <p:cNvSpPr txBox="1"/>
            <p:nvPr/>
          </p:nvSpPr>
          <p:spPr>
            <a:xfrm>
              <a:off x="2479247" y="963952"/>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8</a:t>
              </a:r>
            </a:p>
          </p:txBody>
        </p:sp>
      </p:grpSp>
      <p:grpSp>
        <p:nvGrpSpPr>
          <p:cNvPr id="17" name="Group 16">
            <a:extLst>
              <a:ext uri="{FF2B5EF4-FFF2-40B4-BE49-F238E27FC236}">
                <a16:creationId xmlns:a16="http://schemas.microsoft.com/office/drawing/2014/main" id="{3C5F7CE4-BC80-6831-5ADA-1CE39C58BF4A}"/>
              </a:ext>
            </a:extLst>
          </p:cNvPr>
          <p:cNvGrpSpPr/>
          <p:nvPr/>
        </p:nvGrpSpPr>
        <p:grpSpPr>
          <a:xfrm>
            <a:off x="367419" y="2394871"/>
            <a:ext cx="1657726" cy="688476"/>
            <a:chOff x="6006494" y="1980829"/>
            <a:chExt cx="1393062" cy="476622"/>
          </a:xfrm>
        </p:grpSpPr>
        <p:sp>
          <p:nvSpPr>
            <p:cNvPr id="19" name="Rectangle: Rounded Corners 18">
              <a:extLst>
                <a:ext uri="{FF2B5EF4-FFF2-40B4-BE49-F238E27FC236}">
                  <a16:creationId xmlns:a16="http://schemas.microsoft.com/office/drawing/2014/main" id="{31C043E9-0AE5-98E2-1238-DE3CE1B32D57}"/>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8" name="Rectangle: Rounded Corners 27">
              <a:extLst>
                <a:ext uri="{FF2B5EF4-FFF2-40B4-BE49-F238E27FC236}">
                  <a16:creationId xmlns:a16="http://schemas.microsoft.com/office/drawing/2014/main" id="{4A1884E4-FAD3-3C3E-A1FD-572BD9005EA3}"/>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9Slide03 Cabin Condensed" panose="00000506000000000000" pitchFamily="2" charset="-93"/>
                </a:rPr>
                <a:t>ĐÁP ÁN</a:t>
              </a:r>
            </a:p>
          </p:txBody>
        </p:sp>
      </p:grpSp>
      <p:sp>
        <p:nvSpPr>
          <p:cNvPr id="29" name="TextBox 28">
            <a:extLst>
              <a:ext uri="{FF2B5EF4-FFF2-40B4-BE49-F238E27FC236}">
                <a16:creationId xmlns:a16="http://schemas.microsoft.com/office/drawing/2014/main" id="{6239637F-9C91-85FB-4FA9-66D272CCCBAE}"/>
              </a:ext>
            </a:extLst>
          </p:cNvPr>
          <p:cNvSpPr txBox="1"/>
          <p:nvPr/>
        </p:nvSpPr>
        <p:spPr>
          <a:xfrm>
            <a:off x="2664628" y="4218040"/>
            <a:ext cx="995049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a:latin typeface="#9Slide03 Cabin Condensed" panose="00000506000000000000" pitchFamily="2" charset="-93"/>
                <a:cs typeface="Times New Roman" panose="02020603050405020304" pitchFamily="18" charset="0"/>
              </a:rPr>
              <a:t> + Phương pháp nghiên cứu thực nghiệm</a:t>
            </a:r>
            <a:endParaRPr lang="en-US" dirty="0">
              <a:latin typeface="#9Slide03 Cabin Condensed" panose="00000506000000000000" pitchFamily="2" charset="-93"/>
              <a:cs typeface="Times New Roman" panose="02020603050405020304" pitchFamily="18" charset="0"/>
            </a:endParaRPr>
          </a:p>
        </p:txBody>
      </p:sp>
      <p:sp>
        <p:nvSpPr>
          <p:cNvPr id="30" name="TextBox 29">
            <a:extLst>
              <a:ext uri="{FF2B5EF4-FFF2-40B4-BE49-F238E27FC236}">
                <a16:creationId xmlns:a16="http://schemas.microsoft.com/office/drawing/2014/main" id="{D383EDD0-F0ED-25AA-2F08-42BE2B8515D4}"/>
              </a:ext>
            </a:extLst>
          </p:cNvPr>
          <p:cNvSpPr txBox="1"/>
          <p:nvPr/>
        </p:nvSpPr>
        <p:spPr>
          <a:xfrm>
            <a:off x="2664628" y="4750307"/>
            <a:ext cx="1022793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a:latin typeface="#9Slide03 Cabin Condensed" panose="00000506000000000000" pitchFamily="2" charset="-93"/>
                <a:ea typeface="Calibri" panose="020F0502020204030204" pitchFamily="34" charset="0"/>
                <a:cs typeface="Times New Roman" panose="02020603050405020304" pitchFamily="18" charset="0"/>
              </a:rPr>
              <a:t> Phương pháp nghiên cứu ứng dụng</a:t>
            </a:r>
            <a:endParaRPr lang="en-US" dirty="0">
              <a:latin typeface="#9Slide03 Cabin Condensed" panose="00000506000000000000" pitchFamily="2" charset="-93"/>
              <a:cs typeface="Times New Roman" panose="02020603050405020304" pitchFamily="18" charset="0"/>
            </a:endParaRPr>
          </a:p>
        </p:txBody>
      </p:sp>
      <p:sp>
        <p:nvSpPr>
          <p:cNvPr id="31" name="TextBox 30">
            <a:extLst>
              <a:ext uri="{FF2B5EF4-FFF2-40B4-BE49-F238E27FC236}">
                <a16:creationId xmlns:a16="http://schemas.microsoft.com/office/drawing/2014/main" id="{02F9EA85-4386-6B8D-67AE-0522D058783A}"/>
              </a:ext>
            </a:extLst>
          </p:cNvPr>
          <p:cNvSpPr txBox="1"/>
          <p:nvPr/>
        </p:nvSpPr>
        <p:spPr>
          <a:xfrm>
            <a:off x="2689269" y="3680923"/>
            <a:ext cx="883920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a:latin typeface="#9Slide03 Cabin Condensed" panose="00000506000000000000" pitchFamily="2" charset="-93"/>
                <a:ea typeface="Calibri" panose="020F0502020204030204" pitchFamily="34" charset="0"/>
                <a:cs typeface="Times New Roman" panose="02020603050405020304" pitchFamily="18" charset="0"/>
              </a:rPr>
              <a:t> + Phương pháp nghiên cứu lí thuyết</a:t>
            </a:r>
            <a:endParaRPr lang="en-US" dirty="0">
              <a:latin typeface="#9Slide03 Cabin Condensed" panose="00000506000000000000" pitchFamily="2" charset="-93"/>
              <a:cs typeface="Times New Roman" panose="02020603050405020304" pitchFamily="18" charset="0"/>
            </a:endParaRPr>
          </a:p>
        </p:txBody>
      </p:sp>
      <p:sp>
        <p:nvSpPr>
          <p:cNvPr id="32" name="TextBox 31">
            <a:extLst>
              <a:ext uri="{FF2B5EF4-FFF2-40B4-BE49-F238E27FC236}">
                <a16:creationId xmlns:a16="http://schemas.microsoft.com/office/drawing/2014/main" id="{FE8660B1-E4BD-3EB9-AB39-4417DBDC173B}"/>
              </a:ext>
            </a:extLst>
          </p:cNvPr>
          <p:cNvSpPr txBox="1"/>
          <p:nvPr/>
        </p:nvSpPr>
        <p:spPr>
          <a:xfrm>
            <a:off x="2689269" y="5272523"/>
            <a:ext cx="995049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dirty="0">
                <a:latin typeface="#9Slide03 Cabin Condensed" panose="00000506000000000000" pitchFamily="2" charset="-93"/>
                <a:ea typeface="Calibri" panose="020F0502020204030204" pitchFamily="34" charset="0"/>
                <a:cs typeface="Times New Roman" panose="02020603050405020304" pitchFamily="18" charset="0"/>
              </a:rPr>
              <a:t>⇒</a:t>
            </a:r>
            <a:r>
              <a:rPr lang="vi-VN" dirty="0">
                <a:latin typeface="#9Slide03 Cabin Condensed" panose="00000506000000000000" pitchFamily="2" charset="-93"/>
                <a:cs typeface="Times New Roman" panose="02020603050405020304" pitchFamily="18" charset="0"/>
              </a:rPr>
              <a:t> Các phương pháp bổ trợ lẫn nhau trong quá trình nghiên cứu.</a:t>
            </a:r>
            <a:endParaRPr lang="en-US" dirty="0">
              <a:latin typeface="#9Slide03 Cabin Condensed" panose="00000506000000000000" pitchFamily="2" charset="-93"/>
              <a:cs typeface="Times New Roman" panose="02020603050405020304" pitchFamily="18" charset="0"/>
            </a:endParaRPr>
          </a:p>
        </p:txBody>
      </p:sp>
      <p:sp>
        <p:nvSpPr>
          <p:cNvPr id="34" name="TextBox 33">
            <a:extLst>
              <a:ext uri="{FF2B5EF4-FFF2-40B4-BE49-F238E27FC236}">
                <a16:creationId xmlns:a16="http://schemas.microsoft.com/office/drawing/2014/main" id="{74584824-F208-FFB5-7E0D-C83C555FADF0}"/>
              </a:ext>
            </a:extLst>
          </p:cNvPr>
          <p:cNvSpPr txBox="1"/>
          <p:nvPr/>
        </p:nvSpPr>
        <p:spPr>
          <a:xfrm>
            <a:off x="2461777" y="3127102"/>
            <a:ext cx="9860280" cy="36933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dirty="0">
                <a:latin typeface="#9Slide03 Cabin Condensed" panose="00000506000000000000" pitchFamily="2" charset="-93"/>
                <a:cs typeface="Times New Roman" panose="02020603050405020304" pitchFamily="18" charset="0"/>
              </a:rPr>
              <a:t>- 3 phương pháp nghiên cứu hóa học</a:t>
            </a:r>
            <a:endParaRPr lang="en-US"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6896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p:bldP spid="30" grpId="0"/>
      <p:bldP spid="31" grpId="0"/>
      <p:bldP spid="32"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7374" y="2447029"/>
            <a:ext cx="12192000" cy="1884873"/>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3" name="TextBox 2">
            <a:extLst>
              <a:ext uri="{FF2B5EF4-FFF2-40B4-BE49-F238E27FC236}">
                <a16:creationId xmlns:a16="http://schemas.microsoft.com/office/drawing/2014/main" id="{A11BD679-F0AF-4BCD-8985-55C3AA97E29F}"/>
              </a:ext>
            </a:extLst>
          </p:cNvPr>
          <p:cNvSpPr txBox="1"/>
          <p:nvPr/>
        </p:nvSpPr>
        <p:spPr>
          <a:xfrm>
            <a:off x="1302774" y="2736502"/>
            <a:ext cx="10773840" cy="1384995"/>
          </a:xfrm>
          <a:prstGeom prst="rect">
            <a:avLst/>
          </a:prstGeom>
          <a:noFill/>
        </p:spPr>
        <p:txBody>
          <a:bodyPr wrap="square">
            <a:spAutoFit/>
          </a:bodyPr>
          <a:lstStyle/>
          <a:p>
            <a:pPr algn="just"/>
            <a:r>
              <a:rPr lang="vi-VN" sz="2800" b="1" dirty="0">
                <a:solidFill>
                  <a:schemeClr val="bg1"/>
                </a:solidFill>
                <a:latin typeface="#9Slide03 Cabin Condensed" panose="00000506000000000000" pitchFamily="2" charset="-93"/>
                <a:cs typeface="Times New Roman" panose="02020603050405020304" pitchFamily="18" charset="0"/>
              </a:rPr>
              <a:t>Để nghiên cứu thành phần hoá học và bước đầu ứng</a:t>
            </a:r>
            <a:r>
              <a:rPr lang="en-US" sz="2800" b="1" dirty="0">
                <a:solidFill>
                  <a:schemeClr val="bg1"/>
                </a:solidFill>
                <a:latin typeface="#9Slide03 Cabin Condensed" panose="00000506000000000000" pitchFamily="2" charset="-93"/>
                <a:cs typeface="Times New Roman" panose="02020603050405020304" pitchFamily="18" charset="0"/>
              </a:rPr>
              <a:t> d</a:t>
            </a:r>
            <a:r>
              <a:rPr lang="vi-VN" sz="2800" b="1" dirty="0">
                <a:solidFill>
                  <a:schemeClr val="bg1"/>
                </a:solidFill>
                <a:latin typeface="#9Slide03 Cabin Condensed" panose="00000506000000000000" pitchFamily="2" charset="-93"/>
                <a:cs typeface="Times New Roman" panose="02020603050405020304" pitchFamily="18" charset="0"/>
              </a:rPr>
              <a:t>ụng tinh dầu tràm trà (melaleuca alternifolia) trong sản xuất nước súc miệng, các nhà nghiên cứu đã thực hiện theo các bước được mô tả </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698" y="3090117"/>
            <a:ext cx="654753" cy="573801"/>
          </a:xfrm>
          <a:prstGeom prst="rect">
            <a:avLst/>
          </a:prstGeom>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52280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9Slide03 Cabin Condensed" panose="00000506000000000000" pitchFamily="2" charset="-93"/>
            </a:endParaRPr>
          </a:p>
        </p:txBody>
      </p:sp>
      <p:grpSp>
        <p:nvGrpSpPr>
          <p:cNvPr id="16" name="Group 3">
            <a:extLst>
              <a:ext uri="{FF2B5EF4-FFF2-40B4-BE49-F238E27FC236}">
                <a16:creationId xmlns:a16="http://schemas.microsoft.com/office/drawing/2014/main" id="{0B1A8502-8893-AB82-DBC8-EC4EBB64BC19}"/>
              </a:ext>
            </a:extLst>
          </p:cNvPr>
          <p:cNvGrpSpPr/>
          <p:nvPr/>
        </p:nvGrpSpPr>
        <p:grpSpPr>
          <a:xfrm rot="-475026">
            <a:off x="228892" y="1924357"/>
            <a:ext cx="2246402" cy="826835"/>
            <a:chOff x="17172" y="75655"/>
            <a:chExt cx="6099151" cy="1456172"/>
          </a:xfrm>
        </p:grpSpPr>
        <p:pic>
          <p:nvPicPr>
            <p:cNvPr id="19" name="Picture 4">
              <a:extLst>
                <a:ext uri="{FF2B5EF4-FFF2-40B4-BE49-F238E27FC236}">
                  <a16:creationId xmlns:a16="http://schemas.microsoft.com/office/drawing/2014/main" id="{40BE3305-D871-EF0A-77F9-0B1BA01491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547">
              <a:off x="17172" y="75655"/>
              <a:ext cx="6099151" cy="1456172"/>
            </a:xfrm>
            <a:prstGeom prst="rect">
              <a:avLst/>
            </a:prstGeom>
          </p:spPr>
        </p:pic>
        <p:sp>
          <p:nvSpPr>
            <p:cNvPr id="21" name="TextBox 5">
              <a:extLst>
                <a:ext uri="{FF2B5EF4-FFF2-40B4-BE49-F238E27FC236}">
                  <a16:creationId xmlns:a16="http://schemas.microsoft.com/office/drawing/2014/main" id="{E8DCBEC2-B193-B2FF-F1E6-48FC1DD36A0F}"/>
                </a:ext>
              </a:extLst>
            </p:cNvPr>
            <p:cNvSpPr txBox="1"/>
            <p:nvPr/>
          </p:nvSpPr>
          <p:spPr>
            <a:xfrm rot="74851">
              <a:off x="901612" y="121011"/>
              <a:ext cx="4421536" cy="939758"/>
            </a:xfrm>
            <a:prstGeom prst="rect">
              <a:avLst/>
            </a:prstGeom>
          </p:spPr>
          <p:txBody>
            <a:bodyPr lIns="0" tIns="0" rIns="0" bIns="0" rtlCol="0" anchor="t">
              <a:spAutoFit/>
            </a:bodyPr>
            <a:lstStyle/>
            <a:p>
              <a:pPr algn="ctr">
                <a:lnSpc>
                  <a:spcPts val="4620"/>
                </a:lnSpc>
                <a:spcBef>
                  <a:spcPct val="0"/>
                </a:spcBef>
              </a:pPr>
              <a:r>
                <a:rPr lang="en-US" sz="2800" b="1" dirty="0" err="1">
                  <a:solidFill>
                    <a:srgbClr val="C00000"/>
                  </a:solidFill>
                  <a:latin typeface="#9Slide03 Cabin Condensed" panose="00000506000000000000" pitchFamily="2" charset="-93"/>
                  <a:cs typeface="Times New Roman" panose="02020603050405020304" pitchFamily="18" charset="0"/>
                </a:rPr>
                <a:t>Ví</a:t>
              </a:r>
              <a:r>
                <a:rPr lang="en-US" sz="2800" b="1" dirty="0">
                  <a:solidFill>
                    <a:srgbClr val="C00000"/>
                  </a:solidFill>
                  <a:latin typeface="#9Slide03 Cabin Condensed" panose="00000506000000000000" pitchFamily="2" charset="-93"/>
                  <a:cs typeface="Times New Roman" panose="02020603050405020304" pitchFamily="18" charset="0"/>
                </a:rPr>
                <a:t> </a:t>
              </a:r>
              <a:r>
                <a:rPr lang="en-US" sz="2800" b="1" dirty="0" err="1">
                  <a:solidFill>
                    <a:srgbClr val="C00000"/>
                  </a:solidFill>
                  <a:latin typeface="#9Slide03 Cabin Condensed" panose="00000506000000000000" pitchFamily="2" charset="-93"/>
                  <a:cs typeface="Times New Roman" panose="02020603050405020304" pitchFamily="18" charset="0"/>
                </a:rPr>
                <a:t>dụ</a:t>
              </a:r>
              <a:endParaRPr lang="en-US" sz="2800" b="1" dirty="0">
                <a:solidFill>
                  <a:srgbClr val="C00000"/>
                </a:solidFill>
                <a:latin typeface="#9Slide03 Cabin Condensed" panose="00000506000000000000" pitchFamily="2" charset="-93"/>
                <a:cs typeface="Times New Roman" panose="02020603050405020304" pitchFamily="18" charset="0"/>
              </a:endParaRPr>
            </a:p>
          </p:txBody>
        </p:sp>
      </p:grpSp>
      <p:grpSp>
        <p:nvGrpSpPr>
          <p:cNvPr id="12" name="Group 11">
            <a:extLst>
              <a:ext uri="{FF2B5EF4-FFF2-40B4-BE49-F238E27FC236}">
                <a16:creationId xmlns:a16="http://schemas.microsoft.com/office/drawing/2014/main" id="{184D9184-ABA8-42D6-B35A-229C3EA554B7}"/>
              </a:ext>
            </a:extLst>
          </p:cNvPr>
          <p:cNvGrpSpPr/>
          <p:nvPr/>
        </p:nvGrpSpPr>
        <p:grpSpPr>
          <a:xfrm>
            <a:off x="2362200" y="737696"/>
            <a:ext cx="7929295" cy="791600"/>
            <a:chOff x="2057400" y="602456"/>
            <a:chExt cx="8153400" cy="791600"/>
          </a:xfrm>
        </p:grpSpPr>
        <p:sp>
          <p:nvSpPr>
            <p:cNvPr id="13" name="Rectangle: Rounded Corners 12">
              <a:extLst>
                <a:ext uri="{FF2B5EF4-FFF2-40B4-BE49-F238E27FC236}">
                  <a16:creationId xmlns:a16="http://schemas.microsoft.com/office/drawing/2014/main" id="{81A4A6FB-697B-9E51-ABFC-3D2673F8003D}"/>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
              <a:extLst>
                <a:ext uri="{FF2B5EF4-FFF2-40B4-BE49-F238E27FC236}">
                  <a16:creationId xmlns:a16="http://schemas.microsoft.com/office/drawing/2014/main" id="{7E547A86-ED87-A602-B833-D0BA24FF4632}"/>
                </a:ext>
              </a:extLst>
            </p:cNvPr>
            <p:cNvSpPr txBox="1"/>
            <p:nvPr/>
          </p:nvSpPr>
          <p:spPr>
            <a:xfrm>
              <a:off x="2119883" y="602456"/>
              <a:ext cx="7996601" cy="647293"/>
            </a:xfrm>
            <a:prstGeom prst="rect">
              <a:avLst/>
            </a:prstGeom>
          </p:spPr>
          <p:txBody>
            <a:bodyPr wrap="square" lIns="0" tIns="0" rIns="0" bIns="0" rtlCol="0" anchor="t">
              <a:spAutoFit/>
            </a:bodyPr>
            <a:lstStyle/>
            <a:p>
              <a:pPr algn="ctr">
                <a:lnSpc>
                  <a:spcPts val="5876"/>
                </a:lnSpc>
                <a:spcBef>
                  <a:spcPct val="0"/>
                </a:spcBef>
              </a:pPr>
              <a:r>
                <a:rPr lang="en-US" sz="2400" b="1" dirty="0">
                  <a:solidFill>
                    <a:schemeClr val="accent6"/>
                  </a:solidFill>
                  <a:latin typeface="#9Slide03 Cabin Condensed" panose="00000506000000000000" pitchFamily="2" charset="-93"/>
                  <a:cs typeface="Times New Roman" panose="02020603050405020304" pitchFamily="18" charset="0"/>
                </a:rPr>
                <a:t> TÌM HIỂU CÁC BƯỚC NGHIÊN CỨU HÓA HỌC</a:t>
              </a:r>
            </a:p>
          </p:txBody>
        </p:sp>
      </p:grpSp>
    </p:spTree>
    <p:extLst>
      <p:ext uri="{BB962C8B-B14F-4D97-AF65-F5344CB8AC3E}">
        <p14:creationId xmlns:p14="http://schemas.microsoft.com/office/powerpoint/2010/main" val="153441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TextBox 13">
            <a:extLst>
              <a:ext uri="{FF2B5EF4-FFF2-40B4-BE49-F238E27FC236}">
                <a16:creationId xmlns:a16="http://schemas.microsoft.com/office/drawing/2014/main" id="{47BA0C66-234D-ECF3-D0B1-7193AC8F6F9F}"/>
              </a:ext>
            </a:extLst>
          </p:cNvPr>
          <p:cNvSpPr txBox="1"/>
          <p:nvPr/>
        </p:nvSpPr>
        <p:spPr>
          <a:xfrm>
            <a:off x="487803" y="1666430"/>
            <a:ext cx="5334000" cy="2895152"/>
          </a:xfrm>
          <a:prstGeom prst="rect">
            <a:avLst/>
          </a:prstGeom>
          <a:solidFill>
            <a:srgbClr val="FFFFCC"/>
          </a:solidFill>
        </p:spPr>
        <p:txBody>
          <a:bodyPr wrap="square" lIns="0" tIns="0" rIns="0" bIns="0" rtlCol="0" anchor="t">
            <a:spAutoFit/>
          </a:bodyPr>
          <a:lstStyle/>
          <a:p>
            <a:pPr algn="ctr">
              <a:lnSpc>
                <a:spcPts val="3817"/>
              </a:lnSpc>
            </a:pPr>
            <a:r>
              <a:rPr lang="en-US" sz="2800" b="1" spc="293" dirty="0" err="1">
                <a:solidFill>
                  <a:srgbClr val="C00000"/>
                </a:solidFill>
                <a:latin typeface="#9Slide03 Cabin Condensed" panose="00000506000000000000" pitchFamily="2" charset="-93"/>
                <a:cs typeface="Times New Roman" panose="02020603050405020304" pitchFamily="18" charset="0"/>
              </a:rPr>
              <a:t>Bước</a:t>
            </a:r>
            <a:r>
              <a:rPr lang="en-US" sz="2800" b="1" spc="293" dirty="0">
                <a:solidFill>
                  <a:srgbClr val="C00000"/>
                </a:solidFill>
                <a:latin typeface="#9Slide03 Cabin Condensed" panose="00000506000000000000" pitchFamily="2" charset="-93"/>
                <a:cs typeface="Times New Roman" panose="02020603050405020304" pitchFamily="18" charset="0"/>
              </a:rPr>
              <a:t> 1:</a:t>
            </a:r>
          </a:p>
          <a:p>
            <a:pPr algn="just">
              <a:lnSpc>
                <a:spcPts val="3817"/>
              </a:lnSpc>
              <a:spcBef>
                <a:spcPct val="0"/>
              </a:spcBef>
            </a:pPr>
            <a:r>
              <a:rPr lang="en-US" sz="2800" spc="293" dirty="0">
                <a:solidFill>
                  <a:srgbClr val="231F20"/>
                </a:solidFill>
                <a:latin typeface="#9Slide03 Cabin Condensed" panose="00000506000000000000" pitchFamily="2" charset="-93"/>
                <a:cs typeface="Times New Roman" panose="02020603050405020304" pitchFamily="18" charset="0"/>
              </a:rPr>
              <a:t> </a:t>
            </a:r>
            <a:r>
              <a:rPr lang="vi-VN" sz="2800" spc="293" dirty="0">
                <a:solidFill>
                  <a:srgbClr val="231F20"/>
                </a:solidFill>
                <a:latin typeface="#9Slide03 Cabin Condensed" panose="00000506000000000000" pitchFamily="2" charset="-93"/>
                <a:cs typeface="Times New Roman" panose="02020603050405020304" pitchFamily="18" charset="0"/>
              </a:rPr>
              <a:t>Nghiên cứu thành phần hoá học và ứng dụng của tinh dầu tràm trà làm nước súc miệng qua các công trình khoa học trên các tạp chí đã được xuất bản.</a:t>
            </a:r>
          </a:p>
        </p:txBody>
      </p:sp>
      <p:pic>
        <p:nvPicPr>
          <p:cNvPr id="3" name="Picture 2">
            <a:extLst>
              <a:ext uri="{FF2B5EF4-FFF2-40B4-BE49-F238E27FC236}">
                <a16:creationId xmlns:a16="http://schemas.microsoft.com/office/drawing/2014/main" id="{1516D19F-2A4F-6155-45DE-E9E44FD30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399" y="1533726"/>
            <a:ext cx="5009047" cy="3339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786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11">
            <a:extLst>
              <a:ext uri="{FF2B5EF4-FFF2-40B4-BE49-F238E27FC236}">
                <a16:creationId xmlns:a16="http://schemas.microsoft.com/office/drawing/2014/main" id="{85F6CBA6-A07C-C573-8F58-BB60F4B9B6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782" y="914400"/>
            <a:ext cx="4495800" cy="4495800"/>
          </a:xfrm>
          <a:prstGeom prst="rect">
            <a:avLst/>
          </a:prstGeom>
        </p:spPr>
      </p:pic>
      <p:sp>
        <p:nvSpPr>
          <p:cNvPr id="15" name="TextBox 13">
            <a:extLst>
              <a:ext uri="{FF2B5EF4-FFF2-40B4-BE49-F238E27FC236}">
                <a16:creationId xmlns:a16="http://schemas.microsoft.com/office/drawing/2014/main" id="{47BA0C66-234D-ECF3-D0B1-7193AC8F6F9F}"/>
              </a:ext>
            </a:extLst>
          </p:cNvPr>
          <p:cNvSpPr txBox="1"/>
          <p:nvPr/>
        </p:nvSpPr>
        <p:spPr>
          <a:xfrm>
            <a:off x="5849745" y="2590800"/>
            <a:ext cx="5824679" cy="1424236"/>
          </a:xfrm>
          <a:prstGeom prst="rect">
            <a:avLst/>
          </a:prstGeom>
          <a:solidFill>
            <a:srgbClr val="FFFFCC"/>
          </a:solidFill>
        </p:spPr>
        <p:txBody>
          <a:bodyPr wrap="square" lIns="0" tIns="0" rIns="0" bIns="0" rtlCol="0" anchor="t">
            <a:spAutoFit/>
          </a:bodyPr>
          <a:lstStyle/>
          <a:p>
            <a:pPr algn="ctr">
              <a:lnSpc>
                <a:spcPts val="3817"/>
              </a:lnSpc>
            </a:pPr>
            <a:r>
              <a:rPr lang="en-US" sz="2800" b="1" spc="293" dirty="0" err="1">
                <a:solidFill>
                  <a:srgbClr val="C00000"/>
                </a:solidFill>
                <a:latin typeface="#9Slide03 Cabin Condensed" panose="00000506000000000000" pitchFamily="2" charset="-93"/>
                <a:cs typeface="Times New Roman" panose="02020603050405020304" pitchFamily="18" charset="0"/>
              </a:rPr>
              <a:t>Bước</a:t>
            </a:r>
            <a:r>
              <a:rPr lang="en-US" sz="2800" b="1" spc="293" dirty="0">
                <a:solidFill>
                  <a:srgbClr val="C00000"/>
                </a:solidFill>
                <a:latin typeface="#9Slide03 Cabin Condensed" panose="00000506000000000000" pitchFamily="2" charset="-93"/>
                <a:cs typeface="Times New Roman" panose="02020603050405020304" pitchFamily="18" charset="0"/>
              </a:rPr>
              <a:t> 2:</a:t>
            </a:r>
          </a:p>
          <a:p>
            <a:pPr algn="just">
              <a:lnSpc>
                <a:spcPts val="3817"/>
              </a:lnSpc>
              <a:spcBef>
                <a:spcPct val="0"/>
              </a:spcBef>
            </a:pP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Đặt</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giả</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thuyết</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tinh</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dầu</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tràm</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trà</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có</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khả</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năng</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kháng</a:t>
            </a:r>
            <a:r>
              <a:rPr lang="en-US" sz="2800" spc="293" dirty="0">
                <a:solidFill>
                  <a:srgbClr val="231F20"/>
                </a:solidFill>
                <a:latin typeface="#9Slide03 Cabin Condensed" panose="00000506000000000000" pitchFamily="2" charset="-93"/>
                <a:cs typeface="Times New Roman" panose="02020603050405020304" pitchFamily="18" charset="0"/>
              </a:rPr>
              <a:t> </a:t>
            </a:r>
            <a:r>
              <a:rPr lang="en-US" sz="2800" spc="293" dirty="0" err="1">
                <a:solidFill>
                  <a:srgbClr val="231F20"/>
                </a:solidFill>
                <a:latin typeface="#9Slide03 Cabin Condensed" panose="00000506000000000000" pitchFamily="2" charset="-93"/>
                <a:cs typeface="Times New Roman" panose="02020603050405020304" pitchFamily="18" charset="0"/>
              </a:rPr>
              <a:t>khuẩn</a:t>
            </a:r>
            <a:r>
              <a:rPr lang="en-US" sz="2800" spc="293" dirty="0">
                <a:solidFill>
                  <a:srgbClr val="231F20"/>
                </a:solidFill>
                <a:latin typeface="#9Slide03 Cabin Condensed" panose="00000506000000000000" pitchFamily="2" charset="-93"/>
                <a:cs typeface="Times New Roman" panose="02020603050405020304" pitchFamily="18" charset="0"/>
              </a:rPr>
              <a:t>.</a:t>
            </a:r>
          </a:p>
        </p:txBody>
      </p:sp>
    </p:spTree>
    <p:extLst>
      <p:ext uri="{BB962C8B-B14F-4D97-AF65-F5344CB8AC3E}">
        <p14:creationId xmlns:p14="http://schemas.microsoft.com/office/powerpoint/2010/main" val="118901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TextBox 13">
            <a:extLst>
              <a:ext uri="{FF2B5EF4-FFF2-40B4-BE49-F238E27FC236}">
                <a16:creationId xmlns:a16="http://schemas.microsoft.com/office/drawing/2014/main" id="{47BA0C66-234D-ECF3-D0B1-7193AC8F6F9F}"/>
              </a:ext>
            </a:extLst>
          </p:cNvPr>
          <p:cNvSpPr txBox="1"/>
          <p:nvPr/>
        </p:nvSpPr>
        <p:spPr>
          <a:xfrm>
            <a:off x="336293" y="2473225"/>
            <a:ext cx="5824679" cy="1911549"/>
          </a:xfrm>
          <a:prstGeom prst="rect">
            <a:avLst/>
          </a:prstGeom>
          <a:solidFill>
            <a:srgbClr val="FFFFCC"/>
          </a:solidFill>
        </p:spPr>
        <p:txBody>
          <a:bodyPr wrap="square" lIns="0" tIns="0" rIns="0" bIns="0" rtlCol="0" anchor="t">
            <a:spAutoFit/>
          </a:bodyPr>
          <a:lstStyle/>
          <a:p>
            <a:pPr algn="ctr">
              <a:lnSpc>
                <a:spcPts val="3817"/>
              </a:lnSpc>
            </a:pPr>
            <a:r>
              <a:rPr lang="en-US" sz="2800" b="1" spc="293" dirty="0" err="1">
                <a:solidFill>
                  <a:srgbClr val="C00000"/>
                </a:solidFill>
                <a:latin typeface="#9Slide03 Cabin Condensed" panose="00000506000000000000" pitchFamily="2" charset="-93"/>
                <a:cs typeface="Times New Roman" panose="02020603050405020304" pitchFamily="18" charset="0"/>
              </a:rPr>
              <a:t>Bước</a:t>
            </a:r>
            <a:r>
              <a:rPr lang="en-US" sz="2800" b="1" spc="293" dirty="0">
                <a:solidFill>
                  <a:srgbClr val="C00000"/>
                </a:solidFill>
                <a:latin typeface="#9Slide03 Cabin Condensed" panose="00000506000000000000" pitchFamily="2" charset="-93"/>
                <a:cs typeface="Times New Roman" panose="02020603050405020304" pitchFamily="18" charset="0"/>
              </a:rPr>
              <a:t> 3:</a:t>
            </a:r>
          </a:p>
          <a:p>
            <a:pPr algn="just">
              <a:lnSpc>
                <a:spcPts val="3817"/>
              </a:lnSpc>
              <a:spcBef>
                <a:spcPct val="0"/>
              </a:spcBef>
            </a:pPr>
            <a:r>
              <a:rPr lang="en-US" sz="2800" spc="293" dirty="0">
                <a:solidFill>
                  <a:srgbClr val="231F20"/>
                </a:solidFill>
                <a:latin typeface="#9Slide03 Cabin Condensed" panose="00000506000000000000" pitchFamily="2" charset="-93"/>
                <a:cs typeface="Times New Roman" panose="02020603050405020304" pitchFamily="18" charset="0"/>
              </a:rPr>
              <a:t> </a:t>
            </a:r>
            <a:r>
              <a:rPr lang="vi-VN" sz="2800" spc="293" dirty="0">
                <a:solidFill>
                  <a:srgbClr val="231F20"/>
                </a:solidFill>
                <a:latin typeface="#9Slide03 Cabin Condensed" panose="00000506000000000000" pitchFamily="2" charset="-93"/>
                <a:cs typeface="Times New Roman" panose="02020603050405020304" pitchFamily="18" charset="0"/>
              </a:rPr>
              <a:t>Thí nghiệm chiết xuất tinh dầu bằng phương pháp chưng cất lôi cuốn hơi nước.</a:t>
            </a:r>
          </a:p>
        </p:txBody>
      </p:sp>
      <p:pic>
        <p:nvPicPr>
          <p:cNvPr id="3" name="Picture 2">
            <a:extLst>
              <a:ext uri="{FF2B5EF4-FFF2-40B4-BE49-F238E27FC236}">
                <a16:creationId xmlns:a16="http://schemas.microsoft.com/office/drawing/2014/main" id="{0C61B3FA-27EA-2BC4-BA47-BC86AB88B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1" y="1604091"/>
            <a:ext cx="5150106" cy="3711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368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TextBox 13">
            <a:extLst>
              <a:ext uri="{FF2B5EF4-FFF2-40B4-BE49-F238E27FC236}">
                <a16:creationId xmlns:a16="http://schemas.microsoft.com/office/drawing/2014/main" id="{47BA0C66-234D-ECF3-D0B1-7193AC8F6F9F}"/>
              </a:ext>
            </a:extLst>
          </p:cNvPr>
          <p:cNvSpPr txBox="1"/>
          <p:nvPr/>
        </p:nvSpPr>
        <p:spPr>
          <a:xfrm>
            <a:off x="5849745" y="2590800"/>
            <a:ext cx="5824679" cy="1911549"/>
          </a:xfrm>
          <a:prstGeom prst="rect">
            <a:avLst/>
          </a:prstGeom>
          <a:solidFill>
            <a:srgbClr val="FFFFCC"/>
          </a:solidFill>
        </p:spPr>
        <p:txBody>
          <a:bodyPr wrap="square" lIns="0" tIns="0" rIns="0" bIns="0" rtlCol="0" anchor="t">
            <a:spAutoFit/>
          </a:bodyPr>
          <a:lstStyle/>
          <a:p>
            <a:pPr algn="ctr">
              <a:lnSpc>
                <a:spcPts val="3817"/>
              </a:lnSpc>
            </a:pPr>
            <a:r>
              <a:rPr lang="en-US" sz="2800" b="1" spc="293" dirty="0" err="1">
                <a:solidFill>
                  <a:srgbClr val="C00000"/>
                </a:solidFill>
                <a:latin typeface="#9Slide03 Cabin Condensed" panose="00000506000000000000" pitchFamily="2" charset="-93"/>
                <a:cs typeface="Times New Roman" panose="02020603050405020304" pitchFamily="18" charset="0"/>
              </a:rPr>
              <a:t>Bước</a:t>
            </a:r>
            <a:r>
              <a:rPr lang="en-US" sz="2800" b="1" spc="293" dirty="0">
                <a:solidFill>
                  <a:srgbClr val="C00000"/>
                </a:solidFill>
                <a:latin typeface="#9Slide03 Cabin Condensed" panose="00000506000000000000" pitchFamily="2" charset="-93"/>
                <a:cs typeface="Times New Roman" panose="02020603050405020304" pitchFamily="18" charset="0"/>
              </a:rPr>
              <a:t> 4:</a:t>
            </a:r>
          </a:p>
          <a:p>
            <a:pPr algn="just">
              <a:lnSpc>
                <a:spcPts val="3817"/>
              </a:lnSpc>
              <a:spcBef>
                <a:spcPct val="0"/>
              </a:spcBef>
            </a:pPr>
            <a:r>
              <a:rPr lang="en-US" sz="2800" spc="293" dirty="0">
                <a:solidFill>
                  <a:srgbClr val="231F20"/>
                </a:solidFill>
                <a:latin typeface="#9Slide03 Cabin Condensed" panose="00000506000000000000" pitchFamily="2" charset="-93"/>
                <a:cs typeface="Times New Roman" panose="02020603050405020304" pitchFamily="18" charset="0"/>
              </a:rPr>
              <a:t> </a:t>
            </a:r>
            <a:r>
              <a:rPr lang="vi-VN" sz="2800" spc="293" dirty="0">
                <a:solidFill>
                  <a:srgbClr val="231F20"/>
                </a:solidFill>
                <a:latin typeface="#9Slide03 Cabin Condensed" panose="00000506000000000000" pitchFamily="2" charset="-93"/>
                <a:cs typeface="Times New Roman" panose="02020603050405020304" pitchFamily="18" charset="0"/>
              </a:rPr>
              <a:t>Khảo sát hoạt tính kháng khuẩn của sản phẩm nước súc miệng từ tinh dầu tràm trà</a:t>
            </a:r>
            <a:r>
              <a:rPr lang="en-US" sz="2800" spc="293" dirty="0">
                <a:solidFill>
                  <a:srgbClr val="231F20"/>
                </a:solidFill>
                <a:latin typeface="#9Slide03 Cabin Condensed" panose="00000506000000000000" pitchFamily="2" charset="-93"/>
                <a:cs typeface="Times New Roman" panose="02020603050405020304" pitchFamily="18" charset="0"/>
              </a:rPr>
              <a:t>.</a:t>
            </a:r>
            <a:endParaRPr lang="vi-VN" sz="2800" spc="293" dirty="0">
              <a:solidFill>
                <a:srgbClr val="231F20"/>
              </a:solidFill>
              <a:latin typeface="#9Slide03 Cabin Condensed" panose="00000506000000000000" pitchFamily="2" charset="-93"/>
              <a:cs typeface="Times New Roman" panose="02020603050405020304" pitchFamily="18" charset="0"/>
            </a:endParaRPr>
          </a:p>
        </p:txBody>
      </p:sp>
      <p:pic>
        <p:nvPicPr>
          <p:cNvPr id="16" name="Picture 11">
            <a:extLst>
              <a:ext uri="{FF2B5EF4-FFF2-40B4-BE49-F238E27FC236}">
                <a16:creationId xmlns:a16="http://schemas.microsoft.com/office/drawing/2014/main" id="{030158EA-E960-585B-61CE-99FB59E02D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1637" y="1287058"/>
            <a:ext cx="2968576" cy="2950023"/>
          </a:xfrm>
          <a:prstGeom prst="rect">
            <a:avLst/>
          </a:prstGeom>
        </p:spPr>
      </p:pic>
      <p:pic>
        <p:nvPicPr>
          <p:cNvPr id="17" name="Picture 12">
            <a:extLst>
              <a:ext uri="{FF2B5EF4-FFF2-40B4-BE49-F238E27FC236}">
                <a16:creationId xmlns:a16="http://schemas.microsoft.com/office/drawing/2014/main" id="{A10EA55F-DCAB-F295-EC8E-720C0EE9A3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74858" y="3075223"/>
            <a:ext cx="1921097" cy="2057400"/>
          </a:xfrm>
          <a:prstGeom prst="rect">
            <a:avLst/>
          </a:prstGeom>
        </p:spPr>
      </p:pic>
    </p:spTree>
    <p:extLst>
      <p:ext uri="{BB962C8B-B14F-4D97-AF65-F5344CB8AC3E}">
        <p14:creationId xmlns:p14="http://schemas.microsoft.com/office/powerpoint/2010/main" val="399822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ACDD95-EB1F-416F-AB6D-AD3FB5E763BD}"/>
              </a:ext>
            </a:extLst>
          </p:cNvPr>
          <p:cNvSpPr/>
          <p:nvPr/>
        </p:nvSpPr>
        <p:spPr>
          <a:xfrm>
            <a:off x="7022" y="1889506"/>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75203" y="278543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9Slide03 Cabin Condensed" panose="00000506000000000000" pitchFamily="2" charset="-93"/>
            </a:endParaRPr>
          </a:p>
        </p:txBody>
      </p:sp>
      <p:sp>
        <p:nvSpPr>
          <p:cNvPr id="20" name="Rectangle: Rounded Corners 19">
            <a:extLst>
              <a:ext uri="{FF2B5EF4-FFF2-40B4-BE49-F238E27FC236}">
                <a16:creationId xmlns:a16="http://schemas.microsoft.com/office/drawing/2014/main" id="{C2CAE0CA-38E1-47E0-7298-2337CEE38E7D}"/>
              </a:ext>
            </a:extLst>
          </p:cNvPr>
          <p:cNvSpPr/>
          <p:nvPr/>
        </p:nvSpPr>
        <p:spPr>
          <a:xfrm>
            <a:off x="2590800" y="685800"/>
            <a:ext cx="9045793" cy="1226134"/>
          </a:xfrm>
          <a:prstGeom prst="roundRect">
            <a:avLst>
              <a:gd name="adj" fmla="val 10572"/>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TextBox 20">
            <a:extLst>
              <a:ext uri="{FF2B5EF4-FFF2-40B4-BE49-F238E27FC236}">
                <a16:creationId xmlns:a16="http://schemas.microsoft.com/office/drawing/2014/main" id="{ABB45187-B586-E54E-C9E8-DE78D96BE225}"/>
              </a:ext>
            </a:extLst>
          </p:cNvPr>
          <p:cNvSpPr txBox="1"/>
          <p:nvPr/>
        </p:nvSpPr>
        <p:spPr>
          <a:xfrm>
            <a:off x="2743200" y="762000"/>
            <a:ext cx="8859678" cy="11079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b="1" dirty="0">
                <a:solidFill>
                  <a:schemeClr val="bg1"/>
                </a:solidFill>
                <a:latin typeface="#9Slide03 Cabin Condensed" panose="00000506000000000000" pitchFamily="2" charset="-93"/>
                <a:cs typeface="Times New Roman" panose="02020603050405020304" pitchFamily="18" charset="0"/>
              </a:rPr>
              <a:t>Hãy cho biết trong đề tài “nghiên cứu thành phần hóa học và bước đầu ứng dụng tinh dầu tràm trà trong sản xuất nước súc miệng”, các nhà nghiên cứu đã sử dụng phương pháp nghiên cứu nào?</a:t>
            </a:r>
            <a:endParaRPr lang="en-US" b="1" dirty="0">
              <a:solidFill>
                <a:schemeClr val="bg1"/>
              </a:solidFill>
              <a:latin typeface="#9Slide03 Cabin Condensed" panose="00000506000000000000" pitchFamily="2" charset="-93"/>
              <a:cs typeface="Times New Roman" panose="02020603050405020304" pitchFamily="18" charset="0"/>
            </a:endParaRPr>
          </a:p>
        </p:txBody>
      </p:sp>
      <p:grpSp>
        <p:nvGrpSpPr>
          <p:cNvPr id="22" name="Group 21">
            <a:extLst>
              <a:ext uri="{FF2B5EF4-FFF2-40B4-BE49-F238E27FC236}">
                <a16:creationId xmlns:a16="http://schemas.microsoft.com/office/drawing/2014/main" id="{7BF85A18-D1B8-F40C-C26D-17F2A40EC861}"/>
              </a:ext>
            </a:extLst>
          </p:cNvPr>
          <p:cNvGrpSpPr/>
          <p:nvPr/>
        </p:nvGrpSpPr>
        <p:grpSpPr>
          <a:xfrm>
            <a:off x="789391" y="312172"/>
            <a:ext cx="2044863" cy="1323439"/>
            <a:chOff x="1688937" y="963952"/>
            <a:chExt cx="2267022" cy="1544259"/>
          </a:xfrm>
        </p:grpSpPr>
        <p:grpSp>
          <p:nvGrpSpPr>
            <p:cNvPr id="23" name="Group 22">
              <a:extLst>
                <a:ext uri="{FF2B5EF4-FFF2-40B4-BE49-F238E27FC236}">
                  <a16:creationId xmlns:a16="http://schemas.microsoft.com/office/drawing/2014/main" id="{53F46403-0383-0538-C93A-B37611946B38}"/>
                </a:ext>
              </a:extLst>
            </p:cNvPr>
            <p:cNvGrpSpPr/>
            <p:nvPr/>
          </p:nvGrpSpPr>
          <p:grpSpPr>
            <a:xfrm>
              <a:off x="1688937" y="1061840"/>
              <a:ext cx="2267022" cy="1429800"/>
              <a:chOff x="4959523" y="249005"/>
              <a:chExt cx="2267022" cy="1429800"/>
            </a:xfrm>
          </p:grpSpPr>
          <p:pic>
            <p:nvPicPr>
              <p:cNvPr id="2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1D3CD154-64C7-0D7B-558E-50A051347724}"/>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266E3BA8-C592-9F0B-D8CC-99A7CB6F92F0}"/>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D9CF2F5-0AC7-C88E-B9DE-E21591221A79}"/>
                  </a:ext>
                </a:extLst>
              </p:cNvPr>
              <p:cNvSpPr/>
              <p:nvPr/>
            </p:nvSpPr>
            <p:spPr>
              <a:xfrm>
                <a:off x="5416550" y="266870"/>
                <a:ext cx="1358900" cy="1358900"/>
              </a:xfrm>
              <a:prstGeom prst="ellipse">
                <a:avLst/>
              </a:prstGeom>
              <a:solidFill>
                <a:srgbClr val="15B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sp>
          <p:nvSpPr>
            <p:cNvPr id="24" name="TextBox 23">
              <a:extLst>
                <a:ext uri="{FF2B5EF4-FFF2-40B4-BE49-F238E27FC236}">
                  <a16:creationId xmlns:a16="http://schemas.microsoft.com/office/drawing/2014/main" id="{AE74626B-D0A3-CECB-0180-E8C022D5E9CF}"/>
                </a:ext>
              </a:extLst>
            </p:cNvPr>
            <p:cNvSpPr txBox="1"/>
            <p:nvPr/>
          </p:nvSpPr>
          <p:spPr>
            <a:xfrm>
              <a:off x="2479247" y="963952"/>
              <a:ext cx="757074" cy="1544259"/>
            </a:xfrm>
            <a:prstGeom prst="rect">
              <a:avLst/>
            </a:prstGeom>
            <a:noFill/>
          </p:spPr>
          <p:txBody>
            <a:bodyPr wrap="square" rtlCol="0">
              <a:spAutoFit/>
            </a:bodyPr>
            <a:lstStyle/>
            <a:p>
              <a:r>
                <a:rPr lang="en-US" sz="8000" b="1" dirty="0">
                  <a:solidFill>
                    <a:schemeClr val="bg1"/>
                  </a:solidFill>
                  <a:latin typeface="#9Slide03 Cabin Condensed" panose="00000506000000000000" pitchFamily="2" charset="-93"/>
                  <a:cs typeface="Times New Roman" panose="02020603050405020304" pitchFamily="18" charset="0"/>
                </a:rPr>
                <a:t>9</a:t>
              </a:r>
            </a:p>
          </p:txBody>
        </p:sp>
      </p:grpSp>
      <p:grpSp>
        <p:nvGrpSpPr>
          <p:cNvPr id="17" name="Group 16">
            <a:extLst>
              <a:ext uri="{FF2B5EF4-FFF2-40B4-BE49-F238E27FC236}">
                <a16:creationId xmlns:a16="http://schemas.microsoft.com/office/drawing/2014/main" id="{3C5F7CE4-BC80-6831-5ADA-1CE39C58BF4A}"/>
              </a:ext>
            </a:extLst>
          </p:cNvPr>
          <p:cNvGrpSpPr/>
          <p:nvPr/>
        </p:nvGrpSpPr>
        <p:grpSpPr>
          <a:xfrm>
            <a:off x="367419" y="2573213"/>
            <a:ext cx="1657726" cy="688476"/>
            <a:chOff x="6006494" y="1980829"/>
            <a:chExt cx="1393062" cy="476622"/>
          </a:xfrm>
        </p:grpSpPr>
        <p:sp>
          <p:nvSpPr>
            <p:cNvPr id="19" name="Rectangle: Rounded Corners 18">
              <a:extLst>
                <a:ext uri="{FF2B5EF4-FFF2-40B4-BE49-F238E27FC236}">
                  <a16:creationId xmlns:a16="http://schemas.microsoft.com/office/drawing/2014/main" id="{31C043E9-0AE5-98E2-1238-DE3CE1B32D57}"/>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8" name="Rectangle: Rounded Corners 27">
              <a:extLst>
                <a:ext uri="{FF2B5EF4-FFF2-40B4-BE49-F238E27FC236}">
                  <a16:creationId xmlns:a16="http://schemas.microsoft.com/office/drawing/2014/main" id="{4A1884E4-FAD3-3C3E-A1FD-572BD9005EA3}"/>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9Slide03 Cabin Condensed" panose="00000506000000000000" pitchFamily="2" charset="-93"/>
                </a:rPr>
                <a:t>ĐÁP ÁN</a:t>
              </a:r>
            </a:p>
          </p:txBody>
        </p:sp>
      </p:grpSp>
      <p:sp>
        <p:nvSpPr>
          <p:cNvPr id="34" name="TextBox 33">
            <a:extLst>
              <a:ext uri="{FF2B5EF4-FFF2-40B4-BE49-F238E27FC236}">
                <a16:creationId xmlns:a16="http://schemas.microsoft.com/office/drawing/2014/main" id="{74584824-F208-FFB5-7E0D-C83C555FADF0}"/>
              </a:ext>
            </a:extLst>
          </p:cNvPr>
          <p:cNvSpPr txBox="1"/>
          <p:nvPr/>
        </p:nvSpPr>
        <p:spPr>
          <a:xfrm>
            <a:off x="1502254" y="3731343"/>
            <a:ext cx="9860280" cy="14773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a:latin typeface="#9Slide03 Cabin Condensed" panose="00000506000000000000" pitchFamily="2" charset="-93"/>
                <a:cs typeface="Times New Roman" panose="02020603050405020304" pitchFamily="18" charset="0"/>
              </a:rPr>
              <a:t>Đề tài “nghiên cứu thành phần hóa học và bước đầu ứng dụng tinh dầu tràm trà trong sản xuất nước súc miệng” các nhà nghiên cứu đã sử dụng phương pháp nghiên cứu ứng dụng để giải quyết vấn đề khảo sát tính kháng khuẩn của sản phẩm nước súc miệng từ tinh dầu tràm trà</a:t>
            </a:r>
            <a:endParaRPr lang="en-US"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271390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dirty="0">
              <a:latin typeface="#9Slide03 Cabin Condensed" panose="00000506000000000000" pitchFamily="2" charset="-93"/>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dirty="0">
                <a:solidFill>
                  <a:srgbClr val="C00000"/>
                </a:solidFill>
                <a:latin typeface="#9Slide03 Cabin Condensed" panose="00000506000000000000" pitchFamily="2" charset="-93"/>
              </a:rPr>
              <a:t>EM ĐÃ HỌC</a:t>
            </a: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54747804-CD87-4718-A3BD-0C46ACF31204}"/>
              </a:ext>
            </a:extLst>
          </p:cNvPr>
          <p:cNvSpPr/>
          <p:nvPr/>
        </p:nvSpPr>
        <p:spPr>
          <a:xfrm>
            <a:off x="13030200" y="38100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22" name="Group 21">
            <a:extLst>
              <a:ext uri="{FF2B5EF4-FFF2-40B4-BE49-F238E27FC236}">
                <a16:creationId xmlns:a16="http://schemas.microsoft.com/office/drawing/2014/main" id="{BF8F756E-A1C4-945B-4626-5A5C35C00159}"/>
              </a:ext>
            </a:extLst>
          </p:cNvPr>
          <p:cNvGrpSpPr/>
          <p:nvPr/>
        </p:nvGrpSpPr>
        <p:grpSpPr>
          <a:xfrm>
            <a:off x="1066800" y="3629495"/>
            <a:ext cx="11100661" cy="2810936"/>
            <a:chOff x="1737554" y="1155873"/>
            <a:chExt cx="9329216" cy="4701848"/>
          </a:xfrm>
        </p:grpSpPr>
        <p:sp>
          <p:nvSpPr>
            <p:cNvPr id="23" name="Rectangle: Rounded Corners 22">
              <a:extLst>
                <a:ext uri="{FF2B5EF4-FFF2-40B4-BE49-F238E27FC236}">
                  <a16:creationId xmlns:a16="http://schemas.microsoft.com/office/drawing/2014/main" id="{7598B7A9-A3F8-A26B-11EB-D410E3D08112}"/>
                </a:ext>
              </a:extLst>
            </p:cNvPr>
            <p:cNvSpPr/>
            <p:nvPr/>
          </p:nvSpPr>
          <p:spPr>
            <a:xfrm>
              <a:off x="1737554" y="1155873"/>
              <a:ext cx="9329216" cy="4701848"/>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4" name="TextBox 23">
              <a:extLst>
                <a:ext uri="{FF2B5EF4-FFF2-40B4-BE49-F238E27FC236}">
                  <a16:creationId xmlns:a16="http://schemas.microsoft.com/office/drawing/2014/main" id="{E58F2C89-D407-4091-E6BA-DF67DC2FEA05}"/>
                </a:ext>
              </a:extLst>
            </p:cNvPr>
            <p:cNvSpPr txBox="1"/>
            <p:nvPr/>
          </p:nvSpPr>
          <p:spPr>
            <a:xfrm>
              <a:off x="1977060" y="1169005"/>
              <a:ext cx="9089710" cy="432446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Phương</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pháp</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hoá</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học</a:t>
              </a:r>
              <a:r>
                <a:rPr lang="en-US" sz="2400" spc="339" dirty="0">
                  <a:solidFill>
                    <a:schemeClr val="bg1"/>
                  </a:solidFill>
                  <a:latin typeface="#9Slide03 Cabin Condensed" panose="00000506000000000000" pitchFamily="2" charset="-93"/>
                  <a:cs typeface="Times New Roman" panose="02020603050405020304" pitchFamily="18" charset="0"/>
                </a:rPr>
                <a:t> bao </a:t>
              </a:r>
              <a:r>
                <a:rPr lang="en-US" sz="2400" spc="339" dirty="0" err="1">
                  <a:solidFill>
                    <a:schemeClr val="bg1"/>
                  </a:solidFill>
                  <a:latin typeface="#9Slide03 Cabin Condensed" panose="00000506000000000000" pitchFamily="2" charset="-93"/>
                  <a:cs typeface="Times New Roman" panose="02020603050405020304" pitchFamily="18" charset="0"/>
                </a:rPr>
                <a:t>gồm</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lí</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thuyết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thực</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nghiệm</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và</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ứng</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dụng</a:t>
              </a:r>
              <a:r>
                <a:rPr lang="en-US" sz="2400" spc="339" dirty="0">
                  <a:solidFill>
                    <a:schemeClr val="bg1"/>
                  </a:solidFill>
                  <a:latin typeface="#9Slide03 Cabin Condensed" panose="00000506000000000000" pitchFamily="2" charset="-93"/>
                  <a:cs typeface="Times New Roman" panose="02020603050405020304" pitchFamily="18" charset="0"/>
                </a:rPr>
                <a:t>.</a:t>
              </a:r>
            </a:p>
            <a:p>
              <a:pPr>
                <a:lnSpc>
                  <a:spcPct val="100000"/>
                </a:lnSpc>
              </a:pP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Phương</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pháp</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hoá</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học</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thường</a:t>
              </a:r>
              <a:r>
                <a:rPr lang="en-US" sz="2400" spc="339" dirty="0">
                  <a:solidFill>
                    <a:schemeClr val="bg1"/>
                  </a:solidFill>
                  <a:latin typeface="#9Slide03 Cabin Condensed" panose="00000506000000000000" pitchFamily="2" charset="-93"/>
                  <a:cs typeface="Times New Roman" panose="02020603050405020304" pitchFamily="18" charset="0"/>
                </a:rPr>
                <a:t> bao </a:t>
              </a:r>
              <a:r>
                <a:rPr lang="en-US" sz="2400" spc="339" dirty="0" err="1">
                  <a:solidFill>
                    <a:schemeClr val="bg1"/>
                  </a:solidFill>
                  <a:latin typeface="#9Slide03 Cabin Condensed" panose="00000506000000000000" pitchFamily="2" charset="-93"/>
                  <a:cs typeface="Times New Roman" panose="02020603050405020304" pitchFamily="18" charset="0"/>
                </a:rPr>
                <a:t>gồm</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một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số</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bước</a:t>
              </a:r>
              <a:r>
                <a:rPr lang="en-US" sz="2400" spc="339" dirty="0">
                  <a:solidFill>
                    <a:schemeClr val="bg1"/>
                  </a:solidFill>
                  <a:latin typeface="#9Slide03 Cabin Condensed" panose="00000506000000000000" pitchFamily="2" charset="-93"/>
                  <a:cs typeface="Times New Roman" panose="02020603050405020304" pitchFamily="18" charset="0"/>
                </a:rPr>
                <a:t>:</a:t>
              </a:r>
            </a:p>
            <a:p>
              <a:pPr>
                <a:lnSpc>
                  <a:spcPct val="100000"/>
                </a:lnSpc>
              </a:pPr>
              <a:r>
                <a:rPr lang="en-US" sz="2400" spc="339" dirty="0">
                  <a:solidFill>
                    <a:schemeClr val="bg1"/>
                  </a:solidFill>
                  <a:latin typeface="#9Slide03 Cabin Condensed" panose="00000506000000000000" pitchFamily="2" charset="-93"/>
                  <a:cs typeface="Times New Roman" panose="02020603050405020304" pitchFamily="18" charset="0"/>
                </a:rPr>
                <a:t>(1) </a:t>
              </a:r>
              <a:r>
                <a:rPr lang="en-US" sz="2400" spc="339" dirty="0" err="1">
                  <a:solidFill>
                    <a:schemeClr val="bg1"/>
                  </a:solidFill>
                  <a:latin typeface="#9Slide03 Cabin Condensed" panose="00000506000000000000" pitchFamily="2" charset="-93"/>
                  <a:cs typeface="Times New Roman" panose="02020603050405020304" pitchFamily="18" charset="0"/>
                </a:rPr>
                <a:t>Xác</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định</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vấn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đề</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p>
            <a:p>
              <a:pPr>
                <a:lnSpc>
                  <a:spcPct val="100000"/>
                </a:lnSpc>
              </a:pPr>
              <a:r>
                <a:rPr lang="en-US" sz="2400" spc="339" dirty="0">
                  <a:solidFill>
                    <a:schemeClr val="bg1"/>
                  </a:solidFill>
                  <a:latin typeface="#9Slide03 Cabin Condensed" panose="00000506000000000000" pitchFamily="2" charset="-93"/>
                  <a:cs typeface="Times New Roman" panose="02020603050405020304" pitchFamily="18" charset="0"/>
                </a:rPr>
                <a:t>(2) </a:t>
              </a:r>
              <a:r>
                <a:rPr lang="en-US" sz="2400" spc="339" dirty="0" err="1">
                  <a:solidFill>
                    <a:schemeClr val="bg1"/>
                  </a:solidFill>
                  <a:latin typeface="#9Slide03 Cabin Condensed" panose="00000506000000000000" pitchFamily="2" charset="-93"/>
                  <a:cs typeface="Times New Roman" panose="02020603050405020304" pitchFamily="18" charset="0"/>
                </a:rPr>
                <a:t>Nêu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giả</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thuyết</a:t>
              </a:r>
              <a:r>
                <a:rPr lang="en-US" sz="2400" spc="339" dirty="0">
                  <a:solidFill>
                    <a:schemeClr val="bg1"/>
                  </a:solidFill>
                  <a:latin typeface="#9Slide03 Cabin Condensed" panose="00000506000000000000" pitchFamily="2" charset="-93"/>
                  <a:cs typeface="Times New Roman" panose="02020603050405020304" pitchFamily="18" charset="0"/>
                </a:rPr>
                <a:t> khoa </a:t>
              </a:r>
              <a:r>
                <a:rPr lang="en-US" sz="2400" spc="339" dirty="0" err="1">
                  <a:solidFill>
                    <a:schemeClr val="bg1"/>
                  </a:solidFill>
                  <a:latin typeface="#9Slide03 Cabin Condensed" panose="00000506000000000000" pitchFamily="2" charset="-93"/>
                  <a:cs typeface="Times New Roman" panose="02020603050405020304" pitchFamily="18" charset="0"/>
                </a:rPr>
                <a:t>học</a:t>
              </a:r>
              <a:r>
                <a:rPr lang="en-US" sz="2400" spc="339" dirty="0">
                  <a:solidFill>
                    <a:schemeClr val="bg1"/>
                  </a:solidFill>
                  <a:latin typeface="#9Slide03 Cabin Condensed" panose="00000506000000000000" pitchFamily="2" charset="-93"/>
                  <a:cs typeface="Times New Roman" panose="02020603050405020304" pitchFamily="18" charset="0"/>
                </a:rPr>
                <a:t>; </a:t>
              </a:r>
            </a:p>
            <a:p>
              <a:pPr>
                <a:lnSpc>
                  <a:spcPct val="100000"/>
                </a:lnSpc>
              </a:pPr>
              <a:r>
                <a:rPr lang="en-US" sz="2400" spc="339" dirty="0">
                  <a:solidFill>
                    <a:schemeClr val="bg1"/>
                  </a:solidFill>
                  <a:latin typeface="#9Slide03 Cabin Condensed" panose="00000506000000000000" pitchFamily="2" charset="-93"/>
                  <a:cs typeface="Times New Roman" panose="02020603050405020304" pitchFamily="18" charset="0"/>
                </a:rPr>
                <a:t>(3) </a:t>
              </a:r>
              <a:r>
                <a:rPr lang="en-US" sz="2400" spc="339" dirty="0" err="1">
                  <a:solidFill>
                    <a:schemeClr val="bg1"/>
                  </a:solidFill>
                  <a:latin typeface="#9Slide03 Cabin Condensed" panose="00000506000000000000" pitchFamily="2" charset="-93"/>
                  <a:cs typeface="Times New Roman" panose="02020603050405020304" pitchFamily="18" charset="0"/>
                </a:rPr>
                <a:t>Thực</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hiện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nghiên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cứu</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lí</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thuyết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thực</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nghiệm</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ứng</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dụng</a:t>
              </a:r>
              <a:r>
                <a:rPr lang="en-US" sz="2400" spc="339" dirty="0">
                  <a:solidFill>
                    <a:schemeClr val="bg1"/>
                  </a:solidFill>
                  <a:latin typeface="#9Slide03 Cabin Condensed" panose="00000506000000000000" pitchFamily="2" charset="-93"/>
                  <a:cs typeface="Times New Roman" panose="02020603050405020304" pitchFamily="18" charset="0"/>
                </a:rPr>
                <a:t>); </a:t>
              </a:r>
            </a:p>
            <a:p>
              <a:pPr>
                <a:lnSpc>
                  <a:spcPct val="100000"/>
                </a:lnSpc>
                <a:spcBef>
                  <a:spcPct val="0"/>
                </a:spcBef>
              </a:pPr>
              <a:r>
                <a:rPr lang="en-US" sz="2400" spc="339" dirty="0">
                  <a:solidFill>
                    <a:schemeClr val="bg1"/>
                  </a:solidFill>
                  <a:latin typeface="#9Slide03 Cabin Condensed" panose="00000506000000000000" pitchFamily="2" charset="-93"/>
                  <a:cs typeface="Times New Roman" panose="02020603050405020304" pitchFamily="18" charset="0"/>
                </a:rPr>
                <a:t>(4) </a:t>
              </a:r>
              <a:r>
                <a:rPr lang="en-US" sz="2400" spc="339" dirty="0" err="1">
                  <a:solidFill>
                    <a:schemeClr val="bg1"/>
                  </a:solidFill>
                  <a:latin typeface="#9Slide03 Cabin Condensed" panose="00000506000000000000" pitchFamily="2" charset="-93"/>
                  <a:cs typeface="Times New Roman" panose="02020603050405020304" pitchFamily="18" charset="0"/>
                </a:rPr>
                <a:t>Viết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báo</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cáo</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thảo</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luận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kết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quả</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và</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kết</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luận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vấn</a:t>
              </a:r>
              <a:r>
                <a:rPr lang="en-US" sz="2400" spc="339" dirty="0">
                  <a:solidFill>
                    <a:schemeClr val="bg1"/>
                  </a:solidFill>
                  <a:latin typeface="#9Slide03 Cabin Condensed" panose="00000506000000000000" pitchFamily="2" charset="-93"/>
                  <a:cs typeface="Times New Roman" panose="02020603050405020304" pitchFamily="18" charset="0"/>
                </a:rPr>
                <a:t> </a:t>
              </a:r>
              <a:r>
                <a:rPr lang="en-US" sz="2400" spc="339" dirty="0" err="1">
                  <a:solidFill>
                    <a:schemeClr val="bg1"/>
                  </a:solidFill>
                  <a:latin typeface="#9Slide03 Cabin Condensed" panose="00000506000000000000" pitchFamily="2" charset="-93"/>
                  <a:cs typeface="Times New Roman" panose="02020603050405020304" pitchFamily="18" charset="0"/>
                </a:rPr>
                <a:t>đề</a:t>
              </a:r>
              <a:r>
                <a:rPr lang="en-US" sz="2400" spc="339" dirty="0">
                  <a:solidFill>
                    <a:schemeClr val="bg1"/>
                  </a:solidFill>
                  <a:latin typeface="#9Slide03 Cabin Condensed" panose="00000506000000000000" pitchFamily="2" charset="-93"/>
                  <a:cs typeface="Times New Roman" panose="02020603050405020304" pitchFamily="18" charset="0"/>
                </a:rPr>
                <a:t>.</a:t>
              </a:r>
            </a:p>
          </p:txBody>
        </p:sp>
      </p:grpSp>
      <p:pic>
        <p:nvPicPr>
          <p:cNvPr id="26" name="Picture 16">
            <a:extLst>
              <a:ext uri="{FF2B5EF4-FFF2-40B4-BE49-F238E27FC236}">
                <a16:creationId xmlns:a16="http://schemas.microsoft.com/office/drawing/2014/main" id="{D00CF55E-E681-8E6E-303C-71F5438B3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618" y="3637346"/>
            <a:ext cx="802859" cy="703596"/>
          </a:xfrm>
          <a:prstGeom prst="rect">
            <a:avLst/>
          </a:prstGeom>
        </p:spPr>
      </p:pic>
    </p:spTree>
    <p:extLst>
      <p:ext uri="{BB962C8B-B14F-4D97-AF65-F5344CB8AC3E}">
        <p14:creationId xmlns:p14="http://schemas.microsoft.com/office/powerpoint/2010/main" val="42775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nvGrpSpPr>
          <p:cNvPr id="4" name="Group 3">
            <a:extLst>
              <a:ext uri="{FF2B5EF4-FFF2-40B4-BE49-F238E27FC236}">
                <a16:creationId xmlns:a16="http://schemas.microsoft.com/office/drawing/2014/main" id="{3368C06A-58F0-50BC-BFDF-06A4F8F2411F}"/>
              </a:ext>
            </a:extLst>
          </p:cNvPr>
          <p:cNvGrpSpPr/>
          <p:nvPr/>
        </p:nvGrpSpPr>
        <p:grpSpPr>
          <a:xfrm>
            <a:off x="4419600" y="640079"/>
            <a:ext cx="2667000" cy="788228"/>
            <a:chOff x="2057400" y="605828"/>
            <a:chExt cx="8153400" cy="788228"/>
          </a:xfrm>
        </p:grpSpPr>
        <p:sp>
          <p:nvSpPr>
            <p:cNvPr id="2" name="Rectangle: Rounded Corners 1">
              <a:extLst>
                <a:ext uri="{FF2B5EF4-FFF2-40B4-BE49-F238E27FC236}">
                  <a16:creationId xmlns:a16="http://schemas.microsoft.com/office/drawing/2014/main" id="{A19113EB-222E-C24A-570D-ECFF7D85BB06}"/>
                </a:ext>
              </a:extLst>
            </p:cNvPr>
            <p:cNvSpPr/>
            <p:nvPr/>
          </p:nvSpPr>
          <p:spPr>
            <a:xfrm>
              <a:off x="2057400" y="673964"/>
              <a:ext cx="8153400" cy="720092"/>
            </a:xfrm>
            <a:prstGeom prst="roundRect">
              <a:avLst/>
            </a:prstGeom>
            <a:solidFill>
              <a:srgbClr val="FFFFCC"/>
            </a:solidFill>
            <a:ln w="57150">
              <a:solidFill>
                <a:srgbClr val="FFFF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3">
              <a:extLst>
                <a:ext uri="{FF2B5EF4-FFF2-40B4-BE49-F238E27FC236}">
                  <a16:creationId xmlns:a16="http://schemas.microsoft.com/office/drawing/2014/main" id="{D1C75699-E29D-C120-C7FC-DA9F8E33687C}"/>
                </a:ext>
              </a:extLst>
            </p:cNvPr>
            <p:cNvSpPr txBox="1"/>
            <p:nvPr/>
          </p:nvSpPr>
          <p:spPr>
            <a:xfrm>
              <a:off x="2137999" y="605828"/>
              <a:ext cx="7996602" cy="673902"/>
            </a:xfrm>
            <a:prstGeom prst="rect">
              <a:avLst/>
            </a:prstGeom>
          </p:spPr>
          <p:txBody>
            <a:bodyPr wrap="square" lIns="0" tIns="0" rIns="0" bIns="0" rtlCol="0" anchor="t">
              <a:spAutoFit/>
            </a:bodyPr>
            <a:lstStyle/>
            <a:p>
              <a:pPr algn="ctr">
                <a:lnSpc>
                  <a:spcPts val="5876"/>
                </a:lnSpc>
                <a:spcBef>
                  <a:spcPct val="0"/>
                </a:spcBef>
              </a:pPr>
              <a:r>
                <a:rPr lang="en-US" sz="3200" b="1" dirty="0">
                  <a:solidFill>
                    <a:srgbClr val="FF914D"/>
                  </a:solidFill>
                  <a:latin typeface="#9Slide03 Cabin Condensed" panose="00000506000000000000" pitchFamily="2" charset="-93"/>
                  <a:cs typeface="Times New Roman" panose="02020603050405020304" pitchFamily="18" charset="0"/>
                </a:rPr>
                <a:t> LUYỆN TẬP</a:t>
              </a:r>
            </a:p>
          </p:txBody>
        </p:sp>
      </p:grpSp>
      <p:grpSp>
        <p:nvGrpSpPr>
          <p:cNvPr id="7" name="Group 6">
            <a:extLst>
              <a:ext uri="{FF2B5EF4-FFF2-40B4-BE49-F238E27FC236}">
                <a16:creationId xmlns:a16="http://schemas.microsoft.com/office/drawing/2014/main" id="{42CA701C-99E2-6219-CA6C-2664957FD1D4}"/>
              </a:ext>
            </a:extLst>
          </p:cNvPr>
          <p:cNvGrpSpPr/>
          <p:nvPr/>
        </p:nvGrpSpPr>
        <p:grpSpPr>
          <a:xfrm>
            <a:off x="1066800" y="1558237"/>
            <a:ext cx="10439400" cy="1267951"/>
            <a:chOff x="532674" y="2652205"/>
            <a:chExt cx="10554426" cy="564033"/>
          </a:xfrm>
        </p:grpSpPr>
        <p:sp>
          <p:nvSpPr>
            <p:cNvPr id="6" name="Rectangle: Rounded Corners 5">
              <a:extLst>
                <a:ext uri="{FF2B5EF4-FFF2-40B4-BE49-F238E27FC236}">
                  <a16:creationId xmlns:a16="http://schemas.microsoft.com/office/drawing/2014/main" id="{3F6D81AD-9946-262E-D835-4EAA4067F4F2}"/>
                </a:ext>
              </a:extLst>
            </p:cNvPr>
            <p:cNvSpPr/>
            <p:nvPr/>
          </p:nvSpPr>
          <p:spPr>
            <a:xfrm>
              <a:off x="532674" y="2652205"/>
              <a:ext cx="10554426" cy="564033"/>
            </a:xfrm>
            <a:prstGeom prst="roundRect">
              <a:avLst/>
            </a:prstGeom>
            <a:ln w="381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TextBox 4">
              <a:extLst>
                <a:ext uri="{FF2B5EF4-FFF2-40B4-BE49-F238E27FC236}">
                  <a16:creationId xmlns:a16="http://schemas.microsoft.com/office/drawing/2014/main" id="{B216A0BF-E997-C488-0049-D26DCD1870B0}"/>
                </a:ext>
              </a:extLst>
            </p:cNvPr>
            <p:cNvSpPr txBox="1"/>
            <p:nvPr/>
          </p:nvSpPr>
          <p:spPr>
            <a:xfrm>
              <a:off x="933087" y="2734544"/>
              <a:ext cx="9753601" cy="383350"/>
            </a:xfrm>
            <a:prstGeom prst="rect">
              <a:avLst/>
            </a:prstGeom>
            <a:ln>
              <a:noFill/>
            </a:ln>
          </p:spPr>
          <p:txBody>
            <a:bodyPr wrap="square" lIns="0" tIns="0" rIns="0" bIns="0" rtlCol="0" anchor="t">
              <a:spAutoFit/>
            </a:bodyPr>
            <a:lstStyle/>
            <a:p>
              <a:pPr algn="just">
                <a:spcBef>
                  <a:spcPct val="0"/>
                </a:spcBef>
              </a:pPr>
              <a:r>
                <a:rPr lang="vi-VN" sz="2800" b="0" i="1" dirty="0">
                  <a:solidFill>
                    <a:srgbClr val="333333"/>
                  </a:solidFill>
                  <a:effectLst/>
                  <a:latin typeface="#9Slide03 Cabin Condensed" panose="00000506000000000000" pitchFamily="2" charset="-93"/>
                  <a:cs typeface="Times New Roman" panose="02020603050405020304" pitchFamily="18" charset="0"/>
                </a:rPr>
                <a:t> Hãy chỉ rõ các bước nghiên cứu trong Hình 1.12 tương ứng với những bước nào trong phương pháp nghiên cứu hóa học</a:t>
              </a:r>
              <a:endParaRPr lang="vi-VN" sz="2800" i="1" dirty="0">
                <a:latin typeface="#9Slide03 Cabin Condensed" panose="00000506000000000000" pitchFamily="2" charset="-93"/>
                <a:cs typeface="Times New Roman" panose="02020603050405020304" pitchFamily="18" charset="0"/>
              </a:endParaRPr>
            </a:p>
          </p:txBody>
        </p:sp>
      </p:grpSp>
      <p:pic>
        <p:nvPicPr>
          <p:cNvPr id="9" name="Picture 8">
            <a:extLst>
              <a:ext uri="{FF2B5EF4-FFF2-40B4-BE49-F238E27FC236}">
                <a16:creationId xmlns:a16="http://schemas.microsoft.com/office/drawing/2014/main" id="{4BF8D67A-0A3C-37AA-C739-ACEB7A7E120D}"/>
              </a:ext>
            </a:extLst>
          </p:cNvPr>
          <p:cNvPicPr>
            <a:picLocks noChangeAspect="1"/>
          </p:cNvPicPr>
          <p:nvPr/>
        </p:nvPicPr>
        <p:blipFill rotWithShape="1">
          <a:blip r:embed="rId2">
            <a:extLst>
              <a:ext uri="{28A0092B-C50C-407E-A947-70E740481C1C}">
                <a14:useLocalDpi xmlns:a14="http://schemas.microsoft.com/office/drawing/2010/main" val="0"/>
              </a:ext>
            </a:extLst>
          </a:blip>
          <a:srcRect b="9790"/>
          <a:stretch/>
        </p:blipFill>
        <p:spPr>
          <a:xfrm>
            <a:off x="428341" y="2898056"/>
            <a:ext cx="6048659" cy="3502744"/>
          </a:xfrm>
          <a:prstGeom prst="rect">
            <a:avLst/>
          </a:prstGeom>
        </p:spPr>
      </p:pic>
      <p:sp>
        <p:nvSpPr>
          <p:cNvPr id="22" name="TextBox 21">
            <a:extLst>
              <a:ext uri="{FF2B5EF4-FFF2-40B4-BE49-F238E27FC236}">
                <a16:creationId xmlns:a16="http://schemas.microsoft.com/office/drawing/2014/main" id="{120BC904-8B0C-8044-B889-FB18B8EF4209}"/>
              </a:ext>
            </a:extLst>
          </p:cNvPr>
          <p:cNvSpPr txBox="1"/>
          <p:nvPr/>
        </p:nvSpPr>
        <p:spPr>
          <a:xfrm>
            <a:off x="6544544" y="3730103"/>
            <a:ext cx="5181601" cy="1569660"/>
          </a:xfrm>
          <a:prstGeom prst="rect">
            <a:avLst/>
          </a:prstGeom>
          <a:noFill/>
        </p:spPr>
        <p:txBody>
          <a:bodyPr wrap="square">
            <a:spAutoFit/>
          </a:bodyPr>
          <a:lstStyle/>
          <a:p>
            <a:pPr algn="ctr"/>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Hình </a:t>
            </a:r>
            <a:r>
              <a:rPr lang="en-US"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1.12</a:t>
            </a:r>
            <a:r>
              <a:rPr lang="vi-VN" sz="2400" b="1"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Các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bước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thực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hiện</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trong</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đề</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tài</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nghiên</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cứu</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thành</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phần</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hóa</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học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và</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bước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đầu</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ứng</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dụng</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tinh</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dầu</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tram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trà</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trong</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sản</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xuất</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nước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súc</a:t>
            </a:r>
            <a:r>
              <a:rPr lang="en-US" sz="2400" i="1" dirty="0">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 </a:t>
            </a:r>
            <a:r>
              <a:rPr lang="en-US" sz="2400" i="1" dirty="0" err="1">
                <a:solidFill>
                  <a:srgbClr val="7030A0"/>
                </a:solidFill>
                <a:effectLst/>
                <a:latin typeface="#9Slide03 Cabin Condensed" panose="00000506000000000000" pitchFamily="2" charset="-93"/>
                <a:ea typeface="Courier New" panose="02070309020205020404" pitchFamily="49" charset="0"/>
                <a:cs typeface="Times New Roman" panose="02020603050405020304" pitchFamily="18" charset="0"/>
              </a:rPr>
              <a:t>miệng</a:t>
            </a:r>
            <a:endParaRPr lang="en-US" sz="2400" i="1" dirty="0">
              <a:solidFill>
                <a:srgbClr val="7030A0"/>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9370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23" name="Group 22">
            <a:extLst>
              <a:ext uri="{FF2B5EF4-FFF2-40B4-BE49-F238E27FC236}">
                <a16:creationId xmlns:a16="http://schemas.microsoft.com/office/drawing/2014/main" id="{D4365B5D-3CD1-E369-C587-0C8EB525BA37}"/>
              </a:ext>
            </a:extLst>
          </p:cNvPr>
          <p:cNvGrpSpPr/>
          <p:nvPr/>
        </p:nvGrpSpPr>
        <p:grpSpPr>
          <a:xfrm>
            <a:off x="4774908" y="948823"/>
            <a:ext cx="1887557" cy="688476"/>
            <a:chOff x="6006494" y="1980829"/>
            <a:chExt cx="1393062" cy="476622"/>
          </a:xfrm>
        </p:grpSpPr>
        <p:sp>
          <p:nvSpPr>
            <p:cNvPr id="25" name="Rectangle: Rounded Corners 24">
              <a:extLst>
                <a:ext uri="{FF2B5EF4-FFF2-40B4-BE49-F238E27FC236}">
                  <a16:creationId xmlns:a16="http://schemas.microsoft.com/office/drawing/2014/main" id="{D8CEE356-3938-2C58-D1C2-F5F3A6E771C6}"/>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26" name="Rectangle: Rounded Corners 25">
              <a:extLst>
                <a:ext uri="{FF2B5EF4-FFF2-40B4-BE49-F238E27FC236}">
                  <a16:creationId xmlns:a16="http://schemas.microsoft.com/office/drawing/2014/main" id="{4B49983C-D524-106A-A61A-51C2692B8D9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9" name="TextBox 28">
            <a:extLst>
              <a:ext uri="{FF2B5EF4-FFF2-40B4-BE49-F238E27FC236}">
                <a16:creationId xmlns:a16="http://schemas.microsoft.com/office/drawing/2014/main" id="{D0DB8BF6-BE2C-0784-0179-CAF68050F8DB}"/>
              </a:ext>
            </a:extLst>
          </p:cNvPr>
          <p:cNvSpPr txBox="1"/>
          <p:nvPr/>
        </p:nvSpPr>
        <p:spPr>
          <a:xfrm>
            <a:off x="1281391" y="3499771"/>
            <a:ext cx="9853298"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en-US" sz="2800" b="1" dirty="0">
                <a:solidFill>
                  <a:srgbClr val="C00000"/>
                </a:solidFill>
                <a:latin typeface="#9Slide03 Cabin Condensed" panose="00000506000000000000" pitchFamily="2" charset="-93"/>
                <a:ea typeface="Calibri" panose="020F0502020204030204" pitchFamily="34" charset="0"/>
                <a:cs typeface="Times New Roman" panose="02020603050405020304" pitchFamily="18" charset="0"/>
              </a:rPr>
              <a:t>- </a:t>
            </a:r>
            <a:r>
              <a:rPr lang="vi-VN" sz="2800" b="1" dirty="0">
                <a:solidFill>
                  <a:srgbClr val="C00000"/>
                </a:solidFill>
                <a:latin typeface="#9Slide03 Cabin Condensed" panose="00000506000000000000" pitchFamily="2" charset="-93"/>
                <a:ea typeface="Calibri" panose="020F0502020204030204" pitchFamily="34" charset="0"/>
                <a:cs typeface="Times New Roman" panose="02020603050405020304" pitchFamily="18" charset="0"/>
              </a:rPr>
              <a:t>Bước 2: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Nêu giả thuyết: tinh dầu tràm trà có khả năng kháng khuẩn</a:t>
            </a:r>
            <a:endParaRPr lang="en-US" sz="2800" dirty="0">
              <a:latin typeface="#9Slide03 Cabin Condensed" panose="00000506000000000000" pitchFamily="2" charset="-93"/>
              <a:cs typeface="Times New Roman" panose="02020603050405020304" pitchFamily="18" charset="0"/>
            </a:endParaRPr>
          </a:p>
        </p:txBody>
      </p:sp>
      <p:sp>
        <p:nvSpPr>
          <p:cNvPr id="17" name="TextBox 16">
            <a:extLst>
              <a:ext uri="{FF2B5EF4-FFF2-40B4-BE49-F238E27FC236}">
                <a16:creationId xmlns:a16="http://schemas.microsoft.com/office/drawing/2014/main" id="{EA2F61AD-9C72-904D-7EDE-31513073E448}"/>
              </a:ext>
            </a:extLst>
          </p:cNvPr>
          <p:cNvSpPr txBox="1"/>
          <p:nvPr/>
        </p:nvSpPr>
        <p:spPr>
          <a:xfrm>
            <a:off x="1281391" y="2057400"/>
            <a:ext cx="9950489" cy="12926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b="1" dirty="0">
                <a:solidFill>
                  <a:srgbClr val="C00000"/>
                </a:solidFill>
                <a:latin typeface="#9Slide03 Cabin Condensed" panose="00000506000000000000" pitchFamily="2" charset="-93"/>
                <a:ea typeface="Calibri" panose="020F0502020204030204" pitchFamily="34" charset="0"/>
                <a:cs typeface="Times New Roman" panose="02020603050405020304" pitchFamily="18" charset="0"/>
              </a:rPr>
              <a:t>- </a:t>
            </a:r>
            <a:r>
              <a:rPr lang="vi-VN" sz="2800" b="1" dirty="0">
                <a:solidFill>
                  <a:srgbClr val="C00000"/>
                </a:solidFill>
                <a:latin typeface="#9Slide03 Cabin Condensed" panose="00000506000000000000" pitchFamily="2" charset="-93"/>
                <a:ea typeface="Calibri" panose="020F0502020204030204" pitchFamily="34" charset="0"/>
                <a:cs typeface="Times New Roman" panose="02020603050405020304" pitchFamily="18" charset="0"/>
              </a:rPr>
              <a:t>Bước 1: </a:t>
            </a:r>
            <a:r>
              <a:rPr lang="vi-VN" sz="2800" dirty="0">
                <a:latin typeface="#9Slide03 Cabin Condensed" panose="00000506000000000000" pitchFamily="2" charset="-93"/>
                <a:ea typeface="Calibri" panose="020F0502020204030204" pitchFamily="34" charset="0"/>
                <a:cs typeface="Times New Roman" panose="02020603050405020304" pitchFamily="18" charset="0"/>
              </a:rPr>
              <a:t>Nghiên cứu thành phần hóa học và ứng dụng của tinh dầu tràm trà làm nước súc miệng qua các công trình khoa học trên các tạp chí đã được xuất bản</a:t>
            </a:r>
            <a:endParaRPr lang="en-US" sz="2800"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D066F716-537B-1555-267E-A38638C42C21}"/>
              </a:ext>
            </a:extLst>
          </p:cNvPr>
          <p:cNvSpPr txBox="1"/>
          <p:nvPr/>
        </p:nvSpPr>
        <p:spPr>
          <a:xfrm>
            <a:off x="1416270" y="4336706"/>
            <a:ext cx="9950490" cy="86177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en-US" sz="2800" b="1" dirty="0">
                <a:solidFill>
                  <a:srgbClr val="C00000"/>
                </a:solidFill>
                <a:latin typeface="#9Slide03 Cabin Condensed" panose="00000506000000000000" pitchFamily="2" charset="-93"/>
                <a:cs typeface="Times New Roman" panose="02020603050405020304" pitchFamily="18" charset="0"/>
              </a:rPr>
              <a:t>- </a:t>
            </a:r>
            <a:r>
              <a:rPr lang="vi-VN" sz="2800" b="1" dirty="0">
                <a:solidFill>
                  <a:srgbClr val="C00000"/>
                </a:solidFill>
                <a:latin typeface="#9Slide03 Cabin Condensed" panose="00000506000000000000" pitchFamily="2" charset="-93"/>
                <a:cs typeface="Times New Roman" panose="02020603050405020304" pitchFamily="18" charset="0"/>
              </a:rPr>
              <a:t>Bước 3: </a:t>
            </a:r>
            <a:r>
              <a:rPr lang="vi-VN" sz="2800" dirty="0">
                <a:latin typeface="#9Slide03 Cabin Condensed" panose="00000506000000000000" pitchFamily="2" charset="-93"/>
                <a:cs typeface="Times New Roman" panose="02020603050405020304" pitchFamily="18" charset="0"/>
              </a:rPr>
              <a:t>Thực hiện nghiên cứu: tiến hành thí nghiệm chiết xuất tinh dầu và khảo sát hoạt tính kháng khuẩn của sản phẩm</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4568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3C976F-D3B3-4CC6-A33E-AD587E5333E9}"/>
              </a:ext>
            </a:extLst>
          </p:cNvPr>
          <p:cNvSpPr txBox="1"/>
          <p:nvPr/>
        </p:nvSpPr>
        <p:spPr>
          <a:xfrm>
            <a:off x="2971800" y="1272986"/>
            <a:ext cx="8991600" cy="49513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Hoá học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có vai trò như thế nào đối với đời số</a:t>
            </a:r>
            <a:r>
              <a:rPr lang="en-US"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g và s</a:t>
            </a:r>
            <a:r>
              <a:rPr lang="en-US" sz="2800" dirty="0">
                <a:solidFill>
                  <a:srgbClr val="231F20"/>
                </a:solidFill>
                <a:latin typeface="#9Slide03 Cabin Condensed" panose="00000506000000000000" pitchFamily="2" charset="-93"/>
                <a:ea typeface="Arial" panose="020B0604020202020204" pitchFamily="34" charset="0"/>
                <a:cs typeface="Times New Roman" panose="02020603050405020304" pitchFamily="18" charset="0"/>
              </a:rPr>
              <a:t>ả</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 xu</a:t>
            </a:r>
            <a:r>
              <a:rPr lang="en-US"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ấ</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t?</a:t>
            </a:r>
            <a:endParaRPr lang="en-US" sz="2800" dirty="0">
              <a:latin typeface="#9Slide03 Cabin Condensed" panose="00000506000000000000" pitchFamily="2" charset="-93"/>
              <a:cs typeface="Times New Roman" panose="02020603050405020304" pitchFamily="18" charset="0"/>
            </a:endParaRP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6B7796-65A7-D354-5692-0E6C21FFEC0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462" l="9962" r="89944">
                        <a14:foregroundMark x1="31767" y1="33769" x2="31767" y2="33769"/>
                        <a14:foregroundMark x1="31767" y1="30077" x2="31767" y2="30077"/>
                        <a14:foregroundMark x1="31015" y1="26000" x2="31015" y2="26000"/>
                        <a14:foregroundMark x1="51974" y1="91154" x2="51974" y2="91154"/>
                      </a14:backgroundRemoval>
                    </a14:imgEffect>
                  </a14:imgLayer>
                </a14:imgProps>
              </a:ext>
              <a:ext uri="{28A0092B-C50C-407E-A947-70E740481C1C}">
                <a14:useLocalDpi xmlns:a14="http://schemas.microsoft.com/office/drawing/2010/main" val="0"/>
              </a:ext>
            </a:extLst>
          </a:blip>
          <a:srcRect l="18179" t="12796"/>
          <a:stretch/>
        </p:blipFill>
        <p:spPr>
          <a:xfrm>
            <a:off x="914400" y="-152400"/>
            <a:ext cx="2286000" cy="2796694"/>
          </a:xfrm>
          <a:prstGeom prst="rect">
            <a:avLst/>
          </a:prstGeom>
        </p:spPr>
      </p:pic>
    </p:spTree>
    <p:extLst>
      <p:ext uri="{BB962C8B-B14F-4D97-AF65-F5344CB8AC3E}">
        <p14:creationId xmlns:p14="http://schemas.microsoft.com/office/powerpoint/2010/main" val="286668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sp>
        <p:nvSpPr>
          <p:cNvPr id="3" name="AutoShape 5">
            <a:extLst>
              <a:ext uri="{FF2B5EF4-FFF2-40B4-BE49-F238E27FC236}">
                <a16:creationId xmlns:a16="http://schemas.microsoft.com/office/drawing/2014/main" id="{AC664430-E5CA-4B45-AC80-95C0DBC8FAC0}"/>
              </a:ext>
            </a:extLst>
          </p:cNvPr>
          <p:cNvSpPr/>
          <p:nvPr/>
        </p:nvSpPr>
        <p:spPr>
          <a:xfrm>
            <a:off x="960120" y="1373231"/>
            <a:ext cx="10271760" cy="0"/>
          </a:xfrm>
          <a:prstGeom prst="line">
            <a:avLst/>
          </a:prstGeom>
          <a:ln w="38100" cap="flat">
            <a:solidFill>
              <a:srgbClr val="726753"/>
            </a:solidFill>
            <a:prstDash val="solid"/>
            <a:headEnd type="none" w="sm" len="sm"/>
            <a:tailEnd type="none" w="sm" len="sm"/>
          </a:ln>
        </p:spPr>
        <p:txBody>
          <a:bodyPr/>
          <a:lstStyle/>
          <a:p>
            <a:endParaRPr lang="en-US" dirty="0">
              <a:latin typeface="#9Slide03 Cabin Condensed" panose="00000506000000000000" pitchFamily="2" charset="-93"/>
            </a:endParaRPr>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7E292E01-BB47-6AD5-ADDE-4ABDE58ECBDA}"/>
              </a:ext>
            </a:extLst>
          </p:cNvPr>
          <p:cNvGrpSpPr/>
          <p:nvPr/>
        </p:nvGrpSpPr>
        <p:grpSpPr>
          <a:xfrm>
            <a:off x="4158518" y="327004"/>
            <a:ext cx="3874963" cy="874400"/>
            <a:chOff x="4419599" y="333344"/>
            <a:chExt cx="6705601" cy="87440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874400"/>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4555941" y="555100"/>
              <a:ext cx="6432911"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800" b="1" i="0" dirty="0">
                  <a:solidFill>
                    <a:schemeClr val="bg1"/>
                  </a:solidFill>
                  <a:effectLst/>
                  <a:latin typeface="#9Slide03 Cabin Condensed" panose="00000506000000000000" pitchFamily="2" charset="-93"/>
                  <a:cs typeface="Times New Roman" panose="02020603050405020304" pitchFamily="18" charset="0"/>
                </a:rPr>
                <a:t>VẬN DỤNG (VIDEO)</a:t>
              </a:r>
              <a:endParaRPr lang="en-US" sz="2800" b="1" dirty="0">
                <a:solidFill>
                  <a:schemeClr val="bg1"/>
                </a:solidFill>
                <a:latin typeface="#9Slide03 Cabin Condensed" panose="00000506000000000000" pitchFamily="2" charset="-93"/>
                <a:cs typeface="Times New Roman" panose="02020603050405020304" pitchFamily="18" charset="0"/>
              </a:endParaRPr>
            </a:p>
          </p:txBody>
        </p:sp>
      </p:grpSp>
      <p:pic>
        <p:nvPicPr>
          <p:cNvPr id="4" name="Mưa axit là gì- Nguyên nhân, Tác hại &amp; Cách Phòng Tránh - TRI THỨC Official">
            <a:hlinkClick r:id="" action="ppaction://media"/>
            <a:extLst>
              <a:ext uri="{FF2B5EF4-FFF2-40B4-BE49-F238E27FC236}">
                <a16:creationId xmlns:a16="http://schemas.microsoft.com/office/drawing/2014/main" id="{244792B7-7423-1ABB-0A08-E320787B4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459392"/>
            <a:ext cx="8915400" cy="5014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39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9Slide03 Cabin Condensed" panose="00000506000000000000" pitchFamily="2" charset="-93"/>
              </a:endParaRPr>
            </a:p>
          </p:txBody>
        </p:sp>
      </p:grpSp>
      <p:grpSp>
        <p:nvGrpSpPr>
          <p:cNvPr id="7" name="Group 6">
            <a:extLst>
              <a:ext uri="{FF2B5EF4-FFF2-40B4-BE49-F238E27FC236}">
                <a16:creationId xmlns:a16="http://schemas.microsoft.com/office/drawing/2014/main" id="{7E292E01-BB47-6AD5-ADDE-4ABDE58ECBDA}"/>
              </a:ext>
            </a:extLst>
          </p:cNvPr>
          <p:cNvGrpSpPr/>
          <p:nvPr/>
        </p:nvGrpSpPr>
        <p:grpSpPr>
          <a:xfrm>
            <a:off x="2895600" y="304800"/>
            <a:ext cx="3874963" cy="874400"/>
            <a:chOff x="4419599" y="333344"/>
            <a:chExt cx="6705601" cy="87440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874400"/>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2" name="TextBox 21">
              <a:extLst>
                <a:ext uri="{FF2B5EF4-FFF2-40B4-BE49-F238E27FC236}">
                  <a16:creationId xmlns:a16="http://schemas.microsoft.com/office/drawing/2014/main" id="{FDD729E4-348E-4456-86C2-A32924347C12}"/>
                </a:ext>
              </a:extLst>
            </p:cNvPr>
            <p:cNvSpPr txBox="1"/>
            <p:nvPr/>
          </p:nvSpPr>
          <p:spPr>
            <a:xfrm>
              <a:off x="4555941" y="555100"/>
              <a:ext cx="6432911" cy="43088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800" b="1" i="0" dirty="0">
                  <a:solidFill>
                    <a:schemeClr val="bg1"/>
                  </a:solidFill>
                  <a:effectLst/>
                  <a:latin typeface="#9Slide03 Cabin Condensed" panose="00000506000000000000" pitchFamily="2" charset="-93"/>
                  <a:cs typeface="Times New Roman" panose="02020603050405020304" pitchFamily="18" charset="0"/>
                </a:rPr>
                <a:t>VẬN DỤNG</a:t>
              </a:r>
              <a:endParaRPr lang="en-US" sz="2800" b="1" dirty="0">
                <a:solidFill>
                  <a:schemeClr val="bg1"/>
                </a:solidFill>
                <a:latin typeface="#9Slide03 Cabin Condensed" panose="00000506000000000000" pitchFamily="2" charset="-93"/>
                <a:cs typeface="Times New Roman" panose="02020603050405020304" pitchFamily="18" charset="0"/>
              </a:endParaRPr>
            </a:p>
          </p:txBody>
        </p:sp>
      </p:grpSp>
      <p:grpSp>
        <p:nvGrpSpPr>
          <p:cNvPr id="27" name="Group 26">
            <a:extLst>
              <a:ext uri="{FF2B5EF4-FFF2-40B4-BE49-F238E27FC236}">
                <a16:creationId xmlns:a16="http://schemas.microsoft.com/office/drawing/2014/main" id="{12DCAE4D-C343-2AAA-F44E-5993485BB95B}"/>
              </a:ext>
            </a:extLst>
          </p:cNvPr>
          <p:cNvGrpSpPr/>
          <p:nvPr/>
        </p:nvGrpSpPr>
        <p:grpSpPr>
          <a:xfrm>
            <a:off x="1188720" y="1332035"/>
            <a:ext cx="10271760" cy="3824599"/>
            <a:chOff x="1213006" y="2566475"/>
            <a:chExt cx="9874094" cy="2830003"/>
          </a:xfrm>
        </p:grpSpPr>
        <p:sp>
          <p:nvSpPr>
            <p:cNvPr id="28" name="Rectangle: Rounded Corners 27">
              <a:extLst>
                <a:ext uri="{FF2B5EF4-FFF2-40B4-BE49-F238E27FC236}">
                  <a16:creationId xmlns:a16="http://schemas.microsoft.com/office/drawing/2014/main" id="{F02C5151-5452-2632-D968-48C422F6C68C}"/>
                </a:ext>
              </a:extLst>
            </p:cNvPr>
            <p:cNvSpPr/>
            <p:nvPr/>
          </p:nvSpPr>
          <p:spPr>
            <a:xfrm>
              <a:off x="1213006" y="2566475"/>
              <a:ext cx="9874094" cy="2676341"/>
            </a:xfrm>
            <a:prstGeom prst="roundRect">
              <a:avLst/>
            </a:prstGeom>
            <a:ln w="38100">
              <a:solidFill>
                <a:srgbClr val="00B05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600"/>
            </a:p>
          </p:txBody>
        </p:sp>
        <p:sp>
          <p:nvSpPr>
            <p:cNvPr id="29" name="TextBox 4">
              <a:extLst>
                <a:ext uri="{FF2B5EF4-FFF2-40B4-BE49-F238E27FC236}">
                  <a16:creationId xmlns:a16="http://schemas.microsoft.com/office/drawing/2014/main" id="{3D8CB9A9-9B82-CEFC-00AF-405181EB1D49}"/>
                </a:ext>
              </a:extLst>
            </p:cNvPr>
            <p:cNvSpPr txBox="1"/>
            <p:nvPr/>
          </p:nvSpPr>
          <p:spPr>
            <a:xfrm>
              <a:off x="1388806" y="2663615"/>
              <a:ext cx="9478543" cy="2732863"/>
            </a:xfrm>
            <a:prstGeom prst="rect">
              <a:avLst/>
            </a:prstGeom>
            <a:ln>
              <a:noFill/>
              <a:prstDash val="dashDot"/>
            </a:ln>
          </p:spPr>
          <p:txBody>
            <a:bodyPr wrap="square" lIns="0" tIns="0" rIns="0" bIns="0" rtlCol="0" anchor="t">
              <a:spAutoFit/>
            </a:bodyPr>
            <a:lstStyle/>
            <a:p>
              <a:pPr algn="just">
                <a:spcBef>
                  <a:spcPct val="0"/>
                </a:spcBef>
              </a:pPr>
              <a:r>
                <a:rPr lang="vi-VN" sz="2400" b="1" i="1" dirty="0">
                  <a:solidFill>
                    <a:schemeClr val="accent2"/>
                  </a:solidFill>
                  <a:effectLst/>
                  <a:latin typeface="#9Slide03 Cabin Condensed" panose="00000506000000000000" pitchFamily="2" charset="-93"/>
                  <a:cs typeface="Times New Roman" panose="02020603050405020304" pitchFamily="18" charset="0"/>
                </a:rPr>
                <a:t> </a:t>
              </a:r>
              <a:r>
                <a:rPr lang="vi-VN" sz="2400" b="0" i="1" dirty="0">
                  <a:solidFill>
                    <a:schemeClr val="accent2"/>
                  </a:solidFill>
                  <a:effectLst/>
                  <a:latin typeface="#9Slide03 Cabin Condensed" panose="00000506000000000000" pitchFamily="2" charset="-93"/>
                  <a:cs typeface="Times New Roman" panose="02020603050405020304" pitchFamily="18" charset="0"/>
                </a:rPr>
                <a:t>Mưa acid là một thuật ngữ chung chỉ sự tích lũy của các chất gây ô nhiễm, có khả năng chuyển hóa trong nước mưa tạo nên môi trường acid. Các chất gây ô nhiễm chủ yếu là khí SO</a:t>
              </a:r>
              <a:r>
                <a:rPr lang="vi-VN" sz="2400" b="0" i="1" baseline="-25000" dirty="0">
                  <a:solidFill>
                    <a:schemeClr val="accent2"/>
                  </a:solidFill>
                  <a:effectLst/>
                  <a:latin typeface="#9Slide03 Cabin Condensed" panose="00000506000000000000" pitchFamily="2" charset="-93"/>
                  <a:cs typeface="Times New Roman" panose="02020603050405020304" pitchFamily="18" charset="0"/>
                </a:rPr>
                <a:t>2</a:t>
              </a:r>
              <a:r>
                <a:rPr lang="vi-VN" sz="2400" b="0" i="1" dirty="0">
                  <a:solidFill>
                    <a:schemeClr val="accent2"/>
                  </a:solidFill>
                  <a:effectLst/>
                  <a:latin typeface="#9Slide03 Cabin Condensed" panose="00000506000000000000" pitchFamily="2" charset="-93"/>
                  <a:cs typeface="Times New Roman" panose="02020603050405020304" pitchFamily="18" charset="0"/>
                </a:rPr>
                <a:t> và NO</a:t>
              </a:r>
              <a:r>
                <a:rPr lang="vi-VN" sz="2400" b="0" i="1" baseline="-25000" dirty="0">
                  <a:solidFill>
                    <a:schemeClr val="accent2"/>
                  </a:solidFill>
                  <a:effectLst/>
                  <a:latin typeface="#9Slide03 Cabin Condensed" panose="00000506000000000000" pitchFamily="2" charset="-93"/>
                  <a:cs typeface="Times New Roman" panose="02020603050405020304" pitchFamily="18" charset="0"/>
                </a:rPr>
                <a:t>x</a:t>
              </a:r>
              <a:r>
                <a:rPr lang="vi-VN" sz="2400" b="0" i="1" dirty="0">
                  <a:solidFill>
                    <a:schemeClr val="accent2"/>
                  </a:solidFill>
                  <a:effectLst/>
                  <a:latin typeface="#9Slide03 Cabin Condensed" panose="00000506000000000000" pitchFamily="2" charset="-93"/>
                  <a:cs typeface="Times New Roman" panose="02020603050405020304" pitchFamily="18" charset="0"/>
                </a:rPr>
                <a:t> thải ra từ các quá trình sản xuất trong đời sống, đặc biệt là quá trình đốt cháy than đá, dầu mỏ và các nhiên liệu tự nhiên khác. Hiện tượng này gây ảnh hưởng trực tiếp đến đời sống con người, động – thực vật và có thể làm thay đổi thành phần của nước các sông, hồ, giết chết các loài cá và những sinh vật khác, đồng thời hủy hoại các công trình kiến trúc. Theo em, việc nghiên cứu để tìm ra giải pháp nhằm giảm thiểu tác hại của mưa acid thuộc phương pháp nghiên cứu lí thuyết, thực nghiệm, hay ứng dụng</a:t>
              </a:r>
            </a:p>
            <a:p>
              <a:pPr algn="just">
                <a:spcBef>
                  <a:spcPct val="0"/>
                </a:spcBef>
              </a:pPr>
              <a:endParaRPr lang="vi-VN" sz="2400" b="0" i="1" dirty="0">
                <a:solidFill>
                  <a:schemeClr val="accent2"/>
                </a:solidFill>
                <a:effectLst/>
                <a:latin typeface="#9Slide03 Cabin Condensed" panose="00000506000000000000" pitchFamily="2" charset="-93"/>
                <a:cs typeface="Times New Roman" panose="02020603050405020304" pitchFamily="18" charset="0"/>
              </a:endParaRPr>
            </a:p>
            <a:p>
              <a:pPr algn="just">
                <a:spcBef>
                  <a:spcPct val="0"/>
                </a:spcBef>
              </a:pPr>
              <a:endParaRPr lang="vi-VN" sz="2400" i="1" dirty="0">
                <a:solidFill>
                  <a:schemeClr val="accent2"/>
                </a:solidFill>
                <a:latin typeface="#9Slide03 Cabin Condensed" panose="00000506000000000000" pitchFamily="2" charset="-93"/>
                <a:cs typeface="Times New Roman" panose="02020603050405020304" pitchFamily="18" charset="0"/>
              </a:endParaRPr>
            </a:p>
          </p:txBody>
        </p:sp>
      </p:grpSp>
      <p:grpSp>
        <p:nvGrpSpPr>
          <p:cNvPr id="16" name="Group 15">
            <a:extLst>
              <a:ext uri="{FF2B5EF4-FFF2-40B4-BE49-F238E27FC236}">
                <a16:creationId xmlns:a16="http://schemas.microsoft.com/office/drawing/2014/main" id="{887E3DB7-AA89-BC80-DD5A-AE52E33709D5}"/>
              </a:ext>
            </a:extLst>
          </p:cNvPr>
          <p:cNvGrpSpPr/>
          <p:nvPr/>
        </p:nvGrpSpPr>
        <p:grpSpPr>
          <a:xfrm>
            <a:off x="828734" y="5657245"/>
            <a:ext cx="1887557" cy="688476"/>
            <a:chOff x="6006494" y="1980829"/>
            <a:chExt cx="1393062" cy="476622"/>
          </a:xfrm>
        </p:grpSpPr>
        <p:sp>
          <p:nvSpPr>
            <p:cNvPr id="17" name="Rectangle: Rounded Corners 16">
              <a:extLst>
                <a:ext uri="{FF2B5EF4-FFF2-40B4-BE49-F238E27FC236}">
                  <a16:creationId xmlns:a16="http://schemas.microsoft.com/office/drawing/2014/main" id="{8D44C129-B11E-C106-389E-5BB2073C567C}"/>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9Slide03 Cabin Condensed" panose="00000506000000000000" pitchFamily="2" charset="-93"/>
              </a:endParaRPr>
            </a:p>
          </p:txBody>
        </p:sp>
        <p:sp>
          <p:nvSpPr>
            <p:cNvPr id="18" name="Rectangle: Rounded Corners 17">
              <a:extLst>
                <a:ext uri="{FF2B5EF4-FFF2-40B4-BE49-F238E27FC236}">
                  <a16:creationId xmlns:a16="http://schemas.microsoft.com/office/drawing/2014/main" id="{82F9166B-A769-F5EF-D3FE-5D03E8C668EE}"/>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Cabin Condensed" panose="00000506000000000000" pitchFamily="2" charset="-93"/>
                </a:rPr>
                <a:t>ĐÁP ÁN</a:t>
              </a:r>
            </a:p>
          </p:txBody>
        </p:sp>
      </p:grpSp>
      <p:sp>
        <p:nvSpPr>
          <p:cNvPr id="20" name="TextBox 19">
            <a:extLst>
              <a:ext uri="{FF2B5EF4-FFF2-40B4-BE49-F238E27FC236}">
                <a16:creationId xmlns:a16="http://schemas.microsoft.com/office/drawing/2014/main" id="{89A94663-FD83-B9C4-0EED-4F639533279E}"/>
              </a:ext>
            </a:extLst>
          </p:cNvPr>
          <p:cNvSpPr txBox="1"/>
          <p:nvPr/>
        </p:nvSpPr>
        <p:spPr>
          <a:xfrm>
            <a:off x="2844017" y="5112255"/>
            <a:ext cx="8519249" cy="1200329"/>
          </a:xfrm>
          <a:prstGeom prst="rect">
            <a:avLst/>
          </a:prstGeom>
          <a:noFill/>
        </p:spPr>
        <p:txBody>
          <a:bodyPr wrap="square">
            <a:spAutoFit/>
          </a:bodyPr>
          <a:lstStyle/>
          <a:p>
            <a:pPr algn="just"/>
            <a:r>
              <a:rPr lang="vi-VN" sz="2400" b="0" i="0" dirty="0">
                <a:solidFill>
                  <a:srgbClr val="333333"/>
                </a:solidFill>
                <a:effectLst/>
                <a:latin typeface="#9Slide03 Cabin Condensed" panose="00000506000000000000" pitchFamily="2" charset="-93"/>
                <a:cs typeface="Times New Roman" panose="02020603050405020304" pitchFamily="18" charset="0"/>
              </a:rPr>
              <a:t>Nghiên cứu để tìm ra giải pháp nhằm giảm thiểu tác hại của mưa acid thuộc phương pháp nghiên cứu ứng dụng, nhằm mục đích giải quyết các vấn đề mưa acid gây nên (ảnh hưởng xấu đến môi trường, con người...)</a:t>
            </a:r>
            <a:endParaRPr lang="en-US" sz="24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9049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8861">
            <a:off x="6878514" y="2760011"/>
            <a:ext cx="9278931" cy="614096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00388">
            <a:off x="-1838113" y="-2469489"/>
            <a:ext cx="6183577" cy="618357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69826" y="104300"/>
            <a:ext cx="2978082" cy="2777061"/>
          </a:xfrm>
          <a:prstGeom prst="rect">
            <a:avLst/>
          </a:prstGeom>
        </p:spPr>
      </p:pic>
      <p:pic>
        <p:nvPicPr>
          <p:cNvPr id="7" name="Picture 7"/>
          <p:cNvPicPr>
            <a:picLocks noChangeAspect="1"/>
          </p:cNvPicPr>
          <p:nvPr/>
        </p:nvPicPr>
        <p:blipFill>
          <a:blip r:embed="rId8"/>
          <a:srcRect/>
          <a:stretch>
            <a:fillRect/>
          </a:stretch>
        </p:blipFill>
        <p:spPr>
          <a:xfrm>
            <a:off x="228600" y="5253114"/>
            <a:ext cx="1756373" cy="1604886"/>
          </a:xfrm>
          <a:prstGeom prst="rect">
            <a:avLst/>
          </a:prstGeom>
        </p:spPr>
      </p:pic>
      <p:sp>
        <p:nvSpPr>
          <p:cNvPr id="8" name="TextBox 8"/>
          <p:cNvSpPr txBox="1"/>
          <p:nvPr/>
        </p:nvSpPr>
        <p:spPr>
          <a:xfrm>
            <a:off x="1158987" y="2941370"/>
            <a:ext cx="9661412" cy="2215991"/>
          </a:xfrm>
          <a:prstGeom prst="rect">
            <a:avLst/>
          </a:prstGeom>
        </p:spPr>
        <p:txBody>
          <a:bodyPr wrap="square" lIns="0" tIns="0" rIns="0" bIns="0" rtlCol="0" anchor="t">
            <a:spAutoFit/>
          </a:bodyPr>
          <a:lstStyle/>
          <a:p>
            <a:pPr algn="ctr">
              <a:spcBef>
                <a:spcPct val="0"/>
              </a:spcBef>
            </a:pP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là</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một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ngành</a:t>
            </a:r>
            <a:r>
              <a:rPr lang="en-US" sz="2400" i="1" spc="138" dirty="0">
                <a:latin typeface="#9Slide03 Cabin Condensed" panose="00000506000000000000" pitchFamily="2" charset="-93"/>
                <a:cs typeface="Times New Roman" panose="02020603050405020304" pitchFamily="18" charset="0"/>
              </a:rPr>
              <a:t> khoa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thuộc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lĩnh</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vực</a:t>
            </a:r>
            <a:r>
              <a:rPr lang="en-US" sz="2400" i="1" spc="138" dirty="0">
                <a:latin typeface="#9Slide03 Cabin Condensed" panose="00000506000000000000" pitchFamily="2" charset="-93"/>
                <a:cs typeface="Times New Roman" panose="02020603050405020304" pitchFamily="18" charset="0"/>
              </a:rPr>
              <a:t> khoa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tự</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nhiên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kết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hợp</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chặt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chẽ</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giữa</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lí</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thuyết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và</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thực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nghiệm</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còn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được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gọi</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là</a:t>
            </a:r>
            <a:r>
              <a:rPr lang="en-US" sz="2400" i="1" spc="138" dirty="0">
                <a:latin typeface="#9Slide03 Cabin Condensed" panose="00000506000000000000" pitchFamily="2" charset="-93"/>
                <a:cs typeface="Times New Roman" panose="02020603050405020304" pitchFamily="18" charset="0"/>
              </a:rPr>
              <a:t> "khoa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trung</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tâm</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vì</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nó</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là</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cầu</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nối</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giữa</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các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ngành</a:t>
            </a:r>
            <a:r>
              <a:rPr lang="en-US" sz="2400" i="1" spc="138" dirty="0">
                <a:latin typeface="#9Slide03 Cabin Condensed" panose="00000506000000000000" pitchFamily="2" charset="-93"/>
                <a:cs typeface="Times New Roman" panose="02020603050405020304" pitchFamily="18" charset="0"/>
              </a:rPr>
              <a:t> khoa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tự</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nhiên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khác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như</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vật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lí</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địa</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chất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và</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sinh</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 </a:t>
            </a:r>
            <a:r>
              <a:rPr lang="en-US" sz="2400" i="1" spc="138" dirty="0" err="1">
                <a:latin typeface="#9Slide03 Cabin Condensed" panose="00000506000000000000" pitchFamily="2" charset="-93"/>
                <a:cs typeface="Times New Roman" panose="02020603050405020304" pitchFamily="18" charset="0"/>
              </a:rPr>
              <a:t>theo</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truyền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thống</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học</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được</a:t>
            </a:r>
            <a:r>
              <a:rPr lang="en-US" sz="2400" i="1" spc="138" dirty="0">
                <a:latin typeface="#9Slide03 Cabin Condensed" panose="00000506000000000000" pitchFamily="2" charset="-93"/>
                <a:cs typeface="Times New Roman" panose="02020603050405020304" pitchFamily="18" charset="0"/>
              </a:rPr>
              <a:t> chia </a:t>
            </a:r>
            <a:r>
              <a:rPr lang="en-US" sz="2400" i="1" spc="138" dirty="0" err="1">
                <a:latin typeface="#9Slide03 Cabin Condensed" panose="00000506000000000000" pitchFamily="2" charset="-93"/>
                <a:cs typeface="Times New Roman" panose="02020603050405020304" pitchFamily="18" charset="0"/>
              </a:rPr>
              <a:t>thành</a:t>
            </a:r>
            <a:r>
              <a:rPr lang="en-US" sz="2400" i="1" spc="138" dirty="0">
                <a:latin typeface="#9Slide03 Cabin Condensed" panose="00000506000000000000" pitchFamily="2" charset="-93"/>
                <a:cs typeface="Times New Roman" panose="02020603050405020304" pitchFamily="18" charset="0"/>
              </a:rPr>
              <a:t> 5 </a:t>
            </a:r>
            <a:r>
              <a:rPr lang="en-US" sz="2400" i="1" spc="138" dirty="0" err="1">
                <a:latin typeface="#9Slide03 Cabin Condensed" panose="00000506000000000000" pitchFamily="2" charset="-93"/>
                <a:cs typeface="Times New Roman" panose="02020603050405020304" pitchFamily="18" charset="0"/>
              </a:rPr>
              <a:t>chuyên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ngành</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chính</a:t>
            </a:r>
            <a:r>
              <a:rPr lang="en-US" sz="2400" i="1" spc="138" dirty="0">
                <a:latin typeface="#9Slide03 Cabin Condensed" panose="00000506000000000000" pitchFamily="2" charset="-93"/>
                <a:cs typeface="Times New Roman" panose="02020603050405020304" pitchFamily="18" charset="0"/>
              </a:rPr>
              <a:t>, bao </a:t>
            </a:r>
            <a:r>
              <a:rPr lang="en-US" sz="2400" i="1" spc="138" dirty="0" err="1">
                <a:latin typeface="#9Slide03 Cabin Condensed" panose="00000506000000000000" pitchFamily="2" charset="-93"/>
                <a:cs typeface="Times New Roman" panose="02020603050405020304" pitchFamily="18" charset="0"/>
              </a:rPr>
              <a:t>gồm</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lí</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thuyết</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và</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lí</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vô</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hữu</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cơ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phân</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tích</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hoá</a:t>
            </a:r>
            <a:r>
              <a:rPr lang="en-US" sz="2400" i="1" spc="138" dirty="0">
                <a:latin typeface="#9Slide03 Cabin Condensed" panose="00000506000000000000" pitchFamily="2" charset="-93"/>
                <a:cs typeface="Times New Roman" panose="02020603050405020304" pitchFamily="18" charset="0"/>
              </a:rPr>
              <a:t> </a:t>
            </a:r>
            <a:r>
              <a:rPr lang="en-US" sz="2400" i="1" spc="138" dirty="0" err="1">
                <a:latin typeface="#9Slide03 Cabin Condensed" panose="00000506000000000000" pitchFamily="2" charset="-93"/>
                <a:cs typeface="Times New Roman" panose="02020603050405020304" pitchFamily="18" charset="0"/>
              </a:rPr>
              <a:t>sinh</a:t>
            </a:r>
            <a:r>
              <a:rPr lang="en-US" sz="2400" i="1" spc="138" dirty="0">
                <a:latin typeface="#9Slide03 Cabin Condensed" panose="00000506000000000000" pitchFamily="2" charset="-93"/>
                <a:cs typeface="Times New Roman" panose="02020603050405020304" pitchFamily="18" charset="0"/>
              </a:rPr>
              <a:t>.</a:t>
            </a: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850" y="5275166"/>
            <a:ext cx="1488317" cy="1110657"/>
          </a:xfrm>
          <a:prstGeom prst="rect">
            <a:avLst/>
          </a:prstGeom>
        </p:spPr>
      </p:pic>
      <p:sp>
        <p:nvSpPr>
          <p:cNvPr id="10" name="TextBox 10"/>
          <p:cNvSpPr txBox="1"/>
          <p:nvPr/>
        </p:nvSpPr>
        <p:spPr>
          <a:xfrm>
            <a:off x="1984973" y="1530237"/>
            <a:ext cx="7948112" cy="1128514"/>
          </a:xfrm>
          <a:prstGeom prst="rect">
            <a:avLst/>
          </a:prstGeom>
        </p:spPr>
        <p:txBody>
          <a:bodyPr lIns="0" tIns="0" rIns="0" bIns="0" rtlCol="0" anchor="t">
            <a:spAutoFit/>
          </a:bodyPr>
          <a:lstStyle/>
          <a:p>
            <a:pPr algn="ctr">
              <a:lnSpc>
                <a:spcPts val="8840"/>
              </a:lnSpc>
              <a:spcBef>
                <a:spcPct val="0"/>
              </a:spcBef>
            </a:pPr>
            <a:r>
              <a:rPr lang="en-US" sz="7367" b="1" dirty="0">
                <a:solidFill>
                  <a:srgbClr val="C00000"/>
                </a:solidFill>
                <a:latin typeface="#9Slide03 Cabin Condensed" panose="00000506000000000000" pitchFamily="2" charset="-93"/>
                <a:cs typeface="Times New Roman" panose="02020603050405020304" pitchFamily="18" charset="0"/>
              </a:rPr>
              <a:t>TỔNG KẾT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grpSp>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738836" cy="49705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b="1" i="1"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Hoá học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có vai trò như thế nào đối với đời số</a:t>
            </a:r>
            <a:r>
              <a:rPr lang="en-US"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g và s</a:t>
            </a:r>
            <a:r>
              <a:rPr lang="en-US" sz="2800" dirty="0">
                <a:solidFill>
                  <a:srgbClr val="231F20"/>
                </a:solidFill>
                <a:latin typeface="#9Slide03 Cabin Condensed" panose="00000506000000000000" pitchFamily="2" charset="-93"/>
                <a:ea typeface="Arial" panose="020B0604020202020204" pitchFamily="34" charset="0"/>
                <a:cs typeface="Times New Roman" panose="02020603050405020304" pitchFamily="18" charset="0"/>
              </a:rPr>
              <a:t>ả</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n xu</a:t>
            </a:r>
            <a:r>
              <a:rPr lang="en-US"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ấ</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t?</a:t>
            </a:r>
            <a:endParaRPr lang="en-US" sz="2800" dirty="0">
              <a:latin typeface="#9Slide03 Cabin Condensed" panose="00000506000000000000" pitchFamily="2" charset="-93"/>
              <a:cs typeface="Times New Roman" panose="02020603050405020304" pitchFamily="18" charset="0"/>
            </a:endParaRPr>
          </a:p>
        </p:txBody>
      </p:sp>
      <p:grpSp>
        <p:nvGrpSpPr>
          <p:cNvPr id="3" name="Group 2">
            <a:extLst>
              <a:ext uri="{FF2B5EF4-FFF2-40B4-BE49-F238E27FC236}">
                <a16:creationId xmlns:a16="http://schemas.microsoft.com/office/drawing/2014/main" id="{9514A1E2-E73B-4762-9D31-601A3305ED21}"/>
              </a:ext>
            </a:extLst>
          </p:cNvPr>
          <p:cNvGrpSpPr/>
          <p:nvPr/>
        </p:nvGrpSpPr>
        <p:grpSpPr>
          <a:xfrm>
            <a:off x="4713099" y="3330493"/>
            <a:ext cx="7326501" cy="1232861"/>
            <a:chOff x="7087536" y="3157322"/>
            <a:chExt cx="6257746" cy="1232861"/>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5717476" cy="11079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nSpc>
                  <a:spcPct val="100000"/>
                </a:lnSpc>
              </a:pPr>
              <a:r>
                <a:rPr lang="vi-VN" b="0" i="0" dirty="0">
                  <a:solidFill>
                    <a:srgbClr val="000000"/>
                  </a:solidFill>
                  <a:effectLst/>
                  <a:latin typeface="#9Slide03 Cabin Condensed" panose="00000506000000000000" pitchFamily="2" charset="-93"/>
                  <a:cs typeface="Times New Roman" panose="02020603050405020304" pitchFamily="18" charset="0"/>
                </a:rPr>
                <a:t>Nhờ có hóa học mà con người sản xuất ra nhiều đồ dùng, thực phẩm, trang sức, thuốc chữa bệnh, nguyên liệu, nhiên liệu, … giúp chúng ta có cuộc sống tốt hơn, tiện nghi hơn.</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3157322"/>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840036" y="3682609"/>
            <a:ext cx="3706465" cy="1292662"/>
            <a:chOff x="7087536" y="5414906"/>
            <a:chExt cx="3706465" cy="1292662"/>
          </a:xfrm>
        </p:grpSpPr>
        <p:sp>
          <p:nvSpPr>
            <p:cNvPr id="15" name="TextBox 14">
              <a:extLst>
                <a:ext uri="{FF2B5EF4-FFF2-40B4-BE49-F238E27FC236}">
                  <a16:creationId xmlns:a16="http://schemas.microsoft.com/office/drawing/2014/main" id="{110AF815-0740-4FB0-9345-9FFE0F333307}"/>
                </a:ext>
              </a:extLst>
            </p:cNvPr>
            <p:cNvSpPr txBox="1"/>
            <p:nvPr/>
          </p:nvSpPr>
          <p:spPr>
            <a:xfrm>
              <a:off x="7570526" y="5414906"/>
              <a:ext cx="3223475" cy="129266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sz="2800" b="1" i="1"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Hóa học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có vai trò </a:t>
              </a:r>
              <a:r>
                <a:rPr lang="vi-VN" sz="2800" b="1" i="1" dirty="0">
                  <a:solidFill>
                    <a:srgbClr val="FF0000"/>
                  </a:solidFill>
                  <a:effectLst/>
                  <a:latin typeface="#9Slide03 Cabin Condensed" panose="00000506000000000000" pitchFamily="2" charset="-93"/>
                  <a:ea typeface="Arial" panose="020B0604020202020204" pitchFamily="34" charset="0"/>
                  <a:cs typeface="Times New Roman" panose="02020603050405020304" pitchFamily="18" charset="0"/>
                </a:rPr>
                <a:t>quan trọng </a:t>
              </a:r>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trong đời sống và sản xuất</a:t>
              </a:r>
              <a:endParaRPr lang="en-US" sz="2800" b="1"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5708032"/>
              <a:ext cx="320040" cy="596685"/>
            </a:xfrm>
            <a:prstGeom prst="rect">
              <a:avLst/>
            </a:prstGeom>
          </p:spPr>
        </p:pic>
      </p:grpSp>
      <p:pic>
        <p:nvPicPr>
          <p:cNvPr id="9" name="Picture 8">
            <a:extLst>
              <a:ext uri="{FF2B5EF4-FFF2-40B4-BE49-F238E27FC236}">
                <a16:creationId xmlns:a16="http://schemas.microsoft.com/office/drawing/2014/main" id="{4F5C182F-3988-19A7-129C-73FF46B8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0" y="3263459"/>
            <a:ext cx="1774688" cy="1774688"/>
          </a:xfrm>
          <a:prstGeom prst="rect">
            <a:avLst/>
          </a:prstGeom>
        </p:spPr>
      </p:pic>
      <p:pic>
        <p:nvPicPr>
          <p:cNvPr id="10" name="Picture 9">
            <a:extLst>
              <a:ext uri="{FF2B5EF4-FFF2-40B4-BE49-F238E27FC236}">
                <a16:creationId xmlns:a16="http://schemas.microsoft.com/office/drawing/2014/main" id="{E4C9DE81-7B87-81E4-6265-C692A3653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5023262"/>
            <a:ext cx="2322576" cy="154838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19FB380-7CE6-0CC5-6444-C14FAE6DE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035" y="5043732"/>
            <a:ext cx="2322576" cy="154838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1DFEF2D6-C5D0-2F3B-D07D-B3B338ED5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5747" y="5010252"/>
            <a:ext cx="2128791" cy="15875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BD865D5D-3E50-24A9-A1E4-BA145105CA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532" y="5022955"/>
            <a:ext cx="2322576" cy="154838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F8F301E-859B-21CB-13C1-0C468BBB6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550" y="302281"/>
            <a:ext cx="2438741" cy="2438741"/>
          </a:xfrm>
          <a:prstGeom prst="rect">
            <a:avLst/>
          </a:prstGeom>
        </p:spPr>
      </p:pic>
    </p:spTree>
    <p:extLst>
      <p:ext uri="{BB962C8B-B14F-4D97-AF65-F5344CB8AC3E}">
        <p14:creationId xmlns:p14="http://schemas.microsoft.com/office/powerpoint/2010/main" val="152480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3C976F-D3B3-4CC6-A33E-AD587E5333E9}"/>
              </a:ext>
            </a:extLst>
          </p:cNvPr>
          <p:cNvSpPr txBox="1"/>
          <p:nvPr/>
        </p:nvSpPr>
        <p:spPr>
          <a:xfrm>
            <a:off x="2819400" y="1143000"/>
            <a:ext cx="8839200" cy="102669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Làm thế nào để có phương pháp học tập và nghiên cứu hoá học một cách hiệu quả?</a:t>
            </a:r>
            <a:endParaRPr lang="en-US" sz="2800" dirty="0">
              <a:latin typeface="#9Slide03 Cabin Condensed" panose="00000506000000000000" pitchFamily="2" charset="-93"/>
              <a:cs typeface="Times New Roman" panose="02020603050405020304" pitchFamily="18" charset="0"/>
            </a:endParaRP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C5543B-81E6-33B7-A5E0-A857915CC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462" l="9962" r="89944">
                        <a14:foregroundMark x1="31767" y1="33769" x2="31767" y2="33769"/>
                        <a14:foregroundMark x1="31767" y1="30077" x2="31767" y2="30077"/>
                        <a14:foregroundMark x1="31015" y1="26000" x2="31015" y2="26000"/>
                        <a14:foregroundMark x1="51974" y1="91154" x2="51974" y2="91154"/>
                      </a14:backgroundRemoval>
                    </a14:imgEffect>
                  </a14:imgLayer>
                </a14:imgProps>
              </a:ext>
              <a:ext uri="{28A0092B-C50C-407E-A947-70E740481C1C}">
                <a14:useLocalDpi xmlns:a14="http://schemas.microsoft.com/office/drawing/2010/main" val="0"/>
              </a:ext>
            </a:extLst>
          </a:blip>
          <a:srcRect l="18179" t="12796"/>
          <a:stretch/>
        </p:blipFill>
        <p:spPr>
          <a:xfrm>
            <a:off x="533400" y="-9832"/>
            <a:ext cx="2355781" cy="2796694"/>
          </a:xfrm>
          <a:prstGeom prst="rect">
            <a:avLst/>
          </a:prstGeom>
        </p:spPr>
      </p:pic>
    </p:spTree>
    <p:extLst>
      <p:ext uri="{BB962C8B-B14F-4D97-AF65-F5344CB8AC3E}">
        <p14:creationId xmlns:p14="http://schemas.microsoft.com/office/powerpoint/2010/main" val="287399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24581" y="1981200"/>
            <a:ext cx="12192000" cy="4876799"/>
            <a:chOff x="0" y="2960914"/>
            <a:chExt cx="12192000" cy="453533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sp>
          <p:nvSpPr>
            <p:cNvPr id="21" name="Rectangle 20">
              <a:extLst>
                <a:ext uri="{FF2B5EF4-FFF2-40B4-BE49-F238E27FC236}">
                  <a16:creationId xmlns:a16="http://schemas.microsoft.com/office/drawing/2014/main" id="{3523CB2F-F139-48B9-8F74-A783B89632E7}"/>
                </a:ext>
              </a:extLst>
            </p:cNvPr>
            <p:cNvSpPr/>
            <p:nvPr/>
          </p:nvSpPr>
          <p:spPr>
            <a:xfrm>
              <a:off x="0" y="3193142"/>
              <a:ext cx="12192000" cy="430310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grpSp>
      <p:sp>
        <p:nvSpPr>
          <p:cNvPr id="7" name="TextBox 6">
            <a:extLst>
              <a:ext uri="{FF2B5EF4-FFF2-40B4-BE49-F238E27FC236}">
                <a16:creationId xmlns:a16="http://schemas.microsoft.com/office/drawing/2014/main" id="{103C976F-D3B3-4CC6-A33E-AD587E5333E9}"/>
              </a:ext>
            </a:extLst>
          </p:cNvPr>
          <p:cNvSpPr txBox="1"/>
          <p:nvPr/>
        </p:nvSpPr>
        <p:spPr>
          <a:xfrm>
            <a:off x="3125700" y="829350"/>
            <a:ext cx="8612890" cy="102669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solidFill>
                  <a:srgbClr val="231F20"/>
                </a:solidFill>
                <a:effectLst/>
                <a:latin typeface="#9Slide03 Cabin Condensed" panose="00000506000000000000" pitchFamily="2" charset="-93"/>
                <a:ea typeface="Arial" panose="020B0604020202020204" pitchFamily="34" charset="0"/>
                <a:cs typeface="Times New Roman" panose="02020603050405020304" pitchFamily="18" charset="0"/>
              </a:rPr>
              <a:t>Làm thế nào để có phương pháp học tập và nghiên cứu hoá học một cách hiệu quả?</a:t>
            </a:r>
            <a:endParaRPr lang="en-US" sz="2800" dirty="0">
              <a:latin typeface="#9Slide03 Cabin Condensed" panose="00000506000000000000" pitchFamily="2" charset="-93"/>
              <a:cs typeface="Times New Roman" panose="02020603050405020304" pitchFamily="18" charset="0"/>
            </a:endParaRPr>
          </a:p>
        </p:txBody>
      </p:sp>
      <p:grpSp>
        <p:nvGrpSpPr>
          <p:cNvPr id="4" name="Group 3">
            <a:extLst>
              <a:ext uri="{FF2B5EF4-FFF2-40B4-BE49-F238E27FC236}">
                <a16:creationId xmlns:a16="http://schemas.microsoft.com/office/drawing/2014/main" id="{B53A910B-EC14-472E-81B1-3C7FC2FE0704}"/>
              </a:ext>
            </a:extLst>
          </p:cNvPr>
          <p:cNvGrpSpPr/>
          <p:nvPr/>
        </p:nvGrpSpPr>
        <p:grpSpPr>
          <a:xfrm>
            <a:off x="4585490" y="2690336"/>
            <a:ext cx="7116657" cy="1477328"/>
            <a:chOff x="7087536" y="3874343"/>
            <a:chExt cx="6550063" cy="1477328"/>
          </a:xfrm>
        </p:grpSpPr>
        <p:sp>
          <p:nvSpPr>
            <p:cNvPr id="13" name="TextBox 12">
              <a:extLst>
                <a:ext uri="{FF2B5EF4-FFF2-40B4-BE49-F238E27FC236}">
                  <a16:creationId xmlns:a16="http://schemas.microsoft.com/office/drawing/2014/main" id="{1AA03890-DD7A-4C8C-BE25-DAAB4650284C}"/>
                </a:ext>
              </a:extLst>
            </p:cNvPr>
            <p:cNvSpPr txBox="1"/>
            <p:nvPr/>
          </p:nvSpPr>
          <p:spPr>
            <a:xfrm>
              <a:off x="7614119" y="3874343"/>
              <a:ext cx="6023480" cy="14773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b="0" i="0" dirty="0">
                  <a:solidFill>
                    <a:srgbClr val="333333"/>
                  </a:solidFill>
                  <a:effectLst/>
                  <a:latin typeface="#9Slide03 Cabin Condensed" panose="00000506000000000000" pitchFamily="2" charset="-93"/>
                  <a:cs typeface="Times New Roman" panose="02020603050405020304" pitchFamily="18" charset="0"/>
                </a:rPr>
                <a:t>Phương pháp học tập: (1) Phương pháp tìm hiểu lí thuyết, (2) Phương pháp học tập thông qua thực hành thí nghiệm, (3) Phương pháp luyện tập, ôn tập, (4) Phương pháp học tập trải nghiệm</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3918933"/>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1076651" y="3368267"/>
            <a:ext cx="3395747" cy="1107996"/>
            <a:chOff x="7087536" y="5414906"/>
            <a:chExt cx="3722126" cy="1107996"/>
          </a:xfrm>
        </p:grpSpPr>
        <p:sp>
          <p:nvSpPr>
            <p:cNvPr id="15" name="TextBox 14">
              <a:extLst>
                <a:ext uri="{FF2B5EF4-FFF2-40B4-BE49-F238E27FC236}">
                  <a16:creationId xmlns:a16="http://schemas.microsoft.com/office/drawing/2014/main" id="{110AF815-0740-4FB0-9345-9FFE0F333307}"/>
                </a:ext>
              </a:extLst>
            </p:cNvPr>
            <p:cNvSpPr txBox="1"/>
            <p:nvPr/>
          </p:nvSpPr>
          <p:spPr>
            <a:xfrm>
              <a:off x="7407576" y="5414906"/>
              <a:ext cx="3402086" cy="11079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lnSpc>
                  <a:spcPct val="100000"/>
                </a:lnSpc>
              </a:pPr>
              <a:r>
                <a:rPr lang="vi-VN" b="0" i="0" dirty="0">
                  <a:solidFill>
                    <a:srgbClr val="000000"/>
                  </a:solidFill>
                  <a:effectLst/>
                  <a:latin typeface="#9Slide03 Cabin Condensed" panose="00000506000000000000" pitchFamily="2" charset="-93"/>
                  <a:cs typeface="Times New Roman" panose="02020603050405020304" pitchFamily="18" charset="0"/>
                </a:rPr>
                <a:t>Để có phương pháp học tập và nghiên cứu hóa học một cách hiệu quả học sinh cần:</a:t>
              </a:r>
              <a:endParaRPr lang="en-US" sz="3200" b="1"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5708032"/>
              <a:ext cx="320040" cy="596685"/>
            </a:xfrm>
            <a:prstGeom prst="rect">
              <a:avLst/>
            </a:prstGeom>
          </p:spPr>
        </p:pic>
      </p:grpSp>
      <p:pic>
        <p:nvPicPr>
          <p:cNvPr id="9" name="Picture 8">
            <a:extLst>
              <a:ext uri="{FF2B5EF4-FFF2-40B4-BE49-F238E27FC236}">
                <a16:creationId xmlns:a16="http://schemas.microsoft.com/office/drawing/2014/main" id="{4F5C182F-3988-19A7-129C-73FF46B8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87" y="2998133"/>
            <a:ext cx="1774688" cy="1774688"/>
          </a:xfrm>
          <a:prstGeom prst="rect">
            <a:avLst/>
          </a:prstGeom>
        </p:spPr>
      </p:pic>
      <p:pic>
        <p:nvPicPr>
          <p:cNvPr id="22" name="Picture 21">
            <a:extLst>
              <a:ext uri="{FF2B5EF4-FFF2-40B4-BE49-F238E27FC236}">
                <a16:creationId xmlns:a16="http://schemas.microsoft.com/office/drawing/2014/main" id="{DFACE229-FA65-6086-0A14-ED1C454E6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757" y="-173132"/>
            <a:ext cx="2438741" cy="2438741"/>
          </a:xfrm>
          <a:prstGeom prst="rect">
            <a:avLst/>
          </a:prstGeom>
        </p:spPr>
      </p:pic>
      <p:grpSp>
        <p:nvGrpSpPr>
          <p:cNvPr id="24" name="Group 23">
            <a:extLst>
              <a:ext uri="{FF2B5EF4-FFF2-40B4-BE49-F238E27FC236}">
                <a16:creationId xmlns:a16="http://schemas.microsoft.com/office/drawing/2014/main" id="{1402EC0E-31D4-BED4-1B31-D06F2BFD65DC}"/>
              </a:ext>
            </a:extLst>
          </p:cNvPr>
          <p:cNvGrpSpPr/>
          <p:nvPr/>
        </p:nvGrpSpPr>
        <p:grpSpPr>
          <a:xfrm>
            <a:off x="4551077" y="4450471"/>
            <a:ext cx="7065951" cy="1811073"/>
            <a:chOff x="7087536" y="4629114"/>
            <a:chExt cx="6583546" cy="1811073"/>
          </a:xfrm>
        </p:grpSpPr>
        <p:sp>
          <p:nvSpPr>
            <p:cNvPr id="25" name="TextBox 24">
              <a:extLst>
                <a:ext uri="{FF2B5EF4-FFF2-40B4-BE49-F238E27FC236}">
                  <a16:creationId xmlns:a16="http://schemas.microsoft.com/office/drawing/2014/main" id="{4AEEA3F7-541E-BB96-BF85-8A6DD2DD1292}"/>
                </a:ext>
              </a:extLst>
            </p:cNvPr>
            <p:cNvSpPr txBox="1"/>
            <p:nvPr/>
          </p:nvSpPr>
          <p:spPr>
            <a:xfrm>
              <a:off x="7585868" y="4629114"/>
              <a:ext cx="6085214" cy="181107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0" i="0" dirty="0">
                  <a:solidFill>
                    <a:srgbClr val="000000"/>
                  </a:solidFill>
                  <a:effectLst/>
                  <a:latin typeface="#9Slide03 Cabin Condensed" panose="00000506000000000000" pitchFamily="2" charset="-93"/>
                  <a:cs typeface="Times New Roman" panose="02020603050405020304" pitchFamily="18" charset="0"/>
                </a:rPr>
                <a:t> </a:t>
              </a:r>
              <a:r>
                <a:rPr lang="vi-VN" b="0" i="0" dirty="0">
                  <a:solidFill>
                    <a:srgbClr val="333333"/>
                  </a:solidFill>
                  <a:effectLst/>
                  <a:latin typeface="#9Slide03 Cabin Condensed" panose="00000506000000000000" pitchFamily="2" charset="-93"/>
                  <a:cs typeface="Times New Roman" panose="02020603050405020304" pitchFamily="18" charset="0"/>
                </a:rPr>
                <a:t> Phương pháp nghiên cứu hóa học: (1) Xác định vấn đề nghiên cứu, (2) Nêu giả thuyết khoa học, (3) Thực hiện nghiên cứu (lí thuyết, thực nghiệm, ứng dụng), (4) Viết báo cáo: thảo luận kết quả và kết luận vấn đề</a:t>
              </a:r>
              <a:endParaRPr lang="en-US" dirty="0">
                <a:solidFill>
                  <a:sysClr val="windowText" lastClr="000000"/>
                </a:solidFill>
                <a:latin typeface="#9Slide03 Cabin Condensed" panose="00000506000000000000" pitchFamily="2" charset="-93"/>
                <a:cs typeface="Times New Roman" panose="02020603050405020304" pitchFamily="18" charset="0"/>
              </a:endParaRPr>
            </a:p>
          </p:txBody>
        </p:sp>
        <p:pic>
          <p:nvPicPr>
            <p:cNvPr id="26" name="Picture 17">
              <a:extLst>
                <a:ext uri="{FF2B5EF4-FFF2-40B4-BE49-F238E27FC236}">
                  <a16:creationId xmlns:a16="http://schemas.microsoft.com/office/drawing/2014/main" id="{6B540954-1AD7-7805-DF46-D4B05FDD6D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7536" y="4729540"/>
              <a:ext cx="320040" cy="596685"/>
            </a:xfrm>
            <a:prstGeom prst="rect">
              <a:avLst/>
            </a:prstGeom>
          </p:spPr>
        </p:pic>
      </p:grpSp>
    </p:spTree>
    <p:extLst>
      <p:ext uri="{BB962C8B-B14F-4D97-AF65-F5344CB8AC3E}">
        <p14:creationId xmlns:p14="http://schemas.microsoft.com/office/powerpoint/2010/main" val="10329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1696</TotalTime>
  <Words>3243</Words>
  <Application>Microsoft Office PowerPoint</Application>
  <PresentationFormat>Màn hình rộng</PresentationFormat>
  <Paragraphs>265</Paragraphs>
  <Slides>62</Slides>
  <Notes>0</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62</vt:i4>
      </vt:variant>
    </vt:vector>
  </HeadingPairs>
  <TitlesOfParts>
    <vt:vector size="66" baseType="lpstr">
      <vt:lpstr>#9Slide03 Bebas Neue ZSmall</vt:lpstr>
      <vt:lpstr>#9Slide03 Cabin Condensed</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 VÕ NHƯ QUỲNH</cp:lastModifiedBy>
  <cp:revision>179</cp:revision>
  <dcterms:created xsi:type="dcterms:W3CDTF">2022-06-09T02:23:34Z</dcterms:created>
  <dcterms:modified xsi:type="dcterms:W3CDTF">2024-10-16T21:10:48Z</dcterms:modified>
  <cp:category>9Slide.vn</cp:category>
</cp:coreProperties>
</file>