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06"/>
  </p:notesMasterIdLst>
  <p:sldIdLst>
    <p:sldId id="257" r:id="rId3"/>
    <p:sldId id="268" r:id="rId4"/>
    <p:sldId id="382" r:id="rId5"/>
    <p:sldId id="383" r:id="rId6"/>
    <p:sldId id="384" r:id="rId7"/>
    <p:sldId id="267" r:id="rId8"/>
    <p:sldId id="263" r:id="rId9"/>
    <p:sldId id="269" r:id="rId10"/>
    <p:sldId id="261" r:id="rId11"/>
    <p:sldId id="266" r:id="rId12"/>
    <p:sldId id="262" r:id="rId13"/>
    <p:sldId id="259" r:id="rId14"/>
    <p:sldId id="280" r:id="rId15"/>
    <p:sldId id="281" r:id="rId16"/>
    <p:sldId id="258" r:id="rId17"/>
    <p:sldId id="287" r:id="rId18"/>
    <p:sldId id="290" r:id="rId19"/>
    <p:sldId id="307" r:id="rId20"/>
    <p:sldId id="308" r:id="rId21"/>
    <p:sldId id="311" r:id="rId22"/>
    <p:sldId id="309" r:id="rId23"/>
    <p:sldId id="310" r:id="rId24"/>
    <p:sldId id="312" r:id="rId25"/>
    <p:sldId id="305" r:id="rId26"/>
    <p:sldId id="313" r:id="rId27"/>
    <p:sldId id="306" r:id="rId28"/>
    <p:sldId id="294" r:id="rId29"/>
    <p:sldId id="314" r:id="rId30"/>
    <p:sldId id="296" r:id="rId31"/>
    <p:sldId id="315" r:id="rId32"/>
    <p:sldId id="316" r:id="rId33"/>
    <p:sldId id="317" r:id="rId34"/>
    <p:sldId id="318" r:id="rId35"/>
    <p:sldId id="319" r:id="rId36"/>
    <p:sldId id="279" r:id="rId37"/>
    <p:sldId id="299" r:id="rId38"/>
    <p:sldId id="300" r:id="rId39"/>
    <p:sldId id="302" r:id="rId40"/>
    <p:sldId id="320" r:id="rId41"/>
    <p:sldId id="321" r:id="rId42"/>
    <p:sldId id="322" r:id="rId43"/>
    <p:sldId id="323" r:id="rId44"/>
    <p:sldId id="324" r:id="rId45"/>
    <p:sldId id="325" r:id="rId46"/>
    <p:sldId id="264" r:id="rId47"/>
    <p:sldId id="326" r:id="rId48"/>
    <p:sldId id="327" r:id="rId49"/>
    <p:sldId id="328" r:id="rId50"/>
    <p:sldId id="330" r:id="rId51"/>
    <p:sldId id="329" r:id="rId52"/>
    <p:sldId id="338" r:id="rId53"/>
    <p:sldId id="331" r:id="rId54"/>
    <p:sldId id="336" r:id="rId55"/>
    <p:sldId id="337" r:id="rId56"/>
    <p:sldId id="339" r:id="rId57"/>
    <p:sldId id="335" r:id="rId58"/>
    <p:sldId id="340" r:id="rId59"/>
    <p:sldId id="342" r:id="rId60"/>
    <p:sldId id="343" r:id="rId61"/>
    <p:sldId id="345" r:id="rId62"/>
    <p:sldId id="346" r:id="rId63"/>
    <p:sldId id="347" r:id="rId64"/>
    <p:sldId id="348" r:id="rId65"/>
    <p:sldId id="349" r:id="rId66"/>
    <p:sldId id="354" r:id="rId67"/>
    <p:sldId id="356" r:id="rId68"/>
    <p:sldId id="352" r:id="rId69"/>
    <p:sldId id="353" r:id="rId70"/>
    <p:sldId id="350" r:id="rId71"/>
    <p:sldId id="351" r:id="rId72"/>
    <p:sldId id="355" r:id="rId73"/>
    <p:sldId id="357" r:id="rId74"/>
    <p:sldId id="358" r:id="rId75"/>
    <p:sldId id="359" r:id="rId76"/>
    <p:sldId id="271" r:id="rId77"/>
    <p:sldId id="360" r:id="rId78"/>
    <p:sldId id="272" r:id="rId79"/>
    <p:sldId id="273" r:id="rId80"/>
    <p:sldId id="361" r:id="rId81"/>
    <p:sldId id="362" r:id="rId82"/>
    <p:sldId id="364" r:id="rId83"/>
    <p:sldId id="363" r:id="rId84"/>
    <p:sldId id="274" r:id="rId85"/>
    <p:sldId id="275" r:id="rId86"/>
    <p:sldId id="375" r:id="rId87"/>
    <p:sldId id="376" r:id="rId88"/>
    <p:sldId id="377" r:id="rId89"/>
    <p:sldId id="378" r:id="rId90"/>
    <p:sldId id="379" r:id="rId91"/>
    <p:sldId id="380" r:id="rId92"/>
    <p:sldId id="381" r:id="rId93"/>
    <p:sldId id="365" r:id="rId94"/>
    <p:sldId id="278" r:id="rId95"/>
    <p:sldId id="366" r:id="rId96"/>
    <p:sldId id="367" r:id="rId97"/>
    <p:sldId id="368" r:id="rId98"/>
    <p:sldId id="369" r:id="rId99"/>
    <p:sldId id="370" r:id="rId100"/>
    <p:sldId id="371" r:id="rId101"/>
    <p:sldId id="372" r:id="rId102"/>
    <p:sldId id="373" r:id="rId103"/>
    <p:sldId id="374" r:id="rId104"/>
    <p:sldId id="27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4660"/>
  </p:normalViewPr>
  <p:slideViewPr>
    <p:cSldViewPr snapToGrid="0">
      <p:cViewPr varScale="1">
        <p:scale>
          <a:sx n="72" d="100"/>
          <a:sy n="72" d="100"/>
        </p:scale>
        <p:origin x="7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39C89-DBBA-43AA-982B-F1681B1372F8}" type="datetimeFigureOut">
              <a:rPr lang="en-US" smtClean="0"/>
              <a:t>4/6/2024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7E66F-2084-42F9-9B1B-6227807DD1C2}" type="slidenum">
              <a:rPr lang="en-US" smtClean="0"/>
              <a:t>‹#›</a:t>
            </a:fld>
            <a:endParaRPr lang="en-US"/>
          </a:p>
        </p:txBody>
      </p:sp>
    </p:spTree>
    <p:extLst>
      <p:ext uri="{BB962C8B-B14F-4D97-AF65-F5344CB8AC3E}">
        <p14:creationId xmlns:p14="http://schemas.microsoft.com/office/powerpoint/2010/main" val="1337588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24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35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897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4/6/2024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7139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456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618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4826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3995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4/6/2024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8242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4/6/2024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37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4/6/2024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61667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4/6/2024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6030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CD6BA6A-6BB0-B4CE-286A-2A0E54EF2B07}"/>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8D0B0A-A497-6A1C-EDA7-D455625C35E3}"/>
              </a:ext>
            </a:extLst>
          </p:cNvPr>
          <p:cNvSpPr/>
          <p:nvPr userDrawn="1"/>
        </p:nvSpPr>
        <p:spPr>
          <a:xfrm>
            <a:off x="4660900" y="-1130300"/>
            <a:ext cx="2857500" cy="9779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83D56E-0516-5FBA-6B77-E9DC74709E2B}"/>
              </a:ext>
            </a:extLst>
          </p:cNvPr>
          <p:cNvSpPr/>
          <p:nvPr userDrawn="1"/>
        </p:nvSpPr>
        <p:spPr>
          <a:xfrm>
            <a:off x="4241799" y="7963128"/>
            <a:ext cx="4510899" cy="154373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70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4/6/2024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5133431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3.sv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12.png"/><Relationship Id="rId2" Type="http://schemas.openxmlformats.org/officeDocument/2006/relationships/notesSlide" Target="../notesSlides/notesSlide7.xml"/><Relationship Id="rId16"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1.sv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 Id="rId14" Type="http://schemas.openxmlformats.org/officeDocument/2006/relationships/image" Target="../media/image22.png"/></Relationships>
</file>

<file path=ppt/slides/_rels/slide10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10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10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49.jpe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0.png"/><Relationship Id="rId3" Type="http://schemas.openxmlformats.org/officeDocument/2006/relationships/image" Target="../media/image29.svg"/><Relationship Id="rId21" Type="http://schemas.openxmlformats.org/officeDocument/2006/relationships/image" Target="../media/image53.jpe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20"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8.svg"/><Relationship Id="rId3" Type="http://schemas.openxmlformats.org/officeDocument/2006/relationships/tags" Target="../tags/tag6.xml"/><Relationship Id="rId21" Type="http://schemas.openxmlformats.org/officeDocument/2006/relationships/image" Target="../media/image43.png"/><Relationship Id="rId7" Type="http://schemas.openxmlformats.org/officeDocument/2006/relationships/tags" Target="../tags/tag10.xml"/><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7.png"/><Relationship Id="rId2" Type="http://schemas.openxmlformats.org/officeDocument/2006/relationships/tags" Target="../tags/tag5.xml"/><Relationship Id="rId16" Type="http://schemas.openxmlformats.org/officeDocument/2006/relationships/image" Target="../media/image33.svg"/><Relationship Id="rId20" Type="http://schemas.openxmlformats.org/officeDocument/2006/relationships/image" Target="../media/image42.sv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28.png"/><Relationship Id="rId24" Type="http://schemas.openxmlformats.org/officeDocument/2006/relationships/image" Target="../media/image46.svg"/><Relationship Id="rId5" Type="http://schemas.openxmlformats.org/officeDocument/2006/relationships/tags" Target="../tags/tag8.xml"/><Relationship Id="rId15" Type="http://schemas.openxmlformats.org/officeDocument/2006/relationships/image" Target="../media/image32.png"/><Relationship Id="rId23" Type="http://schemas.openxmlformats.org/officeDocument/2006/relationships/image" Target="../media/image45.png"/><Relationship Id="rId10" Type="http://schemas.openxmlformats.org/officeDocument/2006/relationships/slideLayout" Target="../slideLayouts/slideLayout1.xml"/><Relationship Id="rId19" Type="http://schemas.openxmlformats.org/officeDocument/2006/relationships/image" Target="../media/image41.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31.svg"/><Relationship Id="rId22"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28.png"/><Relationship Id="rId21" Type="http://schemas.openxmlformats.org/officeDocument/2006/relationships/image" Target="../media/image57.png"/><Relationship Id="rId7" Type="http://schemas.openxmlformats.org/officeDocument/2006/relationships/image" Target="../media/image32.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image" Target="../media/image52.png"/><Relationship Id="rId16" Type="http://schemas.openxmlformats.org/officeDocument/2006/relationships/image" Target="../media/image46.sv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41.png"/><Relationship Id="rId5" Type="http://schemas.openxmlformats.org/officeDocument/2006/relationships/image" Target="../media/image30.png"/><Relationship Id="rId15" Type="http://schemas.openxmlformats.org/officeDocument/2006/relationships/image" Target="../media/image45.png"/><Relationship Id="rId10" Type="http://schemas.openxmlformats.org/officeDocument/2006/relationships/image" Target="../media/image35.svg"/><Relationship Id="rId19" Type="http://schemas.openxmlformats.org/officeDocument/2006/relationships/image" Target="../media/image5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20"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8.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0.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2.jpe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6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1.svg"/><Relationship Id="rId11" Type="http://schemas.openxmlformats.org/officeDocument/2006/relationships/image" Target="../media/image65.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8.png"/><Relationship Id="rId5" Type="http://schemas.openxmlformats.org/officeDocument/2006/relationships/image" Target="../media/image31.svg"/><Relationship Id="rId10" Type="http://schemas.openxmlformats.org/officeDocument/2006/relationships/image" Target="../media/image67.png"/><Relationship Id="rId4" Type="http://schemas.openxmlformats.org/officeDocument/2006/relationships/image" Target="../media/image30.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18" Type="http://schemas.openxmlformats.org/officeDocument/2006/relationships/slide" Target="slide12.xml"/><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slide" Target="slide9.xml"/><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slide" Target="slide10.xml"/><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slide" Target="slide5.xml"/><Relationship Id="rId5" Type="http://schemas.openxmlformats.org/officeDocument/2006/relationships/image" Target="../media/image7.svg"/><Relationship Id="rId15" Type="http://schemas.openxmlformats.org/officeDocument/2006/relationships/slide" Target="slide6.xml"/><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9.png"/><Relationship Id="rId5" Type="http://schemas.openxmlformats.org/officeDocument/2006/relationships/image" Target="../media/image31.sv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70.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72.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31.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tags" Target="../tags/tag15.xml"/><Relationship Id="rId16" Type="http://schemas.openxmlformats.org/officeDocument/2006/relationships/image" Target="../media/image45.png"/><Relationship Id="rId20" Type="http://schemas.openxmlformats.org/officeDocument/2006/relationships/image" Target="../media/image56.png"/><Relationship Id="rId1" Type="http://schemas.openxmlformats.org/officeDocument/2006/relationships/tags" Target="../tags/tag1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44.svg"/><Relationship Id="rId10" Type="http://schemas.openxmlformats.org/officeDocument/2006/relationships/image" Target="../media/image34.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3.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9.png"/><Relationship Id="rId5" Type="http://schemas.openxmlformats.org/officeDocument/2006/relationships/image" Target="../media/image31.sv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4.jpeg"/><Relationship Id="rId5" Type="http://schemas.openxmlformats.org/officeDocument/2006/relationships/image" Target="../media/image31.svg"/><Relationship Id="rId10" Type="http://schemas.openxmlformats.org/officeDocument/2006/relationships/image" Target="../media/image67.png"/><Relationship Id="rId4" Type="http://schemas.openxmlformats.org/officeDocument/2006/relationships/image" Target="../media/image30.png"/><Relationship Id="rId9" Type="http://schemas.openxmlformats.org/officeDocument/2006/relationships/image" Target="../media/image35.svg"/></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8.svg"/><Relationship Id="rId3" Type="http://schemas.openxmlformats.org/officeDocument/2006/relationships/tags" Target="../tags/tag18.xml"/><Relationship Id="rId21" Type="http://schemas.openxmlformats.org/officeDocument/2006/relationships/image" Target="../media/image43.png"/><Relationship Id="rId7" Type="http://schemas.openxmlformats.org/officeDocument/2006/relationships/tags" Target="../tags/tag22.xml"/><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7.png"/><Relationship Id="rId2" Type="http://schemas.openxmlformats.org/officeDocument/2006/relationships/tags" Target="../tags/tag17.xml"/><Relationship Id="rId16" Type="http://schemas.openxmlformats.org/officeDocument/2006/relationships/image" Target="../media/image33.svg"/><Relationship Id="rId20" Type="http://schemas.openxmlformats.org/officeDocument/2006/relationships/image" Target="../media/image42.sv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28.png"/><Relationship Id="rId24" Type="http://schemas.openxmlformats.org/officeDocument/2006/relationships/image" Target="../media/image46.svg"/><Relationship Id="rId5" Type="http://schemas.openxmlformats.org/officeDocument/2006/relationships/tags" Target="../tags/tag20.xml"/><Relationship Id="rId15" Type="http://schemas.openxmlformats.org/officeDocument/2006/relationships/image" Target="../media/image32.png"/><Relationship Id="rId23" Type="http://schemas.openxmlformats.org/officeDocument/2006/relationships/image" Target="../media/image45.png"/><Relationship Id="rId10" Type="http://schemas.openxmlformats.org/officeDocument/2006/relationships/slideLayout" Target="../slideLayouts/slideLayout1.xml"/><Relationship Id="rId19" Type="http://schemas.openxmlformats.org/officeDocument/2006/relationships/image" Target="../media/image41.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31.svg"/><Relationship Id="rId22" Type="http://schemas.openxmlformats.org/officeDocument/2006/relationships/image" Target="../media/image44.sv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7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11.svg"/><Relationship Id="rId15" Type="http://schemas.openxmlformats.org/officeDocument/2006/relationships/image" Target="../media/image18.png"/><Relationship Id="rId10" Type="http://schemas.openxmlformats.org/officeDocument/2006/relationships/image" Target="../media/image25.jpeg"/><Relationship Id="rId19"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4.jpe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5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77.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6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44.svg"/><Relationship Id="rId3" Type="http://schemas.openxmlformats.org/officeDocument/2006/relationships/tags" Target="../tags/tag27.xml"/><Relationship Id="rId21" Type="http://schemas.openxmlformats.org/officeDocument/2006/relationships/image" Target="../media/image47.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43.png"/><Relationship Id="rId2" Type="http://schemas.openxmlformats.org/officeDocument/2006/relationships/tags" Target="../tags/tag26.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tags" Target="../tags/tag25.xml"/><Relationship Id="rId6" Type="http://schemas.openxmlformats.org/officeDocument/2006/relationships/slideLayout" Target="../slideLayouts/slideLayout1.xml"/><Relationship Id="rId11" Type="http://schemas.openxmlformats.org/officeDocument/2006/relationships/image" Target="../media/image32.png"/><Relationship Id="rId24" Type="http://schemas.openxmlformats.org/officeDocument/2006/relationships/image" Target="../media/image56.png"/><Relationship Id="rId5" Type="http://schemas.openxmlformats.org/officeDocument/2006/relationships/tags" Target="../tags/tag29.xml"/><Relationship Id="rId15" Type="http://schemas.openxmlformats.org/officeDocument/2006/relationships/image" Target="../media/image41.png"/><Relationship Id="rId23" Type="http://schemas.openxmlformats.org/officeDocument/2006/relationships/image" Target="../media/image75.png"/><Relationship Id="rId10" Type="http://schemas.openxmlformats.org/officeDocument/2006/relationships/image" Target="../media/image31.svg"/><Relationship Id="rId19" Type="http://schemas.openxmlformats.org/officeDocument/2006/relationships/image" Target="../media/image45.png"/><Relationship Id="rId4" Type="http://schemas.openxmlformats.org/officeDocument/2006/relationships/tags" Target="../tags/tag28.xml"/><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8.svg"/></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20"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6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9.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14.png"/><Relationship Id="rId14" Type="http://schemas.openxmlformats.org/officeDocument/2006/relationships/image" Target="../media/image19.png"/></Relationships>
</file>

<file path=ppt/slides/_rels/slide7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75.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28.pn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5.png"/></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7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80.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3.png"/><Relationship Id="rId5" Type="http://schemas.openxmlformats.org/officeDocument/2006/relationships/image" Target="../media/image31.svg"/><Relationship Id="rId10" Type="http://schemas.openxmlformats.org/officeDocument/2006/relationships/image" Target="../media/image65.png"/><Relationship Id="rId4" Type="http://schemas.openxmlformats.org/officeDocument/2006/relationships/image" Target="../media/image30.png"/><Relationship Id="rId9" Type="http://schemas.openxmlformats.org/officeDocument/2006/relationships/image" Target="../media/image35.svg"/></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82.png"/><Relationship Id="rId2" Type="http://schemas.openxmlformats.org/officeDocument/2006/relationships/image" Target="../media/image28.png"/><Relationship Id="rId16"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7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84.png"/><Relationship Id="rId2" Type="http://schemas.openxmlformats.org/officeDocument/2006/relationships/image" Target="../media/image28.png"/><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7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86.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85.pn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7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18" Type="http://schemas.openxmlformats.org/officeDocument/2006/relationships/image" Target="../media/image88.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87.pn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7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17" Type="http://schemas.openxmlformats.org/officeDocument/2006/relationships/image" Target="../media/image89.jpe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3.xml"/><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15.png"/><Relationship Id="rId5" Type="http://schemas.openxmlformats.org/officeDocument/2006/relationships/image" Target="../media/image11.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3.svg"/><Relationship Id="rId1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9.png"/><Relationship Id="rId5" Type="http://schemas.openxmlformats.org/officeDocument/2006/relationships/image" Target="../media/image31.sv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35.svg"/></Relationships>
</file>

<file path=ppt/slides/_rels/slide8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8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43.png"/><Relationship Id="rId2" Type="http://schemas.openxmlformats.org/officeDocument/2006/relationships/image" Target="../media/image28.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2.svg"/><Relationship Id="rId5" Type="http://schemas.openxmlformats.org/officeDocument/2006/relationships/image" Target="../media/image31.svg"/><Relationship Id="rId15" Type="http://schemas.openxmlformats.org/officeDocument/2006/relationships/image" Target="../media/image48.svg"/><Relationship Id="rId10" Type="http://schemas.openxmlformats.org/officeDocument/2006/relationships/image" Target="../media/image4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7.png"/></Relationships>
</file>

<file path=ppt/slides/_rels/slide8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9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8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5.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92.png"/><Relationship Id="rId2" Type="http://schemas.openxmlformats.org/officeDocument/2006/relationships/image" Target="../media/image28.png"/><Relationship Id="rId16"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4.png"/><Relationship Id="rId5" Type="http://schemas.openxmlformats.org/officeDocument/2006/relationships/image" Target="../media/image31.svg"/><Relationship Id="rId15" Type="http://schemas.openxmlformats.org/officeDocument/2006/relationships/image" Target="../media/image93.pn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96.png"/></Relationships>
</file>

<file path=ppt/slides/_rels/slide8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8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8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3.svg"/><Relationship Id="rId2" Type="http://schemas.openxmlformats.org/officeDocument/2006/relationships/audio" Target="../media/audio1.wav"/><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slide" Target="slide3.xml"/><Relationship Id="rId10" Type="http://schemas.openxmlformats.org/officeDocument/2006/relationships/image" Target="../media/image19.png"/><Relationship Id="rId4" Type="http://schemas.openxmlformats.org/officeDocument/2006/relationships/image" Target="../media/image11.svg"/><Relationship Id="rId9" Type="http://schemas.openxmlformats.org/officeDocument/2006/relationships/image" Target="../media/image18.png"/><Relationship Id="rId1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8.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31.svg"/><Relationship Id="rId11" Type="http://schemas.openxmlformats.org/officeDocument/2006/relationships/image" Target="../media/image91.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_rels/slide9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91.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261DD-21A1-D83E-31C3-FDAD510475E3}"/>
              </a:ext>
            </a:extLst>
          </p:cNvPr>
          <p:cNvPicPr>
            <a:picLocks noChangeAspect="1"/>
          </p:cNvPicPr>
          <p:nvPr/>
        </p:nvPicPr>
        <p:blipFill rotWithShape="1">
          <a:blip r:embed="rId2">
            <a:extLst>
              <a:ext uri="{28A0092B-C50C-407E-A947-70E740481C1C}">
                <a14:useLocalDpi xmlns:a14="http://schemas.microsoft.com/office/drawing/2010/main" val="0"/>
              </a:ext>
            </a:extLst>
          </a:blip>
          <a:srcRect t="3705" b="1192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428FA1DF-3086-A9F1-DC86-A7EB04549907}"/>
              </a:ext>
            </a:extLst>
          </p:cNvPr>
          <p:cNvGrpSpPr/>
          <p:nvPr/>
        </p:nvGrpSpPr>
        <p:grpSpPr>
          <a:xfrm>
            <a:off x="1954040" y="1618840"/>
            <a:ext cx="8283920" cy="2140360"/>
            <a:chOff x="1919335" y="657386"/>
            <a:chExt cx="8283920" cy="2140360"/>
          </a:xfrm>
        </p:grpSpPr>
        <p:sp>
          <p:nvSpPr>
            <p:cNvPr id="3" name="Rectangle: Rounded Corners 2">
              <a:extLst>
                <a:ext uri="{FF2B5EF4-FFF2-40B4-BE49-F238E27FC236}">
                  <a16:creationId xmlns:a16="http://schemas.microsoft.com/office/drawing/2014/main" id="{CCF8B0EF-1E85-0E42-982E-D8F3E3779617}"/>
                </a:ext>
              </a:extLst>
            </p:cNvPr>
            <p:cNvSpPr/>
            <p:nvPr/>
          </p:nvSpPr>
          <p:spPr>
            <a:xfrm>
              <a:off x="1919335" y="657386"/>
              <a:ext cx="8283920" cy="2140360"/>
            </a:xfrm>
            <a:prstGeom prst="roundRect">
              <a:avLst/>
            </a:prstGeom>
            <a:solidFill>
              <a:schemeClr val="accent5">
                <a:lumMod val="20000"/>
                <a:lumOff val="80000"/>
              </a:schemeClr>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Channel URL">
              <a:extLst>
                <a:ext uri="{FF2B5EF4-FFF2-40B4-BE49-F238E27FC236}">
                  <a16:creationId xmlns:a16="http://schemas.microsoft.com/office/drawing/2014/main" id="{F3B28173-AE3D-9FD9-EE62-43BC08C518B4}"/>
                </a:ext>
              </a:extLst>
            </p:cNvPr>
            <p:cNvSpPr txBox="1"/>
            <p:nvPr/>
          </p:nvSpPr>
          <p:spPr>
            <a:xfrm>
              <a:off x="2129073" y="835751"/>
              <a:ext cx="7864444" cy="17836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92D6C">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92D6C">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srgbClr val="092D6C">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EA3119C1-1499-7834-D29E-F95398936CD4}"/>
              </a:ext>
            </a:extLst>
          </p:cNvPr>
          <p:cNvGrpSpPr/>
          <p:nvPr/>
        </p:nvGrpSpPr>
        <p:grpSpPr>
          <a:xfrm>
            <a:off x="2948940" y="4020458"/>
            <a:ext cx="6294120" cy="1534522"/>
            <a:chOff x="2948940" y="4020458"/>
            <a:chExt cx="6294120" cy="1534522"/>
          </a:xfrm>
        </p:grpSpPr>
        <p:sp>
          <p:nvSpPr>
            <p:cNvPr id="7" name="Rectangle 6">
              <a:extLst>
                <a:ext uri="{FF2B5EF4-FFF2-40B4-BE49-F238E27FC236}">
                  <a16:creationId xmlns:a16="http://schemas.microsoft.com/office/drawing/2014/main" id="{DE5A7B99-2FB0-FE06-AA0B-FE2572C8A13C}"/>
                </a:ext>
              </a:extLst>
            </p:cNvPr>
            <p:cNvSpPr/>
            <p:nvPr/>
          </p:nvSpPr>
          <p:spPr>
            <a:xfrm>
              <a:off x="2948940" y="4020458"/>
              <a:ext cx="6294120" cy="153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hannel URL">
              <a:extLst>
                <a:ext uri="{FF2B5EF4-FFF2-40B4-BE49-F238E27FC236}">
                  <a16:creationId xmlns:a16="http://schemas.microsoft.com/office/drawing/2014/main" id="{99ADFB51-E973-133F-AB60-80B568F54DC3}"/>
                </a:ext>
              </a:extLst>
            </p:cNvPr>
            <p:cNvSpPr txBox="1"/>
            <p:nvPr/>
          </p:nvSpPr>
          <p:spPr>
            <a:xfrm>
              <a:off x="3032760" y="4107308"/>
              <a:ext cx="6126480" cy="136082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512134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375609" y="1139658"/>
            <a:ext cx="9436126" cy="2635802"/>
          </a:xfrm>
          <a:prstGeom prst="roundRect">
            <a:avLst>
              <a:gd name="adj" fmla="val 1471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TextBox 77">
            <a:extLst>
              <a:ext uri="{FF2B5EF4-FFF2-40B4-BE49-F238E27FC236}">
                <a16:creationId xmlns:a16="http://schemas.microsoft.com/office/drawing/2014/main" id="{32846A3D-BAE2-4FFE-B054-AE802C1398BF}"/>
              </a:ext>
            </a:extLst>
          </p:cNvPr>
          <p:cNvSpPr txBox="1"/>
          <p:nvPr/>
        </p:nvSpPr>
        <p:spPr>
          <a:xfrm>
            <a:off x="1731337" y="1749007"/>
            <a:ext cx="849953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Phenol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phản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ứng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dễ</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dàng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chất nào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tạo</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tủa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trắng? </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7" name="!!o4b">
            <a:extLst>
              <a:ext uri="{FF2B5EF4-FFF2-40B4-BE49-F238E27FC236}">
                <a16:creationId xmlns:a16="http://schemas.microsoft.com/office/drawing/2014/main" id="{6F40FFA8-451A-4BC0-BD18-CD55C51FC9A2}"/>
              </a:ext>
            </a:extLst>
          </p:cNvPr>
          <p:cNvSpPr/>
          <p:nvPr/>
        </p:nvSpPr>
        <p:spPr>
          <a:xfrm>
            <a:off x="3118940" y="537554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9" name="!!o4c">
            <a:extLst>
              <a:ext uri="{FF2B5EF4-FFF2-40B4-BE49-F238E27FC236}">
                <a16:creationId xmlns:a16="http://schemas.microsoft.com/office/drawing/2014/main" id="{A6C41A5A-F1F3-479E-886F-F6915960E5FC}"/>
              </a:ext>
            </a:extLst>
          </p:cNvPr>
          <p:cNvSpPr/>
          <p:nvPr/>
        </p:nvSpPr>
        <p:spPr>
          <a:xfrm>
            <a:off x="4261615" y="537554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0" name="!!4b">
            <a:extLst>
              <a:ext uri="{FF2B5EF4-FFF2-40B4-BE49-F238E27FC236}">
                <a16:creationId xmlns:a16="http://schemas.microsoft.com/office/drawing/2014/main" id="{FF091EC5-DEE3-4725-BA96-0C98047169DD}"/>
              </a:ext>
            </a:extLst>
          </p:cNvPr>
          <p:cNvSpPr txBox="1"/>
          <p:nvPr/>
        </p:nvSpPr>
        <p:spPr>
          <a:xfrm>
            <a:off x="3268055" y="54260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51" name="!!4c">
            <a:extLst>
              <a:ext uri="{FF2B5EF4-FFF2-40B4-BE49-F238E27FC236}">
                <a16:creationId xmlns:a16="http://schemas.microsoft.com/office/drawing/2014/main" id="{6CE2AC29-8488-4255-8CC5-B05EF8ED2BCC}"/>
              </a:ext>
            </a:extLst>
          </p:cNvPr>
          <p:cNvSpPr txBox="1"/>
          <p:nvPr/>
        </p:nvSpPr>
        <p:spPr>
          <a:xfrm>
            <a:off x="4438666" y="542607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96" name="!!o4a">
            <a:extLst>
              <a:ext uri="{FF2B5EF4-FFF2-40B4-BE49-F238E27FC236}">
                <a16:creationId xmlns:a16="http://schemas.microsoft.com/office/drawing/2014/main" id="{03CD02AD-A0B0-4461-82E4-ADE45F3505A9}"/>
              </a:ext>
            </a:extLst>
          </p:cNvPr>
          <p:cNvSpPr/>
          <p:nvPr/>
        </p:nvSpPr>
        <p:spPr>
          <a:xfrm>
            <a:off x="1977619" y="5375547"/>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2152963" y="540129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99" name="!!o4a">
            <a:extLst>
              <a:ext uri="{FF2B5EF4-FFF2-40B4-BE49-F238E27FC236}">
                <a16:creationId xmlns:a16="http://schemas.microsoft.com/office/drawing/2014/main" id="{03CD02AD-A0B0-4461-82E4-ADE45F3505A9}"/>
              </a:ext>
            </a:extLst>
          </p:cNvPr>
          <p:cNvSpPr/>
          <p:nvPr/>
        </p:nvSpPr>
        <p:spPr>
          <a:xfrm>
            <a:off x="5417877" y="537382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1" name="!!4a">
            <a:extLst>
              <a:ext uri="{FF2B5EF4-FFF2-40B4-BE49-F238E27FC236}">
                <a16:creationId xmlns:a16="http://schemas.microsoft.com/office/drawing/2014/main" id="{7D7392F9-B328-40CF-A436-C3974F476E3C}"/>
              </a:ext>
            </a:extLst>
          </p:cNvPr>
          <p:cNvSpPr txBox="1"/>
          <p:nvPr/>
        </p:nvSpPr>
        <p:spPr>
          <a:xfrm>
            <a:off x="5572162" y="5424565"/>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57" name="!!o4b">
            <a:extLst>
              <a:ext uri="{FF2B5EF4-FFF2-40B4-BE49-F238E27FC236}">
                <a16:creationId xmlns:a16="http://schemas.microsoft.com/office/drawing/2014/main" id="{90D4BEC1-7ED3-4A7A-83C9-3D85CC7F625D}"/>
              </a:ext>
            </a:extLst>
          </p:cNvPr>
          <p:cNvSpPr/>
          <p:nvPr/>
        </p:nvSpPr>
        <p:spPr>
          <a:xfrm>
            <a:off x="7684221" y="536883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8" name="!!o4c">
            <a:extLst>
              <a:ext uri="{FF2B5EF4-FFF2-40B4-BE49-F238E27FC236}">
                <a16:creationId xmlns:a16="http://schemas.microsoft.com/office/drawing/2014/main" id="{9E2A6B39-73D3-4900-A968-4ADD937173B3}"/>
              </a:ext>
            </a:extLst>
          </p:cNvPr>
          <p:cNvSpPr/>
          <p:nvPr/>
        </p:nvSpPr>
        <p:spPr>
          <a:xfrm>
            <a:off x="8826896" y="536883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9" name="!!4b">
            <a:extLst>
              <a:ext uri="{FF2B5EF4-FFF2-40B4-BE49-F238E27FC236}">
                <a16:creationId xmlns:a16="http://schemas.microsoft.com/office/drawing/2014/main" id="{630BED68-C9E4-4F08-B158-1F953E8D5BF3}"/>
              </a:ext>
            </a:extLst>
          </p:cNvPr>
          <p:cNvSpPr txBox="1"/>
          <p:nvPr/>
        </p:nvSpPr>
        <p:spPr>
          <a:xfrm>
            <a:off x="7833336" y="541935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60" name="!!4c">
            <a:extLst>
              <a:ext uri="{FF2B5EF4-FFF2-40B4-BE49-F238E27FC236}">
                <a16:creationId xmlns:a16="http://schemas.microsoft.com/office/drawing/2014/main" id="{C90D33C8-0AA1-4BC9-A98D-D6EA0FB09524}"/>
              </a:ext>
            </a:extLst>
          </p:cNvPr>
          <p:cNvSpPr txBox="1"/>
          <p:nvPr/>
        </p:nvSpPr>
        <p:spPr>
          <a:xfrm>
            <a:off x="9003947" y="541935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62" name="!!o4a">
            <a:extLst>
              <a:ext uri="{FF2B5EF4-FFF2-40B4-BE49-F238E27FC236}">
                <a16:creationId xmlns:a16="http://schemas.microsoft.com/office/drawing/2014/main" id="{29B390EC-FEE5-45D4-8B64-4C63819FFDFE}"/>
              </a:ext>
            </a:extLst>
          </p:cNvPr>
          <p:cNvSpPr/>
          <p:nvPr/>
        </p:nvSpPr>
        <p:spPr>
          <a:xfrm>
            <a:off x="6542900" y="5368830"/>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5" name="!!4a">
            <a:extLst>
              <a:ext uri="{FF2B5EF4-FFF2-40B4-BE49-F238E27FC236}">
                <a16:creationId xmlns:a16="http://schemas.microsoft.com/office/drawing/2014/main" id="{90C5F76F-0599-431F-9007-538B064AC81C}"/>
              </a:ext>
            </a:extLst>
          </p:cNvPr>
          <p:cNvSpPr txBox="1"/>
          <p:nvPr/>
        </p:nvSpPr>
        <p:spPr>
          <a:xfrm>
            <a:off x="6718244" y="5394574"/>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77" name="Group 76">
            <a:extLst>
              <a:ext uri="{FF2B5EF4-FFF2-40B4-BE49-F238E27FC236}">
                <a16:creationId xmlns:a16="http://schemas.microsoft.com/office/drawing/2014/main" id="{837210B1-92D8-480E-9721-D3759AF7CB23}"/>
              </a:ext>
            </a:extLst>
          </p:cNvPr>
          <p:cNvGrpSpPr/>
          <p:nvPr/>
        </p:nvGrpSpPr>
        <p:grpSpPr>
          <a:xfrm>
            <a:off x="4142846" y="4000604"/>
            <a:ext cx="3976884" cy="1029568"/>
            <a:chOff x="4037538" y="4547895"/>
            <a:chExt cx="3288936" cy="880471"/>
          </a:xfrm>
        </p:grpSpPr>
        <p:sp>
          <p:nvSpPr>
            <p:cNvPr id="79" name="!!Ques3">
              <a:extLst>
                <a:ext uri="{FF2B5EF4-FFF2-40B4-BE49-F238E27FC236}">
                  <a16:creationId xmlns:a16="http://schemas.microsoft.com/office/drawing/2014/main" id="{FE49AE7B-17FE-4B53-9C54-1B9F59C6C813}"/>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80" name="!!Quesion1">
              <a:extLst>
                <a:ext uri="{FF2B5EF4-FFF2-40B4-BE49-F238E27FC236}">
                  <a16:creationId xmlns:a16="http://schemas.microsoft.com/office/drawing/2014/main" id="{82B60FA9-45C4-488A-83DC-F1E12E5A7ABE}"/>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81" name="!!Ques2">
              <a:extLst>
                <a:ext uri="{FF2B5EF4-FFF2-40B4-BE49-F238E27FC236}">
                  <a16:creationId xmlns:a16="http://schemas.microsoft.com/office/drawing/2014/main" id="{E4D06D67-8EDB-48A3-9062-8234EFD32A39}"/>
                </a:ext>
              </a:extLst>
            </p:cNvPr>
            <p:cNvGrpSpPr/>
            <p:nvPr/>
          </p:nvGrpSpPr>
          <p:grpSpPr>
            <a:xfrm>
              <a:off x="4037538" y="4547895"/>
              <a:ext cx="880471" cy="880471"/>
              <a:chOff x="3024040" y="4053992"/>
              <a:chExt cx="880471" cy="880471"/>
            </a:xfrm>
          </p:grpSpPr>
          <p:sp>
            <p:nvSpPr>
              <p:cNvPr id="82" name="!!A1">
                <a:extLst>
                  <a:ext uri="{FF2B5EF4-FFF2-40B4-BE49-F238E27FC236}">
                    <a16:creationId xmlns:a16="http://schemas.microsoft.com/office/drawing/2014/main" id="{0E2425CC-A1D1-4988-B997-D4EF892F0C27}"/>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83" name="Group 82">
                <a:extLst>
                  <a:ext uri="{FF2B5EF4-FFF2-40B4-BE49-F238E27FC236}">
                    <a16:creationId xmlns:a16="http://schemas.microsoft.com/office/drawing/2014/main" id="{09BBD785-1266-4CAD-8FCA-884738949330}"/>
                  </a:ext>
                </a:extLst>
              </p:cNvPr>
              <p:cNvGrpSpPr/>
              <p:nvPr/>
            </p:nvGrpSpPr>
            <p:grpSpPr>
              <a:xfrm>
                <a:off x="3274432" y="4303974"/>
                <a:ext cx="379686" cy="380506"/>
                <a:chOff x="-2134638" y="3977659"/>
                <a:chExt cx="1406150" cy="1409187"/>
              </a:xfrm>
              <a:solidFill>
                <a:schemeClr val="bg1"/>
              </a:solidFill>
              <a:effectLst/>
            </p:grpSpPr>
            <p:sp>
              <p:nvSpPr>
                <p:cNvPr id="84" name="Freeform: Shape 83">
                  <a:extLst>
                    <a:ext uri="{FF2B5EF4-FFF2-40B4-BE49-F238E27FC236}">
                      <a16:creationId xmlns:a16="http://schemas.microsoft.com/office/drawing/2014/main" id="{2F0E1C55-3252-4B54-B6D4-BF9824CC80DA}"/>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85" name="Freeform: Shape 84">
                  <a:extLst>
                    <a:ext uri="{FF2B5EF4-FFF2-40B4-BE49-F238E27FC236}">
                      <a16:creationId xmlns:a16="http://schemas.microsoft.com/office/drawing/2014/main" id="{BB651254-A6C6-41EB-B561-B75B6A9E4882}"/>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pic>
        <p:nvPicPr>
          <p:cNvPr id="98" name="Picture 97">
            <a:extLst>
              <a:ext uri="{FF2B5EF4-FFF2-40B4-BE49-F238E27FC236}">
                <a16:creationId xmlns:a16="http://schemas.microsoft.com/office/drawing/2014/main" id="{9675DFE9-CA9A-4ECD-BA71-E68DA677B78E}"/>
              </a:ext>
            </a:extLst>
          </p:cNvPr>
          <p:cNvPicPr>
            <a:picLocks noChangeAspect="1"/>
          </p:cNvPicPr>
          <p:nvPr/>
        </p:nvPicPr>
        <p:blipFill>
          <a:blip r:embed="rId6"/>
          <a:stretch>
            <a:fillRect/>
          </a:stretch>
        </p:blipFill>
        <p:spPr>
          <a:xfrm>
            <a:off x="4297585" y="-631254"/>
            <a:ext cx="360000" cy="214615"/>
          </a:xfrm>
          <a:prstGeom prst="rect">
            <a:avLst/>
          </a:prstGeom>
        </p:spPr>
      </p:pic>
      <p:pic>
        <p:nvPicPr>
          <p:cNvPr id="100" name="Picture 99">
            <a:extLst>
              <a:ext uri="{FF2B5EF4-FFF2-40B4-BE49-F238E27FC236}">
                <a16:creationId xmlns:a16="http://schemas.microsoft.com/office/drawing/2014/main" id="{F0E72F9C-5ED5-4278-BAFD-A02E55A427D9}"/>
              </a:ext>
            </a:extLst>
          </p:cNvPr>
          <p:cNvPicPr>
            <a:picLocks noChangeAspect="1"/>
          </p:cNvPicPr>
          <p:nvPr/>
        </p:nvPicPr>
        <p:blipFill>
          <a:blip r:embed="rId7"/>
          <a:stretch>
            <a:fillRect/>
          </a:stretch>
        </p:blipFill>
        <p:spPr>
          <a:xfrm>
            <a:off x="2022889" y="-680390"/>
            <a:ext cx="360000" cy="214615"/>
          </a:xfrm>
          <a:prstGeom prst="rect">
            <a:avLst/>
          </a:prstGeom>
        </p:spPr>
      </p:pic>
      <p:pic>
        <p:nvPicPr>
          <p:cNvPr id="102" name="Picture 101">
            <a:extLst>
              <a:ext uri="{FF2B5EF4-FFF2-40B4-BE49-F238E27FC236}">
                <a16:creationId xmlns:a16="http://schemas.microsoft.com/office/drawing/2014/main" id="{5FE066A9-AE79-42AA-888F-CC57498EE90B}"/>
              </a:ext>
            </a:extLst>
          </p:cNvPr>
          <p:cNvPicPr>
            <a:picLocks noChangeAspect="1"/>
          </p:cNvPicPr>
          <p:nvPr/>
        </p:nvPicPr>
        <p:blipFill>
          <a:blip r:embed="rId8"/>
          <a:stretch>
            <a:fillRect/>
          </a:stretch>
        </p:blipFill>
        <p:spPr>
          <a:xfrm>
            <a:off x="3562404" y="-1010893"/>
            <a:ext cx="360000" cy="218075"/>
          </a:xfrm>
          <a:prstGeom prst="rect">
            <a:avLst/>
          </a:prstGeom>
        </p:spPr>
      </p:pic>
      <p:pic>
        <p:nvPicPr>
          <p:cNvPr id="103" name="Picture 102">
            <a:extLst>
              <a:ext uri="{FF2B5EF4-FFF2-40B4-BE49-F238E27FC236}">
                <a16:creationId xmlns:a16="http://schemas.microsoft.com/office/drawing/2014/main" id="{4CC87EF8-774F-428A-9339-6A305457035E}"/>
              </a:ext>
            </a:extLst>
          </p:cNvPr>
          <p:cNvPicPr>
            <a:picLocks noChangeAspect="1"/>
          </p:cNvPicPr>
          <p:nvPr/>
        </p:nvPicPr>
        <p:blipFill>
          <a:blip r:embed="rId9"/>
          <a:stretch>
            <a:fillRect/>
          </a:stretch>
        </p:blipFill>
        <p:spPr>
          <a:xfrm>
            <a:off x="5329696" y="-719246"/>
            <a:ext cx="360000" cy="218075"/>
          </a:xfrm>
          <a:prstGeom prst="rect">
            <a:avLst/>
          </a:prstGeom>
        </p:spPr>
      </p:pic>
      <p:pic>
        <p:nvPicPr>
          <p:cNvPr id="104" name="Picture 103">
            <a:extLst>
              <a:ext uri="{FF2B5EF4-FFF2-40B4-BE49-F238E27FC236}">
                <a16:creationId xmlns:a16="http://schemas.microsoft.com/office/drawing/2014/main" id="{DC059A72-C368-464F-9166-ABEB1FCD0C8A}"/>
              </a:ext>
            </a:extLst>
          </p:cNvPr>
          <p:cNvPicPr>
            <a:picLocks noChangeAspect="1"/>
          </p:cNvPicPr>
          <p:nvPr/>
        </p:nvPicPr>
        <p:blipFill>
          <a:blip r:embed="rId10"/>
          <a:stretch>
            <a:fillRect/>
          </a:stretch>
        </p:blipFill>
        <p:spPr>
          <a:xfrm>
            <a:off x="10151615" y="-649523"/>
            <a:ext cx="360000" cy="214615"/>
          </a:xfrm>
          <a:prstGeom prst="rect">
            <a:avLst/>
          </a:prstGeom>
        </p:spPr>
      </p:pic>
      <p:pic>
        <p:nvPicPr>
          <p:cNvPr id="105" name="Picture 104">
            <a:extLst>
              <a:ext uri="{FF2B5EF4-FFF2-40B4-BE49-F238E27FC236}">
                <a16:creationId xmlns:a16="http://schemas.microsoft.com/office/drawing/2014/main" id="{187D1FDD-56BC-404A-80B8-700F878EAE82}"/>
              </a:ext>
            </a:extLst>
          </p:cNvPr>
          <p:cNvPicPr>
            <a:picLocks noChangeAspect="1"/>
          </p:cNvPicPr>
          <p:nvPr/>
        </p:nvPicPr>
        <p:blipFill>
          <a:blip r:embed="rId11"/>
          <a:stretch>
            <a:fillRect/>
          </a:stretch>
        </p:blipFill>
        <p:spPr>
          <a:xfrm>
            <a:off x="7478868" y="-1101340"/>
            <a:ext cx="360000" cy="218075"/>
          </a:xfrm>
          <a:prstGeom prst="rect">
            <a:avLst/>
          </a:prstGeom>
        </p:spPr>
      </p:pic>
      <p:pic>
        <p:nvPicPr>
          <p:cNvPr id="106" name="Picture 105">
            <a:extLst>
              <a:ext uri="{FF2B5EF4-FFF2-40B4-BE49-F238E27FC236}">
                <a16:creationId xmlns:a16="http://schemas.microsoft.com/office/drawing/2014/main" id="{89E0D148-CF1A-4D3D-BC6C-E4ED4F8D8A3A}"/>
              </a:ext>
            </a:extLst>
          </p:cNvPr>
          <p:cNvPicPr>
            <a:picLocks noChangeAspect="1"/>
          </p:cNvPicPr>
          <p:nvPr/>
        </p:nvPicPr>
        <p:blipFill>
          <a:blip r:embed="rId12"/>
          <a:stretch>
            <a:fillRect/>
          </a:stretch>
        </p:blipFill>
        <p:spPr>
          <a:xfrm>
            <a:off x="8383689" y="-593030"/>
            <a:ext cx="360000" cy="214615"/>
          </a:xfrm>
          <a:prstGeom prst="rect">
            <a:avLst/>
          </a:prstGeom>
        </p:spPr>
      </p:pic>
      <p:pic>
        <p:nvPicPr>
          <p:cNvPr id="107" name="Picture 106">
            <a:extLst>
              <a:ext uri="{FF2B5EF4-FFF2-40B4-BE49-F238E27FC236}">
                <a16:creationId xmlns:a16="http://schemas.microsoft.com/office/drawing/2014/main" id="{7E2EB5AB-8BA8-4C6E-A4B1-E970107967EC}"/>
              </a:ext>
            </a:extLst>
          </p:cNvPr>
          <p:cNvPicPr>
            <a:picLocks noChangeAspect="1"/>
          </p:cNvPicPr>
          <p:nvPr/>
        </p:nvPicPr>
        <p:blipFill>
          <a:blip r:embed="rId13"/>
          <a:stretch>
            <a:fillRect/>
          </a:stretch>
        </p:blipFill>
        <p:spPr>
          <a:xfrm>
            <a:off x="9159089" y="-634714"/>
            <a:ext cx="360000" cy="218075"/>
          </a:xfrm>
          <a:prstGeom prst="rect">
            <a:avLst/>
          </a:prstGeom>
        </p:spPr>
      </p:pic>
      <p:pic>
        <p:nvPicPr>
          <p:cNvPr id="108" name="Picture 107">
            <a:extLst>
              <a:ext uri="{FF2B5EF4-FFF2-40B4-BE49-F238E27FC236}">
                <a16:creationId xmlns:a16="http://schemas.microsoft.com/office/drawing/2014/main" id="{E2ACEBE5-E6A1-4742-8F76-34CF0EE31CF1}"/>
              </a:ext>
            </a:extLst>
          </p:cNvPr>
          <p:cNvPicPr>
            <a:picLocks noChangeAspect="1"/>
          </p:cNvPicPr>
          <p:nvPr/>
        </p:nvPicPr>
        <p:blipFill>
          <a:blip r:embed="rId14"/>
          <a:stretch>
            <a:fillRect/>
          </a:stretch>
        </p:blipFill>
        <p:spPr>
          <a:xfrm>
            <a:off x="6914365" y="-556196"/>
            <a:ext cx="360000" cy="218075"/>
          </a:xfrm>
          <a:prstGeom prst="rect">
            <a:avLst/>
          </a:prstGeom>
        </p:spPr>
      </p:pic>
      <p:pic>
        <p:nvPicPr>
          <p:cNvPr id="109" name="Picture 108">
            <a:extLst>
              <a:ext uri="{FF2B5EF4-FFF2-40B4-BE49-F238E27FC236}">
                <a16:creationId xmlns:a16="http://schemas.microsoft.com/office/drawing/2014/main" id="{31FF0748-6D3A-4DC9-A5DA-C562E83EB93D}"/>
              </a:ext>
            </a:extLst>
          </p:cNvPr>
          <p:cNvPicPr>
            <a:picLocks noChangeAspect="1"/>
          </p:cNvPicPr>
          <p:nvPr/>
        </p:nvPicPr>
        <p:blipFill>
          <a:blip r:embed="rId15"/>
          <a:stretch>
            <a:fillRect/>
          </a:stretch>
        </p:blipFill>
        <p:spPr>
          <a:xfrm>
            <a:off x="2749874" y="-705644"/>
            <a:ext cx="360000" cy="218075"/>
          </a:xfrm>
          <a:prstGeom prst="rect">
            <a:avLst/>
          </a:prstGeom>
        </p:spPr>
      </p:pic>
      <p:pic>
        <p:nvPicPr>
          <p:cNvPr id="110" name="Picture 109">
            <a:extLst>
              <a:ext uri="{FF2B5EF4-FFF2-40B4-BE49-F238E27FC236}">
                <a16:creationId xmlns:a16="http://schemas.microsoft.com/office/drawing/2014/main" id="{50A915F1-2144-4B20-98CC-87F94380FE31}"/>
              </a:ext>
            </a:extLst>
          </p:cNvPr>
          <p:cNvPicPr>
            <a:picLocks noChangeAspect="1"/>
          </p:cNvPicPr>
          <p:nvPr/>
        </p:nvPicPr>
        <p:blipFill>
          <a:blip r:embed="rId7"/>
          <a:stretch>
            <a:fillRect/>
          </a:stretch>
        </p:blipFill>
        <p:spPr>
          <a:xfrm>
            <a:off x="6872692" y="-853478"/>
            <a:ext cx="360000" cy="214615"/>
          </a:xfrm>
          <a:prstGeom prst="rect">
            <a:avLst/>
          </a:prstGeom>
        </p:spPr>
      </p:pic>
      <p:pic>
        <p:nvPicPr>
          <p:cNvPr id="111" name="Picture 110">
            <a:extLst>
              <a:ext uri="{FF2B5EF4-FFF2-40B4-BE49-F238E27FC236}">
                <a16:creationId xmlns:a16="http://schemas.microsoft.com/office/drawing/2014/main" id="{8A88CF31-A1E3-415D-9BC4-1A3CC4C8606E}"/>
              </a:ext>
            </a:extLst>
          </p:cNvPr>
          <p:cNvPicPr>
            <a:picLocks noChangeAspect="1"/>
          </p:cNvPicPr>
          <p:nvPr/>
        </p:nvPicPr>
        <p:blipFill>
          <a:blip r:embed="rId8"/>
          <a:stretch>
            <a:fillRect/>
          </a:stretch>
        </p:blipFill>
        <p:spPr>
          <a:xfrm>
            <a:off x="8412207" y="-1183981"/>
            <a:ext cx="360000" cy="218075"/>
          </a:xfrm>
          <a:prstGeom prst="rect">
            <a:avLst/>
          </a:prstGeom>
        </p:spPr>
      </p:pic>
      <p:pic>
        <p:nvPicPr>
          <p:cNvPr id="112" name="Picture 111">
            <a:extLst>
              <a:ext uri="{FF2B5EF4-FFF2-40B4-BE49-F238E27FC236}">
                <a16:creationId xmlns:a16="http://schemas.microsoft.com/office/drawing/2014/main" id="{009EFD73-92A3-41E8-80AA-A85DBFF0AFF5}"/>
              </a:ext>
            </a:extLst>
          </p:cNvPr>
          <p:cNvPicPr>
            <a:picLocks noChangeAspect="1"/>
          </p:cNvPicPr>
          <p:nvPr/>
        </p:nvPicPr>
        <p:blipFill>
          <a:blip r:embed="rId15"/>
          <a:stretch>
            <a:fillRect/>
          </a:stretch>
        </p:blipFill>
        <p:spPr>
          <a:xfrm>
            <a:off x="7599677" y="-878732"/>
            <a:ext cx="360000" cy="218075"/>
          </a:xfrm>
          <a:prstGeom prst="rect">
            <a:avLst/>
          </a:prstGeom>
        </p:spPr>
      </p:pic>
      <p:pic>
        <p:nvPicPr>
          <p:cNvPr id="113" name="Picture 112">
            <a:extLst>
              <a:ext uri="{FF2B5EF4-FFF2-40B4-BE49-F238E27FC236}">
                <a16:creationId xmlns:a16="http://schemas.microsoft.com/office/drawing/2014/main" id="{77E2F0CA-80C3-4FEE-B820-DDD06F9EB02D}"/>
              </a:ext>
            </a:extLst>
          </p:cNvPr>
          <p:cNvPicPr>
            <a:picLocks noChangeAspect="1"/>
          </p:cNvPicPr>
          <p:nvPr/>
        </p:nvPicPr>
        <p:blipFill>
          <a:blip r:embed="rId9"/>
          <a:stretch>
            <a:fillRect/>
          </a:stretch>
        </p:blipFill>
        <p:spPr>
          <a:xfrm>
            <a:off x="700335" y="-564778"/>
            <a:ext cx="360000" cy="218075"/>
          </a:xfrm>
          <a:prstGeom prst="rect">
            <a:avLst/>
          </a:prstGeom>
        </p:spPr>
      </p:pic>
      <p:pic>
        <p:nvPicPr>
          <p:cNvPr id="114" name="Picture 113">
            <a:extLst>
              <a:ext uri="{FF2B5EF4-FFF2-40B4-BE49-F238E27FC236}">
                <a16:creationId xmlns:a16="http://schemas.microsoft.com/office/drawing/2014/main" id="{71585584-3952-41B3-8147-354196B4D0B2}"/>
              </a:ext>
            </a:extLst>
          </p:cNvPr>
          <p:cNvPicPr>
            <a:picLocks noChangeAspect="1"/>
          </p:cNvPicPr>
          <p:nvPr/>
        </p:nvPicPr>
        <p:blipFill>
          <a:blip r:embed="rId10"/>
          <a:stretch>
            <a:fillRect/>
          </a:stretch>
        </p:blipFill>
        <p:spPr>
          <a:xfrm>
            <a:off x="1631260" y="-980072"/>
            <a:ext cx="360000" cy="214615"/>
          </a:xfrm>
          <a:prstGeom prst="rect">
            <a:avLst/>
          </a:prstGeom>
        </p:spPr>
      </p:pic>
      <p:pic>
        <p:nvPicPr>
          <p:cNvPr id="115" name="Picture 114">
            <a:extLst>
              <a:ext uri="{FF2B5EF4-FFF2-40B4-BE49-F238E27FC236}">
                <a16:creationId xmlns:a16="http://schemas.microsoft.com/office/drawing/2014/main" id="{275ACA86-3767-4A5F-A08E-27D330F593DA}"/>
              </a:ext>
            </a:extLst>
          </p:cNvPr>
          <p:cNvPicPr>
            <a:picLocks noChangeAspect="1"/>
          </p:cNvPicPr>
          <p:nvPr/>
        </p:nvPicPr>
        <p:blipFill>
          <a:blip r:embed="rId11"/>
          <a:stretch>
            <a:fillRect/>
          </a:stretch>
        </p:blipFill>
        <p:spPr>
          <a:xfrm>
            <a:off x="2849507" y="-946872"/>
            <a:ext cx="360000" cy="218075"/>
          </a:xfrm>
          <a:prstGeom prst="rect">
            <a:avLst/>
          </a:prstGeom>
        </p:spPr>
      </p:pic>
      <p:pic>
        <p:nvPicPr>
          <p:cNvPr id="116" name="Picture 115">
            <a:extLst>
              <a:ext uri="{FF2B5EF4-FFF2-40B4-BE49-F238E27FC236}">
                <a16:creationId xmlns:a16="http://schemas.microsoft.com/office/drawing/2014/main" id="{1AE351B7-0398-4233-9C0E-E8FAD81CB0C7}"/>
              </a:ext>
            </a:extLst>
          </p:cNvPr>
          <p:cNvPicPr>
            <a:picLocks noChangeAspect="1"/>
          </p:cNvPicPr>
          <p:nvPr/>
        </p:nvPicPr>
        <p:blipFill>
          <a:blip r:embed="rId7"/>
          <a:stretch>
            <a:fillRect/>
          </a:stretch>
        </p:blipFill>
        <p:spPr>
          <a:xfrm>
            <a:off x="2243331" y="-699010"/>
            <a:ext cx="360000" cy="214615"/>
          </a:xfrm>
          <a:prstGeom prst="rect">
            <a:avLst/>
          </a:prstGeom>
        </p:spPr>
      </p:pic>
      <p:pic>
        <p:nvPicPr>
          <p:cNvPr id="117" name="Picture 116">
            <a:extLst>
              <a:ext uri="{FF2B5EF4-FFF2-40B4-BE49-F238E27FC236}">
                <a16:creationId xmlns:a16="http://schemas.microsoft.com/office/drawing/2014/main" id="{06DAFDD2-10C5-4908-BFE4-4CFDC767966F}"/>
              </a:ext>
            </a:extLst>
          </p:cNvPr>
          <p:cNvPicPr>
            <a:picLocks noChangeAspect="1"/>
          </p:cNvPicPr>
          <p:nvPr/>
        </p:nvPicPr>
        <p:blipFill>
          <a:blip r:embed="rId8"/>
          <a:stretch>
            <a:fillRect/>
          </a:stretch>
        </p:blipFill>
        <p:spPr>
          <a:xfrm>
            <a:off x="3782846" y="-1029513"/>
            <a:ext cx="360000" cy="218075"/>
          </a:xfrm>
          <a:prstGeom prst="rect">
            <a:avLst/>
          </a:prstGeom>
        </p:spPr>
      </p:pic>
      <p:pic>
        <p:nvPicPr>
          <p:cNvPr id="118" name="Picture 117">
            <a:extLst>
              <a:ext uri="{FF2B5EF4-FFF2-40B4-BE49-F238E27FC236}">
                <a16:creationId xmlns:a16="http://schemas.microsoft.com/office/drawing/2014/main" id="{73693C48-E9B6-4CDB-B670-9786AA89990B}"/>
              </a:ext>
            </a:extLst>
          </p:cNvPr>
          <p:cNvPicPr>
            <a:picLocks noChangeAspect="1"/>
          </p:cNvPicPr>
          <p:nvPr/>
        </p:nvPicPr>
        <p:blipFill>
          <a:blip r:embed="rId15"/>
          <a:stretch>
            <a:fillRect/>
          </a:stretch>
        </p:blipFill>
        <p:spPr>
          <a:xfrm>
            <a:off x="2970316" y="-724264"/>
            <a:ext cx="360000" cy="218075"/>
          </a:xfrm>
          <a:prstGeom prst="rect">
            <a:avLst/>
          </a:prstGeom>
        </p:spPr>
      </p:pic>
      <p:pic>
        <p:nvPicPr>
          <p:cNvPr id="119" name="Picture 118">
            <a:extLst>
              <a:ext uri="{FF2B5EF4-FFF2-40B4-BE49-F238E27FC236}">
                <a16:creationId xmlns:a16="http://schemas.microsoft.com/office/drawing/2014/main" id="{DB175582-052B-4A89-9812-57992605E5C4}"/>
              </a:ext>
            </a:extLst>
          </p:cNvPr>
          <p:cNvPicPr>
            <a:picLocks noChangeAspect="1"/>
          </p:cNvPicPr>
          <p:nvPr/>
        </p:nvPicPr>
        <p:blipFill>
          <a:blip r:embed="rId8"/>
          <a:stretch>
            <a:fillRect/>
          </a:stretch>
        </p:blipFill>
        <p:spPr>
          <a:xfrm>
            <a:off x="5981106" y="-1009277"/>
            <a:ext cx="360000" cy="218075"/>
          </a:xfrm>
          <a:prstGeom prst="rect">
            <a:avLst/>
          </a:prstGeom>
        </p:spPr>
      </p:pic>
      <p:pic>
        <p:nvPicPr>
          <p:cNvPr id="120" name="Picture 119">
            <a:extLst>
              <a:ext uri="{FF2B5EF4-FFF2-40B4-BE49-F238E27FC236}">
                <a16:creationId xmlns:a16="http://schemas.microsoft.com/office/drawing/2014/main" id="{3C524276-F7C6-4ACB-9030-612780FA5A51}"/>
              </a:ext>
            </a:extLst>
          </p:cNvPr>
          <p:cNvPicPr>
            <a:picLocks noChangeAspect="1"/>
          </p:cNvPicPr>
          <p:nvPr/>
        </p:nvPicPr>
        <p:blipFill>
          <a:blip r:embed="rId10"/>
          <a:stretch>
            <a:fillRect/>
          </a:stretch>
        </p:blipFill>
        <p:spPr>
          <a:xfrm>
            <a:off x="4049962" y="-978456"/>
            <a:ext cx="360000" cy="214615"/>
          </a:xfrm>
          <a:prstGeom prst="rect">
            <a:avLst/>
          </a:prstGeom>
        </p:spPr>
      </p:pic>
      <p:pic>
        <p:nvPicPr>
          <p:cNvPr id="121" name="Picture 120">
            <a:extLst>
              <a:ext uri="{FF2B5EF4-FFF2-40B4-BE49-F238E27FC236}">
                <a16:creationId xmlns:a16="http://schemas.microsoft.com/office/drawing/2014/main" id="{5082D3B4-BAC8-445A-9D29-D26AF49E42E1}"/>
              </a:ext>
            </a:extLst>
          </p:cNvPr>
          <p:cNvPicPr>
            <a:picLocks noChangeAspect="1"/>
          </p:cNvPicPr>
          <p:nvPr/>
        </p:nvPicPr>
        <p:blipFill>
          <a:blip r:embed="rId11"/>
          <a:stretch>
            <a:fillRect/>
          </a:stretch>
        </p:blipFill>
        <p:spPr>
          <a:xfrm>
            <a:off x="5268209" y="-945256"/>
            <a:ext cx="360000" cy="218075"/>
          </a:xfrm>
          <a:prstGeom prst="rect">
            <a:avLst/>
          </a:prstGeom>
        </p:spPr>
      </p:pic>
      <p:pic>
        <p:nvPicPr>
          <p:cNvPr id="122" name="Picture 121">
            <a:extLst>
              <a:ext uri="{FF2B5EF4-FFF2-40B4-BE49-F238E27FC236}">
                <a16:creationId xmlns:a16="http://schemas.microsoft.com/office/drawing/2014/main" id="{E70A302C-A080-4FF0-B68E-48442E8DDA74}"/>
              </a:ext>
            </a:extLst>
          </p:cNvPr>
          <p:cNvPicPr>
            <a:picLocks noChangeAspect="1"/>
          </p:cNvPicPr>
          <p:nvPr/>
        </p:nvPicPr>
        <p:blipFill>
          <a:blip r:embed="rId8"/>
          <a:stretch>
            <a:fillRect/>
          </a:stretch>
        </p:blipFill>
        <p:spPr>
          <a:xfrm>
            <a:off x="6201548" y="-1027897"/>
            <a:ext cx="360000" cy="218075"/>
          </a:xfrm>
          <a:prstGeom prst="rect">
            <a:avLst/>
          </a:prstGeom>
        </p:spPr>
      </p:pic>
      <p:pic>
        <p:nvPicPr>
          <p:cNvPr id="123" name="Picture 122">
            <a:extLst>
              <a:ext uri="{FF2B5EF4-FFF2-40B4-BE49-F238E27FC236}">
                <a16:creationId xmlns:a16="http://schemas.microsoft.com/office/drawing/2014/main" id="{26EB6412-86EC-4A0B-A327-E1DAE63882E9}"/>
              </a:ext>
            </a:extLst>
          </p:cNvPr>
          <p:cNvPicPr>
            <a:picLocks noChangeAspect="1"/>
          </p:cNvPicPr>
          <p:nvPr/>
        </p:nvPicPr>
        <p:blipFill>
          <a:blip r:embed="rId11"/>
          <a:stretch>
            <a:fillRect/>
          </a:stretch>
        </p:blipFill>
        <p:spPr>
          <a:xfrm>
            <a:off x="5160333" y="-577531"/>
            <a:ext cx="360000" cy="218075"/>
          </a:xfrm>
          <a:prstGeom prst="rect">
            <a:avLst/>
          </a:prstGeom>
        </p:spPr>
      </p:pic>
      <p:pic>
        <p:nvPicPr>
          <p:cNvPr id="124" name="Picture 123">
            <a:extLst>
              <a:ext uri="{FF2B5EF4-FFF2-40B4-BE49-F238E27FC236}">
                <a16:creationId xmlns:a16="http://schemas.microsoft.com/office/drawing/2014/main" id="{50077623-605A-4E4F-9EAB-70EBDF6C9543}"/>
              </a:ext>
            </a:extLst>
          </p:cNvPr>
          <p:cNvPicPr>
            <a:picLocks noChangeAspect="1"/>
          </p:cNvPicPr>
          <p:nvPr/>
        </p:nvPicPr>
        <p:blipFill>
          <a:blip r:embed="rId7"/>
          <a:stretch>
            <a:fillRect/>
          </a:stretch>
        </p:blipFill>
        <p:spPr>
          <a:xfrm>
            <a:off x="4554157" y="-329669"/>
            <a:ext cx="360000" cy="214615"/>
          </a:xfrm>
          <a:prstGeom prst="rect">
            <a:avLst/>
          </a:prstGeom>
        </p:spPr>
      </p:pic>
      <p:pic>
        <p:nvPicPr>
          <p:cNvPr id="125" name="Picture 124">
            <a:extLst>
              <a:ext uri="{FF2B5EF4-FFF2-40B4-BE49-F238E27FC236}">
                <a16:creationId xmlns:a16="http://schemas.microsoft.com/office/drawing/2014/main" id="{FD8FE783-5688-4994-A5B4-891DA846BDB2}"/>
              </a:ext>
            </a:extLst>
          </p:cNvPr>
          <p:cNvPicPr>
            <a:picLocks noChangeAspect="1"/>
          </p:cNvPicPr>
          <p:nvPr/>
        </p:nvPicPr>
        <p:blipFill>
          <a:blip r:embed="rId8"/>
          <a:stretch>
            <a:fillRect/>
          </a:stretch>
        </p:blipFill>
        <p:spPr>
          <a:xfrm>
            <a:off x="6093672" y="-660172"/>
            <a:ext cx="360000" cy="218075"/>
          </a:xfrm>
          <a:prstGeom prst="rect">
            <a:avLst/>
          </a:prstGeom>
        </p:spPr>
      </p:pic>
      <p:pic>
        <p:nvPicPr>
          <p:cNvPr id="126" name="Picture 125">
            <a:extLst>
              <a:ext uri="{FF2B5EF4-FFF2-40B4-BE49-F238E27FC236}">
                <a16:creationId xmlns:a16="http://schemas.microsoft.com/office/drawing/2014/main" id="{91DB4ABE-6263-42D1-9535-20AB27D3DB04}"/>
              </a:ext>
            </a:extLst>
          </p:cNvPr>
          <p:cNvPicPr>
            <a:picLocks noChangeAspect="1"/>
          </p:cNvPicPr>
          <p:nvPr/>
        </p:nvPicPr>
        <p:blipFill>
          <a:blip r:embed="rId15"/>
          <a:stretch>
            <a:fillRect/>
          </a:stretch>
        </p:blipFill>
        <p:spPr>
          <a:xfrm>
            <a:off x="5281142" y="-354923"/>
            <a:ext cx="360000" cy="218075"/>
          </a:xfrm>
          <a:prstGeom prst="rect">
            <a:avLst/>
          </a:prstGeom>
        </p:spPr>
      </p:pic>
      <p:pic>
        <p:nvPicPr>
          <p:cNvPr id="127" name="Picture 126">
            <a:extLst>
              <a:ext uri="{FF2B5EF4-FFF2-40B4-BE49-F238E27FC236}">
                <a16:creationId xmlns:a16="http://schemas.microsoft.com/office/drawing/2014/main" id="{5AC46BCB-B86D-49E7-8ED3-5AEA9D462F89}"/>
              </a:ext>
            </a:extLst>
          </p:cNvPr>
          <p:cNvPicPr>
            <a:picLocks noChangeAspect="1"/>
          </p:cNvPicPr>
          <p:nvPr/>
        </p:nvPicPr>
        <p:blipFill>
          <a:blip r:embed="rId8"/>
          <a:stretch>
            <a:fillRect/>
          </a:stretch>
        </p:blipFill>
        <p:spPr>
          <a:xfrm>
            <a:off x="3662571" y="-485468"/>
            <a:ext cx="360000" cy="218075"/>
          </a:xfrm>
          <a:prstGeom prst="rect">
            <a:avLst/>
          </a:prstGeom>
        </p:spPr>
      </p:pic>
      <p:pic>
        <p:nvPicPr>
          <p:cNvPr id="128" name="Picture 127">
            <a:extLst>
              <a:ext uri="{FF2B5EF4-FFF2-40B4-BE49-F238E27FC236}">
                <a16:creationId xmlns:a16="http://schemas.microsoft.com/office/drawing/2014/main" id="{CBDE6CB9-37C1-4F72-9F41-F52BA10A1836}"/>
              </a:ext>
            </a:extLst>
          </p:cNvPr>
          <p:cNvPicPr>
            <a:picLocks noChangeAspect="1"/>
          </p:cNvPicPr>
          <p:nvPr/>
        </p:nvPicPr>
        <p:blipFill>
          <a:blip r:embed="rId8"/>
          <a:stretch>
            <a:fillRect/>
          </a:stretch>
        </p:blipFill>
        <p:spPr>
          <a:xfrm>
            <a:off x="3883013" y="-504088"/>
            <a:ext cx="360000" cy="218075"/>
          </a:xfrm>
          <a:prstGeom prst="rect">
            <a:avLst/>
          </a:prstGeom>
        </p:spPr>
      </p:pic>
      <p:grpSp>
        <p:nvGrpSpPr>
          <p:cNvPr id="66" name="Group 65">
            <a:extLst>
              <a:ext uri="{FF2B5EF4-FFF2-40B4-BE49-F238E27FC236}">
                <a16:creationId xmlns:a16="http://schemas.microsoft.com/office/drawing/2014/main" id="{E7BB7890-65EA-468E-A609-9970FDE17682}"/>
              </a:ext>
            </a:extLst>
          </p:cNvPr>
          <p:cNvGrpSpPr/>
          <p:nvPr/>
        </p:nvGrpSpPr>
        <p:grpSpPr>
          <a:xfrm>
            <a:off x="11191610" y="156811"/>
            <a:ext cx="662996" cy="662996"/>
            <a:chOff x="11409342" y="180900"/>
            <a:chExt cx="662996" cy="662996"/>
          </a:xfrm>
        </p:grpSpPr>
        <p:sp>
          <p:nvSpPr>
            <p:cNvPr id="67" name="!!MatThu1">
              <a:hlinkClick r:id="rId16" action="ppaction://hlinksldjump"/>
              <a:extLst>
                <a:ext uri="{FF2B5EF4-FFF2-40B4-BE49-F238E27FC236}">
                  <a16:creationId xmlns:a16="http://schemas.microsoft.com/office/drawing/2014/main" id="{FB5D6DF3-E141-4455-8060-E1D86195D2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76" name="Graphic 75">
              <a:hlinkClick r:id="rId16" action="ppaction://hlinksldjump"/>
              <a:extLst>
                <a:ext uri="{FF2B5EF4-FFF2-40B4-BE49-F238E27FC236}">
                  <a16:creationId xmlns:a16="http://schemas.microsoft.com/office/drawing/2014/main" id="{434C9DEE-7483-4899-86C8-1EE8C8F93339}"/>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73561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09"/>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2"/>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8"/>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3"/>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4"/>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08"/>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0"/>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1"/>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3"/>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5"/>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16"/>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18"/>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7"/>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19"/>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0"/>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2"/>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3"/>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4"/>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6"/>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5"/>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28"/>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fltVal val="0"/>
                                          </p:val>
                                        </p:tav>
                                        <p:tav tm="100000">
                                          <p:val>
                                            <p:strVal val="#ppt_w"/>
                                          </p:val>
                                        </p:tav>
                                      </p:tavLst>
                                    </p:anim>
                                    <p:anim calcmode="lin" valueType="num">
                                      <p:cBhvr>
                                        <p:cTn id="110" dur="500" fill="hold"/>
                                        <p:tgtEl>
                                          <p:spTgt spid="59"/>
                                        </p:tgtEl>
                                        <p:attrNameLst>
                                          <p:attrName>ppt_h</p:attrName>
                                        </p:attrNameLst>
                                      </p:cBhvr>
                                      <p:tavLst>
                                        <p:tav tm="0">
                                          <p:val>
                                            <p:fltVal val="0"/>
                                          </p:val>
                                        </p:tav>
                                        <p:tav tm="100000">
                                          <p:val>
                                            <p:strVal val="#ppt_h"/>
                                          </p:val>
                                        </p:tav>
                                      </p:tavLst>
                                    </p:anim>
                                    <p:animEffect transition="in" filter="fade">
                                      <p:cBhvr>
                                        <p:cTn id="111" dur="500"/>
                                        <p:tgtEl>
                                          <p:spTgt spid="59"/>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childTnLst>
              </p:cTn>
              <p:nextCondLst>
                <p:cond evt="onClick" delay="0">
                  <p:tgtEl>
                    <p:spTgt spid="57"/>
                  </p:tgtEl>
                </p:cond>
              </p:nextCondLst>
            </p:seq>
            <p:seq concurrent="1" nextAc="seek">
              <p:cTn id="115" restart="whenNotActive" fill="hold" evtFilter="cancelBubble" nodeType="interactiveSeq">
                <p:stCondLst>
                  <p:cond evt="onClick" delay="0">
                    <p:tgtEl>
                      <p:spTgt spid="58"/>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0"/>
                                        </p:tgtEl>
                                      </p:cBhvr>
                                    </p:animEffect>
                                    <p:animScale>
                                      <p:cBhvr>
                                        <p:cTn id="125" dur="250" autoRev="1" fill="hold"/>
                                        <p:tgtEl>
                                          <p:spTgt spid="60"/>
                                        </p:tgtEl>
                                      </p:cBhvr>
                                      <p:by x="105000" y="105000"/>
                                    </p:animScale>
                                  </p:childTnLst>
                                </p:cTn>
                              </p:par>
                            </p:childTnLst>
                          </p:cTn>
                        </p:par>
                      </p:childTnLst>
                    </p:cTn>
                  </p:par>
                </p:childTnLst>
              </p:cTn>
              <p:nextCondLst>
                <p:cond evt="onClick" delay="0">
                  <p:tgtEl>
                    <p:spTgt spid="58"/>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5"/>
                                        </p:tgtEl>
                                        <p:attrNameLst>
                                          <p:attrName>style.visibility</p:attrName>
                                        </p:attrNameLst>
                                      </p:cBhvr>
                                      <p:to>
                                        <p:strVal val="visible"/>
                                      </p:to>
                                    </p:set>
                                    <p:anim calcmode="lin" valueType="num">
                                      <p:cBhvr>
                                        <p:cTn id="131" dur="500" fill="hold"/>
                                        <p:tgtEl>
                                          <p:spTgt spid="65"/>
                                        </p:tgtEl>
                                        <p:attrNameLst>
                                          <p:attrName>ppt_w</p:attrName>
                                        </p:attrNameLst>
                                      </p:cBhvr>
                                      <p:tavLst>
                                        <p:tav tm="0">
                                          <p:val>
                                            <p:fltVal val="0"/>
                                          </p:val>
                                        </p:tav>
                                        <p:tav tm="100000">
                                          <p:val>
                                            <p:strVal val="#ppt_w"/>
                                          </p:val>
                                        </p:tav>
                                      </p:tavLst>
                                    </p:anim>
                                    <p:anim calcmode="lin" valueType="num">
                                      <p:cBhvr>
                                        <p:cTn id="132" dur="500" fill="hold"/>
                                        <p:tgtEl>
                                          <p:spTgt spid="65"/>
                                        </p:tgtEl>
                                        <p:attrNameLst>
                                          <p:attrName>ppt_h</p:attrName>
                                        </p:attrNameLst>
                                      </p:cBhvr>
                                      <p:tavLst>
                                        <p:tav tm="0">
                                          <p:val>
                                            <p:fltVal val="0"/>
                                          </p:val>
                                        </p:tav>
                                        <p:tav tm="100000">
                                          <p:val>
                                            <p:strVal val="#ppt_h"/>
                                          </p:val>
                                        </p:tav>
                                      </p:tavLst>
                                    </p:anim>
                                    <p:animEffect transition="in" filter="fade">
                                      <p:cBhvr>
                                        <p:cTn id="133" dur="500"/>
                                        <p:tgtEl>
                                          <p:spTgt spid="65"/>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5"/>
                                        </p:tgtEl>
                                      </p:cBhvr>
                                    </p:animEffect>
                                    <p:animScale>
                                      <p:cBhvr>
                                        <p:cTn id="136" dur="250" autoRev="1" fill="hold"/>
                                        <p:tgtEl>
                                          <p:spTgt spid="65"/>
                                        </p:tgtEl>
                                      </p:cBhvr>
                                      <p:by x="105000" y="105000"/>
                                    </p:animScale>
                                  </p:childTnLst>
                                </p:cTn>
                              </p:par>
                            </p:childTnLst>
                          </p:cTn>
                        </p:par>
                      </p:childTnLst>
                    </p:cTn>
                  </p:par>
                </p:childTnLst>
              </p:cTn>
              <p:nextCondLst>
                <p:cond evt="onClick" delay="0">
                  <p:tgtEl>
                    <p:spTgt spid="62"/>
                  </p:tgtEl>
                </p:cond>
              </p:nextCondLst>
            </p:seq>
          </p:childTnLst>
        </p:cTn>
      </p:par>
    </p:tnLst>
    <p:bldLst>
      <p:bldP spid="50" grpId="0"/>
      <p:bldP spid="50" grpId="1"/>
      <p:bldP spid="51" grpId="0"/>
      <p:bldP spid="51" grpId="1"/>
      <p:bldP spid="97" grpId="0"/>
      <p:bldP spid="97" grpId="1"/>
      <p:bldP spid="101" grpId="0"/>
      <p:bldP spid="101" grpId="1"/>
      <p:bldP spid="59" grpId="0"/>
      <p:bldP spid="59" grpId="1"/>
      <p:bldP spid="60" grpId="0"/>
      <p:bldP spid="60" grpId="1"/>
      <p:bldP spid="65" grpId="0"/>
      <p:bldP spid="65"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7"/>
            <a:ext cx="9692232" cy="2687814"/>
            <a:chOff x="830424" y="1285097"/>
            <a:chExt cx="7007290" cy="250814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197822"/>
            </a:xfrm>
            <a:prstGeom prst="rect">
              <a:avLst/>
            </a:prstGeom>
            <a:noFill/>
          </p:spPr>
          <p:txBody>
            <a:bodyPr wrap="square" rtlCol="0">
              <a:spAutoFit/>
            </a:bodyPr>
            <a:lstStyle/>
            <a:p>
              <a:pPr algn="ctr">
                <a:lnSpc>
                  <a:spcPct val="125000"/>
                </a:lnSpc>
              </a:pPr>
              <a:r>
                <a:rPr lang="vi-VN" sz="2400" dirty="0">
                  <a:latin typeface="+mj-lt"/>
                </a:rPr>
                <a:t>Trong phòng thí nghiệm, acetaldehyde được điều chế bằng cách</a:t>
              </a:r>
            </a:p>
            <a:p>
              <a:pPr>
                <a:lnSpc>
                  <a:spcPct val="125000"/>
                </a:lnSpc>
              </a:pPr>
              <a:r>
                <a:rPr lang="en-US" sz="2400" b="1" dirty="0">
                  <a:solidFill>
                    <a:srgbClr val="FF0000"/>
                  </a:solidFill>
                  <a:latin typeface="+mj-lt"/>
                </a:rPr>
                <a:t>A. </a:t>
              </a:r>
              <a:r>
                <a:rPr lang="vi-VN" sz="2400" dirty="0">
                  <a:latin typeface="+mj-lt"/>
                </a:rPr>
                <a:t>Khử acid acetic </a:t>
              </a:r>
            </a:p>
            <a:p>
              <a:pPr>
                <a:lnSpc>
                  <a:spcPct val="125000"/>
                </a:lnSpc>
              </a:pPr>
              <a:r>
                <a:rPr lang="en-US" sz="2400" b="1" dirty="0">
                  <a:solidFill>
                    <a:srgbClr val="FF0000"/>
                  </a:solidFill>
                  <a:latin typeface="+mj-lt"/>
                </a:rPr>
                <a:t>B. </a:t>
              </a:r>
              <a:r>
                <a:rPr lang="vi-VN" sz="2400" dirty="0">
                  <a:latin typeface="+mj-lt"/>
                </a:rPr>
                <a:t>Oxi hóa ethanol </a:t>
              </a:r>
            </a:p>
            <a:p>
              <a:pPr>
                <a:lnSpc>
                  <a:spcPct val="125000"/>
                </a:lnSpc>
              </a:pPr>
              <a:r>
                <a:rPr lang="en-US" sz="2400" b="1" dirty="0">
                  <a:solidFill>
                    <a:srgbClr val="FF0000"/>
                  </a:solidFill>
                  <a:latin typeface="+mj-lt"/>
                </a:rPr>
                <a:t>C. </a:t>
              </a:r>
              <a:r>
                <a:rPr lang="vi-VN" sz="2400" dirty="0">
                  <a:latin typeface="+mj-lt"/>
                </a:rPr>
                <a:t>Oxi hóa butane                                       </a:t>
              </a:r>
            </a:p>
            <a:p>
              <a:pPr>
                <a:lnSpc>
                  <a:spcPct val="125000"/>
                </a:lnSpc>
              </a:pPr>
              <a:r>
                <a:rPr lang="en-US" sz="2400" b="1" dirty="0">
                  <a:solidFill>
                    <a:srgbClr val="FF0000"/>
                  </a:solidFill>
                  <a:latin typeface="+mj-lt"/>
                </a:rPr>
                <a:t>D. </a:t>
              </a:r>
              <a:r>
                <a:rPr lang="vi-VN" sz="2400" dirty="0">
                  <a:latin typeface="+mj-lt"/>
                </a:rPr>
                <a:t>Oxi hóa ethane</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8</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B</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410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0" y="1285097"/>
            <a:ext cx="10247585" cy="2687814"/>
            <a:chOff x="830424" y="1285097"/>
            <a:chExt cx="7007290" cy="250814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197822"/>
            </a:xfrm>
            <a:prstGeom prst="rect">
              <a:avLst/>
            </a:prstGeom>
            <a:noFill/>
          </p:spPr>
          <p:txBody>
            <a:bodyPr wrap="square" rtlCol="0">
              <a:spAutoFit/>
            </a:bodyPr>
            <a:lstStyle/>
            <a:p>
              <a:pPr algn="ctr">
                <a:lnSpc>
                  <a:spcPct val="125000"/>
                </a:lnSpc>
              </a:pPr>
              <a:r>
                <a:rPr lang="vi-VN" sz="2400" dirty="0">
                  <a:latin typeface="+mj-lt"/>
                </a:rPr>
                <a:t>Aldehyde, ketone có nhiệt độ sôi___________so với alcohol tương ứng</a:t>
              </a:r>
            </a:p>
            <a:p>
              <a:pPr>
                <a:lnSpc>
                  <a:spcPct val="125000"/>
                </a:lnSpc>
              </a:pPr>
              <a:r>
                <a:rPr lang="vi-VN" sz="2400" b="1" dirty="0">
                  <a:solidFill>
                    <a:srgbClr val="FF0000"/>
                  </a:solidFill>
                  <a:latin typeface="+mj-lt"/>
                </a:rPr>
                <a:t>A. </a:t>
              </a:r>
              <a:r>
                <a:rPr lang="vi-VN" sz="2400" dirty="0">
                  <a:latin typeface="+mj-lt"/>
                </a:rPr>
                <a:t>Cao hơn</a:t>
              </a:r>
            </a:p>
            <a:p>
              <a:pPr>
                <a:lnSpc>
                  <a:spcPct val="125000"/>
                </a:lnSpc>
              </a:pPr>
              <a:r>
                <a:rPr lang="en-US" sz="2400" b="1" dirty="0">
                  <a:solidFill>
                    <a:srgbClr val="FF0000"/>
                  </a:solidFill>
                  <a:latin typeface="+mj-lt"/>
                </a:rPr>
                <a:t>B</a:t>
              </a:r>
              <a:r>
                <a:rPr lang="vi-VN" sz="2400" b="1" dirty="0">
                  <a:solidFill>
                    <a:srgbClr val="FF0000"/>
                  </a:solidFill>
                  <a:latin typeface="+mj-lt"/>
                </a:rPr>
                <a:t>. </a:t>
              </a:r>
              <a:r>
                <a:rPr lang="vi-VN" sz="2400" dirty="0">
                  <a:latin typeface="+mj-lt"/>
                </a:rPr>
                <a:t>Thấp hơn</a:t>
              </a:r>
            </a:p>
            <a:p>
              <a:pPr>
                <a:lnSpc>
                  <a:spcPct val="125000"/>
                </a:lnSpc>
              </a:pPr>
              <a:r>
                <a:rPr lang="en-US" sz="2400" b="1" dirty="0">
                  <a:solidFill>
                    <a:srgbClr val="FF0000"/>
                  </a:solidFill>
                  <a:latin typeface="+mj-lt"/>
                </a:rPr>
                <a:t>C</a:t>
              </a:r>
              <a:r>
                <a:rPr lang="vi-VN" sz="2400" b="1" dirty="0">
                  <a:solidFill>
                    <a:srgbClr val="FF0000"/>
                  </a:solidFill>
                  <a:latin typeface="+mj-lt"/>
                </a:rPr>
                <a:t>. </a:t>
              </a:r>
              <a:r>
                <a:rPr lang="vi-VN" sz="2400" dirty="0">
                  <a:latin typeface="+mj-lt"/>
                </a:rPr>
                <a:t>Ngang bằng</a:t>
              </a:r>
            </a:p>
            <a:p>
              <a:pPr>
                <a:lnSpc>
                  <a:spcPct val="125000"/>
                </a:lnSpc>
              </a:pPr>
              <a:r>
                <a:rPr lang="en-US" sz="2400" b="1" dirty="0">
                  <a:solidFill>
                    <a:srgbClr val="FF0000"/>
                  </a:solidFill>
                  <a:latin typeface="+mj-lt"/>
                </a:rPr>
                <a:t>D</a:t>
              </a:r>
              <a:r>
                <a:rPr lang="vi-VN" sz="2400" b="1" dirty="0">
                  <a:solidFill>
                    <a:srgbClr val="FF0000"/>
                  </a:solidFill>
                  <a:latin typeface="+mj-lt"/>
                </a:rPr>
                <a:t>. </a:t>
              </a:r>
              <a:r>
                <a:rPr lang="vi-VN" sz="2400" dirty="0">
                  <a:latin typeface="+mj-lt"/>
                </a:rPr>
                <a:t>Không đủ dữ kiện để so sánh</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9</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A</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0" y="1285097"/>
            <a:ext cx="10247585" cy="2939485"/>
            <a:chOff x="830424" y="1285097"/>
            <a:chExt cx="7007290" cy="2742994"/>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628627"/>
            </a:xfrm>
            <a:prstGeom prst="rect">
              <a:avLst/>
            </a:prstGeom>
            <a:noFill/>
          </p:spPr>
          <p:txBody>
            <a:bodyPr wrap="square" rtlCol="0">
              <a:spAutoFit/>
            </a:bodyPr>
            <a:lstStyle/>
            <a:p>
              <a:pPr algn="ctr">
                <a:lnSpc>
                  <a:spcPct val="125000"/>
                </a:lnSpc>
              </a:pPr>
              <a:r>
                <a:rPr lang="vi-VN" sz="2400" dirty="0">
                  <a:latin typeface="+mj-lt"/>
                </a:rPr>
                <a:t>Các aldehyde, ketone có mạch carbon ngắn d</a:t>
              </a:r>
              <a:r>
                <a:rPr lang="en-US" sz="2400" dirty="0">
                  <a:latin typeface="+mj-lt"/>
                </a:rPr>
                <a:t>ễ</a:t>
              </a:r>
              <a:r>
                <a:rPr lang="vi-VN" sz="2400" dirty="0">
                  <a:latin typeface="+mj-lt"/>
                </a:rPr>
                <a:t> tan trong nước nhờ có</a:t>
              </a:r>
            </a:p>
            <a:p>
              <a:pPr>
                <a:lnSpc>
                  <a:spcPct val="125000"/>
                </a:lnSpc>
              </a:pPr>
              <a:r>
                <a:rPr lang="vi-VN" sz="2400" b="1" dirty="0">
                  <a:solidFill>
                    <a:srgbClr val="FF0000"/>
                  </a:solidFill>
                  <a:latin typeface="+mj-lt"/>
                </a:rPr>
                <a:t>A. </a:t>
              </a:r>
              <a:r>
                <a:rPr lang="vi-VN" sz="2400" dirty="0">
                  <a:latin typeface="+mj-lt"/>
                </a:rPr>
                <a:t>Nguyên tử carbon linh độngLiên </a:t>
              </a:r>
              <a:endParaRPr lang="en-US" sz="2400" b="1" dirty="0">
                <a:solidFill>
                  <a:srgbClr val="FF0000"/>
                </a:solidFill>
                <a:latin typeface="+mj-lt"/>
              </a:endParaRPr>
            </a:p>
            <a:p>
              <a:pPr>
                <a:lnSpc>
                  <a:spcPct val="125000"/>
                </a:lnSpc>
              </a:pPr>
              <a:r>
                <a:rPr lang="en-US" sz="2400" b="1" dirty="0">
                  <a:solidFill>
                    <a:srgbClr val="FF0000"/>
                  </a:solidFill>
                  <a:latin typeface="+mj-lt"/>
                </a:rPr>
                <a:t>B</a:t>
              </a:r>
              <a:r>
                <a:rPr lang="vi-VN" sz="2400" b="1" dirty="0">
                  <a:solidFill>
                    <a:srgbClr val="FF0000"/>
                  </a:solidFill>
                  <a:latin typeface="+mj-lt"/>
                </a:rPr>
                <a:t>. </a:t>
              </a:r>
              <a:r>
                <a:rPr lang="vi-VN" sz="2400" dirty="0">
                  <a:latin typeface="+mj-lt"/>
                </a:rPr>
                <a:t>Khối lượng riêng lớn</a:t>
              </a:r>
            </a:p>
            <a:p>
              <a:pPr>
                <a:lnSpc>
                  <a:spcPct val="125000"/>
                </a:lnSpc>
              </a:pPr>
              <a:r>
                <a:rPr lang="en-US" sz="2400" b="1" dirty="0">
                  <a:solidFill>
                    <a:srgbClr val="FF0000"/>
                  </a:solidFill>
                  <a:latin typeface="+mj-lt"/>
                </a:rPr>
                <a:t>C</a:t>
              </a:r>
              <a:r>
                <a:rPr lang="vi-VN" sz="2400" b="1" dirty="0">
                  <a:solidFill>
                    <a:srgbClr val="FF0000"/>
                  </a:solidFill>
                  <a:latin typeface="+mj-lt"/>
                </a:rPr>
                <a:t>. </a:t>
              </a:r>
              <a:r>
                <a:rPr lang="vi-VN" sz="2400" dirty="0">
                  <a:latin typeface="+mj-lt"/>
                </a:rPr>
                <a:t>Nặng hơn nước</a:t>
              </a:r>
            </a:p>
            <a:p>
              <a:pPr>
                <a:lnSpc>
                  <a:spcPct val="125000"/>
                </a:lnSpc>
              </a:pPr>
              <a:r>
                <a:rPr lang="en-US" sz="2400" b="1" dirty="0">
                  <a:solidFill>
                    <a:srgbClr val="FF0000"/>
                  </a:solidFill>
                  <a:latin typeface="+mj-lt"/>
                </a:rPr>
                <a:t>D</a:t>
              </a:r>
              <a:r>
                <a:rPr lang="vi-VN" sz="2400" b="1" dirty="0">
                  <a:solidFill>
                    <a:srgbClr val="FF0000"/>
                  </a:solidFill>
                  <a:latin typeface="+mj-lt"/>
                </a:rPr>
                <a:t>. </a:t>
              </a:r>
              <a:r>
                <a:rPr lang="vi-VN" sz="2400" dirty="0">
                  <a:latin typeface="+mj-lt"/>
                </a:rPr>
                <a:t>kết hydrogen với nước</a:t>
              </a:r>
            </a:p>
            <a:p>
              <a:pPr>
                <a:lnSpc>
                  <a:spcPct val="125000"/>
                </a:lnSpc>
              </a:pP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822768" cy="764768"/>
            <a:chOff x="454433" y="358775"/>
            <a:chExt cx="2822768"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2114618" cy="523220"/>
            </a:xfrm>
            <a:prstGeom prst="rect">
              <a:avLst/>
            </a:prstGeom>
            <a:noFill/>
          </p:spPr>
          <p:txBody>
            <a:bodyPr wrap="none" rtlCol="0">
              <a:spAutoFit/>
            </a:bodyPr>
            <a:lstStyle/>
            <a:p>
              <a:r>
                <a:rPr lang="en-US" sz="2800" b="1" dirty="0">
                  <a:solidFill>
                    <a:srgbClr val="FFFF00"/>
                  </a:solidFill>
                </a:rPr>
                <a:t>BÀI TẬP 10</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A</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238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261DD-21A1-D83E-31C3-FDAD510475E3}"/>
              </a:ext>
            </a:extLst>
          </p:cNvPr>
          <p:cNvPicPr>
            <a:picLocks noChangeAspect="1"/>
          </p:cNvPicPr>
          <p:nvPr/>
        </p:nvPicPr>
        <p:blipFill rotWithShape="1">
          <a:blip r:embed="rId2">
            <a:extLst>
              <a:ext uri="{28A0092B-C50C-407E-A947-70E740481C1C}">
                <a14:useLocalDpi xmlns:a14="http://schemas.microsoft.com/office/drawing/2010/main" val="0"/>
              </a:ext>
            </a:extLst>
          </a:blip>
          <a:srcRect t="3705" b="11920"/>
          <a:stretch/>
        </p:blipFill>
        <p:spPr>
          <a:xfrm>
            <a:off x="0" y="-1"/>
            <a:ext cx="12192000" cy="6858001"/>
          </a:xfrm>
          <a:prstGeom prst="rect">
            <a:avLst/>
          </a:prstGeom>
        </p:spPr>
      </p:pic>
      <p:grpSp>
        <p:nvGrpSpPr>
          <p:cNvPr id="9" name="Group 8">
            <a:extLst>
              <a:ext uri="{FF2B5EF4-FFF2-40B4-BE49-F238E27FC236}">
                <a16:creationId xmlns:a16="http://schemas.microsoft.com/office/drawing/2014/main" id="{4A751BCC-F307-26E3-645A-097AD06C96A1}"/>
              </a:ext>
            </a:extLst>
          </p:cNvPr>
          <p:cNvGrpSpPr/>
          <p:nvPr/>
        </p:nvGrpSpPr>
        <p:grpSpPr>
          <a:xfrm>
            <a:off x="1954040" y="1898240"/>
            <a:ext cx="8283920" cy="3061520"/>
            <a:chOff x="1919335" y="657386"/>
            <a:chExt cx="8283920" cy="3061520"/>
          </a:xfrm>
        </p:grpSpPr>
        <p:sp>
          <p:nvSpPr>
            <p:cNvPr id="10" name="Rectangle: Rounded Corners 9">
              <a:extLst>
                <a:ext uri="{FF2B5EF4-FFF2-40B4-BE49-F238E27FC236}">
                  <a16:creationId xmlns:a16="http://schemas.microsoft.com/office/drawing/2014/main" id="{ACD1A078-0AAD-6AF2-2DF0-6CD0C5BDD5DE}"/>
                </a:ext>
              </a:extLst>
            </p:cNvPr>
            <p:cNvSpPr/>
            <p:nvPr/>
          </p:nvSpPr>
          <p:spPr>
            <a:xfrm>
              <a:off x="1919335" y="657386"/>
              <a:ext cx="8283920" cy="3061520"/>
            </a:xfrm>
            <a:prstGeom prst="roundRect">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nnel URL">
              <a:extLst>
                <a:ext uri="{FF2B5EF4-FFF2-40B4-BE49-F238E27FC236}">
                  <a16:creationId xmlns:a16="http://schemas.microsoft.com/office/drawing/2014/main" id="{C15D70E3-8DDE-6F45-AE81-299BD8B0295D}"/>
                </a:ext>
              </a:extLst>
            </p:cNvPr>
            <p:cNvSpPr txBox="1"/>
            <p:nvPr/>
          </p:nvSpPr>
          <p:spPr>
            <a:xfrm>
              <a:off x="2129073" y="853133"/>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CẢM ƠN THẦY CÔ</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CÙNG CÁC EM HỌC SINH</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2532315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631260" y="1094058"/>
            <a:ext cx="9038098" cy="2741007"/>
          </a:xfrm>
          <a:prstGeom prst="roundRect">
            <a:avLst>
              <a:gd name="adj" fmla="val 1424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 name="TextBox 1"/>
          <p:cNvSpPr txBox="1"/>
          <p:nvPr/>
        </p:nvSpPr>
        <p:spPr>
          <a:xfrm>
            <a:off x="2236546" y="1327986"/>
            <a:ext cx="791506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Phenol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sử</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dụng</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làm</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tẩy</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uế</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khử</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trùng</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do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tính</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8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nào</a:t>
            </a:r>
            <a:r>
              <a:rPr kumimoji="0" lang="en-US" sz="48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sp>
        <p:nvSpPr>
          <p:cNvPr id="78" name="!!o3b">
            <a:extLst>
              <a:ext uri="{FF2B5EF4-FFF2-40B4-BE49-F238E27FC236}">
                <a16:creationId xmlns:a16="http://schemas.microsoft.com/office/drawing/2014/main" id="{727977B5-F189-4A81-8746-8651162923AF}"/>
              </a:ext>
            </a:extLst>
          </p:cNvPr>
          <p:cNvSpPr/>
          <p:nvPr/>
        </p:nvSpPr>
        <p:spPr>
          <a:xfrm>
            <a:off x="5649307"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6" name="!!o3c">
            <a:extLst>
              <a:ext uri="{FF2B5EF4-FFF2-40B4-BE49-F238E27FC236}">
                <a16:creationId xmlns:a16="http://schemas.microsoft.com/office/drawing/2014/main" id="{FF9E2E47-AF30-4140-9174-D1F1B2A7ACE4}"/>
              </a:ext>
            </a:extLst>
          </p:cNvPr>
          <p:cNvSpPr/>
          <p:nvPr/>
        </p:nvSpPr>
        <p:spPr>
          <a:xfrm>
            <a:off x="6807346"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3b">
            <a:extLst>
              <a:ext uri="{FF2B5EF4-FFF2-40B4-BE49-F238E27FC236}">
                <a16:creationId xmlns:a16="http://schemas.microsoft.com/office/drawing/2014/main" id="{1A273D81-3FC5-40F3-8DBC-43408EECA659}"/>
              </a:ext>
            </a:extLst>
          </p:cNvPr>
          <p:cNvSpPr txBox="1"/>
          <p:nvPr/>
        </p:nvSpPr>
        <p:spPr>
          <a:xfrm>
            <a:off x="5809816" y="55029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100" name="!!3c">
            <a:extLst>
              <a:ext uri="{FF2B5EF4-FFF2-40B4-BE49-F238E27FC236}">
                <a16:creationId xmlns:a16="http://schemas.microsoft.com/office/drawing/2014/main" id="{47834679-DA72-43D6-958F-A53074407007}"/>
              </a:ext>
            </a:extLst>
          </p:cNvPr>
          <p:cNvSpPr txBox="1"/>
          <p:nvPr/>
        </p:nvSpPr>
        <p:spPr>
          <a:xfrm>
            <a:off x="6942074" y="54902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0" name="!!o3b">
            <a:extLst>
              <a:ext uri="{FF2B5EF4-FFF2-40B4-BE49-F238E27FC236}">
                <a16:creationId xmlns:a16="http://schemas.microsoft.com/office/drawing/2014/main" id="{727977B5-F189-4A81-8746-8651162923AF}"/>
              </a:ext>
            </a:extLst>
          </p:cNvPr>
          <p:cNvSpPr/>
          <p:nvPr/>
        </p:nvSpPr>
        <p:spPr>
          <a:xfrm>
            <a:off x="9123019"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1" name="!!o3c">
            <a:extLst>
              <a:ext uri="{FF2B5EF4-FFF2-40B4-BE49-F238E27FC236}">
                <a16:creationId xmlns:a16="http://schemas.microsoft.com/office/drawing/2014/main" id="{FF9E2E47-AF30-4140-9174-D1F1B2A7ACE4}"/>
              </a:ext>
            </a:extLst>
          </p:cNvPr>
          <p:cNvSpPr/>
          <p:nvPr/>
        </p:nvSpPr>
        <p:spPr>
          <a:xfrm>
            <a:off x="10281058"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2" name="!!o3a">
            <a:extLst>
              <a:ext uri="{FF2B5EF4-FFF2-40B4-BE49-F238E27FC236}">
                <a16:creationId xmlns:a16="http://schemas.microsoft.com/office/drawing/2014/main" id="{1966C6BC-5829-4F16-A504-4CE1C7609161}"/>
              </a:ext>
            </a:extLst>
          </p:cNvPr>
          <p:cNvSpPr/>
          <p:nvPr/>
        </p:nvSpPr>
        <p:spPr>
          <a:xfrm>
            <a:off x="7967101"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3" name="!!3a">
            <a:extLst>
              <a:ext uri="{FF2B5EF4-FFF2-40B4-BE49-F238E27FC236}">
                <a16:creationId xmlns:a16="http://schemas.microsoft.com/office/drawing/2014/main" id="{3AFE8AE5-A9AA-4637-A979-EE1B11736C0D}"/>
              </a:ext>
            </a:extLst>
          </p:cNvPr>
          <p:cNvSpPr txBox="1"/>
          <p:nvPr/>
        </p:nvSpPr>
        <p:spPr>
          <a:xfrm>
            <a:off x="8101798" y="5483413"/>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94" name="!!3b">
            <a:extLst>
              <a:ext uri="{FF2B5EF4-FFF2-40B4-BE49-F238E27FC236}">
                <a16:creationId xmlns:a16="http://schemas.microsoft.com/office/drawing/2014/main" id="{1A273D81-3FC5-40F3-8DBC-43408EECA659}"/>
              </a:ext>
            </a:extLst>
          </p:cNvPr>
          <p:cNvSpPr txBox="1"/>
          <p:nvPr/>
        </p:nvSpPr>
        <p:spPr>
          <a:xfrm>
            <a:off x="9283528" y="54775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ẩ</a:t>
            </a:r>
          </a:p>
        </p:txBody>
      </p:sp>
      <p:sp>
        <p:nvSpPr>
          <p:cNvPr id="95" name="!!3c">
            <a:extLst>
              <a:ext uri="{FF2B5EF4-FFF2-40B4-BE49-F238E27FC236}">
                <a16:creationId xmlns:a16="http://schemas.microsoft.com/office/drawing/2014/main" id="{47834679-DA72-43D6-958F-A53074407007}"/>
              </a:ext>
            </a:extLst>
          </p:cNvPr>
          <p:cNvSpPr txBox="1"/>
          <p:nvPr/>
        </p:nvSpPr>
        <p:spPr>
          <a:xfrm>
            <a:off x="10415786" y="54775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grpSp>
        <p:nvGrpSpPr>
          <p:cNvPr id="62" name="Group 61">
            <a:extLst>
              <a:ext uri="{FF2B5EF4-FFF2-40B4-BE49-F238E27FC236}">
                <a16:creationId xmlns:a16="http://schemas.microsoft.com/office/drawing/2014/main" id="{A1B01BBE-FDD0-4710-8D73-DFE5D9B25F6E}"/>
              </a:ext>
            </a:extLst>
          </p:cNvPr>
          <p:cNvGrpSpPr/>
          <p:nvPr/>
        </p:nvGrpSpPr>
        <p:grpSpPr>
          <a:xfrm>
            <a:off x="11191610" y="156811"/>
            <a:ext cx="662996" cy="662996"/>
            <a:chOff x="11409342" y="180900"/>
            <a:chExt cx="662996" cy="662996"/>
          </a:xfrm>
        </p:grpSpPr>
        <p:sp>
          <p:nvSpPr>
            <p:cNvPr id="65" name="!!MatThu1">
              <a:hlinkClick r:id="rId6" action="ppaction://hlinksldjump"/>
              <a:extLst>
                <a:ext uri="{FF2B5EF4-FFF2-40B4-BE49-F238E27FC236}">
                  <a16:creationId xmlns:a16="http://schemas.microsoft.com/office/drawing/2014/main" id="{7739C9B1-D53A-460D-9A86-DA73D07BFB6E}"/>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6" name="Graphic 65">
              <a:hlinkClick r:id="rId6" action="ppaction://hlinksldjump"/>
              <a:extLst>
                <a:ext uri="{FF2B5EF4-FFF2-40B4-BE49-F238E27FC236}">
                  <a16:creationId xmlns:a16="http://schemas.microsoft.com/office/drawing/2014/main" id="{D262CEC8-9C1E-420D-AFC1-2C02BA4C20F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sp>
        <p:nvSpPr>
          <p:cNvPr id="67" name="!!o3b">
            <a:extLst>
              <a:ext uri="{FF2B5EF4-FFF2-40B4-BE49-F238E27FC236}">
                <a16:creationId xmlns:a16="http://schemas.microsoft.com/office/drawing/2014/main" id="{071CC34D-21F0-4EBE-A546-CB9B803CBA67}"/>
              </a:ext>
            </a:extLst>
          </p:cNvPr>
          <p:cNvSpPr/>
          <p:nvPr/>
        </p:nvSpPr>
        <p:spPr>
          <a:xfrm>
            <a:off x="2135243"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6" name="!!o3c">
            <a:extLst>
              <a:ext uri="{FF2B5EF4-FFF2-40B4-BE49-F238E27FC236}">
                <a16:creationId xmlns:a16="http://schemas.microsoft.com/office/drawing/2014/main" id="{9AB0CDC2-31D4-414B-B60C-444598F18375}"/>
              </a:ext>
            </a:extLst>
          </p:cNvPr>
          <p:cNvSpPr/>
          <p:nvPr/>
        </p:nvSpPr>
        <p:spPr>
          <a:xfrm>
            <a:off x="3293282"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o3a">
            <a:extLst>
              <a:ext uri="{FF2B5EF4-FFF2-40B4-BE49-F238E27FC236}">
                <a16:creationId xmlns:a16="http://schemas.microsoft.com/office/drawing/2014/main" id="{9F961E6B-D5A1-440F-A842-E1DF9714D8D5}"/>
              </a:ext>
            </a:extLst>
          </p:cNvPr>
          <p:cNvSpPr/>
          <p:nvPr/>
        </p:nvSpPr>
        <p:spPr>
          <a:xfrm>
            <a:off x="973160"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9" name="!!3a">
            <a:extLst>
              <a:ext uri="{FF2B5EF4-FFF2-40B4-BE49-F238E27FC236}">
                <a16:creationId xmlns:a16="http://schemas.microsoft.com/office/drawing/2014/main" id="{800E4C83-DCDD-43AA-BFFA-2594024AEC81}"/>
              </a:ext>
            </a:extLst>
          </p:cNvPr>
          <p:cNvSpPr txBox="1"/>
          <p:nvPr/>
        </p:nvSpPr>
        <p:spPr>
          <a:xfrm>
            <a:off x="1107131" y="55029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p>
        </p:txBody>
      </p:sp>
      <p:sp>
        <p:nvSpPr>
          <p:cNvPr id="80" name="!!3b">
            <a:extLst>
              <a:ext uri="{FF2B5EF4-FFF2-40B4-BE49-F238E27FC236}">
                <a16:creationId xmlns:a16="http://schemas.microsoft.com/office/drawing/2014/main" id="{AFE50960-767A-4724-96AC-6530B6BECEEC}"/>
              </a:ext>
            </a:extLst>
          </p:cNvPr>
          <p:cNvSpPr txBox="1"/>
          <p:nvPr/>
        </p:nvSpPr>
        <p:spPr>
          <a:xfrm>
            <a:off x="2295752" y="55029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81" name="!!3c">
            <a:extLst>
              <a:ext uri="{FF2B5EF4-FFF2-40B4-BE49-F238E27FC236}">
                <a16:creationId xmlns:a16="http://schemas.microsoft.com/office/drawing/2014/main" id="{9FD5A6D5-E5FF-49D7-B8D7-1802FB04D216}"/>
              </a:ext>
            </a:extLst>
          </p:cNvPr>
          <p:cNvSpPr txBox="1"/>
          <p:nvPr/>
        </p:nvSpPr>
        <p:spPr>
          <a:xfrm>
            <a:off x="3428010" y="549023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ệ</a:t>
            </a:r>
          </a:p>
        </p:txBody>
      </p:sp>
      <p:sp>
        <p:nvSpPr>
          <p:cNvPr id="84" name="!!o3a">
            <a:extLst>
              <a:ext uri="{FF2B5EF4-FFF2-40B4-BE49-F238E27FC236}">
                <a16:creationId xmlns:a16="http://schemas.microsoft.com/office/drawing/2014/main" id="{22F7263E-0A73-4964-A5A4-3E8DECEE1C62}"/>
              </a:ext>
            </a:extLst>
          </p:cNvPr>
          <p:cNvSpPr/>
          <p:nvPr/>
        </p:nvSpPr>
        <p:spPr>
          <a:xfrm>
            <a:off x="4453037" y="543029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5" name="!!3a">
            <a:extLst>
              <a:ext uri="{FF2B5EF4-FFF2-40B4-BE49-F238E27FC236}">
                <a16:creationId xmlns:a16="http://schemas.microsoft.com/office/drawing/2014/main" id="{497236BB-7A5E-4949-930F-BB6A767CC79A}"/>
              </a:ext>
            </a:extLst>
          </p:cNvPr>
          <p:cNvSpPr txBox="1"/>
          <p:nvPr/>
        </p:nvSpPr>
        <p:spPr>
          <a:xfrm>
            <a:off x="4587734" y="5483413"/>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grpSp>
        <p:nvGrpSpPr>
          <p:cNvPr id="88" name="Group 87">
            <a:extLst>
              <a:ext uri="{FF2B5EF4-FFF2-40B4-BE49-F238E27FC236}">
                <a16:creationId xmlns:a16="http://schemas.microsoft.com/office/drawing/2014/main" id="{DAC5DE64-60F6-430B-A415-87B7D447BE0D}"/>
              </a:ext>
            </a:extLst>
          </p:cNvPr>
          <p:cNvGrpSpPr/>
          <p:nvPr/>
        </p:nvGrpSpPr>
        <p:grpSpPr>
          <a:xfrm>
            <a:off x="4182779" y="4127379"/>
            <a:ext cx="3976884" cy="1029568"/>
            <a:chOff x="4037538" y="4547895"/>
            <a:chExt cx="3288936" cy="880471"/>
          </a:xfrm>
        </p:grpSpPr>
        <p:sp>
          <p:nvSpPr>
            <p:cNvPr id="89" name="!!Ques3">
              <a:extLst>
                <a:ext uri="{FF2B5EF4-FFF2-40B4-BE49-F238E27FC236}">
                  <a16:creationId xmlns:a16="http://schemas.microsoft.com/office/drawing/2014/main" id="{1862B680-F076-4662-BFE4-1CC232872DC3}"/>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30" name="!!Quesion1">
              <a:extLst>
                <a:ext uri="{FF2B5EF4-FFF2-40B4-BE49-F238E27FC236}">
                  <a16:creationId xmlns:a16="http://schemas.microsoft.com/office/drawing/2014/main" id="{93B41876-DEF2-4B0A-B9E4-BA52A6CD54BA}"/>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131" name="!!Ques2">
              <a:extLst>
                <a:ext uri="{FF2B5EF4-FFF2-40B4-BE49-F238E27FC236}">
                  <a16:creationId xmlns:a16="http://schemas.microsoft.com/office/drawing/2014/main" id="{AB9D18B2-ADB4-41E5-AC46-C2F10CFDDFB5}"/>
                </a:ext>
              </a:extLst>
            </p:cNvPr>
            <p:cNvGrpSpPr/>
            <p:nvPr/>
          </p:nvGrpSpPr>
          <p:grpSpPr>
            <a:xfrm>
              <a:off x="4037538" y="4547895"/>
              <a:ext cx="880471" cy="880471"/>
              <a:chOff x="3024040" y="4053992"/>
              <a:chExt cx="880471" cy="880471"/>
            </a:xfrm>
          </p:grpSpPr>
          <p:sp>
            <p:nvSpPr>
              <p:cNvPr id="132" name="!!A1">
                <a:extLst>
                  <a:ext uri="{FF2B5EF4-FFF2-40B4-BE49-F238E27FC236}">
                    <a16:creationId xmlns:a16="http://schemas.microsoft.com/office/drawing/2014/main" id="{AE2EB130-F693-480F-8DF4-BD1EABCF3590}"/>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33" name="Group 132">
                <a:extLst>
                  <a:ext uri="{FF2B5EF4-FFF2-40B4-BE49-F238E27FC236}">
                    <a16:creationId xmlns:a16="http://schemas.microsoft.com/office/drawing/2014/main" id="{31BFCF6C-6D61-4C8A-A58D-EFD397F3FF5D}"/>
                  </a:ext>
                </a:extLst>
              </p:cNvPr>
              <p:cNvGrpSpPr/>
              <p:nvPr/>
            </p:nvGrpSpPr>
            <p:grpSpPr>
              <a:xfrm>
                <a:off x="3274432" y="4303974"/>
                <a:ext cx="379686" cy="380506"/>
                <a:chOff x="-2134638" y="3977659"/>
                <a:chExt cx="1406150" cy="1409187"/>
              </a:xfrm>
              <a:solidFill>
                <a:schemeClr val="bg1"/>
              </a:solidFill>
              <a:effectLst/>
            </p:grpSpPr>
            <p:sp>
              <p:nvSpPr>
                <p:cNvPr id="134" name="Freeform: Shape 133">
                  <a:extLst>
                    <a:ext uri="{FF2B5EF4-FFF2-40B4-BE49-F238E27FC236}">
                      <a16:creationId xmlns:a16="http://schemas.microsoft.com/office/drawing/2014/main" id="{D7384BC1-4405-437E-AC08-D6664650CD6E}"/>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35" name="Freeform: Shape 134">
                  <a:extLst>
                    <a:ext uri="{FF2B5EF4-FFF2-40B4-BE49-F238E27FC236}">
                      <a16:creationId xmlns:a16="http://schemas.microsoft.com/office/drawing/2014/main" id="{39414DF8-A77E-4878-92DD-1E5588801C89}"/>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pic>
        <p:nvPicPr>
          <p:cNvPr id="101" name="Picture 100">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2" name="Picture 101">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3" name="Picture 102">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4" name="Picture 103">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5" name="Picture 104">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6" name="Picture 105">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7" name="Picture 106">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8" name="Picture 107">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9" name="Picture 108">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0" name="Picture 109">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1" name="Picture 110">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2" name="Picture 111">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3" name="Picture 112">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4" name="Picture 113">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5" name="Picture 114">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6" name="Picture 115">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7" name="Picture 116">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8" name="Picture 117">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9" name="Picture 118">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0" name="Picture 119">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1" name="Picture 120">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2" name="Picture 121">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3" name="Picture 122">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4" name="Picture 123">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0128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4"/>
                                        </p:tgtEl>
                                      </p:cBhvr>
                                    </p:animEffect>
                                    <p:animScale>
                                      <p:cBhvr>
                                        <p:cTn id="45"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46" restart="whenNotActive" fill="hold" evtFilter="cancelBubble" nodeType="interactiveSeq">
                <p:stCondLst>
                  <p:cond evt="onClick" delay="0">
                    <p:tgtEl>
                      <p:spTgt spid="91"/>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5"/>
                                        </p:tgtEl>
                                        <p:attrNameLst>
                                          <p:attrName>style.visibility</p:attrName>
                                        </p:attrNameLst>
                                      </p:cBhvr>
                                      <p:to>
                                        <p:strVal val="visible"/>
                                      </p:to>
                                    </p:set>
                                    <p:anim calcmode="lin" valueType="num">
                                      <p:cBhvr>
                                        <p:cTn id="51" dur="500" fill="hold"/>
                                        <p:tgtEl>
                                          <p:spTgt spid="95"/>
                                        </p:tgtEl>
                                        <p:attrNameLst>
                                          <p:attrName>ppt_w</p:attrName>
                                        </p:attrNameLst>
                                      </p:cBhvr>
                                      <p:tavLst>
                                        <p:tav tm="0">
                                          <p:val>
                                            <p:fltVal val="0"/>
                                          </p:val>
                                        </p:tav>
                                        <p:tav tm="100000">
                                          <p:val>
                                            <p:strVal val="#ppt_w"/>
                                          </p:val>
                                        </p:tav>
                                      </p:tavLst>
                                    </p:anim>
                                    <p:anim calcmode="lin" valueType="num">
                                      <p:cBhvr>
                                        <p:cTn id="52" dur="500" fill="hold"/>
                                        <p:tgtEl>
                                          <p:spTgt spid="95"/>
                                        </p:tgtEl>
                                        <p:attrNameLst>
                                          <p:attrName>ppt_h</p:attrName>
                                        </p:attrNameLst>
                                      </p:cBhvr>
                                      <p:tavLst>
                                        <p:tav tm="0">
                                          <p:val>
                                            <p:fltVal val="0"/>
                                          </p:val>
                                        </p:tav>
                                        <p:tav tm="100000">
                                          <p:val>
                                            <p:strVal val="#ppt_h"/>
                                          </p:val>
                                        </p:tav>
                                      </p:tavLst>
                                    </p:anim>
                                    <p:animEffect transition="in" filter="fade">
                                      <p:cBhvr>
                                        <p:cTn id="53" dur="500"/>
                                        <p:tgtEl>
                                          <p:spTgt spid="95"/>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5"/>
                                        </p:tgtEl>
                                      </p:cBhvr>
                                    </p:animEffect>
                                    <p:animScale>
                                      <p:cBhvr>
                                        <p:cTn id="56" dur="250" autoRev="1" fill="hold"/>
                                        <p:tgtEl>
                                          <p:spTgt spid="95"/>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10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10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1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1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1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2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2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29"/>
                                        </p:tgtEl>
                                        <p:attrNameLst>
                                          <p:attrName>ppt_x</p:attrName>
                                          <p:attrName>ppt_y</p:attrName>
                                        </p:attrNameLst>
                                      </p:cBhvr>
                                    </p:animMotion>
                                  </p:childTnLst>
                                </p:cTn>
                              </p:par>
                            </p:childTnLst>
                          </p:cTn>
                        </p:par>
                      </p:childTnLst>
                    </p:cTn>
                  </p:par>
                </p:childTnLst>
              </p:cTn>
              <p:nextCondLst>
                <p:cond evt="onClick" delay="0">
                  <p:tgtEl>
                    <p:spTgt spid="91"/>
                  </p:tgtEl>
                </p:cond>
              </p:nextCondLst>
            </p:seq>
            <p:seq concurrent="1" nextAc="seek">
              <p:cTn id="115" restart="whenNotActive" fill="hold" evtFilter="cancelBubble" nodeType="interactiveSeq">
                <p:stCondLst>
                  <p:cond evt="onClick" delay="0">
                    <p:tgtEl>
                      <p:spTgt spid="77"/>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79"/>
                                        </p:tgtEl>
                                        <p:attrNameLst>
                                          <p:attrName>style.visibility</p:attrName>
                                        </p:attrNameLst>
                                      </p:cBhvr>
                                      <p:to>
                                        <p:strVal val="visible"/>
                                      </p:to>
                                    </p:set>
                                    <p:anim calcmode="lin" valueType="num">
                                      <p:cBhvr>
                                        <p:cTn id="120" dur="500" fill="hold"/>
                                        <p:tgtEl>
                                          <p:spTgt spid="79"/>
                                        </p:tgtEl>
                                        <p:attrNameLst>
                                          <p:attrName>ppt_w</p:attrName>
                                        </p:attrNameLst>
                                      </p:cBhvr>
                                      <p:tavLst>
                                        <p:tav tm="0">
                                          <p:val>
                                            <p:fltVal val="0"/>
                                          </p:val>
                                        </p:tav>
                                        <p:tav tm="100000">
                                          <p:val>
                                            <p:strVal val="#ppt_w"/>
                                          </p:val>
                                        </p:tav>
                                      </p:tavLst>
                                    </p:anim>
                                    <p:anim calcmode="lin" valueType="num">
                                      <p:cBhvr>
                                        <p:cTn id="121" dur="500" fill="hold"/>
                                        <p:tgtEl>
                                          <p:spTgt spid="79"/>
                                        </p:tgtEl>
                                        <p:attrNameLst>
                                          <p:attrName>ppt_h</p:attrName>
                                        </p:attrNameLst>
                                      </p:cBhvr>
                                      <p:tavLst>
                                        <p:tav tm="0">
                                          <p:val>
                                            <p:fltVal val="0"/>
                                          </p:val>
                                        </p:tav>
                                        <p:tav tm="100000">
                                          <p:val>
                                            <p:strVal val="#ppt_h"/>
                                          </p:val>
                                        </p:tav>
                                      </p:tavLst>
                                    </p:anim>
                                    <p:animEffect transition="in" filter="fade">
                                      <p:cBhvr>
                                        <p:cTn id="122" dur="500"/>
                                        <p:tgtEl>
                                          <p:spTgt spid="7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79"/>
                                        </p:tgtEl>
                                      </p:cBhvr>
                                    </p:animEffect>
                                    <p:animScale>
                                      <p:cBhvr>
                                        <p:cTn id="125" dur="250" autoRev="1" fill="hold"/>
                                        <p:tgtEl>
                                          <p:spTgt spid="79"/>
                                        </p:tgtEl>
                                      </p:cBhvr>
                                      <p:by x="105000" y="105000"/>
                                    </p:animScale>
                                  </p:childTnLst>
                                </p:cTn>
                              </p:par>
                            </p:childTnLst>
                          </p:cTn>
                        </p:par>
                      </p:childTnLst>
                    </p:cTn>
                  </p:par>
                </p:childTnLst>
              </p:cTn>
              <p:nextCondLst>
                <p:cond evt="onClick" delay="0">
                  <p:tgtEl>
                    <p:spTgt spid="77"/>
                  </p:tgtEl>
                </p:cond>
              </p:nextCondLst>
            </p:seq>
            <p:seq concurrent="1" nextAc="seek">
              <p:cTn id="126" restart="whenNotActive" fill="hold" evtFilter="cancelBubble" nodeType="interactiveSeq">
                <p:stCondLst>
                  <p:cond evt="onClick" delay="0">
                    <p:tgtEl>
                      <p:spTgt spid="67"/>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anim calcmode="lin" valueType="num">
                                      <p:cBhvr>
                                        <p:cTn id="131" dur="500" fill="hold"/>
                                        <p:tgtEl>
                                          <p:spTgt spid="80"/>
                                        </p:tgtEl>
                                        <p:attrNameLst>
                                          <p:attrName>ppt_w</p:attrName>
                                        </p:attrNameLst>
                                      </p:cBhvr>
                                      <p:tavLst>
                                        <p:tav tm="0">
                                          <p:val>
                                            <p:fltVal val="0"/>
                                          </p:val>
                                        </p:tav>
                                        <p:tav tm="100000">
                                          <p:val>
                                            <p:strVal val="#ppt_w"/>
                                          </p:val>
                                        </p:tav>
                                      </p:tavLst>
                                    </p:anim>
                                    <p:anim calcmode="lin" valueType="num">
                                      <p:cBhvr>
                                        <p:cTn id="132" dur="500" fill="hold"/>
                                        <p:tgtEl>
                                          <p:spTgt spid="80"/>
                                        </p:tgtEl>
                                        <p:attrNameLst>
                                          <p:attrName>ppt_h</p:attrName>
                                        </p:attrNameLst>
                                      </p:cBhvr>
                                      <p:tavLst>
                                        <p:tav tm="0">
                                          <p:val>
                                            <p:fltVal val="0"/>
                                          </p:val>
                                        </p:tav>
                                        <p:tav tm="100000">
                                          <p:val>
                                            <p:strVal val="#ppt_h"/>
                                          </p:val>
                                        </p:tav>
                                      </p:tavLst>
                                    </p:anim>
                                    <p:animEffect transition="in" filter="fade">
                                      <p:cBhvr>
                                        <p:cTn id="133" dur="500"/>
                                        <p:tgtEl>
                                          <p:spTgt spid="80"/>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80"/>
                                        </p:tgtEl>
                                      </p:cBhvr>
                                    </p:animEffect>
                                    <p:animScale>
                                      <p:cBhvr>
                                        <p:cTn id="136" dur="250" autoRev="1" fill="hold"/>
                                        <p:tgtEl>
                                          <p:spTgt spid="80"/>
                                        </p:tgtEl>
                                      </p:cBhvr>
                                      <p:by x="105000" y="105000"/>
                                    </p:animScale>
                                  </p:child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76"/>
                    </p:tgtEl>
                  </p:cond>
                </p:stCondLst>
                <p:endSync evt="end" delay="0">
                  <p:rtn val="all"/>
                </p:endSync>
                <p:childTnLst>
                  <p:par>
                    <p:cTn id="138" fill="hold">
                      <p:stCondLst>
                        <p:cond delay="0"/>
                      </p:stCondLst>
                      <p:childTnLst>
                        <p:par>
                          <p:cTn id="139" fill="hold">
                            <p:stCondLst>
                              <p:cond delay="0"/>
                            </p:stCondLst>
                            <p:childTnLst>
                              <p:par>
                                <p:cTn id="140" presetID="53" presetClass="entr" presetSubtype="16" fill="hold" grpId="0" nodeType="withEffect">
                                  <p:stCondLst>
                                    <p:cond delay="0"/>
                                  </p:stCondLst>
                                  <p:childTnLst>
                                    <p:set>
                                      <p:cBhvr>
                                        <p:cTn id="141" dur="1" fill="hold">
                                          <p:stCondLst>
                                            <p:cond delay="0"/>
                                          </p:stCondLst>
                                        </p:cTn>
                                        <p:tgtEl>
                                          <p:spTgt spid="81"/>
                                        </p:tgtEl>
                                        <p:attrNameLst>
                                          <p:attrName>style.visibility</p:attrName>
                                        </p:attrNameLst>
                                      </p:cBhvr>
                                      <p:to>
                                        <p:strVal val="visible"/>
                                      </p:to>
                                    </p:set>
                                    <p:anim calcmode="lin" valueType="num">
                                      <p:cBhvr>
                                        <p:cTn id="142" dur="500" fill="hold"/>
                                        <p:tgtEl>
                                          <p:spTgt spid="81"/>
                                        </p:tgtEl>
                                        <p:attrNameLst>
                                          <p:attrName>ppt_w</p:attrName>
                                        </p:attrNameLst>
                                      </p:cBhvr>
                                      <p:tavLst>
                                        <p:tav tm="0">
                                          <p:val>
                                            <p:fltVal val="0"/>
                                          </p:val>
                                        </p:tav>
                                        <p:tav tm="100000">
                                          <p:val>
                                            <p:strVal val="#ppt_w"/>
                                          </p:val>
                                        </p:tav>
                                      </p:tavLst>
                                    </p:anim>
                                    <p:anim calcmode="lin" valueType="num">
                                      <p:cBhvr>
                                        <p:cTn id="143" dur="500" fill="hold"/>
                                        <p:tgtEl>
                                          <p:spTgt spid="81"/>
                                        </p:tgtEl>
                                        <p:attrNameLst>
                                          <p:attrName>ppt_h</p:attrName>
                                        </p:attrNameLst>
                                      </p:cBhvr>
                                      <p:tavLst>
                                        <p:tav tm="0">
                                          <p:val>
                                            <p:fltVal val="0"/>
                                          </p:val>
                                        </p:tav>
                                        <p:tav tm="100000">
                                          <p:val>
                                            <p:strVal val="#ppt_h"/>
                                          </p:val>
                                        </p:tav>
                                      </p:tavLst>
                                    </p:anim>
                                    <p:animEffect transition="in" filter="fade">
                                      <p:cBhvr>
                                        <p:cTn id="144" dur="500"/>
                                        <p:tgtEl>
                                          <p:spTgt spid="81"/>
                                        </p:tgtEl>
                                      </p:cBhvr>
                                    </p:animEffect>
                                  </p:childTnLst>
                                  <p:subTnLst>
                                    <p:audio>
                                      <p:cMediaNode>
                                        <p:cTn display="0" masterRel="sameClick">
                                          <p:stCondLst>
                                            <p:cond evt="begin" delay="0">
                                              <p:tn val="140"/>
                                            </p:cond>
                                          </p:stCondLst>
                                          <p:endCondLst>
                                            <p:cond evt="onStopAudio" delay="0">
                                              <p:tgtEl>
                                                <p:sldTgt/>
                                              </p:tgtEl>
                                            </p:cond>
                                          </p:endCondLst>
                                        </p:cTn>
                                        <p:tgtEl>
                                          <p:sndTgt r:embed="rId3" name="Bling.wav"/>
                                        </p:tgtEl>
                                      </p:cMediaNode>
                                    </p:audio>
                                  </p:subTnLst>
                                </p:cTn>
                              </p:par>
                              <p:par>
                                <p:cTn id="145" presetID="26" presetClass="emph" presetSubtype="0" fill="hold" grpId="1" nodeType="withEffect">
                                  <p:stCondLst>
                                    <p:cond delay="500"/>
                                  </p:stCondLst>
                                  <p:childTnLst>
                                    <p:animEffect transition="out" filter="fade">
                                      <p:cBhvr>
                                        <p:cTn id="146" dur="500" tmFilter="0, 0; .2, .5; .8, .5; 1, 0"/>
                                        <p:tgtEl>
                                          <p:spTgt spid="81"/>
                                        </p:tgtEl>
                                      </p:cBhvr>
                                    </p:animEffect>
                                    <p:animScale>
                                      <p:cBhvr>
                                        <p:cTn id="147" dur="250" autoRev="1" fill="hold"/>
                                        <p:tgtEl>
                                          <p:spTgt spid="81"/>
                                        </p:tgtEl>
                                      </p:cBhvr>
                                      <p:by x="105000" y="105000"/>
                                    </p:animScale>
                                  </p:childTnLst>
                                </p:cTn>
                              </p:par>
                            </p:childTnLst>
                          </p:cTn>
                        </p:par>
                      </p:childTnLst>
                    </p:cTn>
                  </p:par>
                </p:childTnLst>
              </p:cTn>
              <p:nextCondLst>
                <p:cond evt="onClick" delay="0">
                  <p:tgtEl>
                    <p:spTgt spid="76"/>
                  </p:tgtEl>
                </p:cond>
              </p:nextCondLst>
            </p:seq>
            <p:seq concurrent="1" nextAc="seek">
              <p:cTn id="148" restart="whenNotActive" fill="hold" evtFilter="cancelBubble" nodeType="interactiveSeq">
                <p:stCondLst>
                  <p:cond evt="onClick" delay="0">
                    <p:tgtEl>
                      <p:spTgt spid="84"/>
                    </p:tgtEl>
                  </p:cond>
                </p:stCondLst>
                <p:endSync evt="end" delay="0">
                  <p:rtn val="all"/>
                </p:endSync>
                <p:childTnLst>
                  <p:par>
                    <p:cTn id="149" fill="hold">
                      <p:stCondLst>
                        <p:cond delay="0"/>
                      </p:stCondLst>
                      <p:childTnLst>
                        <p:par>
                          <p:cTn id="150" fill="hold">
                            <p:stCondLst>
                              <p:cond delay="0"/>
                            </p:stCondLst>
                            <p:childTnLst>
                              <p:par>
                                <p:cTn id="151" presetID="53" presetClass="entr" presetSubtype="16" fill="hold" grpId="0" nodeType="withEffect">
                                  <p:stCondLst>
                                    <p:cond delay="0"/>
                                  </p:stCondLst>
                                  <p:childTnLst>
                                    <p:set>
                                      <p:cBhvr>
                                        <p:cTn id="152" dur="1" fill="hold">
                                          <p:stCondLst>
                                            <p:cond delay="0"/>
                                          </p:stCondLst>
                                        </p:cTn>
                                        <p:tgtEl>
                                          <p:spTgt spid="85"/>
                                        </p:tgtEl>
                                        <p:attrNameLst>
                                          <p:attrName>style.visibility</p:attrName>
                                        </p:attrNameLst>
                                      </p:cBhvr>
                                      <p:to>
                                        <p:strVal val="visible"/>
                                      </p:to>
                                    </p:set>
                                    <p:anim calcmode="lin" valueType="num">
                                      <p:cBhvr>
                                        <p:cTn id="153" dur="500" fill="hold"/>
                                        <p:tgtEl>
                                          <p:spTgt spid="85"/>
                                        </p:tgtEl>
                                        <p:attrNameLst>
                                          <p:attrName>ppt_w</p:attrName>
                                        </p:attrNameLst>
                                      </p:cBhvr>
                                      <p:tavLst>
                                        <p:tav tm="0">
                                          <p:val>
                                            <p:fltVal val="0"/>
                                          </p:val>
                                        </p:tav>
                                        <p:tav tm="100000">
                                          <p:val>
                                            <p:strVal val="#ppt_w"/>
                                          </p:val>
                                        </p:tav>
                                      </p:tavLst>
                                    </p:anim>
                                    <p:anim calcmode="lin" valueType="num">
                                      <p:cBhvr>
                                        <p:cTn id="154" dur="500" fill="hold"/>
                                        <p:tgtEl>
                                          <p:spTgt spid="85"/>
                                        </p:tgtEl>
                                        <p:attrNameLst>
                                          <p:attrName>ppt_h</p:attrName>
                                        </p:attrNameLst>
                                      </p:cBhvr>
                                      <p:tavLst>
                                        <p:tav tm="0">
                                          <p:val>
                                            <p:fltVal val="0"/>
                                          </p:val>
                                        </p:tav>
                                        <p:tav tm="100000">
                                          <p:val>
                                            <p:strVal val="#ppt_h"/>
                                          </p:val>
                                        </p:tav>
                                      </p:tavLst>
                                    </p:anim>
                                    <p:animEffect transition="in" filter="fade">
                                      <p:cBhvr>
                                        <p:cTn id="155" dur="500"/>
                                        <p:tgtEl>
                                          <p:spTgt spid="85"/>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85"/>
                                        </p:tgtEl>
                                      </p:cBhvr>
                                    </p:animEffect>
                                    <p:animScale>
                                      <p:cBhvr>
                                        <p:cTn id="158" dur="250" autoRev="1" fill="hold"/>
                                        <p:tgtEl>
                                          <p:spTgt spid="85"/>
                                        </p:tgtEl>
                                      </p:cBhvr>
                                      <p:by x="105000" y="105000"/>
                                    </p:animScale>
                                  </p:childTnLst>
                                </p:cTn>
                              </p:par>
                            </p:childTnLst>
                          </p:cTn>
                        </p:par>
                      </p:childTnLst>
                    </p:cTn>
                  </p:par>
                </p:childTnLst>
              </p:cTn>
              <p:nextCondLst>
                <p:cond evt="onClick" delay="0">
                  <p:tgtEl>
                    <p:spTgt spid="84"/>
                  </p:tgtEl>
                </p:cond>
              </p:nextCondLst>
            </p:seq>
          </p:childTnLst>
        </p:cTn>
      </p:par>
    </p:tnLst>
    <p:bldLst>
      <p:bldP spid="99" grpId="0"/>
      <p:bldP spid="99" grpId="1"/>
      <p:bldP spid="100" grpId="0"/>
      <p:bldP spid="100" grpId="1"/>
      <p:bldP spid="93" grpId="0"/>
      <p:bldP spid="93" grpId="1"/>
      <p:bldP spid="94" grpId="0"/>
      <p:bldP spid="94" grpId="1"/>
      <p:bldP spid="95" grpId="0"/>
      <p:bldP spid="95" grpId="1"/>
      <p:bldP spid="79" grpId="0"/>
      <p:bldP spid="79" grpId="1"/>
      <p:bldP spid="80" grpId="0"/>
      <p:bldP spid="80" grpId="1"/>
      <p:bldP spid="81" grpId="0"/>
      <p:bldP spid="81" grpId="1"/>
      <p:bldP spid="85" grpId="0"/>
      <p:bldP spid="8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261DD-21A1-D83E-31C3-FDAD510475E3}"/>
              </a:ext>
            </a:extLst>
          </p:cNvPr>
          <p:cNvPicPr>
            <a:picLocks noChangeAspect="1"/>
          </p:cNvPicPr>
          <p:nvPr/>
        </p:nvPicPr>
        <p:blipFill rotWithShape="1">
          <a:blip r:embed="rId2">
            <a:extLst>
              <a:ext uri="{28A0092B-C50C-407E-A947-70E740481C1C}">
                <a14:useLocalDpi xmlns:a14="http://schemas.microsoft.com/office/drawing/2010/main" val="0"/>
              </a:ext>
            </a:extLst>
          </a:blip>
          <a:srcRect t="3705" b="11920"/>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123AF242-5BF8-C21E-D014-C5AB748B2BFD}"/>
              </a:ext>
            </a:extLst>
          </p:cNvPr>
          <p:cNvSpPr/>
          <p:nvPr/>
        </p:nvSpPr>
        <p:spPr>
          <a:xfrm>
            <a:off x="1930400" y="3406092"/>
            <a:ext cx="8331200"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hannel URL">
            <a:extLst>
              <a:ext uri="{FF2B5EF4-FFF2-40B4-BE49-F238E27FC236}">
                <a16:creationId xmlns:a16="http://schemas.microsoft.com/office/drawing/2014/main" id="{F25E0FFB-1EF8-DFB4-2F93-CF770AE0CF2B}"/>
              </a:ext>
            </a:extLst>
          </p:cNvPr>
          <p:cNvSpPr txBox="1"/>
          <p:nvPr/>
        </p:nvSpPr>
        <p:spPr>
          <a:xfrm>
            <a:off x="2104571" y="3577496"/>
            <a:ext cx="7982858"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HỢP CHẤT CARBONYL</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2F99D48-7558-8024-0CE7-FE0FE4E709E2}"/>
              </a:ext>
            </a:extLst>
          </p:cNvPr>
          <p:cNvSpPr/>
          <p:nvPr/>
        </p:nvSpPr>
        <p:spPr>
          <a:xfrm>
            <a:off x="4361543" y="1886858"/>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Channel URL">
            <a:extLst>
              <a:ext uri="{FF2B5EF4-FFF2-40B4-BE49-F238E27FC236}">
                <a16:creationId xmlns:a16="http://schemas.microsoft.com/office/drawing/2014/main" id="{88515FB7-D27C-CD8D-E33E-E461571B9444}"/>
              </a:ext>
            </a:extLst>
          </p:cNvPr>
          <p:cNvSpPr txBox="1"/>
          <p:nvPr/>
        </p:nvSpPr>
        <p:spPr>
          <a:xfrm>
            <a:off x="4369249" y="1932689"/>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BÀI 18:</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79090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0" name="Group 19">
            <a:extLst>
              <a:ext uri="{FF2B5EF4-FFF2-40B4-BE49-F238E27FC236}">
                <a16:creationId xmlns:a16="http://schemas.microsoft.com/office/drawing/2014/main" id="{00A2A1D1-F521-A8F0-CA8E-085F9059CEC7}"/>
              </a:ext>
            </a:extLst>
          </p:cNvPr>
          <p:cNvGrpSpPr/>
          <p:nvPr/>
        </p:nvGrpSpPr>
        <p:grpSpPr>
          <a:xfrm>
            <a:off x="718457" y="1245901"/>
            <a:ext cx="10721068" cy="1714121"/>
            <a:chOff x="718457" y="1429136"/>
            <a:chExt cx="5719665" cy="2687026"/>
          </a:xfrm>
        </p:grpSpPr>
        <p:sp>
          <p:nvSpPr>
            <p:cNvPr id="5" name="Rectangle 4">
              <a:extLst>
                <a:ext uri="{FF2B5EF4-FFF2-40B4-BE49-F238E27FC236}">
                  <a16:creationId xmlns:a16="http://schemas.microsoft.com/office/drawing/2014/main" id="{6AB3C51B-240D-3857-8E73-0A976ABBC88C}"/>
                </a:ext>
              </a:extLst>
            </p:cNvPr>
            <p:cNvSpPr/>
            <p:nvPr/>
          </p:nvSpPr>
          <p:spPr>
            <a:xfrm>
              <a:off x="718457" y="1429136"/>
              <a:ext cx="5719665" cy="2687026"/>
            </a:xfrm>
            <a:prstGeom prst="rect">
              <a:avLst/>
            </a:prstGeom>
            <a:solidFill>
              <a:srgbClr val="FF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B820C62-E5EF-C5D4-28E4-CF7293796DA0}"/>
                </a:ext>
              </a:extLst>
            </p:cNvPr>
            <p:cNvSpPr txBox="1"/>
            <p:nvPr/>
          </p:nvSpPr>
          <p:spPr>
            <a:xfrm>
              <a:off x="917186" y="1552148"/>
              <a:ext cx="5322207" cy="16149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Arial"/>
                  <a:ea typeface="+mn-ea"/>
                  <a:cs typeface="+mn-cs"/>
                </a:rPr>
                <a:t>Hợp chất carbonyl đơn giản nhất là aldehyde và ketone đơn chức. Chúng có nhiều ứng dụng trong ngành công nghiệp hóa chất cũng như trong thiên nhiên. Chẳng hạn progesterone là hormon của nữ giới, 1,1 - cis - retinal rất cần thiết cho khả năng nhìn của mắt. </a:t>
              </a:r>
            </a:p>
          </p:txBody>
        </p:sp>
      </p:grpSp>
      <p:grpSp>
        <p:nvGrpSpPr>
          <p:cNvPr id="7" name="Group 6">
            <a:extLst>
              <a:ext uri="{FF2B5EF4-FFF2-40B4-BE49-F238E27FC236}">
                <a16:creationId xmlns:a16="http://schemas.microsoft.com/office/drawing/2014/main" id="{51E6F541-1B85-16B8-1493-952FAA634485}"/>
              </a:ext>
            </a:extLst>
          </p:cNvPr>
          <p:cNvGrpSpPr/>
          <p:nvPr/>
        </p:nvGrpSpPr>
        <p:grpSpPr>
          <a:xfrm>
            <a:off x="1090959" y="4775910"/>
            <a:ext cx="9881841" cy="1540383"/>
            <a:chOff x="614521" y="3937969"/>
            <a:chExt cx="9881841" cy="1540383"/>
          </a:xfrm>
        </p:grpSpPr>
        <p:sp>
          <p:nvSpPr>
            <p:cNvPr id="9" name="Rectangle: Rounded Corners 8">
              <a:extLst>
                <a:ext uri="{FF2B5EF4-FFF2-40B4-BE49-F238E27FC236}">
                  <a16:creationId xmlns:a16="http://schemas.microsoft.com/office/drawing/2014/main" id="{5CB98689-B125-B0CE-7F53-B8980AFBA8E2}"/>
                </a:ext>
              </a:extLst>
            </p:cNvPr>
            <p:cNvSpPr/>
            <p:nvPr/>
          </p:nvSpPr>
          <p:spPr>
            <a:xfrm>
              <a:off x="1530803" y="4148039"/>
              <a:ext cx="8965559" cy="132358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8C0151B6-3507-71B5-A49F-A1F7C8774526}"/>
                </a:ext>
              </a:extLst>
            </p:cNvPr>
            <p:cNvSpPr txBox="1"/>
            <p:nvPr/>
          </p:nvSpPr>
          <p:spPr>
            <a:xfrm>
              <a:off x="1741153" y="4158054"/>
              <a:ext cx="8544857" cy="1320298"/>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Arial"/>
                  <a:ea typeface="+mn-ea"/>
                  <a:cs typeface="+mn-cs"/>
                </a:rPr>
                <a:t>Hợp chất carbonyl là gì? Aldehyde và ketone có đặc điểm gì về tính chất vật lí và tính chất hóa học? Vai trò của chúng trong đời sống như thế nào?</a:t>
              </a:r>
              <a:endParaRPr kumimoji="0" lang="en-US" sz="2200" b="1"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CA68E93E-2129-D72E-4F20-054B44B2D6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521" y="3937969"/>
              <a:ext cx="1174444" cy="1174444"/>
            </a:xfrm>
            <a:prstGeom prst="rect">
              <a:avLst/>
            </a:prstGeom>
          </p:spPr>
        </p:pic>
      </p:grpSp>
      <p:sp>
        <p:nvSpPr>
          <p:cNvPr id="8" name="Google Shape;30511;p89">
            <a:extLst>
              <a:ext uri="{FF2B5EF4-FFF2-40B4-BE49-F238E27FC236}">
                <a16:creationId xmlns:a16="http://schemas.microsoft.com/office/drawing/2014/main" id="{040380D6-AC59-0653-C768-285C61FE2D95}"/>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30512;p89">
            <a:extLst>
              <a:ext uri="{FF2B5EF4-FFF2-40B4-BE49-F238E27FC236}">
                <a16:creationId xmlns:a16="http://schemas.microsoft.com/office/drawing/2014/main" id="{4E4F0373-E78C-982F-FCE3-4C1F06FAE4E2}"/>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53E0C6A3-5020-BBDF-B2EB-9C59220A7439}"/>
              </a:ext>
            </a:extLst>
          </p:cNvPr>
          <p:cNvPicPr>
            <a:picLocks noChangeAspect="1"/>
          </p:cNvPicPr>
          <p:nvPr/>
        </p:nvPicPr>
        <p:blipFill>
          <a:blip r:embed="rId11"/>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18" name="Rectangle: Rounded Corners 17">
            <a:extLst>
              <a:ext uri="{FF2B5EF4-FFF2-40B4-BE49-F238E27FC236}">
                <a16:creationId xmlns:a16="http://schemas.microsoft.com/office/drawing/2014/main" id="{F4B37F3E-039E-1E6D-A7E9-1BA9F633428B}"/>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KHỞI ĐỘNG</a:t>
            </a:r>
          </a:p>
        </p:txBody>
      </p:sp>
      <p:pic>
        <p:nvPicPr>
          <p:cNvPr id="1026" name="Picture 2" descr="PROGESTERONE | Merck Life Science Vietnam">
            <a:extLst>
              <a:ext uri="{FF2B5EF4-FFF2-40B4-BE49-F238E27FC236}">
                <a16:creationId xmlns:a16="http://schemas.microsoft.com/office/drawing/2014/main" id="{E33BC9B4-F74A-3794-B3D3-872CC69E82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96177" y="3069559"/>
            <a:ext cx="3056923" cy="1853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760673-26EC-63AE-42B1-67D7E0A953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8902" y="3094573"/>
            <a:ext cx="3828943" cy="181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6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1317812" y="3406092"/>
            <a:ext cx="9556376" cy="2166502"/>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hannel URL">
            <a:extLst>
              <a:ext uri="{FF2B5EF4-FFF2-40B4-BE49-F238E27FC236}">
                <a16:creationId xmlns:a16="http://schemas.microsoft.com/office/drawing/2014/main" id="{6EB5B2AF-141D-48D1-1855-4E352B59DAF0}"/>
              </a:ext>
            </a:extLst>
          </p:cNvPr>
          <p:cNvSpPr txBox="1"/>
          <p:nvPr/>
        </p:nvSpPr>
        <p:spPr>
          <a:xfrm>
            <a:off x="1485900" y="3491794"/>
            <a:ext cx="9220200"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rPr>
              <a:t>KHÁI NIỆM,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solidFill>
                  <a:prstClr val="black"/>
                </a:solidFill>
                <a:latin typeface="Arial" panose="020B0604020202020204" pitchFamily="34" charset="0"/>
                <a:ea typeface="Tahoma" panose="020B0604030504040204" pitchFamily="34" charset="0"/>
                <a:cs typeface="Arial" panose="020B0604020202020204" pitchFamily="34" charset="0"/>
              </a:rPr>
              <a:t>ĐẶC ĐIỂM LIÊN KẾT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361543" y="1886858"/>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Channel URL">
            <a:extLst>
              <a:ext uri="{FF2B5EF4-FFF2-40B4-BE49-F238E27FC236}">
                <a16:creationId xmlns:a16="http://schemas.microsoft.com/office/drawing/2014/main" id="{31337C45-5A50-63EB-02C2-B9D4FED49843}"/>
              </a:ext>
            </a:extLst>
          </p:cNvPr>
          <p:cNvSpPr txBox="1"/>
          <p:nvPr/>
        </p:nvSpPr>
        <p:spPr>
          <a:xfrm>
            <a:off x="4369249" y="1932689"/>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11" name="Group 10">
            <a:extLst>
              <a:ext uri="{FF2B5EF4-FFF2-40B4-BE49-F238E27FC236}">
                <a16:creationId xmlns:a16="http://schemas.microsoft.com/office/drawing/2014/main" id="{83CDBAC8-A5AC-D6FF-669A-847E3924604A}"/>
              </a:ext>
            </a:extLst>
          </p:cNvPr>
          <p:cNvGrpSpPr/>
          <p:nvPr/>
        </p:nvGrpSpPr>
        <p:grpSpPr>
          <a:xfrm>
            <a:off x="889000" y="1048723"/>
            <a:ext cx="10414000" cy="1221013"/>
            <a:chOff x="889000" y="1048723"/>
            <a:chExt cx="10414000" cy="1221013"/>
          </a:xfrm>
        </p:grpSpPr>
        <p:sp>
          <p:nvSpPr>
            <p:cNvPr id="8" name="Rectangle 7">
              <a:extLst>
                <a:ext uri="{FF2B5EF4-FFF2-40B4-BE49-F238E27FC236}">
                  <a16:creationId xmlns:a16="http://schemas.microsoft.com/office/drawing/2014/main" id="{1CD6CA1D-E27C-009B-49F0-B70FF3A8F9D2}"/>
                </a:ext>
              </a:extLst>
            </p:cNvPr>
            <p:cNvSpPr/>
            <p:nvPr/>
          </p:nvSpPr>
          <p:spPr>
            <a:xfrm>
              <a:off x="889000" y="1048723"/>
              <a:ext cx="10414000" cy="1221013"/>
            </a:xfrm>
            <a:prstGeom prst="rect">
              <a:avLst/>
            </a:prstGeom>
            <a:solidFill>
              <a:srgbClr val="FFFFAB"/>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B3002811-85F3-120F-8F5E-B366390B480F}"/>
                </a:ext>
              </a:extLst>
            </p:cNvPr>
            <p:cNvSpPr txBox="1"/>
            <p:nvPr/>
          </p:nvSpPr>
          <p:spPr>
            <a:xfrm>
              <a:off x="1030060" y="1174096"/>
              <a:ext cx="10131881"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400" b="0" i="0" u="none" strike="noStrike" kern="1200" cap="none" spc="0" normalizeH="0" baseline="0" noProof="0" dirty="0">
                  <a:ln>
                    <a:noFill/>
                  </a:ln>
                  <a:solidFill>
                    <a:prstClr val="black"/>
                  </a:solidFill>
                  <a:effectLst/>
                  <a:uLnTx/>
                  <a:uFillTx/>
                  <a:latin typeface="Arial"/>
                  <a:ea typeface="+mn-ea"/>
                  <a:cs typeface="+mn-cs"/>
                </a:rPr>
                <a:t> carbonyl </a:t>
              </a:r>
              <a:r>
                <a:rPr kumimoji="0" lang="en-US" sz="2400" b="0" i="0" u="none" strike="noStrike" kern="1200" cap="none" spc="0" normalizeH="0" baseline="0" noProof="0" dirty="0" err="1">
                  <a:ln>
                    <a:noFill/>
                  </a:ln>
                  <a:solidFill>
                    <a:prstClr val="black"/>
                  </a:solidFill>
                  <a:effectLst/>
                  <a:uLnTx/>
                  <a:uFillTx/>
                  <a:latin typeface="Arial"/>
                  <a:ea typeface="+mn-ea"/>
                  <a:cs typeface="+mn-cs"/>
                </a:rPr>
                <a:t>là</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cơ</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chứa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chức</a:t>
              </a:r>
              <a:r>
                <a:rPr kumimoji="0" lang="en-US" sz="2400" b="0" i="0" u="none" strike="noStrike" kern="1200" cap="none" spc="0" normalizeH="0" baseline="0" noProof="0" dirty="0">
                  <a:ln>
                    <a:noFill/>
                  </a:ln>
                  <a:solidFill>
                    <a:prstClr val="black"/>
                  </a:solidFill>
                  <a:effectLst/>
                  <a:uLnTx/>
                  <a:uFillTx/>
                  <a:latin typeface="Arial"/>
                  <a:ea typeface="+mn-ea"/>
                  <a:cs typeface="+mn-cs"/>
                </a:rPr>
                <a:t> carbonyl. </a:t>
              </a:r>
              <a:r>
                <a:rPr kumimoji="0" lang="en-US" sz="2400" b="0" i="0" u="none" strike="noStrike" kern="1200" cap="none" spc="0" normalizeH="0" baseline="0" noProof="0" dirty="0" err="1">
                  <a:ln>
                    <a:noFill/>
                  </a:ln>
                  <a:solidFill>
                    <a:prstClr val="black"/>
                  </a:solidFill>
                  <a:effectLst/>
                  <a:uLnTx/>
                  <a:uFillTx/>
                  <a:latin typeface="Arial"/>
                  <a:ea typeface="+mn-ea"/>
                  <a:cs typeface="+mn-cs"/>
                </a:rPr>
                <a:t>Nhóm</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chức</a:t>
              </a:r>
              <a:r>
                <a:rPr kumimoji="0" lang="en-US" sz="2400" b="0" i="0" u="none" strike="noStrike" kern="1200" cap="none" spc="0" normalizeH="0" baseline="0" noProof="0" dirty="0">
                  <a:ln>
                    <a:noFill/>
                  </a:ln>
                  <a:solidFill>
                    <a:prstClr val="black"/>
                  </a:solidFill>
                  <a:effectLst/>
                  <a:uLnTx/>
                  <a:uFillTx/>
                  <a:latin typeface="Arial"/>
                  <a:ea typeface="+mn-ea"/>
                  <a:cs typeface="+mn-cs"/>
                </a:rPr>
                <a:t> carbonyl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có</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400" b="0" i="0" u="none" strike="noStrike" kern="1200" cap="none" spc="0" normalizeH="0" baseline="0" noProof="0" dirty="0">
                  <a:ln>
                    <a:noFill/>
                  </a:ln>
                  <a:solidFill>
                    <a:prstClr val="black"/>
                  </a:solidFill>
                  <a:effectLst/>
                  <a:uLnTx/>
                  <a:uFillTx/>
                  <a:latin typeface="Arial"/>
                  <a:ea typeface="+mn-ea"/>
                  <a:cs typeface="+mn-cs"/>
                </a:rPr>
                <a:t> aldehyde, ketone,…</a:t>
              </a:r>
            </a:p>
          </p:txBody>
        </p:sp>
      </p:grpSp>
      <p:pic>
        <p:nvPicPr>
          <p:cNvPr id="1026" name="Picture 2" descr="Aldehyde and Ketone- Structure, Preparation, Properties, Uses">
            <a:extLst>
              <a:ext uri="{FF2B5EF4-FFF2-40B4-BE49-F238E27FC236}">
                <a16:creationId xmlns:a16="http://schemas.microsoft.com/office/drawing/2014/main" id="{A7CBE84F-BE9E-9272-9435-1C6BD25FC7E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3286" b="3286"/>
          <a:stretch/>
        </p:blipFill>
        <p:spPr bwMode="auto">
          <a:xfrm>
            <a:off x="2926702" y="2655588"/>
            <a:ext cx="6338596" cy="310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7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sp>
        <p:nvSpPr>
          <p:cNvPr id="27" name="TextBox 26">
            <a:extLst>
              <a:ext uri="{FF2B5EF4-FFF2-40B4-BE49-F238E27FC236}">
                <a16:creationId xmlns:a16="http://schemas.microsoft.com/office/drawing/2014/main" id="{0EEF2390-7F70-B71D-7DA6-6677905B3B9D}"/>
              </a:ext>
            </a:extLst>
          </p:cNvPr>
          <p:cNvSpPr txBox="1"/>
          <p:nvPr/>
        </p:nvSpPr>
        <p:spPr>
          <a:xfrm>
            <a:off x="3668130" y="5083322"/>
            <a:ext cx="2799345" cy="439287"/>
          </a:xfrm>
          <a:prstGeom prst="rect">
            <a:avLst/>
          </a:prstGeom>
          <a:noFill/>
        </p:spPr>
        <p:txBody>
          <a:bodyPr wrap="square" rtlCol="0">
            <a:spAutoFit/>
          </a:bodyPr>
          <a:lstStyle/>
          <a:p>
            <a:pPr algn="ctr">
              <a:lnSpc>
                <a:spcPct val="125000"/>
              </a:lnSpc>
            </a:pPr>
            <a:r>
              <a:rPr lang="en-US" sz="2000" b="1">
                <a:solidFill>
                  <a:schemeClr val="accent6">
                    <a:lumMod val="50000"/>
                  </a:schemeClr>
                </a:solidFill>
                <a:latin typeface="+mj-lt"/>
              </a:rPr>
              <a:t>Mô hình đặc</a:t>
            </a:r>
          </a:p>
        </p:txBody>
      </p:sp>
      <p:grpSp>
        <p:nvGrpSpPr>
          <p:cNvPr id="3073" name="Group 3072">
            <a:extLst>
              <a:ext uri="{FF2B5EF4-FFF2-40B4-BE49-F238E27FC236}">
                <a16:creationId xmlns:a16="http://schemas.microsoft.com/office/drawing/2014/main" id="{531878B9-CBCF-392D-2D37-E6468CB5B864}"/>
              </a:ext>
            </a:extLst>
          </p:cNvPr>
          <p:cNvGrpSpPr/>
          <p:nvPr/>
        </p:nvGrpSpPr>
        <p:grpSpPr>
          <a:xfrm>
            <a:off x="1077330" y="2842190"/>
            <a:ext cx="4828169" cy="3501460"/>
            <a:chOff x="1077330" y="2842190"/>
            <a:chExt cx="4828169" cy="3501460"/>
          </a:xfrm>
        </p:grpSpPr>
        <p:pic>
          <p:nvPicPr>
            <p:cNvPr id="13" name="Picture 2" descr="Formaldehyde - Wikipedia">
              <a:extLst>
                <a:ext uri="{FF2B5EF4-FFF2-40B4-BE49-F238E27FC236}">
                  <a16:creationId xmlns:a16="http://schemas.microsoft.com/office/drawing/2014/main" id="{787BEBD6-7DC7-2C00-7097-41EC07B691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09701" y="2842190"/>
              <a:ext cx="2133350" cy="22783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éthanal — Wikipédia">
              <a:extLst>
                <a:ext uri="{FF2B5EF4-FFF2-40B4-BE49-F238E27FC236}">
                  <a16:creationId xmlns:a16="http://schemas.microsoft.com/office/drawing/2014/main" id="{215D0444-C6A6-52C3-3765-7EDD36091DD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5263" y="3086100"/>
              <a:ext cx="1900236" cy="20573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C252BBF-A935-E855-9BDE-B7E65138F1BC}"/>
                </a:ext>
              </a:extLst>
            </p:cNvPr>
            <p:cNvSpPr txBox="1"/>
            <p:nvPr/>
          </p:nvSpPr>
          <p:spPr>
            <a:xfrm>
              <a:off x="1077330" y="5083322"/>
              <a:ext cx="2799345" cy="439287"/>
            </a:xfrm>
            <a:prstGeom prst="rect">
              <a:avLst/>
            </a:prstGeom>
            <a:noFill/>
          </p:spPr>
          <p:txBody>
            <a:bodyPr wrap="square" rtlCol="0">
              <a:spAutoFit/>
            </a:bodyPr>
            <a:lstStyle/>
            <a:p>
              <a:pPr algn="ctr">
                <a:lnSpc>
                  <a:spcPct val="125000"/>
                </a:lnSpc>
              </a:pPr>
              <a:r>
                <a:rPr lang="en-US" sz="2000" b="1">
                  <a:solidFill>
                    <a:schemeClr val="accent6">
                      <a:lumMod val="50000"/>
                    </a:schemeClr>
                  </a:solidFill>
                  <a:latin typeface="+mj-lt"/>
                </a:rPr>
                <a:t>Mô hình thanh nối</a:t>
              </a:r>
            </a:p>
          </p:txBody>
        </p:sp>
        <p:grpSp>
          <p:nvGrpSpPr>
            <p:cNvPr id="21" name="Group 20">
              <a:extLst>
                <a:ext uri="{FF2B5EF4-FFF2-40B4-BE49-F238E27FC236}">
                  <a16:creationId xmlns:a16="http://schemas.microsoft.com/office/drawing/2014/main" id="{33C265E4-95D8-801C-3A79-1F03D0E65D4A}"/>
                </a:ext>
              </a:extLst>
            </p:cNvPr>
            <p:cNvGrpSpPr/>
            <p:nvPr/>
          </p:nvGrpSpPr>
          <p:grpSpPr>
            <a:xfrm>
              <a:off x="1853825" y="5657850"/>
              <a:ext cx="4010025" cy="685800"/>
              <a:chOff x="1949075" y="5657850"/>
              <a:chExt cx="4010025" cy="685800"/>
            </a:xfrm>
          </p:grpSpPr>
          <p:sp>
            <p:nvSpPr>
              <p:cNvPr id="15" name="Rectangle 14">
                <a:extLst>
                  <a:ext uri="{FF2B5EF4-FFF2-40B4-BE49-F238E27FC236}">
                    <a16:creationId xmlns:a16="http://schemas.microsoft.com/office/drawing/2014/main" id="{32FA94F0-290B-F982-11A0-503BA0EBADCF}"/>
                  </a:ext>
                </a:extLst>
              </p:cNvPr>
              <p:cNvSpPr/>
              <p:nvPr/>
            </p:nvSpPr>
            <p:spPr>
              <a:xfrm>
                <a:off x="1949075" y="5657850"/>
                <a:ext cx="4010025" cy="685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520088-5B34-39F9-DEA5-4E5A4B6A8ADD}"/>
                  </a:ext>
                </a:extLst>
              </p:cNvPr>
              <p:cNvSpPr txBox="1"/>
              <p:nvPr/>
            </p:nvSpPr>
            <p:spPr>
              <a:xfrm>
                <a:off x="2000250" y="5746450"/>
                <a:ext cx="3907674" cy="508601"/>
              </a:xfrm>
              <a:prstGeom prst="rect">
                <a:avLst/>
              </a:prstGeom>
              <a:noFill/>
            </p:spPr>
            <p:txBody>
              <a:bodyPr wrap="square" rtlCol="0">
                <a:spAutoFit/>
              </a:bodyPr>
              <a:lstStyle/>
              <a:p>
                <a:pPr algn="ctr">
                  <a:lnSpc>
                    <a:spcPct val="125000"/>
                  </a:lnSpc>
                </a:pPr>
                <a:r>
                  <a:rPr lang="en-US" sz="2400" b="1">
                    <a:solidFill>
                      <a:schemeClr val="bg1"/>
                    </a:solidFill>
                    <a:latin typeface="+mj-lt"/>
                  </a:rPr>
                  <a:t>Methanal (formaldehyde)</a:t>
                </a:r>
              </a:p>
            </p:txBody>
          </p:sp>
        </p:grpSp>
      </p:grpSp>
      <p:grpSp>
        <p:nvGrpSpPr>
          <p:cNvPr id="3075" name="Group 3074">
            <a:extLst>
              <a:ext uri="{FF2B5EF4-FFF2-40B4-BE49-F238E27FC236}">
                <a16:creationId xmlns:a16="http://schemas.microsoft.com/office/drawing/2014/main" id="{26982310-5189-3863-F255-A1E66327AFBB}"/>
              </a:ext>
            </a:extLst>
          </p:cNvPr>
          <p:cNvGrpSpPr/>
          <p:nvPr/>
        </p:nvGrpSpPr>
        <p:grpSpPr>
          <a:xfrm>
            <a:off x="6478005" y="2740033"/>
            <a:ext cx="5390145" cy="3603617"/>
            <a:chOff x="6478005" y="2740033"/>
            <a:chExt cx="5390145" cy="3603617"/>
          </a:xfrm>
        </p:grpSpPr>
        <p:pic>
          <p:nvPicPr>
            <p:cNvPr id="3074" name="Picture 2" descr="ethanal (acetaldehyde)">
              <a:extLst>
                <a:ext uri="{FF2B5EF4-FFF2-40B4-BE49-F238E27FC236}">
                  <a16:creationId xmlns:a16="http://schemas.microsoft.com/office/drawing/2014/main" id="{FF6FA001-67EE-9781-1CD0-2640234C24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14750">
              <a:off x="6571048" y="2740033"/>
              <a:ext cx="2574510" cy="2609301"/>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Are Kombucha and Other Fermented Foods Toxic Because of Their Aldehyde  Content? - The Weston A. Price Foundation">
              <a:extLst>
                <a:ext uri="{FF2B5EF4-FFF2-40B4-BE49-F238E27FC236}">
                  <a16:creationId xmlns:a16="http://schemas.microsoft.com/office/drawing/2014/main" id="{8E74108E-78E9-4370-1414-13F581C4B43D}"/>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51050"/>
            <a:stretch/>
          </p:blipFill>
          <p:spPr bwMode="auto">
            <a:xfrm>
              <a:off x="9248775" y="2981324"/>
              <a:ext cx="2104551" cy="206692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68F44CA-848C-9265-FD75-4A286B5636BA}"/>
                </a:ext>
              </a:extLst>
            </p:cNvPr>
            <p:cNvSpPr txBox="1"/>
            <p:nvPr/>
          </p:nvSpPr>
          <p:spPr>
            <a:xfrm>
              <a:off x="6478005" y="5083322"/>
              <a:ext cx="2799345" cy="439287"/>
            </a:xfrm>
            <a:prstGeom prst="rect">
              <a:avLst/>
            </a:prstGeom>
            <a:noFill/>
          </p:spPr>
          <p:txBody>
            <a:bodyPr wrap="square" rtlCol="0">
              <a:spAutoFit/>
            </a:bodyPr>
            <a:lstStyle/>
            <a:p>
              <a:pPr algn="ctr">
                <a:lnSpc>
                  <a:spcPct val="125000"/>
                </a:lnSpc>
              </a:pPr>
              <a:r>
                <a:rPr lang="en-US" sz="2000" b="1">
                  <a:solidFill>
                    <a:schemeClr val="accent6">
                      <a:lumMod val="50000"/>
                    </a:schemeClr>
                  </a:solidFill>
                  <a:latin typeface="+mj-lt"/>
                </a:rPr>
                <a:t>Mô hình thanh nối</a:t>
              </a:r>
            </a:p>
          </p:txBody>
        </p:sp>
        <p:sp>
          <p:nvSpPr>
            <p:cNvPr id="3072" name="TextBox 3071">
              <a:extLst>
                <a:ext uri="{FF2B5EF4-FFF2-40B4-BE49-F238E27FC236}">
                  <a16:creationId xmlns:a16="http://schemas.microsoft.com/office/drawing/2014/main" id="{FB0FFA3D-E290-1B6D-497E-F225E1BD265F}"/>
                </a:ext>
              </a:extLst>
            </p:cNvPr>
            <p:cNvSpPr txBox="1"/>
            <p:nvPr/>
          </p:nvSpPr>
          <p:spPr>
            <a:xfrm>
              <a:off x="9068805" y="5083322"/>
              <a:ext cx="2799345" cy="439287"/>
            </a:xfrm>
            <a:prstGeom prst="rect">
              <a:avLst/>
            </a:prstGeom>
            <a:noFill/>
          </p:spPr>
          <p:txBody>
            <a:bodyPr wrap="square" rtlCol="0">
              <a:spAutoFit/>
            </a:bodyPr>
            <a:lstStyle/>
            <a:p>
              <a:pPr algn="ctr">
                <a:lnSpc>
                  <a:spcPct val="125000"/>
                </a:lnSpc>
              </a:pPr>
              <a:r>
                <a:rPr lang="en-US" sz="2000" b="1">
                  <a:solidFill>
                    <a:schemeClr val="accent6">
                      <a:lumMod val="50000"/>
                    </a:schemeClr>
                  </a:solidFill>
                  <a:latin typeface="+mj-lt"/>
                </a:rPr>
                <a:t>Mô hình đặc</a:t>
              </a:r>
            </a:p>
          </p:txBody>
        </p:sp>
        <p:grpSp>
          <p:nvGrpSpPr>
            <p:cNvPr id="19" name="Group 18">
              <a:extLst>
                <a:ext uri="{FF2B5EF4-FFF2-40B4-BE49-F238E27FC236}">
                  <a16:creationId xmlns:a16="http://schemas.microsoft.com/office/drawing/2014/main" id="{EF9B3424-E4F5-BF7D-1F4B-37F466D03D05}"/>
                </a:ext>
              </a:extLst>
            </p:cNvPr>
            <p:cNvGrpSpPr/>
            <p:nvPr/>
          </p:nvGrpSpPr>
          <p:grpSpPr>
            <a:xfrm>
              <a:off x="6870513" y="5657850"/>
              <a:ext cx="4010025" cy="685800"/>
              <a:chOff x="6765738" y="5657850"/>
              <a:chExt cx="4010025" cy="685800"/>
            </a:xfrm>
          </p:grpSpPr>
          <p:sp>
            <p:nvSpPr>
              <p:cNvPr id="17" name="Rectangle 16">
                <a:extLst>
                  <a:ext uri="{FF2B5EF4-FFF2-40B4-BE49-F238E27FC236}">
                    <a16:creationId xmlns:a16="http://schemas.microsoft.com/office/drawing/2014/main" id="{D66BD50B-1F81-2681-C6BF-F029E84853B9}"/>
                  </a:ext>
                </a:extLst>
              </p:cNvPr>
              <p:cNvSpPr/>
              <p:nvPr/>
            </p:nvSpPr>
            <p:spPr>
              <a:xfrm>
                <a:off x="6765738" y="5657850"/>
                <a:ext cx="4010025" cy="685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3770D4-3E2C-DCE0-EBCA-7F21446A6666}"/>
                  </a:ext>
                </a:extLst>
              </p:cNvPr>
              <p:cNvSpPr txBox="1"/>
              <p:nvPr/>
            </p:nvSpPr>
            <p:spPr>
              <a:xfrm>
                <a:off x="6962776" y="5746450"/>
                <a:ext cx="3615950" cy="508601"/>
              </a:xfrm>
              <a:prstGeom prst="rect">
                <a:avLst/>
              </a:prstGeom>
              <a:noFill/>
            </p:spPr>
            <p:txBody>
              <a:bodyPr wrap="square" rtlCol="0">
                <a:spAutoFit/>
              </a:bodyPr>
              <a:lstStyle/>
              <a:p>
                <a:pPr algn="ctr">
                  <a:lnSpc>
                    <a:spcPct val="125000"/>
                  </a:lnSpc>
                </a:pPr>
                <a:r>
                  <a:rPr lang="en-US" sz="2400" b="1">
                    <a:solidFill>
                      <a:schemeClr val="bg1"/>
                    </a:solidFill>
                    <a:latin typeface="+mj-lt"/>
                  </a:rPr>
                  <a:t>Ethanal (acetaldehyde)</a:t>
                </a:r>
              </a:p>
            </p:txBody>
          </p:sp>
        </p:grpSp>
      </p:grpSp>
      <p:grpSp>
        <p:nvGrpSpPr>
          <p:cNvPr id="32" name="Group 31">
            <a:extLst>
              <a:ext uri="{FF2B5EF4-FFF2-40B4-BE49-F238E27FC236}">
                <a16:creationId xmlns:a16="http://schemas.microsoft.com/office/drawing/2014/main" id="{DBF15C41-1E5E-6CEA-5328-FAE1CB6E8A5A}"/>
              </a:ext>
            </a:extLst>
          </p:cNvPr>
          <p:cNvGrpSpPr/>
          <p:nvPr/>
        </p:nvGrpSpPr>
        <p:grpSpPr>
          <a:xfrm>
            <a:off x="1240853" y="1319222"/>
            <a:ext cx="9329292" cy="1241243"/>
            <a:chOff x="1431354" y="4953000"/>
            <a:chExt cx="9329292" cy="1241243"/>
          </a:xfrm>
        </p:grpSpPr>
        <p:sp>
          <p:nvSpPr>
            <p:cNvPr id="33" name="Rectangle 32">
              <a:extLst>
                <a:ext uri="{FF2B5EF4-FFF2-40B4-BE49-F238E27FC236}">
                  <a16:creationId xmlns:a16="http://schemas.microsoft.com/office/drawing/2014/main" id="{71D5F53E-2212-6380-227C-25F4C40C4ADC}"/>
                </a:ext>
              </a:extLst>
            </p:cNvPr>
            <p:cNvSpPr/>
            <p:nvPr/>
          </p:nvSpPr>
          <p:spPr>
            <a:xfrm>
              <a:off x="1431354" y="4953000"/>
              <a:ext cx="9329292" cy="1241243"/>
            </a:xfrm>
            <a:prstGeom prst="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6CA54FF-F848-CE45-24A1-74854320E6F6}"/>
                </a:ext>
              </a:extLst>
            </p:cNvPr>
            <p:cNvSpPr txBox="1"/>
            <p:nvPr/>
          </p:nvSpPr>
          <p:spPr>
            <a:xfrm>
              <a:off x="1568707" y="5088488"/>
              <a:ext cx="9054587" cy="970266"/>
            </a:xfrm>
            <a:prstGeom prst="rect">
              <a:avLst/>
            </a:prstGeom>
            <a:noFill/>
          </p:spPr>
          <p:txBody>
            <a:bodyPr wrap="square" rtlCol="0">
              <a:spAutoFit/>
            </a:bodyPr>
            <a:lstStyle/>
            <a:p>
              <a:pPr algn="ctr">
                <a:lnSpc>
                  <a:spcPct val="125000"/>
                </a:lnSpc>
              </a:pPr>
              <a:r>
                <a:rPr lang="en-US" sz="2400" b="1" dirty="0">
                  <a:latin typeface="+mj-lt"/>
                </a:rPr>
                <a:t>Aldehyde </a:t>
              </a:r>
              <a:r>
                <a:rPr lang="en-US" sz="2400" dirty="0" err="1">
                  <a:latin typeface="+mj-lt"/>
                </a:rPr>
                <a:t>là</a:t>
              </a:r>
              <a:r>
                <a:rPr lang="en-US" sz="2400" dirty="0">
                  <a:latin typeface="+mj-lt"/>
                </a:rPr>
                <a:t> </a:t>
              </a:r>
              <a:r>
                <a:rPr lang="en-US" sz="2400" dirty="0" err="1">
                  <a:latin typeface="+mj-lt"/>
                </a:rPr>
                <a:t>hợp</a:t>
              </a:r>
              <a:r>
                <a:rPr lang="en-US" sz="2400" dirty="0">
                  <a:latin typeface="+mj-lt"/>
                </a:rPr>
                <a:t> </a:t>
              </a:r>
              <a:r>
                <a:rPr lang="en-US" sz="2400" dirty="0" err="1">
                  <a:latin typeface="+mj-lt"/>
                </a:rPr>
                <a:t>chất</a:t>
              </a:r>
              <a:r>
                <a:rPr lang="en-US" sz="2400" dirty="0">
                  <a:latin typeface="+mj-lt"/>
                </a:rPr>
                <a:t> </a:t>
              </a:r>
              <a:r>
                <a:rPr lang="en-US" sz="2400" dirty="0" err="1">
                  <a:latin typeface="+mj-lt"/>
                </a:rPr>
                <a:t>hữu</a:t>
              </a:r>
              <a:r>
                <a:rPr lang="en-US" sz="2400" dirty="0">
                  <a:latin typeface="+mj-lt"/>
                </a:rPr>
                <a:t> </a:t>
              </a:r>
              <a:r>
                <a:rPr lang="en-US" sz="2400" dirty="0" err="1">
                  <a:latin typeface="+mj-lt"/>
                </a:rPr>
                <a:t>cơ</a:t>
              </a:r>
              <a:r>
                <a:rPr lang="en-US" sz="2400" dirty="0">
                  <a:latin typeface="+mj-lt"/>
                </a:rPr>
                <a:t> </a:t>
              </a:r>
              <a:r>
                <a:rPr lang="en-US" sz="2400" dirty="0" err="1">
                  <a:latin typeface="+mj-lt"/>
                </a:rPr>
                <a:t>trong</a:t>
              </a:r>
              <a:r>
                <a:rPr lang="en-US" sz="2400" dirty="0">
                  <a:latin typeface="+mj-lt"/>
                </a:rPr>
                <a:t> </a:t>
              </a:r>
              <a:r>
                <a:rPr lang="en-US" sz="2400" dirty="0" err="1">
                  <a:latin typeface="+mj-lt"/>
                </a:rPr>
                <a:t>phân</a:t>
              </a:r>
              <a:r>
                <a:rPr lang="en-US" sz="2400" dirty="0">
                  <a:latin typeface="+mj-lt"/>
                </a:rPr>
                <a:t> </a:t>
              </a:r>
              <a:r>
                <a:rPr lang="en-US" sz="2400" dirty="0" err="1">
                  <a:latin typeface="+mj-lt"/>
                </a:rPr>
                <a:t>tử</a:t>
              </a:r>
              <a:r>
                <a:rPr lang="en-US" sz="2400" dirty="0">
                  <a:latin typeface="+mj-lt"/>
                </a:rPr>
                <a:t> </a:t>
              </a:r>
              <a:r>
                <a:rPr lang="en-US" sz="2400" dirty="0" err="1">
                  <a:latin typeface="+mj-lt"/>
                </a:rPr>
                <a:t>có</a:t>
              </a:r>
              <a:r>
                <a:rPr lang="en-US" sz="2400" dirty="0">
                  <a:latin typeface="+mj-lt"/>
                </a:rPr>
                <a:t> </a:t>
              </a:r>
              <a:r>
                <a:rPr lang="en-US" sz="2400" dirty="0" err="1">
                  <a:latin typeface="+mj-lt"/>
                </a:rPr>
                <a:t>nhóm</a:t>
              </a:r>
              <a:r>
                <a:rPr lang="en-US" sz="2400" dirty="0">
                  <a:latin typeface="+mj-lt"/>
                </a:rPr>
                <a:t> </a:t>
              </a:r>
              <a:r>
                <a:rPr lang="en-US" sz="2400" dirty="0">
                  <a:latin typeface="+mj-lt"/>
                  <a:ea typeface="Tahoma" panose="020B0604030504040204" pitchFamily="34" charset="0"/>
                  <a:cs typeface="Tahoma" panose="020B0604030504040204" pitchFamily="34" charset="0"/>
                </a:rPr>
                <a:t>−CHO </a:t>
              </a:r>
            </a:p>
            <a:p>
              <a:pPr algn="ctr">
                <a:lnSpc>
                  <a:spcPct val="125000"/>
                </a:lnSpc>
              </a:pPr>
              <a:r>
                <a:rPr lang="en-US" sz="2400" dirty="0" err="1">
                  <a:latin typeface="+mj-lt"/>
                  <a:ea typeface="Tahoma" panose="020B0604030504040204" pitchFamily="34" charset="0"/>
                  <a:cs typeface="Tahoma" panose="020B0604030504040204" pitchFamily="34" charset="0"/>
                </a:rPr>
                <a:t>liên</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kết</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trực</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tiếp</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với</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nguyên</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tử</a:t>
              </a:r>
              <a:r>
                <a:rPr lang="en-US" sz="2400" dirty="0">
                  <a:latin typeface="+mj-lt"/>
                  <a:ea typeface="Tahoma" panose="020B0604030504040204" pitchFamily="34" charset="0"/>
                  <a:cs typeface="Tahoma" panose="020B0604030504040204" pitchFamily="34" charset="0"/>
                </a:rPr>
                <a:t> carbon </a:t>
              </a:r>
              <a:r>
                <a:rPr lang="en-US" sz="2400" dirty="0" err="1">
                  <a:latin typeface="+mj-lt"/>
                  <a:ea typeface="Tahoma" panose="020B0604030504040204" pitchFamily="34" charset="0"/>
                  <a:cs typeface="Tahoma" panose="020B0604030504040204" pitchFamily="34" charset="0"/>
                </a:rPr>
                <a:t>hoặc</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nguyên</a:t>
              </a:r>
              <a:r>
                <a:rPr lang="en-US" sz="2400" dirty="0">
                  <a:latin typeface="+mj-lt"/>
                  <a:ea typeface="Tahoma" panose="020B0604030504040204" pitchFamily="34" charset="0"/>
                  <a:cs typeface="Tahoma" panose="020B0604030504040204" pitchFamily="34" charset="0"/>
                </a:rPr>
                <a:t> </a:t>
              </a:r>
              <a:r>
                <a:rPr lang="en-US" sz="2400" dirty="0" err="1">
                  <a:latin typeface="+mj-lt"/>
                  <a:ea typeface="Tahoma" panose="020B0604030504040204" pitchFamily="34" charset="0"/>
                  <a:cs typeface="Tahoma" panose="020B0604030504040204" pitchFamily="34" charset="0"/>
                </a:rPr>
                <a:t>tử</a:t>
              </a:r>
              <a:r>
                <a:rPr lang="en-US" sz="2400" dirty="0">
                  <a:latin typeface="+mj-lt"/>
                  <a:ea typeface="Tahoma" panose="020B0604030504040204" pitchFamily="34" charset="0"/>
                  <a:cs typeface="Tahoma" panose="020B0604030504040204" pitchFamily="34" charset="0"/>
                </a:rPr>
                <a:t> hydrogen.</a:t>
              </a:r>
              <a:endParaRPr lang="en-US" sz="2400" dirty="0">
                <a:latin typeface="+mj-lt"/>
              </a:endParaRPr>
            </a:p>
          </p:txBody>
        </p:sp>
      </p:grpSp>
    </p:spTree>
    <p:extLst>
      <p:ext uri="{BB962C8B-B14F-4D97-AF65-F5344CB8AC3E}">
        <p14:creationId xmlns:p14="http://schemas.microsoft.com/office/powerpoint/2010/main" val="263647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3"/>
                                        </p:tgtEl>
                                        <p:attrNameLst>
                                          <p:attrName>style.visibility</p:attrName>
                                        </p:attrNameLst>
                                      </p:cBhvr>
                                      <p:to>
                                        <p:strVal val="visible"/>
                                      </p:to>
                                    </p:set>
                                    <p:animEffect transition="in" filter="fade">
                                      <p:cBhvr>
                                        <p:cTn id="10" dur="500"/>
                                        <p:tgtEl>
                                          <p:spTgt spid="30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dirty="0">
                <a:solidFill>
                  <a:schemeClr val="bg1"/>
                </a:solidFill>
              </a:rPr>
              <a:t>1. KHÁI NIỆM</a:t>
            </a:r>
          </a:p>
        </p:txBody>
      </p:sp>
      <p:grpSp>
        <p:nvGrpSpPr>
          <p:cNvPr id="15" name="Group 14">
            <a:extLst>
              <a:ext uri="{FF2B5EF4-FFF2-40B4-BE49-F238E27FC236}">
                <a16:creationId xmlns:a16="http://schemas.microsoft.com/office/drawing/2014/main" id="{B2569DB3-F9D5-6259-53CA-549BAE56180E}"/>
              </a:ext>
            </a:extLst>
          </p:cNvPr>
          <p:cNvGrpSpPr/>
          <p:nvPr/>
        </p:nvGrpSpPr>
        <p:grpSpPr>
          <a:xfrm>
            <a:off x="2962275" y="1076325"/>
            <a:ext cx="6267450" cy="1178281"/>
            <a:chOff x="2962275" y="942975"/>
            <a:chExt cx="6267450" cy="1178281"/>
          </a:xfrm>
        </p:grpSpPr>
        <p:sp>
          <p:nvSpPr>
            <p:cNvPr id="13" name="Rectangle 12">
              <a:extLst>
                <a:ext uri="{FF2B5EF4-FFF2-40B4-BE49-F238E27FC236}">
                  <a16:creationId xmlns:a16="http://schemas.microsoft.com/office/drawing/2014/main" id="{03206E69-BCF7-5C7E-7F51-74540499F5E5}"/>
                </a:ext>
              </a:extLst>
            </p:cNvPr>
            <p:cNvSpPr/>
            <p:nvPr/>
          </p:nvSpPr>
          <p:spPr>
            <a:xfrm>
              <a:off x="2962275" y="942975"/>
              <a:ext cx="6267450" cy="1178281"/>
            </a:xfrm>
            <a:prstGeom prst="rect">
              <a:avLst/>
            </a:prstGeom>
            <a:solidFill>
              <a:srgbClr val="FFFFAB"/>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002811-85F3-120F-8F5E-B366390B480F}"/>
                </a:ext>
              </a:extLst>
            </p:cNvPr>
            <p:cNvSpPr txBox="1"/>
            <p:nvPr/>
          </p:nvSpPr>
          <p:spPr>
            <a:xfrm>
              <a:off x="3063354" y="1046982"/>
              <a:ext cx="6065292" cy="970266"/>
            </a:xfrm>
            <a:prstGeom prst="rect">
              <a:avLst/>
            </a:prstGeom>
            <a:noFill/>
          </p:spPr>
          <p:txBody>
            <a:bodyPr wrap="square" rtlCol="0">
              <a:spAutoFit/>
            </a:bodyPr>
            <a:lstStyle/>
            <a:p>
              <a:pPr algn="ctr">
                <a:lnSpc>
                  <a:spcPct val="125000"/>
                </a:lnSpc>
              </a:pPr>
              <a:r>
                <a:rPr lang="en-US" sz="2400" b="1" dirty="0">
                  <a:latin typeface="+mj-lt"/>
                </a:rPr>
                <a:t>Ketone </a:t>
              </a:r>
              <a:r>
                <a:rPr lang="en-US" sz="2400" dirty="0" err="1">
                  <a:latin typeface="+mj-lt"/>
                </a:rPr>
                <a:t>là</a:t>
              </a:r>
              <a:r>
                <a:rPr lang="en-US" sz="2400" dirty="0">
                  <a:latin typeface="+mj-lt"/>
                </a:rPr>
                <a:t> </a:t>
              </a:r>
              <a:r>
                <a:rPr lang="en-US" sz="2400" dirty="0" err="1">
                  <a:latin typeface="+mj-lt"/>
                </a:rPr>
                <a:t>hợp</a:t>
              </a:r>
              <a:r>
                <a:rPr lang="en-US" sz="2400" dirty="0">
                  <a:latin typeface="+mj-lt"/>
                </a:rPr>
                <a:t> </a:t>
              </a:r>
              <a:r>
                <a:rPr lang="en-US" sz="2400" dirty="0" err="1">
                  <a:latin typeface="+mj-lt"/>
                </a:rPr>
                <a:t>chất</a:t>
              </a:r>
              <a:r>
                <a:rPr lang="en-US" sz="2400" dirty="0">
                  <a:latin typeface="+mj-lt"/>
                </a:rPr>
                <a:t> </a:t>
              </a:r>
              <a:r>
                <a:rPr lang="en-US" sz="2400" dirty="0" err="1">
                  <a:latin typeface="+mj-lt"/>
                </a:rPr>
                <a:t>hữu</a:t>
              </a:r>
              <a:r>
                <a:rPr lang="en-US" sz="2400" dirty="0">
                  <a:latin typeface="+mj-lt"/>
                </a:rPr>
                <a:t> </a:t>
              </a:r>
              <a:r>
                <a:rPr lang="en-US" sz="2400" dirty="0" err="1">
                  <a:latin typeface="+mj-lt"/>
                </a:rPr>
                <a:t>cơ</a:t>
              </a:r>
              <a:r>
                <a:rPr lang="en-US" sz="2400" dirty="0">
                  <a:latin typeface="+mj-lt"/>
                </a:rPr>
                <a:t> </a:t>
              </a:r>
              <a:r>
                <a:rPr lang="en-US" sz="2400" dirty="0" err="1">
                  <a:latin typeface="+mj-lt"/>
                </a:rPr>
                <a:t>có</a:t>
              </a:r>
              <a:r>
                <a:rPr lang="en-US" sz="2400" dirty="0">
                  <a:latin typeface="+mj-lt"/>
                </a:rPr>
                <a:t> </a:t>
              </a:r>
              <a:r>
                <a:rPr lang="en-US" sz="2400" dirty="0" err="1">
                  <a:latin typeface="+mj-lt"/>
                </a:rPr>
                <a:t>nhóm</a:t>
              </a:r>
              <a:r>
                <a:rPr lang="en-US" sz="2400" dirty="0">
                  <a:latin typeface="+mj-lt"/>
                </a:rPr>
                <a:t> carbonyl </a:t>
              </a:r>
              <a:r>
                <a:rPr lang="en-US" sz="2400" dirty="0" err="1">
                  <a:latin typeface="+mj-lt"/>
                </a:rPr>
                <a:t>liên</a:t>
              </a:r>
              <a:r>
                <a:rPr lang="en-US" sz="2400" dirty="0">
                  <a:latin typeface="+mj-lt"/>
                </a:rPr>
                <a:t> </a:t>
              </a:r>
              <a:r>
                <a:rPr lang="en-US" sz="2400" dirty="0" err="1">
                  <a:latin typeface="+mj-lt"/>
                </a:rPr>
                <a:t>kết</a:t>
              </a:r>
              <a:r>
                <a:rPr lang="en-US" sz="2400" dirty="0">
                  <a:latin typeface="+mj-lt"/>
                </a:rPr>
                <a:t> </a:t>
              </a:r>
              <a:r>
                <a:rPr lang="en-US" sz="2400" dirty="0" err="1">
                  <a:latin typeface="+mj-lt"/>
                </a:rPr>
                <a:t>với</a:t>
              </a:r>
              <a:r>
                <a:rPr lang="en-US" sz="2400" dirty="0">
                  <a:latin typeface="+mj-lt"/>
                </a:rPr>
                <a:t> </a:t>
              </a:r>
              <a:r>
                <a:rPr lang="en-US" sz="2400" dirty="0" err="1">
                  <a:latin typeface="+mj-lt"/>
                </a:rPr>
                <a:t>hai</a:t>
              </a:r>
              <a:r>
                <a:rPr lang="en-US" sz="2400" dirty="0">
                  <a:latin typeface="+mj-lt"/>
                </a:rPr>
                <a:t> </a:t>
              </a:r>
              <a:r>
                <a:rPr lang="en-US" sz="2400" dirty="0" err="1">
                  <a:latin typeface="+mj-lt"/>
                </a:rPr>
                <a:t>gốc</a:t>
              </a:r>
              <a:r>
                <a:rPr lang="en-US" sz="2400" dirty="0">
                  <a:latin typeface="+mj-lt"/>
                </a:rPr>
                <a:t> hydrocarbon.</a:t>
              </a:r>
            </a:p>
          </p:txBody>
        </p:sp>
      </p:grpSp>
      <p:grpSp>
        <p:nvGrpSpPr>
          <p:cNvPr id="21" name="Group 20">
            <a:extLst>
              <a:ext uri="{FF2B5EF4-FFF2-40B4-BE49-F238E27FC236}">
                <a16:creationId xmlns:a16="http://schemas.microsoft.com/office/drawing/2014/main" id="{1CFD545A-69F4-36D4-87AC-C29FE55188E8}"/>
              </a:ext>
            </a:extLst>
          </p:cNvPr>
          <p:cNvGrpSpPr/>
          <p:nvPr/>
        </p:nvGrpSpPr>
        <p:grpSpPr>
          <a:xfrm>
            <a:off x="1790700" y="5617937"/>
            <a:ext cx="8610600" cy="735238"/>
            <a:chOff x="1790700" y="5579837"/>
            <a:chExt cx="8610600" cy="735238"/>
          </a:xfrm>
        </p:grpSpPr>
        <p:sp>
          <p:nvSpPr>
            <p:cNvPr id="17" name="Rectangle 16">
              <a:extLst>
                <a:ext uri="{FF2B5EF4-FFF2-40B4-BE49-F238E27FC236}">
                  <a16:creationId xmlns:a16="http://schemas.microsoft.com/office/drawing/2014/main" id="{380BEA49-7364-A20E-EB7E-E70667BC9497}"/>
                </a:ext>
              </a:extLst>
            </p:cNvPr>
            <p:cNvSpPr/>
            <p:nvPr/>
          </p:nvSpPr>
          <p:spPr>
            <a:xfrm>
              <a:off x="1790700" y="5579837"/>
              <a:ext cx="8610600" cy="735238"/>
            </a:xfrm>
            <a:prstGeom prst="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5467B9-59B7-EA96-9561-40D70E1C5FDF}"/>
                </a:ext>
              </a:extLst>
            </p:cNvPr>
            <p:cNvSpPr txBox="1"/>
            <p:nvPr/>
          </p:nvSpPr>
          <p:spPr>
            <a:xfrm>
              <a:off x="1941931" y="5693156"/>
              <a:ext cx="8308138" cy="508601"/>
            </a:xfrm>
            <a:prstGeom prst="rect">
              <a:avLst/>
            </a:prstGeom>
            <a:noFill/>
          </p:spPr>
          <p:txBody>
            <a:bodyPr wrap="square" rtlCol="0">
              <a:spAutoFit/>
            </a:bodyPr>
            <a:lstStyle/>
            <a:p>
              <a:pPr>
                <a:lnSpc>
                  <a:spcPct val="125000"/>
                </a:lnSpc>
              </a:pPr>
              <a:r>
                <a:rPr lang="en-US" sz="2400">
                  <a:latin typeface="+mj-lt"/>
                </a:rPr>
                <a:t>Ketone đơn giản nhất là acetone có công thức CH</a:t>
              </a:r>
              <a:r>
                <a:rPr lang="en-US" sz="2400" baseline="-25000">
                  <a:latin typeface="+mj-lt"/>
                </a:rPr>
                <a:t>3</a:t>
              </a:r>
              <a:r>
                <a:rPr lang="en-US" sz="2400">
                  <a:latin typeface="+mj-lt"/>
                </a:rPr>
                <a:t>COCH</a:t>
              </a:r>
              <a:r>
                <a:rPr lang="en-US" sz="2400" baseline="-25000">
                  <a:latin typeface="+mj-lt"/>
                </a:rPr>
                <a:t>3</a:t>
              </a:r>
              <a:r>
                <a:rPr lang="en-US" sz="2400">
                  <a:latin typeface="+mj-lt"/>
                </a:rPr>
                <a:t>.</a:t>
              </a:r>
            </a:p>
          </p:txBody>
        </p:sp>
      </p:grpSp>
      <p:grpSp>
        <p:nvGrpSpPr>
          <p:cNvPr id="30" name="Group 29">
            <a:extLst>
              <a:ext uri="{FF2B5EF4-FFF2-40B4-BE49-F238E27FC236}">
                <a16:creationId xmlns:a16="http://schemas.microsoft.com/office/drawing/2014/main" id="{84F83207-591E-3CA9-994D-7086FC5E5D34}"/>
              </a:ext>
            </a:extLst>
          </p:cNvPr>
          <p:cNvGrpSpPr/>
          <p:nvPr/>
        </p:nvGrpSpPr>
        <p:grpSpPr>
          <a:xfrm>
            <a:off x="2133600" y="2303105"/>
            <a:ext cx="3707363" cy="3071701"/>
            <a:chOff x="2133600" y="2303105"/>
            <a:chExt cx="3707363" cy="3071701"/>
          </a:xfrm>
        </p:grpSpPr>
        <p:sp>
          <p:nvSpPr>
            <p:cNvPr id="11" name="TextBox 10">
              <a:extLst>
                <a:ext uri="{FF2B5EF4-FFF2-40B4-BE49-F238E27FC236}">
                  <a16:creationId xmlns:a16="http://schemas.microsoft.com/office/drawing/2014/main" id="{8A1A42BB-E7EC-11FA-B541-7562160F97B9}"/>
                </a:ext>
              </a:extLst>
            </p:cNvPr>
            <p:cNvSpPr txBox="1"/>
            <p:nvPr/>
          </p:nvSpPr>
          <p:spPr>
            <a:xfrm>
              <a:off x="2133600" y="4866205"/>
              <a:ext cx="3707363"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Công thức của ketone</a:t>
              </a:r>
            </a:p>
          </p:txBody>
        </p:sp>
        <p:pic>
          <p:nvPicPr>
            <p:cNvPr id="19" name="Picture 18">
              <a:extLst>
                <a:ext uri="{FF2B5EF4-FFF2-40B4-BE49-F238E27FC236}">
                  <a16:creationId xmlns:a16="http://schemas.microsoft.com/office/drawing/2014/main" id="{90DB3607-D969-005B-6C9A-579733567D6A}"/>
                </a:ext>
              </a:extLst>
            </p:cNvPr>
            <p:cNvPicPr>
              <a:picLocks noChangeAspect="1"/>
            </p:cNvPicPr>
            <p:nvPr/>
          </p:nvPicPr>
          <p:blipFill rotWithShape="1">
            <a:blip r:embed="rId18"/>
            <a:srcRect b="13219"/>
            <a:stretch/>
          </p:blipFill>
          <p:spPr>
            <a:xfrm>
              <a:off x="2521338" y="2303105"/>
              <a:ext cx="2894045" cy="2511491"/>
            </a:xfrm>
            <a:prstGeom prst="rect">
              <a:avLst/>
            </a:prstGeom>
          </p:spPr>
        </p:pic>
      </p:grpSp>
      <p:grpSp>
        <p:nvGrpSpPr>
          <p:cNvPr id="31" name="Group 30">
            <a:extLst>
              <a:ext uri="{FF2B5EF4-FFF2-40B4-BE49-F238E27FC236}">
                <a16:creationId xmlns:a16="http://schemas.microsoft.com/office/drawing/2014/main" id="{C2E99A95-B6E0-0187-0E09-D463EB26B072}"/>
              </a:ext>
            </a:extLst>
          </p:cNvPr>
          <p:cNvGrpSpPr/>
          <p:nvPr/>
        </p:nvGrpSpPr>
        <p:grpSpPr>
          <a:xfrm>
            <a:off x="6842967" y="2557641"/>
            <a:ext cx="2655596" cy="2817165"/>
            <a:chOff x="6842967" y="2557641"/>
            <a:chExt cx="2655596" cy="2817165"/>
          </a:xfrm>
        </p:grpSpPr>
        <p:pic>
          <p:nvPicPr>
            <p:cNvPr id="1026" name="Picture 2" descr="Aceton – Wikipedia tiếng Việt">
              <a:extLst>
                <a:ext uri="{FF2B5EF4-FFF2-40B4-BE49-F238E27FC236}">
                  <a16:creationId xmlns:a16="http://schemas.microsoft.com/office/drawing/2014/main" id="{3A8F2416-FBDD-B331-D6DF-B4C05A7338C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2967" y="2557641"/>
              <a:ext cx="2655596" cy="231293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862D92A-05FF-DCFD-DAAF-02103763176D}"/>
                </a:ext>
              </a:extLst>
            </p:cNvPr>
            <p:cNvSpPr txBox="1"/>
            <p:nvPr/>
          </p:nvSpPr>
          <p:spPr>
            <a:xfrm>
              <a:off x="7147250" y="4866205"/>
              <a:ext cx="2152260"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CH</a:t>
              </a:r>
              <a:r>
                <a:rPr lang="en-US" sz="2400" b="1" baseline="-25000">
                  <a:solidFill>
                    <a:schemeClr val="accent5">
                      <a:lumMod val="75000"/>
                    </a:schemeClr>
                  </a:solidFill>
                  <a:latin typeface="+mj-lt"/>
                </a:rPr>
                <a:t>3</a:t>
              </a:r>
              <a:r>
                <a:rPr lang="en-US" sz="2400" b="1">
                  <a:solidFill>
                    <a:schemeClr val="accent5">
                      <a:lumMod val="75000"/>
                    </a:schemeClr>
                  </a:solidFill>
                  <a:latin typeface="+mj-lt"/>
                </a:rPr>
                <a:t>COCH</a:t>
              </a:r>
              <a:r>
                <a:rPr lang="en-US" sz="2400" b="1" baseline="-25000">
                  <a:solidFill>
                    <a:schemeClr val="accent5">
                      <a:lumMod val="75000"/>
                    </a:schemeClr>
                  </a:solidFill>
                  <a:latin typeface="+mj-lt"/>
                </a:rPr>
                <a:t>3</a:t>
              </a:r>
              <a:endParaRPr lang="en-US" sz="2400" b="1">
                <a:solidFill>
                  <a:schemeClr val="accent5">
                    <a:lumMod val="75000"/>
                  </a:schemeClr>
                </a:solidFill>
                <a:latin typeface="+mj-lt"/>
              </a:endParaRPr>
            </a:p>
          </p:txBody>
        </p:sp>
      </p:grpSp>
    </p:spTree>
    <p:extLst>
      <p:ext uri="{BB962C8B-B14F-4D97-AF65-F5344CB8AC3E}">
        <p14:creationId xmlns:p14="http://schemas.microsoft.com/office/powerpoint/2010/main" val="134321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227682" y="5703742"/>
            <a:ext cx="964317" cy="1154258"/>
          </a:xfrm>
          <a:prstGeom prst="rect">
            <a:avLst/>
          </a:prstGeom>
        </p:spPr>
      </p:pic>
      <p:grpSp>
        <p:nvGrpSpPr>
          <p:cNvPr id="25" name="Group 24">
            <a:extLst>
              <a:ext uri="{FF2B5EF4-FFF2-40B4-BE49-F238E27FC236}">
                <a16:creationId xmlns:a16="http://schemas.microsoft.com/office/drawing/2014/main" id="{74DFAD94-6CDC-E167-31D1-A33A228E6E83}"/>
              </a:ext>
            </a:extLst>
          </p:cNvPr>
          <p:cNvGrpSpPr/>
          <p:nvPr/>
        </p:nvGrpSpPr>
        <p:grpSpPr>
          <a:xfrm>
            <a:off x="1258629" y="1007400"/>
            <a:ext cx="9829800" cy="1118235"/>
            <a:chOff x="1181100" y="531844"/>
            <a:chExt cx="9829800" cy="1118235"/>
          </a:xfrm>
        </p:grpSpPr>
        <p:sp>
          <p:nvSpPr>
            <p:cNvPr id="20" name="Rectangle: Rounded Corners 19">
              <a:extLst>
                <a:ext uri="{FF2B5EF4-FFF2-40B4-BE49-F238E27FC236}">
                  <a16:creationId xmlns:a16="http://schemas.microsoft.com/office/drawing/2014/main" id="{ABAD3B03-7B5B-2CF9-B718-4E481056760E}"/>
                </a:ext>
              </a:extLst>
            </p:cNvPr>
            <p:cNvSpPr/>
            <p:nvPr/>
          </p:nvSpPr>
          <p:spPr>
            <a:xfrm>
              <a:off x="1181100" y="531844"/>
              <a:ext cx="98298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DAEF3E-B8A0-E83A-06F7-93F5C55825A5}"/>
                </a:ext>
              </a:extLst>
            </p:cNvPr>
            <p:cNvSpPr txBox="1"/>
            <p:nvPr/>
          </p:nvSpPr>
          <p:spPr>
            <a:xfrm>
              <a:off x="1251466" y="642409"/>
              <a:ext cx="9689069" cy="897105"/>
            </a:xfrm>
            <a:prstGeom prst="rect">
              <a:avLst/>
            </a:prstGeom>
            <a:noFill/>
          </p:spPr>
          <p:txBody>
            <a:bodyPr wrap="square" rtlCol="0">
              <a:spAutoFit/>
            </a:bodyPr>
            <a:lstStyle/>
            <a:p>
              <a:pPr algn="ctr">
                <a:lnSpc>
                  <a:spcPct val="125000"/>
                </a:lnSpc>
              </a:pPr>
              <a:r>
                <a:rPr lang="en-US" sz="2200" dirty="0">
                  <a:latin typeface="+mj-lt"/>
                </a:rPr>
                <a:t>Trong </a:t>
              </a:r>
              <a:r>
                <a:rPr lang="en-US" sz="2200" dirty="0" err="1">
                  <a:latin typeface="+mj-lt"/>
                </a:rPr>
                <a:t>nhóm</a:t>
              </a:r>
              <a:r>
                <a:rPr lang="en-US" sz="2200" dirty="0">
                  <a:latin typeface="+mj-lt"/>
                </a:rPr>
                <a:t> carbonyl C=O, </a:t>
              </a:r>
              <a:r>
                <a:rPr lang="en-US" sz="2200" dirty="0" err="1">
                  <a:latin typeface="+mj-lt"/>
                </a:rPr>
                <a:t>nguyên</a:t>
              </a:r>
              <a:r>
                <a:rPr lang="en-US" sz="2200" dirty="0">
                  <a:latin typeface="+mj-lt"/>
                </a:rPr>
                <a:t> </a:t>
              </a:r>
              <a:r>
                <a:rPr lang="en-US" sz="2200" dirty="0" err="1">
                  <a:latin typeface="+mj-lt"/>
                </a:rPr>
                <a:t>tử</a:t>
              </a:r>
              <a:r>
                <a:rPr lang="en-US" sz="2200" dirty="0">
                  <a:latin typeface="+mj-lt"/>
                </a:rPr>
                <a:t> carbon </a:t>
              </a:r>
              <a:r>
                <a:rPr lang="en-US" sz="2200" dirty="0" err="1">
                  <a:latin typeface="+mj-lt"/>
                </a:rPr>
                <a:t>liên</a:t>
              </a:r>
              <a:r>
                <a:rPr lang="en-US" sz="2200" dirty="0">
                  <a:latin typeface="+mj-lt"/>
                </a:rPr>
                <a:t> </a:t>
              </a:r>
              <a:r>
                <a:rPr lang="en-US" sz="2200" dirty="0" err="1">
                  <a:latin typeface="+mj-lt"/>
                </a:rPr>
                <a:t>kết</a:t>
              </a:r>
              <a:r>
                <a:rPr lang="en-US" sz="2200" dirty="0">
                  <a:latin typeface="+mj-lt"/>
                </a:rPr>
                <a:t> </a:t>
              </a:r>
              <a:r>
                <a:rPr lang="en-US" sz="2200" dirty="0" err="1">
                  <a:latin typeface="+mj-lt"/>
                </a:rPr>
                <a:t>với</a:t>
              </a:r>
              <a:r>
                <a:rPr lang="en-US" sz="2200" dirty="0">
                  <a:latin typeface="+mj-lt"/>
                </a:rPr>
                <a:t> </a:t>
              </a:r>
              <a:r>
                <a:rPr lang="en-US" sz="2200" dirty="0" err="1">
                  <a:latin typeface="+mj-lt"/>
                </a:rPr>
                <a:t>nguyên</a:t>
              </a:r>
              <a:r>
                <a:rPr lang="en-US" sz="2200" dirty="0">
                  <a:latin typeface="+mj-lt"/>
                </a:rPr>
                <a:t> </a:t>
              </a:r>
              <a:r>
                <a:rPr lang="en-US" sz="2200" dirty="0" err="1">
                  <a:latin typeface="+mj-lt"/>
                </a:rPr>
                <a:t>tử</a:t>
              </a:r>
              <a:r>
                <a:rPr lang="en-US" sz="2200" dirty="0">
                  <a:latin typeface="+mj-lt"/>
                </a:rPr>
                <a:t> oxygen </a:t>
              </a:r>
              <a:r>
                <a:rPr lang="en-US" sz="2200" dirty="0" err="1">
                  <a:latin typeface="+mj-lt"/>
                </a:rPr>
                <a:t>bằng</a:t>
              </a:r>
              <a:r>
                <a:rPr lang="en-US" sz="2200" dirty="0">
                  <a:latin typeface="+mj-lt"/>
                </a:rPr>
                <a:t> </a:t>
              </a:r>
              <a:r>
                <a:rPr lang="en-US" sz="2200" dirty="0" err="1">
                  <a:latin typeface="+mj-lt"/>
                </a:rPr>
                <a:t>một</a:t>
              </a:r>
              <a:r>
                <a:rPr lang="en-US" sz="2200" dirty="0">
                  <a:latin typeface="+mj-lt"/>
                </a:rPr>
                <a:t> </a:t>
              </a:r>
              <a:r>
                <a:rPr lang="en-US" sz="2200" dirty="0" err="1">
                  <a:latin typeface="+mj-lt"/>
                </a:rPr>
                <a:t>liên</a:t>
              </a:r>
              <a:r>
                <a:rPr lang="en-US" sz="2200" dirty="0">
                  <a:latin typeface="+mj-lt"/>
                </a:rPr>
                <a:t> </a:t>
              </a:r>
              <a:r>
                <a:rPr lang="en-US" sz="2200" dirty="0" err="1">
                  <a:latin typeface="+mj-lt"/>
                </a:rPr>
                <a:t>kết</a:t>
              </a:r>
              <a:r>
                <a:rPr lang="en-US" sz="2200" dirty="0">
                  <a:latin typeface="+mj-lt"/>
                </a:rPr>
                <a:t> </a:t>
              </a:r>
              <a:r>
                <a:rPr lang="en-US" sz="2200" dirty="0">
                  <a:latin typeface="+mj-lt"/>
                  <a:sym typeface="Symbol" panose="05050102010706020507" pitchFamily="18" charset="2"/>
                </a:rPr>
                <a:t> </a:t>
              </a:r>
              <a:r>
                <a:rPr lang="en-US" sz="2200" dirty="0" err="1">
                  <a:latin typeface="+mj-lt"/>
                  <a:sym typeface="Symbol" panose="05050102010706020507" pitchFamily="18" charset="2"/>
                </a:rPr>
                <a:t>bền</a:t>
              </a:r>
              <a:r>
                <a:rPr lang="en-US" sz="2200" dirty="0">
                  <a:latin typeface="+mj-lt"/>
                  <a:sym typeface="Symbol" panose="05050102010706020507" pitchFamily="18" charset="2"/>
                </a:rPr>
                <a:t> </a:t>
              </a:r>
              <a:r>
                <a:rPr lang="en-US" sz="2200" dirty="0" err="1">
                  <a:latin typeface="+mj-lt"/>
                  <a:sym typeface="Symbol" panose="05050102010706020507" pitchFamily="18" charset="2"/>
                </a:rPr>
                <a:t>và</a:t>
              </a:r>
              <a:r>
                <a:rPr lang="en-US" sz="2200" dirty="0">
                  <a:latin typeface="+mj-lt"/>
                  <a:sym typeface="Symbol" panose="05050102010706020507" pitchFamily="18" charset="2"/>
                </a:rPr>
                <a:t> </a:t>
              </a:r>
              <a:r>
                <a:rPr lang="en-US" sz="2200" dirty="0" err="1">
                  <a:latin typeface="+mj-lt"/>
                  <a:sym typeface="Symbol" panose="05050102010706020507" pitchFamily="18" charset="2"/>
                </a:rPr>
                <a:t>một</a:t>
              </a:r>
              <a:r>
                <a:rPr lang="en-US" sz="2200" dirty="0">
                  <a:latin typeface="+mj-lt"/>
                  <a:sym typeface="Symbol" panose="05050102010706020507" pitchFamily="18" charset="2"/>
                </a:rPr>
                <a:t> </a:t>
              </a:r>
              <a:r>
                <a:rPr lang="en-US" sz="2200" dirty="0" err="1">
                  <a:latin typeface="+mj-lt"/>
                  <a:sym typeface="Symbol" panose="05050102010706020507" pitchFamily="18" charset="2"/>
                </a:rPr>
                <a:t>liên</a:t>
              </a:r>
              <a:r>
                <a:rPr lang="en-US" sz="2200" dirty="0">
                  <a:latin typeface="+mj-lt"/>
                  <a:sym typeface="Symbol" panose="05050102010706020507" pitchFamily="18" charset="2"/>
                </a:rPr>
                <a:t> </a:t>
              </a:r>
              <a:r>
                <a:rPr lang="en-US" sz="2200" dirty="0" err="1">
                  <a:latin typeface="+mj-lt"/>
                  <a:sym typeface="Symbol" panose="05050102010706020507" pitchFamily="18" charset="2"/>
                </a:rPr>
                <a:t>kết</a:t>
              </a:r>
              <a:r>
                <a:rPr lang="en-US" sz="2200" dirty="0">
                  <a:latin typeface="+mj-lt"/>
                  <a:sym typeface="Symbol" panose="05050102010706020507" pitchFamily="18" charset="2"/>
                </a:rPr>
                <a:t>  </a:t>
              </a:r>
              <a:r>
                <a:rPr lang="en-US" sz="2200" dirty="0" err="1">
                  <a:latin typeface="+mj-lt"/>
                  <a:sym typeface="Symbol" panose="05050102010706020507" pitchFamily="18" charset="2"/>
                </a:rPr>
                <a:t>kém</a:t>
              </a:r>
              <a:r>
                <a:rPr lang="en-US" sz="2200" dirty="0">
                  <a:latin typeface="+mj-lt"/>
                  <a:sym typeface="Symbol" panose="05050102010706020507" pitchFamily="18" charset="2"/>
                </a:rPr>
                <a:t> </a:t>
              </a:r>
              <a:r>
                <a:rPr lang="en-US" sz="2200" dirty="0" err="1">
                  <a:latin typeface="+mj-lt"/>
                  <a:sym typeface="Symbol" panose="05050102010706020507" pitchFamily="18" charset="2"/>
                </a:rPr>
                <a:t>bền</a:t>
              </a:r>
              <a:r>
                <a:rPr lang="en-US" sz="2200" dirty="0">
                  <a:latin typeface="+mj-lt"/>
                  <a:sym typeface="Symbol" panose="05050102010706020507" pitchFamily="18" charset="2"/>
                </a:rPr>
                <a:t>. </a:t>
              </a:r>
              <a:endParaRPr lang="en-US" sz="2200" dirty="0">
                <a:latin typeface="+mj-lt"/>
              </a:endParaRPr>
            </a:p>
          </p:txBody>
        </p:sp>
      </p:grpSp>
      <p:grpSp>
        <p:nvGrpSpPr>
          <p:cNvPr id="7" name="Group 6">
            <a:extLst>
              <a:ext uri="{FF2B5EF4-FFF2-40B4-BE49-F238E27FC236}">
                <a16:creationId xmlns:a16="http://schemas.microsoft.com/office/drawing/2014/main" id="{6D01F749-FFD5-0986-5034-D678FC55BBEA}"/>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9067EE20-3785-2B31-9DFB-ED7D847E3AA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273C68DD-E5E8-AB6B-4638-CBF6F19CAD8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38F2FBB1-7D71-8300-B778-B2967FFEB7B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FFA6951F-92F1-827F-060D-7A1F7CB9C55E}"/>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64831359-DD10-6DF8-01F9-22A75B6500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A9E6D3E5-5059-4416-F22B-C2BEEE7A928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EA9B380B-FFF5-95C7-2441-898AD9F9737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818496">
              <a:off x="10465774" y="-263407"/>
              <a:ext cx="1304097" cy="1094798"/>
            </a:xfrm>
            <a:prstGeom prst="rect">
              <a:avLst/>
            </a:prstGeom>
          </p:spPr>
        </p:pic>
      </p:grpSp>
      <p:sp>
        <p:nvSpPr>
          <p:cNvPr id="27" name="Rectangle: Rounded Corners 26">
            <a:extLst>
              <a:ext uri="{FF2B5EF4-FFF2-40B4-BE49-F238E27FC236}">
                <a16:creationId xmlns:a16="http://schemas.microsoft.com/office/drawing/2014/main" id="{5A0BE823-C8FF-2B1B-18A9-00B9263BE01D}"/>
              </a:ext>
            </a:extLst>
          </p:cNvPr>
          <p:cNvSpPr/>
          <p:nvPr/>
        </p:nvSpPr>
        <p:spPr>
          <a:xfrm>
            <a:off x="3745981" y="-152400"/>
            <a:ext cx="4493144"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7050BAC-B749-E081-40A4-B97183CD26B5}"/>
              </a:ext>
            </a:extLst>
          </p:cNvPr>
          <p:cNvSpPr txBox="1"/>
          <p:nvPr/>
        </p:nvSpPr>
        <p:spPr>
          <a:xfrm>
            <a:off x="4048819" y="234950"/>
            <a:ext cx="4094391" cy="523220"/>
          </a:xfrm>
          <a:prstGeom prst="rect">
            <a:avLst/>
          </a:prstGeom>
          <a:noFill/>
        </p:spPr>
        <p:txBody>
          <a:bodyPr wrap="none" rtlCol="0">
            <a:spAutoFit/>
          </a:bodyPr>
          <a:lstStyle/>
          <a:p>
            <a:pPr algn="ctr"/>
            <a:r>
              <a:rPr lang="en-US" sz="2800" b="1" dirty="0">
                <a:solidFill>
                  <a:schemeClr val="bg1"/>
                </a:solidFill>
              </a:rPr>
              <a:t>2. ĐẶC ĐIỂM LIÊN KẾT</a:t>
            </a:r>
          </a:p>
        </p:txBody>
      </p:sp>
      <p:grpSp>
        <p:nvGrpSpPr>
          <p:cNvPr id="31" name="Group 30">
            <a:extLst>
              <a:ext uri="{FF2B5EF4-FFF2-40B4-BE49-F238E27FC236}">
                <a16:creationId xmlns:a16="http://schemas.microsoft.com/office/drawing/2014/main" id="{6BE0FBA8-90C4-CA9D-B0B0-8FBEDC2CD774}"/>
              </a:ext>
            </a:extLst>
          </p:cNvPr>
          <p:cNvGrpSpPr/>
          <p:nvPr/>
        </p:nvGrpSpPr>
        <p:grpSpPr>
          <a:xfrm>
            <a:off x="1384063" y="2607385"/>
            <a:ext cx="3276600" cy="3200400"/>
            <a:chOff x="2132723" y="2229038"/>
            <a:chExt cx="3276600" cy="3200400"/>
          </a:xfrm>
        </p:grpSpPr>
        <p:grpSp>
          <p:nvGrpSpPr>
            <p:cNvPr id="33" name="Group 32">
              <a:extLst>
                <a:ext uri="{FF2B5EF4-FFF2-40B4-BE49-F238E27FC236}">
                  <a16:creationId xmlns:a16="http://schemas.microsoft.com/office/drawing/2014/main" id="{54AD5FA7-B87D-71C3-655F-497677E6D494}"/>
                </a:ext>
              </a:extLst>
            </p:cNvPr>
            <p:cNvGrpSpPr/>
            <p:nvPr/>
          </p:nvGrpSpPr>
          <p:grpSpPr>
            <a:xfrm>
              <a:off x="2132723" y="2229038"/>
              <a:ext cx="3276600" cy="3200400"/>
              <a:chOff x="4875923" y="1926046"/>
              <a:chExt cx="3276600" cy="3200400"/>
            </a:xfrm>
          </p:grpSpPr>
          <p:sp>
            <p:nvSpPr>
              <p:cNvPr id="39" name="Rectangle 38">
                <a:extLst>
                  <a:ext uri="{FF2B5EF4-FFF2-40B4-BE49-F238E27FC236}">
                    <a16:creationId xmlns:a16="http://schemas.microsoft.com/office/drawing/2014/main" id="{DD830872-34C8-7FC8-243C-BA41E1976857}"/>
                  </a:ext>
                </a:extLst>
              </p:cNvPr>
              <p:cNvSpPr/>
              <p:nvPr/>
            </p:nvSpPr>
            <p:spPr>
              <a:xfrm>
                <a:off x="4875923" y="1926046"/>
                <a:ext cx="3276600" cy="3200400"/>
              </a:xfrm>
              <a:prstGeom prst="rect">
                <a:avLst/>
              </a:prstGeom>
              <a:solidFill>
                <a:srgbClr val="FFFFAF"/>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E552031-DB9C-F7D6-F07A-0E6336281EFF}"/>
                  </a:ext>
                </a:extLst>
              </p:cNvPr>
              <p:cNvGrpSpPr/>
              <p:nvPr/>
            </p:nvGrpSpPr>
            <p:grpSpPr>
              <a:xfrm>
                <a:off x="5308328" y="2107018"/>
                <a:ext cx="2413544" cy="2491564"/>
                <a:chOff x="5640801" y="2824356"/>
                <a:chExt cx="1476093" cy="1523807"/>
              </a:xfrm>
            </p:grpSpPr>
            <p:sp>
              <p:nvSpPr>
                <p:cNvPr id="46" name="TextBox 45">
                  <a:extLst>
                    <a:ext uri="{FF2B5EF4-FFF2-40B4-BE49-F238E27FC236}">
                      <a16:creationId xmlns:a16="http://schemas.microsoft.com/office/drawing/2014/main" id="{39E8AD72-868B-925D-1AF1-5B9541FFB00C}"/>
                    </a:ext>
                  </a:extLst>
                </p:cNvPr>
                <p:cNvSpPr txBox="1">
                  <a:spLocks noChangeAspect="1"/>
                </p:cNvSpPr>
                <p:nvPr>
                  <p:custDataLst>
                    <p:tags r:id="rId1"/>
                  </p:custDataLst>
                </p:nvPr>
              </p:nvSpPr>
              <p:spPr>
                <a:xfrm>
                  <a:off x="6198510" y="3667725"/>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7" name="Freeform: Shape 46">
                  <a:extLst>
                    <a:ext uri="{FF2B5EF4-FFF2-40B4-BE49-F238E27FC236}">
                      <a16:creationId xmlns:a16="http://schemas.microsoft.com/office/drawing/2014/main" id="{D8854F74-8AE9-309E-9217-76D86B3492DA}"/>
                    </a:ext>
                  </a:extLst>
                </p:cNvPr>
                <p:cNvSpPr>
                  <a:spLocks noChangeAspect="1"/>
                </p:cNvSpPr>
                <p:nvPr>
                  <p:custDataLst>
                    <p:tags r:id="rId2"/>
                  </p:custDataLst>
                </p:nvPr>
              </p:nvSpPr>
              <p:spPr>
                <a:xfrm rot="5400000">
                  <a:off x="6187328" y="3394340"/>
                  <a:ext cx="255496" cy="126470"/>
                </a:xfrm>
                <a:custGeom>
                  <a:avLst/>
                  <a:gdLst>
                    <a:gd name="connsiteX0" fmla="*/ 0 w 255496"/>
                    <a:gd name="connsiteY0" fmla="*/ 39205 h 126470"/>
                    <a:gd name="connsiteX1" fmla="*/ 0 w 255496"/>
                    <a:gd name="connsiteY1" fmla="*/ 0 h 126470"/>
                    <a:gd name="connsiteX2" fmla="*/ 255496 w 255496"/>
                    <a:gd name="connsiteY2" fmla="*/ 0 h 126470"/>
                    <a:gd name="connsiteX3" fmla="*/ 255496 w 255496"/>
                    <a:gd name="connsiteY3" fmla="*/ 39205 h 126470"/>
                    <a:gd name="connsiteX4" fmla="*/ 0 w 255496"/>
                    <a:gd name="connsiteY4" fmla="*/ 126470 h 126470"/>
                    <a:gd name="connsiteX5" fmla="*/ 0 w 255496"/>
                    <a:gd name="connsiteY5" fmla="*/ 87265 h 126470"/>
                    <a:gd name="connsiteX6" fmla="*/ 255496 w 255496"/>
                    <a:gd name="connsiteY6" fmla="*/ 87265 h 126470"/>
                    <a:gd name="connsiteX7" fmla="*/ 255496 w 255496"/>
                    <a:gd name="connsiteY7" fmla="*/ 126470 h 1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496" h="126470">
                      <a:moveTo>
                        <a:pt x="0" y="39205"/>
                      </a:moveTo>
                      <a:lnTo>
                        <a:pt x="0" y="0"/>
                      </a:lnTo>
                      <a:lnTo>
                        <a:pt x="255496" y="0"/>
                      </a:lnTo>
                      <a:lnTo>
                        <a:pt x="255496" y="39205"/>
                      </a:lnTo>
                      <a:close/>
                      <a:moveTo>
                        <a:pt x="0" y="126470"/>
                      </a:moveTo>
                      <a:lnTo>
                        <a:pt x="0" y="87265"/>
                      </a:lnTo>
                      <a:lnTo>
                        <a:pt x="255496" y="87265"/>
                      </a:lnTo>
                      <a:lnTo>
                        <a:pt x="255496" y="12647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8" name="TextBox 47">
                  <a:extLst>
                    <a:ext uri="{FF2B5EF4-FFF2-40B4-BE49-F238E27FC236}">
                      <a16:creationId xmlns:a16="http://schemas.microsoft.com/office/drawing/2014/main" id="{2DAAE81A-2956-403F-4C56-8F59714BAFAC}"/>
                    </a:ext>
                  </a:extLst>
                </p:cNvPr>
                <p:cNvSpPr txBox="1">
                  <a:spLocks noChangeAspect="1"/>
                </p:cNvSpPr>
                <p:nvPr>
                  <p:custDataLst>
                    <p:tags r:id="rId3"/>
                  </p:custDataLst>
                </p:nvPr>
              </p:nvSpPr>
              <p:spPr>
                <a:xfrm>
                  <a:off x="6187516" y="2998593"/>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9" name="TextBox 48">
                  <a:extLst>
                    <a:ext uri="{FF2B5EF4-FFF2-40B4-BE49-F238E27FC236}">
                      <a16:creationId xmlns:a16="http://schemas.microsoft.com/office/drawing/2014/main" id="{05832BBB-3B8E-1FAD-75C6-470E26833650}"/>
                    </a:ext>
                  </a:extLst>
                </p:cNvPr>
                <p:cNvSpPr txBox="1">
                  <a:spLocks noChangeAspect="1"/>
                </p:cNvSpPr>
                <p:nvPr>
                  <p:custDataLst>
                    <p:tags r:id="rId4"/>
                  </p:custDataLst>
                </p:nvPr>
              </p:nvSpPr>
              <p:spPr>
                <a:xfrm rot="19807056">
                  <a:off x="5875468" y="3983247"/>
                  <a:ext cx="310738" cy="43847"/>
                </a:xfrm>
                <a:custGeom>
                  <a:avLst/>
                  <a:gdLst>
                    <a:gd name="connsiteX0" fmla="*/ 310738 w 310738"/>
                    <a:gd name="connsiteY0" fmla="*/ 0 h 43847"/>
                    <a:gd name="connsiteX1" fmla="*/ 310738 w 310738"/>
                    <a:gd name="connsiteY1" fmla="*/ 43847 h 43847"/>
                    <a:gd name="connsiteX2" fmla="*/ 0 w 310738"/>
                    <a:gd name="connsiteY2" fmla="*/ 43847 h 43847"/>
                    <a:gd name="connsiteX3" fmla="*/ 0 w 310738"/>
                    <a:gd name="connsiteY3" fmla="*/ 0 h 43847"/>
                  </a:gdLst>
                  <a:ahLst/>
                  <a:cxnLst>
                    <a:cxn ang="0">
                      <a:pos x="connsiteX0" y="connsiteY0"/>
                    </a:cxn>
                    <a:cxn ang="0">
                      <a:pos x="connsiteX1" y="connsiteY1"/>
                    </a:cxn>
                    <a:cxn ang="0">
                      <a:pos x="connsiteX2" y="connsiteY2"/>
                    </a:cxn>
                    <a:cxn ang="0">
                      <a:pos x="connsiteX3" y="connsiteY3"/>
                    </a:cxn>
                  </a:cxnLst>
                  <a:rect l="l" t="t" r="r" b="b"/>
                  <a:pathLst>
                    <a:path w="310738" h="43847">
                      <a:moveTo>
                        <a:pt x="310738" y="0"/>
                      </a:moveTo>
                      <a:lnTo>
                        <a:pt x="310738" y="43847"/>
                      </a:lnTo>
                      <a:lnTo>
                        <a:pt x="0" y="43847"/>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50" name="TextBox 49">
                  <a:extLst>
                    <a:ext uri="{FF2B5EF4-FFF2-40B4-BE49-F238E27FC236}">
                      <a16:creationId xmlns:a16="http://schemas.microsoft.com/office/drawing/2014/main" id="{947D1188-3955-BAF2-7F9D-ACC598E63A77}"/>
                    </a:ext>
                  </a:extLst>
                </p:cNvPr>
                <p:cNvSpPr txBox="1">
                  <a:spLocks noChangeAspect="1"/>
                </p:cNvSpPr>
                <p:nvPr>
                  <p:custDataLst>
                    <p:tags r:id="rId5"/>
                  </p:custDataLst>
                </p:nvPr>
              </p:nvSpPr>
              <p:spPr>
                <a:xfrm>
                  <a:off x="5640801" y="4095890"/>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2"/>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51" name="TextBox 50">
                  <a:extLst>
                    <a:ext uri="{FF2B5EF4-FFF2-40B4-BE49-F238E27FC236}">
                      <a16:creationId xmlns:a16="http://schemas.microsoft.com/office/drawing/2014/main" id="{292DAAF6-36CB-FFD0-24FD-3252C23D5550}"/>
                    </a:ext>
                  </a:extLst>
                </p:cNvPr>
                <p:cNvSpPr txBox="1">
                  <a:spLocks noChangeAspect="1"/>
                </p:cNvSpPr>
                <p:nvPr>
                  <p:custDataLst>
                    <p:tags r:id="rId6"/>
                  </p:custDataLst>
                </p:nvPr>
              </p:nvSpPr>
              <p:spPr>
                <a:xfrm rot="1792944" flipH="1">
                  <a:off x="6451123" y="3983247"/>
                  <a:ext cx="310738" cy="43847"/>
                </a:xfrm>
                <a:custGeom>
                  <a:avLst/>
                  <a:gdLst>
                    <a:gd name="connsiteX0" fmla="*/ 310738 w 310738"/>
                    <a:gd name="connsiteY0" fmla="*/ 0 h 43847"/>
                    <a:gd name="connsiteX1" fmla="*/ 0 w 310738"/>
                    <a:gd name="connsiteY1" fmla="*/ 0 h 43847"/>
                    <a:gd name="connsiteX2" fmla="*/ 0 w 310738"/>
                    <a:gd name="connsiteY2" fmla="*/ 43847 h 43847"/>
                    <a:gd name="connsiteX3" fmla="*/ 310738 w 310738"/>
                    <a:gd name="connsiteY3" fmla="*/ 43847 h 43847"/>
                  </a:gdLst>
                  <a:ahLst/>
                  <a:cxnLst>
                    <a:cxn ang="0">
                      <a:pos x="connsiteX0" y="connsiteY0"/>
                    </a:cxn>
                    <a:cxn ang="0">
                      <a:pos x="connsiteX1" y="connsiteY1"/>
                    </a:cxn>
                    <a:cxn ang="0">
                      <a:pos x="connsiteX2" y="connsiteY2"/>
                    </a:cxn>
                    <a:cxn ang="0">
                      <a:pos x="connsiteX3" y="connsiteY3"/>
                    </a:cxn>
                  </a:cxnLst>
                  <a:rect l="l" t="t" r="r" b="b"/>
                  <a:pathLst>
                    <a:path w="310738" h="43847">
                      <a:moveTo>
                        <a:pt x="310738" y="0"/>
                      </a:moveTo>
                      <a:lnTo>
                        <a:pt x="0" y="0"/>
                      </a:lnTo>
                      <a:lnTo>
                        <a:pt x="0" y="43847"/>
                      </a:lnTo>
                      <a:lnTo>
                        <a:pt x="310738" y="4384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52" name="TextBox 51">
                  <a:extLst>
                    <a:ext uri="{FF2B5EF4-FFF2-40B4-BE49-F238E27FC236}">
                      <a16:creationId xmlns:a16="http://schemas.microsoft.com/office/drawing/2014/main" id="{391B78B4-E116-4938-C598-1519B36B39B4}"/>
                    </a:ext>
                  </a:extLst>
                </p:cNvPr>
                <p:cNvSpPr txBox="1">
                  <a:spLocks noChangeAspect="1"/>
                </p:cNvSpPr>
                <p:nvPr>
                  <p:custDataLst>
                    <p:tags r:id="rId7"/>
                  </p:custDataLst>
                </p:nvPr>
              </p:nvSpPr>
              <p:spPr>
                <a:xfrm flipH="1">
                  <a:off x="6817042" y="4095890"/>
                  <a:ext cx="299852" cy="252273"/>
                </a:xfrm>
                <a:custGeom>
                  <a:avLst/>
                  <a:gdLst/>
                  <a:ahLst/>
                  <a:cxnLst/>
                  <a:rect l="l" t="t" r="r" b="b"/>
                  <a:pathLst>
                    <a:path w="299852" h="252273">
                      <a:moveTo>
                        <a:pt x="248915" y="42677"/>
                      </a:moveTo>
                      <a:lnTo>
                        <a:pt x="248915" y="106691"/>
                      </a:lnTo>
                      <a:lnTo>
                        <a:pt x="211229" y="106691"/>
                      </a:lnTo>
                      <a:cubicBezTo>
                        <a:pt x="186794" y="106691"/>
                        <a:pt x="171536" y="105659"/>
                        <a:pt x="165455" y="103594"/>
                      </a:cubicBezTo>
                      <a:cubicBezTo>
                        <a:pt x="159375" y="101529"/>
                        <a:pt x="154614" y="97972"/>
                        <a:pt x="151173" y="92925"/>
                      </a:cubicBezTo>
                      <a:cubicBezTo>
                        <a:pt x="147731" y="87877"/>
                        <a:pt x="146010" y="81567"/>
                        <a:pt x="146010" y="73996"/>
                      </a:cubicBezTo>
                      <a:cubicBezTo>
                        <a:pt x="146010" y="65506"/>
                        <a:pt x="148276" y="58652"/>
                        <a:pt x="152807" y="53432"/>
                      </a:cubicBezTo>
                      <a:cubicBezTo>
                        <a:pt x="157339" y="48212"/>
                        <a:pt x="163735" y="44914"/>
                        <a:pt x="171995" y="43537"/>
                      </a:cubicBezTo>
                      <a:cubicBezTo>
                        <a:pt x="176125" y="42963"/>
                        <a:pt x="188514" y="42677"/>
                        <a:pt x="209164" y="42677"/>
                      </a:cubicBezTo>
                      <a:close/>
                      <a:moveTo>
                        <a:pt x="52658" y="0"/>
                      </a:moveTo>
                      <a:lnTo>
                        <a:pt x="0" y="0"/>
                      </a:lnTo>
                      <a:lnTo>
                        <a:pt x="0" y="42677"/>
                      </a:lnTo>
                      <a:lnTo>
                        <a:pt x="7916" y="89655"/>
                      </a:lnTo>
                      <a:lnTo>
                        <a:pt x="43537" y="89655"/>
                      </a:lnTo>
                      <a:lnTo>
                        <a:pt x="52658" y="42677"/>
                      </a:lnTo>
                      <a:close/>
                      <a:moveTo>
                        <a:pt x="299852" y="0"/>
                      </a:moveTo>
                      <a:lnTo>
                        <a:pt x="192644" y="0"/>
                      </a:lnTo>
                      <a:cubicBezTo>
                        <a:pt x="165685" y="0"/>
                        <a:pt x="146096" y="2266"/>
                        <a:pt x="133878" y="6797"/>
                      </a:cubicBezTo>
                      <a:cubicBezTo>
                        <a:pt x="121660" y="11329"/>
                        <a:pt x="111880" y="19388"/>
                        <a:pt x="104538" y="30975"/>
                      </a:cubicBezTo>
                      <a:cubicBezTo>
                        <a:pt x="97196" y="42562"/>
                        <a:pt x="93525" y="55812"/>
                        <a:pt x="93525" y="70726"/>
                      </a:cubicBezTo>
                      <a:cubicBezTo>
                        <a:pt x="93525" y="89655"/>
                        <a:pt x="99089" y="105286"/>
                        <a:pt x="110217" y="117619"/>
                      </a:cubicBezTo>
                      <a:cubicBezTo>
                        <a:pt x="121345" y="129951"/>
                        <a:pt x="137980" y="137724"/>
                        <a:pt x="160121" y="140936"/>
                      </a:cubicBezTo>
                      <a:cubicBezTo>
                        <a:pt x="149108" y="147360"/>
                        <a:pt x="140016" y="154416"/>
                        <a:pt x="132846" y="162102"/>
                      </a:cubicBezTo>
                      <a:cubicBezTo>
                        <a:pt x="125676" y="169788"/>
                        <a:pt x="116010" y="183440"/>
                        <a:pt x="103850" y="203058"/>
                      </a:cubicBezTo>
                      <a:lnTo>
                        <a:pt x="73047" y="252273"/>
                      </a:lnTo>
                      <a:lnTo>
                        <a:pt x="133964" y="252273"/>
                      </a:lnTo>
                      <a:lnTo>
                        <a:pt x="170790" y="197379"/>
                      </a:lnTo>
                      <a:cubicBezTo>
                        <a:pt x="183868" y="177762"/>
                        <a:pt x="192817" y="165400"/>
                        <a:pt x="197635" y="160295"/>
                      </a:cubicBezTo>
                      <a:cubicBezTo>
                        <a:pt x="202453" y="155190"/>
                        <a:pt x="207558" y="151691"/>
                        <a:pt x="212950" y="149798"/>
                      </a:cubicBezTo>
                      <a:cubicBezTo>
                        <a:pt x="218342" y="147905"/>
                        <a:pt x="226889" y="146959"/>
                        <a:pt x="238590" y="146959"/>
                      </a:cubicBezTo>
                      <a:lnTo>
                        <a:pt x="248915" y="146959"/>
                      </a:lnTo>
                      <a:lnTo>
                        <a:pt x="248915" y="252273"/>
                      </a:lnTo>
                      <a:lnTo>
                        <a:pt x="299852"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53" name="TextBox 52">
                  <a:extLst>
                    <a:ext uri="{FF2B5EF4-FFF2-40B4-BE49-F238E27FC236}">
                      <a16:creationId xmlns:a16="http://schemas.microsoft.com/office/drawing/2014/main" id="{D8E84FBF-AE77-E4F9-D316-F4CB8CB0047F}"/>
                    </a:ext>
                  </a:extLst>
                </p:cNvPr>
                <p:cNvSpPr txBox="1">
                  <a:spLocks noChangeAspect="1"/>
                </p:cNvSpPr>
                <p:nvPr>
                  <p:custDataLst>
                    <p:tags r:id="rId8"/>
                  </p:custDataLst>
                </p:nvPr>
              </p:nvSpPr>
              <p:spPr>
                <a:xfrm flipH="1">
                  <a:off x="6482264" y="2824356"/>
                  <a:ext cx="339601" cy="251929"/>
                </a:xfrm>
                <a:custGeom>
                  <a:avLst/>
                  <a:gdLst/>
                  <a:ahLst/>
                  <a:cxnLst/>
                  <a:rect l="l" t="t" r="r" b="b"/>
                  <a:pathLst>
                    <a:path w="339601" h="251929">
                      <a:moveTo>
                        <a:pt x="254331" y="109259"/>
                      </a:moveTo>
                      <a:cubicBezTo>
                        <a:pt x="269724" y="112026"/>
                        <a:pt x="281560" y="118546"/>
                        <a:pt x="289839" y="128817"/>
                      </a:cubicBezTo>
                      <a:cubicBezTo>
                        <a:pt x="298119" y="139088"/>
                        <a:pt x="302259" y="154121"/>
                        <a:pt x="302259" y="173916"/>
                      </a:cubicBezTo>
                      <a:cubicBezTo>
                        <a:pt x="302259" y="193736"/>
                        <a:pt x="298188" y="208624"/>
                        <a:pt x="290046" y="218581"/>
                      </a:cubicBezTo>
                      <a:cubicBezTo>
                        <a:pt x="281905" y="228537"/>
                        <a:pt x="272666" y="233516"/>
                        <a:pt x="262330" y="233516"/>
                      </a:cubicBezTo>
                      <a:cubicBezTo>
                        <a:pt x="249691" y="233516"/>
                        <a:pt x="239735" y="228290"/>
                        <a:pt x="232462" y="217837"/>
                      </a:cubicBezTo>
                      <a:cubicBezTo>
                        <a:pt x="225189" y="207385"/>
                        <a:pt x="221552" y="193869"/>
                        <a:pt x="221552" y="177288"/>
                      </a:cubicBezTo>
                      <a:cubicBezTo>
                        <a:pt x="221552" y="168343"/>
                        <a:pt x="222812" y="159963"/>
                        <a:pt x="225331" y="152148"/>
                      </a:cubicBezTo>
                      <a:cubicBezTo>
                        <a:pt x="227851" y="144332"/>
                        <a:pt x="231148" y="136604"/>
                        <a:pt x="235222" y="128962"/>
                      </a:cubicBezTo>
                      <a:cubicBezTo>
                        <a:pt x="237646" y="127467"/>
                        <a:pt x="244015" y="120899"/>
                        <a:pt x="254331" y="109259"/>
                      </a:cubicBezTo>
                      <a:close/>
                      <a:moveTo>
                        <a:pt x="145805" y="50601"/>
                      </a:moveTo>
                      <a:lnTo>
                        <a:pt x="0" y="50601"/>
                      </a:lnTo>
                      <a:lnTo>
                        <a:pt x="0" y="80600"/>
                      </a:lnTo>
                      <a:lnTo>
                        <a:pt x="145805" y="80600"/>
                      </a:lnTo>
                      <a:close/>
                      <a:moveTo>
                        <a:pt x="262857" y="0"/>
                      </a:moveTo>
                      <a:cubicBezTo>
                        <a:pt x="240910" y="0"/>
                        <a:pt x="223648" y="4266"/>
                        <a:pt x="211071" y="12798"/>
                      </a:cubicBezTo>
                      <a:cubicBezTo>
                        <a:pt x="202571" y="18581"/>
                        <a:pt x="198321" y="25533"/>
                        <a:pt x="198321" y="33655"/>
                      </a:cubicBezTo>
                      <a:cubicBezTo>
                        <a:pt x="198321" y="38391"/>
                        <a:pt x="200051" y="42455"/>
                        <a:pt x="203512" y="45848"/>
                      </a:cubicBezTo>
                      <a:cubicBezTo>
                        <a:pt x="206972" y="49240"/>
                        <a:pt x="211282" y="50936"/>
                        <a:pt x="216441" y="50936"/>
                      </a:cubicBezTo>
                      <a:cubicBezTo>
                        <a:pt x="219610" y="50936"/>
                        <a:pt x="220914" y="50374"/>
                        <a:pt x="220353" y="49250"/>
                      </a:cubicBezTo>
                      <a:cubicBezTo>
                        <a:pt x="226514" y="47006"/>
                        <a:pt x="233020" y="42152"/>
                        <a:pt x="239872" y="34689"/>
                      </a:cubicBezTo>
                      <a:cubicBezTo>
                        <a:pt x="246724" y="27226"/>
                        <a:pt x="251971" y="22585"/>
                        <a:pt x="255611" y="20765"/>
                      </a:cubicBezTo>
                      <a:cubicBezTo>
                        <a:pt x="260456" y="18394"/>
                        <a:pt x="266177" y="17208"/>
                        <a:pt x="272774" y="17208"/>
                      </a:cubicBezTo>
                      <a:cubicBezTo>
                        <a:pt x="281896" y="17208"/>
                        <a:pt x="288746" y="19064"/>
                        <a:pt x="293325" y="22775"/>
                      </a:cubicBezTo>
                      <a:cubicBezTo>
                        <a:pt x="297904" y="26487"/>
                        <a:pt x="300194" y="30397"/>
                        <a:pt x="300194" y="34505"/>
                      </a:cubicBezTo>
                      <a:cubicBezTo>
                        <a:pt x="300194" y="38579"/>
                        <a:pt x="297441" y="43478"/>
                        <a:pt x="291934" y="49202"/>
                      </a:cubicBezTo>
                      <a:cubicBezTo>
                        <a:pt x="286427" y="54925"/>
                        <a:pt x="275400" y="63606"/>
                        <a:pt x="258851" y="75243"/>
                      </a:cubicBezTo>
                      <a:cubicBezTo>
                        <a:pt x="228862" y="91247"/>
                        <a:pt x="209112" y="106082"/>
                        <a:pt x="199601" y="119748"/>
                      </a:cubicBezTo>
                      <a:cubicBezTo>
                        <a:pt x="189914" y="133661"/>
                        <a:pt x="185071" y="148808"/>
                        <a:pt x="185071" y="165188"/>
                      </a:cubicBezTo>
                      <a:cubicBezTo>
                        <a:pt x="185071" y="189145"/>
                        <a:pt x="193251" y="209591"/>
                        <a:pt x="209611" y="226526"/>
                      </a:cubicBezTo>
                      <a:cubicBezTo>
                        <a:pt x="225972" y="243461"/>
                        <a:pt x="245375" y="251929"/>
                        <a:pt x="267821" y="251929"/>
                      </a:cubicBezTo>
                      <a:cubicBezTo>
                        <a:pt x="288157" y="251929"/>
                        <a:pt x="305205" y="244847"/>
                        <a:pt x="318963" y="230683"/>
                      </a:cubicBezTo>
                      <a:cubicBezTo>
                        <a:pt x="332722" y="216520"/>
                        <a:pt x="339601" y="199070"/>
                        <a:pt x="339601" y="178334"/>
                      </a:cubicBezTo>
                      <a:cubicBezTo>
                        <a:pt x="339601" y="166023"/>
                        <a:pt x="336843" y="153964"/>
                        <a:pt x="331327" y="142157"/>
                      </a:cubicBezTo>
                      <a:cubicBezTo>
                        <a:pt x="325812" y="130351"/>
                        <a:pt x="317576" y="120655"/>
                        <a:pt x="306619" y="113069"/>
                      </a:cubicBezTo>
                      <a:cubicBezTo>
                        <a:pt x="295662" y="105483"/>
                        <a:pt x="281934" y="99792"/>
                        <a:pt x="265433" y="95995"/>
                      </a:cubicBezTo>
                      <a:cubicBezTo>
                        <a:pt x="269181" y="94487"/>
                        <a:pt x="273571" y="91821"/>
                        <a:pt x="278603" y="87996"/>
                      </a:cubicBezTo>
                      <a:cubicBezTo>
                        <a:pt x="295472" y="75045"/>
                        <a:pt x="306443" y="64906"/>
                        <a:pt x="311515" y="57579"/>
                      </a:cubicBezTo>
                      <a:cubicBezTo>
                        <a:pt x="316587" y="50252"/>
                        <a:pt x="319123" y="43229"/>
                        <a:pt x="319123" y="36511"/>
                      </a:cubicBezTo>
                      <a:cubicBezTo>
                        <a:pt x="319123" y="26620"/>
                        <a:pt x="314529" y="18062"/>
                        <a:pt x="305342" y="10837"/>
                      </a:cubicBezTo>
                      <a:cubicBezTo>
                        <a:pt x="296154" y="3612"/>
                        <a:pt x="281993" y="0"/>
                        <a:pt x="262857"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baseline="30000">
                    <a:solidFill>
                      <a:schemeClr val="accent5">
                        <a:lumMod val="75000"/>
                      </a:schemeClr>
                    </a:solidFill>
                  </a:endParaRPr>
                </a:p>
              </p:txBody>
            </p:sp>
            <p:sp>
              <p:nvSpPr>
                <p:cNvPr id="54" name="TextBox 53">
                  <a:extLst>
                    <a:ext uri="{FF2B5EF4-FFF2-40B4-BE49-F238E27FC236}">
                      <a16:creationId xmlns:a16="http://schemas.microsoft.com/office/drawing/2014/main" id="{F5C70208-73FD-7638-F8A8-9BD49E2E1305}"/>
                    </a:ext>
                  </a:extLst>
                </p:cNvPr>
                <p:cNvSpPr txBox="1">
                  <a:spLocks noChangeAspect="1"/>
                </p:cNvSpPr>
                <p:nvPr>
                  <p:custDataLst>
                    <p:tags r:id="rId9"/>
                  </p:custDataLst>
                </p:nvPr>
              </p:nvSpPr>
              <p:spPr>
                <a:xfrm flipH="1">
                  <a:off x="6482263" y="3496929"/>
                  <a:ext cx="341578" cy="260394"/>
                </a:xfrm>
                <a:custGeom>
                  <a:avLst/>
                  <a:gdLst/>
                  <a:ahLst/>
                  <a:cxnLst/>
                  <a:rect l="l" t="t" r="r" b="b"/>
                  <a:pathLst>
                    <a:path w="341578" h="260394">
                      <a:moveTo>
                        <a:pt x="256308" y="117724"/>
                      </a:moveTo>
                      <a:cubicBezTo>
                        <a:pt x="271701" y="120491"/>
                        <a:pt x="283537" y="127011"/>
                        <a:pt x="291816" y="137282"/>
                      </a:cubicBezTo>
                      <a:cubicBezTo>
                        <a:pt x="300096" y="147553"/>
                        <a:pt x="304236" y="162586"/>
                        <a:pt x="304236" y="182381"/>
                      </a:cubicBezTo>
                      <a:cubicBezTo>
                        <a:pt x="304236" y="202201"/>
                        <a:pt x="300165" y="217089"/>
                        <a:pt x="292023" y="227046"/>
                      </a:cubicBezTo>
                      <a:cubicBezTo>
                        <a:pt x="283882" y="237002"/>
                        <a:pt x="274643" y="241981"/>
                        <a:pt x="264307" y="241981"/>
                      </a:cubicBezTo>
                      <a:cubicBezTo>
                        <a:pt x="251668" y="241981"/>
                        <a:pt x="241712" y="236755"/>
                        <a:pt x="234439" y="226302"/>
                      </a:cubicBezTo>
                      <a:cubicBezTo>
                        <a:pt x="227166" y="215850"/>
                        <a:pt x="223529" y="202334"/>
                        <a:pt x="223529" y="185753"/>
                      </a:cubicBezTo>
                      <a:cubicBezTo>
                        <a:pt x="223529" y="176808"/>
                        <a:pt x="224789" y="168428"/>
                        <a:pt x="227308" y="160613"/>
                      </a:cubicBezTo>
                      <a:cubicBezTo>
                        <a:pt x="229828" y="152797"/>
                        <a:pt x="233125" y="145069"/>
                        <a:pt x="237199" y="137427"/>
                      </a:cubicBezTo>
                      <a:cubicBezTo>
                        <a:pt x="239623" y="135932"/>
                        <a:pt x="245992" y="129364"/>
                        <a:pt x="256308" y="117724"/>
                      </a:cubicBezTo>
                      <a:close/>
                      <a:moveTo>
                        <a:pt x="264834" y="8465"/>
                      </a:moveTo>
                      <a:cubicBezTo>
                        <a:pt x="242887" y="8465"/>
                        <a:pt x="225625" y="12731"/>
                        <a:pt x="213048" y="21263"/>
                      </a:cubicBezTo>
                      <a:cubicBezTo>
                        <a:pt x="204548" y="27046"/>
                        <a:pt x="200298" y="33998"/>
                        <a:pt x="200298" y="42120"/>
                      </a:cubicBezTo>
                      <a:cubicBezTo>
                        <a:pt x="200298" y="46856"/>
                        <a:pt x="202028" y="50920"/>
                        <a:pt x="205489" y="54313"/>
                      </a:cubicBezTo>
                      <a:cubicBezTo>
                        <a:pt x="208949" y="57705"/>
                        <a:pt x="213259" y="59401"/>
                        <a:pt x="218418" y="59401"/>
                      </a:cubicBezTo>
                      <a:cubicBezTo>
                        <a:pt x="221587" y="59401"/>
                        <a:pt x="222891" y="58839"/>
                        <a:pt x="222330" y="57715"/>
                      </a:cubicBezTo>
                      <a:cubicBezTo>
                        <a:pt x="228491" y="55471"/>
                        <a:pt x="234997" y="50617"/>
                        <a:pt x="241849" y="43154"/>
                      </a:cubicBezTo>
                      <a:cubicBezTo>
                        <a:pt x="248701" y="35691"/>
                        <a:pt x="253948" y="31050"/>
                        <a:pt x="257588" y="29230"/>
                      </a:cubicBezTo>
                      <a:cubicBezTo>
                        <a:pt x="262433" y="26859"/>
                        <a:pt x="268154" y="25673"/>
                        <a:pt x="274751" y="25673"/>
                      </a:cubicBezTo>
                      <a:cubicBezTo>
                        <a:pt x="283873" y="25673"/>
                        <a:pt x="290723" y="27529"/>
                        <a:pt x="295302" y="31240"/>
                      </a:cubicBezTo>
                      <a:cubicBezTo>
                        <a:pt x="299881" y="34952"/>
                        <a:pt x="302171" y="38862"/>
                        <a:pt x="302171" y="42970"/>
                      </a:cubicBezTo>
                      <a:cubicBezTo>
                        <a:pt x="302171" y="47044"/>
                        <a:pt x="299418" y="51943"/>
                        <a:pt x="293911" y="57667"/>
                      </a:cubicBezTo>
                      <a:cubicBezTo>
                        <a:pt x="288404" y="63390"/>
                        <a:pt x="277377" y="72071"/>
                        <a:pt x="260828" y="83708"/>
                      </a:cubicBezTo>
                      <a:cubicBezTo>
                        <a:pt x="230839" y="99712"/>
                        <a:pt x="211089" y="114547"/>
                        <a:pt x="201578" y="128213"/>
                      </a:cubicBezTo>
                      <a:cubicBezTo>
                        <a:pt x="191891" y="142126"/>
                        <a:pt x="187048" y="157273"/>
                        <a:pt x="187048" y="173653"/>
                      </a:cubicBezTo>
                      <a:cubicBezTo>
                        <a:pt x="187048" y="197610"/>
                        <a:pt x="195228" y="218056"/>
                        <a:pt x="211588" y="234991"/>
                      </a:cubicBezTo>
                      <a:cubicBezTo>
                        <a:pt x="227949" y="251926"/>
                        <a:pt x="247352" y="260394"/>
                        <a:pt x="269798" y="260394"/>
                      </a:cubicBezTo>
                      <a:cubicBezTo>
                        <a:pt x="290134" y="260394"/>
                        <a:pt x="307182" y="253312"/>
                        <a:pt x="320940" y="239148"/>
                      </a:cubicBezTo>
                      <a:cubicBezTo>
                        <a:pt x="334699" y="224985"/>
                        <a:pt x="341578" y="207535"/>
                        <a:pt x="341578" y="186799"/>
                      </a:cubicBezTo>
                      <a:cubicBezTo>
                        <a:pt x="341578" y="174488"/>
                        <a:pt x="338820" y="162429"/>
                        <a:pt x="333304" y="150622"/>
                      </a:cubicBezTo>
                      <a:cubicBezTo>
                        <a:pt x="327789" y="138816"/>
                        <a:pt x="319553" y="129120"/>
                        <a:pt x="308596" y="121534"/>
                      </a:cubicBezTo>
                      <a:cubicBezTo>
                        <a:pt x="297639" y="113948"/>
                        <a:pt x="283911" y="108257"/>
                        <a:pt x="267410" y="104460"/>
                      </a:cubicBezTo>
                      <a:cubicBezTo>
                        <a:pt x="271158" y="102952"/>
                        <a:pt x="275548" y="100286"/>
                        <a:pt x="280580" y="96461"/>
                      </a:cubicBezTo>
                      <a:cubicBezTo>
                        <a:pt x="297449" y="83510"/>
                        <a:pt x="308420" y="73371"/>
                        <a:pt x="313492" y="66044"/>
                      </a:cubicBezTo>
                      <a:cubicBezTo>
                        <a:pt x="318564" y="58717"/>
                        <a:pt x="321100" y="51694"/>
                        <a:pt x="321100" y="44976"/>
                      </a:cubicBezTo>
                      <a:cubicBezTo>
                        <a:pt x="321100" y="35085"/>
                        <a:pt x="316506" y="26527"/>
                        <a:pt x="307319" y="19302"/>
                      </a:cubicBezTo>
                      <a:cubicBezTo>
                        <a:pt x="298131" y="12077"/>
                        <a:pt x="283970" y="8465"/>
                        <a:pt x="264834" y="8465"/>
                      </a:cubicBezTo>
                      <a:close/>
                      <a:moveTo>
                        <a:pt x="90227" y="0"/>
                      </a:moveTo>
                      <a:lnTo>
                        <a:pt x="59531" y="0"/>
                      </a:lnTo>
                      <a:lnTo>
                        <a:pt x="59531" y="59066"/>
                      </a:lnTo>
                      <a:lnTo>
                        <a:pt x="0" y="59066"/>
                      </a:lnTo>
                      <a:lnTo>
                        <a:pt x="0" y="89065"/>
                      </a:lnTo>
                      <a:lnTo>
                        <a:pt x="59531" y="89065"/>
                      </a:lnTo>
                      <a:lnTo>
                        <a:pt x="59531" y="148131"/>
                      </a:lnTo>
                      <a:lnTo>
                        <a:pt x="90227" y="148131"/>
                      </a:lnTo>
                      <a:lnTo>
                        <a:pt x="90227" y="89065"/>
                      </a:lnTo>
                      <a:lnTo>
                        <a:pt x="149758" y="89065"/>
                      </a:lnTo>
                      <a:lnTo>
                        <a:pt x="149758" y="59066"/>
                      </a:lnTo>
                      <a:lnTo>
                        <a:pt x="90227" y="59066"/>
                      </a:ln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baseline="30000">
                    <a:solidFill>
                      <a:schemeClr val="accent5">
                        <a:lumMod val="75000"/>
                      </a:schemeClr>
                    </a:solidFill>
                  </a:endParaRPr>
                </a:p>
              </p:txBody>
            </p:sp>
          </p:grpSp>
        </p:grpSp>
        <p:sp>
          <p:nvSpPr>
            <p:cNvPr id="35" name="Arc 34">
              <a:extLst>
                <a:ext uri="{FF2B5EF4-FFF2-40B4-BE49-F238E27FC236}">
                  <a16:creationId xmlns:a16="http://schemas.microsoft.com/office/drawing/2014/main" id="{FDDF218C-025A-7570-527F-DB405690636D}"/>
                </a:ext>
              </a:extLst>
            </p:cNvPr>
            <p:cNvSpPr/>
            <p:nvPr/>
          </p:nvSpPr>
          <p:spPr>
            <a:xfrm rot="8059252">
              <a:off x="3061470" y="3877038"/>
              <a:ext cx="1129494" cy="1158800"/>
            </a:xfrm>
            <a:prstGeom prst="arc">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37" name="TextBox 36">
              <a:extLst>
                <a:ext uri="{FF2B5EF4-FFF2-40B4-BE49-F238E27FC236}">
                  <a16:creationId xmlns:a16="http://schemas.microsoft.com/office/drawing/2014/main" id="{271A0DFE-5478-2D6C-2F77-89CD851CDA93}"/>
                </a:ext>
              </a:extLst>
            </p:cNvPr>
            <p:cNvSpPr txBox="1"/>
            <p:nvPr/>
          </p:nvSpPr>
          <p:spPr>
            <a:xfrm>
              <a:off x="3427978" y="4592589"/>
              <a:ext cx="479298" cy="276999"/>
            </a:xfrm>
            <a:prstGeom prst="rect">
              <a:avLst/>
            </a:prstGeom>
            <a:noFill/>
          </p:spPr>
          <p:txBody>
            <a:bodyPr wrap="none" lIns="0" tIns="0" rIns="0" bIns="0" rtlCol="0">
              <a:spAutoFit/>
            </a:bodyPr>
            <a:lstStyle/>
            <a:p>
              <a:pPr algn="l"/>
              <a:r>
                <a:rPr lang="en-US" b="1" dirty="0">
                  <a:solidFill>
                    <a:srgbClr val="FF0000"/>
                  </a:solidFill>
                </a:rPr>
                <a:t>120</a:t>
              </a:r>
              <a:r>
                <a:rPr lang="en-US" b="1" baseline="30000" dirty="0">
                  <a:solidFill>
                    <a:srgbClr val="FF0000"/>
                  </a:solidFill>
                </a:rPr>
                <a:t>o</a:t>
              </a:r>
              <a:endParaRPr lang="en-US" b="1" dirty="0">
                <a:solidFill>
                  <a:srgbClr val="FF0000"/>
                </a:solidFill>
              </a:endParaRPr>
            </a:p>
          </p:txBody>
        </p:sp>
      </p:grpSp>
      <p:sp>
        <p:nvSpPr>
          <p:cNvPr id="55" name="TextBox 54">
            <a:extLst>
              <a:ext uri="{FF2B5EF4-FFF2-40B4-BE49-F238E27FC236}">
                <a16:creationId xmlns:a16="http://schemas.microsoft.com/office/drawing/2014/main" id="{6ABA5C43-A43D-BDE2-861A-DA60CCD988E1}"/>
              </a:ext>
            </a:extLst>
          </p:cNvPr>
          <p:cNvSpPr txBox="1"/>
          <p:nvPr/>
        </p:nvSpPr>
        <p:spPr>
          <a:xfrm>
            <a:off x="4876554" y="3520813"/>
            <a:ext cx="6725142" cy="738664"/>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dirty="0"/>
              <a:t>Liên </a:t>
            </a:r>
            <a:r>
              <a:rPr lang="en-US" sz="2400" dirty="0" err="1"/>
              <a:t>kết</a:t>
            </a:r>
            <a:r>
              <a:rPr lang="en-US" sz="2400" dirty="0"/>
              <a:t> C=O </a:t>
            </a:r>
            <a:r>
              <a:rPr lang="en-US" sz="2400" dirty="0" err="1"/>
              <a:t>và</a:t>
            </a:r>
            <a:r>
              <a:rPr lang="en-US" sz="2400" dirty="0"/>
              <a:t> </a:t>
            </a:r>
            <a:r>
              <a:rPr lang="en-US" sz="2400" dirty="0" err="1"/>
              <a:t>hai</a:t>
            </a:r>
            <a:r>
              <a:rPr lang="en-US" sz="2400" dirty="0"/>
              <a:t> </a:t>
            </a:r>
            <a:r>
              <a:rPr lang="en-US" sz="2400" dirty="0" err="1"/>
              <a:t>liên</a:t>
            </a:r>
            <a:r>
              <a:rPr lang="en-US" sz="2400" dirty="0"/>
              <a:t> </a:t>
            </a:r>
            <a:r>
              <a:rPr lang="en-US" sz="2400" dirty="0" err="1"/>
              <a:t>kết</a:t>
            </a:r>
            <a:r>
              <a:rPr lang="en-US" sz="2400" dirty="0"/>
              <a:t> </a:t>
            </a:r>
            <a:r>
              <a:rPr lang="en-US" sz="2400" dirty="0" err="1"/>
              <a:t>đơn</a:t>
            </a:r>
            <a:r>
              <a:rPr lang="en-US" sz="2400" dirty="0"/>
              <a:t> </a:t>
            </a:r>
            <a:r>
              <a:rPr lang="en-US" sz="2400" dirty="0" err="1"/>
              <a:t>nằm</a:t>
            </a:r>
            <a:r>
              <a:rPr lang="en-US" sz="2400" dirty="0"/>
              <a:t> </a:t>
            </a:r>
            <a:r>
              <a:rPr lang="en-US" sz="2400" dirty="0" err="1"/>
              <a:t>trên</a:t>
            </a:r>
            <a:r>
              <a:rPr lang="en-US" sz="2400" dirty="0"/>
              <a:t> 1 </a:t>
            </a:r>
            <a:r>
              <a:rPr lang="en-US" sz="2400" dirty="0" err="1"/>
              <a:t>mặt</a:t>
            </a:r>
            <a:r>
              <a:rPr lang="en-US" sz="2400" dirty="0"/>
              <a:t> </a:t>
            </a:r>
            <a:r>
              <a:rPr lang="en-US" sz="2400" dirty="0" err="1"/>
              <a:t>phẳng</a:t>
            </a:r>
            <a:r>
              <a:rPr lang="en-US" sz="2400" dirty="0"/>
              <a:t>, </a:t>
            </a:r>
            <a:r>
              <a:rPr lang="en-US" sz="2400" dirty="0" err="1"/>
              <a:t>góc</a:t>
            </a:r>
            <a:r>
              <a:rPr lang="en-US" sz="2400" dirty="0"/>
              <a:t> </a:t>
            </a:r>
            <a:r>
              <a:rPr lang="en-US" sz="2400" dirty="0" err="1"/>
              <a:t>liên</a:t>
            </a:r>
            <a:r>
              <a:rPr lang="en-US" sz="2400" dirty="0"/>
              <a:t> </a:t>
            </a:r>
            <a:r>
              <a:rPr lang="en-US" sz="2400" dirty="0" err="1"/>
              <a:t>kết</a:t>
            </a:r>
            <a:r>
              <a:rPr lang="en-US" sz="2400" dirty="0"/>
              <a:t> </a:t>
            </a:r>
            <a:r>
              <a:rPr lang="en-US" sz="2400" dirty="0" err="1"/>
              <a:t>khoảng</a:t>
            </a:r>
            <a:r>
              <a:rPr lang="en-US" sz="2400" dirty="0"/>
              <a:t> </a:t>
            </a:r>
            <a:r>
              <a:rPr lang="en-US" sz="2400" b="1" dirty="0">
                <a:solidFill>
                  <a:srgbClr val="FF0000"/>
                </a:solidFill>
              </a:rPr>
              <a:t>120</a:t>
            </a:r>
            <a:r>
              <a:rPr lang="en-US" sz="2400" b="1" baseline="30000" dirty="0">
                <a:solidFill>
                  <a:srgbClr val="FF0000"/>
                </a:solidFill>
              </a:rPr>
              <a:t>o</a:t>
            </a:r>
            <a:r>
              <a:rPr lang="en-US" sz="2400" b="1" dirty="0">
                <a:solidFill>
                  <a:srgbClr val="FF0000"/>
                </a:solidFill>
              </a:rPr>
              <a:t>C</a:t>
            </a:r>
          </a:p>
        </p:txBody>
      </p:sp>
      <p:sp>
        <p:nvSpPr>
          <p:cNvPr id="56" name="TextBox 55">
            <a:extLst>
              <a:ext uri="{FF2B5EF4-FFF2-40B4-BE49-F238E27FC236}">
                <a16:creationId xmlns:a16="http://schemas.microsoft.com/office/drawing/2014/main" id="{47B47C78-CEA1-BD18-304C-09544AC52DE6}"/>
              </a:ext>
            </a:extLst>
          </p:cNvPr>
          <p:cNvSpPr txBox="1"/>
          <p:nvPr/>
        </p:nvSpPr>
        <p:spPr>
          <a:xfrm>
            <a:off x="4879396" y="4403212"/>
            <a:ext cx="6829335" cy="369332"/>
          </a:xfrm>
          <a:prstGeom prst="rect">
            <a:avLst/>
          </a:prstGeom>
          <a:noFill/>
        </p:spPr>
        <p:txBody>
          <a:bodyPr wrap="square" lIns="0" tIns="0" rIns="0" bIns="0" rtlCol="0">
            <a:spAutoFit/>
          </a:bodyPr>
          <a:lstStyle/>
          <a:p>
            <a:pPr marL="342900" indent="-342900" algn="l">
              <a:buFont typeface="Arial" panose="020B0604020202020204" pitchFamily="34" charset="0"/>
              <a:buChar char="•"/>
            </a:pPr>
            <a:r>
              <a:rPr lang="en-US" sz="2400" dirty="0"/>
              <a:t>Liên </a:t>
            </a:r>
            <a:r>
              <a:rPr lang="en-US" sz="2400" dirty="0" err="1"/>
              <a:t>kết</a:t>
            </a:r>
            <a:r>
              <a:rPr lang="en-US" sz="2400" dirty="0"/>
              <a:t> C=O </a:t>
            </a:r>
            <a:r>
              <a:rPr lang="en-US" sz="2400" dirty="0" err="1"/>
              <a:t>phân</a:t>
            </a:r>
            <a:r>
              <a:rPr lang="en-US" sz="2400" dirty="0"/>
              <a:t> </a:t>
            </a:r>
            <a:r>
              <a:rPr lang="en-US" sz="2400" dirty="0" err="1"/>
              <a:t>cực</a:t>
            </a:r>
            <a:r>
              <a:rPr lang="en-US" sz="2400" dirty="0"/>
              <a:t> </a:t>
            </a:r>
            <a:r>
              <a:rPr lang="en-US" sz="2400" dirty="0" err="1"/>
              <a:t>về</a:t>
            </a:r>
            <a:r>
              <a:rPr lang="en-US" sz="2400" dirty="0"/>
              <a:t> </a:t>
            </a:r>
            <a:r>
              <a:rPr lang="en-US" sz="2400" dirty="0" err="1"/>
              <a:t>phía</a:t>
            </a:r>
            <a:r>
              <a:rPr lang="en-US" sz="2400" dirty="0"/>
              <a:t> </a:t>
            </a:r>
            <a:r>
              <a:rPr lang="en-US" sz="2400" dirty="0" err="1"/>
              <a:t>phân</a:t>
            </a:r>
            <a:r>
              <a:rPr lang="en-US" sz="2400" dirty="0"/>
              <a:t> </a:t>
            </a:r>
            <a:r>
              <a:rPr lang="en-US" sz="2400" dirty="0" err="1"/>
              <a:t>tử</a:t>
            </a:r>
            <a:r>
              <a:rPr lang="en-US" sz="2400" dirty="0"/>
              <a:t> oxygen</a:t>
            </a:r>
            <a:endParaRPr lang="en-US" sz="2400" b="1" dirty="0">
              <a:solidFill>
                <a:srgbClr val="FF0000"/>
              </a:solidFill>
            </a:endParaRPr>
          </a:p>
        </p:txBody>
      </p:sp>
    </p:spTree>
    <p:extLst>
      <p:ext uri="{BB962C8B-B14F-4D97-AF65-F5344CB8AC3E}">
        <p14:creationId xmlns:p14="http://schemas.microsoft.com/office/powerpoint/2010/main" val="22062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1000"/>
                                        <p:tgtEl>
                                          <p:spTgt spid="56"/>
                                        </p:tgtEl>
                                      </p:cBhvr>
                                    </p:animEffect>
                                    <p:anim calcmode="lin" valueType="num">
                                      <p:cBhvr>
                                        <p:cTn id="20" dur="1000" fill="hold"/>
                                        <p:tgtEl>
                                          <p:spTgt spid="56"/>
                                        </p:tgtEl>
                                        <p:attrNameLst>
                                          <p:attrName>ppt_x</p:attrName>
                                        </p:attrNameLst>
                                      </p:cBhvr>
                                      <p:tavLst>
                                        <p:tav tm="0">
                                          <p:val>
                                            <p:strVal val="#ppt_x"/>
                                          </p:val>
                                        </p:tav>
                                        <p:tav tm="100000">
                                          <p:val>
                                            <p:strVal val="#ppt_x"/>
                                          </p:val>
                                        </p:tav>
                                      </p:tavLst>
                                    </p:anim>
                                    <p:anim calcmode="lin" valueType="num">
                                      <p:cBhvr>
                                        <p:cTn id="2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30" name="Group 29">
            <a:extLst>
              <a:ext uri="{FF2B5EF4-FFF2-40B4-BE49-F238E27FC236}">
                <a16:creationId xmlns:a16="http://schemas.microsoft.com/office/drawing/2014/main" id="{4F725351-6CFF-C0B6-B76F-A841D83017C1}"/>
              </a:ext>
            </a:extLst>
          </p:cNvPr>
          <p:cNvGrpSpPr/>
          <p:nvPr/>
        </p:nvGrpSpPr>
        <p:grpSpPr>
          <a:xfrm>
            <a:off x="742869" y="2269368"/>
            <a:ext cx="10960897" cy="618879"/>
            <a:chOff x="554355" y="1376368"/>
            <a:chExt cx="10960897" cy="618879"/>
          </a:xfrm>
        </p:grpSpPr>
        <p:sp>
          <p:nvSpPr>
            <p:cNvPr id="9" name="TextBox 8">
              <a:extLst>
                <a:ext uri="{FF2B5EF4-FFF2-40B4-BE49-F238E27FC236}">
                  <a16:creationId xmlns:a16="http://schemas.microsoft.com/office/drawing/2014/main" id="{B3002811-85F3-120F-8F5E-B366390B480F}"/>
                </a:ext>
              </a:extLst>
            </p:cNvPr>
            <p:cNvSpPr txBox="1"/>
            <p:nvPr/>
          </p:nvSpPr>
          <p:spPr>
            <a:xfrm>
              <a:off x="1173234" y="1431506"/>
              <a:ext cx="10342018" cy="508601"/>
            </a:xfrm>
            <a:prstGeom prst="rect">
              <a:avLst/>
            </a:prstGeom>
            <a:noFill/>
          </p:spPr>
          <p:txBody>
            <a:bodyPr wrap="square" rtlCol="0">
              <a:spAutoFit/>
            </a:bodyPr>
            <a:lstStyle/>
            <a:p>
              <a:pPr>
                <a:lnSpc>
                  <a:spcPct val="125000"/>
                </a:lnSpc>
              </a:pPr>
              <a:r>
                <a:rPr lang="en-US" sz="2400" b="1" dirty="0">
                  <a:latin typeface="+mj-lt"/>
                </a:rPr>
                <a:t>Aldehyde, ketone </a:t>
              </a:r>
              <a:r>
                <a:rPr lang="en-US" sz="2400" b="1" dirty="0" err="1">
                  <a:latin typeface="+mj-lt"/>
                </a:rPr>
                <a:t>đơn</a:t>
              </a:r>
              <a:r>
                <a:rPr lang="en-US" sz="2400" b="1" dirty="0">
                  <a:latin typeface="+mj-lt"/>
                </a:rPr>
                <a:t> </a:t>
              </a:r>
              <a:r>
                <a:rPr lang="en-US" sz="2400" b="1" dirty="0" err="1">
                  <a:latin typeface="+mj-lt"/>
                </a:rPr>
                <a:t>chức</a:t>
              </a:r>
              <a:r>
                <a:rPr lang="en-US" sz="2400" b="1" dirty="0">
                  <a:latin typeface="+mj-lt"/>
                </a:rPr>
                <a:t> </a:t>
              </a:r>
              <a:r>
                <a:rPr lang="en-US" sz="2400" dirty="0" err="1">
                  <a:latin typeface="+mj-lt"/>
                </a:rPr>
                <a:t>trong</a:t>
              </a:r>
              <a:r>
                <a:rPr lang="en-US" sz="2400" dirty="0">
                  <a:latin typeface="+mj-lt"/>
                </a:rPr>
                <a:t> </a:t>
              </a:r>
              <a:r>
                <a:rPr lang="en-US" sz="2400" dirty="0" err="1">
                  <a:latin typeface="+mj-lt"/>
                </a:rPr>
                <a:t>phân</a:t>
              </a:r>
              <a:r>
                <a:rPr lang="en-US" sz="2400" dirty="0">
                  <a:latin typeface="+mj-lt"/>
                </a:rPr>
                <a:t> </a:t>
              </a:r>
              <a:r>
                <a:rPr lang="en-US" sz="2400" dirty="0" err="1">
                  <a:latin typeface="+mj-lt"/>
                </a:rPr>
                <a:t>tử</a:t>
              </a:r>
              <a:r>
                <a:rPr lang="en-US" sz="2400" dirty="0">
                  <a:latin typeface="+mj-lt"/>
                </a:rPr>
                <a:t> </a:t>
              </a:r>
              <a:r>
                <a:rPr lang="en-US" sz="2400" dirty="0" err="1">
                  <a:latin typeface="+mj-lt"/>
                </a:rPr>
                <a:t>chỉ</a:t>
              </a:r>
              <a:r>
                <a:rPr lang="en-US" sz="2400" dirty="0">
                  <a:latin typeface="+mj-lt"/>
                </a:rPr>
                <a:t> </a:t>
              </a:r>
              <a:r>
                <a:rPr lang="en-US" sz="2400" dirty="0" err="1">
                  <a:latin typeface="+mj-lt"/>
                </a:rPr>
                <a:t>chứa</a:t>
              </a:r>
              <a:r>
                <a:rPr lang="en-US" sz="2400" dirty="0">
                  <a:latin typeface="+mj-lt"/>
                </a:rPr>
                <a:t> 1 </a:t>
              </a:r>
              <a:r>
                <a:rPr lang="en-US" sz="2400" dirty="0" err="1">
                  <a:latin typeface="+mj-lt"/>
                </a:rPr>
                <a:t>nhóm</a:t>
              </a:r>
              <a:r>
                <a:rPr lang="en-US" sz="2400" dirty="0">
                  <a:latin typeface="+mj-lt"/>
                </a:rPr>
                <a:t> carbonyl.</a:t>
              </a:r>
            </a:p>
          </p:txBody>
        </p:sp>
        <p:pic>
          <p:nvPicPr>
            <p:cNvPr id="28" name="Picture 27">
              <a:extLst>
                <a:ext uri="{FF2B5EF4-FFF2-40B4-BE49-F238E27FC236}">
                  <a16:creationId xmlns:a16="http://schemas.microsoft.com/office/drawing/2014/main" id="{65EB6779-6CC3-86EB-E731-AC76739F4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grpSp>
        <p:nvGrpSpPr>
          <p:cNvPr id="37" name="Group 36">
            <a:extLst>
              <a:ext uri="{FF2B5EF4-FFF2-40B4-BE49-F238E27FC236}">
                <a16:creationId xmlns:a16="http://schemas.microsoft.com/office/drawing/2014/main" id="{0627A119-4DFE-EBE7-BC57-96BDB8B17520}"/>
              </a:ext>
            </a:extLst>
          </p:cNvPr>
          <p:cNvGrpSpPr/>
          <p:nvPr/>
        </p:nvGrpSpPr>
        <p:grpSpPr>
          <a:xfrm>
            <a:off x="742869" y="3490959"/>
            <a:ext cx="10960897" cy="618879"/>
            <a:chOff x="554355" y="1376368"/>
            <a:chExt cx="10960897" cy="618879"/>
          </a:xfrm>
        </p:grpSpPr>
        <p:sp>
          <p:nvSpPr>
            <p:cNvPr id="38" name="TextBox 37">
              <a:extLst>
                <a:ext uri="{FF2B5EF4-FFF2-40B4-BE49-F238E27FC236}">
                  <a16:creationId xmlns:a16="http://schemas.microsoft.com/office/drawing/2014/main" id="{27A81FBA-6A59-DF7C-63F9-4FA08385FA6F}"/>
                </a:ext>
              </a:extLst>
            </p:cNvPr>
            <p:cNvSpPr txBox="1"/>
            <p:nvPr/>
          </p:nvSpPr>
          <p:spPr>
            <a:xfrm>
              <a:off x="1173234" y="1431506"/>
              <a:ext cx="10342018" cy="508601"/>
            </a:xfrm>
            <a:prstGeom prst="rect">
              <a:avLst/>
            </a:prstGeom>
            <a:noFill/>
          </p:spPr>
          <p:txBody>
            <a:bodyPr wrap="square" rtlCol="0">
              <a:spAutoFit/>
            </a:bodyPr>
            <a:lstStyle/>
            <a:p>
              <a:pPr>
                <a:lnSpc>
                  <a:spcPct val="125000"/>
                </a:lnSpc>
              </a:pPr>
              <a:r>
                <a:rPr lang="en-US" sz="2400" dirty="0" err="1">
                  <a:latin typeface="+mj-lt"/>
                </a:rPr>
                <a:t>Các</a:t>
              </a:r>
              <a:r>
                <a:rPr lang="en-US" sz="2400" dirty="0">
                  <a:latin typeface="+mj-lt"/>
                </a:rPr>
                <a:t> </a:t>
              </a:r>
              <a:r>
                <a:rPr lang="en-US" sz="2400" dirty="0" err="1">
                  <a:latin typeface="+mj-lt"/>
                </a:rPr>
                <a:t>gốc</a:t>
              </a:r>
              <a:r>
                <a:rPr lang="en-US" sz="2400" dirty="0">
                  <a:latin typeface="+mj-lt"/>
                </a:rPr>
                <a:t> hydrocarbon </a:t>
              </a:r>
              <a:r>
                <a:rPr lang="en-US" sz="2400" dirty="0" err="1">
                  <a:latin typeface="+mj-lt"/>
                </a:rPr>
                <a:t>có</a:t>
              </a:r>
              <a:r>
                <a:rPr lang="en-US" sz="2400" dirty="0">
                  <a:latin typeface="+mj-lt"/>
                </a:rPr>
                <a:t> </a:t>
              </a:r>
              <a:r>
                <a:rPr lang="en-US" sz="2400" dirty="0" err="1">
                  <a:latin typeface="+mj-lt"/>
                </a:rPr>
                <a:t>thể</a:t>
              </a:r>
              <a:r>
                <a:rPr lang="en-US" sz="2400" dirty="0">
                  <a:latin typeface="+mj-lt"/>
                </a:rPr>
                <a:t> no, </a:t>
              </a:r>
              <a:r>
                <a:rPr lang="en-US" sz="2400" dirty="0" err="1">
                  <a:latin typeface="+mj-lt"/>
                </a:rPr>
                <a:t>không</a:t>
              </a:r>
              <a:r>
                <a:rPr lang="en-US" sz="2400" dirty="0">
                  <a:latin typeface="+mj-lt"/>
                </a:rPr>
                <a:t> no, </a:t>
              </a:r>
              <a:r>
                <a:rPr lang="en-US" sz="2400" dirty="0" err="1">
                  <a:latin typeface="+mj-lt"/>
                </a:rPr>
                <a:t>thơm</a:t>
              </a:r>
              <a:r>
                <a:rPr lang="en-US" sz="2400" dirty="0">
                  <a:latin typeface="+mj-lt"/>
                </a:rPr>
                <a:t>.</a:t>
              </a:r>
            </a:p>
          </p:txBody>
        </p:sp>
        <p:pic>
          <p:nvPicPr>
            <p:cNvPr id="39" name="Picture 38">
              <a:extLst>
                <a:ext uri="{FF2B5EF4-FFF2-40B4-BE49-F238E27FC236}">
                  <a16:creationId xmlns:a16="http://schemas.microsoft.com/office/drawing/2014/main" id="{D6D3E2DB-4147-4E6D-12FE-C985DD9A9C6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spTree>
    <p:extLst>
      <p:ext uri="{BB962C8B-B14F-4D97-AF65-F5344CB8AC3E}">
        <p14:creationId xmlns:p14="http://schemas.microsoft.com/office/powerpoint/2010/main" val="175930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027377" y="2334365"/>
            <a:ext cx="5948561" cy="8450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711959" y="2424985"/>
            <a:ext cx="44776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208098" y="2414823"/>
            <a:ext cx="641217" cy="638486"/>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152183" y="2414823"/>
            <a:ext cx="641217" cy="638486"/>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00111" y="3682373"/>
            <a:ext cx="1975518" cy="4375737"/>
          </a:xfrm>
          <a:prstGeom prst="rect">
            <a:avLst/>
          </a:prstGeom>
        </p:spPr>
      </p:pic>
      <p:grpSp>
        <p:nvGrpSpPr>
          <p:cNvPr id="11" name="Group 7"/>
          <p:cNvGrpSpPr/>
          <p:nvPr/>
        </p:nvGrpSpPr>
        <p:grpSpPr>
          <a:xfrm>
            <a:off x="1011976" y="718899"/>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14555698">
            <a:off x="9984015" y="-910126"/>
            <a:ext cx="3911693" cy="3050219"/>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702070" y="281225"/>
            <a:ext cx="1078786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HÓA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PHENOL</a:t>
            </a:r>
          </a:p>
        </p:txBody>
      </p:sp>
      <p:sp>
        <p:nvSpPr>
          <p:cNvPr id="17" name="!!1a">
            <a:extLst>
              <a:ext uri="{FF2B5EF4-FFF2-40B4-BE49-F238E27FC236}">
                <a16:creationId xmlns:a16="http://schemas.microsoft.com/office/drawing/2014/main" id="{65DA152C-4C6C-4037-B246-7F8E64CF95AF}"/>
              </a:ext>
            </a:extLst>
          </p:cNvPr>
          <p:cNvSpPr txBox="1"/>
          <p:nvPr/>
        </p:nvSpPr>
        <p:spPr>
          <a:xfrm>
            <a:off x="437870" y="3401451"/>
            <a:ext cx="11316259" cy="2595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Chọn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tham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trả</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lời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điền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vào</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hoàn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tất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tìm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từ</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khóa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của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Câu</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trả</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lời</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a:ln>
                  <a:noFill/>
                </a:ln>
                <a:solidFill>
                  <a:srgbClr val="FC6E51"/>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Từ</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khóa</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A0D468">
                    <a:lumMod val="75000"/>
                  </a:srgbClr>
                </a:solidFill>
                <a:effectLst/>
                <a:uLnTx/>
                <a:uFillTx/>
                <a:latin typeface="Averta Std ExtraBold" panose="00000900000000000000" pitchFamily="50" charset="0"/>
                <a:ea typeface="+mn-ea"/>
                <a:cs typeface="+mn-cs"/>
              </a:rPr>
              <a:t>đúng</a:t>
            </a:r>
            <a:r>
              <a:rPr kumimoji="0" lang="en-US" sz="3200" b="0" i="0" u="none" strike="noStrike" kern="1200" cap="none" spc="0" normalizeH="0" baseline="0" noProof="0" dirty="0">
                <a:ln>
                  <a:noFill/>
                </a:ln>
                <a:solidFill>
                  <a:srgbClr val="A0D468">
                    <a:lumMod val="75000"/>
                  </a:srgbClr>
                </a:solidFill>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a:ln>
                  <a:noFill/>
                </a:ln>
                <a:solidFill>
                  <a:srgbClr val="FC6E51"/>
                </a:solidFill>
                <a:effectLst/>
                <a:uLnTx/>
                <a:uFillTx/>
                <a:latin typeface="Averta Std ExtraBold" panose="00000900000000000000" pitchFamily="50" charset="0"/>
                <a:ea typeface="+mn-ea"/>
                <a:cs typeface="+mn-cs"/>
              </a:rPr>
              <a:t>+3đ</a:t>
            </a:r>
          </a:p>
        </p:txBody>
      </p:sp>
    </p:spTree>
    <p:extLst>
      <p:ext uri="{BB962C8B-B14F-4D97-AF65-F5344CB8AC3E}">
        <p14:creationId xmlns:p14="http://schemas.microsoft.com/office/powerpoint/2010/main" val="135396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barn(inVertical)">
                                      <p:cBhvr>
                                        <p:cTn id="24" dur="500"/>
                                        <p:tgtEl>
                                          <p:spTgt spid="125"/>
                                        </p:tgtEl>
                                      </p:cBhvr>
                                    </p:animEffect>
                                  </p:childTnLst>
                                </p:cTn>
                              </p:par>
                              <p:par>
                                <p:cTn id="25" presetID="16" presetClass="entr" presetSubtype="21"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6"/>
                                        </p:tgtEl>
                                        <p:attrNameLst>
                                          <p:attrName>style.visibility</p:attrName>
                                        </p:attrNameLst>
                                      </p:cBhvr>
                                      <p:to>
                                        <p:strVal val="visible"/>
                                      </p:to>
                                    </p:set>
                                    <p:animEffect transition="in" filter="barn(inVertical)">
                                      <p:cBhvr>
                                        <p:cTn id="30" dur="500"/>
                                        <p:tgtEl>
                                          <p:spTgt spid="116"/>
                                        </p:tgtEl>
                                      </p:cBhvr>
                                    </p:animEffect>
                                  </p:childTnLst>
                                </p:cTn>
                              </p:par>
                            </p:childTnLst>
                          </p:cTn>
                        </p:par>
                        <p:par>
                          <p:cTn id="31" fill="hold">
                            <p:stCondLst>
                              <p:cond delay="2500"/>
                            </p:stCondLst>
                            <p:childTnLst>
                              <p:par>
                                <p:cTn id="32" presetID="16" presetClass="entr" presetSubtype="21" fill="hold" grpId="0" nodeType="after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barn(inVertical)">
                                      <p:cBhvr>
                                        <p:cTn id="34" dur="5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1000"/>
                                        <p:tgtEl>
                                          <p:spTgt spid="17">
                                            <p:txEl>
                                              <p:pRg st="0" end="0"/>
                                            </p:txEl>
                                          </p:spTgt>
                                        </p:tgtEl>
                                      </p:cBhvr>
                                    </p:animEffect>
                                    <p:anim calcmode="lin" valueType="num">
                                      <p:cBhvr>
                                        <p:cTn id="40"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1000"/>
                                        <p:tgtEl>
                                          <p:spTgt spid="17">
                                            <p:txEl>
                                              <p:pRg st="1" end="1"/>
                                            </p:txEl>
                                          </p:spTgt>
                                        </p:tgtEl>
                                      </p:cBhvr>
                                    </p:animEffect>
                                    <p:anim calcmode="lin" valueType="num">
                                      <p:cBhvr>
                                        <p:cTn id="4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xEl>
                                              <p:pRg st="2" end="2"/>
                                            </p:txEl>
                                          </p:spTgt>
                                        </p:tgtEl>
                                        <p:attrNameLst>
                                          <p:attrName>style.visibility</p:attrName>
                                        </p:attrNameLst>
                                      </p:cBhvr>
                                      <p:to>
                                        <p:strVal val="visible"/>
                                      </p:to>
                                    </p:set>
                                    <p:animEffect transition="in" filter="fade">
                                      <p:cBhvr>
                                        <p:cTn id="53" dur="1000"/>
                                        <p:tgtEl>
                                          <p:spTgt spid="17">
                                            <p:txEl>
                                              <p:pRg st="2" end="2"/>
                                            </p:txEl>
                                          </p:spTgt>
                                        </p:tgtEl>
                                      </p:cBhvr>
                                    </p:animEffect>
                                    <p:anim calcmode="lin" valueType="num">
                                      <p:cBhvr>
                                        <p:cTn id="54"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6" grpId="0"/>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ethanal (acetaldehyde)">
            <a:extLst>
              <a:ext uri="{FF2B5EF4-FFF2-40B4-BE49-F238E27FC236}">
                <a16:creationId xmlns:a16="http://schemas.microsoft.com/office/drawing/2014/main" id="{66965178-F8DD-BC60-0223-EA8F8218E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14750">
            <a:off x="4557011" y="3473052"/>
            <a:ext cx="2964308" cy="3004365"/>
          </a:xfrm>
          <a:prstGeom prst="rect">
            <a:avLst/>
          </a:prstGeom>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30" name="Group 29">
            <a:extLst>
              <a:ext uri="{FF2B5EF4-FFF2-40B4-BE49-F238E27FC236}">
                <a16:creationId xmlns:a16="http://schemas.microsoft.com/office/drawing/2014/main" id="{4F725351-6CFF-C0B6-B76F-A841D83017C1}"/>
              </a:ext>
            </a:extLst>
          </p:cNvPr>
          <p:cNvGrpSpPr/>
          <p:nvPr/>
        </p:nvGrpSpPr>
        <p:grpSpPr>
          <a:xfrm>
            <a:off x="554355" y="1263198"/>
            <a:ext cx="10944429" cy="970266"/>
            <a:chOff x="554355" y="1263198"/>
            <a:chExt cx="10944429" cy="970266"/>
          </a:xfrm>
        </p:grpSpPr>
        <p:sp>
          <p:nvSpPr>
            <p:cNvPr id="9" name="TextBox 8">
              <a:extLst>
                <a:ext uri="{FF2B5EF4-FFF2-40B4-BE49-F238E27FC236}">
                  <a16:creationId xmlns:a16="http://schemas.microsoft.com/office/drawing/2014/main" id="{B3002811-85F3-120F-8F5E-B366390B480F}"/>
                </a:ext>
              </a:extLst>
            </p:cNvPr>
            <p:cNvSpPr txBox="1"/>
            <p:nvPr/>
          </p:nvSpPr>
          <p:spPr>
            <a:xfrm>
              <a:off x="1156766" y="1263198"/>
              <a:ext cx="10342018" cy="970266"/>
            </a:xfrm>
            <a:prstGeom prst="rect">
              <a:avLst/>
            </a:prstGeom>
            <a:noFill/>
          </p:spPr>
          <p:txBody>
            <a:bodyPr wrap="square" rtlCol="0">
              <a:spAutoFit/>
            </a:bodyPr>
            <a:lstStyle/>
            <a:p>
              <a:pPr>
                <a:lnSpc>
                  <a:spcPct val="125000"/>
                </a:lnSpc>
              </a:pPr>
              <a:r>
                <a:rPr lang="en-US" sz="2400" dirty="0">
                  <a:latin typeface="+mj-lt"/>
                </a:rPr>
                <a:t>Methanal (HCH=O), ethanal (CH</a:t>
              </a:r>
              <a:r>
                <a:rPr lang="en-US" sz="2400" baseline="-25000" dirty="0">
                  <a:latin typeface="+mj-lt"/>
                </a:rPr>
                <a:t>3</a:t>
              </a:r>
              <a:r>
                <a:rPr lang="en-US" sz="2400" dirty="0">
                  <a:latin typeface="+mj-lt"/>
                </a:rPr>
                <a:t>CH=O), </a:t>
              </a:r>
              <a:r>
                <a:rPr lang="en-US" sz="2400" dirty="0" err="1">
                  <a:latin typeface="+mj-lt"/>
                </a:rPr>
                <a:t>propanal</a:t>
              </a:r>
              <a:r>
                <a:rPr lang="en-US" sz="2400" dirty="0">
                  <a:latin typeface="+mj-lt"/>
                </a:rPr>
                <a:t> (C</a:t>
              </a:r>
              <a:r>
                <a:rPr lang="en-US" sz="2400" baseline="-25000" dirty="0">
                  <a:latin typeface="+mj-lt"/>
                </a:rPr>
                <a:t>2</a:t>
              </a:r>
              <a:r>
                <a:rPr lang="en-US" sz="2400" dirty="0">
                  <a:latin typeface="+mj-lt"/>
                </a:rPr>
                <a:t>H</a:t>
              </a:r>
              <a:r>
                <a:rPr lang="en-US" sz="2400" baseline="-25000" dirty="0">
                  <a:latin typeface="+mj-lt"/>
                </a:rPr>
                <a:t>5</a:t>
              </a:r>
              <a:r>
                <a:rPr lang="en-US" sz="2400" dirty="0">
                  <a:latin typeface="+mj-lt"/>
                </a:rPr>
                <a:t>CH=O), </a:t>
              </a:r>
              <a:r>
                <a:rPr lang="en-US" sz="2400" dirty="0" err="1">
                  <a:latin typeface="+mj-lt"/>
                </a:rPr>
                <a:t>là</a:t>
              </a:r>
              <a:r>
                <a:rPr lang="en-US" sz="2400" dirty="0">
                  <a:latin typeface="+mj-lt"/>
                </a:rPr>
                <a:t> </a:t>
              </a:r>
              <a:r>
                <a:rPr lang="en-US" sz="2400" dirty="0" err="1">
                  <a:latin typeface="+mj-lt"/>
                </a:rPr>
                <a:t>các</a:t>
              </a:r>
              <a:r>
                <a:rPr lang="en-US" sz="2400" dirty="0">
                  <a:latin typeface="+mj-lt"/>
                </a:rPr>
                <a:t> </a:t>
              </a:r>
              <a:r>
                <a:rPr lang="en-US" sz="2400" dirty="0" err="1">
                  <a:latin typeface="+mj-lt"/>
                </a:rPr>
                <a:t>chất</a:t>
              </a:r>
              <a:r>
                <a:rPr lang="en-US" sz="2400" dirty="0">
                  <a:latin typeface="+mj-lt"/>
                </a:rPr>
                <a:t> </a:t>
              </a:r>
              <a:r>
                <a:rPr lang="en-US" sz="2400" dirty="0" err="1">
                  <a:latin typeface="+mj-lt"/>
                </a:rPr>
                <a:t>đầu</a:t>
              </a:r>
              <a:r>
                <a:rPr lang="en-US" sz="2400" dirty="0">
                  <a:latin typeface="+mj-lt"/>
                </a:rPr>
                <a:t> </a:t>
              </a:r>
              <a:r>
                <a:rPr lang="en-US" sz="2400" dirty="0" err="1">
                  <a:latin typeface="+mj-lt"/>
                </a:rPr>
                <a:t>tiên</a:t>
              </a:r>
              <a:r>
                <a:rPr lang="en-US" sz="2400" dirty="0">
                  <a:latin typeface="+mj-lt"/>
                </a:rPr>
                <a:t> </a:t>
              </a:r>
              <a:r>
                <a:rPr lang="en-US" sz="2400" dirty="0" err="1">
                  <a:latin typeface="+mj-lt"/>
                </a:rPr>
                <a:t>trong</a:t>
              </a:r>
              <a:r>
                <a:rPr lang="en-US" sz="2400" dirty="0">
                  <a:latin typeface="+mj-lt"/>
                </a:rPr>
                <a:t> </a:t>
              </a:r>
              <a:r>
                <a:rPr lang="en-US" sz="2400" dirty="0" err="1">
                  <a:latin typeface="+mj-lt"/>
                </a:rPr>
                <a:t>dãy</a:t>
              </a:r>
              <a:r>
                <a:rPr lang="en-US" sz="2400" dirty="0">
                  <a:latin typeface="+mj-lt"/>
                </a:rPr>
                <a:t> </a:t>
              </a:r>
              <a:r>
                <a:rPr lang="en-US" sz="2400" dirty="0" err="1">
                  <a:latin typeface="+mj-lt"/>
                </a:rPr>
                <a:t>đồng</a:t>
              </a:r>
              <a:r>
                <a:rPr lang="en-US" sz="2400" dirty="0">
                  <a:latin typeface="+mj-lt"/>
                </a:rPr>
                <a:t> </a:t>
              </a:r>
              <a:r>
                <a:rPr lang="en-US" sz="2400" dirty="0" err="1">
                  <a:latin typeface="+mj-lt"/>
                </a:rPr>
                <a:t>đẳng</a:t>
              </a:r>
              <a:r>
                <a:rPr lang="en-US" sz="2400" dirty="0">
                  <a:latin typeface="+mj-lt"/>
                </a:rPr>
                <a:t> </a:t>
              </a:r>
              <a:r>
                <a:rPr lang="en-US" sz="2400" dirty="0" err="1">
                  <a:latin typeface="+mj-lt"/>
                </a:rPr>
                <a:t>của</a:t>
              </a:r>
              <a:r>
                <a:rPr lang="en-US" sz="2400" dirty="0">
                  <a:latin typeface="+mj-lt"/>
                </a:rPr>
                <a:t> aldehyde no, </a:t>
              </a:r>
              <a:r>
                <a:rPr lang="en-US" sz="2400" dirty="0" err="1">
                  <a:latin typeface="+mj-lt"/>
                </a:rPr>
                <a:t>đơn</a:t>
              </a:r>
              <a:r>
                <a:rPr lang="en-US" sz="2400" dirty="0">
                  <a:latin typeface="+mj-lt"/>
                </a:rPr>
                <a:t> </a:t>
              </a:r>
              <a:r>
                <a:rPr lang="en-US" sz="2400" dirty="0" err="1">
                  <a:latin typeface="+mj-lt"/>
                </a:rPr>
                <a:t>chức</a:t>
              </a:r>
              <a:r>
                <a:rPr lang="en-US" sz="2400" dirty="0">
                  <a:latin typeface="+mj-lt"/>
                </a:rPr>
                <a:t>, </a:t>
              </a:r>
              <a:r>
                <a:rPr lang="en-US" sz="2400" dirty="0" err="1">
                  <a:latin typeface="+mj-lt"/>
                </a:rPr>
                <a:t>mạch</a:t>
              </a:r>
              <a:r>
                <a:rPr lang="en-US" sz="2400" dirty="0">
                  <a:latin typeface="+mj-lt"/>
                </a:rPr>
                <a:t> </a:t>
              </a:r>
              <a:r>
                <a:rPr lang="en-US" sz="2400" dirty="0" err="1">
                  <a:latin typeface="+mj-lt"/>
                </a:rPr>
                <a:t>hở</a:t>
              </a:r>
              <a:r>
                <a:rPr lang="en-US" sz="2400" dirty="0">
                  <a:latin typeface="+mj-lt"/>
                </a:rPr>
                <a:t>.</a:t>
              </a:r>
            </a:p>
          </p:txBody>
        </p:sp>
        <p:pic>
          <p:nvPicPr>
            <p:cNvPr id="28" name="Picture 27">
              <a:extLst>
                <a:ext uri="{FF2B5EF4-FFF2-40B4-BE49-F238E27FC236}">
                  <a16:creationId xmlns:a16="http://schemas.microsoft.com/office/drawing/2014/main" id="{65EB6779-6CC3-86EB-E731-AC76739F443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grpSp>
        <p:nvGrpSpPr>
          <p:cNvPr id="32" name="Group 31">
            <a:extLst>
              <a:ext uri="{FF2B5EF4-FFF2-40B4-BE49-F238E27FC236}">
                <a16:creationId xmlns:a16="http://schemas.microsoft.com/office/drawing/2014/main" id="{657DE0B1-E41E-BE52-3EAF-968519524E17}"/>
              </a:ext>
            </a:extLst>
          </p:cNvPr>
          <p:cNvGrpSpPr/>
          <p:nvPr/>
        </p:nvGrpSpPr>
        <p:grpSpPr>
          <a:xfrm>
            <a:off x="554355" y="2556951"/>
            <a:ext cx="10944429" cy="1038874"/>
            <a:chOff x="554355" y="1263198"/>
            <a:chExt cx="10944429" cy="1038874"/>
          </a:xfrm>
        </p:grpSpPr>
        <p:sp>
          <p:nvSpPr>
            <p:cNvPr id="33" name="TextBox 32">
              <a:extLst>
                <a:ext uri="{FF2B5EF4-FFF2-40B4-BE49-F238E27FC236}">
                  <a16:creationId xmlns:a16="http://schemas.microsoft.com/office/drawing/2014/main" id="{176C6A55-0878-C60E-FBED-CEA411DAC440}"/>
                </a:ext>
              </a:extLst>
            </p:cNvPr>
            <p:cNvSpPr txBox="1"/>
            <p:nvPr/>
          </p:nvSpPr>
          <p:spPr>
            <a:xfrm>
              <a:off x="1156766" y="1263198"/>
              <a:ext cx="10342018" cy="1038874"/>
            </a:xfrm>
            <a:prstGeom prst="rect">
              <a:avLst/>
            </a:prstGeom>
            <a:noFill/>
          </p:spPr>
          <p:txBody>
            <a:bodyPr wrap="square" rtlCol="0">
              <a:spAutoFit/>
            </a:bodyPr>
            <a:lstStyle/>
            <a:p>
              <a:pPr>
                <a:lnSpc>
                  <a:spcPct val="125000"/>
                </a:lnSpc>
              </a:pPr>
              <a:r>
                <a:rPr lang="en-US" sz="2400" dirty="0" err="1">
                  <a:latin typeface="+mj-lt"/>
                </a:rPr>
                <a:t>Công</a:t>
              </a:r>
              <a:r>
                <a:rPr lang="en-US" sz="2400" dirty="0">
                  <a:latin typeface="+mj-lt"/>
                </a:rPr>
                <a:t> </a:t>
              </a:r>
              <a:r>
                <a:rPr lang="en-US" sz="2400" dirty="0" err="1">
                  <a:latin typeface="+mj-lt"/>
                </a:rPr>
                <a:t>thức</a:t>
              </a:r>
              <a:r>
                <a:rPr lang="en-US" sz="2400" dirty="0">
                  <a:latin typeface="+mj-lt"/>
                </a:rPr>
                <a:t> </a:t>
              </a:r>
              <a:r>
                <a:rPr lang="en-US" sz="2400" dirty="0" err="1">
                  <a:latin typeface="+mj-lt"/>
                </a:rPr>
                <a:t>chung</a:t>
              </a:r>
              <a:r>
                <a:rPr lang="en-US" sz="2400" dirty="0">
                  <a:latin typeface="+mj-lt"/>
                </a:rPr>
                <a:t> </a:t>
              </a:r>
              <a:r>
                <a:rPr lang="en-US" sz="2400" dirty="0" err="1">
                  <a:latin typeface="+mj-lt"/>
                </a:rPr>
                <a:t>là</a:t>
              </a:r>
              <a:r>
                <a:rPr lang="en-US" sz="2400" dirty="0">
                  <a:latin typeface="+mj-lt"/>
                </a:rPr>
                <a:t>:</a:t>
              </a:r>
            </a:p>
            <a:p>
              <a:pPr algn="ctr">
                <a:lnSpc>
                  <a:spcPct val="125000"/>
                </a:lnSpc>
              </a:pPr>
              <a:r>
                <a:rPr lang="en-US" sz="2800" b="1" dirty="0">
                  <a:solidFill>
                    <a:srgbClr val="0070C0"/>
                  </a:solidFill>
                  <a:latin typeface="+mj-lt"/>
                </a:rPr>
                <a:t> C</a:t>
              </a:r>
              <a:r>
                <a:rPr lang="en-US" sz="2800" b="1" baseline="-25000" dirty="0">
                  <a:solidFill>
                    <a:srgbClr val="0070C0"/>
                  </a:solidFill>
                  <a:latin typeface="+mj-lt"/>
                </a:rPr>
                <a:t>n</a:t>
              </a:r>
              <a:r>
                <a:rPr lang="en-US" sz="2800" b="1" dirty="0">
                  <a:solidFill>
                    <a:srgbClr val="0070C0"/>
                  </a:solidFill>
                  <a:latin typeface="+mj-lt"/>
                </a:rPr>
                <a:t>H</a:t>
              </a:r>
              <a:r>
                <a:rPr lang="en-US" sz="2800" b="1" baseline="-25000" dirty="0">
                  <a:solidFill>
                    <a:srgbClr val="0070C0"/>
                  </a:solidFill>
                  <a:latin typeface="+mj-lt"/>
                </a:rPr>
                <a:t>2n+1</a:t>
              </a:r>
              <a:r>
                <a:rPr lang="en-US" sz="2800" b="1" dirty="0">
                  <a:solidFill>
                    <a:srgbClr val="0070C0"/>
                  </a:solidFill>
                  <a:latin typeface="+mj-lt"/>
                </a:rPr>
                <a:t>CH=O (n </a:t>
              </a:r>
              <a:r>
                <a:rPr lang="en-US" sz="2800" b="1" dirty="0">
                  <a:solidFill>
                    <a:srgbClr val="0070C0"/>
                  </a:solidFill>
                  <a:latin typeface="+mj-lt"/>
                  <a:sym typeface="Symbol" panose="05050102010706020507" pitchFamily="18" charset="2"/>
                </a:rPr>
                <a:t> 0)</a:t>
              </a:r>
              <a:endParaRPr lang="en-US" sz="2800" b="1" dirty="0">
                <a:solidFill>
                  <a:srgbClr val="0070C0"/>
                </a:solidFill>
                <a:latin typeface="+mj-lt"/>
              </a:endParaRPr>
            </a:p>
          </p:txBody>
        </p:sp>
        <p:pic>
          <p:nvPicPr>
            <p:cNvPr id="34" name="Picture 33">
              <a:extLst>
                <a:ext uri="{FF2B5EF4-FFF2-40B4-BE49-F238E27FC236}">
                  <a16:creationId xmlns:a16="http://schemas.microsoft.com/office/drawing/2014/main" id="{7FDE06A8-BA8C-A4E3-A493-F61E3DBC8E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pic>
        <p:nvPicPr>
          <p:cNvPr id="35" name="Picture 2" descr="Formaldehyde - Wikipedia">
            <a:extLst>
              <a:ext uri="{FF2B5EF4-FFF2-40B4-BE49-F238E27FC236}">
                <a16:creationId xmlns:a16="http://schemas.microsoft.com/office/drawing/2014/main" id="{1BB6DC20-8B69-DB96-206A-9A8BE7A6F08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50213" y="3705362"/>
            <a:ext cx="2378071" cy="25397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pionaldehyde - Wikipedia">
            <a:extLst>
              <a:ext uri="{FF2B5EF4-FFF2-40B4-BE49-F238E27FC236}">
                <a16:creationId xmlns:a16="http://schemas.microsoft.com/office/drawing/2014/main" id="{D51AB45D-103B-3CC2-3A7F-94C7099FBE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98583" y="3705362"/>
            <a:ext cx="3093331" cy="262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30" name="Group 29">
            <a:extLst>
              <a:ext uri="{FF2B5EF4-FFF2-40B4-BE49-F238E27FC236}">
                <a16:creationId xmlns:a16="http://schemas.microsoft.com/office/drawing/2014/main" id="{4F725351-6CFF-C0B6-B76F-A841D83017C1}"/>
              </a:ext>
            </a:extLst>
          </p:cNvPr>
          <p:cNvGrpSpPr/>
          <p:nvPr/>
        </p:nvGrpSpPr>
        <p:grpSpPr>
          <a:xfrm>
            <a:off x="2297430" y="1578920"/>
            <a:ext cx="10944429" cy="618879"/>
            <a:chOff x="554355" y="1376368"/>
            <a:chExt cx="10944429" cy="618879"/>
          </a:xfrm>
        </p:grpSpPr>
        <p:sp>
          <p:nvSpPr>
            <p:cNvPr id="9" name="TextBox 8">
              <a:extLst>
                <a:ext uri="{FF2B5EF4-FFF2-40B4-BE49-F238E27FC236}">
                  <a16:creationId xmlns:a16="http://schemas.microsoft.com/office/drawing/2014/main" id="{B3002811-85F3-120F-8F5E-B366390B480F}"/>
                </a:ext>
              </a:extLst>
            </p:cNvPr>
            <p:cNvSpPr txBox="1"/>
            <p:nvPr/>
          </p:nvSpPr>
          <p:spPr>
            <a:xfrm>
              <a:off x="1156766" y="1393869"/>
              <a:ext cx="10342018" cy="508601"/>
            </a:xfrm>
            <a:prstGeom prst="rect">
              <a:avLst/>
            </a:prstGeom>
            <a:noFill/>
          </p:spPr>
          <p:txBody>
            <a:bodyPr wrap="square" rtlCol="0">
              <a:spAutoFit/>
            </a:bodyPr>
            <a:lstStyle/>
            <a:p>
              <a:pPr>
                <a:lnSpc>
                  <a:spcPct val="125000"/>
                </a:lnSpc>
              </a:pPr>
              <a:r>
                <a:rPr lang="en-US" sz="2400" b="1" dirty="0">
                  <a:solidFill>
                    <a:srgbClr val="0070C0"/>
                  </a:solidFill>
                  <a:latin typeface="+mj-lt"/>
                </a:rPr>
                <a:t>Acrolein</a:t>
              </a:r>
              <a:r>
                <a:rPr lang="en-US" sz="2400" dirty="0">
                  <a:latin typeface="+mj-lt"/>
                </a:rPr>
                <a:t> (CH</a:t>
              </a:r>
              <a:r>
                <a:rPr lang="en-US" sz="2400" baseline="-25000" dirty="0">
                  <a:latin typeface="+mj-lt"/>
                </a:rPr>
                <a:t>2</a:t>
              </a:r>
              <a:r>
                <a:rPr lang="en-US" sz="2400" dirty="0">
                  <a:latin typeface="+mj-lt"/>
                </a:rPr>
                <a:t>=CHCH=O) </a:t>
              </a:r>
              <a:r>
                <a:rPr lang="en-US" sz="2400" dirty="0" err="1">
                  <a:latin typeface="+mj-lt"/>
                </a:rPr>
                <a:t>là</a:t>
              </a:r>
              <a:r>
                <a:rPr lang="en-US" sz="2400" dirty="0">
                  <a:latin typeface="+mj-lt"/>
                </a:rPr>
                <a:t> aldehyde </a:t>
              </a:r>
              <a:r>
                <a:rPr lang="en-US" sz="2400" dirty="0" err="1">
                  <a:latin typeface="+mj-lt"/>
                </a:rPr>
                <a:t>không</a:t>
              </a:r>
              <a:r>
                <a:rPr lang="en-US" sz="2400" dirty="0">
                  <a:latin typeface="+mj-lt"/>
                </a:rPr>
                <a:t> no.</a:t>
              </a:r>
            </a:p>
          </p:txBody>
        </p:sp>
        <p:pic>
          <p:nvPicPr>
            <p:cNvPr id="28" name="Picture 27">
              <a:extLst>
                <a:ext uri="{FF2B5EF4-FFF2-40B4-BE49-F238E27FC236}">
                  <a16:creationId xmlns:a16="http://schemas.microsoft.com/office/drawing/2014/main" id="{65EB6779-6CC3-86EB-E731-AC76739F4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grpSp>
        <p:nvGrpSpPr>
          <p:cNvPr id="32" name="Group 31">
            <a:extLst>
              <a:ext uri="{FF2B5EF4-FFF2-40B4-BE49-F238E27FC236}">
                <a16:creationId xmlns:a16="http://schemas.microsoft.com/office/drawing/2014/main" id="{657DE0B1-E41E-BE52-3EAF-968519524E17}"/>
              </a:ext>
            </a:extLst>
          </p:cNvPr>
          <p:cNvGrpSpPr/>
          <p:nvPr/>
        </p:nvGrpSpPr>
        <p:grpSpPr>
          <a:xfrm>
            <a:off x="2297430" y="2674610"/>
            <a:ext cx="10944429" cy="618879"/>
            <a:chOff x="554355" y="1376368"/>
            <a:chExt cx="10944429" cy="618879"/>
          </a:xfrm>
        </p:grpSpPr>
        <p:sp>
          <p:nvSpPr>
            <p:cNvPr id="33" name="TextBox 32">
              <a:extLst>
                <a:ext uri="{FF2B5EF4-FFF2-40B4-BE49-F238E27FC236}">
                  <a16:creationId xmlns:a16="http://schemas.microsoft.com/office/drawing/2014/main" id="{176C6A55-0878-C60E-FBED-CEA411DAC440}"/>
                </a:ext>
              </a:extLst>
            </p:cNvPr>
            <p:cNvSpPr txBox="1"/>
            <p:nvPr/>
          </p:nvSpPr>
          <p:spPr>
            <a:xfrm>
              <a:off x="1156766" y="1405771"/>
              <a:ext cx="10342018" cy="508601"/>
            </a:xfrm>
            <a:prstGeom prst="rect">
              <a:avLst/>
            </a:prstGeom>
            <a:noFill/>
          </p:spPr>
          <p:txBody>
            <a:bodyPr wrap="square" rtlCol="0">
              <a:spAutoFit/>
            </a:bodyPr>
            <a:lstStyle/>
            <a:p>
              <a:pPr>
                <a:lnSpc>
                  <a:spcPct val="125000"/>
                </a:lnSpc>
              </a:pPr>
              <a:r>
                <a:rPr lang="en-US" sz="2400" b="1" dirty="0">
                  <a:solidFill>
                    <a:srgbClr val="FF0000"/>
                  </a:solidFill>
                  <a:latin typeface="+mj-lt"/>
                </a:rPr>
                <a:t>Benzaldehyde</a:t>
              </a:r>
              <a:r>
                <a:rPr lang="en-US" sz="2400" b="1" dirty="0">
                  <a:latin typeface="+mj-lt"/>
                </a:rPr>
                <a:t> </a:t>
              </a:r>
              <a:r>
                <a:rPr lang="en-US" sz="2400" dirty="0">
                  <a:latin typeface="+mj-lt"/>
                </a:rPr>
                <a:t>(C</a:t>
              </a:r>
              <a:r>
                <a:rPr lang="en-US" sz="2400" baseline="-25000" dirty="0">
                  <a:latin typeface="+mj-lt"/>
                </a:rPr>
                <a:t>6</a:t>
              </a:r>
              <a:r>
                <a:rPr lang="en-US" sz="2400" dirty="0">
                  <a:latin typeface="+mj-lt"/>
                </a:rPr>
                <a:t>H</a:t>
              </a:r>
              <a:r>
                <a:rPr lang="en-US" sz="2400" baseline="-25000" dirty="0">
                  <a:latin typeface="+mj-lt"/>
                </a:rPr>
                <a:t>5</a:t>
              </a:r>
              <a:r>
                <a:rPr lang="en-US" sz="2400" dirty="0">
                  <a:latin typeface="+mj-lt"/>
                </a:rPr>
                <a:t>CHO) </a:t>
              </a:r>
              <a:r>
                <a:rPr lang="en-US" sz="2400" dirty="0" err="1">
                  <a:latin typeface="+mj-lt"/>
                </a:rPr>
                <a:t>là</a:t>
              </a:r>
              <a:r>
                <a:rPr lang="en-US" sz="2400" dirty="0">
                  <a:latin typeface="+mj-lt"/>
                </a:rPr>
                <a:t> aldehyde </a:t>
              </a:r>
              <a:r>
                <a:rPr lang="en-US" sz="2400" dirty="0" err="1">
                  <a:latin typeface="+mj-lt"/>
                </a:rPr>
                <a:t>thơm</a:t>
              </a:r>
              <a:r>
                <a:rPr lang="en-US" sz="2400" dirty="0">
                  <a:latin typeface="+mj-lt"/>
                </a:rPr>
                <a:t>. </a:t>
              </a:r>
              <a:endParaRPr lang="en-US" sz="2800" b="1" dirty="0">
                <a:solidFill>
                  <a:srgbClr val="0070C0"/>
                </a:solidFill>
                <a:latin typeface="+mj-lt"/>
              </a:endParaRPr>
            </a:p>
          </p:txBody>
        </p:sp>
        <p:pic>
          <p:nvPicPr>
            <p:cNvPr id="34" name="Picture 33">
              <a:extLst>
                <a:ext uri="{FF2B5EF4-FFF2-40B4-BE49-F238E27FC236}">
                  <a16:creationId xmlns:a16="http://schemas.microsoft.com/office/drawing/2014/main" id="{7FDE06A8-BA8C-A4E3-A493-F61E3DBC8E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pic>
        <p:nvPicPr>
          <p:cNvPr id="3074" name="Picture 2" descr="Acrolein Chemical Structure, Formula &amp; Uses | Study.com">
            <a:extLst>
              <a:ext uri="{FF2B5EF4-FFF2-40B4-BE49-F238E27FC236}">
                <a16:creationId xmlns:a16="http://schemas.microsoft.com/office/drawing/2014/main" id="{86D5A183-0AF0-DCB0-9917-1B0B6E150A4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2108" y="3802781"/>
            <a:ext cx="3411996" cy="27387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D833567-93C1-C90A-E682-08B9DE9A9F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00000">
            <a:off x="6592236" y="3067758"/>
            <a:ext cx="2934844" cy="376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par>
                                <p:cTn id="16" presetID="10" presetClass="entr" presetSubtype="0"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30" name="Group 29">
            <a:extLst>
              <a:ext uri="{FF2B5EF4-FFF2-40B4-BE49-F238E27FC236}">
                <a16:creationId xmlns:a16="http://schemas.microsoft.com/office/drawing/2014/main" id="{4F725351-6CFF-C0B6-B76F-A841D83017C1}"/>
              </a:ext>
            </a:extLst>
          </p:cNvPr>
          <p:cNvGrpSpPr/>
          <p:nvPr/>
        </p:nvGrpSpPr>
        <p:grpSpPr>
          <a:xfrm>
            <a:off x="1098045" y="1817001"/>
            <a:ext cx="9995909" cy="970266"/>
            <a:chOff x="554355" y="1178066"/>
            <a:chExt cx="9995909" cy="970266"/>
          </a:xfrm>
        </p:grpSpPr>
        <p:sp>
          <p:nvSpPr>
            <p:cNvPr id="9" name="TextBox 8">
              <a:extLst>
                <a:ext uri="{FF2B5EF4-FFF2-40B4-BE49-F238E27FC236}">
                  <a16:creationId xmlns:a16="http://schemas.microsoft.com/office/drawing/2014/main" id="{B3002811-85F3-120F-8F5E-B366390B480F}"/>
                </a:ext>
              </a:extLst>
            </p:cNvPr>
            <p:cNvSpPr txBox="1"/>
            <p:nvPr/>
          </p:nvSpPr>
          <p:spPr>
            <a:xfrm>
              <a:off x="1335159" y="1178066"/>
              <a:ext cx="9215105" cy="970266"/>
            </a:xfrm>
            <a:prstGeom prst="rect">
              <a:avLst/>
            </a:prstGeom>
            <a:noFill/>
          </p:spPr>
          <p:txBody>
            <a:bodyPr wrap="square" rtlCol="0">
              <a:spAutoFit/>
            </a:bodyPr>
            <a:lstStyle/>
            <a:p>
              <a:pPr>
                <a:lnSpc>
                  <a:spcPct val="125000"/>
                </a:lnSpc>
              </a:pPr>
              <a:r>
                <a:rPr lang="en-US" sz="2400" b="1" dirty="0">
                  <a:solidFill>
                    <a:srgbClr val="0070C0"/>
                  </a:solidFill>
                  <a:latin typeface="+mj-lt"/>
                </a:rPr>
                <a:t>Acetone </a:t>
              </a:r>
              <a:r>
                <a:rPr lang="en-US" sz="2400" dirty="0">
                  <a:latin typeface="+mj-lt"/>
                </a:rPr>
                <a:t>(CH</a:t>
              </a:r>
              <a:r>
                <a:rPr lang="en-US" sz="2400" baseline="-25000" dirty="0">
                  <a:latin typeface="+mj-lt"/>
                </a:rPr>
                <a:t>3</a:t>
              </a:r>
              <a:r>
                <a:rPr lang="en-US" sz="2400" dirty="0">
                  <a:latin typeface="+mj-lt"/>
                </a:rPr>
                <a:t>COCH</a:t>
              </a:r>
              <a:r>
                <a:rPr lang="en-US" sz="2400" baseline="-25000" dirty="0">
                  <a:latin typeface="+mj-lt"/>
                </a:rPr>
                <a:t>3</a:t>
              </a:r>
              <a:r>
                <a:rPr lang="en-US" sz="2400" dirty="0">
                  <a:latin typeface="+mj-lt"/>
                </a:rPr>
                <a:t>), </a:t>
              </a:r>
              <a:r>
                <a:rPr lang="en-US" sz="2400" b="1" dirty="0">
                  <a:solidFill>
                    <a:srgbClr val="FF0000"/>
                  </a:solidFill>
                  <a:latin typeface="+mj-lt"/>
                </a:rPr>
                <a:t>ethyl methyl ketone </a:t>
              </a:r>
              <a:r>
                <a:rPr lang="en-US" sz="2400" dirty="0">
                  <a:latin typeface="+mj-lt"/>
                </a:rPr>
                <a:t>(CH</a:t>
              </a:r>
              <a:r>
                <a:rPr lang="en-US" sz="2400" baseline="-25000" dirty="0">
                  <a:latin typeface="+mj-lt"/>
                </a:rPr>
                <a:t>3</a:t>
              </a:r>
              <a:r>
                <a:rPr lang="en-US" sz="2400" dirty="0">
                  <a:latin typeface="+mj-lt"/>
                </a:rPr>
                <a:t>CH</a:t>
              </a:r>
              <a:r>
                <a:rPr lang="en-US" sz="2400" baseline="-25000" dirty="0">
                  <a:latin typeface="+mj-lt"/>
                </a:rPr>
                <a:t>2</a:t>
              </a:r>
              <a:r>
                <a:rPr lang="en-US" sz="2400" dirty="0">
                  <a:latin typeface="+mj-lt"/>
                </a:rPr>
                <a:t>COCH</a:t>
              </a:r>
              <a:r>
                <a:rPr lang="en-US" sz="2400" baseline="-25000" dirty="0">
                  <a:latin typeface="+mj-lt"/>
                </a:rPr>
                <a:t>3</a:t>
              </a:r>
              <a:r>
                <a:rPr lang="en-US" sz="2400" dirty="0">
                  <a:latin typeface="+mj-lt"/>
                </a:rPr>
                <a:t>) </a:t>
              </a:r>
              <a:r>
                <a:rPr lang="en-US" sz="2400" dirty="0" err="1">
                  <a:latin typeface="+mj-lt"/>
                </a:rPr>
                <a:t>là</a:t>
              </a:r>
              <a:r>
                <a:rPr lang="en-US" sz="2400" dirty="0">
                  <a:latin typeface="+mj-lt"/>
                </a:rPr>
                <a:t> </a:t>
              </a:r>
              <a:r>
                <a:rPr lang="en-US" sz="2400" dirty="0" err="1">
                  <a:latin typeface="+mj-lt"/>
                </a:rPr>
                <a:t>những</a:t>
              </a:r>
              <a:r>
                <a:rPr lang="en-US" sz="2400" dirty="0">
                  <a:latin typeface="+mj-lt"/>
                </a:rPr>
                <a:t> ketone no.</a:t>
              </a:r>
            </a:p>
          </p:txBody>
        </p:sp>
        <p:pic>
          <p:nvPicPr>
            <p:cNvPr id="28" name="Picture 27">
              <a:extLst>
                <a:ext uri="{FF2B5EF4-FFF2-40B4-BE49-F238E27FC236}">
                  <a16:creationId xmlns:a16="http://schemas.microsoft.com/office/drawing/2014/main" id="{65EB6779-6CC3-86EB-E731-AC76739F4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pic>
        <p:nvPicPr>
          <p:cNvPr id="4098" name="Picture 2" descr="Acetone | Structure, Uses &amp; Formula - Video &amp; Lesson Transcript | Study.com">
            <a:extLst>
              <a:ext uri="{FF2B5EF4-FFF2-40B4-BE49-F238E27FC236}">
                <a16:creationId xmlns:a16="http://schemas.microsoft.com/office/drawing/2014/main" id="{598E790C-ED80-7480-276C-27919CB9E0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10560" y="3103160"/>
            <a:ext cx="4109190" cy="30134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ethyl ethyl ketone - Sciencemadness Wiki">
            <a:extLst>
              <a:ext uri="{FF2B5EF4-FFF2-40B4-BE49-F238E27FC236}">
                <a16:creationId xmlns:a16="http://schemas.microsoft.com/office/drawing/2014/main" id="{5F597DA5-7D9F-6119-5A31-36754EB6842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1697" y="3145041"/>
            <a:ext cx="4919743" cy="29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9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4630057" y="-152400"/>
            <a:ext cx="2931886"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4866348" y="234950"/>
            <a:ext cx="2459328" cy="523220"/>
          </a:xfrm>
          <a:prstGeom prst="rect">
            <a:avLst/>
          </a:prstGeom>
          <a:noFill/>
        </p:spPr>
        <p:txBody>
          <a:bodyPr wrap="none" rtlCol="0">
            <a:spAutoFit/>
          </a:bodyPr>
          <a:lstStyle/>
          <a:p>
            <a:pPr algn="ctr"/>
            <a:r>
              <a:rPr lang="en-US" sz="2800" b="1">
                <a:solidFill>
                  <a:schemeClr val="bg1"/>
                </a:solidFill>
              </a:rPr>
              <a:t>1. KHÁI NIỆM</a:t>
            </a:r>
          </a:p>
        </p:txBody>
      </p:sp>
      <p:grpSp>
        <p:nvGrpSpPr>
          <p:cNvPr id="30" name="Group 29">
            <a:extLst>
              <a:ext uri="{FF2B5EF4-FFF2-40B4-BE49-F238E27FC236}">
                <a16:creationId xmlns:a16="http://schemas.microsoft.com/office/drawing/2014/main" id="{4F725351-6CFF-C0B6-B76F-A841D83017C1}"/>
              </a:ext>
            </a:extLst>
          </p:cNvPr>
          <p:cNvGrpSpPr/>
          <p:nvPr/>
        </p:nvGrpSpPr>
        <p:grpSpPr>
          <a:xfrm>
            <a:off x="635834" y="1320463"/>
            <a:ext cx="10960897" cy="618879"/>
            <a:chOff x="554355" y="1376368"/>
            <a:chExt cx="10960897" cy="618879"/>
          </a:xfrm>
        </p:grpSpPr>
        <p:sp>
          <p:nvSpPr>
            <p:cNvPr id="9" name="TextBox 8">
              <a:extLst>
                <a:ext uri="{FF2B5EF4-FFF2-40B4-BE49-F238E27FC236}">
                  <a16:creationId xmlns:a16="http://schemas.microsoft.com/office/drawing/2014/main" id="{B3002811-85F3-120F-8F5E-B366390B480F}"/>
                </a:ext>
              </a:extLst>
            </p:cNvPr>
            <p:cNvSpPr txBox="1"/>
            <p:nvPr/>
          </p:nvSpPr>
          <p:spPr>
            <a:xfrm>
              <a:off x="1173234" y="1431506"/>
              <a:ext cx="10342018" cy="508601"/>
            </a:xfrm>
            <a:prstGeom prst="rect">
              <a:avLst/>
            </a:prstGeom>
            <a:noFill/>
          </p:spPr>
          <p:txBody>
            <a:bodyPr wrap="square" rtlCol="0">
              <a:spAutoFit/>
            </a:bodyPr>
            <a:lstStyle/>
            <a:p>
              <a:pPr>
                <a:lnSpc>
                  <a:spcPct val="125000"/>
                </a:lnSpc>
              </a:pPr>
              <a:r>
                <a:rPr lang="en-US" sz="2400" b="1" dirty="0">
                  <a:latin typeface="+mj-lt"/>
                </a:rPr>
                <a:t>Aldehyde, ketone </a:t>
              </a:r>
              <a:r>
                <a:rPr lang="en-US" sz="2400" b="1" dirty="0" err="1">
                  <a:latin typeface="+mj-lt"/>
                </a:rPr>
                <a:t>đa</a:t>
              </a:r>
              <a:r>
                <a:rPr lang="en-US" sz="2400" b="1" dirty="0">
                  <a:latin typeface="+mj-lt"/>
                </a:rPr>
                <a:t> </a:t>
              </a:r>
              <a:r>
                <a:rPr lang="en-US" sz="2400" b="1" dirty="0" err="1">
                  <a:latin typeface="+mj-lt"/>
                </a:rPr>
                <a:t>chức</a:t>
              </a:r>
              <a:r>
                <a:rPr lang="en-US" sz="2400" b="1" dirty="0">
                  <a:latin typeface="+mj-lt"/>
                </a:rPr>
                <a:t> </a:t>
              </a:r>
              <a:r>
                <a:rPr lang="en-US" sz="2400" dirty="0" err="1">
                  <a:latin typeface="+mj-lt"/>
                </a:rPr>
                <a:t>trong</a:t>
              </a:r>
              <a:r>
                <a:rPr lang="en-US" sz="2400" dirty="0">
                  <a:latin typeface="+mj-lt"/>
                </a:rPr>
                <a:t> </a:t>
              </a:r>
              <a:r>
                <a:rPr lang="en-US" sz="2400" dirty="0" err="1">
                  <a:latin typeface="+mj-lt"/>
                </a:rPr>
                <a:t>phân</a:t>
              </a:r>
              <a:r>
                <a:rPr lang="en-US" sz="2400" dirty="0">
                  <a:latin typeface="+mj-lt"/>
                </a:rPr>
                <a:t> </a:t>
              </a:r>
              <a:r>
                <a:rPr lang="en-US" sz="2400" dirty="0" err="1">
                  <a:latin typeface="+mj-lt"/>
                </a:rPr>
                <a:t>tử</a:t>
              </a:r>
              <a:r>
                <a:rPr lang="en-US" sz="2400" dirty="0">
                  <a:latin typeface="+mj-lt"/>
                </a:rPr>
                <a:t> </a:t>
              </a:r>
              <a:r>
                <a:rPr lang="en-US" sz="2400" dirty="0" err="1">
                  <a:latin typeface="+mj-lt"/>
                </a:rPr>
                <a:t>có</a:t>
              </a:r>
              <a:r>
                <a:rPr lang="en-US" sz="2400" dirty="0">
                  <a:latin typeface="+mj-lt"/>
                </a:rPr>
                <a:t> 2 hay </a:t>
              </a:r>
              <a:r>
                <a:rPr lang="en-US" sz="2400" dirty="0" err="1">
                  <a:latin typeface="+mj-lt"/>
                </a:rPr>
                <a:t>nhiều</a:t>
              </a:r>
              <a:r>
                <a:rPr lang="en-US" sz="2400" dirty="0">
                  <a:latin typeface="+mj-lt"/>
                </a:rPr>
                <a:t> </a:t>
              </a:r>
              <a:r>
                <a:rPr lang="en-US" sz="2400" dirty="0" err="1">
                  <a:latin typeface="+mj-lt"/>
                </a:rPr>
                <a:t>nhóm</a:t>
              </a:r>
              <a:r>
                <a:rPr lang="en-US" sz="2400" dirty="0">
                  <a:latin typeface="+mj-lt"/>
                </a:rPr>
                <a:t> carbonyl.</a:t>
              </a:r>
            </a:p>
          </p:txBody>
        </p:sp>
        <p:pic>
          <p:nvPicPr>
            <p:cNvPr id="28" name="Picture 27">
              <a:extLst>
                <a:ext uri="{FF2B5EF4-FFF2-40B4-BE49-F238E27FC236}">
                  <a16:creationId xmlns:a16="http://schemas.microsoft.com/office/drawing/2014/main" id="{65EB6779-6CC3-86EB-E731-AC76739F44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grpSp>
        <p:nvGrpSpPr>
          <p:cNvPr id="37" name="Group 36">
            <a:extLst>
              <a:ext uri="{FF2B5EF4-FFF2-40B4-BE49-F238E27FC236}">
                <a16:creationId xmlns:a16="http://schemas.microsoft.com/office/drawing/2014/main" id="{0627A119-4DFE-EBE7-BC57-96BDB8B17520}"/>
              </a:ext>
            </a:extLst>
          </p:cNvPr>
          <p:cNvGrpSpPr/>
          <p:nvPr/>
        </p:nvGrpSpPr>
        <p:grpSpPr>
          <a:xfrm>
            <a:off x="635834" y="2542054"/>
            <a:ext cx="10960897" cy="618879"/>
            <a:chOff x="554355" y="1376368"/>
            <a:chExt cx="10960897" cy="618879"/>
          </a:xfrm>
        </p:grpSpPr>
        <p:sp>
          <p:nvSpPr>
            <p:cNvPr id="38" name="TextBox 37">
              <a:extLst>
                <a:ext uri="{FF2B5EF4-FFF2-40B4-BE49-F238E27FC236}">
                  <a16:creationId xmlns:a16="http://schemas.microsoft.com/office/drawing/2014/main" id="{27A81FBA-6A59-DF7C-63F9-4FA08385FA6F}"/>
                </a:ext>
              </a:extLst>
            </p:cNvPr>
            <p:cNvSpPr txBox="1"/>
            <p:nvPr/>
          </p:nvSpPr>
          <p:spPr>
            <a:xfrm>
              <a:off x="1173234" y="1431506"/>
              <a:ext cx="10342018" cy="508601"/>
            </a:xfrm>
            <a:prstGeom prst="rect">
              <a:avLst/>
            </a:prstGeom>
            <a:noFill/>
          </p:spPr>
          <p:txBody>
            <a:bodyPr wrap="square" rtlCol="0">
              <a:spAutoFit/>
            </a:bodyPr>
            <a:lstStyle/>
            <a:p>
              <a:pPr>
                <a:lnSpc>
                  <a:spcPct val="125000"/>
                </a:lnSpc>
              </a:pPr>
              <a:r>
                <a:rPr lang="en-US" sz="2400" b="1" dirty="0" err="1">
                  <a:solidFill>
                    <a:srgbClr val="0070C0"/>
                  </a:solidFill>
                  <a:latin typeface="+mj-lt"/>
                </a:rPr>
                <a:t>Ethanedial</a:t>
              </a:r>
              <a:r>
                <a:rPr lang="en-US" sz="2400" dirty="0">
                  <a:latin typeface="+mj-lt"/>
                </a:rPr>
                <a:t> (O=CH-CH=O) </a:t>
              </a:r>
              <a:r>
                <a:rPr lang="en-US" sz="2400" dirty="0" err="1">
                  <a:latin typeface="+mj-lt"/>
                </a:rPr>
                <a:t>là</a:t>
              </a:r>
              <a:r>
                <a:rPr lang="en-US" sz="2400" dirty="0">
                  <a:latin typeface="+mj-lt"/>
                </a:rPr>
                <a:t> aldehyde </a:t>
              </a:r>
              <a:r>
                <a:rPr lang="en-US" sz="2400" dirty="0" err="1">
                  <a:latin typeface="+mj-lt"/>
                </a:rPr>
                <a:t>đa</a:t>
              </a:r>
              <a:r>
                <a:rPr lang="en-US" sz="2400" dirty="0">
                  <a:latin typeface="+mj-lt"/>
                </a:rPr>
                <a:t> </a:t>
              </a:r>
              <a:r>
                <a:rPr lang="en-US" sz="2400" dirty="0" err="1">
                  <a:latin typeface="+mj-lt"/>
                </a:rPr>
                <a:t>chức</a:t>
              </a:r>
              <a:r>
                <a:rPr lang="en-US" sz="2400" dirty="0">
                  <a:latin typeface="+mj-lt"/>
                </a:rPr>
                <a:t>.</a:t>
              </a:r>
            </a:p>
          </p:txBody>
        </p:sp>
        <p:pic>
          <p:nvPicPr>
            <p:cNvPr id="39" name="Picture 38">
              <a:extLst>
                <a:ext uri="{FF2B5EF4-FFF2-40B4-BE49-F238E27FC236}">
                  <a16:creationId xmlns:a16="http://schemas.microsoft.com/office/drawing/2014/main" id="{D6D3E2DB-4147-4E6D-12FE-C985DD9A9C6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4355" y="1376368"/>
              <a:ext cx="618879" cy="618879"/>
            </a:xfrm>
            <a:prstGeom prst="rect">
              <a:avLst/>
            </a:prstGeom>
          </p:spPr>
        </p:pic>
      </p:grpSp>
      <p:pic>
        <p:nvPicPr>
          <p:cNvPr id="5122" name="Picture 2" descr="Best Ethanedial Royalty-Free Images, Stock Photos &amp; Pictures | Shutterstock">
            <a:extLst>
              <a:ext uri="{FF2B5EF4-FFF2-40B4-BE49-F238E27FC236}">
                <a16:creationId xmlns:a16="http://schemas.microsoft.com/office/drawing/2014/main" id="{3B04080E-8638-B9A7-170A-DFBCAEA6C5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200000">
            <a:off x="4502449" y="3192828"/>
            <a:ext cx="3187102" cy="318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6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3372542"/>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4"/>
              <a:ext cx="7672252" cy="623748"/>
            </a:xfrm>
            <a:prstGeom prst="rect">
              <a:avLst/>
            </a:prstGeom>
            <a:noFill/>
          </p:spPr>
          <p:txBody>
            <a:bodyPr wrap="square" rtlCol="0">
              <a:spAutoFit/>
            </a:bodyPr>
            <a:lstStyle/>
            <a:p>
              <a:pPr algn="ctr">
                <a:lnSpc>
                  <a:spcPct val="125000"/>
                </a:lnSpc>
              </a:pPr>
              <a:r>
                <a:rPr lang="en-US" sz="2200" b="1" dirty="0"/>
                <a:t> Quan </a:t>
              </a:r>
              <a:r>
                <a:rPr lang="en-US" sz="2200" b="1" dirty="0" err="1"/>
                <a:t>sát</a:t>
              </a:r>
              <a:r>
                <a:rPr lang="en-US" sz="2200" b="1" dirty="0"/>
                <a:t> </a:t>
              </a:r>
              <a:r>
                <a:rPr lang="en-US" sz="2200" b="1" dirty="0" err="1"/>
                <a:t>hình</a:t>
              </a:r>
              <a:r>
                <a:rPr lang="en-US" sz="2200" b="1" dirty="0"/>
                <a:t> 18.1 </a:t>
              </a:r>
              <a:r>
                <a:rPr lang="en-US" sz="2200" b="1" dirty="0" err="1"/>
                <a:t>Nhận</a:t>
              </a:r>
              <a:r>
                <a:rPr lang="en-US" sz="2200" b="1" dirty="0"/>
                <a:t> </a:t>
              </a:r>
              <a:r>
                <a:rPr lang="en-US" sz="2200" b="1" dirty="0" err="1"/>
                <a:t>xét</a:t>
              </a:r>
              <a:r>
                <a:rPr lang="en-US" sz="2200" b="1" dirty="0"/>
                <a:t> </a:t>
              </a:r>
              <a:r>
                <a:rPr lang="en-US" sz="2200" b="1" dirty="0" err="1"/>
                <a:t>đặc</a:t>
              </a:r>
              <a:r>
                <a:rPr lang="en-US" sz="2200" b="1" dirty="0"/>
                <a:t> </a:t>
              </a:r>
              <a:r>
                <a:rPr lang="en-US" sz="2200" b="1" dirty="0" err="1"/>
                <a:t>điểm</a:t>
              </a:r>
              <a:r>
                <a:rPr lang="en-US" sz="2200" b="1" dirty="0"/>
                <a:t> </a:t>
              </a:r>
              <a:r>
                <a:rPr lang="en-US" sz="2200" b="1" dirty="0" err="1"/>
                <a:t>chung</a:t>
              </a:r>
              <a:r>
                <a:rPr lang="en-US" sz="2200" b="1" dirty="0"/>
                <a:t> </a:t>
              </a:r>
              <a:r>
                <a:rPr lang="en-US" sz="2200" b="1" dirty="0" err="1"/>
                <a:t>về</a:t>
              </a:r>
              <a:r>
                <a:rPr lang="en-US" sz="2200" b="1" dirty="0"/>
                <a:t> </a:t>
              </a:r>
              <a:r>
                <a:rPr lang="en-US" sz="2200" b="1" dirty="0" err="1"/>
                <a:t>cấu</a:t>
              </a:r>
              <a:r>
                <a:rPr lang="en-US" sz="2200" b="1" dirty="0"/>
                <a:t> </a:t>
              </a:r>
              <a:r>
                <a:rPr lang="en-US" sz="2200" b="1" dirty="0" err="1"/>
                <a:t>tạo</a:t>
              </a:r>
              <a:r>
                <a:rPr lang="en-US" sz="2200" b="1" dirty="0"/>
                <a:t> </a:t>
              </a:r>
              <a:r>
                <a:rPr lang="en-US" sz="2200" b="1" dirty="0" err="1"/>
                <a:t>của</a:t>
              </a:r>
              <a:r>
                <a:rPr lang="en-US" sz="2200" b="1" dirty="0"/>
                <a:t> formaldehyde, acetaldehyde (aldehyde) </a:t>
              </a:r>
              <a:r>
                <a:rPr lang="en-US" sz="2200" b="1" dirty="0" err="1"/>
                <a:t>và</a:t>
              </a:r>
              <a:r>
                <a:rPr lang="en-US" sz="2200" b="1" dirty="0"/>
                <a:t> acetone (ketone). </a:t>
              </a:r>
            </a:p>
            <a:p>
              <a:pPr algn="ctr">
                <a:lnSpc>
                  <a:spcPct val="125000"/>
                </a:lnSpc>
              </a:pPr>
              <a:r>
                <a:rPr lang="en-US" sz="2200" b="1" dirty="0" err="1"/>
                <a:t>Hãy</a:t>
              </a:r>
              <a:r>
                <a:rPr lang="en-US" sz="2200" b="1" dirty="0"/>
                <a:t> </a:t>
              </a:r>
              <a:r>
                <a:rPr lang="en-US" sz="2200" b="1" dirty="0" err="1"/>
                <a:t>mô</a:t>
              </a:r>
              <a:r>
                <a:rPr lang="en-US" sz="2200" b="1" dirty="0"/>
                <a:t> </a:t>
              </a:r>
              <a:r>
                <a:rPr lang="en-US" sz="2200" b="1" dirty="0" err="1"/>
                <a:t>tả</a:t>
              </a:r>
              <a:r>
                <a:rPr lang="en-US" sz="2200" b="1" dirty="0"/>
                <a:t> </a:t>
              </a:r>
              <a:r>
                <a:rPr lang="en-US" sz="2200" b="1" dirty="0" err="1"/>
                <a:t>hình</a:t>
              </a:r>
              <a:r>
                <a:rPr lang="en-US" sz="2200" b="1" dirty="0"/>
                <a:t> </a:t>
              </a:r>
              <a:r>
                <a:rPr lang="en-US" sz="2200" b="1" dirty="0" err="1"/>
                <a:t>dạng</a:t>
              </a:r>
              <a:r>
                <a:rPr lang="en-US" sz="2200" b="1" dirty="0"/>
                <a:t> </a:t>
              </a:r>
              <a:r>
                <a:rPr lang="en-US" sz="2200" b="1" dirty="0" err="1"/>
                <a:t>phân</a:t>
              </a:r>
              <a:r>
                <a:rPr lang="en-US" sz="2200" b="1" dirty="0"/>
                <a:t> </a:t>
              </a:r>
              <a:r>
                <a:rPr lang="en-US" sz="2200" b="1" dirty="0" err="1"/>
                <a:t>tử</a:t>
              </a:r>
              <a:r>
                <a:rPr lang="en-US" sz="2200" b="1" dirty="0"/>
                <a:t> </a:t>
              </a:r>
              <a:r>
                <a:rPr lang="en-US" sz="2200" b="1" dirty="0" err="1"/>
                <a:t>của</a:t>
              </a:r>
              <a:r>
                <a:rPr lang="en-US" sz="2200" b="1" dirty="0"/>
                <a:t> formaldehyde </a:t>
              </a:r>
              <a:r>
                <a:rPr lang="en-US" sz="2200" b="1" dirty="0" err="1"/>
                <a:t>và</a:t>
              </a:r>
              <a:r>
                <a:rPr lang="en-US" sz="2200" b="1" dirty="0"/>
                <a:t> acetaldehyde</a:t>
              </a:r>
              <a:endParaRPr lang="vi-VN"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858847" y="5095691"/>
            <a:ext cx="10609195" cy="1200329"/>
            <a:chOff x="587723" y="4009461"/>
            <a:chExt cx="10609195" cy="1200329"/>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69710" y="4009461"/>
              <a:ext cx="98272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spcBef>
                  <a:spcPts val="0"/>
                </a:spcBef>
                <a:spcAft>
                  <a:spcPts val="0"/>
                </a:spcAft>
              </a:pPr>
              <a:r>
                <a:rPr lang="vi-VN" altLang="en-US" sz="2400" dirty="0">
                  <a:solidFill>
                    <a:srgbClr val="000000"/>
                  </a:solidFill>
                  <a:latin typeface="+mj-lt"/>
                </a:rPr>
                <a:t>Các chất đều có chứa</a:t>
              </a:r>
              <a:r>
                <a:rPr lang="en-US" altLang="en-US" sz="2400" dirty="0">
                  <a:solidFill>
                    <a:srgbClr val="000000"/>
                  </a:solidFill>
                  <a:latin typeface="+mj-lt"/>
                </a:rPr>
                <a:t> </a:t>
              </a:r>
              <a:r>
                <a:rPr lang="vi-VN" altLang="en-US" sz="2400" dirty="0">
                  <a:solidFill>
                    <a:srgbClr val="000000"/>
                  </a:solidFill>
                  <a:latin typeface="+mj-lt"/>
                </a:rPr>
                <a:t>nhóm carbonyl</a:t>
              </a:r>
              <a:r>
                <a:rPr lang="en-US" altLang="en-US" sz="2400" dirty="0">
                  <a:solidFill>
                    <a:srgbClr val="000000"/>
                  </a:solidFill>
                  <a:latin typeface="+mj-lt"/>
                </a:rPr>
                <a:t>.</a:t>
              </a:r>
              <a:endParaRPr lang="vi-VN" altLang="en-US" sz="2400" dirty="0">
                <a:solidFill>
                  <a:srgbClr val="000000"/>
                </a:solidFill>
                <a:latin typeface="+mj-lt"/>
              </a:endParaRPr>
            </a:p>
            <a:p>
              <a:pPr lvl="0" algn="just">
                <a:spcBef>
                  <a:spcPts val="0"/>
                </a:spcBef>
                <a:spcAft>
                  <a:spcPts val="0"/>
                </a:spcAft>
              </a:pPr>
              <a:r>
                <a:rPr lang="vi-VN" altLang="en-US" sz="2400" dirty="0">
                  <a:solidFill>
                    <a:srgbClr val="000000"/>
                  </a:solidFill>
                  <a:latin typeface="+mj-lt"/>
                </a:rPr>
                <a:t>Hình dạng phân tử của formaldehyde và acetaldehyde: liên kết C=O và 2 liên đơn cùng nằm trên một mặt phẳng, có góc liên kết khoảng 120</a:t>
              </a:r>
              <a:r>
                <a:rPr lang="vi-VN" altLang="en-US" sz="2400" baseline="30000" dirty="0">
                  <a:solidFill>
                    <a:srgbClr val="000000"/>
                  </a:solidFill>
                  <a:latin typeface="+mj-lt"/>
                </a:rPr>
                <a:t>o</a:t>
              </a:r>
              <a:endParaRPr kumimoji="0" lang="en-US" altLang="en-US" sz="1800" b="0" i="0" u="none" strike="noStrike" cap="none" normalizeH="0" baseline="30000" dirty="0">
                <a:ln>
                  <a:noFill/>
                </a:ln>
                <a:solidFill>
                  <a:schemeClr val="tx1"/>
                </a:solidFill>
                <a:effectLs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1</a:t>
            </a:r>
          </a:p>
        </p:txBody>
      </p:sp>
      <p:pic>
        <p:nvPicPr>
          <p:cNvPr id="12" name="Picture 11">
            <a:extLst>
              <a:ext uri="{FF2B5EF4-FFF2-40B4-BE49-F238E27FC236}">
                <a16:creationId xmlns:a16="http://schemas.microsoft.com/office/drawing/2014/main" id="{B3036324-D69C-F27A-6569-6DBD8F15547D}"/>
              </a:ext>
            </a:extLst>
          </p:cNvPr>
          <p:cNvPicPr>
            <a:picLocks noChangeAspect="1"/>
          </p:cNvPicPr>
          <p:nvPr/>
        </p:nvPicPr>
        <p:blipFill>
          <a:blip r:embed="rId3"/>
          <a:stretch>
            <a:fillRect/>
          </a:stretch>
        </p:blipFill>
        <p:spPr>
          <a:xfrm>
            <a:off x="2437754" y="3012300"/>
            <a:ext cx="6735080" cy="1573833"/>
          </a:xfrm>
          <a:prstGeom prst="rect">
            <a:avLst/>
          </a:prstGeom>
        </p:spPr>
      </p:pic>
    </p:spTree>
    <p:extLst>
      <p:ext uri="{BB962C8B-B14F-4D97-AF65-F5344CB8AC3E}">
        <p14:creationId xmlns:p14="http://schemas.microsoft.com/office/powerpoint/2010/main" val="86726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1</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411942" y="1354660"/>
            <a:ext cx="9368118" cy="1444849"/>
            <a:chOff x="1965788" y="2168370"/>
            <a:chExt cx="7305865" cy="1444849"/>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1444849"/>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9"/>
              <a:ext cx="7054310" cy="1381147"/>
            </a:xfrm>
            <a:prstGeom prst="rect">
              <a:avLst/>
            </a:prstGeom>
            <a:noFill/>
          </p:spPr>
          <p:txBody>
            <a:bodyPr wrap="square" rtlCol="0">
              <a:spAutoFit/>
            </a:bodyPr>
            <a:lstStyle/>
            <a:p>
              <a:pPr algn="ctr">
                <a:lnSpc>
                  <a:spcPct val="120000"/>
                </a:lnSpc>
              </a:pPr>
              <a:r>
                <a:rPr lang="en-US" sz="2400" b="1" dirty="0"/>
                <a:t> </a:t>
              </a:r>
              <a:r>
                <a:rPr lang="en-US" sz="2400" b="1" dirty="0" err="1"/>
                <a:t>Viết</a:t>
              </a:r>
              <a:r>
                <a:rPr lang="en-US" sz="2400" b="1" dirty="0"/>
                <a:t> </a:t>
              </a:r>
              <a:r>
                <a:rPr lang="en-US" sz="2400" b="1" dirty="0" err="1"/>
                <a:t>công</a:t>
              </a:r>
              <a:r>
                <a:rPr lang="en-US" sz="2400" b="1" dirty="0"/>
                <a:t> </a:t>
              </a:r>
              <a:r>
                <a:rPr lang="en-US" sz="2400" b="1" dirty="0" err="1"/>
                <a:t>thức</a:t>
              </a:r>
              <a:r>
                <a:rPr lang="en-US" sz="2400" b="1" dirty="0"/>
                <a:t> </a:t>
              </a:r>
              <a:r>
                <a:rPr lang="en-US" sz="2400" b="1" dirty="0" err="1"/>
                <a:t>cấu</a:t>
              </a:r>
              <a:r>
                <a:rPr lang="en-US" sz="2400" b="1" dirty="0"/>
                <a:t> </a:t>
              </a:r>
              <a:r>
                <a:rPr lang="en-US" sz="2400" b="1" dirty="0" err="1"/>
                <a:t>tạo</a:t>
              </a:r>
              <a:r>
                <a:rPr lang="en-US" sz="2400" b="1" dirty="0"/>
                <a:t> </a:t>
              </a:r>
              <a:r>
                <a:rPr lang="en-US" sz="2400" b="1" dirty="0" err="1"/>
                <a:t>các</a:t>
              </a:r>
              <a:r>
                <a:rPr lang="en-US" sz="2400" b="1" dirty="0"/>
                <a:t> </a:t>
              </a:r>
              <a:r>
                <a:rPr lang="en-US" sz="2400" b="1" dirty="0" err="1"/>
                <a:t>đồng</a:t>
              </a:r>
              <a:r>
                <a:rPr lang="en-US" sz="2400" b="1" dirty="0"/>
                <a:t> </a:t>
              </a:r>
              <a:r>
                <a:rPr lang="en-US" sz="2400" b="1" dirty="0" err="1"/>
                <a:t>phân</a:t>
              </a:r>
              <a:r>
                <a:rPr lang="en-US" sz="2400" b="1" dirty="0"/>
                <a:t> </a:t>
              </a:r>
              <a:r>
                <a:rPr lang="en-US" sz="2400" b="1" dirty="0" err="1"/>
                <a:t>của</a:t>
              </a:r>
              <a:r>
                <a:rPr lang="en-US" sz="2400" b="1" dirty="0"/>
                <a:t> </a:t>
              </a:r>
              <a:r>
                <a:rPr lang="en-US" sz="2400" b="1" dirty="0" err="1"/>
                <a:t>hợp</a:t>
              </a:r>
              <a:r>
                <a:rPr lang="en-US" sz="2400" b="1" dirty="0"/>
                <a:t> </a:t>
              </a:r>
              <a:r>
                <a:rPr lang="en-US" sz="2400" b="1" dirty="0" err="1"/>
                <a:t>chất</a:t>
              </a:r>
              <a:r>
                <a:rPr lang="en-US" sz="2400" b="1" dirty="0"/>
                <a:t> carbonyl </a:t>
              </a:r>
              <a:r>
                <a:rPr lang="en-US" sz="2400" b="1" dirty="0" err="1"/>
                <a:t>có</a:t>
              </a:r>
              <a:r>
                <a:rPr lang="en-US" sz="2400" b="1" dirty="0"/>
                <a:t> </a:t>
              </a:r>
              <a:r>
                <a:rPr lang="en-US" sz="2400" b="1" dirty="0" err="1"/>
                <a:t>trong</a:t>
              </a:r>
              <a:r>
                <a:rPr lang="en-US" sz="2400" b="1" dirty="0"/>
                <a:t> </a:t>
              </a:r>
              <a:r>
                <a:rPr lang="en-US" sz="2400" b="1" dirty="0" err="1"/>
                <a:t>công</a:t>
              </a:r>
              <a:r>
                <a:rPr lang="en-US" sz="2400" b="1" dirty="0"/>
                <a:t> </a:t>
              </a:r>
              <a:r>
                <a:rPr lang="en-US" sz="2400" b="1" dirty="0" err="1"/>
                <a:t>thức</a:t>
              </a:r>
              <a:r>
                <a:rPr lang="en-US" sz="2400" b="1" dirty="0"/>
                <a:t> </a:t>
              </a:r>
              <a:r>
                <a:rPr lang="en-US" sz="2400" b="1" dirty="0" err="1"/>
                <a:t>phân</a:t>
              </a:r>
              <a:r>
                <a:rPr lang="en-US" sz="2400" b="1" dirty="0"/>
                <a:t> </a:t>
              </a:r>
              <a:r>
                <a:rPr lang="en-US" sz="2400" b="1" dirty="0" err="1"/>
                <a:t>tử</a:t>
              </a:r>
              <a:r>
                <a:rPr lang="en-US" sz="2400" b="1" dirty="0"/>
                <a:t> C</a:t>
              </a:r>
              <a:r>
                <a:rPr lang="en-US" sz="2400" b="1" baseline="-25000" dirty="0"/>
                <a:t>4</a:t>
              </a:r>
              <a:r>
                <a:rPr lang="en-US" sz="2400" b="1" dirty="0"/>
                <a:t>H</a:t>
              </a:r>
              <a:r>
                <a:rPr lang="en-US" sz="2400" b="1" baseline="-25000" dirty="0"/>
                <a:t>8</a:t>
              </a:r>
              <a:r>
                <a:rPr lang="en-US" sz="2400" b="1" dirty="0"/>
                <a:t>O. </a:t>
              </a:r>
              <a:r>
                <a:rPr lang="en-US" sz="2400" b="1" dirty="0" err="1"/>
                <a:t>Chất</a:t>
              </a:r>
              <a:r>
                <a:rPr lang="en-US" sz="2400" b="1" dirty="0"/>
                <a:t> </a:t>
              </a:r>
              <a:r>
                <a:rPr lang="en-US" sz="2400" b="1" dirty="0" err="1"/>
                <a:t>nào</a:t>
              </a:r>
              <a:r>
                <a:rPr lang="en-US" sz="2400" b="1" dirty="0"/>
                <a:t> </a:t>
              </a:r>
              <a:r>
                <a:rPr lang="en-US" sz="2400" b="1" dirty="0" err="1"/>
                <a:t>là</a:t>
              </a:r>
              <a:r>
                <a:rPr lang="en-US" sz="2400" b="1" dirty="0"/>
                <a:t> aldehyde, </a:t>
              </a:r>
              <a:r>
                <a:rPr lang="en-US" sz="2400" b="1" dirty="0" err="1"/>
                <a:t>chất</a:t>
              </a:r>
              <a:r>
                <a:rPr lang="en-US" sz="2400" b="1" dirty="0"/>
                <a:t> </a:t>
              </a:r>
              <a:r>
                <a:rPr lang="en-US" sz="2400" b="1" dirty="0" err="1"/>
                <a:t>nào</a:t>
              </a:r>
              <a:r>
                <a:rPr lang="en-US" sz="2400" b="1" dirty="0"/>
                <a:t> </a:t>
              </a:r>
              <a:r>
                <a:rPr lang="en-US" sz="2400" b="1" dirty="0" err="1"/>
                <a:t>là</a:t>
              </a:r>
              <a:r>
                <a:rPr lang="en-US" sz="2400" b="1" dirty="0"/>
                <a:t> ketone?</a:t>
              </a:r>
              <a:endParaRPr lang="vi-VN" sz="2400" b="1" dirty="0"/>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2661354" y="2919780"/>
            <a:ext cx="6819059" cy="609601"/>
            <a:chOff x="2566241" y="2718317"/>
            <a:chExt cx="6819059" cy="609601"/>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6115507" cy="508601"/>
            </a:xfrm>
            <a:prstGeom prst="rect">
              <a:avLst/>
            </a:prstGeom>
            <a:noFill/>
          </p:spPr>
          <p:txBody>
            <a:bodyPr wrap="square" rtlCol="0">
              <a:spAutoFit/>
            </a:bodyPr>
            <a:lstStyle/>
            <a:p>
              <a:pPr>
                <a:lnSpc>
                  <a:spcPct val="125000"/>
                </a:lnSpc>
              </a:pPr>
              <a:r>
                <a:rPr lang="vi-VN" sz="2400" dirty="0">
                  <a:latin typeface="+mj-lt"/>
                </a:rPr>
                <a:t>Aldehyde no, đơn, hở có công thức C</a:t>
              </a:r>
              <a:r>
                <a:rPr lang="vi-VN" sz="2400" baseline="-25000" dirty="0">
                  <a:latin typeface="+mj-lt"/>
                </a:rPr>
                <a:t>4</a:t>
              </a:r>
              <a:r>
                <a:rPr lang="vi-VN" sz="2400" dirty="0">
                  <a:latin typeface="+mj-lt"/>
                </a:rPr>
                <a:t>H</a:t>
              </a:r>
              <a:r>
                <a:rPr lang="vi-VN" sz="2400" baseline="-25000" dirty="0">
                  <a:latin typeface="+mj-lt"/>
                </a:rPr>
                <a:t>8</a:t>
              </a:r>
              <a:r>
                <a:rPr lang="vi-VN" sz="2400" dirty="0">
                  <a:latin typeface="+mj-lt"/>
                </a:rPr>
                <a:t>O:</a:t>
              </a:r>
            </a:p>
          </p:txBody>
        </p:sp>
      </p:grpSp>
      <p:grpSp>
        <p:nvGrpSpPr>
          <p:cNvPr id="27" name="Group 26">
            <a:extLst>
              <a:ext uri="{FF2B5EF4-FFF2-40B4-BE49-F238E27FC236}">
                <a16:creationId xmlns:a16="http://schemas.microsoft.com/office/drawing/2014/main" id="{271E704F-ED68-E687-B1A3-7240E8E2ABA5}"/>
              </a:ext>
            </a:extLst>
          </p:cNvPr>
          <p:cNvGrpSpPr/>
          <p:nvPr/>
        </p:nvGrpSpPr>
        <p:grpSpPr>
          <a:xfrm>
            <a:off x="2661354" y="4922492"/>
            <a:ext cx="6819059" cy="609601"/>
            <a:chOff x="2566241" y="4721029"/>
            <a:chExt cx="6819059" cy="609601"/>
          </a:xfrm>
        </p:grpSpPr>
        <p:pic>
          <p:nvPicPr>
            <p:cNvPr id="22" name="Picture 21">
              <a:extLst>
                <a:ext uri="{FF2B5EF4-FFF2-40B4-BE49-F238E27FC236}">
                  <a16:creationId xmlns:a16="http://schemas.microsoft.com/office/drawing/2014/main" id="{F6D292F5-A9E9-B1D4-3E88-04275D59CB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66241" y="4721029"/>
              <a:ext cx="609601" cy="609601"/>
            </a:xfrm>
            <a:prstGeom prst="rect">
              <a:avLst/>
            </a:prstGeom>
          </p:spPr>
        </p:pic>
        <p:sp>
          <p:nvSpPr>
            <p:cNvPr id="23" name="TextBox 22">
              <a:extLst>
                <a:ext uri="{FF2B5EF4-FFF2-40B4-BE49-F238E27FC236}">
                  <a16:creationId xmlns:a16="http://schemas.microsoft.com/office/drawing/2014/main" id="{67F728F0-5B8C-23F5-F564-1EB3AF839154}"/>
                </a:ext>
              </a:extLst>
            </p:cNvPr>
            <p:cNvSpPr txBox="1"/>
            <p:nvPr/>
          </p:nvSpPr>
          <p:spPr>
            <a:xfrm>
              <a:off x="3269793" y="4733429"/>
              <a:ext cx="6115507" cy="508601"/>
            </a:xfrm>
            <a:prstGeom prst="rect">
              <a:avLst/>
            </a:prstGeom>
            <a:noFill/>
          </p:spPr>
          <p:txBody>
            <a:bodyPr wrap="square" rtlCol="0">
              <a:spAutoFit/>
            </a:bodyPr>
            <a:lstStyle/>
            <a:p>
              <a:pPr>
                <a:lnSpc>
                  <a:spcPct val="125000"/>
                </a:lnSpc>
              </a:pPr>
              <a:r>
                <a:rPr lang="vi-VN" sz="2400">
                  <a:latin typeface="+mj-lt"/>
                </a:rPr>
                <a:t>Ketone no, đơn, hở có công thức C</a:t>
              </a:r>
              <a:r>
                <a:rPr lang="vi-VN" sz="2400" baseline="-25000">
                  <a:latin typeface="+mj-lt"/>
                </a:rPr>
                <a:t>4</a:t>
              </a:r>
              <a:r>
                <a:rPr lang="vi-VN" sz="2400">
                  <a:latin typeface="+mj-lt"/>
                </a:rPr>
                <a:t>H</a:t>
              </a:r>
              <a:r>
                <a:rPr lang="vi-VN" sz="2400" baseline="-25000">
                  <a:latin typeface="+mj-lt"/>
                </a:rPr>
                <a:t>8</a:t>
              </a:r>
              <a:r>
                <a:rPr lang="vi-VN" sz="2400">
                  <a:latin typeface="+mj-lt"/>
                </a:rPr>
                <a:t>O:</a:t>
              </a:r>
            </a:p>
          </p:txBody>
        </p:sp>
      </p:grpSp>
      <p:grpSp>
        <p:nvGrpSpPr>
          <p:cNvPr id="26" name="Group 25">
            <a:extLst>
              <a:ext uri="{FF2B5EF4-FFF2-40B4-BE49-F238E27FC236}">
                <a16:creationId xmlns:a16="http://schemas.microsoft.com/office/drawing/2014/main" id="{25FC0DF0-0894-CD6C-BC13-B1E6A7C6FBE1}"/>
              </a:ext>
            </a:extLst>
          </p:cNvPr>
          <p:cNvGrpSpPr/>
          <p:nvPr/>
        </p:nvGrpSpPr>
        <p:grpSpPr>
          <a:xfrm>
            <a:off x="1252108" y="3664772"/>
            <a:ext cx="10235683" cy="1129810"/>
            <a:chOff x="1156995" y="3463309"/>
            <a:chExt cx="10235683" cy="1129810"/>
          </a:xfrm>
        </p:grpSpPr>
        <p:sp>
          <p:nvSpPr>
            <p:cNvPr id="21" name="TextBox 20">
              <a:extLst>
                <a:ext uri="{FF2B5EF4-FFF2-40B4-BE49-F238E27FC236}">
                  <a16:creationId xmlns:a16="http://schemas.microsoft.com/office/drawing/2014/main" id="{ECA438CA-D7C1-4DE4-6B1D-47259B4BFAC2}"/>
                </a:ext>
              </a:extLst>
            </p:cNvPr>
            <p:cNvSpPr txBox="1"/>
            <p:nvPr/>
          </p:nvSpPr>
          <p:spPr>
            <a:xfrm>
              <a:off x="1247202" y="3463309"/>
              <a:ext cx="3680398" cy="578043"/>
            </a:xfrm>
            <a:prstGeom prst="rect">
              <a:avLst/>
            </a:prstGeom>
            <a:noFill/>
          </p:spPr>
          <p:txBody>
            <a:bodyPr wrap="square" rtlCol="0">
              <a:spAutoFit/>
            </a:bodyPr>
            <a:lstStyle/>
            <a:p>
              <a:pPr>
                <a:lnSpc>
                  <a:spcPct val="125000"/>
                </a:lnSpc>
              </a:pPr>
              <a:r>
                <a:rPr lang="en-US" sz="2800" b="1">
                  <a:latin typeface="+mj-lt"/>
                </a:rPr>
                <a:t>CH</a:t>
              </a:r>
              <a:r>
                <a:rPr lang="en-US" sz="2800" b="1" baseline="-25000">
                  <a:latin typeface="+mj-lt"/>
                </a:rPr>
                <a:t>3</a:t>
              </a:r>
              <a:r>
                <a:rPr lang="en-US" sz="2800" b="1">
                  <a:latin typeface="+mj-lt"/>
                  <a:ea typeface="Tahoma" panose="020B0604030504040204" pitchFamily="34" charset="0"/>
                  <a:cs typeface="Tahoma" panose="020B0604030504040204" pitchFamily="34" charset="0"/>
                </a:rPr>
                <a:t>−CH</a:t>
              </a:r>
              <a:r>
                <a:rPr lang="en-US" sz="24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−CH</a:t>
              </a:r>
              <a:r>
                <a:rPr lang="en-US" sz="24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−CHO</a:t>
              </a:r>
              <a:endParaRPr lang="en-US" sz="2800" b="1">
                <a:latin typeface="+mj-lt"/>
              </a:endParaRPr>
            </a:p>
          </p:txBody>
        </p:sp>
        <p:grpSp>
          <p:nvGrpSpPr>
            <p:cNvPr id="29" name="Group 28">
              <a:extLst>
                <a:ext uri="{FF2B5EF4-FFF2-40B4-BE49-F238E27FC236}">
                  <a16:creationId xmlns:a16="http://schemas.microsoft.com/office/drawing/2014/main" id="{303F71B3-C6D0-0C0E-5B36-FBD6D2144C97}"/>
                </a:ext>
              </a:extLst>
            </p:cNvPr>
            <p:cNvGrpSpPr/>
            <p:nvPr/>
          </p:nvGrpSpPr>
          <p:grpSpPr>
            <a:xfrm>
              <a:off x="5674319" y="3463309"/>
              <a:ext cx="2575498" cy="1129810"/>
              <a:chOff x="6187502" y="3640591"/>
              <a:chExt cx="2575498" cy="1129810"/>
            </a:xfrm>
          </p:grpSpPr>
          <p:sp>
            <p:nvSpPr>
              <p:cNvPr id="24" name="TextBox 23">
                <a:extLst>
                  <a:ext uri="{FF2B5EF4-FFF2-40B4-BE49-F238E27FC236}">
                    <a16:creationId xmlns:a16="http://schemas.microsoft.com/office/drawing/2014/main" id="{6D12F684-7F9B-0165-CCEE-56E50F512826}"/>
                  </a:ext>
                </a:extLst>
              </p:cNvPr>
              <p:cNvSpPr txBox="1"/>
              <p:nvPr/>
            </p:nvSpPr>
            <p:spPr>
              <a:xfrm>
                <a:off x="6187502" y="3640591"/>
                <a:ext cx="2575498" cy="578043"/>
              </a:xfrm>
              <a:prstGeom prst="rect">
                <a:avLst/>
              </a:prstGeom>
              <a:noFill/>
            </p:spPr>
            <p:txBody>
              <a:bodyPr wrap="square" rtlCol="0">
                <a:spAutoFit/>
              </a:bodyPr>
              <a:lstStyle/>
              <a:p>
                <a:pPr>
                  <a:lnSpc>
                    <a:spcPct val="125000"/>
                  </a:lnSpc>
                </a:pPr>
                <a:r>
                  <a:rPr lang="en-US" sz="2800" b="1">
                    <a:latin typeface="+mj-lt"/>
                  </a:rPr>
                  <a:t>CH</a:t>
                </a:r>
                <a:r>
                  <a:rPr lang="en-US" sz="2800" b="1" baseline="-25000">
                    <a:latin typeface="+mj-lt"/>
                  </a:rPr>
                  <a:t>3</a:t>
                </a:r>
                <a:r>
                  <a:rPr lang="en-US" sz="2800" b="1">
                    <a:latin typeface="+mj-lt"/>
                    <a:ea typeface="Tahoma" panose="020B0604030504040204" pitchFamily="34" charset="0"/>
                    <a:cs typeface="Tahoma" panose="020B0604030504040204" pitchFamily="34" charset="0"/>
                  </a:rPr>
                  <a:t>−CH−CHO</a:t>
                </a:r>
                <a:endParaRPr lang="en-US" sz="2800" b="1">
                  <a:latin typeface="+mj-lt"/>
                </a:endParaRPr>
              </a:p>
            </p:txBody>
          </p:sp>
          <p:sp>
            <p:nvSpPr>
              <p:cNvPr id="25" name="TextBox 24">
                <a:extLst>
                  <a:ext uri="{FF2B5EF4-FFF2-40B4-BE49-F238E27FC236}">
                    <a16:creationId xmlns:a16="http://schemas.microsoft.com/office/drawing/2014/main" id="{7BFCC4F1-F856-F9A8-7640-E0820D2F2BE2}"/>
                  </a:ext>
                </a:extLst>
              </p:cNvPr>
              <p:cNvSpPr txBox="1"/>
              <p:nvPr/>
            </p:nvSpPr>
            <p:spPr>
              <a:xfrm>
                <a:off x="7040047" y="4192358"/>
                <a:ext cx="987654" cy="578043"/>
              </a:xfrm>
              <a:prstGeom prst="rect">
                <a:avLst/>
              </a:prstGeom>
              <a:noFill/>
            </p:spPr>
            <p:txBody>
              <a:bodyPr wrap="square" rtlCol="0">
                <a:spAutoFit/>
              </a:bodyPr>
              <a:lstStyle/>
              <a:p>
                <a:pPr>
                  <a:lnSpc>
                    <a:spcPct val="125000"/>
                  </a:lnSpc>
                </a:pPr>
                <a:r>
                  <a:rPr lang="en-US" sz="2800" b="1">
                    <a:latin typeface="+mj-lt"/>
                  </a:rPr>
                  <a:t>CH</a:t>
                </a:r>
                <a:r>
                  <a:rPr lang="en-US" sz="2800" b="1" baseline="-25000">
                    <a:latin typeface="+mj-lt"/>
                  </a:rPr>
                  <a:t>3</a:t>
                </a:r>
                <a:endParaRPr lang="en-US" sz="2800" b="1">
                  <a:latin typeface="+mj-lt"/>
                </a:endParaRPr>
              </a:p>
            </p:txBody>
          </p:sp>
          <p:sp>
            <p:nvSpPr>
              <p:cNvPr id="28" name="TextBox 27">
                <a:extLst>
                  <a:ext uri="{FF2B5EF4-FFF2-40B4-BE49-F238E27FC236}">
                    <a16:creationId xmlns:a16="http://schemas.microsoft.com/office/drawing/2014/main" id="{8569574E-1D15-4F2B-1AF6-982FA58C0792}"/>
                  </a:ext>
                </a:extLst>
              </p:cNvPr>
              <p:cNvSpPr txBox="1">
                <a:spLocks noChangeAspect="1"/>
              </p:cNvSpPr>
              <p:nvPr>
                <p:custDataLst>
                  <p:tags r:id="rId1"/>
                </p:custDataLst>
              </p:nvPr>
            </p:nvSpPr>
            <p:spPr>
              <a:xfrm rot="5400000">
                <a:off x="7172325" y="4218527"/>
                <a:ext cx="176385" cy="45257"/>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grpSp>
        <p:sp>
          <p:nvSpPr>
            <p:cNvPr id="30" name="TextBox 29">
              <a:extLst>
                <a:ext uri="{FF2B5EF4-FFF2-40B4-BE49-F238E27FC236}">
                  <a16:creationId xmlns:a16="http://schemas.microsoft.com/office/drawing/2014/main" id="{DCC03CD9-0BB8-39C5-6CDE-4E3D11F19DEE}"/>
                </a:ext>
              </a:extLst>
            </p:cNvPr>
            <p:cNvSpPr txBox="1"/>
            <p:nvPr/>
          </p:nvSpPr>
          <p:spPr>
            <a:xfrm>
              <a:off x="1156995" y="4070632"/>
              <a:ext cx="3890728"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Butanal / butyraldehyde</a:t>
              </a:r>
            </a:p>
          </p:txBody>
        </p:sp>
        <p:sp>
          <p:nvSpPr>
            <p:cNvPr id="32" name="TextBox 31">
              <a:extLst>
                <a:ext uri="{FF2B5EF4-FFF2-40B4-BE49-F238E27FC236}">
                  <a16:creationId xmlns:a16="http://schemas.microsoft.com/office/drawing/2014/main" id="{DC3CF2E4-F844-F2B6-B06B-E366CB2AC152}"/>
                </a:ext>
              </a:extLst>
            </p:cNvPr>
            <p:cNvSpPr txBox="1"/>
            <p:nvPr/>
          </p:nvSpPr>
          <p:spPr>
            <a:xfrm>
              <a:off x="8220269" y="3576110"/>
              <a:ext cx="3172409" cy="970266"/>
            </a:xfrm>
            <a:prstGeom prst="rect">
              <a:avLst/>
            </a:prstGeom>
            <a:noFill/>
          </p:spPr>
          <p:txBody>
            <a:bodyPr wrap="square" rtlCol="0">
              <a:spAutoFit/>
            </a:bodyPr>
            <a:lstStyle/>
            <a:p>
              <a:pPr>
                <a:lnSpc>
                  <a:spcPct val="125000"/>
                </a:lnSpc>
              </a:pPr>
              <a:r>
                <a:rPr lang="en-US" sz="2400" b="1">
                  <a:solidFill>
                    <a:schemeClr val="accent5">
                      <a:lumMod val="75000"/>
                    </a:schemeClr>
                  </a:solidFill>
                  <a:latin typeface="+mj-lt"/>
                </a:rPr>
                <a:t>2-methylpropanal / </a:t>
              </a:r>
            </a:p>
            <a:p>
              <a:pPr>
                <a:lnSpc>
                  <a:spcPct val="125000"/>
                </a:lnSpc>
              </a:pPr>
              <a:r>
                <a:rPr lang="en-US" sz="2400" b="1">
                  <a:solidFill>
                    <a:schemeClr val="accent5">
                      <a:lumMod val="75000"/>
                    </a:schemeClr>
                  </a:solidFill>
                  <a:latin typeface="+mj-lt"/>
                </a:rPr>
                <a:t>isobutyraldehyde</a:t>
              </a:r>
            </a:p>
          </p:txBody>
        </p:sp>
      </p:grpSp>
      <p:grpSp>
        <p:nvGrpSpPr>
          <p:cNvPr id="42" name="Group 41">
            <a:extLst>
              <a:ext uri="{FF2B5EF4-FFF2-40B4-BE49-F238E27FC236}">
                <a16:creationId xmlns:a16="http://schemas.microsoft.com/office/drawing/2014/main" id="{68CF0ED4-150C-4526-871D-E896DFE67DD3}"/>
              </a:ext>
            </a:extLst>
          </p:cNvPr>
          <p:cNvGrpSpPr/>
          <p:nvPr/>
        </p:nvGrpSpPr>
        <p:grpSpPr>
          <a:xfrm>
            <a:off x="3349090" y="5444495"/>
            <a:ext cx="3403998" cy="1155302"/>
            <a:chOff x="3120627" y="5243032"/>
            <a:chExt cx="3403998" cy="1155302"/>
          </a:xfrm>
        </p:grpSpPr>
        <p:sp>
          <p:nvSpPr>
            <p:cNvPr id="34" name="TextBox 33">
              <a:extLst>
                <a:ext uri="{FF2B5EF4-FFF2-40B4-BE49-F238E27FC236}">
                  <a16:creationId xmlns:a16="http://schemas.microsoft.com/office/drawing/2014/main" id="{947A8254-0A89-904A-9D19-5F220017954C}"/>
                </a:ext>
              </a:extLst>
            </p:cNvPr>
            <p:cNvSpPr txBox="1"/>
            <p:nvPr/>
          </p:nvSpPr>
          <p:spPr>
            <a:xfrm>
              <a:off x="3120627" y="5243032"/>
              <a:ext cx="3403998" cy="578043"/>
            </a:xfrm>
            <a:prstGeom prst="rect">
              <a:avLst/>
            </a:prstGeom>
            <a:noFill/>
          </p:spPr>
          <p:txBody>
            <a:bodyPr wrap="square" rtlCol="0">
              <a:spAutoFit/>
            </a:bodyPr>
            <a:lstStyle/>
            <a:p>
              <a:pPr>
                <a:lnSpc>
                  <a:spcPct val="125000"/>
                </a:lnSpc>
              </a:pPr>
              <a:r>
                <a:rPr lang="en-US" sz="2800" b="1">
                  <a:latin typeface="+mj-lt"/>
                </a:rPr>
                <a:t>CH</a:t>
              </a:r>
              <a:r>
                <a:rPr lang="en-US" sz="2800" b="1" baseline="-25000">
                  <a:latin typeface="+mj-lt"/>
                </a:rPr>
                <a:t>3</a:t>
              </a:r>
              <a:r>
                <a:rPr lang="en-US" sz="2800" b="1">
                  <a:latin typeface="+mj-lt"/>
                  <a:ea typeface="Tahoma" panose="020B0604030504040204" pitchFamily="34" charset="0"/>
                  <a:cs typeface="Tahoma" panose="020B0604030504040204" pitchFamily="34" charset="0"/>
                </a:rPr>
                <a:t>−CH</a:t>
              </a:r>
              <a:r>
                <a:rPr lang="en-US" sz="28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−C −CH</a:t>
              </a:r>
              <a:r>
                <a:rPr lang="en-US" sz="2800" b="1" baseline="-25000">
                  <a:latin typeface="+mj-lt"/>
                  <a:ea typeface="Tahoma" panose="020B0604030504040204" pitchFamily="34" charset="0"/>
                  <a:cs typeface="Tahoma" panose="020B0604030504040204" pitchFamily="34" charset="0"/>
                </a:rPr>
                <a:t>3</a:t>
              </a:r>
              <a:endParaRPr lang="en-US" sz="2800" b="1">
                <a:latin typeface="+mj-lt"/>
              </a:endParaRPr>
            </a:p>
          </p:txBody>
        </p:sp>
        <p:sp>
          <p:nvSpPr>
            <p:cNvPr id="35" name="TextBox 34">
              <a:extLst>
                <a:ext uri="{FF2B5EF4-FFF2-40B4-BE49-F238E27FC236}">
                  <a16:creationId xmlns:a16="http://schemas.microsoft.com/office/drawing/2014/main" id="{06C2D029-1AE1-DEEA-3B7C-6D78F288E450}"/>
                </a:ext>
              </a:extLst>
            </p:cNvPr>
            <p:cNvSpPr txBox="1"/>
            <p:nvPr/>
          </p:nvSpPr>
          <p:spPr>
            <a:xfrm>
              <a:off x="4867906" y="5820291"/>
              <a:ext cx="373225" cy="578043"/>
            </a:xfrm>
            <a:prstGeom prst="rect">
              <a:avLst/>
            </a:prstGeom>
            <a:noFill/>
          </p:spPr>
          <p:txBody>
            <a:bodyPr wrap="square" rtlCol="0">
              <a:spAutoFit/>
            </a:bodyPr>
            <a:lstStyle/>
            <a:p>
              <a:pPr algn="ctr">
                <a:lnSpc>
                  <a:spcPct val="125000"/>
                </a:lnSpc>
              </a:pPr>
              <a:r>
                <a:rPr lang="en-US" sz="2800" b="1">
                  <a:latin typeface="+mj-lt"/>
                </a:rPr>
                <a:t>O</a:t>
              </a:r>
            </a:p>
          </p:txBody>
        </p:sp>
        <p:sp>
          <p:nvSpPr>
            <p:cNvPr id="41" name="TextBox 40">
              <a:extLst>
                <a:ext uri="{FF2B5EF4-FFF2-40B4-BE49-F238E27FC236}">
                  <a16:creationId xmlns:a16="http://schemas.microsoft.com/office/drawing/2014/main" id="{FBD0AE69-4518-CC3C-9D5D-322A8B290A4D}"/>
                </a:ext>
              </a:extLst>
            </p:cNvPr>
            <p:cNvSpPr txBox="1">
              <a:spLocks noChangeAspect="1"/>
            </p:cNvSpPr>
            <p:nvPr/>
          </p:nvSpPr>
          <p:spPr>
            <a:xfrm rot="5400000">
              <a:off x="4962533" y="5791491"/>
              <a:ext cx="176385" cy="120802"/>
            </a:xfrm>
            <a:custGeom>
              <a:avLst/>
              <a:gdLst/>
              <a:ahLst/>
              <a:cxnLst/>
              <a:rect l="l" t="t" r="r" b="b"/>
              <a:pathLst>
                <a:path w="176385" h="120802">
                  <a:moveTo>
                    <a:pt x="0" y="76232"/>
                  </a:moveTo>
                  <a:lnTo>
                    <a:pt x="176385" y="76232"/>
                  </a:lnTo>
                  <a:lnTo>
                    <a:pt x="176385" y="120802"/>
                  </a:lnTo>
                  <a:lnTo>
                    <a:pt x="0" y="120802"/>
                  </a:lnTo>
                  <a:close/>
                  <a:moveTo>
                    <a:pt x="0" y="0"/>
                  </a:moveTo>
                  <a:lnTo>
                    <a:pt x="176385" y="0"/>
                  </a:lnTo>
                  <a:lnTo>
                    <a:pt x="176385" y="44397"/>
                  </a:lnTo>
                  <a:lnTo>
                    <a:pt x="0" y="4439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grpSp>
      <p:sp>
        <p:nvSpPr>
          <p:cNvPr id="37" name="TextBox 36">
            <a:extLst>
              <a:ext uri="{FF2B5EF4-FFF2-40B4-BE49-F238E27FC236}">
                <a16:creationId xmlns:a16="http://schemas.microsoft.com/office/drawing/2014/main" id="{4493482F-D6E1-EA28-4D88-7A6478547B8E}"/>
              </a:ext>
            </a:extLst>
          </p:cNvPr>
          <p:cNvSpPr txBox="1"/>
          <p:nvPr/>
        </p:nvSpPr>
        <p:spPr>
          <a:xfrm>
            <a:off x="6563290" y="5741446"/>
            <a:ext cx="1666173" cy="508601"/>
          </a:xfrm>
          <a:prstGeom prst="rect">
            <a:avLst/>
          </a:prstGeom>
          <a:noFill/>
        </p:spPr>
        <p:txBody>
          <a:bodyPr wrap="square" rtlCol="0">
            <a:spAutoFit/>
          </a:bodyPr>
          <a:lstStyle/>
          <a:p>
            <a:pPr>
              <a:lnSpc>
                <a:spcPct val="125000"/>
              </a:lnSpc>
            </a:pPr>
            <a:r>
              <a:rPr lang="en-US" sz="2400" b="1">
                <a:solidFill>
                  <a:schemeClr val="accent5">
                    <a:lumMod val="75000"/>
                  </a:schemeClr>
                </a:solidFill>
                <a:latin typeface="+mj-lt"/>
              </a:rPr>
              <a:t>Butanone</a:t>
            </a:r>
          </a:p>
        </p:txBody>
      </p:sp>
      <p:pic>
        <p:nvPicPr>
          <p:cNvPr id="4098" name="Picture 2">
            <a:extLst>
              <a:ext uri="{FF2B5EF4-FFF2-40B4-BE49-F238E27FC236}">
                <a16:creationId xmlns:a16="http://schemas.microsoft.com/office/drawing/2014/main" id="{A1D65A95-0D8B-C642-1418-A32A834E2F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7062788"/>
            <a:ext cx="32480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26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2272553" y="3406092"/>
            <a:ext cx="7646894"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6EB5B2AF-141D-48D1-1855-4E352B59DAF0}"/>
              </a:ext>
            </a:extLst>
          </p:cNvPr>
          <p:cNvSpPr txBox="1"/>
          <p:nvPr/>
        </p:nvSpPr>
        <p:spPr>
          <a:xfrm>
            <a:off x="2366682" y="3577496"/>
            <a:ext cx="7458636"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DANH PHÁP</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248150" y="1886858"/>
            <a:ext cx="3695702"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31337C45-5A50-63EB-02C2-B9D4FED49843}"/>
              </a:ext>
            </a:extLst>
          </p:cNvPr>
          <p:cNvSpPr txBox="1"/>
          <p:nvPr/>
        </p:nvSpPr>
        <p:spPr>
          <a:xfrm>
            <a:off x="4356100" y="1932689"/>
            <a:ext cx="34798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C00000"/>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664107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989934" y="129540"/>
            <a:ext cx="3020901"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89741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616200" cy="523220"/>
          </a:xfrm>
          <a:prstGeom prst="rect">
            <a:avLst/>
          </a:prstGeom>
          <a:noFill/>
        </p:spPr>
        <p:txBody>
          <a:bodyPr wrap="square" rtlCol="0">
            <a:spAutoFit/>
          </a:bodyPr>
          <a:lstStyle/>
          <a:p>
            <a:r>
              <a:rPr lang="en-US" sz="2700" b="1">
                <a:solidFill>
                  <a:schemeClr val="bg1"/>
                </a:solidFill>
              </a:rPr>
              <a:t>2. DANH PHÁP</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253953" y="244475"/>
            <a:ext cx="2729242" cy="507831"/>
          </a:xfrm>
          <a:prstGeom prst="rect">
            <a:avLst/>
          </a:prstGeom>
          <a:noFill/>
        </p:spPr>
        <p:txBody>
          <a:bodyPr wrap="square" rtlCol="0">
            <a:spAutoFit/>
          </a:bodyPr>
          <a:lstStyle/>
          <a:p>
            <a:r>
              <a:rPr lang="en-US" sz="2700" b="1">
                <a:solidFill>
                  <a:srgbClr val="D12F19"/>
                </a:solidFill>
              </a:rPr>
              <a:t>a) Tên thay thế</a:t>
            </a:r>
          </a:p>
        </p:txBody>
      </p:sp>
      <p:grpSp>
        <p:nvGrpSpPr>
          <p:cNvPr id="35" name="Group 34">
            <a:extLst>
              <a:ext uri="{FF2B5EF4-FFF2-40B4-BE49-F238E27FC236}">
                <a16:creationId xmlns:a16="http://schemas.microsoft.com/office/drawing/2014/main" id="{A0F61427-FB79-9BDA-8F76-121F8D074A64}"/>
              </a:ext>
            </a:extLst>
          </p:cNvPr>
          <p:cNvGrpSpPr/>
          <p:nvPr/>
        </p:nvGrpSpPr>
        <p:grpSpPr>
          <a:xfrm>
            <a:off x="2636520" y="1255744"/>
            <a:ext cx="6918960" cy="1118235"/>
            <a:chOff x="2636520" y="1158240"/>
            <a:chExt cx="6918960" cy="1118235"/>
          </a:xfrm>
        </p:grpSpPr>
        <p:sp>
          <p:nvSpPr>
            <p:cNvPr id="18" name="Rectangle: Rounded Corners 17">
              <a:extLst>
                <a:ext uri="{FF2B5EF4-FFF2-40B4-BE49-F238E27FC236}">
                  <a16:creationId xmlns:a16="http://schemas.microsoft.com/office/drawing/2014/main" id="{3D947C3C-5FC7-F9AF-BB3E-C22A8CA667C2}"/>
                </a:ext>
              </a:extLst>
            </p:cNvPr>
            <p:cNvSpPr/>
            <p:nvPr/>
          </p:nvSpPr>
          <p:spPr>
            <a:xfrm>
              <a:off x="2636520" y="1158240"/>
              <a:ext cx="691896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2EB38F3-C725-FC61-0663-C4663B4AFD33}"/>
                </a:ext>
              </a:extLst>
            </p:cNvPr>
            <p:cNvSpPr txBox="1"/>
            <p:nvPr/>
          </p:nvSpPr>
          <p:spPr>
            <a:xfrm>
              <a:off x="2796540" y="1232224"/>
              <a:ext cx="6598920" cy="970266"/>
            </a:xfrm>
            <a:prstGeom prst="rect">
              <a:avLst/>
            </a:prstGeom>
            <a:noFill/>
          </p:spPr>
          <p:txBody>
            <a:bodyPr wrap="square" rtlCol="0">
              <a:spAutoFit/>
            </a:bodyPr>
            <a:lstStyle/>
            <a:p>
              <a:pPr algn="ctr">
                <a:lnSpc>
                  <a:spcPct val="125000"/>
                </a:lnSpc>
              </a:pPr>
              <a:r>
                <a:rPr lang="en-US" sz="2400">
                  <a:latin typeface="+mj-lt"/>
                </a:rPr>
                <a:t>Theo danh pháp thay thế, tên của </a:t>
              </a:r>
            </a:p>
            <a:p>
              <a:pPr algn="ctr">
                <a:lnSpc>
                  <a:spcPct val="125000"/>
                </a:lnSpc>
              </a:pPr>
              <a:r>
                <a:rPr lang="en-US" sz="2400">
                  <a:latin typeface="+mj-lt"/>
                </a:rPr>
                <a:t>aldehyde và ketone được hình thành như sau:</a:t>
              </a:r>
            </a:p>
          </p:txBody>
        </p:sp>
      </p:grpSp>
      <p:grpSp>
        <p:nvGrpSpPr>
          <p:cNvPr id="32" name="Group 31">
            <a:extLst>
              <a:ext uri="{FF2B5EF4-FFF2-40B4-BE49-F238E27FC236}">
                <a16:creationId xmlns:a16="http://schemas.microsoft.com/office/drawing/2014/main" id="{B7EB9465-C1C3-CE60-53EB-21C0974D5EE7}"/>
              </a:ext>
            </a:extLst>
          </p:cNvPr>
          <p:cNvGrpSpPr/>
          <p:nvPr/>
        </p:nvGrpSpPr>
        <p:grpSpPr>
          <a:xfrm>
            <a:off x="490540" y="2814845"/>
            <a:ext cx="11210921" cy="1523350"/>
            <a:chOff x="490540" y="2814845"/>
            <a:chExt cx="11210921" cy="1523350"/>
          </a:xfrm>
        </p:grpSpPr>
        <p:grpSp>
          <p:nvGrpSpPr>
            <p:cNvPr id="45" name="Group 44">
              <a:extLst>
                <a:ext uri="{FF2B5EF4-FFF2-40B4-BE49-F238E27FC236}">
                  <a16:creationId xmlns:a16="http://schemas.microsoft.com/office/drawing/2014/main" id="{2FBF45FB-8F70-26F3-5FA0-917D7289D466}"/>
                </a:ext>
              </a:extLst>
            </p:cNvPr>
            <p:cNvGrpSpPr/>
            <p:nvPr/>
          </p:nvGrpSpPr>
          <p:grpSpPr>
            <a:xfrm>
              <a:off x="1909078" y="2814845"/>
              <a:ext cx="7608148" cy="658908"/>
              <a:chOff x="1909078" y="2279112"/>
              <a:chExt cx="7608148" cy="658908"/>
            </a:xfrm>
          </p:grpSpPr>
          <p:sp>
            <p:nvSpPr>
              <p:cNvPr id="23" name="Rectangle 22">
                <a:extLst>
                  <a:ext uri="{FF2B5EF4-FFF2-40B4-BE49-F238E27FC236}">
                    <a16:creationId xmlns:a16="http://schemas.microsoft.com/office/drawing/2014/main" id="{84810A2B-993B-BA15-FF0E-7FE72BCD7844}"/>
                  </a:ext>
                </a:extLst>
              </p:cNvPr>
              <p:cNvSpPr/>
              <p:nvPr/>
            </p:nvSpPr>
            <p:spPr>
              <a:xfrm>
                <a:off x="4927397" y="2279112"/>
                <a:ext cx="3851480"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003CD2-555F-05DA-B941-A731051F2265}"/>
                  </a:ext>
                </a:extLst>
              </p:cNvPr>
              <p:cNvSpPr/>
              <p:nvPr/>
            </p:nvSpPr>
            <p:spPr>
              <a:xfrm>
                <a:off x="1909078" y="2279112"/>
                <a:ext cx="2431926"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4E180B-A71C-0CB0-7196-2772EFD0C14A}"/>
                  </a:ext>
                </a:extLst>
              </p:cNvPr>
              <p:cNvSpPr txBox="1"/>
              <p:nvPr/>
            </p:nvSpPr>
            <p:spPr>
              <a:xfrm>
                <a:off x="1999020" y="2354266"/>
                <a:ext cx="2252042" cy="508601"/>
              </a:xfrm>
              <a:prstGeom prst="rect">
                <a:avLst/>
              </a:prstGeom>
              <a:noFill/>
            </p:spPr>
            <p:txBody>
              <a:bodyPr wrap="square" rtlCol="0">
                <a:spAutoFit/>
              </a:bodyPr>
              <a:lstStyle/>
              <a:p>
                <a:pPr algn="ctr">
                  <a:lnSpc>
                    <a:spcPct val="125000"/>
                  </a:lnSpc>
                </a:pPr>
                <a:r>
                  <a:rPr lang="en-US" sz="2400" b="1">
                    <a:latin typeface="+mj-lt"/>
                  </a:rPr>
                  <a:t>Tên aldehyde</a:t>
                </a:r>
              </a:p>
            </p:txBody>
          </p:sp>
          <p:sp>
            <p:nvSpPr>
              <p:cNvPr id="20" name="TextBox 19">
                <a:extLst>
                  <a:ext uri="{FF2B5EF4-FFF2-40B4-BE49-F238E27FC236}">
                    <a16:creationId xmlns:a16="http://schemas.microsoft.com/office/drawing/2014/main" id="{0AED0EFC-558A-5ABC-D4AD-06E1D98110AD}"/>
                  </a:ext>
                </a:extLst>
              </p:cNvPr>
              <p:cNvSpPr txBox="1"/>
              <p:nvPr/>
            </p:nvSpPr>
            <p:spPr>
              <a:xfrm>
                <a:off x="4255084" y="2354266"/>
                <a:ext cx="759146" cy="508601"/>
              </a:xfrm>
              <a:prstGeom prst="rect">
                <a:avLst/>
              </a:prstGeom>
              <a:noFill/>
            </p:spPr>
            <p:txBody>
              <a:bodyPr wrap="square" rtlCol="0">
                <a:spAutoFit/>
              </a:bodyPr>
              <a:lstStyle/>
              <a:p>
                <a:pPr algn="ctr">
                  <a:lnSpc>
                    <a:spcPct val="125000"/>
                  </a:lnSpc>
                </a:pPr>
                <a:r>
                  <a:rPr lang="en-US" sz="2400" b="1">
                    <a:latin typeface="+mj-lt"/>
                  </a:rPr>
                  <a:t>=</a:t>
                </a:r>
              </a:p>
            </p:txBody>
          </p:sp>
          <p:sp>
            <p:nvSpPr>
              <p:cNvPr id="21" name="TextBox 20">
                <a:extLst>
                  <a:ext uri="{FF2B5EF4-FFF2-40B4-BE49-F238E27FC236}">
                    <a16:creationId xmlns:a16="http://schemas.microsoft.com/office/drawing/2014/main" id="{05C48045-F3E3-E413-D22E-AD1757C7B543}"/>
                  </a:ext>
                </a:extLst>
              </p:cNvPr>
              <p:cNvSpPr txBox="1"/>
              <p:nvPr/>
            </p:nvSpPr>
            <p:spPr>
              <a:xfrm>
                <a:off x="5033667" y="2354266"/>
                <a:ext cx="3638940" cy="508601"/>
              </a:xfrm>
              <a:prstGeom prst="rect">
                <a:avLst/>
              </a:prstGeom>
              <a:noFill/>
            </p:spPr>
            <p:txBody>
              <a:bodyPr wrap="square" rtlCol="0">
                <a:spAutoFit/>
              </a:bodyPr>
              <a:lstStyle/>
              <a:p>
                <a:pPr algn="ctr">
                  <a:lnSpc>
                    <a:spcPct val="125000"/>
                  </a:lnSpc>
                </a:pPr>
                <a:r>
                  <a:rPr lang="en-US" sz="2400" b="1">
                    <a:latin typeface="+mj-lt"/>
                  </a:rPr>
                  <a:t>Tên hydrocarbon (bỏ e)</a:t>
                </a:r>
              </a:p>
            </p:txBody>
          </p:sp>
          <p:sp>
            <p:nvSpPr>
              <p:cNvPr id="24" name="Rectangle 23">
                <a:extLst>
                  <a:ext uri="{FF2B5EF4-FFF2-40B4-BE49-F238E27FC236}">
                    <a16:creationId xmlns:a16="http://schemas.microsoft.com/office/drawing/2014/main" id="{E2EE514A-40E2-E0BD-370A-EEFBEEDF23C5}"/>
                  </a:ext>
                </a:extLst>
              </p:cNvPr>
              <p:cNvSpPr/>
              <p:nvPr/>
            </p:nvSpPr>
            <p:spPr>
              <a:xfrm>
                <a:off x="8875476" y="2279112"/>
                <a:ext cx="641750" cy="658908"/>
              </a:xfrm>
              <a:prstGeom prst="rect">
                <a:avLst/>
              </a:prstGeom>
              <a:solidFill>
                <a:srgbClr val="B5FBEA"/>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477C8FE-EA71-904E-DB13-4F596B51193B}"/>
                  </a:ext>
                </a:extLst>
              </p:cNvPr>
              <p:cNvSpPr txBox="1"/>
              <p:nvPr/>
            </p:nvSpPr>
            <p:spPr>
              <a:xfrm>
                <a:off x="8940790" y="2354266"/>
                <a:ext cx="511122" cy="508601"/>
              </a:xfrm>
              <a:prstGeom prst="rect">
                <a:avLst/>
              </a:prstGeom>
              <a:noFill/>
            </p:spPr>
            <p:txBody>
              <a:bodyPr wrap="square" rtlCol="0">
                <a:spAutoFit/>
              </a:bodyPr>
              <a:lstStyle/>
              <a:p>
                <a:pPr algn="ctr">
                  <a:lnSpc>
                    <a:spcPct val="125000"/>
                  </a:lnSpc>
                </a:pPr>
                <a:r>
                  <a:rPr lang="en-US" sz="2400" b="1">
                    <a:latin typeface="+mj-lt"/>
                  </a:rPr>
                  <a:t>al</a:t>
                </a:r>
              </a:p>
            </p:txBody>
          </p:sp>
        </p:grpSp>
        <p:grpSp>
          <p:nvGrpSpPr>
            <p:cNvPr id="44" name="Group 43">
              <a:extLst>
                <a:ext uri="{FF2B5EF4-FFF2-40B4-BE49-F238E27FC236}">
                  <a16:creationId xmlns:a16="http://schemas.microsoft.com/office/drawing/2014/main" id="{E6B0756B-A6FF-393F-90BB-1EC85096CB40}"/>
                </a:ext>
              </a:extLst>
            </p:cNvPr>
            <p:cNvGrpSpPr/>
            <p:nvPr/>
          </p:nvGrpSpPr>
          <p:grpSpPr>
            <a:xfrm>
              <a:off x="490540" y="3679287"/>
              <a:ext cx="11210921" cy="658908"/>
              <a:chOff x="597159" y="3488787"/>
              <a:chExt cx="11210921" cy="658908"/>
            </a:xfrm>
          </p:grpSpPr>
          <p:grpSp>
            <p:nvGrpSpPr>
              <p:cNvPr id="36" name="Group 35">
                <a:extLst>
                  <a:ext uri="{FF2B5EF4-FFF2-40B4-BE49-F238E27FC236}">
                    <a16:creationId xmlns:a16="http://schemas.microsoft.com/office/drawing/2014/main" id="{811A5EEC-F52A-1EFA-858A-9A5CDAC6177A}"/>
                  </a:ext>
                </a:extLst>
              </p:cNvPr>
              <p:cNvGrpSpPr/>
              <p:nvPr/>
            </p:nvGrpSpPr>
            <p:grpSpPr>
              <a:xfrm>
                <a:off x="597159" y="3488787"/>
                <a:ext cx="1874414" cy="658908"/>
                <a:chOff x="2187834" y="3488787"/>
                <a:chExt cx="1874414" cy="658908"/>
              </a:xfrm>
            </p:grpSpPr>
            <p:sp>
              <p:nvSpPr>
                <p:cNvPr id="28" name="Rectangle 27">
                  <a:extLst>
                    <a:ext uri="{FF2B5EF4-FFF2-40B4-BE49-F238E27FC236}">
                      <a16:creationId xmlns:a16="http://schemas.microsoft.com/office/drawing/2014/main" id="{08D99CBD-CBA3-E6F5-BA03-762CFC9B8B04}"/>
                    </a:ext>
                  </a:extLst>
                </p:cNvPr>
                <p:cNvSpPr/>
                <p:nvPr/>
              </p:nvSpPr>
              <p:spPr>
                <a:xfrm>
                  <a:off x="2187834" y="3488787"/>
                  <a:ext cx="1874414"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30" name="TextBox 29">
                  <a:extLst>
                    <a:ext uri="{FF2B5EF4-FFF2-40B4-BE49-F238E27FC236}">
                      <a16:creationId xmlns:a16="http://schemas.microsoft.com/office/drawing/2014/main" id="{E3942409-EC9E-6CBB-50AF-B3D1CA70C1C9}"/>
                    </a:ext>
                  </a:extLst>
                </p:cNvPr>
                <p:cNvSpPr txBox="1"/>
                <p:nvPr/>
              </p:nvSpPr>
              <p:spPr>
                <a:xfrm>
                  <a:off x="2221007" y="3563941"/>
                  <a:ext cx="1808068" cy="508601"/>
                </a:xfrm>
                <a:prstGeom prst="rect">
                  <a:avLst/>
                </a:prstGeom>
                <a:noFill/>
              </p:spPr>
              <p:txBody>
                <a:bodyPr wrap="square" rtlCol="0">
                  <a:spAutoFit/>
                </a:bodyPr>
                <a:lstStyle/>
                <a:p>
                  <a:pPr algn="ctr">
                    <a:lnSpc>
                      <a:spcPct val="125000"/>
                    </a:lnSpc>
                  </a:pPr>
                  <a:r>
                    <a:rPr lang="en-US" sz="2300" b="1">
                      <a:latin typeface="+mj-lt"/>
                    </a:rPr>
                    <a:t>Tên ketone</a:t>
                  </a:r>
                </a:p>
              </p:txBody>
            </p:sp>
          </p:grpSp>
          <p:sp>
            <p:nvSpPr>
              <p:cNvPr id="31" name="TextBox 30">
                <a:extLst>
                  <a:ext uri="{FF2B5EF4-FFF2-40B4-BE49-F238E27FC236}">
                    <a16:creationId xmlns:a16="http://schemas.microsoft.com/office/drawing/2014/main" id="{11598CEE-8CCF-AA5E-B92E-DA7CF31443A2}"/>
                  </a:ext>
                </a:extLst>
              </p:cNvPr>
              <p:cNvSpPr txBox="1"/>
              <p:nvPr/>
            </p:nvSpPr>
            <p:spPr>
              <a:xfrm>
                <a:off x="2631360" y="3563941"/>
                <a:ext cx="226918" cy="508601"/>
              </a:xfrm>
              <a:prstGeom prst="rect">
                <a:avLst/>
              </a:prstGeom>
              <a:noFill/>
            </p:spPr>
            <p:txBody>
              <a:bodyPr wrap="square" rtlCol="0">
                <a:spAutoFit/>
              </a:bodyPr>
              <a:lstStyle/>
              <a:p>
                <a:pPr algn="ctr">
                  <a:lnSpc>
                    <a:spcPct val="125000"/>
                  </a:lnSpc>
                </a:pPr>
                <a:r>
                  <a:rPr lang="en-US" sz="2400" b="1">
                    <a:latin typeface="+mj-lt"/>
                  </a:rPr>
                  <a:t>=</a:t>
                </a:r>
              </a:p>
            </p:txBody>
          </p:sp>
          <p:sp>
            <p:nvSpPr>
              <p:cNvPr id="33" name="Rectangle 32">
                <a:extLst>
                  <a:ext uri="{FF2B5EF4-FFF2-40B4-BE49-F238E27FC236}">
                    <a16:creationId xmlns:a16="http://schemas.microsoft.com/office/drawing/2014/main" id="{7F448213-EF09-0492-C204-7D86FECC83FA}"/>
                  </a:ext>
                </a:extLst>
              </p:cNvPr>
              <p:cNvSpPr/>
              <p:nvPr/>
            </p:nvSpPr>
            <p:spPr>
              <a:xfrm>
                <a:off x="3023119" y="3488787"/>
                <a:ext cx="3627268"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7C9AAF1-7418-F5B9-F5E7-1ABA9ACCDE54}"/>
                  </a:ext>
                </a:extLst>
              </p:cNvPr>
              <p:cNvSpPr txBox="1"/>
              <p:nvPr/>
            </p:nvSpPr>
            <p:spPr>
              <a:xfrm>
                <a:off x="3017283" y="3563941"/>
                <a:ext cx="3638940" cy="508601"/>
              </a:xfrm>
              <a:prstGeom prst="rect">
                <a:avLst/>
              </a:prstGeom>
              <a:noFill/>
            </p:spPr>
            <p:txBody>
              <a:bodyPr wrap="square" rtlCol="0">
                <a:spAutoFit/>
              </a:bodyPr>
              <a:lstStyle/>
              <a:p>
                <a:pPr algn="ctr">
                  <a:lnSpc>
                    <a:spcPct val="125000"/>
                  </a:lnSpc>
                </a:pPr>
                <a:r>
                  <a:rPr lang="en-US" sz="2300" b="1">
                    <a:latin typeface="+mj-lt"/>
                  </a:rPr>
                  <a:t>Tên hydrocarbon (bỏ e)</a:t>
                </a:r>
              </a:p>
            </p:txBody>
          </p:sp>
          <p:sp>
            <p:nvSpPr>
              <p:cNvPr id="37" name="Rectangle 36">
                <a:extLst>
                  <a:ext uri="{FF2B5EF4-FFF2-40B4-BE49-F238E27FC236}">
                    <a16:creationId xmlns:a16="http://schemas.microsoft.com/office/drawing/2014/main" id="{BDB88B37-9DFA-C624-96C5-847A56330499}"/>
                  </a:ext>
                </a:extLst>
              </p:cNvPr>
              <p:cNvSpPr/>
              <p:nvPr/>
            </p:nvSpPr>
            <p:spPr>
              <a:xfrm>
                <a:off x="7249885" y="3488787"/>
                <a:ext cx="3214362"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EE059E3-4716-FE01-D989-DA3EAC44764A}"/>
                  </a:ext>
                </a:extLst>
              </p:cNvPr>
              <p:cNvSpPr txBox="1"/>
              <p:nvPr/>
            </p:nvSpPr>
            <p:spPr>
              <a:xfrm>
                <a:off x="7274145" y="3563941"/>
                <a:ext cx="3165842" cy="508601"/>
              </a:xfrm>
              <a:prstGeom prst="rect">
                <a:avLst/>
              </a:prstGeom>
              <a:noFill/>
            </p:spPr>
            <p:txBody>
              <a:bodyPr wrap="square" rtlCol="0">
                <a:spAutoFit/>
              </a:bodyPr>
              <a:lstStyle/>
              <a:p>
                <a:pPr algn="ctr">
                  <a:lnSpc>
                    <a:spcPct val="125000"/>
                  </a:lnSpc>
                </a:pPr>
                <a:r>
                  <a:rPr lang="en-US" sz="2300" b="1">
                    <a:latin typeface="+mj-lt"/>
                  </a:rPr>
                  <a:t>Vị trí nhóm carbonyl</a:t>
                </a:r>
              </a:p>
            </p:txBody>
          </p:sp>
          <p:sp>
            <p:nvSpPr>
              <p:cNvPr id="39" name="TextBox 38">
                <a:extLst>
                  <a:ext uri="{FF2B5EF4-FFF2-40B4-BE49-F238E27FC236}">
                    <a16:creationId xmlns:a16="http://schemas.microsoft.com/office/drawing/2014/main" id="{A2F05F82-F577-1D3E-7AB2-D6FE0A0B3F76}"/>
                  </a:ext>
                </a:extLst>
              </p:cNvPr>
              <p:cNvSpPr txBox="1"/>
              <p:nvPr/>
            </p:nvSpPr>
            <p:spPr>
              <a:xfrm>
                <a:off x="6833867" y="3563941"/>
                <a:ext cx="226918" cy="507318"/>
              </a:xfrm>
              <a:prstGeom prst="rect">
                <a:avLst/>
              </a:prstGeom>
              <a:noFill/>
            </p:spPr>
            <p:txBody>
              <a:bodyPr wrap="square" rtlCol="0">
                <a:spAutoFit/>
              </a:bodyPr>
              <a:lstStyle/>
              <a:p>
                <a:pPr algn="ctr">
                  <a:lnSpc>
                    <a:spcPct val="125000"/>
                  </a:lnSpc>
                </a:pPr>
                <a:r>
                  <a:rPr lang="en-US" sz="2400" b="1">
                    <a:latin typeface="Tahoma" panose="020B0604030504040204" pitchFamily="34" charset="0"/>
                    <a:ea typeface="Tahoma" panose="020B0604030504040204" pitchFamily="34" charset="0"/>
                    <a:cs typeface="Tahoma" panose="020B0604030504040204" pitchFamily="34" charset="0"/>
                  </a:rPr>
                  <a:t>−</a:t>
                </a:r>
                <a:endParaRPr lang="en-US" sz="2400" b="1">
                  <a:latin typeface="+mj-lt"/>
                </a:endParaRPr>
              </a:p>
            </p:txBody>
          </p:sp>
          <p:grpSp>
            <p:nvGrpSpPr>
              <p:cNvPr id="43" name="Group 42">
                <a:extLst>
                  <a:ext uri="{FF2B5EF4-FFF2-40B4-BE49-F238E27FC236}">
                    <a16:creationId xmlns:a16="http://schemas.microsoft.com/office/drawing/2014/main" id="{99C86724-726B-03A4-3B51-53E0E25DB61C}"/>
                  </a:ext>
                </a:extLst>
              </p:cNvPr>
              <p:cNvGrpSpPr/>
              <p:nvPr/>
            </p:nvGrpSpPr>
            <p:grpSpPr>
              <a:xfrm>
                <a:off x="11010122" y="3488787"/>
                <a:ext cx="797958" cy="658908"/>
                <a:chOff x="11280710" y="3488787"/>
                <a:chExt cx="797958" cy="658908"/>
              </a:xfrm>
            </p:grpSpPr>
            <p:sp>
              <p:nvSpPr>
                <p:cNvPr id="40" name="Rectangle 39">
                  <a:extLst>
                    <a:ext uri="{FF2B5EF4-FFF2-40B4-BE49-F238E27FC236}">
                      <a16:creationId xmlns:a16="http://schemas.microsoft.com/office/drawing/2014/main" id="{AE639B84-871B-EED4-9DA3-22F0A8CFBA29}"/>
                    </a:ext>
                  </a:extLst>
                </p:cNvPr>
                <p:cNvSpPr/>
                <p:nvPr/>
              </p:nvSpPr>
              <p:spPr>
                <a:xfrm>
                  <a:off x="11280710" y="3488787"/>
                  <a:ext cx="797958" cy="658908"/>
                </a:xfrm>
                <a:prstGeom prst="rect">
                  <a:avLst/>
                </a:prstGeom>
                <a:solidFill>
                  <a:srgbClr val="FFFF85"/>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a:p>
              </p:txBody>
            </p:sp>
            <p:sp>
              <p:nvSpPr>
                <p:cNvPr id="41" name="TextBox 40">
                  <a:extLst>
                    <a:ext uri="{FF2B5EF4-FFF2-40B4-BE49-F238E27FC236}">
                      <a16:creationId xmlns:a16="http://schemas.microsoft.com/office/drawing/2014/main" id="{C0A359A2-B1F1-4661-8DD4-0580A7A42E06}"/>
                    </a:ext>
                  </a:extLst>
                </p:cNvPr>
                <p:cNvSpPr txBox="1"/>
                <p:nvPr/>
              </p:nvSpPr>
              <p:spPr>
                <a:xfrm>
                  <a:off x="11283270" y="3563941"/>
                  <a:ext cx="792838" cy="508601"/>
                </a:xfrm>
                <a:prstGeom prst="rect">
                  <a:avLst/>
                </a:prstGeom>
                <a:noFill/>
              </p:spPr>
              <p:txBody>
                <a:bodyPr wrap="square" rtlCol="0">
                  <a:spAutoFit/>
                </a:bodyPr>
                <a:lstStyle/>
                <a:p>
                  <a:pPr algn="ctr">
                    <a:lnSpc>
                      <a:spcPct val="125000"/>
                    </a:lnSpc>
                  </a:pPr>
                  <a:r>
                    <a:rPr lang="en-US" sz="2300" b="1">
                      <a:latin typeface="+mj-lt"/>
                    </a:rPr>
                    <a:t>one</a:t>
                  </a:r>
                </a:p>
              </p:txBody>
            </p:sp>
          </p:grpSp>
          <p:sp>
            <p:nvSpPr>
              <p:cNvPr id="42" name="TextBox 41">
                <a:extLst>
                  <a:ext uri="{FF2B5EF4-FFF2-40B4-BE49-F238E27FC236}">
                    <a16:creationId xmlns:a16="http://schemas.microsoft.com/office/drawing/2014/main" id="{729C6E9E-0FA7-6AA3-EC28-3CDC74788C35}"/>
                  </a:ext>
                </a:extLst>
              </p:cNvPr>
              <p:cNvSpPr txBox="1"/>
              <p:nvPr/>
            </p:nvSpPr>
            <p:spPr>
              <a:xfrm>
                <a:off x="10616219" y="3563941"/>
                <a:ext cx="226918" cy="507318"/>
              </a:xfrm>
              <a:prstGeom prst="rect">
                <a:avLst/>
              </a:prstGeom>
              <a:noFill/>
            </p:spPr>
            <p:txBody>
              <a:bodyPr wrap="square" rtlCol="0">
                <a:spAutoFit/>
              </a:bodyPr>
              <a:lstStyle/>
              <a:p>
                <a:pPr algn="ctr">
                  <a:lnSpc>
                    <a:spcPct val="125000"/>
                  </a:lnSpc>
                </a:pPr>
                <a:r>
                  <a:rPr lang="en-US" sz="2400" b="1">
                    <a:latin typeface="Tahoma" panose="020B0604030504040204" pitchFamily="34" charset="0"/>
                    <a:ea typeface="Tahoma" panose="020B0604030504040204" pitchFamily="34" charset="0"/>
                    <a:cs typeface="Tahoma" panose="020B0604030504040204" pitchFamily="34" charset="0"/>
                  </a:rPr>
                  <a:t>−</a:t>
                </a:r>
                <a:endParaRPr lang="en-US" sz="2400" b="1">
                  <a:latin typeface="+mj-lt"/>
                </a:endParaRPr>
              </a:p>
            </p:txBody>
          </p:sp>
        </p:grpSp>
      </p:grpSp>
      <p:grpSp>
        <p:nvGrpSpPr>
          <p:cNvPr id="46" name="Group 45">
            <a:extLst>
              <a:ext uri="{FF2B5EF4-FFF2-40B4-BE49-F238E27FC236}">
                <a16:creationId xmlns:a16="http://schemas.microsoft.com/office/drawing/2014/main" id="{44117FE1-AB91-CF48-78C2-03051D516D49}"/>
              </a:ext>
            </a:extLst>
          </p:cNvPr>
          <p:cNvGrpSpPr/>
          <p:nvPr/>
        </p:nvGrpSpPr>
        <p:grpSpPr>
          <a:xfrm>
            <a:off x="972105" y="4953882"/>
            <a:ext cx="10773434" cy="897105"/>
            <a:chOff x="972105" y="4953882"/>
            <a:chExt cx="10773434" cy="897105"/>
          </a:xfrm>
        </p:grpSpPr>
        <p:sp>
          <p:nvSpPr>
            <p:cNvPr id="17" name="TextBox 16">
              <a:extLst>
                <a:ext uri="{FF2B5EF4-FFF2-40B4-BE49-F238E27FC236}">
                  <a16:creationId xmlns:a16="http://schemas.microsoft.com/office/drawing/2014/main" id="{1AE4664F-1C65-EE25-EA35-94F7871A7403}"/>
                </a:ext>
              </a:extLst>
            </p:cNvPr>
            <p:cNvSpPr txBox="1"/>
            <p:nvPr/>
          </p:nvSpPr>
          <p:spPr>
            <a:xfrm>
              <a:off x="1654777" y="4953882"/>
              <a:ext cx="10090762" cy="897105"/>
            </a:xfrm>
            <a:prstGeom prst="rect">
              <a:avLst/>
            </a:prstGeom>
            <a:noFill/>
          </p:spPr>
          <p:txBody>
            <a:bodyPr wrap="square" rtlCol="0">
              <a:spAutoFit/>
            </a:bodyPr>
            <a:lstStyle/>
            <a:p>
              <a:pPr>
                <a:lnSpc>
                  <a:spcPct val="125000"/>
                </a:lnSpc>
              </a:pPr>
              <a:r>
                <a:rPr lang="en-US" sz="2200">
                  <a:latin typeface="+mj-lt"/>
                </a:rPr>
                <a:t>Đối với hợp chất carbonyl mạch nhánh hoặc có gốc hydrocarbon chưa no thì việc đánh số mạch chính bắt đầu từ phía đầu nào gần nhóm carbonyl hơn.</a:t>
              </a:r>
            </a:p>
          </p:txBody>
        </p:sp>
        <p:pic>
          <p:nvPicPr>
            <p:cNvPr id="7" name="Picture 6">
              <a:extLst>
                <a:ext uri="{FF2B5EF4-FFF2-40B4-BE49-F238E27FC236}">
                  <a16:creationId xmlns:a16="http://schemas.microsoft.com/office/drawing/2014/main" id="{8DA9B5EB-B73F-1CF1-C81E-3AD246874C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105" y="5078341"/>
              <a:ext cx="672572" cy="672572"/>
            </a:xfrm>
            <a:prstGeom prst="rect">
              <a:avLst/>
            </a:prstGeom>
          </p:spPr>
        </p:pic>
      </p:grpSp>
    </p:spTree>
    <p:extLst>
      <p:ext uri="{BB962C8B-B14F-4D97-AF65-F5344CB8AC3E}">
        <p14:creationId xmlns:p14="http://schemas.microsoft.com/office/powerpoint/2010/main" val="1149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7" name="Group 6">
            <a:extLst>
              <a:ext uri="{FF2B5EF4-FFF2-40B4-BE49-F238E27FC236}">
                <a16:creationId xmlns:a16="http://schemas.microsoft.com/office/drawing/2014/main" id="{AD4DD1D1-E885-0C7B-A0EC-38474B3AADC3}"/>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E67BFE72-36A8-A059-BF34-1772FDFA1C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14B5A55E-9B39-14A2-0B2D-71AC089135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0763F92D-8E5E-B9FC-8A5E-79966FC51D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E8A54084-7583-C03E-15AC-29B065C0E35C}"/>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F63DF994-7782-0F41-7A11-D5AD9E5453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63E090AC-CD73-B44E-E9A4-EFC462904A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A33D5CA1-920C-3B6F-F819-BC6F537ADA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aphicFrame>
        <p:nvGraphicFramePr>
          <p:cNvPr id="25" name="Table 24">
            <a:extLst>
              <a:ext uri="{FF2B5EF4-FFF2-40B4-BE49-F238E27FC236}">
                <a16:creationId xmlns:a16="http://schemas.microsoft.com/office/drawing/2014/main" id="{63390EA2-96AB-6293-6595-D70410B17405}"/>
              </a:ext>
            </a:extLst>
          </p:cNvPr>
          <p:cNvGraphicFramePr>
            <a:graphicFrameLocks noGrp="1"/>
          </p:cNvGraphicFramePr>
          <p:nvPr>
            <p:extLst>
              <p:ext uri="{D42A27DB-BD31-4B8C-83A1-F6EECF244321}">
                <p14:modId xmlns:p14="http://schemas.microsoft.com/office/powerpoint/2010/main" val="2801563775"/>
              </p:ext>
            </p:extLst>
          </p:nvPr>
        </p:nvGraphicFramePr>
        <p:xfrm>
          <a:off x="986416" y="928019"/>
          <a:ext cx="10012452" cy="3200400"/>
        </p:xfrm>
        <a:graphic>
          <a:graphicData uri="http://schemas.openxmlformats.org/drawingml/2006/table">
            <a:tbl>
              <a:tblPr firstRow="1" bandRow="1">
                <a:tableStyleId>{5C22544A-7EE6-4342-B048-85BDC9FD1C3A}</a:tableStyleId>
              </a:tblPr>
              <a:tblGrid>
                <a:gridCol w="846774">
                  <a:extLst>
                    <a:ext uri="{9D8B030D-6E8A-4147-A177-3AD203B41FA5}">
                      <a16:colId xmlns:a16="http://schemas.microsoft.com/office/drawing/2014/main" val="2507631620"/>
                    </a:ext>
                  </a:extLst>
                </a:gridCol>
                <a:gridCol w="3370274">
                  <a:extLst>
                    <a:ext uri="{9D8B030D-6E8A-4147-A177-3AD203B41FA5}">
                      <a16:colId xmlns:a16="http://schemas.microsoft.com/office/drawing/2014/main" val="2003692680"/>
                    </a:ext>
                  </a:extLst>
                </a:gridCol>
                <a:gridCol w="2398799">
                  <a:extLst>
                    <a:ext uri="{9D8B030D-6E8A-4147-A177-3AD203B41FA5}">
                      <a16:colId xmlns:a16="http://schemas.microsoft.com/office/drawing/2014/main" val="4054246949"/>
                    </a:ext>
                  </a:extLst>
                </a:gridCol>
                <a:gridCol w="3396605">
                  <a:extLst>
                    <a:ext uri="{9D8B030D-6E8A-4147-A177-3AD203B41FA5}">
                      <a16:colId xmlns:a16="http://schemas.microsoft.com/office/drawing/2014/main" val="1476068095"/>
                    </a:ext>
                  </a:extLst>
                </a:gridCol>
              </a:tblGrid>
              <a:tr h="370840">
                <a:tc>
                  <a:txBody>
                    <a:bodyPr/>
                    <a:lstStyle/>
                    <a:p>
                      <a:pPr algn="ctr"/>
                      <a:endParaRPr lang="en-US" sz="2400" dirty="0"/>
                    </a:p>
                  </a:txBody>
                  <a:tcPr anchor="ctr"/>
                </a:tc>
                <a:tc>
                  <a:txBody>
                    <a:bodyPr/>
                    <a:lstStyle/>
                    <a:p>
                      <a:pPr algn="ctr"/>
                      <a:r>
                        <a:rPr lang="en-US" sz="2400" dirty="0" err="1"/>
                        <a:t>Công</a:t>
                      </a:r>
                      <a:r>
                        <a:rPr lang="en-US" sz="2400" dirty="0"/>
                        <a:t> </a:t>
                      </a:r>
                      <a:r>
                        <a:rPr lang="en-US" sz="2400" dirty="0" err="1"/>
                        <a:t>thức</a:t>
                      </a:r>
                      <a:endParaRPr lang="en-US" sz="2400" dirty="0"/>
                    </a:p>
                  </a:txBody>
                  <a:tcPr anchor="ctr"/>
                </a:tc>
                <a:tc>
                  <a:txBody>
                    <a:bodyPr/>
                    <a:lstStyle/>
                    <a:p>
                      <a:pPr algn="ctr"/>
                      <a:r>
                        <a:rPr lang="en-US" sz="2400" dirty="0" err="1"/>
                        <a:t>Tên</a:t>
                      </a:r>
                      <a:r>
                        <a:rPr lang="en-US" sz="2400" dirty="0"/>
                        <a:t> </a:t>
                      </a:r>
                      <a:r>
                        <a:rPr lang="en-US" sz="2400" dirty="0" err="1"/>
                        <a:t>thay</a:t>
                      </a:r>
                      <a:r>
                        <a:rPr lang="en-US" sz="2400" dirty="0"/>
                        <a:t> </a:t>
                      </a:r>
                      <a:r>
                        <a:rPr lang="en-US" sz="2400" dirty="0" err="1"/>
                        <a:t>thế</a:t>
                      </a:r>
                      <a:endParaRPr lang="en-US" sz="2400" dirty="0"/>
                    </a:p>
                  </a:txBody>
                  <a:tcPr anchor="ctr"/>
                </a:tc>
                <a:tc>
                  <a:txBody>
                    <a:bodyPr/>
                    <a:lstStyle/>
                    <a:p>
                      <a:pPr algn="ctr"/>
                      <a:r>
                        <a:rPr lang="en-US" sz="2400" dirty="0" err="1"/>
                        <a:t>Tên</a:t>
                      </a:r>
                      <a:r>
                        <a:rPr lang="en-US" sz="2400" dirty="0"/>
                        <a:t> </a:t>
                      </a:r>
                      <a:r>
                        <a:rPr lang="en-US" sz="2400" dirty="0" err="1"/>
                        <a:t>thông</a:t>
                      </a:r>
                      <a:r>
                        <a:rPr lang="en-US" sz="2400" dirty="0"/>
                        <a:t> </a:t>
                      </a:r>
                      <a:r>
                        <a:rPr lang="en-US" sz="2400" dirty="0" err="1"/>
                        <a:t>thường</a:t>
                      </a:r>
                      <a:endParaRPr lang="en-US" sz="2400" dirty="0"/>
                    </a:p>
                  </a:txBody>
                  <a:tcPr anchor="ctr"/>
                </a:tc>
                <a:extLst>
                  <a:ext uri="{0D108BD9-81ED-4DB2-BD59-A6C34878D82A}">
                    <a16:rowId xmlns:a16="http://schemas.microsoft.com/office/drawing/2014/main" val="292052705"/>
                  </a:ext>
                </a:extLst>
              </a:tr>
              <a:tr h="370840">
                <a:tc rowSpan="6">
                  <a:txBody>
                    <a:bodyPr/>
                    <a:lstStyle/>
                    <a:p>
                      <a:pPr algn="ctr"/>
                      <a:r>
                        <a:rPr lang="en-US" sz="2400" dirty="0"/>
                        <a:t>Aldehyde</a:t>
                      </a:r>
                    </a:p>
                  </a:txBody>
                  <a:tcPr vert="vert270" anchor="ctr"/>
                </a:tc>
                <a:tc>
                  <a:txBody>
                    <a:bodyPr/>
                    <a:lstStyle/>
                    <a:p>
                      <a:r>
                        <a:rPr lang="en-US" sz="2400" dirty="0"/>
                        <a:t>HCHO</a:t>
                      </a:r>
                    </a:p>
                  </a:txBody>
                  <a:tcPr/>
                </a:tc>
                <a:tc>
                  <a:txBody>
                    <a:bodyPr/>
                    <a:lstStyle/>
                    <a:p>
                      <a:pPr algn="ctr"/>
                      <a:r>
                        <a:rPr lang="en-US" sz="2400" dirty="0"/>
                        <a:t>Methanal</a:t>
                      </a:r>
                    </a:p>
                  </a:txBody>
                  <a:tcPr anchor="ctr"/>
                </a:tc>
                <a:tc>
                  <a:txBody>
                    <a:bodyPr/>
                    <a:lstStyle/>
                    <a:p>
                      <a:pPr algn="ctr"/>
                      <a:r>
                        <a:rPr lang="en-US" sz="2400" dirty="0"/>
                        <a:t>Formaldehyde </a:t>
                      </a:r>
                    </a:p>
                  </a:txBody>
                  <a:tcPr anchor="ctr"/>
                </a:tc>
                <a:extLst>
                  <a:ext uri="{0D108BD9-81ED-4DB2-BD59-A6C34878D82A}">
                    <a16:rowId xmlns:a16="http://schemas.microsoft.com/office/drawing/2014/main" val="267722752"/>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CHO</a:t>
                      </a:r>
                      <a:endParaRPr lang="en-US" sz="2400" dirty="0"/>
                    </a:p>
                  </a:txBody>
                  <a:tcPr/>
                </a:tc>
                <a:tc>
                  <a:txBody>
                    <a:bodyPr/>
                    <a:lstStyle/>
                    <a:p>
                      <a:pPr algn="ctr"/>
                      <a:r>
                        <a:rPr lang="en-US" sz="2400" dirty="0"/>
                        <a:t>Ethanal</a:t>
                      </a:r>
                    </a:p>
                  </a:txBody>
                  <a:tcPr anchor="ctr"/>
                </a:tc>
                <a:tc>
                  <a:txBody>
                    <a:bodyPr/>
                    <a:lstStyle/>
                    <a:p>
                      <a:pPr algn="ctr"/>
                      <a:r>
                        <a:rPr lang="en-US" sz="2400" dirty="0"/>
                        <a:t>Acetaldehyde</a:t>
                      </a:r>
                    </a:p>
                  </a:txBody>
                  <a:tcPr anchor="ctr"/>
                </a:tc>
                <a:extLst>
                  <a:ext uri="{0D108BD9-81ED-4DB2-BD59-A6C34878D82A}">
                    <a16:rowId xmlns:a16="http://schemas.microsoft.com/office/drawing/2014/main" val="164247889"/>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err="1"/>
                        <a:t>Propanal</a:t>
                      </a:r>
                      <a:endParaRPr lang="en-US" sz="2400" dirty="0"/>
                    </a:p>
                  </a:txBody>
                  <a:tcPr anchor="ctr"/>
                </a:tc>
                <a:tc>
                  <a:txBody>
                    <a:bodyPr/>
                    <a:lstStyle/>
                    <a:p>
                      <a:pPr algn="ctr"/>
                      <a:r>
                        <a:rPr lang="en-US" sz="2400" dirty="0"/>
                        <a:t>Propionaldehyde</a:t>
                      </a:r>
                    </a:p>
                  </a:txBody>
                  <a:tcPr anchor="ctr"/>
                </a:tc>
                <a:extLst>
                  <a:ext uri="{0D108BD9-81ED-4DB2-BD59-A6C34878D82A}">
                    <a16:rowId xmlns:a16="http://schemas.microsoft.com/office/drawing/2014/main" val="3462009284"/>
                  </a:ext>
                </a:extLst>
              </a:tr>
              <a:tr h="232530">
                <a:tc vMerge="1">
                  <a:txBody>
                    <a:bodyPr/>
                    <a:lstStyle/>
                    <a:p>
                      <a:endParaRPr lang="en-US" dirty="0"/>
                    </a:p>
                  </a:txBody>
                  <a:tcPr/>
                </a:tc>
                <a:tc>
                  <a:txBody>
                    <a:bodyPr/>
                    <a:lstStyle/>
                    <a:p>
                      <a:r>
                        <a:rPr lang="en-US" sz="2400" dirty="0"/>
                        <a:t>CH</a:t>
                      </a:r>
                      <a:r>
                        <a:rPr lang="en-US" sz="2400" baseline="-25000" dirty="0"/>
                        <a:t>3</a:t>
                      </a:r>
                      <a:r>
                        <a:rPr lang="en-US" sz="2400" baseline="0" dirty="0"/>
                        <a:t>CH</a:t>
                      </a:r>
                      <a:r>
                        <a:rPr lang="en-US" sz="2400" baseline="-25000" dirty="0"/>
                        <a:t>2</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a:t>Butanal</a:t>
                      </a:r>
                    </a:p>
                  </a:txBody>
                  <a:tcPr anchor="ctr"/>
                </a:tc>
                <a:tc>
                  <a:txBody>
                    <a:bodyPr/>
                    <a:lstStyle/>
                    <a:p>
                      <a:pPr algn="ctr"/>
                      <a:r>
                        <a:rPr lang="en-US" sz="2400" dirty="0"/>
                        <a:t>Butyraldehyde </a:t>
                      </a:r>
                    </a:p>
                  </a:txBody>
                  <a:tcPr anchor="ctr"/>
                </a:tc>
                <a:extLst>
                  <a:ext uri="{0D108BD9-81ED-4DB2-BD59-A6C34878D82A}">
                    <a16:rowId xmlns:a16="http://schemas.microsoft.com/office/drawing/2014/main" val="3912871893"/>
                  </a:ext>
                </a:extLst>
              </a:tr>
              <a:tr h="232530">
                <a:tc vMerge="1">
                  <a:txBody>
                    <a:bodyPr/>
                    <a:lstStyle/>
                    <a:p>
                      <a:pPr algn="ctr"/>
                      <a:endParaRPr lang="en-US" sz="2400" dirty="0"/>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CH</a:t>
                      </a:r>
                      <a:r>
                        <a:rPr lang="en-US" sz="2400" baseline="-25000" dirty="0"/>
                        <a:t>3</a:t>
                      </a:r>
                      <a:r>
                        <a:rPr lang="en-US" sz="2400" baseline="0" dirty="0"/>
                        <a:t>CH</a:t>
                      </a:r>
                      <a:r>
                        <a:rPr lang="en-US" sz="2400" baseline="-25000" dirty="0"/>
                        <a:t>2</a:t>
                      </a:r>
                      <a:r>
                        <a:rPr lang="en-US" sz="2400" baseline="0" dirty="0"/>
                        <a:t>CH</a:t>
                      </a:r>
                      <a:r>
                        <a:rPr lang="en-US" sz="2400" baseline="-25000" dirty="0"/>
                        <a:t>2</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a:t>Pentanal</a:t>
                      </a:r>
                    </a:p>
                  </a:txBody>
                  <a:tcPr anchor="ctr"/>
                </a:tc>
                <a:tc>
                  <a:txBody>
                    <a:bodyPr/>
                    <a:lstStyle/>
                    <a:p>
                      <a:pPr algn="ctr"/>
                      <a:r>
                        <a:rPr lang="en-US" sz="2400" dirty="0"/>
                        <a:t>Valeraldehyde</a:t>
                      </a:r>
                    </a:p>
                  </a:txBody>
                  <a:tcPr anchor="ctr"/>
                </a:tc>
                <a:extLst>
                  <a:ext uri="{0D108BD9-81ED-4DB2-BD59-A6C34878D82A}">
                    <a16:rowId xmlns:a16="http://schemas.microsoft.com/office/drawing/2014/main" val="2595710190"/>
                  </a:ext>
                </a:extLst>
              </a:tr>
              <a:tr h="232530">
                <a:tc vMerge="1">
                  <a:txBody>
                    <a:bodyPr/>
                    <a:lstStyle/>
                    <a:p>
                      <a:pPr algn="ctr"/>
                      <a:endParaRPr lang="en-US" sz="2400" dirty="0"/>
                    </a:p>
                  </a:txBody>
                  <a:tcPr vert="vert270" anchor="ctr"/>
                </a:tc>
                <a:tc>
                  <a:txBody>
                    <a:bodyPr/>
                    <a:lstStyle/>
                    <a:p>
                      <a:r>
                        <a:rPr lang="en-US" sz="2400" dirty="0"/>
                        <a:t>(CH</a:t>
                      </a:r>
                      <a:r>
                        <a:rPr lang="en-US" sz="2400" baseline="-25000" dirty="0"/>
                        <a:t>3</a:t>
                      </a:r>
                      <a:r>
                        <a:rPr lang="en-US" sz="2400" baseline="0" dirty="0"/>
                        <a:t>)</a:t>
                      </a:r>
                      <a:r>
                        <a:rPr lang="en-US" sz="2400" baseline="-25000" dirty="0"/>
                        <a:t>2</a:t>
                      </a:r>
                      <a:r>
                        <a:rPr lang="en-US" sz="2400" baseline="0" dirty="0"/>
                        <a:t>CHCH</a:t>
                      </a:r>
                      <a:r>
                        <a:rPr lang="en-US" sz="2400" baseline="-25000" dirty="0"/>
                        <a:t>2</a:t>
                      </a:r>
                      <a:r>
                        <a:rPr lang="en-US" sz="2400" baseline="0" dirty="0"/>
                        <a:t>CHO</a:t>
                      </a:r>
                      <a:endParaRPr lang="en-US" sz="2400" dirty="0"/>
                    </a:p>
                  </a:txBody>
                  <a:tcPr/>
                </a:tc>
                <a:tc>
                  <a:txBody>
                    <a:bodyPr/>
                    <a:lstStyle/>
                    <a:p>
                      <a:pPr algn="ctr"/>
                      <a:r>
                        <a:rPr lang="en-US" sz="2400" dirty="0"/>
                        <a:t>3-methylbutanal</a:t>
                      </a:r>
                    </a:p>
                  </a:txBody>
                  <a:tcPr anchor="ctr"/>
                </a:tc>
                <a:tc>
                  <a:txBody>
                    <a:bodyPr/>
                    <a:lstStyle/>
                    <a:p>
                      <a:pPr algn="ctr"/>
                      <a:r>
                        <a:rPr lang="en-US" sz="2400" dirty="0" err="1"/>
                        <a:t>Isovaleraldehyde</a:t>
                      </a:r>
                      <a:endParaRPr lang="en-US" sz="2400" dirty="0"/>
                    </a:p>
                  </a:txBody>
                  <a:tcPr anchor="ctr"/>
                </a:tc>
                <a:extLst>
                  <a:ext uri="{0D108BD9-81ED-4DB2-BD59-A6C34878D82A}">
                    <a16:rowId xmlns:a16="http://schemas.microsoft.com/office/drawing/2014/main" val="418193227"/>
                  </a:ext>
                </a:extLst>
              </a:tr>
            </a:tbl>
          </a:graphicData>
        </a:graphic>
      </p:graphicFrame>
      <p:graphicFrame>
        <p:nvGraphicFramePr>
          <p:cNvPr id="26" name="Table 25">
            <a:extLst>
              <a:ext uri="{FF2B5EF4-FFF2-40B4-BE49-F238E27FC236}">
                <a16:creationId xmlns:a16="http://schemas.microsoft.com/office/drawing/2014/main" id="{4DD838E7-5136-C815-A7C7-5DF3A8CC5E73}"/>
              </a:ext>
            </a:extLst>
          </p:cNvPr>
          <p:cNvGraphicFramePr>
            <a:graphicFrameLocks noGrp="1"/>
          </p:cNvGraphicFramePr>
          <p:nvPr>
            <p:extLst>
              <p:ext uri="{D42A27DB-BD31-4B8C-83A1-F6EECF244321}">
                <p14:modId xmlns:p14="http://schemas.microsoft.com/office/powerpoint/2010/main" val="66084565"/>
              </p:ext>
            </p:extLst>
          </p:nvPr>
        </p:nvGraphicFramePr>
        <p:xfrm>
          <a:off x="986415" y="4287766"/>
          <a:ext cx="10012451" cy="1828800"/>
        </p:xfrm>
        <a:graphic>
          <a:graphicData uri="http://schemas.openxmlformats.org/drawingml/2006/table">
            <a:tbl>
              <a:tblPr firstRow="1" bandRow="1">
                <a:tableStyleId>{7DF18680-E054-41AD-8BC1-D1AEF772440D}</a:tableStyleId>
              </a:tblPr>
              <a:tblGrid>
                <a:gridCol w="571200">
                  <a:extLst>
                    <a:ext uri="{9D8B030D-6E8A-4147-A177-3AD203B41FA5}">
                      <a16:colId xmlns:a16="http://schemas.microsoft.com/office/drawing/2014/main" val="2507631620"/>
                    </a:ext>
                  </a:extLst>
                </a:gridCol>
                <a:gridCol w="3014586">
                  <a:extLst>
                    <a:ext uri="{9D8B030D-6E8A-4147-A177-3AD203B41FA5}">
                      <a16:colId xmlns:a16="http://schemas.microsoft.com/office/drawing/2014/main" val="2003692680"/>
                    </a:ext>
                  </a:extLst>
                </a:gridCol>
                <a:gridCol w="3388527">
                  <a:extLst>
                    <a:ext uri="{9D8B030D-6E8A-4147-A177-3AD203B41FA5}">
                      <a16:colId xmlns:a16="http://schemas.microsoft.com/office/drawing/2014/main" val="4054246949"/>
                    </a:ext>
                  </a:extLst>
                </a:gridCol>
                <a:gridCol w="3038138">
                  <a:extLst>
                    <a:ext uri="{9D8B030D-6E8A-4147-A177-3AD203B41FA5}">
                      <a16:colId xmlns:a16="http://schemas.microsoft.com/office/drawing/2014/main" val="1476068095"/>
                    </a:ext>
                  </a:extLst>
                </a:gridCol>
              </a:tblGrid>
              <a:tr h="370840">
                <a:tc>
                  <a:txBody>
                    <a:bodyPr/>
                    <a:lstStyle/>
                    <a:p>
                      <a:pPr algn="ctr"/>
                      <a:endParaRPr lang="en-US" sz="2400" dirty="0"/>
                    </a:p>
                  </a:txBody>
                  <a:tcPr anchor="ctr"/>
                </a:tc>
                <a:tc>
                  <a:txBody>
                    <a:bodyPr/>
                    <a:lstStyle/>
                    <a:p>
                      <a:pPr algn="ctr"/>
                      <a:r>
                        <a:rPr lang="en-US" sz="2400" dirty="0" err="1"/>
                        <a:t>Công</a:t>
                      </a:r>
                      <a:r>
                        <a:rPr lang="en-US" sz="2400" dirty="0"/>
                        <a:t> </a:t>
                      </a:r>
                      <a:r>
                        <a:rPr lang="en-US" sz="2400" dirty="0" err="1"/>
                        <a:t>thức</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t>Tên</a:t>
                      </a:r>
                      <a:r>
                        <a:rPr lang="en-US" sz="2400" dirty="0"/>
                        <a:t> </a:t>
                      </a:r>
                      <a:r>
                        <a:rPr lang="en-US" sz="2400" dirty="0" err="1"/>
                        <a:t>thay</a:t>
                      </a:r>
                      <a:r>
                        <a:rPr lang="en-US" sz="2400" dirty="0"/>
                        <a:t> </a:t>
                      </a:r>
                      <a:r>
                        <a:rPr lang="en-US" sz="2400" dirty="0" err="1"/>
                        <a:t>thế</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t>Tên</a:t>
                      </a:r>
                      <a:r>
                        <a:rPr lang="en-US" sz="2400" dirty="0"/>
                        <a:t> </a:t>
                      </a:r>
                      <a:r>
                        <a:rPr lang="en-US" sz="2400" dirty="0" err="1"/>
                        <a:t>thông</a:t>
                      </a:r>
                      <a:r>
                        <a:rPr lang="en-US" sz="2400" dirty="0"/>
                        <a:t> </a:t>
                      </a:r>
                      <a:r>
                        <a:rPr lang="en-US" sz="2400" dirty="0" err="1"/>
                        <a:t>thường</a:t>
                      </a:r>
                      <a:endParaRPr lang="en-US" sz="2400" dirty="0"/>
                    </a:p>
                  </a:txBody>
                  <a:tcPr anchor="ctr"/>
                </a:tc>
                <a:extLst>
                  <a:ext uri="{0D108BD9-81ED-4DB2-BD59-A6C34878D82A}">
                    <a16:rowId xmlns:a16="http://schemas.microsoft.com/office/drawing/2014/main" val="292052705"/>
                  </a:ext>
                </a:extLst>
              </a:tr>
              <a:tr h="370840">
                <a:tc rowSpan="3">
                  <a:txBody>
                    <a:bodyPr/>
                    <a:lstStyle/>
                    <a:p>
                      <a:pPr algn="ctr"/>
                      <a:r>
                        <a:rPr lang="en-US" sz="2400" dirty="0"/>
                        <a:t>Ketone</a:t>
                      </a:r>
                    </a:p>
                  </a:txBody>
                  <a:tcPr vert="vert270" anchor="ctr"/>
                </a:tc>
                <a:tc>
                  <a:txBody>
                    <a:bodyPr/>
                    <a:lstStyle/>
                    <a:p>
                      <a:r>
                        <a:rPr lang="en-US" sz="2400" dirty="0"/>
                        <a:t>CH</a:t>
                      </a:r>
                      <a:r>
                        <a:rPr lang="en-US" sz="2400" baseline="-25000" dirty="0"/>
                        <a:t>3</a:t>
                      </a:r>
                      <a:r>
                        <a:rPr lang="en-US" sz="2400" baseline="0" dirty="0"/>
                        <a:t>COCH</a:t>
                      </a:r>
                      <a:r>
                        <a:rPr lang="en-US" sz="2400" baseline="-25000" dirty="0"/>
                        <a:t>3</a:t>
                      </a:r>
                      <a:endParaRPr lang="en-US" sz="2400" dirty="0"/>
                    </a:p>
                  </a:txBody>
                  <a:tcPr/>
                </a:tc>
                <a:tc>
                  <a:txBody>
                    <a:bodyPr/>
                    <a:lstStyle/>
                    <a:p>
                      <a:pPr algn="ctr"/>
                      <a:r>
                        <a:rPr lang="en-US" sz="2400" dirty="0"/>
                        <a:t>Propanone</a:t>
                      </a:r>
                    </a:p>
                  </a:txBody>
                  <a:tcPr anchor="ctr"/>
                </a:tc>
                <a:tc>
                  <a:txBody>
                    <a:bodyPr/>
                    <a:lstStyle/>
                    <a:p>
                      <a:pPr algn="ctr"/>
                      <a:r>
                        <a:rPr lang="en-US" sz="2400" dirty="0"/>
                        <a:t>Acetone</a:t>
                      </a:r>
                    </a:p>
                  </a:txBody>
                  <a:tcPr anchor="ctr"/>
                </a:tc>
                <a:extLst>
                  <a:ext uri="{0D108BD9-81ED-4DB2-BD59-A6C34878D82A}">
                    <a16:rowId xmlns:a16="http://schemas.microsoft.com/office/drawing/2014/main" val="267722752"/>
                  </a:ext>
                </a:extLst>
              </a:tr>
              <a:tr h="370840">
                <a:tc vMerge="1">
                  <a:txBody>
                    <a:bodyPr/>
                    <a:lstStyle/>
                    <a:p>
                      <a:endParaRPr lang="en-US" dirty="0"/>
                    </a:p>
                  </a:txBody>
                  <a:tcPr/>
                </a:tc>
                <a:tc>
                  <a:txBody>
                    <a:bodyPr/>
                    <a:lstStyle/>
                    <a:p>
                      <a:r>
                        <a:rPr lang="en-US" sz="2400" dirty="0"/>
                        <a:t>C</a:t>
                      </a:r>
                      <a:r>
                        <a:rPr lang="en-US" sz="2400" baseline="-25000" dirty="0"/>
                        <a:t>6</a:t>
                      </a:r>
                      <a:r>
                        <a:rPr lang="en-US" sz="2400" dirty="0"/>
                        <a:t>H</a:t>
                      </a:r>
                      <a:r>
                        <a:rPr lang="en-US" sz="2400" baseline="-25000" dirty="0"/>
                        <a:t>5</a:t>
                      </a:r>
                      <a:r>
                        <a:rPr lang="en-US" sz="2400" baseline="0" dirty="0"/>
                        <a:t>COCH</a:t>
                      </a:r>
                      <a:r>
                        <a:rPr lang="en-US" sz="2400" baseline="-25000" dirty="0"/>
                        <a:t>3</a:t>
                      </a:r>
                      <a:endParaRPr lang="en-US" sz="2400" dirty="0"/>
                    </a:p>
                  </a:txBody>
                  <a:tcPr/>
                </a:tc>
                <a:tc>
                  <a:txBody>
                    <a:bodyPr/>
                    <a:lstStyle/>
                    <a:p>
                      <a:pPr algn="ctr"/>
                      <a:r>
                        <a:rPr lang="en-US" sz="2400" dirty="0"/>
                        <a:t>1-phenylethane-1-one</a:t>
                      </a:r>
                    </a:p>
                  </a:txBody>
                  <a:tcPr anchor="ctr"/>
                </a:tc>
                <a:tc>
                  <a:txBody>
                    <a:bodyPr/>
                    <a:lstStyle/>
                    <a:p>
                      <a:pPr algn="ctr"/>
                      <a:r>
                        <a:rPr lang="en-US" sz="2400" dirty="0"/>
                        <a:t>Acetophenone</a:t>
                      </a:r>
                    </a:p>
                  </a:txBody>
                  <a:tcPr anchor="ctr"/>
                </a:tc>
                <a:extLst>
                  <a:ext uri="{0D108BD9-81ED-4DB2-BD59-A6C34878D82A}">
                    <a16:rowId xmlns:a16="http://schemas.microsoft.com/office/drawing/2014/main" val="164247889"/>
                  </a:ext>
                </a:extLst>
              </a:tr>
              <a:tr h="370840">
                <a:tc vMerge="1">
                  <a:txBody>
                    <a:bodyPr/>
                    <a:lstStyle/>
                    <a:p>
                      <a:endParaRPr lang="en-US" dirty="0"/>
                    </a:p>
                  </a:txBody>
                  <a:tcPr/>
                </a:tc>
                <a:tc>
                  <a:txBody>
                    <a:bodyPr/>
                    <a:lstStyle/>
                    <a:p>
                      <a:r>
                        <a:rPr lang="en-US" sz="2400" dirty="0"/>
                        <a:t>C</a:t>
                      </a:r>
                      <a:r>
                        <a:rPr lang="en-US" sz="2400" baseline="-25000" dirty="0"/>
                        <a:t>6</a:t>
                      </a:r>
                      <a:r>
                        <a:rPr lang="en-US" sz="2400" dirty="0"/>
                        <a:t>H</a:t>
                      </a:r>
                      <a:r>
                        <a:rPr lang="en-US" sz="2400" baseline="-25000" dirty="0"/>
                        <a:t>5</a:t>
                      </a:r>
                      <a:r>
                        <a:rPr lang="en-US" sz="2400" baseline="0" dirty="0"/>
                        <a:t>CO</a:t>
                      </a:r>
                      <a:r>
                        <a:rPr lang="en-US" sz="2400" dirty="0"/>
                        <a:t>C</a:t>
                      </a:r>
                      <a:r>
                        <a:rPr lang="en-US" sz="2400" baseline="-25000" dirty="0"/>
                        <a:t>6</a:t>
                      </a:r>
                      <a:r>
                        <a:rPr lang="en-US" sz="2400" dirty="0"/>
                        <a:t>H</a:t>
                      </a:r>
                      <a:r>
                        <a:rPr lang="en-US" sz="2400" baseline="-25000" dirty="0"/>
                        <a:t>5</a:t>
                      </a:r>
                      <a:endParaRPr lang="en-US" sz="2400" dirty="0"/>
                    </a:p>
                  </a:txBody>
                  <a:tcPr/>
                </a:tc>
                <a:tc>
                  <a:txBody>
                    <a:bodyPr/>
                    <a:lstStyle/>
                    <a:p>
                      <a:pPr algn="ctr"/>
                      <a:r>
                        <a:rPr lang="en-US" sz="2400" dirty="0" err="1"/>
                        <a:t>Diphenylmethanone</a:t>
                      </a:r>
                      <a:endParaRPr lang="en-US" sz="2400" dirty="0"/>
                    </a:p>
                  </a:txBody>
                  <a:tcPr anchor="ctr"/>
                </a:tc>
                <a:tc>
                  <a:txBody>
                    <a:bodyPr/>
                    <a:lstStyle/>
                    <a:p>
                      <a:pPr algn="ctr"/>
                      <a:r>
                        <a:rPr lang="en-US" sz="2400" dirty="0"/>
                        <a:t>Benzophenone</a:t>
                      </a:r>
                    </a:p>
                  </a:txBody>
                  <a:tcPr anchor="ctr"/>
                </a:tc>
                <a:extLst>
                  <a:ext uri="{0D108BD9-81ED-4DB2-BD59-A6C34878D82A}">
                    <a16:rowId xmlns:a16="http://schemas.microsoft.com/office/drawing/2014/main" val="3462009284"/>
                  </a:ext>
                </a:extLst>
              </a:tr>
            </a:tbl>
          </a:graphicData>
        </a:graphic>
      </p:graphicFrame>
      <p:sp>
        <p:nvSpPr>
          <p:cNvPr id="27" name="TextBox 26">
            <a:extLst>
              <a:ext uri="{FF2B5EF4-FFF2-40B4-BE49-F238E27FC236}">
                <a16:creationId xmlns:a16="http://schemas.microsoft.com/office/drawing/2014/main" id="{5AC6B8B0-9A7E-75A5-FE07-DC0C1BD8927F}"/>
              </a:ext>
            </a:extLst>
          </p:cNvPr>
          <p:cNvSpPr txBox="1"/>
          <p:nvPr/>
        </p:nvSpPr>
        <p:spPr>
          <a:xfrm>
            <a:off x="2961361" y="386601"/>
            <a:ext cx="6062557" cy="369332"/>
          </a:xfrm>
          <a:prstGeom prst="rect">
            <a:avLst/>
          </a:prstGeom>
          <a:noFill/>
        </p:spPr>
        <p:txBody>
          <a:bodyPr wrap="none" lIns="0" tIns="0" rIns="0" bIns="0" rtlCol="0">
            <a:spAutoFit/>
          </a:bodyPr>
          <a:lstStyle/>
          <a:p>
            <a:pPr algn="l"/>
            <a:r>
              <a:rPr lang="en-US" sz="2400" b="1" dirty="0">
                <a:latin typeface="+mj-lt"/>
              </a:rPr>
              <a:t>Danh </a:t>
            </a:r>
            <a:r>
              <a:rPr lang="en-US" sz="2400" b="1" dirty="0" err="1">
                <a:latin typeface="+mj-lt"/>
              </a:rPr>
              <a:t>pháp</a:t>
            </a:r>
            <a:r>
              <a:rPr lang="en-US" sz="2400" b="1" dirty="0">
                <a:latin typeface="+mj-lt"/>
              </a:rPr>
              <a:t> </a:t>
            </a:r>
            <a:r>
              <a:rPr lang="en-US" sz="2400" b="1" dirty="0" err="1">
                <a:latin typeface="+mj-lt"/>
              </a:rPr>
              <a:t>của</a:t>
            </a:r>
            <a:r>
              <a:rPr lang="en-US" sz="2400" b="1" dirty="0">
                <a:latin typeface="+mj-lt"/>
              </a:rPr>
              <a:t> </a:t>
            </a:r>
            <a:r>
              <a:rPr lang="en-US" sz="2400" b="1" dirty="0" err="1">
                <a:latin typeface="+mj-lt"/>
              </a:rPr>
              <a:t>một</a:t>
            </a:r>
            <a:r>
              <a:rPr lang="en-US" sz="2400" b="1" dirty="0">
                <a:latin typeface="+mj-lt"/>
              </a:rPr>
              <a:t> </a:t>
            </a:r>
            <a:r>
              <a:rPr lang="en-US" sz="2400" b="1" dirty="0" err="1">
                <a:latin typeface="+mj-lt"/>
              </a:rPr>
              <a:t>số</a:t>
            </a:r>
            <a:r>
              <a:rPr lang="en-US" sz="2400" b="1" dirty="0">
                <a:latin typeface="+mj-lt"/>
              </a:rPr>
              <a:t> </a:t>
            </a:r>
            <a:r>
              <a:rPr lang="en-US" sz="2400" b="1" dirty="0" err="1">
                <a:latin typeface="+mj-lt"/>
              </a:rPr>
              <a:t>hợp</a:t>
            </a:r>
            <a:r>
              <a:rPr lang="en-US" sz="2400" b="1" dirty="0">
                <a:latin typeface="+mj-lt"/>
              </a:rPr>
              <a:t> </a:t>
            </a:r>
            <a:r>
              <a:rPr lang="en-US" sz="2400" b="1" dirty="0" err="1">
                <a:latin typeface="+mj-lt"/>
              </a:rPr>
              <a:t>chất</a:t>
            </a:r>
            <a:r>
              <a:rPr lang="en-US" sz="2400" b="1" dirty="0">
                <a:latin typeface="+mj-lt"/>
              </a:rPr>
              <a:t> carbonyl</a:t>
            </a:r>
          </a:p>
        </p:txBody>
      </p:sp>
    </p:spTree>
    <p:extLst>
      <p:ext uri="{BB962C8B-B14F-4D97-AF65-F5344CB8AC3E}">
        <p14:creationId xmlns:p14="http://schemas.microsoft.com/office/powerpoint/2010/main" val="12739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EE08FBDC-2BE0-7652-260B-5BCC0A5B5E57}"/>
              </a:ext>
            </a:extLst>
          </p:cNvPr>
          <p:cNvGrpSpPr/>
          <p:nvPr/>
        </p:nvGrpSpPr>
        <p:grpSpPr>
          <a:xfrm>
            <a:off x="572142" y="1319437"/>
            <a:ext cx="11047717" cy="1481288"/>
            <a:chOff x="1921109" y="1056039"/>
            <a:chExt cx="10600143" cy="1481288"/>
          </a:xfrm>
        </p:grpSpPr>
        <p:sp>
          <p:nvSpPr>
            <p:cNvPr id="5" name="Rectangle: Rounded Corners 4">
              <a:extLst>
                <a:ext uri="{FF2B5EF4-FFF2-40B4-BE49-F238E27FC236}">
                  <a16:creationId xmlns:a16="http://schemas.microsoft.com/office/drawing/2014/main" id="{A58F33A2-9FA5-E935-2BC8-422B7D2E1814}"/>
                </a:ext>
              </a:extLst>
            </p:cNvPr>
            <p:cNvSpPr/>
            <p:nvPr/>
          </p:nvSpPr>
          <p:spPr>
            <a:xfrm>
              <a:off x="1988584" y="1056039"/>
              <a:ext cx="10433190" cy="1481288"/>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FC75A72-7352-ED46-CE2C-08C5F5AB605F}"/>
                </a:ext>
              </a:extLst>
            </p:cNvPr>
            <p:cNvSpPr/>
            <p:nvPr/>
          </p:nvSpPr>
          <p:spPr>
            <a:xfrm>
              <a:off x="1921109" y="1234538"/>
              <a:ext cx="10600143" cy="1124290"/>
            </a:xfrm>
            <a:prstGeom prst="roundRect">
              <a:avLst>
                <a:gd name="adj" fmla="val 9851"/>
              </a:avLst>
            </a:prstGeom>
            <a:solidFill>
              <a:schemeClr val="bg1"/>
            </a:solidFill>
            <a:ln w="38100">
              <a:solidFill>
                <a:srgbClr val="2038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CED18F-A7C2-CE91-898D-DAFFB5C6D398}"/>
                </a:ext>
              </a:extLst>
            </p:cNvPr>
            <p:cNvSpPr txBox="1"/>
            <p:nvPr/>
          </p:nvSpPr>
          <p:spPr>
            <a:xfrm>
              <a:off x="2061424" y="1362942"/>
              <a:ext cx="10319511" cy="867482"/>
            </a:xfrm>
            <a:prstGeom prst="rect">
              <a:avLst/>
            </a:prstGeom>
            <a:noFill/>
          </p:spPr>
          <p:txBody>
            <a:bodyPr wrap="square" rtlCol="0">
              <a:spAutoFit/>
            </a:bodyPr>
            <a:lstStyle/>
            <a:p>
              <a:pPr algn="ctr">
                <a:lnSpc>
                  <a:spcPct val="120000"/>
                </a:lnSpc>
              </a:pPr>
              <a:r>
                <a:rPr lang="en-US" sz="2200"/>
                <a:t>Ketone có thể được gọi theo tên gốc - chức. Theo tên gốc - chức, người ta gọi tên gốc hydrocarbon liên kết với gốc carbonyl (theo trình tự chữ cái) rồi đến từ "ketone".</a:t>
              </a:r>
              <a:endParaRPr lang="vi-VN" sz="2200"/>
            </a:p>
          </p:txBody>
        </p:sp>
      </p:grpSp>
      <p:grpSp>
        <p:nvGrpSpPr>
          <p:cNvPr id="18" name="Group 17">
            <a:extLst>
              <a:ext uri="{FF2B5EF4-FFF2-40B4-BE49-F238E27FC236}">
                <a16:creationId xmlns:a16="http://schemas.microsoft.com/office/drawing/2014/main" id="{6AEDE7EA-6C34-BBE9-5D9A-3F11A1B7819C}"/>
              </a:ext>
            </a:extLst>
          </p:cNvPr>
          <p:cNvGrpSpPr/>
          <p:nvPr/>
        </p:nvGrpSpPr>
        <p:grpSpPr>
          <a:xfrm>
            <a:off x="178736" y="206375"/>
            <a:ext cx="3370914" cy="920492"/>
            <a:chOff x="705786" y="311150"/>
            <a:chExt cx="3370914" cy="920492"/>
          </a:xfrm>
        </p:grpSpPr>
        <p:sp>
          <p:nvSpPr>
            <p:cNvPr id="20" name="Rectangle: Rounded Corners 19">
              <a:extLst>
                <a:ext uri="{FF2B5EF4-FFF2-40B4-BE49-F238E27FC236}">
                  <a16:creationId xmlns:a16="http://schemas.microsoft.com/office/drawing/2014/main" id="{656FCD79-894C-E682-ABBB-025E863CEE49}"/>
                </a:ext>
              </a:extLst>
            </p:cNvPr>
            <p:cNvSpPr/>
            <p:nvPr/>
          </p:nvSpPr>
          <p:spPr>
            <a:xfrm>
              <a:off x="1088312" y="389709"/>
              <a:ext cx="2988388" cy="71892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92B5BE-3155-EFC4-EEEB-301302C72D3E}"/>
                </a:ext>
              </a:extLst>
            </p:cNvPr>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23" name="Group 22">
              <a:extLst>
                <a:ext uri="{FF2B5EF4-FFF2-40B4-BE49-F238E27FC236}">
                  <a16:creationId xmlns:a16="http://schemas.microsoft.com/office/drawing/2014/main" id="{65C7C475-8B01-0A57-65FC-99B58026900B}"/>
                </a:ext>
              </a:extLst>
            </p:cNvPr>
            <p:cNvGrpSpPr/>
            <p:nvPr/>
          </p:nvGrpSpPr>
          <p:grpSpPr>
            <a:xfrm>
              <a:off x="705786" y="311150"/>
              <a:ext cx="920492" cy="920492"/>
              <a:chOff x="383897" y="299737"/>
              <a:chExt cx="833552" cy="833552"/>
            </a:xfrm>
          </p:grpSpPr>
          <p:sp>
            <p:nvSpPr>
              <p:cNvPr id="25" name="Oval 24">
                <a:extLst>
                  <a:ext uri="{FF2B5EF4-FFF2-40B4-BE49-F238E27FC236}">
                    <a16:creationId xmlns:a16="http://schemas.microsoft.com/office/drawing/2014/main" id="{98732B51-B20A-D25B-933A-3C81DAAEA154}"/>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2A98AB6-487B-BB39-2843-6E6764B8F8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pic>
        <p:nvPicPr>
          <p:cNvPr id="13" name="Picture 12">
            <a:extLst>
              <a:ext uri="{FF2B5EF4-FFF2-40B4-BE49-F238E27FC236}">
                <a16:creationId xmlns:a16="http://schemas.microsoft.com/office/drawing/2014/main" id="{E972F0C2-DA96-35C7-55A2-9AB9068F0AC5}"/>
              </a:ext>
            </a:extLst>
          </p:cNvPr>
          <p:cNvPicPr>
            <a:picLocks noChangeAspect="1"/>
          </p:cNvPicPr>
          <p:nvPr/>
        </p:nvPicPr>
        <p:blipFill>
          <a:blip r:embed="rId11"/>
          <a:stretch>
            <a:fillRect/>
          </a:stretch>
        </p:blipFill>
        <p:spPr>
          <a:xfrm>
            <a:off x="1229725" y="3331224"/>
            <a:ext cx="9732550" cy="2028840"/>
          </a:xfrm>
          <a:prstGeom prst="rect">
            <a:avLst/>
          </a:prstGeom>
        </p:spPr>
      </p:pic>
    </p:spTree>
    <p:extLst>
      <p:ext uri="{BB962C8B-B14F-4D97-AF65-F5344CB8AC3E}">
        <p14:creationId xmlns:p14="http://schemas.microsoft.com/office/powerpoint/2010/main" val="56845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575824" y="8220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757" y="934675"/>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5496" y="981540"/>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575824" y="157009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757" y="1682688"/>
            <a:ext cx="254834" cy="295514"/>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5496" y="1729555"/>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568519" y="457929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452" y="4691889"/>
            <a:ext cx="254834" cy="295514"/>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191" y="4738756"/>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568519" y="37941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452" y="3906791"/>
            <a:ext cx="254834" cy="295514"/>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191" y="3953658"/>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568519" y="30332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452" y="3145875"/>
            <a:ext cx="254834" cy="295514"/>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191" y="3192742"/>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568519" y="22996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452" y="2412283"/>
            <a:ext cx="254834" cy="295514"/>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191" y="2459150"/>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560141" y="535195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074" y="5464550"/>
            <a:ext cx="254834" cy="295514"/>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9813" y="551141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568519" y="613544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452" y="6248035"/>
            <a:ext cx="254834" cy="295514"/>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8191" y="6294902"/>
            <a:ext cx="310145" cy="201781"/>
          </a:xfrm>
          <a:prstGeom prst="rect">
            <a:avLst/>
          </a:prstGeom>
        </p:spPr>
      </p:pic>
      <p:sp>
        <p:nvSpPr>
          <p:cNvPr id="111" name="Rounded Rectangle 110"/>
          <p:cNvSpPr/>
          <p:nvPr/>
        </p:nvSpPr>
        <p:spPr>
          <a:xfrm>
            <a:off x="4808522" y="799036"/>
            <a:ext cx="685219" cy="6852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2" name="Rounded Rectangle 111"/>
          <p:cNvSpPr/>
          <p:nvPr/>
        </p:nvSpPr>
        <p:spPr>
          <a:xfrm>
            <a:off x="4808521" y="1538514"/>
            <a:ext cx="677879" cy="667657"/>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3" name="Rounded Rectangle 112"/>
          <p:cNvSpPr/>
          <p:nvPr/>
        </p:nvSpPr>
        <p:spPr>
          <a:xfrm>
            <a:off x="4800839" y="2293088"/>
            <a:ext cx="685219" cy="6852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8" name="Rounded Rectangle 117"/>
          <p:cNvSpPr/>
          <p:nvPr/>
        </p:nvSpPr>
        <p:spPr>
          <a:xfrm>
            <a:off x="4800839" y="3035740"/>
            <a:ext cx="685219" cy="66757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3" name="Rounded Rectangle 122"/>
          <p:cNvSpPr/>
          <p:nvPr/>
        </p:nvSpPr>
        <p:spPr>
          <a:xfrm>
            <a:off x="4800839" y="3786848"/>
            <a:ext cx="685219" cy="6852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2" name="Rounded Rectangle 131"/>
          <p:cNvSpPr/>
          <p:nvPr/>
        </p:nvSpPr>
        <p:spPr>
          <a:xfrm>
            <a:off x="4800839" y="4526046"/>
            <a:ext cx="685219" cy="68056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3" name="Rounded Rectangle 132"/>
          <p:cNvSpPr/>
          <p:nvPr/>
        </p:nvSpPr>
        <p:spPr>
          <a:xfrm>
            <a:off x="4808521" y="5280784"/>
            <a:ext cx="685219" cy="6852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4" name="Rounded Rectangle 133"/>
          <p:cNvSpPr/>
          <p:nvPr/>
        </p:nvSpPr>
        <p:spPr>
          <a:xfrm>
            <a:off x="4823243" y="6028812"/>
            <a:ext cx="685219" cy="685219"/>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7" name="Rounded Rectangle 156"/>
          <p:cNvSpPr/>
          <p:nvPr/>
        </p:nvSpPr>
        <p:spPr>
          <a:xfrm>
            <a:off x="4012040" y="1543557"/>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5" name="Rounded Rectangle 164"/>
          <p:cNvSpPr/>
          <p:nvPr/>
        </p:nvSpPr>
        <p:spPr>
          <a:xfrm>
            <a:off x="4004358" y="3038050"/>
            <a:ext cx="685219" cy="66526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4" name="Rounded Rectangle 173"/>
          <p:cNvSpPr/>
          <p:nvPr/>
        </p:nvSpPr>
        <p:spPr>
          <a:xfrm>
            <a:off x="4004358" y="3786291"/>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5" name="Rounded Rectangle 174"/>
          <p:cNvSpPr/>
          <p:nvPr/>
        </p:nvSpPr>
        <p:spPr>
          <a:xfrm>
            <a:off x="7123996" y="4534829"/>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0" name="Rounded Rectangle 179"/>
          <p:cNvSpPr/>
          <p:nvPr/>
        </p:nvSpPr>
        <p:spPr>
          <a:xfrm>
            <a:off x="3996676" y="528078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1" name="Rounded Rectangle 180"/>
          <p:cNvSpPr/>
          <p:nvPr/>
        </p:nvSpPr>
        <p:spPr>
          <a:xfrm>
            <a:off x="8653469" y="604152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5" name="Rounded Rectangle 184"/>
          <p:cNvSpPr/>
          <p:nvPr/>
        </p:nvSpPr>
        <p:spPr>
          <a:xfrm>
            <a:off x="3215559" y="1543557"/>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89" name="Rounded Rectangle 188"/>
          <p:cNvSpPr/>
          <p:nvPr/>
        </p:nvSpPr>
        <p:spPr>
          <a:xfrm>
            <a:off x="6356543" y="4534829"/>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0" name="Rounded Rectangle 189"/>
          <p:cNvSpPr/>
          <p:nvPr/>
        </p:nvSpPr>
        <p:spPr>
          <a:xfrm>
            <a:off x="3200195" y="528078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93" name="Rounded Rectangle 192"/>
          <p:cNvSpPr/>
          <p:nvPr/>
        </p:nvSpPr>
        <p:spPr>
          <a:xfrm>
            <a:off x="7886016" y="604152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05" name="Rounded Rectangle 204"/>
          <p:cNvSpPr/>
          <p:nvPr/>
        </p:nvSpPr>
        <p:spPr>
          <a:xfrm>
            <a:off x="7118563" y="6039778"/>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13" name="Rounded Rectangle 212"/>
          <p:cNvSpPr/>
          <p:nvPr/>
        </p:nvSpPr>
        <p:spPr>
          <a:xfrm>
            <a:off x="6351110" y="6038032"/>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1" name="Rounded Rectangle 220"/>
          <p:cNvSpPr/>
          <p:nvPr/>
        </p:nvSpPr>
        <p:spPr>
          <a:xfrm>
            <a:off x="5583657" y="6036286"/>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24" name="Rounded Rectangle 223"/>
          <p:cNvSpPr/>
          <p:nvPr/>
        </p:nvSpPr>
        <p:spPr>
          <a:xfrm>
            <a:off x="4004089" y="229201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41" name="Rounded Rectangle 240"/>
          <p:cNvSpPr/>
          <p:nvPr/>
        </p:nvSpPr>
        <p:spPr>
          <a:xfrm>
            <a:off x="3207608" y="2290268"/>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45" name="Rounded Rectangle 244"/>
          <p:cNvSpPr/>
          <p:nvPr/>
        </p:nvSpPr>
        <p:spPr>
          <a:xfrm>
            <a:off x="7886016" y="3784545"/>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54" name="Rounded Rectangle 253"/>
          <p:cNvSpPr/>
          <p:nvPr/>
        </p:nvSpPr>
        <p:spPr>
          <a:xfrm>
            <a:off x="7126246" y="793798"/>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56" name="Rounded Rectangle 255"/>
          <p:cNvSpPr/>
          <p:nvPr/>
        </p:nvSpPr>
        <p:spPr>
          <a:xfrm>
            <a:off x="2411127" y="2288522"/>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58" name="Rounded Rectangle 257"/>
          <p:cNvSpPr/>
          <p:nvPr/>
        </p:nvSpPr>
        <p:spPr>
          <a:xfrm>
            <a:off x="7118563" y="3786291"/>
            <a:ext cx="685219" cy="68172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62" name="Rounded Rectangle 261"/>
          <p:cNvSpPr/>
          <p:nvPr/>
        </p:nvSpPr>
        <p:spPr>
          <a:xfrm>
            <a:off x="6358793" y="799036"/>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64" name="Rounded Rectangle 263"/>
          <p:cNvSpPr/>
          <p:nvPr/>
        </p:nvSpPr>
        <p:spPr>
          <a:xfrm>
            <a:off x="6351111" y="2293529"/>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66" name="Rounded Rectangle 265"/>
          <p:cNvSpPr/>
          <p:nvPr/>
        </p:nvSpPr>
        <p:spPr>
          <a:xfrm>
            <a:off x="6351110" y="3792619"/>
            <a:ext cx="685219" cy="68063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0" name="Rounded Rectangle 269"/>
          <p:cNvSpPr/>
          <p:nvPr/>
        </p:nvSpPr>
        <p:spPr>
          <a:xfrm>
            <a:off x="5591340" y="797290"/>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1" name="Rounded Rectangle 270"/>
          <p:cNvSpPr/>
          <p:nvPr/>
        </p:nvSpPr>
        <p:spPr>
          <a:xfrm>
            <a:off x="2397407" y="1543557"/>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2" name="Rounded Rectangle 271"/>
          <p:cNvSpPr/>
          <p:nvPr/>
        </p:nvSpPr>
        <p:spPr>
          <a:xfrm>
            <a:off x="5583658" y="2291783"/>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4" name="Rounded Rectangle 273"/>
          <p:cNvSpPr/>
          <p:nvPr/>
        </p:nvSpPr>
        <p:spPr>
          <a:xfrm>
            <a:off x="5583657" y="3786291"/>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5" name="Rounded Rectangle 274"/>
          <p:cNvSpPr/>
          <p:nvPr/>
        </p:nvSpPr>
        <p:spPr>
          <a:xfrm>
            <a:off x="5581348" y="4544864"/>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6" name="Rounded Rectangle 275"/>
          <p:cNvSpPr/>
          <p:nvPr/>
        </p:nvSpPr>
        <p:spPr>
          <a:xfrm>
            <a:off x="5590696" y="5280340"/>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78" name="!!1a">
            <a:extLst>
              <a:ext uri="{FF2B5EF4-FFF2-40B4-BE49-F238E27FC236}">
                <a16:creationId xmlns:a16="http://schemas.microsoft.com/office/drawing/2014/main" id="{A4C5BF4D-AF3F-4127-9FFB-EAAC0C17D6EF}"/>
              </a:ext>
            </a:extLst>
          </p:cNvPr>
          <p:cNvSpPr txBox="1"/>
          <p:nvPr/>
        </p:nvSpPr>
        <p:spPr>
          <a:xfrm>
            <a:off x="4891068" y="84993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79" name="!!1b">
            <a:extLst>
              <a:ext uri="{FF2B5EF4-FFF2-40B4-BE49-F238E27FC236}">
                <a16:creationId xmlns:a16="http://schemas.microsoft.com/office/drawing/2014/main" id="{4E56BF15-812F-4F84-BAE1-53E891CC19A0}"/>
              </a:ext>
            </a:extLst>
          </p:cNvPr>
          <p:cNvSpPr txBox="1"/>
          <p:nvPr/>
        </p:nvSpPr>
        <p:spPr>
          <a:xfrm>
            <a:off x="5695180" y="85683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281" name="!!2a">
            <a:extLst>
              <a:ext uri="{FF2B5EF4-FFF2-40B4-BE49-F238E27FC236}">
                <a16:creationId xmlns:a16="http://schemas.microsoft.com/office/drawing/2014/main" id="{06A18763-B671-4877-A80D-7C93B45FAD89}"/>
              </a:ext>
            </a:extLst>
          </p:cNvPr>
          <p:cNvSpPr txBox="1"/>
          <p:nvPr/>
        </p:nvSpPr>
        <p:spPr>
          <a:xfrm>
            <a:off x="4108199" y="159377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82" name="!!1b">
            <a:extLst>
              <a:ext uri="{FF2B5EF4-FFF2-40B4-BE49-F238E27FC236}">
                <a16:creationId xmlns:a16="http://schemas.microsoft.com/office/drawing/2014/main" id="{80096221-4F47-478A-8870-9E3B047E13ED}"/>
              </a:ext>
            </a:extLst>
          </p:cNvPr>
          <p:cNvSpPr txBox="1"/>
          <p:nvPr/>
        </p:nvSpPr>
        <p:spPr>
          <a:xfrm>
            <a:off x="4903595" y="159076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83" name="!!3d">
            <a:extLst>
              <a:ext uri="{FF2B5EF4-FFF2-40B4-BE49-F238E27FC236}">
                <a16:creationId xmlns:a16="http://schemas.microsoft.com/office/drawing/2014/main" id="{8AEA43A7-2C03-42AB-B340-1270A6DF37BC}"/>
              </a:ext>
            </a:extLst>
          </p:cNvPr>
          <p:cNvSpPr txBox="1"/>
          <p:nvPr/>
        </p:nvSpPr>
        <p:spPr>
          <a:xfrm>
            <a:off x="4891188" y="2343749"/>
            <a:ext cx="4849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84" name="!!3e">
            <a:extLst>
              <a:ext uri="{FF2B5EF4-FFF2-40B4-BE49-F238E27FC236}">
                <a16:creationId xmlns:a16="http://schemas.microsoft.com/office/drawing/2014/main" id="{E869A585-EA11-4B63-B262-39FF89146027}"/>
              </a:ext>
            </a:extLst>
          </p:cNvPr>
          <p:cNvSpPr txBox="1"/>
          <p:nvPr/>
        </p:nvSpPr>
        <p:spPr>
          <a:xfrm>
            <a:off x="5696385" y="234374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285" name="!!4b">
            <a:extLst>
              <a:ext uri="{FF2B5EF4-FFF2-40B4-BE49-F238E27FC236}">
                <a16:creationId xmlns:a16="http://schemas.microsoft.com/office/drawing/2014/main" id="{E5A34208-80A6-4370-A798-D80ED92CD4C5}"/>
              </a:ext>
            </a:extLst>
          </p:cNvPr>
          <p:cNvSpPr txBox="1"/>
          <p:nvPr/>
        </p:nvSpPr>
        <p:spPr>
          <a:xfrm>
            <a:off x="4902301" y="309470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286" name="!!4c">
            <a:extLst>
              <a:ext uri="{FF2B5EF4-FFF2-40B4-BE49-F238E27FC236}">
                <a16:creationId xmlns:a16="http://schemas.microsoft.com/office/drawing/2014/main" id="{8356DB26-E9BF-414B-8AC7-E1769603FF32}"/>
              </a:ext>
            </a:extLst>
          </p:cNvPr>
          <p:cNvSpPr txBox="1"/>
          <p:nvPr/>
        </p:nvSpPr>
        <p:spPr>
          <a:xfrm>
            <a:off x="6462634" y="84993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287" name="!!6d">
            <a:extLst>
              <a:ext uri="{FF2B5EF4-FFF2-40B4-BE49-F238E27FC236}">
                <a16:creationId xmlns:a16="http://schemas.microsoft.com/office/drawing/2014/main" id="{E1DD5BC0-8741-4818-896B-6C8355D3C1FC}"/>
              </a:ext>
            </a:extLst>
          </p:cNvPr>
          <p:cNvSpPr txBox="1"/>
          <p:nvPr/>
        </p:nvSpPr>
        <p:spPr>
          <a:xfrm>
            <a:off x="4902301" y="457393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288" name="!!6b">
            <a:extLst>
              <a:ext uri="{FF2B5EF4-FFF2-40B4-BE49-F238E27FC236}">
                <a16:creationId xmlns:a16="http://schemas.microsoft.com/office/drawing/2014/main" id="{5FF2194D-BE2B-4907-86C6-A1AC1C9E5EC9}"/>
              </a:ext>
            </a:extLst>
          </p:cNvPr>
          <p:cNvSpPr txBox="1"/>
          <p:nvPr/>
        </p:nvSpPr>
        <p:spPr>
          <a:xfrm>
            <a:off x="5685394" y="458611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289" name="!!3e">
            <a:extLst>
              <a:ext uri="{FF2B5EF4-FFF2-40B4-BE49-F238E27FC236}">
                <a16:creationId xmlns:a16="http://schemas.microsoft.com/office/drawing/2014/main" id="{E869A585-EA11-4B63-B262-39FF89146027}"/>
              </a:ext>
            </a:extLst>
          </p:cNvPr>
          <p:cNvSpPr txBox="1"/>
          <p:nvPr/>
        </p:nvSpPr>
        <p:spPr>
          <a:xfrm>
            <a:off x="6464094" y="234375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290" name="!!6d">
            <a:extLst>
              <a:ext uri="{FF2B5EF4-FFF2-40B4-BE49-F238E27FC236}">
                <a16:creationId xmlns:a16="http://schemas.microsoft.com/office/drawing/2014/main" id="{E1DD5BC0-8741-4818-896B-6C8355D3C1FC}"/>
              </a:ext>
            </a:extLst>
          </p:cNvPr>
          <p:cNvSpPr txBox="1"/>
          <p:nvPr/>
        </p:nvSpPr>
        <p:spPr>
          <a:xfrm>
            <a:off x="4917784" y="534640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91" name="!!6c">
            <a:extLst>
              <a:ext uri="{FF2B5EF4-FFF2-40B4-BE49-F238E27FC236}">
                <a16:creationId xmlns:a16="http://schemas.microsoft.com/office/drawing/2014/main" id="{46798CD4-5576-4B38-B7D4-CA6AF9A50B7A}"/>
              </a:ext>
            </a:extLst>
          </p:cNvPr>
          <p:cNvSpPr txBox="1"/>
          <p:nvPr/>
        </p:nvSpPr>
        <p:spPr>
          <a:xfrm>
            <a:off x="2491462" y="159482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92" name="!!6d">
            <a:extLst>
              <a:ext uri="{FF2B5EF4-FFF2-40B4-BE49-F238E27FC236}">
                <a16:creationId xmlns:a16="http://schemas.microsoft.com/office/drawing/2014/main" id="{E1DD5BC0-8741-4818-896B-6C8355D3C1FC}"/>
              </a:ext>
            </a:extLst>
          </p:cNvPr>
          <p:cNvSpPr txBox="1"/>
          <p:nvPr/>
        </p:nvSpPr>
        <p:spPr>
          <a:xfrm>
            <a:off x="7252671" y="86614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293" name="!!6a">
            <a:extLst>
              <a:ext uri="{FF2B5EF4-FFF2-40B4-BE49-F238E27FC236}">
                <a16:creationId xmlns:a16="http://schemas.microsoft.com/office/drawing/2014/main" id="{44BB4971-F9DB-44A8-9470-87DD42F9005E}"/>
              </a:ext>
            </a:extLst>
          </p:cNvPr>
          <p:cNvSpPr txBox="1"/>
          <p:nvPr/>
        </p:nvSpPr>
        <p:spPr>
          <a:xfrm>
            <a:off x="8771263" y="608413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294" name="!!6a">
            <a:extLst>
              <a:ext uri="{FF2B5EF4-FFF2-40B4-BE49-F238E27FC236}">
                <a16:creationId xmlns:a16="http://schemas.microsoft.com/office/drawing/2014/main" id="{44BB4971-F9DB-44A8-9470-87DD42F9005E}"/>
              </a:ext>
            </a:extLst>
          </p:cNvPr>
          <p:cNvSpPr txBox="1"/>
          <p:nvPr/>
        </p:nvSpPr>
        <p:spPr>
          <a:xfrm>
            <a:off x="7237770" y="459251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295" name="!!6e">
            <a:extLst>
              <a:ext uri="{FF2B5EF4-FFF2-40B4-BE49-F238E27FC236}">
                <a16:creationId xmlns:a16="http://schemas.microsoft.com/office/drawing/2014/main" id="{FD8EAF7B-1976-4595-9D26-91DEBA7DF582}"/>
              </a:ext>
            </a:extLst>
          </p:cNvPr>
          <p:cNvSpPr txBox="1"/>
          <p:nvPr/>
        </p:nvSpPr>
        <p:spPr>
          <a:xfrm>
            <a:off x="4106384" y="304638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p</a:t>
            </a:r>
          </a:p>
        </p:txBody>
      </p:sp>
      <p:sp>
        <p:nvSpPr>
          <p:cNvPr id="296" name="!!6a">
            <a:extLst>
              <a:ext uri="{FF2B5EF4-FFF2-40B4-BE49-F238E27FC236}">
                <a16:creationId xmlns:a16="http://schemas.microsoft.com/office/drawing/2014/main" id="{44BB4971-F9DB-44A8-9470-87DD42F9005E}"/>
              </a:ext>
            </a:extLst>
          </p:cNvPr>
          <p:cNvSpPr txBox="1"/>
          <p:nvPr/>
        </p:nvSpPr>
        <p:spPr>
          <a:xfrm>
            <a:off x="3324538" y="158650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297" name="!!6a">
            <a:extLst>
              <a:ext uri="{FF2B5EF4-FFF2-40B4-BE49-F238E27FC236}">
                <a16:creationId xmlns:a16="http://schemas.microsoft.com/office/drawing/2014/main" id="{44BB4971-F9DB-44A8-9470-87DD42F9005E}"/>
              </a:ext>
            </a:extLst>
          </p:cNvPr>
          <p:cNvSpPr txBox="1"/>
          <p:nvPr/>
        </p:nvSpPr>
        <p:spPr>
          <a:xfrm>
            <a:off x="6444117" y="611131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298" name="!!6a">
            <a:extLst>
              <a:ext uri="{FF2B5EF4-FFF2-40B4-BE49-F238E27FC236}">
                <a16:creationId xmlns:a16="http://schemas.microsoft.com/office/drawing/2014/main" id="{44BB4971-F9DB-44A8-9470-87DD42F9005E}"/>
              </a:ext>
            </a:extLst>
          </p:cNvPr>
          <p:cNvSpPr txBox="1"/>
          <p:nvPr/>
        </p:nvSpPr>
        <p:spPr>
          <a:xfrm>
            <a:off x="5702221" y="610625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299" name="!!6c">
            <a:extLst>
              <a:ext uri="{FF2B5EF4-FFF2-40B4-BE49-F238E27FC236}">
                <a16:creationId xmlns:a16="http://schemas.microsoft.com/office/drawing/2014/main" id="{46798CD4-5576-4B38-B7D4-CA6AF9A50B7A}"/>
              </a:ext>
            </a:extLst>
          </p:cNvPr>
          <p:cNvSpPr txBox="1"/>
          <p:nvPr/>
        </p:nvSpPr>
        <p:spPr>
          <a:xfrm>
            <a:off x="5685655" y="383615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00" name="!!6d">
            <a:extLst>
              <a:ext uri="{FF2B5EF4-FFF2-40B4-BE49-F238E27FC236}">
                <a16:creationId xmlns:a16="http://schemas.microsoft.com/office/drawing/2014/main" id="{E1DD5BC0-8741-4818-896B-6C8355D3C1FC}"/>
              </a:ext>
            </a:extLst>
          </p:cNvPr>
          <p:cNvSpPr txBox="1"/>
          <p:nvPr/>
        </p:nvSpPr>
        <p:spPr>
          <a:xfrm>
            <a:off x="7223737" y="382961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01" name="!!6b">
            <a:extLst>
              <a:ext uri="{FF2B5EF4-FFF2-40B4-BE49-F238E27FC236}">
                <a16:creationId xmlns:a16="http://schemas.microsoft.com/office/drawing/2014/main" id="{5FF2194D-BE2B-4907-86C6-A1AC1C9E5EC9}"/>
              </a:ext>
            </a:extLst>
          </p:cNvPr>
          <p:cNvSpPr txBox="1"/>
          <p:nvPr/>
        </p:nvSpPr>
        <p:spPr>
          <a:xfrm>
            <a:off x="4909764" y="382127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02" name="!!6a">
            <a:extLst>
              <a:ext uri="{FF2B5EF4-FFF2-40B4-BE49-F238E27FC236}">
                <a16:creationId xmlns:a16="http://schemas.microsoft.com/office/drawing/2014/main" id="{44BB4971-F9DB-44A8-9470-87DD42F9005E}"/>
              </a:ext>
            </a:extLst>
          </p:cNvPr>
          <p:cNvSpPr txBox="1"/>
          <p:nvPr/>
        </p:nvSpPr>
        <p:spPr>
          <a:xfrm>
            <a:off x="6450860" y="384648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03" name="!!6c">
            <a:extLst>
              <a:ext uri="{FF2B5EF4-FFF2-40B4-BE49-F238E27FC236}">
                <a16:creationId xmlns:a16="http://schemas.microsoft.com/office/drawing/2014/main" id="{46798CD4-5576-4B38-B7D4-CA6AF9A50B7A}"/>
              </a:ext>
            </a:extLst>
          </p:cNvPr>
          <p:cNvSpPr txBox="1"/>
          <p:nvPr/>
        </p:nvSpPr>
        <p:spPr>
          <a:xfrm>
            <a:off x="4093638" y="384648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04" name="!!6b">
            <a:extLst>
              <a:ext uri="{FF2B5EF4-FFF2-40B4-BE49-F238E27FC236}">
                <a16:creationId xmlns:a16="http://schemas.microsoft.com/office/drawing/2014/main" id="{5FF2194D-BE2B-4907-86C6-A1AC1C9E5EC9}"/>
              </a:ext>
            </a:extLst>
          </p:cNvPr>
          <p:cNvSpPr txBox="1"/>
          <p:nvPr/>
        </p:nvSpPr>
        <p:spPr>
          <a:xfrm>
            <a:off x="6450860" y="457951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305" name="!!6e">
            <a:extLst>
              <a:ext uri="{FF2B5EF4-FFF2-40B4-BE49-F238E27FC236}">
                <a16:creationId xmlns:a16="http://schemas.microsoft.com/office/drawing/2014/main" id="{FD8EAF7B-1976-4595-9D26-91DEBA7DF582}"/>
              </a:ext>
            </a:extLst>
          </p:cNvPr>
          <p:cNvSpPr txBox="1"/>
          <p:nvPr/>
        </p:nvSpPr>
        <p:spPr>
          <a:xfrm>
            <a:off x="4932388" y="6100245"/>
            <a:ext cx="462170" cy="584775"/>
          </a:xfrm>
          <a:prstGeom prst="rect">
            <a:avLst/>
          </a:prstGeom>
          <a:solidFill>
            <a:srgbClr val="EE40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p>
        </p:txBody>
      </p:sp>
      <p:sp>
        <p:nvSpPr>
          <p:cNvPr id="306" name="!!6a">
            <a:extLst>
              <a:ext uri="{FF2B5EF4-FFF2-40B4-BE49-F238E27FC236}">
                <a16:creationId xmlns:a16="http://schemas.microsoft.com/office/drawing/2014/main" id="{44BB4971-F9DB-44A8-9470-87DD42F9005E}"/>
              </a:ext>
            </a:extLst>
          </p:cNvPr>
          <p:cNvSpPr txBox="1"/>
          <p:nvPr/>
        </p:nvSpPr>
        <p:spPr>
          <a:xfrm>
            <a:off x="7230087" y="611164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07" name="!!6a">
            <a:extLst>
              <a:ext uri="{FF2B5EF4-FFF2-40B4-BE49-F238E27FC236}">
                <a16:creationId xmlns:a16="http://schemas.microsoft.com/office/drawing/2014/main" id="{44BB4971-F9DB-44A8-9470-87DD42F9005E}"/>
              </a:ext>
            </a:extLst>
          </p:cNvPr>
          <p:cNvSpPr txBox="1"/>
          <p:nvPr/>
        </p:nvSpPr>
        <p:spPr>
          <a:xfrm>
            <a:off x="7988015" y="610127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308" name="!!3e">
            <a:extLst>
              <a:ext uri="{FF2B5EF4-FFF2-40B4-BE49-F238E27FC236}">
                <a16:creationId xmlns:a16="http://schemas.microsoft.com/office/drawing/2014/main" id="{E869A585-EA11-4B63-B262-39FF89146027}"/>
              </a:ext>
            </a:extLst>
          </p:cNvPr>
          <p:cNvSpPr txBox="1"/>
          <p:nvPr/>
        </p:nvSpPr>
        <p:spPr>
          <a:xfrm>
            <a:off x="2516300" y="234210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p</a:t>
            </a:r>
          </a:p>
        </p:txBody>
      </p:sp>
      <p:sp>
        <p:nvSpPr>
          <p:cNvPr id="309" name="!!3e">
            <a:extLst>
              <a:ext uri="{FF2B5EF4-FFF2-40B4-BE49-F238E27FC236}">
                <a16:creationId xmlns:a16="http://schemas.microsoft.com/office/drawing/2014/main" id="{E869A585-EA11-4B63-B262-39FF89146027}"/>
              </a:ext>
            </a:extLst>
          </p:cNvPr>
          <p:cNvSpPr txBox="1"/>
          <p:nvPr/>
        </p:nvSpPr>
        <p:spPr>
          <a:xfrm>
            <a:off x="3319131" y="234223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10" name="!!3e">
            <a:extLst>
              <a:ext uri="{FF2B5EF4-FFF2-40B4-BE49-F238E27FC236}">
                <a16:creationId xmlns:a16="http://schemas.microsoft.com/office/drawing/2014/main" id="{E869A585-EA11-4B63-B262-39FF89146027}"/>
              </a:ext>
            </a:extLst>
          </p:cNvPr>
          <p:cNvSpPr txBox="1"/>
          <p:nvPr/>
        </p:nvSpPr>
        <p:spPr>
          <a:xfrm>
            <a:off x="4115612" y="235162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11" name="!!6a">
            <a:extLst>
              <a:ext uri="{FF2B5EF4-FFF2-40B4-BE49-F238E27FC236}">
                <a16:creationId xmlns:a16="http://schemas.microsoft.com/office/drawing/2014/main" id="{44BB4971-F9DB-44A8-9470-87DD42F9005E}"/>
              </a:ext>
            </a:extLst>
          </p:cNvPr>
          <p:cNvSpPr txBox="1"/>
          <p:nvPr/>
        </p:nvSpPr>
        <p:spPr>
          <a:xfrm>
            <a:off x="5685394" y="533686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12" name="!!6e">
            <a:extLst>
              <a:ext uri="{FF2B5EF4-FFF2-40B4-BE49-F238E27FC236}">
                <a16:creationId xmlns:a16="http://schemas.microsoft.com/office/drawing/2014/main" id="{FD8EAF7B-1976-4595-9D26-91DEBA7DF582}"/>
              </a:ext>
            </a:extLst>
          </p:cNvPr>
          <p:cNvSpPr txBox="1"/>
          <p:nvPr/>
        </p:nvSpPr>
        <p:spPr>
          <a:xfrm>
            <a:off x="3323727" y="53463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13" name="!!4a">
            <a:extLst>
              <a:ext uri="{FF2B5EF4-FFF2-40B4-BE49-F238E27FC236}">
                <a16:creationId xmlns:a16="http://schemas.microsoft.com/office/drawing/2014/main" id="{45C80C97-0521-4C37-9622-9F2872ED57D7}"/>
              </a:ext>
            </a:extLst>
          </p:cNvPr>
          <p:cNvSpPr txBox="1"/>
          <p:nvPr/>
        </p:nvSpPr>
        <p:spPr>
          <a:xfrm>
            <a:off x="4106384" y="533002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314" name="!!6b">
            <a:extLst>
              <a:ext uri="{FF2B5EF4-FFF2-40B4-BE49-F238E27FC236}">
                <a16:creationId xmlns:a16="http://schemas.microsoft.com/office/drawing/2014/main" id="{5FF2194D-BE2B-4907-86C6-A1AC1C9E5EC9}"/>
              </a:ext>
            </a:extLst>
          </p:cNvPr>
          <p:cNvSpPr txBox="1"/>
          <p:nvPr/>
        </p:nvSpPr>
        <p:spPr>
          <a:xfrm>
            <a:off x="7988015" y="383302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10" name="Rounded Rectangle 270">
            <a:extLst>
              <a:ext uri="{FF2B5EF4-FFF2-40B4-BE49-F238E27FC236}">
                <a16:creationId xmlns:a16="http://schemas.microsoft.com/office/drawing/2014/main" id="{1274A243-2211-4492-A7FC-B886382C323D}"/>
              </a:ext>
            </a:extLst>
          </p:cNvPr>
          <p:cNvSpPr/>
          <p:nvPr/>
        </p:nvSpPr>
        <p:spPr>
          <a:xfrm>
            <a:off x="5571192" y="1537857"/>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14" name="!!6c">
            <a:extLst>
              <a:ext uri="{FF2B5EF4-FFF2-40B4-BE49-F238E27FC236}">
                <a16:creationId xmlns:a16="http://schemas.microsoft.com/office/drawing/2014/main" id="{91FDC676-F567-4C7F-B8CB-9E5B7DDBBC30}"/>
              </a:ext>
            </a:extLst>
          </p:cNvPr>
          <p:cNvSpPr txBox="1"/>
          <p:nvPr/>
        </p:nvSpPr>
        <p:spPr>
          <a:xfrm>
            <a:off x="5692872" y="160661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19" name="Rounded Rectangle 275">
            <a:extLst>
              <a:ext uri="{FF2B5EF4-FFF2-40B4-BE49-F238E27FC236}">
                <a16:creationId xmlns:a16="http://schemas.microsoft.com/office/drawing/2014/main" id="{FF51BF2C-FE9B-4EC3-B202-81D356990CD2}"/>
              </a:ext>
            </a:extLst>
          </p:cNvPr>
          <p:cNvSpPr/>
          <p:nvPr/>
        </p:nvSpPr>
        <p:spPr>
          <a:xfrm>
            <a:off x="6345188" y="5285071"/>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1" name="!!6a">
            <a:extLst>
              <a:ext uri="{FF2B5EF4-FFF2-40B4-BE49-F238E27FC236}">
                <a16:creationId xmlns:a16="http://schemas.microsoft.com/office/drawing/2014/main" id="{D02D1B65-269A-40AE-AE3D-6119EB4817A7}"/>
              </a:ext>
            </a:extLst>
          </p:cNvPr>
          <p:cNvSpPr txBox="1"/>
          <p:nvPr/>
        </p:nvSpPr>
        <p:spPr>
          <a:xfrm>
            <a:off x="6454607" y="534115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26" name="Rounded Rectangle 189">
            <a:extLst>
              <a:ext uri="{FF2B5EF4-FFF2-40B4-BE49-F238E27FC236}">
                <a16:creationId xmlns:a16="http://schemas.microsoft.com/office/drawing/2014/main" id="{5F2EC7CC-A0F8-4D7E-8773-C01B86FE6DDF}"/>
              </a:ext>
            </a:extLst>
          </p:cNvPr>
          <p:cNvSpPr/>
          <p:nvPr/>
        </p:nvSpPr>
        <p:spPr>
          <a:xfrm>
            <a:off x="2400528" y="5280340"/>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8" name="!!6e">
            <a:extLst>
              <a:ext uri="{FF2B5EF4-FFF2-40B4-BE49-F238E27FC236}">
                <a16:creationId xmlns:a16="http://schemas.microsoft.com/office/drawing/2014/main" id="{BA1DB661-0A35-42C3-8CD3-EB0EF23A8B1B}"/>
              </a:ext>
            </a:extLst>
          </p:cNvPr>
          <p:cNvSpPr txBox="1"/>
          <p:nvPr/>
        </p:nvSpPr>
        <p:spPr>
          <a:xfrm>
            <a:off x="2538116" y="534594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130" name="Rounded Rectangle 189">
            <a:extLst>
              <a:ext uri="{FF2B5EF4-FFF2-40B4-BE49-F238E27FC236}">
                <a16:creationId xmlns:a16="http://schemas.microsoft.com/office/drawing/2014/main" id="{99E92FFD-079D-4D73-925E-CE7C3FCA820C}"/>
              </a:ext>
            </a:extLst>
          </p:cNvPr>
          <p:cNvSpPr/>
          <p:nvPr/>
        </p:nvSpPr>
        <p:spPr>
          <a:xfrm>
            <a:off x="1628028" y="5280340"/>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1" name="!!6e">
            <a:extLst>
              <a:ext uri="{FF2B5EF4-FFF2-40B4-BE49-F238E27FC236}">
                <a16:creationId xmlns:a16="http://schemas.microsoft.com/office/drawing/2014/main" id="{9B392416-E57A-45BD-8268-FEB9B7CAEA5A}"/>
              </a:ext>
            </a:extLst>
          </p:cNvPr>
          <p:cNvSpPr txBox="1"/>
          <p:nvPr/>
        </p:nvSpPr>
        <p:spPr>
          <a:xfrm>
            <a:off x="1751560" y="534594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153" name="Rounded Rectangle 180">
            <a:extLst>
              <a:ext uri="{FF2B5EF4-FFF2-40B4-BE49-F238E27FC236}">
                <a16:creationId xmlns:a16="http://schemas.microsoft.com/office/drawing/2014/main" id="{8A30DBD7-2BEC-47A0-AF11-FB4DB18D2610}"/>
              </a:ext>
            </a:extLst>
          </p:cNvPr>
          <p:cNvSpPr/>
          <p:nvPr/>
        </p:nvSpPr>
        <p:spPr>
          <a:xfrm>
            <a:off x="7110881" y="3035739"/>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4" name="Rounded Rectangle 192">
            <a:extLst>
              <a:ext uri="{FF2B5EF4-FFF2-40B4-BE49-F238E27FC236}">
                <a16:creationId xmlns:a16="http://schemas.microsoft.com/office/drawing/2014/main" id="{D36E66A4-251A-4BE6-A56A-0761B27C9DD5}"/>
              </a:ext>
            </a:extLst>
          </p:cNvPr>
          <p:cNvSpPr/>
          <p:nvPr/>
        </p:nvSpPr>
        <p:spPr>
          <a:xfrm>
            <a:off x="6343428" y="3035739"/>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5" name="Rounded Rectangle 204">
            <a:extLst>
              <a:ext uri="{FF2B5EF4-FFF2-40B4-BE49-F238E27FC236}">
                <a16:creationId xmlns:a16="http://schemas.microsoft.com/office/drawing/2014/main" id="{31FB4C7D-8EA8-482C-8823-1C1523DA9FC6}"/>
              </a:ext>
            </a:extLst>
          </p:cNvPr>
          <p:cNvSpPr/>
          <p:nvPr/>
        </p:nvSpPr>
        <p:spPr>
          <a:xfrm>
            <a:off x="5575975" y="3033993"/>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58" name="!!6a">
            <a:extLst>
              <a:ext uri="{FF2B5EF4-FFF2-40B4-BE49-F238E27FC236}">
                <a16:creationId xmlns:a16="http://schemas.microsoft.com/office/drawing/2014/main" id="{2DF195A6-FE92-4BE7-A077-C95CC38F8704}"/>
              </a:ext>
            </a:extLst>
          </p:cNvPr>
          <p:cNvSpPr txBox="1"/>
          <p:nvPr/>
        </p:nvSpPr>
        <p:spPr>
          <a:xfrm>
            <a:off x="7228675" y="307835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p>
        </p:txBody>
      </p:sp>
      <p:sp>
        <p:nvSpPr>
          <p:cNvPr id="159" name="!!6a">
            <a:extLst>
              <a:ext uri="{FF2B5EF4-FFF2-40B4-BE49-F238E27FC236}">
                <a16:creationId xmlns:a16="http://schemas.microsoft.com/office/drawing/2014/main" id="{34F72677-7B66-48B5-8B2A-569799D0DB49}"/>
              </a:ext>
            </a:extLst>
          </p:cNvPr>
          <p:cNvSpPr txBox="1"/>
          <p:nvPr/>
        </p:nvSpPr>
        <p:spPr>
          <a:xfrm>
            <a:off x="5687499" y="310586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60" name="!!6a">
            <a:extLst>
              <a:ext uri="{FF2B5EF4-FFF2-40B4-BE49-F238E27FC236}">
                <a16:creationId xmlns:a16="http://schemas.microsoft.com/office/drawing/2014/main" id="{F3361B37-7194-4C83-8499-7826D1641A2C}"/>
              </a:ext>
            </a:extLst>
          </p:cNvPr>
          <p:cNvSpPr txBox="1"/>
          <p:nvPr/>
        </p:nvSpPr>
        <p:spPr>
          <a:xfrm>
            <a:off x="6445427" y="309548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61" name="Rounded Rectangle 263">
            <a:extLst>
              <a:ext uri="{FF2B5EF4-FFF2-40B4-BE49-F238E27FC236}">
                <a16:creationId xmlns:a16="http://schemas.microsoft.com/office/drawing/2014/main" id="{28A1C38B-0CD9-4876-BC3B-BBB12A8AC70F}"/>
              </a:ext>
            </a:extLst>
          </p:cNvPr>
          <p:cNvSpPr/>
          <p:nvPr/>
        </p:nvSpPr>
        <p:spPr>
          <a:xfrm>
            <a:off x="7886016" y="3041968"/>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2" name="!!3e">
            <a:extLst>
              <a:ext uri="{FF2B5EF4-FFF2-40B4-BE49-F238E27FC236}">
                <a16:creationId xmlns:a16="http://schemas.microsoft.com/office/drawing/2014/main" id="{A8689F13-DFCC-4B44-BCBB-C53D7DABE94E}"/>
              </a:ext>
            </a:extLst>
          </p:cNvPr>
          <p:cNvSpPr txBox="1"/>
          <p:nvPr/>
        </p:nvSpPr>
        <p:spPr>
          <a:xfrm>
            <a:off x="7997540" y="311854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163" name="Rounded Rectangle 180">
            <a:extLst>
              <a:ext uri="{FF2B5EF4-FFF2-40B4-BE49-F238E27FC236}">
                <a16:creationId xmlns:a16="http://schemas.microsoft.com/office/drawing/2014/main" id="{17B1ED15-520B-4470-B902-90AA67E3B16D}"/>
              </a:ext>
            </a:extLst>
          </p:cNvPr>
          <p:cNvSpPr/>
          <p:nvPr/>
        </p:nvSpPr>
        <p:spPr>
          <a:xfrm>
            <a:off x="10955828" y="6031146"/>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4" name="Rounded Rectangle 192">
            <a:extLst>
              <a:ext uri="{FF2B5EF4-FFF2-40B4-BE49-F238E27FC236}">
                <a16:creationId xmlns:a16="http://schemas.microsoft.com/office/drawing/2014/main" id="{C828D25D-3B17-428A-9410-C3A4FE01C936}"/>
              </a:ext>
            </a:extLst>
          </p:cNvPr>
          <p:cNvSpPr/>
          <p:nvPr/>
        </p:nvSpPr>
        <p:spPr>
          <a:xfrm>
            <a:off x="10188375" y="6031146"/>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6" name="Rounded Rectangle 204">
            <a:extLst>
              <a:ext uri="{FF2B5EF4-FFF2-40B4-BE49-F238E27FC236}">
                <a16:creationId xmlns:a16="http://schemas.microsoft.com/office/drawing/2014/main" id="{78DF4C0F-C4BD-4203-B77E-41EFC637CFEC}"/>
              </a:ext>
            </a:extLst>
          </p:cNvPr>
          <p:cNvSpPr/>
          <p:nvPr/>
        </p:nvSpPr>
        <p:spPr>
          <a:xfrm>
            <a:off x="9420922" y="6029400"/>
            <a:ext cx="685219" cy="68521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67" name="!!6a">
            <a:extLst>
              <a:ext uri="{FF2B5EF4-FFF2-40B4-BE49-F238E27FC236}">
                <a16:creationId xmlns:a16="http://schemas.microsoft.com/office/drawing/2014/main" id="{38FD3703-39A0-4F72-9AFA-3579D0B5E73E}"/>
              </a:ext>
            </a:extLst>
          </p:cNvPr>
          <p:cNvSpPr txBox="1"/>
          <p:nvPr/>
        </p:nvSpPr>
        <p:spPr>
          <a:xfrm>
            <a:off x="11073622" y="607376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68" name="!!6a">
            <a:extLst>
              <a:ext uri="{FF2B5EF4-FFF2-40B4-BE49-F238E27FC236}">
                <a16:creationId xmlns:a16="http://schemas.microsoft.com/office/drawing/2014/main" id="{1D97D884-89E4-41AF-A934-363B77A23F11}"/>
              </a:ext>
            </a:extLst>
          </p:cNvPr>
          <p:cNvSpPr txBox="1"/>
          <p:nvPr/>
        </p:nvSpPr>
        <p:spPr>
          <a:xfrm>
            <a:off x="9532446" y="610127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172" name="!!6a">
            <a:extLst>
              <a:ext uri="{FF2B5EF4-FFF2-40B4-BE49-F238E27FC236}">
                <a16:creationId xmlns:a16="http://schemas.microsoft.com/office/drawing/2014/main" id="{6C98C080-423A-4145-83E8-BF45BD03E66F}"/>
              </a:ext>
            </a:extLst>
          </p:cNvPr>
          <p:cNvSpPr txBox="1"/>
          <p:nvPr/>
        </p:nvSpPr>
        <p:spPr>
          <a:xfrm>
            <a:off x="10290374" y="60908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176" name="Rounded Rectangle 188">
            <a:extLst>
              <a:ext uri="{FF2B5EF4-FFF2-40B4-BE49-F238E27FC236}">
                <a16:creationId xmlns:a16="http://schemas.microsoft.com/office/drawing/2014/main" id="{AE4F8E2B-9AE8-40E8-BBFA-E5C37A4AF377}"/>
              </a:ext>
            </a:extLst>
          </p:cNvPr>
          <p:cNvSpPr/>
          <p:nvPr/>
        </p:nvSpPr>
        <p:spPr>
          <a:xfrm>
            <a:off x="8661275" y="4541234"/>
            <a:ext cx="685219" cy="6782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7" name="Rounded Rectangle 274">
            <a:extLst>
              <a:ext uri="{FF2B5EF4-FFF2-40B4-BE49-F238E27FC236}">
                <a16:creationId xmlns:a16="http://schemas.microsoft.com/office/drawing/2014/main" id="{22E256F1-625A-472F-B782-D8277575001C}"/>
              </a:ext>
            </a:extLst>
          </p:cNvPr>
          <p:cNvSpPr/>
          <p:nvPr/>
        </p:nvSpPr>
        <p:spPr>
          <a:xfrm>
            <a:off x="7886732" y="4538963"/>
            <a:ext cx="685219" cy="6782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78" name="!!6b">
            <a:extLst>
              <a:ext uri="{FF2B5EF4-FFF2-40B4-BE49-F238E27FC236}">
                <a16:creationId xmlns:a16="http://schemas.microsoft.com/office/drawing/2014/main" id="{C2D6C9EC-97A0-41CD-9068-E0AAE780C8A2}"/>
              </a:ext>
            </a:extLst>
          </p:cNvPr>
          <p:cNvSpPr txBox="1"/>
          <p:nvPr/>
        </p:nvSpPr>
        <p:spPr>
          <a:xfrm>
            <a:off x="7990126" y="459251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82" name="!!6b">
            <a:extLst>
              <a:ext uri="{FF2B5EF4-FFF2-40B4-BE49-F238E27FC236}">
                <a16:creationId xmlns:a16="http://schemas.microsoft.com/office/drawing/2014/main" id="{F536F753-915A-4F17-AE4A-95F99872D6E5}"/>
              </a:ext>
            </a:extLst>
          </p:cNvPr>
          <p:cNvSpPr txBox="1"/>
          <p:nvPr/>
        </p:nvSpPr>
        <p:spPr>
          <a:xfrm>
            <a:off x="8755592" y="458592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2" name="Arrow: Right 1">
            <a:hlinkClick r:id="rId18" action="ppaction://hlinksldjump"/>
            <a:extLst>
              <a:ext uri="{FF2B5EF4-FFF2-40B4-BE49-F238E27FC236}">
                <a16:creationId xmlns:a16="http://schemas.microsoft.com/office/drawing/2014/main" id="{A0D03052-4371-40B6-B3CA-4E9F913E0B4B}"/>
              </a:ext>
            </a:extLst>
          </p:cNvPr>
          <p:cNvSpPr/>
          <p:nvPr/>
        </p:nvSpPr>
        <p:spPr>
          <a:xfrm>
            <a:off x="10530984" y="128818"/>
            <a:ext cx="1245418" cy="542316"/>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7598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11"/>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78"/>
                                        </p:tgtEl>
                                        <p:attrNameLst>
                                          <p:attrName>style.visibility</p:attrName>
                                        </p:attrNameLst>
                                      </p:cBhvr>
                                      <p:to>
                                        <p:strVal val="visible"/>
                                      </p:to>
                                    </p:set>
                                    <p:anim calcmode="lin" valueType="num">
                                      <p:cBhvr>
                                        <p:cTn id="119" dur="500" fill="hold"/>
                                        <p:tgtEl>
                                          <p:spTgt spid="278"/>
                                        </p:tgtEl>
                                        <p:attrNameLst>
                                          <p:attrName>ppt_w</p:attrName>
                                        </p:attrNameLst>
                                      </p:cBhvr>
                                      <p:tavLst>
                                        <p:tav tm="0">
                                          <p:val>
                                            <p:fltVal val="0"/>
                                          </p:val>
                                        </p:tav>
                                        <p:tav tm="100000">
                                          <p:val>
                                            <p:strVal val="#ppt_w"/>
                                          </p:val>
                                        </p:tav>
                                      </p:tavLst>
                                    </p:anim>
                                    <p:anim calcmode="lin" valueType="num">
                                      <p:cBhvr>
                                        <p:cTn id="120" dur="500" fill="hold"/>
                                        <p:tgtEl>
                                          <p:spTgt spid="278"/>
                                        </p:tgtEl>
                                        <p:attrNameLst>
                                          <p:attrName>ppt_h</p:attrName>
                                        </p:attrNameLst>
                                      </p:cBhvr>
                                      <p:tavLst>
                                        <p:tav tm="0">
                                          <p:val>
                                            <p:fltVal val="0"/>
                                          </p:val>
                                        </p:tav>
                                        <p:tav tm="100000">
                                          <p:val>
                                            <p:strVal val="#ppt_h"/>
                                          </p:val>
                                        </p:tav>
                                      </p:tavLst>
                                    </p:anim>
                                    <p:animEffect transition="in" filter="fade">
                                      <p:cBhvr>
                                        <p:cTn id="121" dur="500"/>
                                        <p:tgtEl>
                                          <p:spTgt spid="27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78"/>
                                        </p:tgtEl>
                                      </p:cBhvr>
                                    </p:animEffect>
                                    <p:animScale>
                                      <p:cBhvr>
                                        <p:cTn id="124" dur="250" autoRev="1" fill="hold"/>
                                        <p:tgtEl>
                                          <p:spTgt spid="27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79"/>
                                        </p:tgtEl>
                                        <p:attrNameLst>
                                          <p:attrName>style.visibility</p:attrName>
                                        </p:attrNameLst>
                                      </p:cBhvr>
                                      <p:to>
                                        <p:strVal val="visible"/>
                                      </p:to>
                                    </p:set>
                                    <p:anim calcmode="lin" valueType="num">
                                      <p:cBhvr>
                                        <p:cTn id="127" dur="500" fill="hold"/>
                                        <p:tgtEl>
                                          <p:spTgt spid="279"/>
                                        </p:tgtEl>
                                        <p:attrNameLst>
                                          <p:attrName>ppt_w</p:attrName>
                                        </p:attrNameLst>
                                      </p:cBhvr>
                                      <p:tavLst>
                                        <p:tav tm="0">
                                          <p:val>
                                            <p:fltVal val="0"/>
                                          </p:val>
                                        </p:tav>
                                        <p:tav tm="100000">
                                          <p:val>
                                            <p:strVal val="#ppt_w"/>
                                          </p:val>
                                        </p:tav>
                                      </p:tavLst>
                                    </p:anim>
                                    <p:anim calcmode="lin" valueType="num">
                                      <p:cBhvr>
                                        <p:cTn id="128" dur="500" fill="hold"/>
                                        <p:tgtEl>
                                          <p:spTgt spid="279"/>
                                        </p:tgtEl>
                                        <p:attrNameLst>
                                          <p:attrName>ppt_h</p:attrName>
                                        </p:attrNameLst>
                                      </p:cBhvr>
                                      <p:tavLst>
                                        <p:tav tm="0">
                                          <p:val>
                                            <p:fltVal val="0"/>
                                          </p:val>
                                        </p:tav>
                                        <p:tav tm="100000">
                                          <p:val>
                                            <p:strVal val="#ppt_h"/>
                                          </p:val>
                                        </p:tav>
                                      </p:tavLst>
                                    </p:anim>
                                    <p:animEffect transition="in" filter="fade">
                                      <p:cBhvr>
                                        <p:cTn id="129" dur="500"/>
                                        <p:tgtEl>
                                          <p:spTgt spid="27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79"/>
                                        </p:tgtEl>
                                      </p:cBhvr>
                                    </p:animEffect>
                                    <p:animScale>
                                      <p:cBhvr>
                                        <p:cTn id="132" dur="250" autoRev="1" fill="hold"/>
                                        <p:tgtEl>
                                          <p:spTgt spid="27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286"/>
                                        </p:tgtEl>
                                        <p:attrNameLst>
                                          <p:attrName>style.visibility</p:attrName>
                                        </p:attrNameLst>
                                      </p:cBhvr>
                                      <p:to>
                                        <p:strVal val="visible"/>
                                      </p:to>
                                    </p:set>
                                    <p:anim calcmode="lin" valueType="num">
                                      <p:cBhvr>
                                        <p:cTn id="135" dur="500" fill="hold"/>
                                        <p:tgtEl>
                                          <p:spTgt spid="286"/>
                                        </p:tgtEl>
                                        <p:attrNameLst>
                                          <p:attrName>ppt_w</p:attrName>
                                        </p:attrNameLst>
                                      </p:cBhvr>
                                      <p:tavLst>
                                        <p:tav tm="0">
                                          <p:val>
                                            <p:fltVal val="0"/>
                                          </p:val>
                                        </p:tav>
                                        <p:tav tm="100000">
                                          <p:val>
                                            <p:strVal val="#ppt_w"/>
                                          </p:val>
                                        </p:tav>
                                      </p:tavLst>
                                    </p:anim>
                                    <p:anim calcmode="lin" valueType="num">
                                      <p:cBhvr>
                                        <p:cTn id="136" dur="500" fill="hold"/>
                                        <p:tgtEl>
                                          <p:spTgt spid="286"/>
                                        </p:tgtEl>
                                        <p:attrNameLst>
                                          <p:attrName>ppt_h</p:attrName>
                                        </p:attrNameLst>
                                      </p:cBhvr>
                                      <p:tavLst>
                                        <p:tav tm="0">
                                          <p:val>
                                            <p:fltVal val="0"/>
                                          </p:val>
                                        </p:tav>
                                        <p:tav tm="100000">
                                          <p:val>
                                            <p:strVal val="#ppt_h"/>
                                          </p:val>
                                        </p:tav>
                                      </p:tavLst>
                                    </p:anim>
                                    <p:animEffect transition="in" filter="fade">
                                      <p:cBhvr>
                                        <p:cTn id="137" dur="500"/>
                                        <p:tgtEl>
                                          <p:spTgt spid="286"/>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286"/>
                                        </p:tgtEl>
                                      </p:cBhvr>
                                    </p:animEffect>
                                    <p:animScale>
                                      <p:cBhvr>
                                        <p:cTn id="140" dur="250" autoRev="1" fill="hold"/>
                                        <p:tgtEl>
                                          <p:spTgt spid="286"/>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292"/>
                                        </p:tgtEl>
                                        <p:attrNameLst>
                                          <p:attrName>style.visibility</p:attrName>
                                        </p:attrNameLst>
                                      </p:cBhvr>
                                      <p:to>
                                        <p:strVal val="visible"/>
                                      </p:to>
                                    </p:set>
                                    <p:anim calcmode="lin" valueType="num">
                                      <p:cBhvr>
                                        <p:cTn id="143" dur="500" fill="hold"/>
                                        <p:tgtEl>
                                          <p:spTgt spid="292"/>
                                        </p:tgtEl>
                                        <p:attrNameLst>
                                          <p:attrName>ppt_w</p:attrName>
                                        </p:attrNameLst>
                                      </p:cBhvr>
                                      <p:tavLst>
                                        <p:tav tm="0">
                                          <p:val>
                                            <p:fltVal val="0"/>
                                          </p:val>
                                        </p:tav>
                                        <p:tav tm="100000">
                                          <p:val>
                                            <p:strVal val="#ppt_w"/>
                                          </p:val>
                                        </p:tav>
                                      </p:tavLst>
                                    </p:anim>
                                    <p:anim calcmode="lin" valueType="num">
                                      <p:cBhvr>
                                        <p:cTn id="144" dur="500" fill="hold"/>
                                        <p:tgtEl>
                                          <p:spTgt spid="292"/>
                                        </p:tgtEl>
                                        <p:attrNameLst>
                                          <p:attrName>ppt_h</p:attrName>
                                        </p:attrNameLst>
                                      </p:cBhvr>
                                      <p:tavLst>
                                        <p:tav tm="0">
                                          <p:val>
                                            <p:fltVal val="0"/>
                                          </p:val>
                                        </p:tav>
                                        <p:tav tm="100000">
                                          <p:val>
                                            <p:strVal val="#ppt_h"/>
                                          </p:val>
                                        </p:tav>
                                      </p:tavLst>
                                    </p:anim>
                                    <p:animEffect transition="in" filter="fade">
                                      <p:cBhvr>
                                        <p:cTn id="145" dur="500"/>
                                        <p:tgtEl>
                                          <p:spTgt spid="292"/>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292"/>
                                        </p:tgtEl>
                                      </p:cBhvr>
                                    </p:animEffect>
                                    <p:animScale>
                                      <p:cBhvr>
                                        <p:cTn id="148" dur="250" autoRev="1" fill="hold"/>
                                        <p:tgtEl>
                                          <p:spTgt spid="292"/>
                                        </p:tgtEl>
                                      </p:cBhvr>
                                      <p:by x="105000" y="105000"/>
                                    </p:animScale>
                                  </p:childTnLst>
                                </p:cTn>
                              </p:par>
                            </p:childTnLst>
                          </p:cTn>
                        </p:par>
                      </p:childTnLst>
                    </p:cTn>
                  </p:par>
                </p:childTnLst>
              </p:cTn>
              <p:nextCondLst>
                <p:cond evt="onClick" delay="0">
                  <p:tgtEl>
                    <p:spTgt spid="111"/>
                  </p:tgtEl>
                </p:cond>
              </p:nextCondLst>
            </p:seq>
            <p:seq concurrent="1" nextAc="seek">
              <p:cTn id="149" restart="whenNotActive" fill="hold" evtFilter="cancelBubble" nodeType="interactiveSeq">
                <p:stCondLst>
                  <p:cond evt="onClick" delay="0">
                    <p:tgtEl>
                      <p:spTgt spid="112"/>
                    </p:tgtEl>
                  </p:cond>
                </p:stCondLst>
                <p:endSync evt="end" delay="0">
                  <p:rtn val="all"/>
                </p:endSync>
                <p:childTnLst>
                  <p:par>
                    <p:cTn id="150" fill="hold">
                      <p:stCondLst>
                        <p:cond delay="0"/>
                      </p:stCondLst>
                      <p:childTnLst>
                        <p:par>
                          <p:cTn id="151" fill="hold">
                            <p:stCondLst>
                              <p:cond delay="0"/>
                            </p:stCondLst>
                            <p:childTnLst>
                              <p:par>
                                <p:cTn id="152" presetID="53" presetClass="entr" presetSubtype="16" fill="hold" grpId="0" nodeType="withEffect">
                                  <p:stCondLst>
                                    <p:cond delay="0"/>
                                  </p:stCondLst>
                                  <p:childTnLst>
                                    <p:set>
                                      <p:cBhvr>
                                        <p:cTn id="153" dur="1" fill="hold">
                                          <p:stCondLst>
                                            <p:cond delay="0"/>
                                          </p:stCondLst>
                                        </p:cTn>
                                        <p:tgtEl>
                                          <p:spTgt spid="296"/>
                                        </p:tgtEl>
                                        <p:attrNameLst>
                                          <p:attrName>style.visibility</p:attrName>
                                        </p:attrNameLst>
                                      </p:cBhvr>
                                      <p:to>
                                        <p:strVal val="visible"/>
                                      </p:to>
                                    </p:set>
                                    <p:anim calcmode="lin" valueType="num">
                                      <p:cBhvr>
                                        <p:cTn id="154" dur="500" fill="hold"/>
                                        <p:tgtEl>
                                          <p:spTgt spid="296"/>
                                        </p:tgtEl>
                                        <p:attrNameLst>
                                          <p:attrName>ppt_w</p:attrName>
                                        </p:attrNameLst>
                                      </p:cBhvr>
                                      <p:tavLst>
                                        <p:tav tm="0">
                                          <p:val>
                                            <p:fltVal val="0"/>
                                          </p:val>
                                        </p:tav>
                                        <p:tav tm="100000">
                                          <p:val>
                                            <p:strVal val="#ppt_w"/>
                                          </p:val>
                                        </p:tav>
                                      </p:tavLst>
                                    </p:anim>
                                    <p:anim calcmode="lin" valueType="num">
                                      <p:cBhvr>
                                        <p:cTn id="155" dur="500" fill="hold"/>
                                        <p:tgtEl>
                                          <p:spTgt spid="296"/>
                                        </p:tgtEl>
                                        <p:attrNameLst>
                                          <p:attrName>ppt_h</p:attrName>
                                        </p:attrNameLst>
                                      </p:cBhvr>
                                      <p:tavLst>
                                        <p:tav tm="0">
                                          <p:val>
                                            <p:fltVal val="0"/>
                                          </p:val>
                                        </p:tav>
                                        <p:tav tm="100000">
                                          <p:val>
                                            <p:strVal val="#ppt_h"/>
                                          </p:val>
                                        </p:tav>
                                      </p:tavLst>
                                    </p:anim>
                                    <p:animEffect transition="in" filter="fade">
                                      <p:cBhvr>
                                        <p:cTn id="156" dur="500"/>
                                        <p:tgtEl>
                                          <p:spTgt spid="296"/>
                                        </p:tgtEl>
                                      </p:cBhvr>
                                    </p:animEffect>
                                  </p:childTnLst>
                                  <p:subTnLst>
                                    <p:audio>
                                      <p:cMediaNode>
                                        <p:cTn display="0" masterRel="sameClick">
                                          <p:stCondLst>
                                            <p:cond evt="begin" delay="0">
                                              <p:tn val="152"/>
                                            </p:cond>
                                          </p:stCondLst>
                                          <p:endCondLst>
                                            <p:cond evt="onStopAudio" delay="0">
                                              <p:tgtEl>
                                                <p:sldTgt/>
                                              </p:tgtEl>
                                            </p:cond>
                                          </p:endCondLst>
                                        </p:cTn>
                                        <p:tgtEl>
                                          <p:sndTgt r:embed="rId3" name="Bling.wav"/>
                                        </p:tgtEl>
                                      </p:cMediaNode>
                                    </p:audio>
                                  </p:subTnLst>
                                </p:cTn>
                              </p:par>
                              <p:par>
                                <p:cTn id="157" presetID="26" presetClass="emph" presetSubtype="0" fill="hold" grpId="1" nodeType="withEffect">
                                  <p:stCondLst>
                                    <p:cond delay="500"/>
                                  </p:stCondLst>
                                  <p:childTnLst>
                                    <p:animEffect transition="out" filter="fade">
                                      <p:cBhvr>
                                        <p:cTn id="158" dur="500" tmFilter="0, 0; .2, .5; .8, .5; 1, 0"/>
                                        <p:tgtEl>
                                          <p:spTgt spid="296"/>
                                        </p:tgtEl>
                                      </p:cBhvr>
                                    </p:animEffect>
                                    <p:animScale>
                                      <p:cBhvr>
                                        <p:cTn id="159" dur="250" autoRev="1" fill="hold"/>
                                        <p:tgtEl>
                                          <p:spTgt spid="296"/>
                                        </p:tgtEl>
                                      </p:cBhvr>
                                      <p:by x="105000" y="105000"/>
                                    </p:animScale>
                                  </p:childTnLst>
                                </p:cTn>
                              </p:par>
                              <p:par>
                                <p:cTn id="160" presetID="53" presetClass="entr" presetSubtype="16" fill="hold" grpId="0" nodeType="withEffect">
                                  <p:stCondLst>
                                    <p:cond delay="0"/>
                                  </p:stCondLst>
                                  <p:childTnLst>
                                    <p:set>
                                      <p:cBhvr>
                                        <p:cTn id="161" dur="1" fill="hold">
                                          <p:stCondLst>
                                            <p:cond delay="0"/>
                                          </p:stCondLst>
                                        </p:cTn>
                                        <p:tgtEl>
                                          <p:spTgt spid="282"/>
                                        </p:tgtEl>
                                        <p:attrNameLst>
                                          <p:attrName>style.visibility</p:attrName>
                                        </p:attrNameLst>
                                      </p:cBhvr>
                                      <p:to>
                                        <p:strVal val="visible"/>
                                      </p:to>
                                    </p:set>
                                    <p:anim calcmode="lin" valueType="num">
                                      <p:cBhvr>
                                        <p:cTn id="162" dur="500" fill="hold"/>
                                        <p:tgtEl>
                                          <p:spTgt spid="282"/>
                                        </p:tgtEl>
                                        <p:attrNameLst>
                                          <p:attrName>ppt_w</p:attrName>
                                        </p:attrNameLst>
                                      </p:cBhvr>
                                      <p:tavLst>
                                        <p:tav tm="0">
                                          <p:val>
                                            <p:fltVal val="0"/>
                                          </p:val>
                                        </p:tav>
                                        <p:tav tm="100000">
                                          <p:val>
                                            <p:strVal val="#ppt_w"/>
                                          </p:val>
                                        </p:tav>
                                      </p:tavLst>
                                    </p:anim>
                                    <p:anim calcmode="lin" valueType="num">
                                      <p:cBhvr>
                                        <p:cTn id="163" dur="500" fill="hold"/>
                                        <p:tgtEl>
                                          <p:spTgt spid="282"/>
                                        </p:tgtEl>
                                        <p:attrNameLst>
                                          <p:attrName>ppt_h</p:attrName>
                                        </p:attrNameLst>
                                      </p:cBhvr>
                                      <p:tavLst>
                                        <p:tav tm="0">
                                          <p:val>
                                            <p:fltVal val="0"/>
                                          </p:val>
                                        </p:tav>
                                        <p:tav tm="100000">
                                          <p:val>
                                            <p:strVal val="#ppt_h"/>
                                          </p:val>
                                        </p:tav>
                                      </p:tavLst>
                                    </p:anim>
                                    <p:animEffect transition="in" filter="fade">
                                      <p:cBhvr>
                                        <p:cTn id="164" dur="500"/>
                                        <p:tgtEl>
                                          <p:spTgt spid="282"/>
                                        </p:tgtEl>
                                      </p:cBhvr>
                                    </p:animEffect>
                                  </p:childTnLst>
                                  <p:subTnLst>
                                    <p:audio>
                                      <p:cMediaNode>
                                        <p:cTn display="0" masterRel="sameClick">
                                          <p:stCondLst>
                                            <p:cond evt="begin" delay="0">
                                              <p:tn val="160"/>
                                            </p:cond>
                                          </p:stCondLst>
                                          <p:endCondLst>
                                            <p:cond evt="onStopAudio" delay="0">
                                              <p:tgtEl>
                                                <p:sldTgt/>
                                              </p:tgtEl>
                                            </p:cond>
                                          </p:endCondLst>
                                        </p:cTn>
                                        <p:tgtEl>
                                          <p:sndTgt r:embed="rId3" name="Bling.wav"/>
                                        </p:tgtEl>
                                      </p:cMediaNode>
                                    </p:audio>
                                  </p:subTnLst>
                                </p:cTn>
                              </p:par>
                              <p:par>
                                <p:cTn id="165" presetID="26" presetClass="emph" presetSubtype="0" fill="hold" grpId="1" nodeType="withEffect">
                                  <p:stCondLst>
                                    <p:cond delay="500"/>
                                  </p:stCondLst>
                                  <p:childTnLst>
                                    <p:animEffect transition="out" filter="fade">
                                      <p:cBhvr>
                                        <p:cTn id="166" dur="500" tmFilter="0, 0; .2, .5; .8, .5; 1, 0"/>
                                        <p:tgtEl>
                                          <p:spTgt spid="282"/>
                                        </p:tgtEl>
                                      </p:cBhvr>
                                    </p:animEffect>
                                    <p:animScale>
                                      <p:cBhvr>
                                        <p:cTn id="167" dur="250" autoRev="1" fill="hold"/>
                                        <p:tgtEl>
                                          <p:spTgt spid="282"/>
                                        </p:tgtEl>
                                      </p:cBhvr>
                                      <p:by x="105000" y="105000"/>
                                    </p:animScale>
                                  </p:childTnLst>
                                </p:cTn>
                              </p:par>
                              <p:par>
                                <p:cTn id="168" presetID="53" presetClass="entr" presetSubtype="16" fill="hold" grpId="0" nodeType="withEffect">
                                  <p:stCondLst>
                                    <p:cond delay="0"/>
                                  </p:stCondLst>
                                  <p:childTnLst>
                                    <p:set>
                                      <p:cBhvr>
                                        <p:cTn id="169" dur="1" fill="hold">
                                          <p:stCondLst>
                                            <p:cond delay="0"/>
                                          </p:stCondLst>
                                        </p:cTn>
                                        <p:tgtEl>
                                          <p:spTgt spid="281"/>
                                        </p:tgtEl>
                                        <p:attrNameLst>
                                          <p:attrName>style.visibility</p:attrName>
                                        </p:attrNameLst>
                                      </p:cBhvr>
                                      <p:to>
                                        <p:strVal val="visible"/>
                                      </p:to>
                                    </p:set>
                                    <p:anim calcmode="lin" valueType="num">
                                      <p:cBhvr>
                                        <p:cTn id="170" dur="500" fill="hold"/>
                                        <p:tgtEl>
                                          <p:spTgt spid="281"/>
                                        </p:tgtEl>
                                        <p:attrNameLst>
                                          <p:attrName>ppt_w</p:attrName>
                                        </p:attrNameLst>
                                      </p:cBhvr>
                                      <p:tavLst>
                                        <p:tav tm="0">
                                          <p:val>
                                            <p:fltVal val="0"/>
                                          </p:val>
                                        </p:tav>
                                        <p:tav tm="100000">
                                          <p:val>
                                            <p:strVal val="#ppt_w"/>
                                          </p:val>
                                        </p:tav>
                                      </p:tavLst>
                                    </p:anim>
                                    <p:anim calcmode="lin" valueType="num">
                                      <p:cBhvr>
                                        <p:cTn id="171" dur="500" fill="hold"/>
                                        <p:tgtEl>
                                          <p:spTgt spid="281"/>
                                        </p:tgtEl>
                                        <p:attrNameLst>
                                          <p:attrName>ppt_h</p:attrName>
                                        </p:attrNameLst>
                                      </p:cBhvr>
                                      <p:tavLst>
                                        <p:tav tm="0">
                                          <p:val>
                                            <p:fltVal val="0"/>
                                          </p:val>
                                        </p:tav>
                                        <p:tav tm="100000">
                                          <p:val>
                                            <p:strVal val="#ppt_h"/>
                                          </p:val>
                                        </p:tav>
                                      </p:tavLst>
                                    </p:anim>
                                    <p:animEffect transition="in" filter="fade">
                                      <p:cBhvr>
                                        <p:cTn id="172" dur="500"/>
                                        <p:tgtEl>
                                          <p:spTgt spid="281"/>
                                        </p:tgtEl>
                                      </p:cBhvr>
                                    </p:animEffect>
                                  </p:childTnLst>
                                  <p:subTnLst>
                                    <p:audio>
                                      <p:cMediaNode>
                                        <p:cTn display="0" masterRel="sameClick">
                                          <p:stCondLst>
                                            <p:cond evt="begin" delay="0">
                                              <p:tn val="168"/>
                                            </p:cond>
                                          </p:stCondLst>
                                          <p:endCondLst>
                                            <p:cond evt="onStopAudio" delay="0">
                                              <p:tgtEl>
                                                <p:sldTgt/>
                                              </p:tgtEl>
                                            </p:cond>
                                          </p:endCondLst>
                                        </p:cTn>
                                        <p:tgtEl>
                                          <p:sndTgt r:embed="rId3"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281"/>
                                        </p:tgtEl>
                                      </p:cBhvr>
                                    </p:animEffect>
                                    <p:animScale>
                                      <p:cBhvr>
                                        <p:cTn id="175" dur="250" autoRev="1" fill="hold"/>
                                        <p:tgtEl>
                                          <p:spTgt spid="281"/>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291"/>
                                        </p:tgtEl>
                                        <p:attrNameLst>
                                          <p:attrName>style.visibility</p:attrName>
                                        </p:attrNameLst>
                                      </p:cBhvr>
                                      <p:to>
                                        <p:strVal val="visible"/>
                                      </p:to>
                                    </p:set>
                                    <p:anim calcmode="lin" valueType="num">
                                      <p:cBhvr>
                                        <p:cTn id="178" dur="500" fill="hold"/>
                                        <p:tgtEl>
                                          <p:spTgt spid="291"/>
                                        </p:tgtEl>
                                        <p:attrNameLst>
                                          <p:attrName>ppt_w</p:attrName>
                                        </p:attrNameLst>
                                      </p:cBhvr>
                                      <p:tavLst>
                                        <p:tav tm="0">
                                          <p:val>
                                            <p:fltVal val="0"/>
                                          </p:val>
                                        </p:tav>
                                        <p:tav tm="100000">
                                          <p:val>
                                            <p:strVal val="#ppt_w"/>
                                          </p:val>
                                        </p:tav>
                                      </p:tavLst>
                                    </p:anim>
                                    <p:anim calcmode="lin" valueType="num">
                                      <p:cBhvr>
                                        <p:cTn id="179" dur="500" fill="hold"/>
                                        <p:tgtEl>
                                          <p:spTgt spid="291"/>
                                        </p:tgtEl>
                                        <p:attrNameLst>
                                          <p:attrName>ppt_h</p:attrName>
                                        </p:attrNameLst>
                                      </p:cBhvr>
                                      <p:tavLst>
                                        <p:tav tm="0">
                                          <p:val>
                                            <p:fltVal val="0"/>
                                          </p:val>
                                        </p:tav>
                                        <p:tav tm="100000">
                                          <p:val>
                                            <p:strVal val="#ppt_h"/>
                                          </p:val>
                                        </p:tav>
                                      </p:tavLst>
                                    </p:anim>
                                    <p:animEffect transition="in" filter="fade">
                                      <p:cBhvr>
                                        <p:cTn id="180" dur="500"/>
                                        <p:tgtEl>
                                          <p:spTgt spid="291"/>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291"/>
                                        </p:tgtEl>
                                      </p:cBhvr>
                                    </p:animEffect>
                                    <p:animScale>
                                      <p:cBhvr>
                                        <p:cTn id="183" dur="250" autoRev="1" fill="hold"/>
                                        <p:tgtEl>
                                          <p:spTgt spid="291"/>
                                        </p:tgtEl>
                                      </p:cBhvr>
                                      <p:by x="105000" y="105000"/>
                                    </p:animScale>
                                  </p:childTnLst>
                                </p:cTn>
                              </p:par>
                              <p:par>
                                <p:cTn id="184" presetID="53" presetClass="entr" presetSubtype="16" fill="hold" grpId="0" nodeType="withEffect">
                                  <p:stCondLst>
                                    <p:cond delay="500"/>
                                  </p:stCondLst>
                                  <p:childTnLst>
                                    <p:set>
                                      <p:cBhvr>
                                        <p:cTn id="185" dur="1" fill="hold">
                                          <p:stCondLst>
                                            <p:cond delay="0"/>
                                          </p:stCondLst>
                                        </p:cTn>
                                        <p:tgtEl>
                                          <p:spTgt spid="114"/>
                                        </p:tgtEl>
                                        <p:attrNameLst>
                                          <p:attrName>style.visibility</p:attrName>
                                        </p:attrNameLst>
                                      </p:cBhvr>
                                      <p:to>
                                        <p:strVal val="visible"/>
                                      </p:to>
                                    </p:set>
                                    <p:anim calcmode="lin" valueType="num">
                                      <p:cBhvr>
                                        <p:cTn id="186" dur="500" fill="hold"/>
                                        <p:tgtEl>
                                          <p:spTgt spid="114"/>
                                        </p:tgtEl>
                                        <p:attrNameLst>
                                          <p:attrName>ppt_w</p:attrName>
                                        </p:attrNameLst>
                                      </p:cBhvr>
                                      <p:tavLst>
                                        <p:tav tm="0">
                                          <p:val>
                                            <p:fltVal val="0"/>
                                          </p:val>
                                        </p:tav>
                                        <p:tav tm="100000">
                                          <p:val>
                                            <p:strVal val="#ppt_w"/>
                                          </p:val>
                                        </p:tav>
                                      </p:tavLst>
                                    </p:anim>
                                    <p:anim calcmode="lin" valueType="num">
                                      <p:cBhvr>
                                        <p:cTn id="187" dur="500" fill="hold"/>
                                        <p:tgtEl>
                                          <p:spTgt spid="114"/>
                                        </p:tgtEl>
                                        <p:attrNameLst>
                                          <p:attrName>ppt_h</p:attrName>
                                        </p:attrNameLst>
                                      </p:cBhvr>
                                      <p:tavLst>
                                        <p:tav tm="0">
                                          <p:val>
                                            <p:fltVal val="0"/>
                                          </p:val>
                                        </p:tav>
                                        <p:tav tm="100000">
                                          <p:val>
                                            <p:strVal val="#ppt_h"/>
                                          </p:val>
                                        </p:tav>
                                      </p:tavLst>
                                    </p:anim>
                                    <p:animEffect transition="in" filter="fade">
                                      <p:cBhvr>
                                        <p:cTn id="188" dur="500"/>
                                        <p:tgtEl>
                                          <p:spTgt spid="114"/>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1000"/>
                                  </p:stCondLst>
                                  <p:childTnLst>
                                    <p:animEffect transition="out" filter="fade">
                                      <p:cBhvr>
                                        <p:cTn id="190" dur="500" tmFilter="0, 0; .2, .5; .8, .5; 1, 0"/>
                                        <p:tgtEl>
                                          <p:spTgt spid="114"/>
                                        </p:tgtEl>
                                      </p:cBhvr>
                                    </p:animEffect>
                                    <p:animScale>
                                      <p:cBhvr>
                                        <p:cTn id="191" dur="250" autoRev="1" fill="hold"/>
                                        <p:tgtEl>
                                          <p:spTgt spid="114"/>
                                        </p:tgtEl>
                                      </p:cBhvr>
                                      <p:by x="105000" y="105000"/>
                                    </p:animScale>
                                  </p:childTnLst>
                                </p:cTn>
                              </p:par>
                            </p:childTnLst>
                          </p:cTn>
                        </p:par>
                      </p:childTnLst>
                    </p:cTn>
                  </p:par>
                </p:childTnLst>
              </p:cTn>
              <p:nextCondLst>
                <p:cond evt="onClick" delay="0">
                  <p:tgtEl>
                    <p:spTgt spid="112"/>
                  </p:tgtEl>
                </p:cond>
              </p:nextCondLst>
            </p:seq>
            <p:seq concurrent="1" nextAc="seek">
              <p:cTn id="192" restart="whenNotActive" fill="hold" evtFilter="cancelBubble" nodeType="interactiveSeq">
                <p:stCondLst>
                  <p:cond evt="onClick" delay="0">
                    <p:tgtEl>
                      <p:spTgt spid="113"/>
                    </p:tgtEl>
                  </p:cond>
                </p:stCondLst>
                <p:endSync evt="end" delay="0">
                  <p:rtn val="all"/>
                </p:endSync>
                <p:childTnLst>
                  <p:par>
                    <p:cTn id="193" fill="hold">
                      <p:stCondLst>
                        <p:cond delay="0"/>
                      </p:stCondLst>
                      <p:childTnLst>
                        <p:par>
                          <p:cTn id="194" fill="hold">
                            <p:stCondLst>
                              <p:cond delay="0"/>
                            </p:stCondLst>
                            <p:childTnLst>
                              <p:par>
                                <p:cTn id="195" presetID="53" presetClass="entr" presetSubtype="16" fill="hold" grpId="0" nodeType="withEffect">
                                  <p:stCondLst>
                                    <p:cond delay="0"/>
                                  </p:stCondLst>
                                  <p:childTnLst>
                                    <p:set>
                                      <p:cBhvr>
                                        <p:cTn id="196" dur="1" fill="hold">
                                          <p:stCondLst>
                                            <p:cond delay="0"/>
                                          </p:stCondLst>
                                        </p:cTn>
                                        <p:tgtEl>
                                          <p:spTgt spid="283"/>
                                        </p:tgtEl>
                                        <p:attrNameLst>
                                          <p:attrName>style.visibility</p:attrName>
                                        </p:attrNameLst>
                                      </p:cBhvr>
                                      <p:to>
                                        <p:strVal val="visible"/>
                                      </p:to>
                                    </p:set>
                                    <p:anim calcmode="lin" valueType="num">
                                      <p:cBhvr>
                                        <p:cTn id="197" dur="500" fill="hold"/>
                                        <p:tgtEl>
                                          <p:spTgt spid="283"/>
                                        </p:tgtEl>
                                        <p:attrNameLst>
                                          <p:attrName>ppt_w</p:attrName>
                                        </p:attrNameLst>
                                      </p:cBhvr>
                                      <p:tavLst>
                                        <p:tav tm="0">
                                          <p:val>
                                            <p:fltVal val="0"/>
                                          </p:val>
                                        </p:tav>
                                        <p:tav tm="100000">
                                          <p:val>
                                            <p:strVal val="#ppt_w"/>
                                          </p:val>
                                        </p:tav>
                                      </p:tavLst>
                                    </p:anim>
                                    <p:anim calcmode="lin" valueType="num">
                                      <p:cBhvr>
                                        <p:cTn id="198" dur="500" fill="hold"/>
                                        <p:tgtEl>
                                          <p:spTgt spid="283"/>
                                        </p:tgtEl>
                                        <p:attrNameLst>
                                          <p:attrName>ppt_h</p:attrName>
                                        </p:attrNameLst>
                                      </p:cBhvr>
                                      <p:tavLst>
                                        <p:tav tm="0">
                                          <p:val>
                                            <p:fltVal val="0"/>
                                          </p:val>
                                        </p:tav>
                                        <p:tav tm="100000">
                                          <p:val>
                                            <p:strVal val="#ppt_h"/>
                                          </p:val>
                                        </p:tav>
                                      </p:tavLst>
                                    </p:anim>
                                    <p:animEffect transition="in" filter="fade">
                                      <p:cBhvr>
                                        <p:cTn id="199" dur="500"/>
                                        <p:tgtEl>
                                          <p:spTgt spid="283"/>
                                        </p:tgtEl>
                                      </p:cBhvr>
                                    </p:animEffect>
                                  </p:childTnLst>
                                  <p:subTnLst>
                                    <p:audio>
                                      <p:cMediaNode>
                                        <p:cTn display="0" masterRel="sameClick">
                                          <p:stCondLst>
                                            <p:cond evt="begin" delay="0">
                                              <p:tn val="195"/>
                                            </p:cond>
                                          </p:stCondLst>
                                          <p:endCondLst>
                                            <p:cond evt="onStopAudio" delay="0">
                                              <p:tgtEl>
                                                <p:sldTgt/>
                                              </p:tgtEl>
                                            </p:cond>
                                          </p:endCondLst>
                                        </p:cTn>
                                        <p:tgtEl>
                                          <p:sndTgt r:embed="rId3" name="Bling.wav"/>
                                        </p:tgtEl>
                                      </p:cMediaNode>
                                    </p:audio>
                                  </p:subTnLst>
                                </p:cTn>
                              </p:par>
                              <p:par>
                                <p:cTn id="200" presetID="26" presetClass="emph" presetSubtype="0" fill="hold" grpId="1" nodeType="withEffect">
                                  <p:stCondLst>
                                    <p:cond delay="500"/>
                                  </p:stCondLst>
                                  <p:childTnLst>
                                    <p:animEffect transition="out" filter="fade">
                                      <p:cBhvr>
                                        <p:cTn id="201" dur="500" tmFilter="0, 0; .2, .5; .8, .5; 1, 0"/>
                                        <p:tgtEl>
                                          <p:spTgt spid="283"/>
                                        </p:tgtEl>
                                      </p:cBhvr>
                                    </p:animEffect>
                                    <p:animScale>
                                      <p:cBhvr>
                                        <p:cTn id="202" dur="250" autoRev="1" fill="hold"/>
                                        <p:tgtEl>
                                          <p:spTgt spid="283"/>
                                        </p:tgtEl>
                                      </p:cBhvr>
                                      <p:by x="105000" y="105000"/>
                                    </p:animScale>
                                  </p:childTnLst>
                                </p:cTn>
                              </p:par>
                              <p:par>
                                <p:cTn id="203" presetID="53" presetClass="entr" presetSubtype="16" fill="hold" grpId="0" nodeType="withEffect">
                                  <p:stCondLst>
                                    <p:cond delay="0"/>
                                  </p:stCondLst>
                                  <p:childTnLst>
                                    <p:set>
                                      <p:cBhvr>
                                        <p:cTn id="204" dur="1" fill="hold">
                                          <p:stCondLst>
                                            <p:cond delay="0"/>
                                          </p:stCondLst>
                                        </p:cTn>
                                        <p:tgtEl>
                                          <p:spTgt spid="284"/>
                                        </p:tgtEl>
                                        <p:attrNameLst>
                                          <p:attrName>style.visibility</p:attrName>
                                        </p:attrNameLst>
                                      </p:cBhvr>
                                      <p:to>
                                        <p:strVal val="visible"/>
                                      </p:to>
                                    </p:set>
                                    <p:anim calcmode="lin" valueType="num">
                                      <p:cBhvr>
                                        <p:cTn id="205" dur="500" fill="hold"/>
                                        <p:tgtEl>
                                          <p:spTgt spid="284"/>
                                        </p:tgtEl>
                                        <p:attrNameLst>
                                          <p:attrName>ppt_w</p:attrName>
                                        </p:attrNameLst>
                                      </p:cBhvr>
                                      <p:tavLst>
                                        <p:tav tm="0">
                                          <p:val>
                                            <p:fltVal val="0"/>
                                          </p:val>
                                        </p:tav>
                                        <p:tav tm="100000">
                                          <p:val>
                                            <p:strVal val="#ppt_w"/>
                                          </p:val>
                                        </p:tav>
                                      </p:tavLst>
                                    </p:anim>
                                    <p:anim calcmode="lin" valueType="num">
                                      <p:cBhvr>
                                        <p:cTn id="206" dur="500" fill="hold"/>
                                        <p:tgtEl>
                                          <p:spTgt spid="284"/>
                                        </p:tgtEl>
                                        <p:attrNameLst>
                                          <p:attrName>ppt_h</p:attrName>
                                        </p:attrNameLst>
                                      </p:cBhvr>
                                      <p:tavLst>
                                        <p:tav tm="0">
                                          <p:val>
                                            <p:fltVal val="0"/>
                                          </p:val>
                                        </p:tav>
                                        <p:tav tm="100000">
                                          <p:val>
                                            <p:strVal val="#ppt_h"/>
                                          </p:val>
                                        </p:tav>
                                      </p:tavLst>
                                    </p:anim>
                                    <p:animEffect transition="in" filter="fade">
                                      <p:cBhvr>
                                        <p:cTn id="207" dur="500"/>
                                        <p:tgtEl>
                                          <p:spTgt spid="284"/>
                                        </p:tgtEl>
                                      </p:cBhvr>
                                    </p:animEffect>
                                  </p:childTnLst>
                                  <p:subTnLst>
                                    <p:audio>
                                      <p:cMediaNode>
                                        <p:cTn display="0" masterRel="sameClick">
                                          <p:stCondLst>
                                            <p:cond evt="begin" delay="0">
                                              <p:tn val="203"/>
                                            </p:cond>
                                          </p:stCondLst>
                                          <p:endCondLst>
                                            <p:cond evt="onStopAudio" delay="0">
                                              <p:tgtEl>
                                                <p:sldTgt/>
                                              </p:tgtEl>
                                            </p:cond>
                                          </p:endCondLst>
                                        </p:cTn>
                                        <p:tgtEl>
                                          <p:sndTgt r:embed="rId3" name="Bling.wav"/>
                                        </p:tgtEl>
                                      </p:cMediaNode>
                                    </p:audio>
                                  </p:subTnLst>
                                </p:cTn>
                              </p:par>
                              <p:par>
                                <p:cTn id="208" presetID="26" presetClass="emph" presetSubtype="0" fill="hold" grpId="1" nodeType="withEffect">
                                  <p:stCondLst>
                                    <p:cond delay="500"/>
                                  </p:stCondLst>
                                  <p:childTnLst>
                                    <p:animEffect transition="out" filter="fade">
                                      <p:cBhvr>
                                        <p:cTn id="209" dur="500" tmFilter="0, 0; .2, .5; .8, .5; 1, 0"/>
                                        <p:tgtEl>
                                          <p:spTgt spid="284"/>
                                        </p:tgtEl>
                                      </p:cBhvr>
                                    </p:animEffect>
                                    <p:animScale>
                                      <p:cBhvr>
                                        <p:cTn id="210" dur="250" autoRev="1" fill="hold"/>
                                        <p:tgtEl>
                                          <p:spTgt spid="284"/>
                                        </p:tgtEl>
                                      </p:cBhvr>
                                      <p:by x="105000" y="105000"/>
                                    </p:animScale>
                                  </p:childTnLst>
                                </p:cTn>
                              </p:par>
                              <p:par>
                                <p:cTn id="211" presetID="53" presetClass="entr" presetSubtype="16" fill="hold" grpId="0" nodeType="withEffect">
                                  <p:stCondLst>
                                    <p:cond delay="0"/>
                                  </p:stCondLst>
                                  <p:childTnLst>
                                    <p:set>
                                      <p:cBhvr>
                                        <p:cTn id="212" dur="1" fill="hold">
                                          <p:stCondLst>
                                            <p:cond delay="0"/>
                                          </p:stCondLst>
                                        </p:cTn>
                                        <p:tgtEl>
                                          <p:spTgt spid="289"/>
                                        </p:tgtEl>
                                        <p:attrNameLst>
                                          <p:attrName>style.visibility</p:attrName>
                                        </p:attrNameLst>
                                      </p:cBhvr>
                                      <p:to>
                                        <p:strVal val="visible"/>
                                      </p:to>
                                    </p:set>
                                    <p:anim calcmode="lin" valueType="num">
                                      <p:cBhvr>
                                        <p:cTn id="213" dur="500" fill="hold"/>
                                        <p:tgtEl>
                                          <p:spTgt spid="289"/>
                                        </p:tgtEl>
                                        <p:attrNameLst>
                                          <p:attrName>ppt_w</p:attrName>
                                        </p:attrNameLst>
                                      </p:cBhvr>
                                      <p:tavLst>
                                        <p:tav tm="0">
                                          <p:val>
                                            <p:fltVal val="0"/>
                                          </p:val>
                                        </p:tav>
                                        <p:tav tm="100000">
                                          <p:val>
                                            <p:strVal val="#ppt_w"/>
                                          </p:val>
                                        </p:tav>
                                      </p:tavLst>
                                    </p:anim>
                                    <p:anim calcmode="lin" valueType="num">
                                      <p:cBhvr>
                                        <p:cTn id="214" dur="500" fill="hold"/>
                                        <p:tgtEl>
                                          <p:spTgt spid="289"/>
                                        </p:tgtEl>
                                        <p:attrNameLst>
                                          <p:attrName>ppt_h</p:attrName>
                                        </p:attrNameLst>
                                      </p:cBhvr>
                                      <p:tavLst>
                                        <p:tav tm="0">
                                          <p:val>
                                            <p:fltVal val="0"/>
                                          </p:val>
                                        </p:tav>
                                        <p:tav tm="100000">
                                          <p:val>
                                            <p:strVal val="#ppt_h"/>
                                          </p:val>
                                        </p:tav>
                                      </p:tavLst>
                                    </p:anim>
                                    <p:animEffect transition="in" filter="fade">
                                      <p:cBhvr>
                                        <p:cTn id="215" dur="500"/>
                                        <p:tgtEl>
                                          <p:spTgt spid="289"/>
                                        </p:tgtEl>
                                      </p:cBhvr>
                                    </p:animEffect>
                                  </p:childTnLst>
                                  <p:subTnLst>
                                    <p:audio>
                                      <p:cMediaNode>
                                        <p:cTn display="0" masterRel="sameClick">
                                          <p:stCondLst>
                                            <p:cond evt="begin" delay="0">
                                              <p:tn val="211"/>
                                            </p:cond>
                                          </p:stCondLst>
                                          <p:endCondLst>
                                            <p:cond evt="onStopAudio" delay="0">
                                              <p:tgtEl>
                                                <p:sldTgt/>
                                              </p:tgtEl>
                                            </p:cond>
                                          </p:endCondLst>
                                        </p:cTn>
                                        <p:tgtEl>
                                          <p:sndTgt r:embed="rId3" name="Bling.wav"/>
                                        </p:tgtEl>
                                      </p:cMediaNode>
                                    </p:audio>
                                  </p:subTnLst>
                                </p:cTn>
                              </p:par>
                              <p:par>
                                <p:cTn id="216" presetID="26" presetClass="emph" presetSubtype="0" fill="hold" grpId="1" nodeType="withEffect">
                                  <p:stCondLst>
                                    <p:cond delay="500"/>
                                  </p:stCondLst>
                                  <p:childTnLst>
                                    <p:animEffect transition="out" filter="fade">
                                      <p:cBhvr>
                                        <p:cTn id="217" dur="500" tmFilter="0, 0; .2, .5; .8, .5; 1, 0"/>
                                        <p:tgtEl>
                                          <p:spTgt spid="289"/>
                                        </p:tgtEl>
                                      </p:cBhvr>
                                    </p:animEffect>
                                    <p:animScale>
                                      <p:cBhvr>
                                        <p:cTn id="218" dur="250" autoRev="1" fill="hold"/>
                                        <p:tgtEl>
                                          <p:spTgt spid="289"/>
                                        </p:tgtEl>
                                      </p:cBhvr>
                                      <p:by x="105000" y="105000"/>
                                    </p:animScale>
                                  </p:childTnLst>
                                </p:cTn>
                              </p:par>
                              <p:par>
                                <p:cTn id="219" presetID="53" presetClass="entr" presetSubtype="16" fill="hold" grpId="0" nodeType="withEffect">
                                  <p:stCondLst>
                                    <p:cond delay="0"/>
                                  </p:stCondLst>
                                  <p:childTnLst>
                                    <p:set>
                                      <p:cBhvr>
                                        <p:cTn id="220" dur="1" fill="hold">
                                          <p:stCondLst>
                                            <p:cond delay="0"/>
                                          </p:stCondLst>
                                        </p:cTn>
                                        <p:tgtEl>
                                          <p:spTgt spid="308"/>
                                        </p:tgtEl>
                                        <p:attrNameLst>
                                          <p:attrName>style.visibility</p:attrName>
                                        </p:attrNameLst>
                                      </p:cBhvr>
                                      <p:to>
                                        <p:strVal val="visible"/>
                                      </p:to>
                                    </p:set>
                                    <p:anim calcmode="lin" valueType="num">
                                      <p:cBhvr>
                                        <p:cTn id="221" dur="500" fill="hold"/>
                                        <p:tgtEl>
                                          <p:spTgt spid="308"/>
                                        </p:tgtEl>
                                        <p:attrNameLst>
                                          <p:attrName>ppt_w</p:attrName>
                                        </p:attrNameLst>
                                      </p:cBhvr>
                                      <p:tavLst>
                                        <p:tav tm="0">
                                          <p:val>
                                            <p:fltVal val="0"/>
                                          </p:val>
                                        </p:tav>
                                        <p:tav tm="100000">
                                          <p:val>
                                            <p:strVal val="#ppt_w"/>
                                          </p:val>
                                        </p:tav>
                                      </p:tavLst>
                                    </p:anim>
                                    <p:anim calcmode="lin" valueType="num">
                                      <p:cBhvr>
                                        <p:cTn id="222" dur="500" fill="hold"/>
                                        <p:tgtEl>
                                          <p:spTgt spid="308"/>
                                        </p:tgtEl>
                                        <p:attrNameLst>
                                          <p:attrName>ppt_h</p:attrName>
                                        </p:attrNameLst>
                                      </p:cBhvr>
                                      <p:tavLst>
                                        <p:tav tm="0">
                                          <p:val>
                                            <p:fltVal val="0"/>
                                          </p:val>
                                        </p:tav>
                                        <p:tav tm="100000">
                                          <p:val>
                                            <p:strVal val="#ppt_h"/>
                                          </p:val>
                                        </p:tav>
                                      </p:tavLst>
                                    </p:anim>
                                    <p:animEffect transition="in" filter="fade">
                                      <p:cBhvr>
                                        <p:cTn id="223" dur="500"/>
                                        <p:tgtEl>
                                          <p:spTgt spid="308"/>
                                        </p:tgtEl>
                                      </p:cBhvr>
                                    </p:animEffect>
                                  </p:childTnLst>
                                  <p:subTnLst>
                                    <p:audio>
                                      <p:cMediaNode>
                                        <p:cTn display="0" masterRel="sameClick">
                                          <p:stCondLst>
                                            <p:cond evt="begin" delay="0">
                                              <p:tn val="219"/>
                                            </p:cond>
                                          </p:stCondLst>
                                          <p:endCondLst>
                                            <p:cond evt="onStopAudio" delay="0">
                                              <p:tgtEl>
                                                <p:sldTgt/>
                                              </p:tgtEl>
                                            </p:cond>
                                          </p:endCondLst>
                                        </p:cTn>
                                        <p:tgtEl>
                                          <p:sndTgt r:embed="rId3" name="Bling.wav"/>
                                        </p:tgtEl>
                                      </p:cMediaNode>
                                    </p:audio>
                                  </p:subTnLst>
                                </p:cTn>
                              </p:par>
                              <p:par>
                                <p:cTn id="224" presetID="26" presetClass="emph" presetSubtype="0" fill="hold" grpId="1" nodeType="withEffect">
                                  <p:stCondLst>
                                    <p:cond delay="500"/>
                                  </p:stCondLst>
                                  <p:childTnLst>
                                    <p:animEffect transition="out" filter="fade">
                                      <p:cBhvr>
                                        <p:cTn id="225" dur="500" tmFilter="0, 0; .2, .5; .8, .5; 1, 0"/>
                                        <p:tgtEl>
                                          <p:spTgt spid="308"/>
                                        </p:tgtEl>
                                      </p:cBhvr>
                                    </p:animEffect>
                                    <p:animScale>
                                      <p:cBhvr>
                                        <p:cTn id="226" dur="250" autoRev="1" fill="hold"/>
                                        <p:tgtEl>
                                          <p:spTgt spid="308"/>
                                        </p:tgtEl>
                                      </p:cBhvr>
                                      <p:by x="105000" y="105000"/>
                                    </p:animScale>
                                  </p:childTnLst>
                                </p:cTn>
                              </p:par>
                              <p:par>
                                <p:cTn id="227" presetID="53" presetClass="entr" presetSubtype="16" fill="hold" grpId="0" nodeType="withEffect">
                                  <p:stCondLst>
                                    <p:cond delay="0"/>
                                  </p:stCondLst>
                                  <p:childTnLst>
                                    <p:set>
                                      <p:cBhvr>
                                        <p:cTn id="228" dur="1" fill="hold">
                                          <p:stCondLst>
                                            <p:cond delay="0"/>
                                          </p:stCondLst>
                                        </p:cTn>
                                        <p:tgtEl>
                                          <p:spTgt spid="309"/>
                                        </p:tgtEl>
                                        <p:attrNameLst>
                                          <p:attrName>style.visibility</p:attrName>
                                        </p:attrNameLst>
                                      </p:cBhvr>
                                      <p:to>
                                        <p:strVal val="visible"/>
                                      </p:to>
                                    </p:set>
                                    <p:anim calcmode="lin" valueType="num">
                                      <p:cBhvr>
                                        <p:cTn id="229" dur="500" fill="hold"/>
                                        <p:tgtEl>
                                          <p:spTgt spid="309"/>
                                        </p:tgtEl>
                                        <p:attrNameLst>
                                          <p:attrName>ppt_w</p:attrName>
                                        </p:attrNameLst>
                                      </p:cBhvr>
                                      <p:tavLst>
                                        <p:tav tm="0">
                                          <p:val>
                                            <p:fltVal val="0"/>
                                          </p:val>
                                        </p:tav>
                                        <p:tav tm="100000">
                                          <p:val>
                                            <p:strVal val="#ppt_w"/>
                                          </p:val>
                                        </p:tav>
                                      </p:tavLst>
                                    </p:anim>
                                    <p:anim calcmode="lin" valueType="num">
                                      <p:cBhvr>
                                        <p:cTn id="230" dur="500" fill="hold"/>
                                        <p:tgtEl>
                                          <p:spTgt spid="309"/>
                                        </p:tgtEl>
                                        <p:attrNameLst>
                                          <p:attrName>ppt_h</p:attrName>
                                        </p:attrNameLst>
                                      </p:cBhvr>
                                      <p:tavLst>
                                        <p:tav tm="0">
                                          <p:val>
                                            <p:fltVal val="0"/>
                                          </p:val>
                                        </p:tav>
                                        <p:tav tm="100000">
                                          <p:val>
                                            <p:strVal val="#ppt_h"/>
                                          </p:val>
                                        </p:tav>
                                      </p:tavLst>
                                    </p:anim>
                                    <p:animEffect transition="in" filter="fade">
                                      <p:cBhvr>
                                        <p:cTn id="231" dur="500"/>
                                        <p:tgtEl>
                                          <p:spTgt spid="309"/>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309"/>
                                        </p:tgtEl>
                                      </p:cBhvr>
                                    </p:animEffect>
                                    <p:animScale>
                                      <p:cBhvr>
                                        <p:cTn id="234" dur="250" autoRev="1" fill="hold"/>
                                        <p:tgtEl>
                                          <p:spTgt spid="309"/>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310"/>
                                        </p:tgtEl>
                                        <p:attrNameLst>
                                          <p:attrName>style.visibility</p:attrName>
                                        </p:attrNameLst>
                                      </p:cBhvr>
                                      <p:to>
                                        <p:strVal val="visible"/>
                                      </p:to>
                                    </p:set>
                                    <p:anim calcmode="lin" valueType="num">
                                      <p:cBhvr>
                                        <p:cTn id="237" dur="500" fill="hold"/>
                                        <p:tgtEl>
                                          <p:spTgt spid="310"/>
                                        </p:tgtEl>
                                        <p:attrNameLst>
                                          <p:attrName>ppt_w</p:attrName>
                                        </p:attrNameLst>
                                      </p:cBhvr>
                                      <p:tavLst>
                                        <p:tav tm="0">
                                          <p:val>
                                            <p:fltVal val="0"/>
                                          </p:val>
                                        </p:tav>
                                        <p:tav tm="100000">
                                          <p:val>
                                            <p:strVal val="#ppt_w"/>
                                          </p:val>
                                        </p:tav>
                                      </p:tavLst>
                                    </p:anim>
                                    <p:anim calcmode="lin" valueType="num">
                                      <p:cBhvr>
                                        <p:cTn id="238" dur="500" fill="hold"/>
                                        <p:tgtEl>
                                          <p:spTgt spid="310"/>
                                        </p:tgtEl>
                                        <p:attrNameLst>
                                          <p:attrName>ppt_h</p:attrName>
                                        </p:attrNameLst>
                                      </p:cBhvr>
                                      <p:tavLst>
                                        <p:tav tm="0">
                                          <p:val>
                                            <p:fltVal val="0"/>
                                          </p:val>
                                        </p:tav>
                                        <p:tav tm="100000">
                                          <p:val>
                                            <p:strVal val="#ppt_h"/>
                                          </p:val>
                                        </p:tav>
                                      </p:tavLst>
                                    </p:anim>
                                    <p:animEffect transition="in" filter="fade">
                                      <p:cBhvr>
                                        <p:cTn id="239" dur="500"/>
                                        <p:tgtEl>
                                          <p:spTgt spid="310"/>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310"/>
                                        </p:tgtEl>
                                      </p:cBhvr>
                                    </p:animEffect>
                                    <p:animScale>
                                      <p:cBhvr>
                                        <p:cTn id="242" dur="250" autoRev="1" fill="hold"/>
                                        <p:tgtEl>
                                          <p:spTgt spid="310"/>
                                        </p:tgtEl>
                                      </p:cBhvr>
                                      <p:by x="105000" y="105000"/>
                                    </p:animScale>
                                  </p:childTnLst>
                                </p:cTn>
                              </p:par>
                            </p:childTnLst>
                          </p:cTn>
                        </p:par>
                      </p:childTnLst>
                    </p:cTn>
                  </p:par>
                </p:childTnLst>
              </p:cTn>
              <p:nextCondLst>
                <p:cond evt="onClick" delay="0">
                  <p:tgtEl>
                    <p:spTgt spid="113"/>
                  </p:tgtEl>
                </p:cond>
              </p:nextCondLst>
            </p:seq>
            <p:seq concurrent="1" nextAc="seek">
              <p:cTn id="243" restart="whenNotActive" fill="hold" evtFilter="cancelBubble" nodeType="interactiveSeq">
                <p:stCondLst>
                  <p:cond evt="onClick" delay="0">
                    <p:tgtEl>
                      <p:spTgt spid="118"/>
                    </p:tgtEl>
                  </p:cond>
                </p:stCondLst>
                <p:endSync evt="end" delay="0">
                  <p:rtn val="all"/>
                </p:endSync>
                <p:childTnLst>
                  <p:par>
                    <p:cTn id="244" fill="hold">
                      <p:stCondLst>
                        <p:cond delay="0"/>
                      </p:stCondLst>
                      <p:childTnLst>
                        <p:par>
                          <p:cTn id="245" fill="hold">
                            <p:stCondLst>
                              <p:cond delay="0"/>
                            </p:stCondLst>
                            <p:childTnLst>
                              <p:par>
                                <p:cTn id="246" presetID="53" presetClass="entr" presetSubtype="16" fill="hold" grpId="0" nodeType="withEffect">
                                  <p:stCondLst>
                                    <p:cond delay="0"/>
                                  </p:stCondLst>
                                  <p:childTnLst>
                                    <p:set>
                                      <p:cBhvr>
                                        <p:cTn id="247" dur="1" fill="hold">
                                          <p:stCondLst>
                                            <p:cond delay="0"/>
                                          </p:stCondLst>
                                        </p:cTn>
                                        <p:tgtEl>
                                          <p:spTgt spid="285"/>
                                        </p:tgtEl>
                                        <p:attrNameLst>
                                          <p:attrName>style.visibility</p:attrName>
                                        </p:attrNameLst>
                                      </p:cBhvr>
                                      <p:to>
                                        <p:strVal val="visible"/>
                                      </p:to>
                                    </p:set>
                                    <p:anim calcmode="lin" valueType="num">
                                      <p:cBhvr>
                                        <p:cTn id="248" dur="500" fill="hold"/>
                                        <p:tgtEl>
                                          <p:spTgt spid="285"/>
                                        </p:tgtEl>
                                        <p:attrNameLst>
                                          <p:attrName>ppt_w</p:attrName>
                                        </p:attrNameLst>
                                      </p:cBhvr>
                                      <p:tavLst>
                                        <p:tav tm="0">
                                          <p:val>
                                            <p:fltVal val="0"/>
                                          </p:val>
                                        </p:tav>
                                        <p:tav tm="100000">
                                          <p:val>
                                            <p:strVal val="#ppt_w"/>
                                          </p:val>
                                        </p:tav>
                                      </p:tavLst>
                                    </p:anim>
                                    <p:anim calcmode="lin" valueType="num">
                                      <p:cBhvr>
                                        <p:cTn id="249" dur="500" fill="hold"/>
                                        <p:tgtEl>
                                          <p:spTgt spid="285"/>
                                        </p:tgtEl>
                                        <p:attrNameLst>
                                          <p:attrName>ppt_h</p:attrName>
                                        </p:attrNameLst>
                                      </p:cBhvr>
                                      <p:tavLst>
                                        <p:tav tm="0">
                                          <p:val>
                                            <p:fltVal val="0"/>
                                          </p:val>
                                        </p:tav>
                                        <p:tav tm="100000">
                                          <p:val>
                                            <p:strVal val="#ppt_h"/>
                                          </p:val>
                                        </p:tav>
                                      </p:tavLst>
                                    </p:anim>
                                    <p:animEffect transition="in" filter="fade">
                                      <p:cBhvr>
                                        <p:cTn id="250" dur="500"/>
                                        <p:tgtEl>
                                          <p:spTgt spid="285"/>
                                        </p:tgtEl>
                                      </p:cBhvr>
                                    </p:animEffect>
                                  </p:childTnLst>
                                  <p:subTnLst>
                                    <p:audio>
                                      <p:cMediaNode>
                                        <p:cTn display="0" masterRel="sameClick">
                                          <p:stCondLst>
                                            <p:cond evt="begin" delay="0">
                                              <p:tn val="246"/>
                                            </p:cond>
                                          </p:stCondLst>
                                          <p:endCondLst>
                                            <p:cond evt="onStopAudio" delay="0">
                                              <p:tgtEl>
                                                <p:sldTgt/>
                                              </p:tgtEl>
                                            </p:cond>
                                          </p:endCondLst>
                                        </p:cTn>
                                        <p:tgtEl>
                                          <p:sndTgt r:embed="rId3"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285"/>
                                        </p:tgtEl>
                                      </p:cBhvr>
                                    </p:animEffect>
                                    <p:animScale>
                                      <p:cBhvr>
                                        <p:cTn id="253" dur="250" autoRev="1" fill="hold"/>
                                        <p:tgtEl>
                                          <p:spTgt spid="285"/>
                                        </p:tgtEl>
                                      </p:cBhvr>
                                      <p:by x="105000" y="105000"/>
                                    </p:animScale>
                                  </p:childTnLst>
                                </p:cTn>
                              </p:par>
                              <p:par>
                                <p:cTn id="254" presetID="53" presetClass="entr" presetSubtype="16" fill="hold" grpId="0" nodeType="withEffect">
                                  <p:stCondLst>
                                    <p:cond delay="0"/>
                                  </p:stCondLst>
                                  <p:childTnLst>
                                    <p:set>
                                      <p:cBhvr>
                                        <p:cTn id="255" dur="1" fill="hold">
                                          <p:stCondLst>
                                            <p:cond delay="0"/>
                                          </p:stCondLst>
                                        </p:cTn>
                                        <p:tgtEl>
                                          <p:spTgt spid="295"/>
                                        </p:tgtEl>
                                        <p:attrNameLst>
                                          <p:attrName>style.visibility</p:attrName>
                                        </p:attrNameLst>
                                      </p:cBhvr>
                                      <p:to>
                                        <p:strVal val="visible"/>
                                      </p:to>
                                    </p:set>
                                    <p:anim calcmode="lin" valueType="num">
                                      <p:cBhvr>
                                        <p:cTn id="256" dur="500" fill="hold"/>
                                        <p:tgtEl>
                                          <p:spTgt spid="295"/>
                                        </p:tgtEl>
                                        <p:attrNameLst>
                                          <p:attrName>ppt_w</p:attrName>
                                        </p:attrNameLst>
                                      </p:cBhvr>
                                      <p:tavLst>
                                        <p:tav tm="0">
                                          <p:val>
                                            <p:fltVal val="0"/>
                                          </p:val>
                                        </p:tav>
                                        <p:tav tm="100000">
                                          <p:val>
                                            <p:strVal val="#ppt_w"/>
                                          </p:val>
                                        </p:tav>
                                      </p:tavLst>
                                    </p:anim>
                                    <p:anim calcmode="lin" valueType="num">
                                      <p:cBhvr>
                                        <p:cTn id="257" dur="500" fill="hold"/>
                                        <p:tgtEl>
                                          <p:spTgt spid="295"/>
                                        </p:tgtEl>
                                        <p:attrNameLst>
                                          <p:attrName>ppt_h</p:attrName>
                                        </p:attrNameLst>
                                      </p:cBhvr>
                                      <p:tavLst>
                                        <p:tav tm="0">
                                          <p:val>
                                            <p:fltVal val="0"/>
                                          </p:val>
                                        </p:tav>
                                        <p:tav tm="100000">
                                          <p:val>
                                            <p:strVal val="#ppt_h"/>
                                          </p:val>
                                        </p:tav>
                                      </p:tavLst>
                                    </p:anim>
                                    <p:animEffect transition="in" filter="fade">
                                      <p:cBhvr>
                                        <p:cTn id="258" dur="500"/>
                                        <p:tgtEl>
                                          <p:spTgt spid="295"/>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295"/>
                                        </p:tgtEl>
                                      </p:cBhvr>
                                    </p:animEffect>
                                    <p:animScale>
                                      <p:cBhvr>
                                        <p:cTn id="261" dur="250" autoRev="1" fill="hold"/>
                                        <p:tgtEl>
                                          <p:spTgt spid="295"/>
                                        </p:tgtEl>
                                      </p:cBhvr>
                                      <p:by x="105000" y="105000"/>
                                    </p:animScale>
                                  </p:childTnLst>
                                </p:cTn>
                              </p:par>
                              <p:par>
                                <p:cTn id="262" presetID="53" presetClass="entr" presetSubtype="16" fill="hold" grpId="0" nodeType="withEffect">
                                  <p:stCondLst>
                                    <p:cond delay="500"/>
                                  </p:stCondLst>
                                  <p:childTnLst>
                                    <p:set>
                                      <p:cBhvr>
                                        <p:cTn id="263" dur="1" fill="hold">
                                          <p:stCondLst>
                                            <p:cond delay="0"/>
                                          </p:stCondLst>
                                        </p:cTn>
                                        <p:tgtEl>
                                          <p:spTgt spid="160"/>
                                        </p:tgtEl>
                                        <p:attrNameLst>
                                          <p:attrName>style.visibility</p:attrName>
                                        </p:attrNameLst>
                                      </p:cBhvr>
                                      <p:to>
                                        <p:strVal val="visible"/>
                                      </p:to>
                                    </p:set>
                                    <p:anim calcmode="lin" valueType="num">
                                      <p:cBhvr>
                                        <p:cTn id="264" dur="500" fill="hold"/>
                                        <p:tgtEl>
                                          <p:spTgt spid="160"/>
                                        </p:tgtEl>
                                        <p:attrNameLst>
                                          <p:attrName>ppt_w</p:attrName>
                                        </p:attrNameLst>
                                      </p:cBhvr>
                                      <p:tavLst>
                                        <p:tav tm="0">
                                          <p:val>
                                            <p:fltVal val="0"/>
                                          </p:val>
                                        </p:tav>
                                        <p:tav tm="100000">
                                          <p:val>
                                            <p:strVal val="#ppt_w"/>
                                          </p:val>
                                        </p:tav>
                                      </p:tavLst>
                                    </p:anim>
                                    <p:anim calcmode="lin" valueType="num">
                                      <p:cBhvr>
                                        <p:cTn id="265" dur="500" fill="hold"/>
                                        <p:tgtEl>
                                          <p:spTgt spid="160"/>
                                        </p:tgtEl>
                                        <p:attrNameLst>
                                          <p:attrName>ppt_h</p:attrName>
                                        </p:attrNameLst>
                                      </p:cBhvr>
                                      <p:tavLst>
                                        <p:tav tm="0">
                                          <p:val>
                                            <p:fltVal val="0"/>
                                          </p:val>
                                        </p:tav>
                                        <p:tav tm="100000">
                                          <p:val>
                                            <p:strVal val="#ppt_h"/>
                                          </p:val>
                                        </p:tav>
                                      </p:tavLst>
                                    </p:anim>
                                    <p:animEffect transition="in" filter="fade">
                                      <p:cBhvr>
                                        <p:cTn id="266" dur="500"/>
                                        <p:tgtEl>
                                          <p:spTgt spid="160"/>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1000"/>
                                  </p:stCondLst>
                                  <p:childTnLst>
                                    <p:animEffect transition="out" filter="fade">
                                      <p:cBhvr>
                                        <p:cTn id="268" dur="500" tmFilter="0, 0; .2, .5; .8, .5; 1, 0"/>
                                        <p:tgtEl>
                                          <p:spTgt spid="160"/>
                                        </p:tgtEl>
                                      </p:cBhvr>
                                    </p:animEffect>
                                    <p:animScale>
                                      <p:cBhvr>
                                        <p:cTn id="269" dur="250" autoRev="1" fill="hold"/>
                                        <p:tgtEl>
                                          <p:spTgt spid="160"/>
                                        </p:tgtEl>
                                      </p:cBhvr>
                                      <p:by x="105000" y="105000"/>
                                    </p:animScale>
                                  </p:childTnLst>
                                </p:cTn>
                              </p:par>
                              <p:par>
                                <p:cTn id="270" presetID="53" presetClass="entr" presetSubtype="16" fill="hold" grpId="0" nodeType="withEffect">
                                  <p:stCondLst>
                                    <p:cond delay="500"/>
                                  </p:stCondLst>
                                  <p:childTnLst>
                                    <p:set>
                                      <p:cBhvr>
                                        <p:cTn id="271" dur="1" fill="hold">
                                          <p:stCondLst>
                                            <p:cond delay="0"/>
                                          </p:stCondLst>
                                        </p:cTn>
                                        <p:tgtEl>
                                          <p:spTgt spid="162"/>
                                        </p:tgtEl>
                                        <p:attrNameLst>
                                          <p:attrName>style.visibility</p:attrName>
                                        </p:attrNameLst>
                                      </p:cBhvr>
                                      <p:to>
                                        <p:strVal val="visible"/>
                                      </p:to>
                                    </p:set>
                                    <p:anim calcmode="lin" valueType="num">
                                      <p:cBhvr>
                                        <p:cTn id="272" dur="500" fill="hold"/>
                                        <p:tgtEl>
                                          <p:spTgt spid="162"/>
                                        </p:tgtEl>
                                        <p:attrNameLst>
                                          <p:attrName>ppt_w</p:attrName>
                                        </p:attrNameLst>
                                      </p:cBhvr>
                                      <p:tavLst>
                                        <p:tav tm="0">
                                          <p:val>
                                            <p:fltVal val="0"/>
                                          </p:val>
                                        </p:tav>
                                        <p:tav tm="100000">
                                          <p:val>
                                            <p:strVal val="#ppt_w"/>
                                          </p:val>
                                        </p:tav>
                                      </p:tavLst>
                                    </p:anim>
                                    <p:anim calcmode="lin" valueType="num">
                                      <p:cBhvr>
                                        <p:cTn id="273" dur="500" fill="hold"/>
                                        <p:tgtEl>
                                          <p:spTgt spid="162"/>
                                        </p:tgtEl>
                                        <p:attrNameLst>
                                          <p:attrName>ppt_h</p:attrName>
                                        </p:attrNameLst>
                                      </p:cBhvr>
                                      <p:tavLst>
                                        <p:tav tm="0">
                                          <p:val>
                                            <p:fltVal val="0"/>
                                          </p:val>
                                        </p:tav>
                                        <p:tav tm="100000">
                                          <p:val>
                                            <p:strVal val="#ppt_h"/>
                                          </p:val>
                                        </p:tav>
                                      </p:tavLst>
                                    </p:anim>
                                    <p:animEffect transition="in" filter="fade">
                                      <p:cBhvr>
                                        <p:cTn id="274" dur="500"/>
                                        <p:tgtEl>
                                          <p:spTgt spid="162"/>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1000"/>
                                  </p:stCondLst>
                                  <p:childTnLst>
                                    <p:animEffect transition="out" filter="fade">
                                      <p:cBhvr>
                                        <p:cTn id="276" dur="500" tmFilter="0, 0; .2, .5; .8, .5; 1, 0"/>
                                        <p:tgtEl>
                                          <p:spTgt spid="162"/>
                                        </p:tgtEl>
                                      </p:cBhvr>
                                    </p:animEffect>
                                    <p:animScale>
                                      <p:cBhvr>
                                        <p:cTn id="277" dur="250" autoRev="1" fill="hold"/>
                                        <p:tgtEl>
                                          <p:spTgt spid="162"/>
                                        </p:tgtEl>
                                      </p:cBhvr>
                                      <p:by x="105000" y="105000"/>
                                    </p:animScale>
                                  </p:childTnLst>
                                </p:cTn>
                              </p:par>
                              <p:par>
                                <p:cTn id="278" presetID="53" presetClass="entr" presetSubtype="16" fill="hold" grpId="0" nodeType="withEffect">
                                  <p:stCondLst>
                                    <p:cond delay="1000"/>
                                  </p:stCondLst>
                                  <p:childTnLst>
                                    <p:set>
                                      <p:cBhvr>
                                        <p:cTn id="279" dur="1" fill="hold">
                                          <p:stCondLst>
                                            <p:cond delay="0"/>
                                          </p:stCondLst>
                                        </p:cTn>
                                        <p:tgtEl>
                                          <p:spTgt spid="158"/>
                                        </p:tgtEl>
                                        <p:attrNameLst>
                                          <p:attrName>style.visibility</p:attrName>
                                        </p:attrNameLst>
                                      </p:cBhvr>
                                      <p:to>
                                        <p:strVal val="visible"/>
                                      </p:to>
                                    </p:set>
                                    <p:anim calcmode="lin" valueType="num">
                                      <p:cBhvr>
                                        <p:cTn id="280" dur="500" fill="hold"/>
                                        <p:tgtEl>
                                          <p:spTgt spid="158"/>
                                        </p:tgtEl>
                                        <p:attrNameLst>
                                          <p:attrName>ppt_w</p:attrName>
                                        </p:attrNameLst>
                                      </p:cBhvr>
                                      <p:tavLst>
                                        <p:tav tm="0">
                                          <p:val>
                                            <p:fltVal val="0"/>
                                          </p:val>
                                        </p:tav>
                                        <p:tav tm="100000">
                                          <p:val>
                                            <p:strVal val="#ppt_w"/>
                                          </p:val>
                                        </p:tav>
                                      </p:tavLst>
                                    </p:anim>
                                    <p:anim calcmode="lin" valueType="num">
                                      <p:cBhvr>
                                        <p:cTn id="281" dur="500" fill="hold"/>
                                        <p:tgtEl>
                                          <p:spTgt spid="158"/>
                                        </p:tgtEl>
                                        <p:attrNameLst>
                                          <p:attrName>ppt_h</p:attrName>
                                        </p:attrNameLst>
                                      </p:cBhvr>
                                      <p:tavLst>
                                        <p:tav tm="0">
                                          <p:val>
                                            <p:fltVal val="0"/>
                                          </p:val>
                                        </p:tav>
                                        <p:tav tm="100000">
                                          <p:val>
                                            <p:strVal val="#ppt_h"/>
                                          </p:val>
                                        </p:tav>
                                      </p:tavLst>
                                    </p:anim>
                                    <p:animEffect transition="in" filter="fade">
                                      <p:cBhvr>
                                        <p:cTn id="282" dur="500"/>
                                        <p:tgtEl>
                                          <p:spTgt spid="158"/>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1500"/>
                                  </p:stCondLst>
                                  <p:childTnLst>
                                    <p:animEffect transition="out" filter="fade">
                                      <p:cBhvr>
                                        <p:cTn id="284" dur="500" tmFilter="0, 0; .2, .5; .8, .5; 1, 0"/>
                                        <p:tgtEl>
                                          <p:spTgt spid="158"/>
                                        </p:tgtEl>
                                      </p:cBhvr>
                                    </p:animEffect>
                                    <p:animScale>
                                      <p:cBhvr>
                                        <p:cTn id="285" dur="250" autoRev="1" fill="hold"/>
                                        <p:tgtEl>
                                          <p:spTgt spid="158"/>
                                        </p:tgtEl>
                                      </p:cBhvr>
                                      <p:by x="105000" y="105000"/>
                                    </p:animScale>
                                  </p:childTnLst>
                                </p:cTn>
                              </p:par>
                              <p:par>
                                <p:cTn id="286" presetID="53" presetClass="entr" presetSubtype="16" fill="hold" grpId="0" nodeType="withEffect">
                                  <p:stCondLst>
                                    <p:cond delay="1000"/>
                                  </p:stCondLst>
                                  <p:childTnLst>
                                    <p:set>
                                      <p:cBhvr>
                                        <p:cTn id="287" dur="1" fill="hold">
                                          <p:stCondLst>
                                            <p:cond delay="0"/>
                                          </p:stCondLst>
                                        </p:cTn>
                                        <p:tgtEl>
                                          <p:spTgt spid="159"/>
                                        </p:tgtEl>
                                        <p:attrNameLst>
                                          <p:attrName>style.visibility</p:attrName>
                                        </p:attrNameLst>
                                      </p:cBhvr>
                                      <p:to>
                                        <p:strVal val="visible"/>
                                      </p:to>
                                    </p:set>
                                    <p:anim calcmode="lin" valueType="num">
                                      <p:cBhvr>
                                        <p:cTn id="288" dur="500" fill="hold"/>
                                        <p:tgtEl>
                                          <p:spTgt spid="159"/>
                                        </p:tgtEl>
                                        <p:attrNameLst>
                                          <p:attrName>ppt_w</p:attrName>
                                        </p:attrNameLst>
                                      </p:cBhvr>
                                      <p:tavLst>
                                        <p:tav tm="0">
                                          <p:val>
                                            <p:fltVal val="0"/>
                                          </p:val>
                                        </p:tav>
                                        <p:tav tm="100000">
                                          <p:val>
                                            <p:strVal val="#ppt_w"/>
                                          </p:val>
                                        </p:tav>
                                      </p:tavLst>
                                    </p:anim>
                                    <p:anim calcmode="lin" valueType="num">
                                      <p:cBhvr>
                                        <p:cTn id="289" dur="500" fill="hold"/>
                                        <p:tgtEl>
                                          <p:spTgt spid="159"/>
                                        </p:tgtEl>
                                        <p:attrNameLst>
                                          <p:attrName>ppt_h</p:attrName>
                                        </p:attrNameLst>
                                      </p:cBhvr>
                                      <p:tavLst>
                                        <p:tav tm="0">
                                          <p:val>
                                            <p:fltVal val="0"/>
                                          </p:val>
                                        </p:tav>
                                        <p:tav tm="100000">
                                          <p:val>
                                            <p:strVal val="#ppt_h"/>
                                          </p:val>
                                        </p:tav>
                                      </p:tavLst>
                                    </p:anim>
                                    <p:animEffect transition="in" filter="fade">
                                      <p:cBhvr>
                                        <p:cTn id="290" dur="500"/>
                                        <p:tgtEl>
                                          <p:spTgt spid="159"/>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1500"/>
                                  </p:stCondLst>
                                  <p:childTnLst>
                                    <p:animEffect transition="out" filter="fade">
                                      <p:cBhvr>
                                        <p:cTn id="292" dur="500" tmFilter="0, 0; .2, .5; .8, .5; 1, 0"/>
                                        <p:tgtEl>
                                          <p:spTgt spid="159"/>
                                        </p:tgtEl>
                                      </p:cBhvr>
                                    </p:animEffect>
                                    <p:animScale>
                                      <p:cBhvr>
                                        <p:cTn id="293" dur="250" autoRev="1" fill="hold"/>
                                        <p:tgtEl>
                                          <p:spTgt spid="159"/>
                                        </p:tgtEl>
                                      </p:cBhvr>
                                      <p:by x="105000" y="105000"/>
                                    </p:animScale>
                                  </p:childTnLst>
                                </p:cTn>
                              </p:par>
                            </p:childTnLst>
                          </p:cTn>
                        </p:par>
                      </p:childTnLst>
                    </p:cTn>
                  </p:par>
                </p:childTnLst>
              </p:cTn>
              <p:nextCondLst>
                <p:cond evt="onClick" delay="0">
                  <p:tgtEl>
                    <p:spTgt spid="118"/>
                  </p:tgtEl>
                </p:cond>
              </p:nextCondLst>
            </p:seq>
            <p:seq concurrent="1" nextAc="seek">
              <p:cTn id="294" restart="whenNotActive" fill="hold" evtFilter="cancelBubble" nodeType="interactiveSeq">
                <p:stCondLst>
                  <p:cond evt="onClick" delay="0">
                    <p:tgtEl>
                      <p:spTgt spid="123"/>
                    </p:tgtEl>
                  </p:cond>
                </p:stCondLst>
                <p:endSync evt="end" delay="0">
                  <p:rtn val="all"/>
                </p:endSync>
                <p:childTnLst>
                  <p:par>
                    <p:cTn id="295" fill="hold">
                      <p:stCondLst>
                        <p:cond delay="0"/>
                      </p:stCondLst>
                      <p:childTnLst>
                        <p:par>
                          <p:cTn id="296" fill="hold">
                            <p:stCondLst>
                              <p:cond delay="0"/>
                            </p:stCondLst>
                            <p:childTnLst>
                              <p:par>
                                <p:cTn id="297" presetID="53" presetClass="entr" presetSubtype="16" fill="hold" grpId="0" nodeType="withEffect">
                                  <p:stCondLst>
                                    <p:cond delay="0"/>
                                  </p:stCondLst>
                                  <p:childTnLst>
                                    <p:set>
                                      <p:cBhvr>
                                        <p:cTn id="298" dur="1" fill="hold">
                                          <p:stCondLst>
                                            <p:cond delay="0"/>
                                          </p:stCondLst>
                                        </p:cTn>
                                        <p:tgtEl>
                                          <p:spTgt spid="302"/>
                                        </p:tgtEl>
                                        <p:attrNameLst>
                                          <p:attrName>style.visibility</p:attrName>
                                        </p:attrNameLst>
                                      </p:cBhvr>
                                      <p:to>
                                        <p:strVal val="visible"/>
                                      </p:to>
                                    </p:set>
                                    <p:anim calcmode="lin" valueType="num">
                                      <p:cBhvr>
                                        <p:cTn id="299" dur="500" fill="hold"/>
                                        <p:tgtEl>
                                          <p:spTgt spid="302"/>
                                        </p:tgtEl>
                                        <p:attrNameLst>
                                          <p:attrName>ppt_w</p:attrName>
                                        </p:attrNameLst>
                                      </p:cBhvr>
                                      <p:tavLst>
                                        <p:tav tm="0">
                                          <p:val>
                                            <p:fltVal val="0"/>
                                          </p:val>
                                        </p:tav>
                                        <p:tav tm="100000">
                                          <p:val>
                                            <p:strVal val="#ppt_w"/>
                                          </p:val>
                                        </p:tav>
                                      </p:tavLst>
                                    </p:anim>
                                    <p:anim calcmode="lin" valueType="num">
                                      <p:cBhvr>
                                        <p:cTn id="300" dur="500" fill="hold"/>
                                        <p:tgtEl>
                                          <p:spTgt spid="302"/>
                                        </p:tgtEl>
                                        <p:attrNameLst>
                                          <p:attrName>ppt_h</p:attrName>
                                        </p:attrNameLst>
                                      </p:cBhvr>
                                      <p:tavLst>
                                        <p:tav tm="0">
                                          <p:val>
                                            <p:fltVal val="0"/>
                                          </p:val>
                                        </p:tav>
                                        <p:tav tm="100000">
                                          <p:val>
                                            <p:strVal val="#ppt_h"/>
                                          </p:val>
                                        </p:tav>
                                      </p:tavLst>
                                    </p:anim>
                                    <p:animEffect transition="in" filter="fade">
                                      <p:cBhvr>
                                        <p:cTn id="301" dur="500"/>
                                        <p:tgtEl>
                                          <p:spTgt spid="302"/>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302"/>
                                        </p:tgtEl>
                                      </p:cBhvr>
                                    </p:animEffect>
                                    <p:animScale>
                                      <p:cBhvr>
                                        <p:cTn id="304" dur="250" autoRev="1" fill="hold"/>
                                        <p:tgtEl>
                                          <p:spTgt spid="302"/>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303"/>
                                        </p:tgtEl>
                                        <p:attrNameLst>
                                          <p:attrName>style.visibility</p:attrName>
                                        </p:attrNameLst>
                                      </p:cBhvr>
                                      <p:to>
                                        <p:strVal val="visible"/>
                                      </p:to>
                                    </p:set>
                                    <p:anim calcmode="lin" valueType="num">
                                      <p:cBhvr>
                                        <p:cTn id="307" dur="500" fill="hold"/>
                                        <p:tgtEl>
                                          <p:spTgt spid="303"/>
                                        </p:tgtEl>
                                        <p:attrNameLst>
                                          <p:attrName>ppt_w</p:attrName>
                                        </p:attrNameLst>
                                      </p:cBhvr>
                                      <p:tavLst>
                                        <p:tav tm="0">
                                          <p:val>
                                            <p:fltVal val="0"/>
                                          </p:val>
                                        </p:tav>
                                        <p:tav tm="100000">
                                          <p:val>
                                            <p:strVal val="#ppt_w"/>
                                          </p:val>
                                        </p:tav>
                                      </p:tavLst>
                                    </p:anim>
                                    <p:anim calcmode="lin" valueType="num">
                                      <p:cBhvr>
                                        <p:cTn id="308" dur="500" fill="hold"/>
                                        <p:tgtEl>
                                          <p:spTgt spid="303"/>
                                        </p:tgtEl>
                                        <p:attrNameLst>
                                          <p:attrName>ppt_h</p:attrName>
                                        </p:attrNameLst>
                                      </p:cBhvr>
                                      <p:tavLst>
                                        <p:tav tm="0">
                                          <p:val>
                                            <p:fltVal val="0"/>
                                          </p:val>
                                        </p:tav>
                                        <p:tav tm="100000">
                                          <p:val>
                                            <p:strVal val="#ppt_h"/>
                                          </p:val>
                                        </p:tav>
                                      </p:tavLst>
                                    </p:anim>
                                    <p:animEffect transition="in" filter="fade">
                                      <p:cBhvr>
                                        <p:cTn id="309" dur="500"/>
                                        <p:tgtEl>
                                          <p:spTgt spid="303"/>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03"/>
                                        </p:tgtEl>
                                      </p:cBhvr>
                                    </p:animEffect>
                                    <p:animScale>
                                      <p:cBhvr>
                                        <p:cTn id="312" dur="250" autoRev="1" fill="hold"/>
                                        <p:tgtEl>
                                          <p:spTgt spid="303"/>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14"/>
                                        </p:tgtEl>
                                        <p:attrNameLst>
                                          <p:attrName>style.visibility</p:attrName>
                                        </p:attrNameLst>
                                      </p:cBhvr>
                                      <p:to>
                                        <p:strVal val="visible"/>
                                      </p:to>
                                    </p:set>
                                    <p:anim calcmode="lin" valueType="num">
                                      <p:cBhvr>
                                        <p:cTn id="315" dur="500" fill="hold"/>
                                        <p:tgtEl>
                                          <p:spTgt spid="314"/>
                                        </p:tgtEl>
                                        <p:attrNameLst>
                                          <p:attrName>ppt_w</p:attrName>
                                        </p:attrNameLst>
                                      </p:cBhvr>
                                      <p:tavLst>
                                        <p:tav tm="0">
                                          <p:val>
                                            <p:fltVal val="0"/>
                                          </p:val>
                                        </p:tav>
                                        <p:tav tm="100000">
                                          <p:val>
                                            <p:strVal val="#ppt_w"/>
                                          </p:val>
                                        </p:tav>
                                      </p:tavLst>
                                    </p:anim>
                                    <p:anim calcmode="lin" valueType="num">
                                      <p:cBhvr>
                                        <p:cTn id="316" dur="500" fill="hold"/>
                                        <p:tgtEl>
                                          <p:spTgt spid="314"/>
                                        </p:tgtEl>
                                        <p:attrNameLst>
                                          <p:attrName>ppt_h</p:attrName>
                                        </p:attrNameLst>
                                      </p:cBhvr>
                                      <p:tavLst>
                                        <p:tav tm="0">
                                          <p:val>
                                            <p:fltVal val="0"/>
                                          </p:val>
                                        </p:tav>
                                        <p:tav tm="100000">
                                          <p:val>
                                            <p:strVal val="#ppt_h"/>
                                          </p:val>
                                        </p:tav>
                                      </p:tavLst>
                                    </p:anim>
                                    <p:animEffect transition="in" filter="fade">
                                      <p:cBhvr>
                                        <p:cTn id="317" dur="500"/>
                                        <p:tgtEl>
                                          <p:spTgt spid="314"/>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14"/>
                                        </p:tgtEl>
                                      </p:cBhvr>
                                    </p:animEffect>
                                    <p:animScale>
                                      <p:cBhvr>
                                        <p:cTn id="320" dur="250" autoRev="1" fill="hold"/>
                                        <p:tgtEl>
                                          <p:spTgt spid="314"/>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00"/>
                                        </p:tgtEl>
                                        <p:attrNameLst>
                                          <p:attrName>style.visibility</p:attrName>
                                        </p:attrNameLst>
                                      </p:cBhvr>
                                      <p:to>
                                        <p:strVal val="visible"/>
                                      </p:to>
                                    </p:set>
                                    <p:anim calcmode="lin" valueType="num">
                                      <p:cBhvr>
                                        <p:cTn id="323" dur="500" fill="hold"/>
                                        <p:tgtEl>
                                          <p:spTgt spid="300"/>
                                        </p:tgtEl>
                                        <p:attrNameLst>
                                          <p:attrName>ppt_w</p:attrName>
                                        </p:attrNameLst>
                                      </p:cBhvr>
                                      <p:tavLst>
                                        <p:tav tm="0">
                                          <p:val>
                                            <p:fltVal val="0"/>
                                          </p:val>
                                        </p:tav>
                                        <p:tav tm="100000">
                                          <p:val>
                                            <p:strVal val="#ppt_w"/>
                                          </p:val>
                                        </p:tav>
                                      </p:tavLst>
                                    </p:anim>
                                    <p:anim calcmode="lin" valueType="num">
                                      <p:cBhvr>
                                        <p:cTn id="324" dur="500" fill="hold"/>
                                        <p:tgtEl>
                                          <p:spTgt spid="300"/>
                                        </p:tgtEl>
                                        <p:attrNameLst>
                                          <p:attrName>ppt_h</p:attrName>
                                        </p:attrNameLst>
                                      </p:cBhvr>
                                      <p:tavLst>
                                        <p:tav tm="0">
                                          <p:val>
                                            <p:fltVal val="0"/>
                                          </p:val>
                                        </p:tav>
                                        <p:tav tm="100000">
                                          <p:val>
                                            <p:strVal val="#ppt_h"/>
                                          </p:val>
                                        </p:tav>
                                      </p:tavLst>
                                    </p:anim>
                                    <p:animEffect transition="in" filter="fade">
                                      <p:cBhvr>
                                        <p:cTn id="325" dur="500"/>
                                        <p:tgtEl>
                                          <p:spTgt spid="300"/>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00"/>
                                        </p:tgtEl>
                                      </p:cBhvr>
                                    </p:animEffect>
                                    <p:animScale>
                                      <p:cBhvr>
                                        <p:cTn id="328" dur="250" autoRev="1" fill="hold"/>
                                        <p:tgtEl>
                                          <p:spTgt spid="300"/>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301"/>
                                        </p:tgtEl>
                                        <p:attrNameLst>
                                          <p:attrName>style.visibility</p:attrName>
                                        </p:attrNameLst>
                                      </p:cBhvr>
                                      <p:to>
                                        <p:strVal val="visible"/>
                                      </p:to>
                                    </p:set>
                                    <p:anim calcmode="lin" valueType="num">
                                      <p:cBhvr>
                                        <p:cTn id="331" dur="500" fill="hold"/>
                                        <p:tgtEl>
                                          <p:spTgt spid="301"/>
                                        </p:tgtEl>
                                        <p:attrNameLst>
                                          <p:attrName>ppt_w</p:attrName>
                                        </p:attrNameLst>
                                      </p:cBhvr>
                                      <p:tavLst>
                                        <p:tav tm="0">
                                          <p:val>
                                            <p:fltVal val="0"/>
                                          </p:val>
                                        </p:tav>
                                        <p:tav tm="100000">
                                          <p:val>
                                            <p:strVal val="#ppt_w"/>
                                          </p:val>
                                        </p:tav>
                                      </p:tavLst>
                                    </p:anim>
                                    <p:anim calcmode="lin" valueType="num">
                                      <p:cBhvr>
                                        <p:cTn id="332" dur="500" fill="hold"/>
                                        <p:tgtEl>
                                          <p:spTgt spid="301"/>
                                        </p:tgtEl>
                                        <p:attrNameLst>
                                          <p:attrName>ppt_h</p:attrName>
                                        </p:attrNameLst>
                                      </p:cBhvr>
                                      <p:tavLst>
                                        <p:tav tm="0">
                                          <p:val>
                                            <p:fltVal val="0"/>
                                          </p:val>
                                        </p:tav>
                                        <p:tav tm="100000">
                                          <p:val>
                                            <p:strVal val="#ppt_h"/>
                                          </p:val>
                                        </p:tav>
                                      </p:tavLst>
                                    </p:anim>
                                    <p:animEffect transition="in" filter="fade">
                                      <p:cBhvr>
                                        <p:cTn id="333" dur="500"/>
                                        <p:tgtEl>
                                          <p:spTgt spid="301"/>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301"/>
                                        </p:tgtEl>
                                      </p:cBhvr>
                                    </p:animEffect>
                                    <p:animScale>
                                      <p:cBhvr>
                                        <p:cTn id="336" dur="250" autoRev="1" fill="hold"/>
                                        <p:tgtEl>
                                          <p:spTgt spid="301"/>
                                        </p:tgtEl>
                                      </p:cBhvr>
                                      <p:by x="105000" y="105000"/>
                                    </p:animScale>
                                  </p:childTnLst>
                                </p:cTn>
                              </p:par>
                              <p:par>
                                <p:cTn id="337" presetID="53" presetClass="entr" presetSubtype="16" fill="hold" grpId="0" nodeType="withEffect">
                                  <p:stCondLst>
                                    <p:cond delay="0"/>
                                  </p:stCondLst>
                                  <p:childTnLst>
                                    <p:set>
                                      <p:cBhvr>
                                        <p:cTn id="338" dur="1" fill="hold">
                                          <p:stCondLst>
                                            <p:cond delay="0"/>
                                          </p:stCondLst>
                                        </p:cTn>
                                        <p:tgtEl>
                                          <p:spTgt spid="299"/>
                                        </p:tgtEl>
                                        <p:attrNameLst>
                                          <p:attrName>style.visibility</p:attrName>
                                        </p:attrNameLst>
                                      </p:cBhvr>
                                      <p:to>
                                        <p:strVal val="visible"/>
                                      </p:to>
                                    </p:set>
                                    <p:anim calcmode="lin" valueType="num">
                                      <p:cBhvr>
                                        <p:cTn id="339" dur="500" fill="hold"/>
                                        <p:tgtEl>
                                          <p:spTgt spid="299"/>
                                        </p:tgtEl>
                                        <p:attrNameLst>
                                          <p:attrName>ppt_w</p:attrName>
                                        </p:attrNameLst>
                                      </p:cBhvr>
                                      <p:tavLst>
                                        <p:tav tm="0">
                                          <p:val>
                                            <p:fltVal val="0"/>
                                          </p:val>
                                        </p:tav>
                                        <p:tav tm="100000">
                                          <p:val>
                                            <p:strVal val="#ppt_w"/>
                                          </p:val>
                                        </p:tav>
                                      </p:tavLst>
                                    </p:anim>
                                    <p:anim calcmode="lin" valueType="num">
                                      <p:cBhvr>
                                        <p:cTn id="340" dur="500" fill="hold"/>
                                        <p:tgtEl>
                                          <p:spTgt spid="299"/>
                                        </p:tgtEl>
                                        <p:attrNameLst>
                                          <p:attrName>ppt_h</p:attrName>
                                        </p:attrNameLst>
                                      </p:cBhvr>
                                      <p:tavLst>
                                        <p:tav tm="0">
                                          <p:val>
                                            <p:fltVal val="0"/>
                                          </p:val>
                                        </p:tav>
                                        <p:tav tm="100000">
                                          <p:val>
                                            <p:strVal val="#ppt_h"/>
                                          </p:val>
                                        </p:tav>
                                      </p:tavLst>
                                    </p:anim>
                                    <p:animEffect transition="in" filter="fade">
                                      <p:cBhvr>
                                        <p:cTn id="341" dur="500"/>
                                        <p:tgtEl>
                                          <p:spTgt spid="299"/>
                                        </p:tgtEl>
                                      </p:cBhvr>
                                    </p:animEffect>
                                  </p:childTnLst>
                                  <p:subTnLst>
                                    <p:audio>
                                      <p:cMediaNode>
                                        <p:cTn display="0" masterRel="sameClick">
                                          <p:stCondLst>
                                            <p:cond evt="begin" delay="0">
                                              <p:tn val="337"/>
                                            </p:cond>
                                          </p:stCondLst>
                                          <p:endCondLst>
                                            <p:cond evt="onStopAudio" delay="0">
                                              <p:tgtEl>
                                                <p:sldTgt/>
                                              </p:tgtEl>
                                            </p:cond>
                                          </p:endCondLst>
                                        </p:cTn>
                                        <p:tgtEl>
                                          <p:sndTgt r:embed="rId3" name="Bling.wav"/>
                                        </p:tgtEl>
                                      </p:cMediaNode>
                                    </p:audio>
                                  </p:subTnLst>
                                </p:cTn>
                              </p:par>
                              <p:par>
                                <p:cTn id="342" presetID="26" presetClass="emph" presetSubtype="0" fill="hold" grpId="1" nodeType="withEffect">
                                  <p:stCondLst>
                                    <p:cond delay="500"/>
                                  </p:stCondLst>
                                  <p:childTnLst>
                                    <p:animEffect transition="out" filter="fade">
                                      <p:cBhvr>
                                        <p:cTn id="343" dur="500" tmFilter="0, 0; .2, .5; .8, .5; 1, 0"/>
                                        <p:tgtEl>
                                          <p:spTgt spid="299"/>
                                        </p:tgtEl>
                                      </p:cBhvr>
                                    </p:animEffect>
                                    <p:animScale>
                                      <p:cBhvr>
                                        <p:cTn id="344" dur="250" autoRev="1" fill="hold"/>
                                        <p:tgtEl>
                                          <p:spTgt spid="299"/>
                                        </p:tgtEl>
                                      </p:cBhvr>
                                      <p:by x="105000" y="105000"/>
                                    </p:animScale>
                                  </p:childTnLst>
                                </p:cTn>
                              </p:par>
                            </p:childTnLst>
                          </p:cTn>
                        </p:par>
                      </p:childTnLst>
                    </p:cTn>
                  </p:par>
                </p:childTnLst>
              </p:cTn>
              <p:nextCondLst>
                <p:cond evt="onClick" delay="0">
                  <p:tgtEl>
                    <p:spTgt spid="123"/>
                  </p:tgtEl>
                </p:cond>
              </p:nextCondLst>
            </p:seq>
            <p:seq concurrent="1" nextAc="seek">
              <p:cTn id="345" restart="whenNotActive" fill="hold" evtFilter="cancelBubble" nodeType="interactiveSeq">
                <p:stCondLst>
                  <p:cond evt="onClick" delay="0">
                    <p:tgtEl>
                      <p:spTgt spid="132"/>
                    </p:tgtEl>
                  </p:cond>
                </p:stCondLst>
                <p:endSync evt="end" delay="0">
                  <p:rtn val="all"/>
                </p:endSync>
                <p:childTnLst>
                  <p:par>
                    <p:cTn id="346" fill="hold">
                      <p:stCondLst>
                        <p:cond delay="0"/>
                      </p:stCondLst>
                      <p:childTnLst>
                        <p:par>
                          <p:cTn id="347" fill="hold">
                            <p:stCondLst>
                              <p:cond delay="0"/>
                            </p:stCondLst>
                            <p:childTnLst>
                              <p:par>
                                <p:cTn id="348" presetID="53" presetClass="entr" presetSubtype="16" fill="hold" grpId="0" nodeType="withEffect">
                                  <p:stCondLst>
                                    <p:cond delay="0"/>
                                  </p:stCondLst>
                                  <p:childTnLst>
                                    <p:set>
                                      <p:cBhvr>
                                        <p:cTn id="349" dur="1" fill="hold">
                                          <p:stCondLst>
                                            <p:cond delay="0"/>
                                          </p:stCondLst>
                                        </p:cTn>
                                        <p:tgtEl>
                                          <p:spTgt spid="294"/>
                                        </p:tgtEl>
                                        <p:attrNameLst>
                                          <p:attrName>style.visibility</p:attrName>
                                        </p:attrNameLst>
                                      </p:cBhvr>
                                      <p:to>
                                        <p:strVal val="visible"/>
                                      </p:to>
                                    </p:set>
                                    <p:anim calcmode="lin" valueType="num">
                                      <p:cBhvr>
                                        <p:cTn id="350" dur="500" fill="hold"/>
                                        <p:tgtEl>
                                          <p:spTgt spid="294"/>
                                        </p:tgtEl>
                                        <p:attrNameLst>
                                          <p:attrName>ppt_w</p:attrName>
                                        </p:attrNameLst>
                                      </p:cBhvr>
                                      <p:tavLst>
                                        <p:tav tm="0">
                                          <p:val>
                                            <p:fltVal val="0"/>
                                          </p:val>
                                        </p:tav>
                                        <p:tav tm="100000">
                                          <p:val>
                                            <p:strVal val="#ppt_w"/>
                                          </p:val>
                                        </p:tav>
                                      </p:tavLst>
                                    </p:anim>
                                    <p:anim calcmode="lin" valueType="num">
                                      <p:cBhvr>
                                        <p:cTn id="351" dur="500" fill="hold"/>
                                        <p:tgtEl>
                                          <p:spTgt spid="294"/>
                                        </p:tgtEl>
                                        <p:attrNameLst>
                                          <p:attrName>ppt_h</p:attrName>
                                        </p:attrNameLst>
                                      </p:cBhvr>
                                      <p:tavLst>
                                        <p:tav tm="0">
                                          <p:val>
                                            <p:fltVal val="0"/>
                                          </p:val>
                                        </p:tav>
                                        <p:tav tm="100000">
                                          <p:val>
                                            <p:strVal val="#ppt_h"/>
                                          </p:val>
                                        </p:tav>
                                      </p:tavLst>
                                    </p:anim>
                                    <p:animEffect transition="in" filter="fade">
                                      <p:cBhvr>
                                        <p:cTn id="352" dur="500"/>
                                        <p:tgtEl>
                                          <p:spTgt spid="294"/>
                                        </p:tgtEl>
                                      </p:cBhvr>
                                    </p:animEffect>
                                  </p:childTnLst>
                                  <p:subTnLst>
                                    <p:audio>
                                      <p:cMediaNode>
                                        <p:cTn display="0" masterRel="sameClick">
                                          <p:stCondLst>
                                            <p:cond evt="begin" delay="0">
                                              <p:tn val="348"/>
                                            </p:cond>
                                          </p:stCondLst>
                                          <p:endCondLst>
                                            <p:cond evt="onStopAudio" delay="0">
                                              <p:tgtEl>
                                                <p:sldTgt/>
                                              </p:tgtEl>
                                            </p:cond>
                                          </p:endCondLst>
                                        </p:cTn>
                                        <p:tgtEl>
                                          <p:sndTgt r:embed="rId3" name="Bling.wav"/>
                                        </p:tgtEl>
                                      </p:cMediaNode>
                                    </p:audio>
                                  </p:subTnLst>
                                </p:cTn>
                              </p:par>
                              <p:par>
                                <p:cTn id="353" presetID="26" presetClass="emph" presetSubtype="0" fill="hold" grpId="1" nodeType="withEffect">
                                  <p:stCondLst>
                                    <p:cond delay="500"/>
                                  </p:stCondLst>
                                  <p:childTnLst>
                                    <p:animEffect transition="out" filter="fade">
                                      <p:cBhvr>
                                        <p:cTn id="354" dur="500" tmFilter="0, 0; .2, .5; .8, .5; 1, 0"/>
                                        <p:tgtEl>
                                          <p:spTgt spid="294"/>
                                        </p:tgtEl>
                                      </p:cBhvr>
                                    </p:animEffect>
                                    <p:animScale>
                                      <p:cBhvr>
                                        <p:cTn id="355" dur="250" autoRev="1" fill="hold"/>
                                        <p:tgtEl>
                                          <p:spTgt spid="294"/>
                                        </p:tgtEl>
                                      </p:cBhvr>
                                      <p:by x="105000" y="105000"/>
                                    </p:animScale>
                                  </p:childTnLst>
                                </p:cTn>
                              </p:par>
                              <p:par>
                                <p:cTn id="356" presetID="53" presetClass="entr" presetSubtype="16" fill="hold" grpId="0" nodeType="withEffect">
                                  <p:stCondLst>
                                    <p:cond delay="0"/>
                                  </p:stCondLst>
                                  <p:childTnLst>
                                    <p:set>
                                      <p:cBhvr>
                                        <p:cTn id="357" dur="1" fill="hold">
                                          <p:stCondLst>
                                            <p:cond delay="0"/>
                                          </p:stCondLst>
                                        </p:cTn>
                                        <p:tgtEl>
                                          <p:spTgt spid="304"/>
                                        </p:tgtEl>
                                        <p:attrNameLst>
                                          <p:attrName>style.visibility</p:attrName>
                                        </p:attrNameLst>
                                      </p:cBhvr>
                                      <p:to>
                                        <p:strVal val="visible"/>
                                      </p:to>
                                    </p:set>
                                    <p:anim calcmode="lin" valueType="num">
                                      <p:cBhvr>
                                        <p:cTn id="358" dur="500" fill="hold"/>
                                        <p:tgtEl>
                                          <p:spTgt spid="304"/>
                                        </p:tgtEl>
                                        <p:attrNameLst>
                                          <p:attrName>ppt_w</p:attrName>
                                        </p:attrNameLst>
                                      </p:cBhvr>
                                      <p:tavLst>
                                        <p:tav tm="0">
                                          <p:val>
                                            <p:fltVal val="0"/>
                                          </p:val>
                                        </p:tav>
                                        <p:tav tm="100000">
                                          <p:val>
                                            <p:strVal val="#ppt_w"/>
                                          </p:val>
                                        </p:tav>
                                      </p:tavLst>
                                    </p:anim>
                                    <p:anim calcmode="lin" valueType="num">
                                      <p:cBhvr>
                                        <p:cTn id="359" dur="500" fill="hold"/>
                                        <p:tgtEl>
                                          <p:spTgt spid="304"/>
                                        </p:tgtEl>
                                        <p:attrNameLst>
                                          <p:attrName>ppt_h</p:attrName>
                                        </p:attrNameLst>
                                      </p:cBhvr>
                                      <p:tavLst>
                                        <p:tav tm="0">
                                          <p:val>
                                            <p:fltVal val="0"/>
                                          </p:val>
                                        </p:tav>
                                        <p:tav tm="100000">
                                          <p:val>
                                            <p:strVal val="#ppt_h"/>
                                          </p:val>
                                        </p:tav>
                                      </p:tavLst>
                                    </p:anim>
                                    <p:animEffect transition="in" filter="fade">
                                      <p:cBhvr>
                                        <p:cTn id="360" dur="500"/>
                                        <p:tgtEl>
                                          <p:spTgt spid="304"/>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304"/>
                                        </p:tgtEl>
                                      </p:cBhvr>
                                    </p:animEffect>
                                    <p:animScale>
                                      <p:cBhvr>
                                        <p:cTn id="363" dur="250" autoRev="1" fill="hold"/>
                                        <p:tgtEl>
                                          <p:spTgt spid="304"/>
                                        </p:tgtEl>
                                      </p:cBhvr>
                                      <p:by x="105000" y="105000"/>
                                    </p:animScale>
                                  </p:childTnLst>
                                </p:cTn>
                              </p:par>
                              <p:par>
                                <p:cTn id="364" presetID="53" presetClass="entr" presetSubtype="16" fill="hold" grpId="0" nodeType="withEffect">
                                  <p:stCondLst>
                                    <p:cond delay="0"/>
                                  </p:stCondLst>
                                  <p:childTnLst>
                                    <p:set>
                                      <p:cBhvr>
                                        <p:cTn id="365" dur="1" fill="hold">
                                          <p:stCondLst>
                                            <p:cond delay="0"/>
                                          </p:stCondLst>
                                        </p:cTn>
                                        <p:tgtEl>
                                          <p:spTgt spid="287"/>
                                        </p:tgtEl>
                                        <p:attrNameLst>
                                          <p:attrName>style.visibility</p:attrName>
                                        </p:attrNameLst>
                                      </p:cBhvr>
                                      <p:to>
                                        <p:strVal val="visible"/>
                                      </p:to>
                                    </p:set>
                                    <p:anim calcmode="lin" valueType="num">
                                      <p:cBhvr>
                                        <p:cTn id="366" dur="500" fill="hold"/>
                                        <p:tgtEl>
                                          <p:spTgt spid="287"/>
                                        </p:tgtEl>
                                        <p:attrNameLst>
                                          <p:attrName>ppt_w</p:attrName>
                                        </p:attrNameLst>
                                      </p:cBhvr>
                                      <p:tavLst>
                                        <p:tav tm="0">
                                          <p:val>
                                            <p:fltVal val="0"/>
                                          </p:val>
                                        </p:tav>
                                        <p:tav tm="100000">
                                          <p:val>
                                            <p:strVal val="#ppt_w"/>
                                          </p:val>
                                        </p:tav>
                                      </p:tavLst>
                                    </p:anim>
                                    <p:anim calcmode="lin" valueType="num">
                                      <p:cBhvr>
                                        <p:cTn id="367" dur="500" fill="hold"/>
                                        <p:tgtEl>
                                          <p:spTgt spid="287"/>
                                        </p:tgtEl>
                                        <p:attrNameLst>
                                          <p:attrName>ppt_h</p:attrName>
                                        </p:attrNameLst>
                                      </p:cBhvr>
                                      <p:tavLst>
                                        <p:tav tm="0">
                                          <p:val>
                                            <p:fltVal val="0"/>
                                          </p:val>
                                        </p:tav>
                                        <p:tav tm="100000">
                                          <p:val>
                                            <p:strVal val="#ppt_h"/>
                                          </p:val>
                                        </p:tav>
                                      </p:tavLst>
                                    </p:anim>
                                    <p:animEffect transition="in" filter="fade">
                                      <p:cBhvr>
                                        <p:cTn id="368" dur="500"/>
                                        <p:tgtEl>
                                          <p:spTgt spid="287"/>
                                        </p:tgtEl>
                                      </p:cBhvr>
                                    </p:animEffect>
                                  </p:childTnLst>
                                  <p:subTnLst>
                                    <p:audio>
                                      <p:cMediaNode>
                                        <p:cTn display="0" masterRel="sameClick">
                                          <p:stCondLst>
                                            <p:cond evt="begin" delay="0">
                                              <p:tn val="364"/>
                                            </p:cond>
                                          </p:stCondLst>
                                          <p:endCondLst>
                                            <p:cond evt="onStopAudio" delay="0">
                                              <p:tgtEl>
                                                <p:sldTgt/>
                                              </p:tgtEl>
                                            </p:cond>
                                          </p:endCondLst>
                                        </p:cTn>
                                        <p:tgtEl>
                                          <p:sndTgt r:embed="rId3" name="Bling.wav"/>
                                        </p:tgtEl>
                                      </p:cMediaNode>
                                    </p:audio>
                                  </p:subTnLst>
                                </p:cTn>
                              </p:par>
                              <p:par>
                                <p:cTn id="369" presetID="26" presetClass="emph" presetSubtype="0" fill="hold" grpId="1" nodeType="withEffect">
                                  <p:stCondLst>
                                    <p:cond delay="500"/>
                                  </p:stCondLst>
                                  <p:childTnLst>
                                    <p:animEffect transition="out" filter="fade">
                                      <p:cBhvr>
                                        <p:cTn id="370" dur="500" tmFilter="0, 0; .2, .5; .8, .5; 1, 0"/>
                                        <p:tgtEl>
                                          <p:spTgt spid="287"/>
                                        </p:tgtEl>
                                      </p:cBhvr>
                                    </p:animEffect>
                                    <p:animScale>
                                      <p:cBhvr>
                                        <p:cTn id="371" dur="250" autoRev="1" fill="hold"/>
                                        <p:tgtEl>
                                          <p:spTgt spid="287"/>
                                        </p:tgtEl>
                                      </p:cBhvr>
                                      <p:by x="105000" y="105000"/>
                                    </p:animScale>
                                  </p:childTnLst>
                                </p:cTn>
                              </p:par>
                              <p:par>
                                <p:cTn id="372" presetID="53" presetClass="entr" presetSubtype="16" fill="hold" grpId="0" nodeType="withEffect">
                                  <p:stCondLst>
                                    <p:cond delay="0"/>
                                  </p:stCondLst>
                                  <p:childTnLst>
                                    <p:set>
                                      <p:cBhvr>
                                        <p:cTn id="373" dur="1" fill="hold">
                                          <p:stCondLst>
                                            <p:cond delay="0"/>
                                          </p:stCondLst>
                                        </p:cTn>
                                        <p:tgtEl>
                                          <p:spTgt spid="288"/>
                                        </p:tgtEl>
                                        <p:attrNameLst>
                                          <p:attrName>style.visibility</p:attrName>
                                        </p:attrNameLst>
                                      </p:cBhvr>
                                      <p:to>
                                        <p:strVal val="visible"/>
                                      </p:to>
                                    </p:set>
                                    <p:anim calcmode="lin" valueType="num">
                                      <p:cBhvr>
                                        <p:cTn id="374" dur="500" fill="hold"/>
                                        <p:tgtEl>
                                          <p:spTgt spid="288"/>
                                        </p:tgtEl>
                                        <p:attrNameLst>
                                          <p:attrName>ppt_w</p:attrName>
                                        </p:attrNameLst>
                                      </p:cBhvr>
                                      <p:tavLst>
                                        <p:tav tm="0">
                                          <p:val>
                                            <p:fltVal val="0"/>
                                          </p:val>
                                        </p:tav>
                                        <p:tav tm="100000">
                                          <p:val>
                                            <p:strVal val="#ppt_w"/>
                                          </p:val>
                                        </p:tav>
                                      </p:tavLst>
                                    </p:anim>
                                    <p:anim calcmode="lin" valueType="num">
                                      <p:cBhvr>
                                        <p:cTn id="375" dur="500" fill="hold"/>
                                        <p:tgtEl>
                                          <p:spTgt spid="288"/>
                                        </p:tgtEl>
                                        <p:attrNameLst>
                                          <p:attrName>ppt_h</p:attrName>
                                        </p:attrNameLst>
                                      </p:cBhvr>
                                      <p:tavLst>
                                        <p:tav tm="0">
                                          <p:val>
                                            <p:fltVal val="0"/>
                                          </p:val>
                                        </p:tav>
                                        <p:tav tm="100000">
                                          <p:val>
                                            <p:strVal val="#ppt_h"/>
                                          </p:val>
                                        </p:tav>
                                      </p:tavLst>
                                    </p:anim>
                                    <p:animEffect transition="in" filter="fade">
                                      <p:cBhvr>
                                        <p:cTn id="376" dur="500"/>
                                        <p:tgtEl>
                                          <p:spTgt spid="288"/>
                                        </p:tgtEl>
                                      </p:cBhvr>
                                    </p:animEffect>
                                  </p:childTnLst>
                                  <p:subTnLst>
                                    <p:audio>
                                      <p:cMediaNode>
                                        <p:cTn display="0" masterRel="sameClick">
                                          <p:stCondLst>
                                            <p:cond evt="begin" delay="0">
                                              <p:tn val="372"/>
                                            </p:cond>
                                          </p:stCondLst>
                                          <p:endCondLst>
                                            <p:cond evt="onStopAudio" delay="0">
                                              <p:tgtEl>
                                                <p:sldTgt/>
                                              </p:tgtEl>
                                            </p:cond>
                                          </p:endCondLst>
                                        </p:cTn>
                                        <p:tgtEl>
                                          <p:sndTgt r:embed="rId3" name="Bling.wav"/>
                                        </p:tgtEl>
                                      </p:cMediaNode>
                                    </p:audio>
                                  </p:subTnLst>
                                </p:cTn>
                              </p:par>
                              <p:par>
                                <p:cTn id="377" presetID="26" presetClass="emph" presetSubtype="0" fill="hold" grpId="1" nodeType="withEffect">
                                  <p:stCondLst>
                                    <p:cond delay="500"/>
                                  </p:stCondLst>
                                  <p:childTnLst>
                                    <p:animEffect transition="out" filter="fade">
                                      <p:cBhvr>
                                        <p:cTn id="378" dur="500" tmFilter="0, 0; .2, .5; .8, .5; 1, 0"/>
                                        <p:tgtEl>
                                          <p:spTgt spid="288"/>
                                        </p:tgtEl>
                                      </p:cBhvr>
                                    </p:animEffect>
                                    <p:animScale>
                                      <p:cBhvr>
                                        <p:cTn id="379" dur="250" autoRev="1" fill="hold"/>
                                        <p:tgtEl>
                                          <p:spTgt spid="288"/>
                                        </p:tgtEl>
                                      </p:cBhvr>
                                      <p:by x="105000" y="105000"/>
                                    </p:animScale>
                                  </p:childTnLst>
                                </p:cTn>
                              </p:par>
                              <p:par>
                                <p:cTn id="380" presetID="53" presetClass="entr" presetSubtype="16" fill="hold" grpId="0" nodeType="withEffect">
                                  <p:stCondLst>
                                    <p:cond delay="500"/>
                                  </p:stCondLst>
                                  <p:childTnLst>
                                    <p:set>
                                      <p:cBhvr>
                                        <p:cTn id="381" dur="1" fill="hold">
                                          <p:stCondLst>
                                            <p:cond delay="0"/>
                                          </p:stCondLst>
                                        </p:cTn>
                                        <p:tgtEl>
                                          <p:spTgt spid="182"/>
                                        </p:tgtEl>
                                        <p:attrNameLst>
                                          <p:attrName>style.visibility</p:attrName>
                                        </p:attrNameLst>
                                      </p:cBhvr>
                                      <p:to>
                                        <p:strVal val="visible"/>
                                      </p:to>
                                    </p:set>
                                    <p:anim calcmode="lin" valueType="num">
                                      <p:cBhvr>
                                        <p:cTn id="382" dur="500" fill="hold"/>
                                        <p:tgtEl>
                                          <p:spTgt spid="182"/>
                                        </p:tgtEl>
                                        <p:attrNameLst>
                                          <p:attrName>ppt_w</p:attrName>
                                        </p:attrNameLst>
                                      </p:cBhvr>
                                      <p:tavLst>
                                        <p:tav tm="0">
                                          <p:val>
                                            <p:fltVal val="0"/>
                                          </p:val>
                                        </p:tav>
                                        <p:tav tm="100000">
                                          <p:val>
                                            <p:strVal val="#ppt_w"/>
                                          </p:val>
                                        </p:tav>
                                      </p:tavLst>
                                    </p:anim>
                                    <p:anim calcmode="lin" valueType="num">
                                      <p:cBhvr>
                                        <p:cTn id="383" dur="500" fill="hold"/>
                                        <p:tgtEl>
                                          <p:spTgt spid="182"/>
                                        </p:tgtEl>
                                        <p:attrNameLst>
                                          <p:attrName>ppt_h</p:attrName>
                                        </p:attrNameLst>
                                      </p:cBhvr>
                                      <p:tavLst>
                                        <p:tav tm="0">
                                          <p:val>
                                            <p:fltVal val="0"/>
                                          </p:val>
                                        </p:tav>
                                        <p:tav tm="100000">
                                          <p:val>
                                            <p:strVal val="#ppt_h"/>
                                          </p:val>
                                        </p:tav>
                                      </p:tavLst>
                                    </p:anim>
                                    <p:animEffect transition="in" filter="fade">
                                      <p:cBhvr>
                                        <p:cTn id="384" dur="500"/>
                                        <p:tgtEl>
                                          <p:spTgt spid="182"/>
                                        </p:tgtEl>
                                      </p:cBhvr>
                                    </p:animEffect>
                                  </p:childTnLst>
                                  <p:subTnLst>
                                    <p:audio>
                                      <p:cMediaNode>
                                        <p:cTn display="0" masterRel="sameClick">
                                          <p:stCondLst>
                                            <p:cond evt="begin" delay="0">
                                              <p:tn val="380"/>
                                            </p:cond>
                                          </p:stCondLst>
                                          <p:endCondLst>
                                            <p:cond evt="onStopAudio" delay="0">
                                              <p:tgtEl>
                                                <p:sldTgt/>
                                              </p:tgtEl>
                                            </p:cond>
                                          </p:endCondLst>
                                        </p:cTn>
                                        <p:tgtEl>
                                          <p:sndTgt r:embed="rId3" name="Bling.wav"/>
                                        </p:tgtEl>
                                      </p:cMediaNode>
                                    </p:audio>
                                  </p:subTnLst>
                                </p:cTn>
                              </p:par>
                              <p:par>
                                <p:cTn id="385" presetID="26" presetClass="emph" presetSubtype="0" fill="hold" grpId="1" nodeType="withEffect">
                                  <p:stCondLst>
                                    <p:cond delay="1000"/>
                                  </p:stCondLst>
                                  <p:childTnLst>
                                    <p:animEffect transition="out" filter="fade">
                                      <p:cBhvr>
                                        <p:cTn id="386" dur="500" tmFilter="0, 0; .2, .5; .8, .5; 1, 0"/>
                                        <p:tgtEl>
                                          <p:spTgt spid="182"/>
                                        </p:tgtEl>
                                      </p:cBhvr>
                                    </p:animEffect>
                                    <p:animScale>
                                      <p:cBhvr>
                                        <p:cTn id="387" dur="250" autoRev="1" fill="hold"/>
                                        <p:tgtEl>
                                          <p:spTgt spid="182"/>
                                        </p:tgtEl>
                                      </p:cBhvr>
                                      <p:by x="105000" y="105000"/>
                                    </p:animScale>
                                  </p:childTnLst>
                                </p:cTn>
                              </p:par>
                              <p:par>
                                <p:cTn id="388" presetID="53" presetClass="entr" presetSubtype="16" fill="hold" grpId="0" nodeType="withEffect">
                                  <p:stCondLst>
                                    <p:cond delay="500"/>
                                  </p:stCondLst>
                                  <p:childTnLst>
                                    <p:set>
                                      <p:cBhvr>
                                        <p:cTn id="389" dur="1" fill="hold">
                                          <p:stCondLst>
                                            <p:cond delay="0"/>
                                          </p:stCondLst>
                                        </p:cTn>
                                        <p:tgtEl>
                                          <p:spTgt spid="178"/>
                                        </p:tgtEl>
                                        <p:attrNameLst>
                                          <p:attrName>style.visibility</p:attrName>
                                        </p:attrNameLst>
                                      </p:cBhvr>
                                      <p:to>
                                        <p:strVal val="visible"/>
                                      </p:to>
                                    </p:set>
                                    <p:anim calcmode="lin" valueType="num">
                                      <p:cBhvr>
                                        <p:cTn id="390" dur="500" fill="hold"/>
                                        <p:tgtEl>
                                          <p:spTgt spid="178"/>
                                        </p:tgtEl>
                                        <p:attrNameLst>
                                          <p:attrName>ppt_w</p:attrName>
                                        </p:attrNameLst>
                                      </p:cBhvr>
                                      <p:tavLst>
                                        <p:tav tm="0">
                                          <p:val>
                                            <p:fltVal val="0"/>
                                          </p:val>
                                        </p:tav>
                                        <p:tav tm="100000">
                                          <p:val>
                                            <p:strVal val="#ppt_w"/>
                                          </p:val>
                                        </p:tav>
                                      </p:tavLst>
                                    </p:anim>
                                    <p:anim calcmode="lin" valueType="num">
                                      <p:cBhvr>
                                        <p:cTn id="391" dur="500" fill="hold"/>
                                        <p:tgtEl>
                                          <p:spTgt spid="178"/>
                                        </p:tgtEl>
                                        <p:attrNameLst>
                                          <p:attrName>ppt_h</p:attrName>
                                        </p:attrNameLst>
                                      </p:cBhvr>
                                      <p:tavLst>
                                        <p:tav tm="0">
                                          <p:val>
                                            <p:fltVal val="0"/>
                                          </p:val>
                                        </p:tav>
                                        <p:tav tm="100000">
                                          <p:val>
                                            <p:strVal val="#ppt_h"/>
                                          </p:val>
                                        </p:tav>
                                      </p:tavLst>
                                    </p:anim>
                                    <p:animEffect transition="in" filter="fade">
                                      <p:cBhvr>
                                        <p:cTn id="392" dur="500"/>
                                        <p:tgtEl>
                                          <p:spTgt spid="178"/>
                                        </p:tgtEl>
                                      </p:cBhvr>
                                    </p:animEffect>
                                  </p:childTnLst>
                                  <p:subTnLst>
                                    <p:audio>
                                      <p:cMediaNode>
                                        <p:cTn display="0" masterRel="sameClick">
                                          <p:stCondLst>
                                            <p:cond evt="begin" delay="0">
                                              <p:tn val="388"/>
                                            </p:cond>
                                          </p:stCondLst>
                                          <p:endCondLst>
                                            <p:cond evt="onStopAudio" delay="0">
                                              <p:tgtEl>
                                                <p:sldTgt/>
                                              </p:tgtEl>
                                            </p:cond>
                                          </p:endCondLst>
                                        </p:cTn>
                                        <p:tgtEl>
                                          <p:sndTgt r:embed="rId3" name="Bling.wav"/>
                                        </p:tgtEl>
                                      </p:cMediaNode>
                                    </p:audio>
                                  </p:subTnLst>
                                </p:cTn>
                              </p:par>
                              <p:par>
                                <p:cTn id="393" presetID="26" presetClass="emph" presetSubtype="0" fill="hold" grpId="1" nodeType="withEffect">
                                  <p:stCondLst>
                                    <p:cond delay="1000"/>
                                  </p:stCondLst>
                                  <p:childTnLst>
                                    <p:animEffect transition="out" filter="fade">
                                      <p:cBhvr>
                                        <p:cTn id="394" dur="500" tmFilter="0, 0; .2, .5; .8, .5; 1, 0"/>
                                        <p:tgtEl>
                                          <p:spTgt spid="178"/>
                                        </p:tgtEl>
                                      </p:cBhvr>
                                    </p:animEffect>
                                    <p:animScale>
                                      <p:cBhvr>
                                        <p:cTn id="395" dur="250" autoRev="1" fill="hold"/>
                                        <p:tgtEl>
                                          <p:spTgt spid="178"/>
                                        </p:tgtEl>
                                      </p:cBhvr>
                                      <p:by x="105000" y="105000"/>
                                    </p:animScale>
                                  </p:childTnLst>
                                </p:cTn>
                              </p:par>
                            </p:childTnLst>
                          </p:cTn>
                        </p:par>
                      </p:childTnLst>
                    </p:cTn>
                  </p:par>
                </p:childTnLst>
              </p:cTn>
              <p:nextCondLst>
                <p:cond evt="onClick" delay="0">
                  <p:tgtEl>
                    <p:spTgt spid="132"/>
                  </p:tgtEl>
                </p:cond>
              </p:nextCondLst>
            </p:seq>
            <p:seq concurrent="1" nextAc="seek">
              <p:cTn id="396" restart="whenNotActive" fill="hold" evtFilter="cancelBubble" nodeType="interactiveSeq">
                <p:stCondLst>
                  <p:cond evt="onClick" delay="0">
                    <p:tgtEl>
                      <p:spTgt spid="133"/>
                    </p:tgtEl>
                  </p:cond>
                </p:stCondLst>
                <p:endSync evt="end" delay="0">
                  <p:rtn val="all"/>
                </p:endSync>
                <p:childTnLst>
                  <p:par>
                    <p:cTn id="397" fill="hold">
                      <p:stCondLst>
                        <p:cond delay="0"/>
                      </p:stCondLst>
                      <p:childTnLst>
                        <p:par>
                          <p:cTn id="398" fill="hold">
                            <p:stCondLst>
                              <p:cond delay="0"/>
                            </p:stCondLst>
                            <p:childTnLst>
                              <p:par>
                                <p:cTn id="399" presetID="53" presetClass="entr" presetSubtype="16" fill="hold" grpId="0" nodeType="withEffect">
                                  <p:stCondLst>
                                    <p:cond delay="0"/>
                                  </p:stCondLst>
                                  <p:childTnLst>
                                    <p:set>
                                      <p:cBhvr>
                                        <p:cTn id="400" dur="1" fill="hold">
                                          <p:stCondLst>
                                            <p:cond delay="0"/>
                                          </p:stCondLst>
                                        </p:cTn>
                                        <p:tgtEl>
                                          <p:spTgt spid="311"/>
                                        </p:tgtEl>
                                        <p:attrNameLst>
                                          <p:attrName>style.visibility</p:attrName>
                                        </p:attrNameLst>
                                      </p:cBhvr>
                                      <p:to>
                                        <p:strVal val="visible"/>
                                      </p:to>
                                    </p:set>
                                    <p:anim calcmode="lin" valueType="num">
                                      <p:cBhvr>
                                        <p:cTn id="401" dur="500" fill="hold"/>
                                        <p:tgtEl>
                                          <p:spTgt spid="311"/>
                                        </p:tgtEl>
                                        <p:attrNameLst>
                                          <p:attrName>ppt_w</p:attrName>
                                        </p:attrNameLst>
                                      </p:cBhvr>
                                      <p:tavLst>
                                        <p:tav tm="0">
                                          <p:val>
                                            <p:fltVal val="0"/>
                                          </p:val>
                                        </p:tav>
                                        <p:tav tm="100000">
                                          <p:val>
                                            <p:strVal val="#ppt_w"/>
                                          </p:val>
                                        </p:tav>
                                      </p:tavLst>
                                    </p:anim>
                                    <p:anim calcmode="lin" valueType="num">
                                      <p:cBhvr>
                                        <p:cTn id="402" dur="500" fill="hold"/>
                                        <p:tgtEl>
                                          <p:spTgt spid="311"/>
                                        </p:tgtEl>
                                        <p:attrNameLst>
                                          <p:attrName>ppt_h</p:attrName>
                                        </p:attrNameLst>
                                      </p:cBhvr>
                                      <p:tavLst>
                                        <p:tav tm="0">
                                          <p:val>
                                            <p:fltVal val="0"/>
                                          </p:val>
                                        </p:tav>
                                        <p:tav tm="100000">
                                          <p:val>
                                            <p:strVal val="#ppt_h"/>
                                          </p:val>
                                        </p:tav>
                                      </p:tavLst>
                                    </p:anim>
                                    <p:animEffect transition="in" filter="fade">
                                      <p:cBhvr>
                                        <p:cTn id="403" dur="500"/>
                                        <p:tgtEl>
                                          <p:spTgt spid="311"/>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311"/>
                                        </p:tgtEl>
                                      </p:cBhvr>
                                    </p:animEffect>
                                    <p:animScale>
                                      <p:cBhvr>
                                        <p:cTn id="406" dur="250" autoRev="1" fill="hold"/>
                                        <p:tgtEl>
                                          <p:spTgt spid="311"/>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312"/>
                                        </p:tgtEl>
                                        <p:attrNameLst>
                                          <p:attrName>style.visibility</p:attrName>
                                        </p:attrNameLst>
                                      </p:cBhvr>
                                      <p:to>
                                        <p:strVal val="visible"/>
                                      </p:to>
                                    </p:set>
                                    <p:anim calcmode="lin" valueType="num">
                                      <p:cBhvr>
                                        <p:cTn id="409" dur="500" fill="hold"/>
                                        <p:tgtEl>
                                          <p:spTgt spid="312"/>
                                        </p:tgtEl>
                                        <p:attrNameLst>
                                          <p:attrName>ppt_w</p:attrName>
                                        </p:attrNameLst>
                                      </p:cBhvr>
                                      <p:tavLst>
                                        <p:tav tm="0">
                                          <p:val>
                                            <p:fltVal val="0"/>
                                          </p:val>
                                        </p:tav>
                                        <p:tav tm="100000">
                                          <p:val>
                                            <p:strVal val="#ppt_w"/>
                                          </p:val>
                                        </p:tav>
                                      </p:tavLst>
                                    </p:anim>
                                    <p:anim calcmode="lin" valueType="num">
                                      <p:cBhvr>
                                        <p:cTn id="410" dur="500" fill="hold"/>
                                        <p:tgtEl>
                                          <p:spTgt spid="312"/>
                                        </p:tgtEl>
                                        <p:attrNameLst>
                                          <p:attrName>ppt_h</p:attrName>
                                        </p:attrNameLst>
                                      </p:cBhvr>
                                      <p:tavLst>
                                        <p:tav tm="0">
                                          <p:val>
                                            <p:fltVal val="0"/>
                                          </p:val>
                                        </p:tav>
                                        <p:tav tm="100000">
                                          <p:val>
                                            <p:strVal val="#ppt_h"/>
                                          </p:val>
                                        </p:tav>
                                      </p:tavLst>
                                    </p:anim>
                                    <p:animEffect transition="in" filter="fade">
                                      <p:cBhvr>
                                        <p:cTn id="411" dur="500"/>
                                        <p:tgtEl>
                                          <p:spTgt spid="312"/>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312"/>
                                        </p:tgtEl>
                                      </p:cBhvr>
                                    </p:animEffect>
                                    <p:animScale>
                                      <p:cBhvr>
                                        <p:cTn id="414" dur="250" autoRev="1" fill="hold"/>
                                        <p:tgtEl>
                                          <p:spTgt spid="312"/>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313"/>
                                        </p:tgtEl>
                                        <p:attrNameLst>
                                          <p:attrName>style.visibility</p:attrName>
                                        </p:attrNameLst>
                                      </p:cBhvr>
                                      <p:to>
                                        <p:strVal val="visible"/>
                                      </p:to>
                                    </p:set>
                                    <p:anim calcmode="lin" valueType="num">
                                      <p:cBhvr>
                                        <p:cTn id="417" dur="500" fill="hold"/>
                                        <p:tgtEl>
                                          <p:spTgt spid="313"/>
                                        </p:tgtEl>
                                        <p:attrNameLst>
                                          <p:attrName>ppt_w</p:attrName>
                                        </p:attrNameLst>
                                      </p:cBhvr>
                                      <p:tavLst>
                                        <p:tav tm="0">
                                          <p:val>
                                            <p:fltVal val="0"/>
                                          </p:val>
                                        </p:tav>
                                        <p:tav tm="100000">
                                          <p:val>
                                            <p:strVal val="#ppt_w"/>
                                          </p:val>
                                        </p:tav>
                                      </p:tavLst>
                                    </p:anim>
                                    <p:anim calcmode="lin" valueType="num">
                                      <p:cBhvr>
                                        <p:cTn id="418" dur="500" fill="hold"/>
                                        <p:tgtEl>
                                          <p:spTgt spid="313"/>
                                        </p:tgtEl>
                                        <p:attrNameLst>
                                          <p:attrName>ppt_h</p:attrName>
                                        </p:attrNameLst>
                                      </p:cBhvr>
                                      <p:tavLst>
                                        <p:tav tm="0">
                                          <p:val>
                                            <p:fltVal val="0"/>
                                          </p:val>
                                        </p:tav>
                                        <p:tav tm="100000">
                                          <p:val>
                                            <p:strVal val="#ppt_h"/>
                                          </p:val>
                                        </p:tav>
                                      </p:tavLst>
                                    </p:anim>
                                    <p:animEffect transition="in" filter="fade">
                                      <p:cBhvr>
                                        <p:cTn id="419" dur="500"/>
                                        <p:tgtEl>
                                          <p:spTgt spid="313"/>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313"/>
                                        </p:tgtEl>
                                      </p:cBhvr>
                                    </p:animEffect>
                                    <p:animScale>
                                      <p:cBhvr>
                                        <p:cTn id="422" dur="250" autoRev="1" fill="hold"/>
                                        <p:tgtEl>
                                          <p:spTgt spid="313"/>
                                        </p:tgtEl>
                                      </p:cBhvr>
                                      <p:by x="105000" y="105000"/>
                                    </p:animScale>
                                  </p:childTnLst>
                                </p:cTn>
                              </p:par>
                              <p:par>
                                <p:cTn id="423" presetID="53" presetClass="entr" presetSubtype="16" fill="hold" grpId="0" nodeType="withEffect">
                                  <p:stCondLst>
                                    <p:cond delay="0"/>
                                  </p:stCondLst>
                                  <p:childTnLst>
                                    <p:set>
                                      <p:cBhvr>
                                        <p:cTn id="424" dur="1" fill="hold">
                                          <p:stCondLst>
                                            <p:cond delay="0"/>
                                          </p:stCondLst>
                                        </p:cTn>
                                        <p:tgtEl>
                                          <p:spTgt spid="290"/>
                                        </p:tgtEl>
                                        <p:attrNameLst>
                                          <p:attrName>style.visibility</p:attrName>
                                        </p:attrNameLst>
                                      </p:cBhvr>
                                      <p:to>
                                        <p:strVal val="visible"/>
                                      </p:to>
                                    </p:set>
                                    <p:anim calcmode="lin" valueType="num">
                                      <p:cBhvr>
                                        <p:cTn id="425" dur="500" fill="hold"/>
                                        <p:tgtEl>
                                          <p:spTgt spid="290"/>
                                        </p:tgtEl>
                                        <p:attrNameLst>
                                          <p:attrName>ppt_w</p:attrName>
                                        </p:attrNameLst>
                                      </p:cBhvr>
                                      <p:tavLst>
                                        <p:tav tm="0">
                                          <p:val>
                                            <p:fltVal val="0"/>
                                          </p:val>
                                        </p:tav>
                                        <p:tav tm="100000">
                                          <p:val>
                                            <p:strVal val="#ppt_w"/>
                                          </p:val>
                                        </p:tav>
                                      </p:tavLst>
                                    </p:anim>
                                    <p:anim calcmode="lin" valueType="num">
                                      <p:cBhvr>
                                        <p:cTn id="426" dur="500" fill="hold"/>
                                        <p:tgtEl>
                                          <p:spTgt spid="290"/>
                                        </p:tgtEl>
                                        <p:attrNameLst>
                                          <p:attrName>ppt_h</p:attrName>
                                        </p:attrNameLst>
                                      </p:cBhvr>
                                      <p:tavLst>
                                        <p:tav tm="0">
                                          <p:val>
                                            <p:fltVal val="0"/>
                                          </p:val>
                                        </p:tav>
                                        <p:tav tm="100000">
                                          <p:val>
                                            <p:strVal val="#ppt_h"/>
                                          </p:val>
                                        </p:tav>
                                      </p:tavLst>
                                    </p:anim>
                                    <p:animEffect transition="in" filter="fade">
                                      <p:cBhvr>
                                        <p:cTn id="427" dur="500"/>
                                        <p:tgtEl>
                                          <p:spTgt spid="290"/>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290"/>
                                        </p:tgtEl>
                                      </p:cBhvr>
                                    </p:animEffect>
                                    <p:animScale>
                                      <p:cBhvr>
                                        <p:cTn id="430" dur="250" autoRev="1" fill="hold"/>
                                        <p:tgtEl>
                                          <p:spTgt spid="290"/>
                                        </p:tgtEl>
                                      </p:cBhvr>
                                      <p:by x="105000" y="105000"/>
                                    </p:animScale>
                                  </p:childTnLst>
                                </p:cTn>
                              </p:par>
                              <p:par>
                                <p:cTn id="431" presetID="53" presetClass="entr" presetSubtype="16" fill="hold" grpId="0" nodeType="withEffect">
                                  <p:stCondLst>
                                    <p:cond delay="500"/>
                                  </p:stCondLst>
                                  <p:childTnLst>
                                    <p:set>
                                      <p:cBhvr>
                                        <p:cTn id="432" dur="1" fill="hold">
                                          <p:stCondLst>
                                            <p:cond delay="0"/>
                                          </p:stCondLst>
                                        </p:cTn>
                                        <p:tgtEl>
                                          <p:spTgt spid="128"/>
                                        </p:tgtEl>
                                        <p:attrNameLst>
                                          <p:attrName>style.visibility</p:attrName>
                                        </p:attrNameLst>
                                      </p:cBhvr>
                                      <p:to>
                                        <p:strVal val="visible"/>
                                      </p:to>
                                    </p:set>
                                    <p:anim calcmode="lin" valueType="num">
                                      <p:cBhvr>
                                        <p:cTn id="433" dur="500" fill="hold"/>
                                        <p:tgtEl>
                                          <p:spTgt spid="128"/>
                                        </p:tgtEl>
                                        <p:attrNameLst>
                                          <p:attrName>ppt_w</p:attrName>
                                        </p:attrNameLst>
                                      </p:cBhvr>
                                      <p:tavLst>
                                        <p:tav tm="0">
                                          <p:val>
                                            <p:fltVal val="0"/>
                                          </p:val>
                                        </p:tav>
                                        <p:tav tm="100000">
                                          <p:val>
                                            <p:strVal val="#ppt_w"/>
                                          </p:val>
                                        </p:tav>
                                      </p:tavLst>
                                    </p:anim>
                                    <p:anim calcmode="lin" valueType="num">
                                      <p:cBhvr>
                                        <p:cTn id="434" dur="500" fill="hold"/>
                                        <p:tgtEl>
                                          <p:spTgt spid="128"/>
                                        </p:tgtEl>
                                        <p:attrNameLst>
                                          <p:attrName>ppt_h</p:attrName>
                                        </p:attrNameLst>
                                      </p:cBhvr>
                                      <p:tavLst>
                                        <p:tav tm="0">
                                          <p:val>
                                            <p:fltVal val="0"/>
                                          </p:val>
                                        </p:tav>
                                        <p:tav tm="100000">
                                          <p:val>
                                            <p:strVal val="#ppt_h"/>
                                          </p:val>
                                        </p:tav>
                                      </p:tavLst>
                                    </p:anim>
                                    <p:animEffect transition="in" filter="fade">
                                      <p:cBhvr>
                                        <p:cTn id="435" dur="500"/>
                                        <p:tgtEl>
                                          <p:spTgt spid="128"/>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1000"/>
                                  </p:stCondLst>
                                  <p:childTnLst>
                                    <p:animEffect transition="out" filter="fade">
                                      <p:cBhvr>
                                        <p:cTn id="437" dur="500" tmFilter="0, 0; .2, .5; .8, .5; 1, 0"/>
                                        <p:tgtEl>
                                          <p:spTgt spid="128"/>
                                        </p:tgtEl>
                                      </p:cBhvr>
                                    </p:animEffect>
                                    <p:animScale>
                                      <p:cBhvr>
                                        <p:cTn id="438" dur="250" autoRev="1" fill="hold"/>
                                        <p:tgtEl>
                                          <p:spTgt spid="128"/>
                                        </p:tgtEl>
                                      </p:cBhvr>
                                      <p:by x="105000" y="105000"/>
                                    </p:animScale>
                                  </p:childTnLst>
                                </p:cTn>
                              </p:par>
                              <p:par>
                                <p:cTn id="439" presetID="53" presetClass="entr" presetSubtype="16" fill="hold" grpId="0" nodeType="withEffect">
                                  <p:stCondLst>
                                    <p:cond delay="500"/>
                                  </p:stCondLst>
                                  <p:childTnLst>
                                    <p:set>
                                      <p:cBhvr>
                                        <p:cTn id="440" dur="1" fill="hold">
                                          <p:stCondLst>
                                            <p:cond delay="0"/>
                                          </p:stCondLst>
                                        </p:cTn>
                                        <p:tgtEl>
                                          <p:spTgt spid="131"/>
                                        </p:tgtEl>
                                        <p:attrNameLst>
                                          <p:attrName>style.visibility</p:attrName>
                                        </p:attrNameLst>
                                      </p:cBhvr>
                                      <p:to>
                                        <p:strVal val="visible"/>
                                      </p:to>
                                    </p:set>
                                    <p:anim calcmode="lin" valueType="num">
                                      <p:cBhvr>
                                        <p:cTn id="441" dur="500" fill="hold"/>
                                        <p:tgtEl>
                                          <p:spTgt spid="131"/>
                                        </p:tgtEl>
                                        <p:attrNameLst>
                                          <p:attrName>ppt_w</p:attrName>
                                        </p:attrNameLst>
                                      </p:cBhvr>
                                      <p:tavLst>
                                        <p:tav tm="0">
                                          <p:val>
                                            <p:fltVal val="0"/>
                                          </p:val>
                                        </p:tav>
                                        <p:tav tm="100000">
                                          <p:val>
                                            <p:strVal val="#ppt_w"/>
                                          </p:val>
                                        </p:tav>
                                      </p:tavLst>
                                    </p:anim>
                                    <p:anim calcmode="lin" valueType="num">
                                      <p:cBhvr>
                                        <p:cTn id="442" dur="500" fill="hold"/>
                                        <p:tgtEl>
                                          <p:spTgt spid="131"/>
                                        </p:tgtEl>
                                        <p:attrNameLst>
                                          <p:attrName>ppt_h</p:attrName>
                                        </p:attrNameLst>
                                      </p:cBhvr>
                                      <p:tavLst>
                                        <p:tav tm="0">
                                          <p:val>
                                            <p:fltVal val="0"/>
                                          </p:val>
                                        </p:tav>
                                        <p:tav tm="100000">
                                          <p:val>
                                            <p:strVal val="#ppt_h"/>
                                          </p:val>
                                        </p:tav>
                                      </p:tavLst>
                                    </p:anim>
                                    <p:animEffect transition="in" filter="fade">
                                      <p:cBhvr>
                                        <p:cTn id="443" dur="500"/>
                                        <p:tgtEl>
                                          <p:spTgt spid="131"/>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53" presetClass="entr" presetSubtype="16" fill="hold" grpId="0" nodeType="withEffect">
                                  <p:stCondLst>
                                    <p:cond delay="500"/>
                                  </p:stCondLst>
                                  <p:childTnLst>
                                    <p:set>
                                      <p:cBhvr>
                                        <p:cTn id="445" dur="1" fill="hold">
                                          <p:stCondLst>
                                            <p:cond delay="0"/>
                                          </p:stCondLst>
                                        </p:cTn>
                                        <p:tgtEl>
                                          <p:spTgt spid="121"/>
                                        </p:tgtEl>
                                        <p:attrNameLst>
                                          <p:attrName>style.visibility</p:attrName>
                                        </p:attrNameLst>
                                      </p:cBhvr>
                                      <p:to>
                                        <p:strVal val="visible"/>
                                      </p:to>
                                    </p:set>
                                    <p:anim calcmode="lin" valueType="num">
                                      <p:cBhvr>
                                        <p:cTn id="446" dur="500" fill="hold"/>
                                        <p:tgtEl>
                                          <p:spTgt spid="121"/>
                                        </p:tgtEl>
                                        <p:attrNameLst>
                                          <p:attrName>ppt_w</p:attrName>
                                        </p:attrNameLst>
                                      </p:cBhvr>
                                      <p:tavLst>
                                        <p:tav tm="0">
                                          <p:val>
                                            <p:fltVal val="0"/>
                                          </p:val>
                                        </p:tav>
                                        <p:tav tm="100000">
                                          <p:val>
                                            <p:strVal val="#ppt_w"/>
                                          </p:val>
                                        </p:tav>
                                      </p:tavLst>
                                    </p:anim>
                                    <p:anim calcmode="lin" valueType="num">
                                      <p:cBhvr>
                                        <p:cTn id="447" dur="500" fill="hold"/>
                                        <p:tgtEl>
                                          <p:spTgt spid="121"/>
                                        </p:tgtEl>
                                        <p:attrNameLst>
                                          <p:attrName>ppt_h</p:attrName>
                                        </p:attrNameLst>
                                      </p:cBhvr>
                                      <p:tavLst>
                                        <p:tav tm="0">
                                          <p:val>
                                            <p:fltVal val="0"/>
                                          </p:val>
                                        </p:tav>
                                        <p:tav tm="100000">
                                          <p:val>
                                            <p:strVal val="#ppt_h"/>
                                          </p:val>
                                        </p:tav>
                                      </p:tavLst>
                                    </p:anim>
                                    <p:animEffect transition="in" filter="fade">
                                      <p:cBhvr>
                                        <p:cTn id="448" dur="500"/>
                                        <p:tgtEl>
                                          <p:spTgt spid="121"/>
                                        </p:tgtEl>
                                      </p:cBhvr>
                                    </p:animEffect>
                                  </p:childTnLst>
                                  <p:subTnLst>
                                    <p:audio>
                                      <p:cMediaNode>
                                        <p:cTn display="0" masterRel="sameClick">
                                          <p:stCondLst>
                                            <p:cond evt="begin" delay="0">
                                              <p:tn val="444"/>
                                            </p:cond>
                                          </p:stCondLst>
                                          <p:endCondLst>
                                            <p:cond evt="onStopAudio" delay="0">
                                              <p:tgtEl>
                                                <p:sldTgt/>
                                              </p:tgtEl>
                                            </p:cond>
                                          </p:endCondLst>
                                        </p:cTn>
                                        <p:tgtEl>
                                          <p:sndTgt r:embed="rId3" name="Bling.wav"/>
                                        </p:tgtEl>
                                      </p:cMediaNode>
                                    </p:audio>
                                  </p:subTnLst>
                                </p:cTn>
                              </p:par>
                              <p:par>
                                <p:cTn id="449" presetID="26" presetClass="emph" presetSubtype="0" fill="hold" grpId="1" nodeType="withEffect">
                                  <p:stCondLst>
                                    <p:cond delay="1000"/>
                                  </p:stCondLst>
                                  <p:childTnLst>
                                    <p:animEffect transition="out" filter="fade">
                                      <p:cBhvr>
                                        <p:cTn id="450" dur="500" tmFilter="0, 0; .2, .5; .8, .5; 1, 0"/>
                                        <p:tgtEl>
                                          <p:spTgt spid="121"/>
                                        </p:tgtEl>
                                      </p:cBhvr>
                                    </p:animEffect>
                                    <p:animScale>
                                      <p:cBhvr>
                                        <p:cTn id="451" dur="250" autoRev="1" fill="hold"/>
                                        <p:tgtEl>
                                          <p:spTgt spid="121"/>
                                        </p:tgtEl>
                                      </p:cBhvr>
                                      <p:by x="105000" y="105000"/>
                                    </p:animScale>
                                  </p:childTnLst>
                                </p:cTn>
                              </p:par>
                              <p:par>
                                <p:cTn id="452" presetID="26" presetClass="emph" presetSubtype="0" fill="hold" grpId="1" nodeType="withEffect">
                                  <p:stCondLst>
                                    <p:cond delay="1000"/>
                                  </p:stCondLst>
                                  <p:childTnLst>
                                    <p:animEffect transition="out" filter="fade">
                                      <p:cBhvr>
                                        <p:cTn id="453" dur="500" tmFilter="0, 0; .2, .5; .8, .5; 1, 0"/>
                                        <p:tgtEl>
                                          <p:spTgt spid="131"/>
                                        </p:tgtEl>
                                      </p:cBhvr>
                                    </p:animEffect>
                                    <p:animScale>
                                      <p:cBhvr>
                                        <p:cTn id="454" dur="250" autoRev="1" fill="hold"/>
                                        <p:tgtEl>
                                          <p:spTgt spid="131"/>
                                        </p:tgtEl>
                                      </p:cBhvr>
                                      <p:by x="105000" y="105000"/>
                                    </p:animScale>
                                  </p:childTnLst>
                                </p:cTn>
                              </p:par>
                            </p:childTnLst>
                          </p:cTn>
                        </p:par>
                      </p:childTnLst>
                    </p:cTn>
                  </p:par>
                </p:childTnLst>
              </p:cTn>
              <p:nextCondLst>
                <p:cond evt="onClick" delay="0">
                  <p:tgtEl>
                    <p:spTgt spid="133"/>
                  </p:tgtEl>
                </p:cond>
              </p:nextCondLst>
            </p:seq>
            <p:seq concurrent="1" nextAc="seek">
              <p:cTn id="455" restart="whenNotActive" fill="hold" evtFilter="cancelBubble" nodeType="interactiveSeq">
                <p:stCondLst>
                  <p:cond evt="onClick" delay="0">
                    <p:tgtEl>
                      <p:spTgt spid="134"/>
                    </p:tgtEl>
                  </p:cond>
                </p:stCondLst>
                <p:endSync evt="end" delay="0">
                  <p:rtn val="all"/>
                </p:endSync>
                <p:childTnLst>
                  <p:par>
                    <p:cTn id="456" fill="hold">
                      <p:stCondLst>
                        <p:cond delay="0"/>
                      </p:stCondLst>
                      <p:childTnLst>
                        <p:par>
                          <p:cTn id="457" fill="hold">
                            <p:stCondLst>
                              <p:cond delay="0"/>
                            </p:stCondLst>
                            <p:childTnLst>
                              <p:par>
                                <p:cTn id="458" presetID="53" presetClass="entr" presetSubtype="16" fill="hold" grpId="0" nodeType="withEffect">
                                  <p:stCondLst>
                                    <p:cond delay="0"/>
                                  </p:stCondLst>
                                  <p:childTnLst>
                                    <p:set>
                                      <p:cBhvr>
                                        <p:cTn id="459" dur="1" fill="hold">
                                          <p:stCondLst>
                                            <p:cond delay="0"/>
                                          </p:stCondLst>
                                        </p:cTn>
                                        <p:tgtEl>
                                          <p:spTgt spid="293"/>
                                        </p:tgtEl>
                                        <p:attrNameLst>
                                          <p:attrName>style.visibility</p:attrName>
                                        </p:attrNameLst>
                                      </p:cBhvr>
                                      <p:to>
                                        <p:strVal val="visible"/>
                                      </p:to>
                                    </p:set>
                                    <p:anim calcmode="lin" valueType="num">
                                      <p:cBhvr>
                                        <p:cTn id="460" dur="500" fill="hold"/>
                                        <p:tgtEl>
                                          <p:spTgt spid="293"/>
                                        </p:tgtEl>
                                        <p:attrNameLst>
                                          <p:attrName>ppt_w</p:attrName>
                                        </p:attrNameLst>
                                      </p:cBhvr>
                                      <p:tavLst>
                                        <p:tav tm="0">
                                          <p:val>
                                            <p:fltVal val="0"/>
                                          </p:val>
                                        </p:tav>
                                        <p:tav tm="100000">
                                          <p:val>
                                            <p:strVal val="#ppt_w"/>
                                          </p:val>
                                        </p:tav>
                                      </p:tavLst>
                                    </p:anim>
                                    <p:anim calcmode="lin" valueType="num">
                                      <p:cBhvr>
                                        <p:cTn id="461" dur="500" fill="hold"/>
                                        <p:tgtEl>
                                          <p:spTgt spid="293"/>
                                        </p:tgtEl>
                                        <p:attrNameLst>
                                          <p:attrName>ppt_h</p:attrName>
                                        </p:attrNameLst>
                                      </p:cBhvr>
                                      <p:tavLst>
                                        <p:tav tm="0">
                                          <p:val>
                                            <p:fltVal val="0"/>
                                          </p:val>
                                        </p:tav>
                                        <p:tav tm="100000">
                                          <p:val>
                                            <p:strVal val="#ppt_h"/>
                                          </p:val>
                                        </p:tav>
                                      </p:tavLst>
                                    </p:anim>
                                    <p:animEffect transition="in" filter="fade">
                                      <p:cBhvr>
                                        <p:cTn id="462" dur="500"/>
                                        <p:tgtEl>
                                          <p:spTgt spid="293"/>
                                        </p:tgtEl>
                                      </p:cBhvr>
                                    </p:animEffect>
                                  </p:childTnLst>
                                  <p:subTnLst>
                                    <p:audio>
                                      <p:cMediaNode>
                                        <p:cTn display="0" masterRel="sameClick">
                                          <p:stCondLst>
                                            <p:cond evt="begin" delay="0">
                                              <p:tn val="458"/>
                                            </p:cond>
                                          </p:stCondLst>
                                          <p:endCondLst>
                                            <p:cond evt="onStopAudio" delay="0">
                                              <p:tgtEl>
                                                <p:sldTgt/>
                                              </p:tgtEl>
                                            </p:cond>
                                          </p:endCondLst>
                                        </p:cTn>
                                        <p:tgtEl>
                                          <p:sndTgt r:embed="rId3" name="Bling.wav"/>
                                        </p:tgtEl>
                                      </p:cMediaNode>
                                    </p:audio>
                                  </p:subTnLst>
                                </p:cTn>
                              </p:par>
                              <p:par>
                                <p:cTn id="463" presetID="26" presetClass="emph" presetSubtype="0" fill="hold" grpId="1" nodeType="withEffect">
                                  <p:stCondLst>
                                    <p:cond delay="500"/>
                                  </p:stCondLst>
                                  <p:childTnLst>
                                    <p:animEffect transition="out" filter="fade">
                                      <p:cBhvr>
                                        <p:cTn id="464" dur="500" tmFilter="0, 0; .2, .5; .8, .5; 1, 0"/>
                                        <p:tgtEl>
                                          <p:spTgt spid="293"/>
                                        </p:tgtEl>
                                      </p:cBhvr>
                                    </p:animEffect>
                                    <p:animScale>
                                      <p:cBhvr>
                                        <p:cTn id="465" dur="250" autoRev="1" fill="hold"/>
                                        <p:tgtEl>
                                          <p:spTgt spid="293"/>
                                        </p:tgtEl>
                                      </p:cBhvr>
                                      <p:by x="105000" y="105000"/>
                                    </p:animScale>
                                  </p:childTnLst>
                                </p:cTn>
                              </p:par>
                              <p:par>
                                <p:cTn id="466" presetID="53" presetClass="entr" presetSubtype="16" fill="hold" grpId="0" nodeType="withEffect">
                                  <p:stCondLst>
                                    <p:cond delay="0"/>
                                  </p:stCondLst>
                                  <p:childTnLst>
                                    <p:set>
                                      <p:cBhvr>
                                        <p:cTn id="467" dur="1" fill="hold">
                                          <p:stCondLst>
                                            <p:cond delay="0"/>
                                          </p:stCondLst>
                                        </p:cTn>
                                        <p:tgtEl>
                                          <p:spTgt spid="297"/>
                                        </p:tgtEl>
                                        <p:attrNameLst>
                                          <p:attrName>style.visibility</p:attrName>
                                        </p:attrNameLst>
                                      </p:cBhvr>
                                      <p:to>
                                        <p:strVal val="visible"/>
                                      </p:to>
                                    </p:set>
                                    <p:anim calcmode="lin" valueType="num">
                                      <p:cBhvr>
                                        <p:cTn id="468" dur="500" fill="hold"/>
                                        <p:tgtEl>
                                          <p:spTgt spid="297"/>
                                        </p:tgtEl>
                                        <p:attrNameLst>
                                          <p:attrName>ppt_w</p:attrName>
                                        </p:attrNameLst>
                                      </p:cBhvr>
                                      <p:tavLst>
                                        <p:tav tm="0">
                                          <p:val>
                                            <p:fltVal val="0"/>
                                          </p:val>
                                        </p:tav>
                                        <p:tav tm="100000">
                                          <p:val>
                                            <p:strVal val="#ppt_w"/>
                                          </p:val>
                                        </p:tav>
                                      </p:tavLst>
                                    </p:anim>
                                    <p:anim calcmode="lin" valueType="num">
                                      <p:cBhvr>
                                        <p:cTn id="469" dur="500" fill="hold"/>
                                        <p:tgtEl>
                                          <p:spTgt spid="297"/>
                                        </p:tgtEl>
                                        <p:attrNameLst>
                                          <p:attrName>ppt_h</p:attrName>
                                        </p:attrNameLst>
                                      </p:cBhvr>
                                      <p:tavLst>
                                        <p:tav tm="0">
                                          <p:val>
                                            <p:fltVal val="0"/>
                                          </p:val>
                                        </p:tav>
                                        <p:tav tm="100000">
                                          <p:val>
                                            <p:strVal val="#ppt_h"/>
                                          </p:val>
                                        </p:tav>
                                      </p:tavLst>
                                    </p:anim>
                                    <p:animEffect transition="in" filter="fade">
                                      <p:cBhvr>
                                        <p:cTn id="470" dur="500"/>
                                        <p:tgtEl>
                                          <p:spTgt spid="297"/>
                                        </p:tgtEl>
                                      </p:cBhvr>
                                    </p:animEffect>
                                  </p:childTnLst>
                                  <p:subTnLst>
                                    <p:audio>
                                      <p:cMediaNode>
                                        <p:cTn display="0" masterRel="sameClick">
                                          <p:stCondLst>
                                            <p:cond evt="begin" delay="0">
                                              <p:tn val="466"/>
                                            </p:cond>
                                          </p:stCondLst>
                                          <p:endCondLst>
                                            <p:cond evt="onStopAudio" delay="0">
                                              <p:tgtEl>
                                                <p:sldTgt/>
                                              </p:tgtEl>
                                            </p:cond>
                                          </p:endCondLst>
                                        </p:cTn>
                                        <p:tgtEl>
                                          <p:sndTgt r:embed="rId3" name="Bling.wav"/>
                                        </p:tgtEl>
                                      </p:cMediaNode>
                                    </p:audio>
                                  </p:subTnLst>
                                </p:cTn>
                              </p:par>
                              <p:par>
                                <p:cTn id="471" presetID="26" presetClass="emph" presetSubtype="0" fill="hold" grpId="1" nodeType="withEffect">
                                  <p:stCondLst>
                                    <p:cond delay="500"/>
                                  </p:stCondLst>
                                  <p:childTnLst>
                                    <p:animEffect transition="out" filter="fade">
                                      <p:cBhvr>
                                        <p:cTn id="472" dur="500" tmFilter="0, 0; .2, .5; .8, .5; 1, 0"/>
                                        <p:tgtEl>
                                          <p:spTgt spid="297"/>
                                        </p:tgtEl>
                                      </p:cBhvr>
                                    </p:animEffect>
                                    <p:animScale>
                                      <p:cBhvr>
                                        <p:cTn id="473" dur="250" autoRev="1" fill="hold"/>
                                        <p:tgtEl>
                                          <p:spTgt spid="297"/>
                                        </p:tgtEl>
                                      </p:cBhvr>
                                      <p:by x="105000" y="105000"/>
                                    </p:animScale>
                                  </p:childTnLst>
                                </p:cTn>
                              </p:par>
                              <p:par>
                                <p:cTn id="474" presetID="53" presetClass="entr" presetSubtype="16" fill="hold" grpId="0" nodeType="withEffect">
                                  <p:stCondLst>
                                    <p:cond delay="0"/>
                                  </p:stCondLst>
                                  <p:childTnLst>
                                    <p:set>
                                      <p:cBhvr>
                                        <p:cTn id="475" dur="1" fill="hold">
                                          <p:stCondLst>
                                            <p:cond delay="0"/>
                                          </p:stCondLst>
                                        </p:cTn>
                                        <p:tgtEl>
                                          <p:spTgt spid="298"/>
                                        </p:tgtEl>
                                        <p:attrNameLst>
                                          <p:attrName>style.visibility</p:attrName>
                                        </p:attrNameLst>
                                      </p:cBhvr>
                                      <p:to>
                                        <p:strVal val="visible"/>
                                      </p:to>
                                    </p:set>
                                    <p:anim calcmode="lin" valueType="num">
                                      <p:cBhvr>
                                        <p:cTn id="476" dur="500" fill="hold"/>
                                        <p:tgtEl>
                                          <p:spTgt spid="298"/>
                                        </p:tgtEl>
                                        <p:attrNameLst>
                                          <p:attrName>ppt_w</p:attrName>
                                        </p:attrNameLst>
                                      </p:cBhvr>
                                      <p:tavLst>
                                        <p:tav tm="0">
                                          <p:val>
                                            <p:fltVal val="0"/>
                                          </p:val>
                                        </p:tav>
                                        <p:tav tm="100000">
                                          <p:val>
                                            <p:strVal val="#ppt_w"/>
                                          </p:val>
                                        </p:tav>
                                      </p:tavLst>
                                    </p:anim>
                                    <p:anim calcmode="lin" valueType="num">
                                      <p:cBhvr>
                                        <p:cTn id="477" dur="500" fill="hold"/>
                                        <p:tgtEl>
                                          <p:spTgt spid="298"/>
                                        </p:tgtEl>
                                        <p:attrNameLst>
                                          <p:attrName>ppt_h</p:attrName>
                                        </p:attrNameLst>
                                      </p:cBhvr>
                                      <p:tavLst>
                                        <p:tav tm="0">
                                          <p:val>
                                            <p:fltVal val="0"/>
                                          </p:val>
                                        </p:tav>
                                        <p:tav tm="100000">
                                          <p:val>
                                            <p:strVal val="#ppt_h"/>
                                          </p:val>
                                        </p:tav>
                                      </p:tavLst>
                                    </p:anim>
                                    <p:animEffect transition="in" filter="fade">
                                      <p:cBhvr>
                                        <p:cTn id="478" dur="500"/>
                                        <p:tgtEl>
                                          <p:spTgt spid="298"/>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298"/>
                                        </p:tgtEl>
                                      </p:cBhvr>
                                    </p:animEffect>
                                    <p:animScale>
                                      <p:cBhvr>
                                        <p:cTn id="481" dur="250" autoRev="1" fill="hold"/>
                                        <p:tgtEl>
                                          <p:spTgt spid="298"/>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305"/>
                                        </p:tgtEl>
                                        <p:attrNameLst>
                                          <p:attrName>style.visibility</p:attrName>
                                        </p:attrNameLst>
                                      </p:cBhvr>
                                      <p:to>
                                        <p:strVal val="visible"/>
                                      </p:to>
                                    </p:set>
                                    <p:anim calcmode="lin" valueType="num">
                                      <p:cBhvr>
                                        <p:cTn id="484" dur="500" fill="hold"/>
                                        <p:tgtEl>
                                          <p:spTgt spid="305"/>
                                        </p:tgtEl>
                                        <p:attrNameLst>
                                          <p:attrName>ppt_w</p:attrName>
                                        </p:attrNameLst>
                                      </p:cBhvr>
                                      <p:tavLst>
                                        <p:tav tm="0">
                                          <p:val>
                                            <p:fltVal val="0"/>
                                          </p:val>
                                        </p:tav>
                                        <p:tav tm="100000">
                                          <p:val>
                                            <p:strVal val="#ppt_w"/>
                                          </p:val>
                                        </p:tav>
                                      </p:tavLst>
                                    </p:anim>
                                    <p:anim calcmode="lin" valueType="num">
                                      <p:cBhvr>
                                        <p:cTn id="485" dur="500" fill="hold"/>
                                        <p:tgtEl>
                                          <p:spTgt spid="305"/>
                                        </p:tgtEl>
                                        <p:attrNameLst>
                                          <p:attrName>ppt_h</p:attrName>
                                        </p:attrNameLst>
                                      </p:cBhvr>
                                      <p:tavLst>
                                        <p:tav tm="0">
                                          <p:val>
                                            <p:fltVal val="0"/>
                                          </p:val>
                                        </p:tav>
                                        <p:tav tm="100000">
                                          <p:val>
                                            <p:strVal val="#ppt_h"/>
                                          </p:val>
                                        </p:tav>
                                      </p:tavLst>
                                    </p:anim>
                                    <p:animEffect transition="in" filter="fade">
                                      <p:cBhvr>
                                        <p:cTn id="486" dur="500"/>
                                        <p:tgtEl>
                                          <p:spTgt spid="305"/>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305"/>
                                        </p:tgtEl>
                                      </p:cBhvr>
                                    </p:animEffect>
                                    <p:animScale>
                                      <p:cBhvr>
                                        <p:cTn id="489" dur="250" autoRev="1" fill="hold"/>
                                        <p:tgtEl>
                                          <p:spTgt spid="305"/>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306"/>
                                        </p:tgtEl>
                                        <p:attrNameLst>
                                          <p:attrName>style.visibility</p:attrName>
                                        </p:attrNameLst>
                                      </p:cBhvr>
                                      <p:to>
                                        <p:strVal val="visible"/>
                                      </p:to>
                                    </p:set>
                                    <p:anim calcmode="lin" valueType="num">
                                      <p:cBhvr>
                                        <p:cTn id="492" dur="500" fill="hold"/>
                                        <p:tgtEl>
                                          <p:spTgt spid="306"/>
                                        </p:tgtEl>
                                        <p:attrNameLst>
                                          <p:attrName>ppt_w</p:attrName>
                                        </p:attrNameLst>
                                      </p:cBhvr>
                                      <p:tavLst>
                                        <p:tav tm="0">
                                          <p:val>
                                            <p:fltVal val="0"/>
                                          </p:val>
                                        </p:tav>
                                        <p:tav tm="100000">
                                          <p:val>
                                            <p:strVal val="#ppt_w"/>
                                          </p:val>
                                        </p:tav>
                                      </p:tavLst>
                                    </p:anim>
                                    <p:anim calcmode="lin" valueType="num">
                                      <p:cBhvr>
                                        <p:cTn id="493" dur="500" fill="hold"/>
                                        <p:tgtEl>
                                          <p:spTgt spid="306"/>
                                        </p:tgtEl>
                                        <p:attrNameLst>
                                          <p:attrName>ppt_h</p:attrName>
                                        </p:attrNameLst>
                                      </p:cBhvr>
                                      <p:tavLst>
                                        <p:tav tm="0">
                                          <p:val>
                                            <p:fltVal val="0"/>
                                          </p:val>
                                        </p:tav>
                                        <p:tav tm="100000">
                                          <p:val>
                                            <p:strVal val="#ppt_h"/>
                                          </p:val>
                                        </p:tav>
                                      </p:tavLst>
                                    </p:anim>
                                    <p:animEffect transition="in" filter="fade">
                                      <p:cBhvr>
                                        <p:cTn id="494" dur="500"/>
                                        <p:tgtEl>
                                          <p:spTgt spid="306"/>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306"/>
                                        </p:tgtEl>
                                      </p:cBhvr>
                                    </p:animEffect>
                                    <p:animScale>
                                      <p:cBhvr>
                                        <p:cTn id="497" dur="250" autoRev="1" fill="hold"/>
                                        <p:tgtEl>
                                          <p:spTgt spid="306"/>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307"/>
                                        </p:tgtEl>
                                        <p:attrNameLst>
                                          <p:attrName>style.visibility</p:attrName>
                                        </p:attrNameLst>
                                      </p:cBhvr>
                                      <p:to>
                                        <p:strVal val="visible"/>
                                      </p:to>
                                    </p:set>
                                    <p:anim calcmode="lin" valueType="num">
                                      <p:cBhvr>
                                        <p:cTn id="500" dur="500" fill="hold"/>
                                        <p:tgtEl>
                                          <p:spTgt spid="307"/>
                                        </p:tgtEl>
                                        <p:attrNameLst>
                                          <p:attrName>ppt_w</p:attrName>
                                        </p:attrNameLst>
                                      </p:cBhvr>
                                      <p:tavLst>
                                        <p:tav tm="0">
                                          <p:val>
                                            <p:fltVal val="0"/>
                                          </p:val>
                                        </p:tav>
                                        <p:tav tm="100000">
                                          <p:val>
                                            <p:strVal val="#ppt_w"/>
                                          </p:val>
                                        </p:tav>
                                      </p:tavLst>
                                    </p:anim>
                                    <p:anim calcmode="lin" valueType="num">
                                      <p:cBhvr>
                                        <p:cTn id="501" dur="500" fill="hold"/>
                                        <p:tgtEl>
                                          <p:spTgt spid="307"/>
                                        </p:tgtEl>
                                        <p:attrNameLst>
                                          <p:attrName>ppt_h</p:attrName>
                                        </p:attrNameLst>
                                      </p:cBhvr>
                                      <p:tavLst>
                                        <p:tav tm="0">
                                          <p:val>
                                            <p:fltVal val="0"/>
                                          </p:val>
                                        </p:tav>
                                        <p:tav tm="100000">
                                          <p:val>
                                            <p:strVal val="#ppt_h"/>
                                          </p:val>
                                        </p:tav>
                                      </p:tavLst>
                                    </p:anim>
                                    <p:animEffect transition="in" filter="fade">
                                      <p:cBhvr>
                                        <p:cTn id="502" dur="500"/>
                                        <p:tgtEl>
                                          <p:spTgt spid="307"/>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307"/>
                                        </p:tgtEl>
                                      </p:cBhvr>
                                    </p:animEffect>
                                    <p:animScale>
                                      <p:cBhvr>
                                        <p:cTn id="505" dur="250" autoRev="1" fill="hold"/>
                                        <p:tgtEl>
                                          <p:spTgt spid="307"/>
                                        </p:tgtEl>
                                      </p:cBhvr>
                                      <p:by x="105000" y="105000"/>
                                    </p:animScale>
                                  </p:childTnLst>
                                </p:cTn>
                              </p:par>
                              <p:par>
                                <p:cTn id="506" presetID="53" presetClass="entr" presetSubtype="16" fill="hold" grpId="0" nodeType="withEffect">
                                  <p:stCondLst>
                                    <p:cond delay="500"/>
                                  </p:stCondLst>
                                  <p:childTnLst>
                                    <p:set>
                                      <p:cBhvr>
                                        <p:cTn id="507" dur="1" fill="hold">
                                          <p:stCondLst>
                                            <p:cond delay="0"/>
                                          </p:stCondLst>
                                        </p:cTn>
                                        <p:tgtEl>
                                          <p:spTgt spid="167"/>
                                        </p:tgtEl>
                                        <p:attrNameLst>
                                          <p:attrName>style.visibility</p:attrName>
                                        </p:attrNameLst>
                                      </p:cBhvr>
                                      <p:to>
                                        <p:strVal val="visible"/>
                                      </p:to>
                                    </p:set>
                                    <p:anim calcmode="lin" valueType="num">
                                      <p:cBhvr>
                                        <p:cTn id="508" dur="500" fill="hold"/>
                                        <p:tgtEl>
                                          <p:spTgt spid="167"/>
                                        </p:tgtEl>
                                        <p:attrNameLst>
                                          <p:attrName>ppt_w</p:attrName>
                                        </p:attrNameLst>
                                      </p:cBhvr>
                                      <p:tavLst>
                                        <p:tav tm="0">
                                          <p:val>
                                            <p:fltVal val="0"/>
                                          </p:val>
                                        </p:tav>
                                        <p:tav tm="100000">
                                          <p:val>
                                            <p:strVal val="#ppt_w"/>
                                          </p:val>
                                        </p:tav>
                                      </p:tavLst>
                                    </p:anim>
                                    <p:anim calcmode="lin" valueType="num">
                                      <p:cBhvr>
                                        <p:cTn id="509" dur="500" fill="hold"/>
                                        <p:tgtEl>
                                          <p:spTgt spid="167"/>
                                        </p:tgtEl>
                                        <p:attrNameLst>
                                          <p:attrName>ppt_h</p:attrName>
                                        </p:attrNameLst>
                                      </p:cBhvr>
                                      <p:tavLst>
                                        <p:tav tm="0">
                                          <p:val>
                                            <p:fltVal val="0"/>
                                          </p:val>
                                        </p:tav>
                                        <p:tav tm="100000">
                                          <p:val>
                                            <p:strVal val="#ppt_h"/>
                                          </p:val>
                                        </p:tav>
                                      </p:tavLst>
                                    </p:anim>
                                    <p:animEffect transition="in" filter="fade">
                                      <p:cBhvr>
                                        <p:cTn id="510" dur="500"/>
                                        <p:tgtEl>
                                          <p:spTgt spid="167"/>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1000"/>
                                  </p:stCondLst>
                                  <p:childTnLst>
                                    <p:animEffect transition="out" filter="fade">
                                      <p:cBhvr>
                                        <p:cTn id="512" dur="500" tmFilter="0, 0; .2, .5; .8, .5; 1, 0"/>
                                        <p:tgtEl>
                                          <p:spTgt spid="167"/>
                                        </p:tgtEl>
                                      </p:cBhvr>
                                    </p:animEffect>
                                    <p:animScale>
                                      <p:cBhvr>
                                        <p:cTn id="513" dur="250" autoRev="1" fill="hold"/>
                                        <p:tgtEl>
                                          <p:spTgt spid="167"/>
                                        </p:tgtEl>
                                      </p:cBhvr>
                                      <p:by x="105000" y="105000"/>
                                    </p:animScale>
                                  </p:childTnLst>
                                </p:cTn>
                              </p:par>
                              <p:par>
                                <p:cTn id="514" presetID="53" presetClass="entr" presetSubtype="16" fill="hold" grpId="0" nodeType="withEffect">
                                  <p:stCondLst>
                                    <p:cond delay="500"/>
                                  </p:stCondLst>
                                  <p:childTnLst>
                                    <p:set>
                                      <p:cBhvr>
                                        <p:cTn id="515" dur="1" fill="hold">
                                          <p:stCondLst>
                                            <p:cond delay="0"/>
                                          </p:stCondLst>
                                        </p:cTn>
                                        <p:tgtEl>
                                          <p:spTgt spid="168"/>
                                        </p:tgtEl>
                                        <p:attrNameLst>
                                          <p:attrName>style.visibility</p:attrName>
                                        </p:attrNameLst>
                                      </p:cBhvr>
                                      <p:to>
                                        <p:strVal val="visible"/>
                                      </p:to>
                                    </p:set>
                                    <p:anim calcmode="lin" valueType="num">
                                      <p:cBhvr>
                                        <p:cTn id="516" dur="500" fill="hold"/>
                                        <p:tgtEl>
                                          <p:spTgt spid="168"/>
                                        </p:tgtEl>
                                        <p:attrNameLst>
                                          <p:attrName>ppt_w</p:attrName>
                                        </p:attrNameLst>
                                      </p:cBhvr>
                                      <p:tavLst>
                                        <p:tav tm="0">
                                          <p:val>
                                            <p:fltVal val="0"/>
                                          </p:val>
                                        </p:tav>
                                        <p:tav tm="100000">
                                          <p:val>
                                            <p:strVal val="#ppt_w"/>
                                          </p:val>
                                        </p:tav>
                                      </p:tavLst>
                                    </p:anim>
                                    <p:anim calcmode="lin" valueType="num">
                                      <p:cBhvr>
                                        <p:cTn id="517" dur="500" fill="hold"/>
                                        <p:tgtEl>
                                          <p:spTgt spid="168"/>
                                        </p:tgtEl>
                                        <p:attrNameLst>
                                          <p:attrName>ppt_h</p:attrName>
                                        </p:attrNameLst>
                                      </p:cBhvr>
                                      <p:tavLst>
                                        <p:tav tm="0">
                                          <p:val>
                                            <p:fltVal val="0"/>
                                          </p:val>
                                        </p:tav>
                                        <p:tav tm="100000">
                                          <p:val>
                                            <p:strVal val="#ppt_h"/>
                                          </p:val>
                                        </p:tav>
                                      </p:tavLst>
                                    </p:anim>
                                    <p:animEffect transition="in" filter="fade">
                                      <p:cBhvr>
                                        <p:cTn id="518" dur="500"/>
                                        <p:tgtEl>
                                          <p:spTgt spid="168"/>
                                        </p:tgtEl>
                                      </p:cBhvr>
                                    </p:animEffect>
                                  </p:childTnLst>
                                  <p:subTnLst>
                                    <p:audio>
                                      <p:cMediaNode>
                                        <p:cTn display="0" masterRel="sameClick">
                                          <p:stCondLst>
                                            <p:cond evt="begin" delay="0">
                                              <p:tn val="514"/>
                                            </p:cond>
                                          </p:stCondLst>
                                          <p:endCondLst>
                                            <p:cond evt="onStopAudio" delay="0">
                                              <p:tgtEl>
                                                <p:sldTgt/>
                                              </p:tgtEl>
                                            </p:cond>
                                          </p:endCondLst>
                                        </p:cTn>
                                        <p:tgtEl>
                                          <p:sndTgt r:embed="rId3" name="Bling.wav"/>
                                        </p:tgtEl>
                                      </p:cMediaNode>
                                    </p:audio>
                                  </p:subTnLst>
                                </p:cTn>
                              </p:par>
                              <p:par>
                                <p:cTn id="519" presetID="26" presetClass="emph" presetSubtype="0" fill="hold" grpId="1" nodeType="withEffect">
                                  <p:stCondLst>
                                    <p:cond delay="1000"/>
                                  </p:stCondLst>
                                  <p:childTnLst>
                                    <p:animEffect transition="out" filter="fade">
                                      <p:cBhvr>
                                        <p:cTn id="520" dur="500" tmFilter="0, 0; .2, .5; .8, .5; 1, 0"/>
                                        <p:tgtEl>
                                          <p:spTgt spid="168"/>
                                        </p:tgtEl>
                                      </p:cBhvr>
                                    </p:animEffect>
                                    <p:animScale>
                                      <p:cBhvr>
                                        <p:cTn id="521" dur="250" autoRev="1" fill="hold"/>
                                        <p:tgtEl>
                                          <p:spTgt spid="168"/>
                                        </p:tgtEl>
                                      </p:cBhvr>
                                      <p:by x="105000" y="105000"/>
                                    </p:animScale>
                                  </p:childTnLst>
                                </p:cTn>
                              </p:par>
                              <p:par>
                                <p:cTn id="522" presetID="53" presetClass="entr" presetSubtype="16" fill="hold" grpId="0" nodeType="withEffect">
                                  <p:stCondLst>
                                    <p:cond delay="500"/>
                                  </p:stCondLst>
                                  <p:childTnLst>
                                    <p:set>
                                      <p:cBhvr>
                                        <p:cTn id="523" dur="1" fill="hold">
                                          <p:stCondLst>
                                            <p:cond delay="0"/>
                                          </p:stCondLst>
                                        </p:cTn>
                                        <p:tgtEl>
                                          <p:spTgt spid="172"/>
                                        </p:tgtEl>
                                        <p:attrNameLst>
                                          <p:attrName>style.visibility</p:attrName>
                                        </p:attrNameLst>
                                      </p:cBhvr>
                                      <p:to>
                                        <p:strVal val="visible"/>
                                      </p:to>
                                    </p:set>
                                    <p:anim calcmode="lin" valueType="num">
                                      <p:cBhvr>
                                        <p:cTn id="524" dur="500" fill="hold"/>
                                        <p:tgtEl>
                                          <p:spTgt spid="172"/>
                                        </p:tgtEl>
                                        <p:attrNameLst>
                                          <p:attrName>ppt_w</p:attrName>
                                        </p:attrNameLst>
                                      </p:cBhvr>
                                      <p:tavLst>
                                        <p:tav tm="0">
                                          <p:val>
                                            <p:fltVal val="0"/>
                                          </p:val>
                                        </p:tav>
                                        <p:tav tm="100000">
                                          <p:val>
                                            <p:strVal val="#ppt_w"/>
                                          </p:val>
                                        </p:tav>
                                      </p:tavLst>
                                    </p:anim>
                                    <p:anim calcmode="lin" valueType="num">
                                      <p:cBhvr>
                                        <p:cTn id="525" dur="500" fill="hold"/>
                                        <p:tgtEl>
                                          <p:spTgt spid="172"/>
                                        </p:tgtEl>
                                        <p:attrNameLst>
                                          <p:attrName>ppt_h</p:attrName>
                                        </p:attrNameLst>
                                      </p:cBhvr>
                                      <p:tavLst>
                                        <p:tav tm="0">
                                          <p:val>
                                            <p:fltVal val="0"/>
                                          </p:val>
                                        </p:tav>
                                        <p:tav tm="100000">
                                          <p:val>
                                            <p:strVal val="#ppt_h"/>
                                          </p:val>
                                        </p:tav>
                                      </p:tavLst>
                                    </p:anim>
                                    <p:animEffect transition="in" filter="fade">
                                      <p:cBhvr>
                                        <p:cTn id="526" dur="500"/>
                                        <p:tgtEl>
                                          <p:spTgt spid="172"/>
                                        </p:tgtEl>
                                      </p:cBhvr>
                                    </p:animEffect>
                                  </p:childTnLst>
                                  <p:subTnLst>
                                    <p:audio>
                                      <p:cMediaNode>
                                        <p:cTn display="0" masterRel="sameClick">
                                          <p:stCondLst>
                                            <p:cond evt="begin" delay="0">
                                              <p:tn val="522"/>
                                            </p:cond>
                                          </p:stCondLst>
                                          <p:endCondLst>
                                            <p:cond evt="onStopAudio" delay="0">
                                              <p:tgtEl>
                                                <p:sldTgt/>
                                              </p:tgtEl>
                                            </p:cond>
                                          </p:endCondLst>
                                        </p:cTn>
                                        <p:tgtEl>
                                          <p:sndTgt r:embed="rId3" name="Bling.wav"/>
                                        </p:tgtEl>
                                      </p:cMediaNode>
                                    </p:audio>
                                  </p:subTnLst>
                                </p:cTn>
                              </p:par>
                              <p:par>
                                <p:cTn id="527" presetID="26" presetClass="emph" presetSubtype="0" fill="hold" grpId="1" nodeType="withEffect">
                                  <p:stCondLst>
                                    <p:cond delay="1000"/>
                                  </p:stCondLst>
                                  <p:childTnLst>
                                    <p:animEffect transition="out" filter="fade">
                                      <p:cBhvr>
                                        <p:cTn id="528" dur="500" tmFilter="0, 0; .2, .5; .8, .5; 1, 0"/>
                                        <p:tgtEl>
                                          <p:spTgt spid="172"/>
                                        </p:tgtEl>
                                      </p:cBhvr>
                                    </p:animEffect>
                                    <p:animScale>
                                      <p:cBhvr>
                                        <p:cTn id="529" dur="250" autoRev="1" fill="hold"/>
                                        <p:tgtEl>
                                          <p:spTgt spid="172"/>
                                        </p:tgtEl>
                                      </p:cBhvr>
                                      <p:by x="105000" y="105000"/>
                                    </p:animScale>
                                  </p:childTnLst>
                                </p:cTn>
                              </p:par>
                            </p:childTnLst>
                          </p:cTn>
                        </p:par>
                      </p:childTnLst>
                    </p:cTn>
                  </p:par>
                </p:childTnLst>
              </p:cTn>
              <p:nextCondLst>
                <p:cond evt="onClick" delay="0">
                  <p:tgtEl>
                    <p:spTgt spid="134"/>
                  </p:tgtEl>
                </p:cond>
              </p:nextCondLst>
            </p:seq>
          </p:childTnLst>
        </p:cTn>
      </p:par>
    </p:tnLst>
    <p:bldLst>
      <p:bldP spid="278" grpId="0"/>
      <p:bldP spid="278" grpId="1"/>
      <p:bldP spid="279" grpId="0"/>
      <p:bldP spid="279" grpId="1"/>
      <p:bldP spid="281" grpId="0"/>
      <p:bldP spid="281" grpId="1"/>
      <p:bldP spid="282" grpId="0"/>
      <p:bldP spid="282"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0" grpId="0"/>
      <p:bldP spid="290" grpId="1"/>
      <p:bldP spid="291" grpId="0"/>
      <p:bldP spid="291" grpId="1"/>
      <p:bldP spid="292" grpId="0"/>
      <p:bldP spid="292" grpId="1"/>
      <p:bldP spid="293" grpId="0"/>
      <p:bldP spid="293" grpId="1"/>
      <p:bldP spid="294" grpId="0"/>
      <p:bldP spid="294" grpId="1"/>
      <p:bldP spid="295" grpId="0"/>
      <p:bldP spid="295" grpId="1"/>
      <p:bldP spid="296" grpId="0"/>
      <p:bldP spid="296" grpId="1"/>
      <p:bldP spid="297" grpId="0"/>
      <p:bldP spid="297" grpId="1"/>
      <p:bldP spid="298" grpId="0"/>
      <p:bldP spid="298" grpId="1"/>
      <p:bldP spid="299" grpId="0"/>
      <p:bldP spid="299" grpId="1"/>
      <p:bldP spid="300" grpId="0"/>
      <p:bldP spid="300" grpId="1"/>
      <p:bldP spid="301" grpId="0"/>
      <p:bldP spid="301" grpId="1"/>
      <p:bldP spid="302" grpId="0"/>
      <p:bldP spid="302" grpId="1"/>
      <p:bldP spid="303" grpId="0"/>
      <p:bldP spid="303" grpId="1"/>
      <p:bldP spid="304" grpId="0"/>
      <p:bldP spid="304" grpId="1"/>
      <p:bldP spid="305" grpId="0" animBg="1"/>
      <p:bldP spid="305" grpId="1" animBg="1"/>
      <p:bldP spid="306" grpId="0"/>
      <p:bldP spid="306" grpId="1"/>
      <p:bldP spid="307" grpId="0"/>
      <p:bldP spid="307" grpId="1"/>
      <p:bldP spid="308" grpId="0"/>
      <p:bldP spid="308" grpId="1"/>
      <p:bldP spid="309" grpId="0"/>
      <p:bldP spid="309" grpId="1"/>
      <p:bldP spid="310" grpId="0"/>
      <p:bldP spid="310" grpId="1"/>
      <p:bldP spid="311" grpId="0"/>
      <p:bldP spid="311" grpId="1"/>
      <p:bldP spid="312" grpId="0"/>
      <p:bldP spid="312" grpId="1"/>
      <p:bldP spid="313" grpId="0"/>
      <p:bldP spid="313" grpId="1"/>
      <p:bldP spid="314" grpId="0"/>
      <p:bldP spid="314" grpId="1"/>
      <p:bldP spid="114" grpId="0"/>
      <p:bldP spid="114" grpId="1"/>
      <p:bldP spid="121" grpId="0"/>
      <p:bldP spid="121" grpId="1"/>
      <p:bldP spid="128" grpId="0"/>
      <p:bldP spid="128" grpId="1"/>
      <p:bldP spid="131" grpId="0"/>
      <p:bldP spid="131" grpId="1"/>
      <p:bldP spid="158" grpId="0"/>
      <p:bldP spid="158" grpId="1"/>
      <p:bldP spid="159" grpId="0"/>
      <p:bldP spid="159" grpId="1"/>
      <p:bldP spid="160" grpId="0"/>
      <p:bldP spid="160" grpId="1"/>
      <p:bldP spid="162" grpId="0"/>
      <p:bldP spid="162" grpId="1"/>
      <p:bldP spid="167" grpId="0"/>
      <p:bldP spid="167" grpId="1"/>
      <p:bldP spid="168" grpId="0"/>
      <p:bldP spid="168" grpId="1"/>
      <p:bldP spid="172" grpId="0"/>
      <p:bldP spid="172" grpId="1"/>
      <p:bldP spid="178" grpId="0"/>
      <p:bldP spid="178" grpId="1"/>
      <p:bldP spid="182" grpId="0"/>
      <p:bldP spid="18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4"/>
              <a:ext cx="7672252" cy="623748"/>
            </a:xfrm>
            <a:prstGeom prst="rect">
              <a:avLst/>
            </a:prstGeom>
            <a:noFill/>
          </p:spPr>
          <p:txBody>
            <a:bodyPr wrap="square" rtlCol="0">
              <a:spAutoFit/>
            </a:bodyPr>
            <a:lstStyle/>
            <a:p>
              <a:pPr algn="ctr">
                <a:lnSpc>
                  <a:spcPct val="125000"/>
                </a:lnSpc>
              </a:pPr>
              <a:r>
                <a:rPr lang="en-US" sz="2200" b="1" dirty="0"/>
                <a:t> </a:t>
              </a:r>
              <a:r>
                <a:rPr lang="en-US" sz="2200" b="1" dirty="0" err="1"/>
                <a:t>Dựa</a:t>
              </a:r>
              <a:r>
                <a:rPr lang="en-US" sz="2200" b="1" dirty="0"/>
                <a:t> </a:t>
              </a:r>
              <a:r>
                <a:rPr lang="en-US" sz="2200" b="1" dirty="0" err="1"/>
                <a:t>vào</a:t>
              </a:r>
              <a:r>
                <a:rPr lang="en-US" sz="2200" b="1" dirty="0"/>
                <a:t> </a:t>
              </a:r>
              <a:r>
                <a:rPr lang="en-US" sz="2200" b="1" dirty="0" err="1"/>
                <a:t>bảng</a:t>
              </a:r>
              <a:r>
                <a:rPr lang="en-US" sz="2200" b="1" dirty="0"/>
                <a:t> 18.1, </a:t>
              </a:r>
              <a:r>
                <a:rPr lang="en-US" sz="2200" b="1" dirty="0" err="1"/>
                <a:t>rút</a:t>
              </a:r>
              <a:r>
                <a:rPr lang="en-US" sz="2200" b="1" dirty="0"/>
                <a:t> </a:t>
              </a:r>
              <a:r>
                <a:rPr lang="en-US" sz="2200" b="1" dirty="0" err="1"/>
                <a:t>ra</a:t>
              </a:r>
              <a:r>
                <a:rPr lang="en-US" sz="2200" b="1" dirty="0"/>
                <a:t> </a:t>
              </a:r>
              <a:r>
                <a:rPr lang="en-US" sz="2200" b="1" dirty="0" err="1"/>
                <a:t>cách</a:t>
              </a:r>
              <a:r>
                <a:rPr lang="en-US" sz="2200" b="1" dirty="0"/>
                <a:t> </a:t>
              </a:r>
              <a:r>
                <a:rPr lang="en-US" sz="2200" b="1" dirty="0" err="1"/>
                <a:t>gọi</a:t>
              </a:r>
              <a:r>
                <a:rPr lang="en-US" sz="2200" b="1" dirty="0"/>
                <a:t> </a:t>
              </a:r>
              <a:r>
                <a:rPr lang="en-US" sz="2200" b="1" dirty="0" err="1"/>
                <a:t>tên</a:t>
              </a:r>
              <a:r>
                <a:rPr lang="en-US" sz="2200" b="1" dirty="0"/>
                <a:t> </a:t>
              </a:r>
              <a:r>
                <a:rPr lang="en-US" sz="2200" b="1" dirty="0" err="1"/>
                <a:t>theo</a:t>
              </a:r>
              <a:r>
                <a:rPr lang="en-US" sz="2200" b="1" dirty="0"/>
                <a:t> </a:t>
              </a:r>
              <a:r>
                <a:rPr lang="en-US" sz="2200" b="1" dirty="0" err="1"/>
                <a:t>danh</a:t>
              </a:r>
              <a:r>
                <a:rPr lang="en-US" sz="2200" b="1" dirty="0"/>
                <a:t> </a:t>
              </a:r>
              <a:r>
                <a:rPr lang="en-US" sz="2200" b="1" dirty="0" err="1"/>
                <a:t>pháp</a:t>
              </a:r>
              <a:r>
                <a:rPr lang="en-US" sz="2200" b="1" dirty="0"/>
                <a:t> </a:t>
              </a:r>
              <a:r>
                <a:rPr lang="en-US" sz="2200" b="1" dirty="0" err="1"/>
                <a:t>thay</a:t>
              </a:r>
              <a:r>
                <a:rPr lang="en-US" sz="2200" b="1" dirty="0"/>
                <a:t> </a:t>
              </a:r>
              <a:r>
                <a:rPr lang="en-US" sz="2200" b="1" dirty="0" err="1"/>
                <a:t>thế</a:t>
              </a:r>
              <a:r>
                <a:rPr lang="en-US" sz="2200" b="1" dirty="0"/>
                <a:t> </a:t>
              </a:r>
              <a:r>
                <a:rPr lang="en-US" sz="2200" b="1" dirty="0" err="1"/>
                <a:t>của</a:t>
              </a:r>
              <a:r>
                <a:rPr lang="en-US" sz="2200" b="1" dirty="0"/>
                <a:t> aldehyde so </a:t>
              </a:r>
              <a:r>
                <a:rPr lang="en-US" sz="2200" b="1" dirty="0" err="1"/>
                <a:t>với</a:t>
              </a:r>
              <a:r>
                <a:rPr lang="en-US" sz="2200" b="1" dirty="0"/>
                <a:t> ketone.</a:t>
              </a:r>
            </a:p>
            <a:p>
              <a:pPr algn="ctr">
                <a:lnSpc>
                  <a:spcPct val="125000"/>
                </a:lnSpc>
              </a:pP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976331" y="3289304"/>
            <a:ext cx="10590050" cy="892120"/>
            <a:chOff x="587723" y="4009461"/>
            <a:chExt cx="10590050" cy="892120"/>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50565" y="4070584"/>
              <a:ext cx="98272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spcBef>
                  <a:spcPts val="0"/>
                </a:spcBef>
                <a:spcAft>
                  <a:spcPts val="0"/>
                </a:spcAft>
              </a:pPr>
              <a:r>
                <a:rPr lang="en-US" sz="2400" b="0" i="0" dirty="0" err="1">
                  <a:solidFill>
                    <a:srgbClr val="333333"/>
                  </a:solidFill>
                  <a:effectLst/>
                  <a:latin typeface="Roboto" panose="02000000000000000000" pitchFamily="2" charset="0"/>
                </a:rPr>
                <a:t>Cách</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gọi</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tên</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theo</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danh</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pháp</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thay</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thế</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của</a:t>
              </a:r>
              <a:r>
                <a:rPr lang="en-US" sz="2400" b="0" i="0" dirty="0">
                  <a:solidFill>
                    <a:srgbClr val="333333"/>
                  </a:solidFill>
                  <a:effectLst/>
                  <a:latin typeface="Roboto" panose="02000000000000000000" pitchFamily="2" charset="0"/>
                </a:rPr>
                <a:t> aldehyde </a:t>
              </a:r>
              <a:r>
                <a:rPr lang="en-US" sz="2400" b="0" i="0" dirty="0" err="1">
                  <a:solidFill>
                    <a:srgbClr val="333333"/>
                  </a:solidFill>
                  <a:effectLst/>
                  <a:latin typeface="Roboto" panose="02000000000000000000" pitchFamily="2" charset="0"/>
                </a:rPr>
                <a:t>có</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hậu</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tố</a:t>
              </a:r>
              <a:r>
                <a:rPr lang="en-US" sz="2400" b="0" i="0" dirty="0">
                  <a:solidFill>
                    <a:srgbClr val="333333"/>
                  </a:solidFill>
                  <a:effectLst/>
                  <a:latin typeface="Roboto" panose="02000000000000000000" pitchFamily="2" charset="0"/>
                </a:rPr>
                <a:t> "al" </a:t>
              </a:r>
              <a:r>
                <a:rPr lang="en-US" sz="2400" b="0" i="0" dirty="0" err="1">
                  <a:solidFill>
                    <a:srgbClr val="333333"/>
                  </a:solidFill>
                  <a:effectLst/>
                  <a:latin typeface="Roboto" panose="02000000000000000000" pitchFamily="2" charset="0"/>
                </a:rPr>
                <a:t>còn</a:t>
              </a:r>
              <a:r>
                <a:rPr lang="en-US" sz="2400" b="0" i="0" dirty="0">
                  <a:solidFill>
                    <a:srgbClr val="333333"/>
                  </a:solidFill>
                  <a:effectLst/>
                  <a:latin typeface="Roboto" panose="02000000000000000000" pitchFamily="2" charset="0"/>
                </a:rPr>
                <a:t> ketone </a:t>
              </a:r>
              <a:r>
                <a:rPr lang="en-US" sz="2400" b="0" i="0" dirty="0" err="1">
                  <a:solidFill>
                    <a:srgbClr val="333333"/>
                  </a:solidFill>
                  <a:effectLst/>
                  <a:latin typeface="Roboto" panose="02000000000000000000" pitchFamily="2" charset="0"/>
                </a:rPr>
                <a:t>có</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thêm</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số</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chỉ</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vị</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trí</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nhóm</a:t>
              </a:r>
              <a:r>
                <a:rPr lang="en-US" sz="2400" b="0" i="0" dirty="0">
                  <a:solidFill>
                    <a:srgbClr val="333333"/>
                  </a:solidFill>
                  <a:effectLst/>
                  <a:latin typeface="Roboto" panose="02000000000000000000" pitchFamily="2" charset="0"/>
                </a:rPr>
                <a:t> carbonyl + </a:t>
              </a:r>
              <a:r>
                <a:rPr lang="en-US" sz="2400" b="0" i="0" dirty="0" err="1">
                  <a:solidFill>
                    <a:srgbClr val="333333"/>
                  </a:solidFill>
                  <a:effectLst/>
                  <a:latin typeface="Roboto" panose="02000000000000000000" pitchFamily="2" charset="0"/>
                </a:rPr>
                <a:t>hậu</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tố</a:t>
              </a:r>
              <a:r>
                <a:rPr lang="en-US" sz="2400" b="0" i="0" dirty="0">
                  <a:solidFill>
                    <a:srgbClr val="333333"/>
                  </a:solidFill>
                  <a:effectLst/>
                  <a:latin typeface="Roboto" panose="02000000000000000000" pitchFamily="2" charset="0"/>
                </a:rPr>
                <a:t> </a:t>
              </a:r>
              <a:r>
                <a:rPr lang="en-US" sz="2400" b="0" i="0" dirty="0" err="1">
                  <a:solidFill>
                    <a:srgbClr val="333333"/>
                  </a:solidFill>
                  <a:effectLst/>
                  <a:latin typeface="Roboto" panose="02000000000000000000" pitchFamily="2" charset="0"/>
                </a:rPr>
                <a:t>là</a:t>
              </a:r>
              <a:r>
                <a:rPr lang="en-US" sz="2400" b="0" i="0" dirty="0">
                  <a:solidFill>
                    <a:srgbClr val="333333"/>
                  </a:solidFill>
                  <a:effectLst/>
                  <a:latin typeface="Roboto" panose="02000000000000000000" pitchFamily="2" charset="0"/>
                </a:rPr>
                <a:t> "one" </a:t>
              </a:r>
              <a:endParaRPr kumimoji="0" lang="en-US" altLang="en-US" sz="1800" b="0" i="0" u="none" strike="noStrike" cap="none" normalizeH="0" baseline="30000" dirty="0">
                <a:ln>
                  <a:noFill/>
                </a:ln>
                <a:solidFill>
                  <a:schemeClr val="tx1"/>
                </a:solidFill>
                <a:effectLs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2</a:t>
            </a:r>
          </a:p>
        </p:txBody>
      </p:sp>
    </p:spTree>
    <p:extLst>
      <p:ext uri="{BB962C8B-B14F-4D97-AF65-F5344CB8AC3E}">
        <p14:creationId xmlns:p14="http://schemas.microsoft.com/office/powerpoint/2010/main" val="4286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2</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63478"/>
            <a:ext cx="9815740" cy="1969926"/>
            <a:chOff x="1965788" y="2168370"/>
            <a:chExt cx="7305865" cy="1969926"/>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1969926"/>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9"/>
              <a:ext cx="7054310" cy="1824346"/>
            </a:xfrm>
            <a:prstGeom prst="rect">
              <a:avLst/>
            </a:prstGeom>
            <a:noFill/>
          </p:spPr>
          <p:txBody>
            <a:bodyPr wrap="square" rtlCol="0">
              <a:spAutoFit/>
            </a:bodyPr>
            <a:lstStyle/>
            <a:p>
              <a:pPr algn="ctr">
                <a:lnSpc>
                  <a:spcPct val="120000"/>
                </a:lnSpc>
              </a:pPr>
              <a:r>
                <a:rPr lang="en-US" sz="2400" b="1" dirty="0"/>
                <a:t> </a:t>
              </a:r>
              <a:r>
                <a:rPr lang="en-US" sz="2400" b="1" dirty="0" err="1"/>
                <a:t>Gọi</a:t>
              </a:r>
              <a:r>
                <a:rPr lang="en-US" sz="2400" b="1" dirty="0"/>
                <a:t> </a:t>
              </a:r>
              <a:r>
                <a:rPr lang="en-US" sz="2400" b="1" dirty="0" err="1"/>
                <a:t>tên</a:t>
              </a:r>
              <a:r>
                <a:rPr lang="en-US" sz="2400" b="1" dirty="0"/>
                <a:t> </a:t>
              </a:r>
              <a:r>
                <a:rPr lang="en-US" sz="2400" b="1" dirty="0" err="1"/>
                <a:t>theo</a:t>
              </a:r>
              <a:r>
                <a:rPr lang="en-US" sz="2400" b="1" dirty="0"/>
                <a:t> </a:t>
              </a:r>
              <a:r>
                <a:rPr lang="en-US" sz="2400" b="1" dirty="0" err="1"/>
                <a:t>danh</a:t>
              </a:r>
              <a:r>
                <a:rPr lang="en-US" sz="2400" b="1" dirty="0"/>
                <a:t> </a:t>
              </a:r>
              <a:r>
                <a:rPr lang="en-US" sz="2400" b="1" dirty="0" err="1"/>
                <a:t>pháp</a:t>
              </a:r>
              <a:r>
                <a:rPr lang="en-US" sz="2400" b="1" dirty="0"/>
                <a:t> </a:t>
              </a:r>
              <a:r>
                <a:rPr lang="en-US" sz="2400" b="1" dirty="0" err="1"/>
                <a:t>thay</a:t>
              </a:r>
              <a:r>
                <a:rPr lang="en-US" sz="2400" b="1" dirty="0"/>
                <a:t> </a:t>
              </a:r>
              <a:r>
                <a:rPr lang="en-US" sz="2400" b="1" dirty="0" err="1"/>
                <a:t>thế</a:t>
              </a:r>
              <a:r>
                <a:rPr lang="en-US" sz="2400" b="1" dirty="0"/>
                <a:t> </a:t>
              </a:r>
              <a:r>
                <a:rPr lang="en-US" sz="2400" b="1" dirty="0" err="1"/>
                <a:t>của</a:t>
              </a:r>
              <a:r>
                <a:rPr lang="en-US" sz="2400" b="1" dirty="0"/>
                <a:t> </a:t>
              </a:r>
              <a:r>
                <a:rPr lang="en-US" sz="2400" b="1" dirty="0" err="1"/>
                <a:t>các</a:t>
              </a:r>
              <a:r>
                <a:rPr lang="en-US" sz="2400" b="1" dirty="0"/>
                <a:t> </a:t>
              </a:r>
              <a:r>
                <a:rPr lang="en-US" sz="2400" b="1" dirty="0" err="1"/>
                <a:t>hợp</a:t>
              </a:r>
              <a:r>
                <a:rPr lang="en-US" sz="2400" b="1" dirty="0"/>
                <a:t> </a:t>
              </a:r>
              <a:r>
                <a:rPr lang="en-US" sz="2400" b="1" dirty="0" err="1"/>
                <a:t>chất</a:t>
              </a:r>
              <a:r>
                <a:rPr lang="en-US" sz="2400" b="1" dirty="0"/>
                <a:t> carbonyl </a:t>
              </a:r>
              <a:r>
                <a:rPr lang="en-US" sz="2400" b="1" dirty="0" err="1"/>
                <a:t>sau</a:t>
              </a:r>
              <a:r>
                <a:rPr lang="en-US" sz="2400" b="1" dirty="0"/>
                <a:t> </a:t>
              </a:r>
            </a:p>
            <a:p>
              <a:pPr algn="ctr">
                <a:lnSpc>
                  <a:spcPct val="120000"/>
                </a:lnSpc>
              </a:pPr>
              <a:r>
                <a:rPr lang="en-US" sz="2400" b="1" dirty="0"/>
                <a:t>a) (CH</a:t>
              </a:r>
              <a:r>
                <a:rPr lang="en-US" sz="2400" b="1" baseline="-25000" dirty="0"/>
                <a:t>3</a:t>
              </a:r>
              <a:r>
                <a:rPr lang="en-US" sz="2400" b="1" dirty="0"/>
                <a:t>)</a:t>
              </a:r>
              <a:r>
                <a:rPr lang="en-US" sz="2400" b="1" baseline="-25000" dirty="0"/>
                <a:t>2</a:t>
              </a:r>
              <a:r>
                <a:rPr lang="en-US" sz="2400" b="1" dirty="0"/>
                <a:t>CHCHO</a:t>
              </a:r>
            </a:p>
            <a:p>
              <a:pPr algn="ctr">
                <a:lnSpc>
                  <a:spcPct val="120000"/>
                </a:lnSpc>
              </a:pPr>
              <a:r>
                <a:rPr lang="en-US" sz="2400" b="1" dirty="0"/>
                <a:t>b) CH</a:t>
              </a:r>
              <a:r>
                <a:rPr lang="en-US" sz="2400" b="1" baseline="-25000" dirty="0"/>
                <a:t>3</a:t>
              </a:r>
              <a:r>
                <a:rPr lang="en-US" sz="2400" b="1" dirty="0"/>
                <a:t>CH</a:t>
              </a:r>
              <a:r>
                <a:rPr lang="en-US" sz="2400" b="1" baseline="-25000" dirty="0"/>
                <a:t>2</a:t>
              </a:r>
              <a:r>
                <a:rPr lang="en-US" sz="2400" b="1" dirty="0"/>
                <a:t>CH</a:t>
              </a:r>
              <a:r>
                <a:rPr lang="en-US" sz="2400" b="1" baseline="-25000" dirty="0"/>
                <a:t>2</a:t>
              </a:r>
              <a:r>
                <a:rPr lang="en-US" sz="2400" b="1" dirty="0"/>
                <a:t>COCH</a:t>
              </a:r>
              <a:r>
                <a:rPr lang="en-US" sz="2400" b="1" baseline="-25000" dirty="0"/>
                <a:t>3</a:t>
              </a:r>
            </a:p>
            <a:p>
              <a:pPr algn="ctr">
                <a:lnSpc>
                  <a:spcPct val="120000"/>
                </a:lnSpc>
              </a:pPr>
              <a:r>
                <a:rPr lang="en-US" sz="2400" b="1" dirty="0"/>
                <a:t>c) CH</a:t>
              </a:r>
              <a:r>
                <a:rPr lang="en-US" sz="2400" b="1" baseline="-25000" dirty="0"/>
                <a:t>3</a:t>
              </a:r>
              <a:r>
                <a:rPr lang="en-US" sz="2400" b="1" dirty="0"/>
                <a:t>CH=C(CH</a:t>
              </a:r>
              <a:r>
                <a:rPr lang="en-US" sz="2400" b="1" baseline="-25000" dirty="0"/>
                <a:t>3</a:t>
              </a:r>
              <a:r>
                <a:rPr lang="en-US" sz="2400" b="1" dirty="0"/>
                <a:t>)CHO</a:t>
              </a:r>
              <a:endParaRPr lang="vi-VN" sz="2400" b="1" dirty="0"/>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4062117" y="3826520"/>
            <a:ext cx="6819059" cy="1444330"/>
            <a:chOff x="2566241" y="2718317"/>
            <a:chExt cx="6819059" cy="1444330"/>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6115507" cy="1431930"/>
            </a:xfrm>
            <a:prstGeom prst="rect">
              <a:avLst/>
            </a:prstGeom>
            <a:noFill/>
          </p:spPr>
          <p:txBody>
            <a:bodyPr wrap="square" rtlCol="0">
              <a:spAutoFit/>
            </a:bodyPr>
            <a:lstStyle/>
            <a:p>
              <a:pPr>
                <a:lnSpc>
                  <a:spcPct val="125000"/>
                </a:lnSpc>
              </a:pPr>
              <a:r>
                <a:rPr lang="en-US" sz="2400" dirty="0">
                  <a:latin typeface="+mj-lt"/>
                </a:rPr>
                <a:t>a) 2- </a:t>
              </a:r>
              <a:r>
                <a:rPr lang="en-US" sz="2400" dirty="0" err="1">
                  <a:latin typeface="+mj-lt"/>
                </a:rPr>
                <a:t>methylrpropanal</a:t>
              </a:r>
              <a:endParaRPr lang="en-US" sz="2400" dirty="0">
                <a:latin typeface="+mj-lt"/>
              </a:endParaRPr>
            </a:p>
            <a:p>
              <a:pPr>
                <a:lnSpc>
                  <a:spcPct val="125000"/>
                </a:lnSpc>
              </a:pPr>
              <a:r>
                <a:rPr lang="en-US" sz="2400" dirty="0">
                  <a:latin typeface="+mj-lt"/>
                </a:rPr>
                <a:t>b) Pentan-2-one</a:t>
              </a:r>
            </a:p>
            <a:p>
              <a:pPr>
                <a:lnSpc>
                  <a:spcPct val="125000"/>
                </a:lnSpc>
              </a:pPr>
              <a:r>
                <a:rPr lang="en-US" sz="2400" dirty="0">
                  <a:latin typeface="+mj-lt"/>
                </a:rPr>
                <a:t>c) 2-methylbut-2-enal</a:t>
              </a:r>
              <a:endParaRPr lang="vi-VN" sz="2400" dirty="0">
                <a:latin typeface="+mj-lt"/>
              </a:endParaRPr>
            </a:p>
          </p:txBody>
        </p:sp>
      </p:grpSp>
      <p:pic>
        <p:nvPicPr>
          <p:cNvPr id="4098" name="Picture 2">
            <a:extLst>
              <a:ext uri="{FF2B5EF4-FFF2-40B4-BE49-F238E27FC236}">
                <a16:creationId xmlns:a16="http://schemas.microsoft.com/office/drawing/2014/main" id="{A1D65A95-0D8B-C642-1418-A32A834E2F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1013" y="7062788"/>
            <a:ext cx="32480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6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1</a:t>
              </a:r>
            </a:p>
          </p:txBody>
        </p:sp>
        <p:sp>
          <p:nvSpPr>
            <p:cNvPr id="9" name="Oval 8">
              <a:extLst>
                <a:ext uri="{FF2B5EF4-FFF2-40B4-BE49-F238E27FC236}">
                  <a16:creationId xmlns:a16="http://schemas.microsoft.com/office/drawing/2014/main" id="{226C6E14-F8F9-AB54-C119-45C43CC7FC8C}"/>
                </a:ext>
              </a:extLst>
            </p:cNvPr>
            <p:cNvSpPr/>
            <p:nvPr/>
          </p:nvSpPr>
          <p:spPr>
            <a:xfrm>
              <a:off x="358218" y="192818"/>
              <a:ext cx="979356" cy="979356"/>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94E92B6-35FE-92D0-9B83-92EB6712EC06}"/>
              </a:ext>
            </a:extLst>
          </p:cNvPr>
          <p:cNvGrpSpPr/>
          <p:nvPr/>
        </p:nvGrpSpPr>
        <p:grpSpPr>
          <a:xfrm>
            <a:off x="1207358" y="1246746"/>
            <a:ext cx="9815740" cy="978124"/>
            <a:chOff x="1965788" y="2168370"/>
            <a:chExt cx="7305865" cy="1969926"/>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1969926"/>
            </a:xfrm>
            <a:prstGeom prst="roundRect">
              <a:avLst>
                <a:gd name="adj" fmla="val 20240"/>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9"/>
              <a:ext cx="7054310" cy="937949"/>
            </a:xfrm>
            <a:prstGeom prst="rect">
              <a:avLst/>
            </a:prstGeom>
            <a:noFill/>
          </p:spPr>
          <p:txBody>
            <a:bodyPr wrap="square" rtlCol="0">
              <a:spAutoFit/>
            </a:bodyPr>
            <a:lstStyle/>
            <a:p>
              <a:pPr algn="ctr">
                <a:lnSpc>
                  <a:spcPct val="120000"/>
                </a:lnSpc>
              </a:pPr>
              <a:r>
                <a:rPr lang="vi-VN" sz="2400" b="1" dirty="0"/>
                <a:t>Tìm hiểu một số hợp chất Carbonyl được tìm thấy trong thiên nhiên. Nêu vai trò của chúng trong đời sống.</a:t>
              </a:r>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672571" y="2587112"/>
            <a:ext cx="10790566" cy="3529453"/>
            <a:chOff x="2566241" y="2718317"/>
            <a:chExt cx="10790566" cy="3529453"/>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10087014" cy="3517053"/>
            </a:xfrm>
            <a:prstGeom prst="rect">
              <a:avLst/>
            </a:prstGeom>
            <a:noFill/>
          </p:spPr>
          <p:txBody>
            <a:bodyPr wrap="square" rtlCol="0">
              <a:spAutoFit/>
            </a:bodyPr>
            <a:lstStyle/>
            <a:p>
              <a:pPr>
                <a:lnSpc>
                  <a:spcPct val="125000"/>
                </a:lnSpc>
              </a:pPr>
              <a:r>
                <a:rPr lang="vi-VN" sz="2000" b="1" dirty="0">
                  <a:latin typeface="+mj-lt"/>
                </a:rPr>
                <a:t>Hợp chất vanillin </a:t>
              </a:r>
              <a:r>
                <a:rPr lang="vi-VN" sz="2000" dirty="0">
                  <a:latin typeface="+mj-lt"/>
                </a:rPr>
                <a:t>từ cây vani là hợp chất carbonyl được dùng trong</a:t>
              </a:r>
              <a:r>
                <a:rPr lang="en-US" sz="2000" dirty="0">
                  <a:latin typeface="+mj-lt"/>
                </a:rPr>
                <a:t> </a:t>
              </a:r>
              <a:r>
                <a:rPr lang="vi-VN" sz="2000" dirty="0">
                  <a:latin typeface="+mj-lt"/>
                </a:rPr>
                <a:t>ngành thực phẩm: là hương liệu cho vào các loại chè, bánh, … nhằm tạo mùi thơm và kích thích vị giác.</a:t>
              </a:r>
            </a:p>
            <a:p>
              <a:pPr>
                <a:lnSpc>
                  <a:spcPct val="125000"/>
                </a:lnSpc>
              </a:pPr>
              <a:r>
                <a:rPr lang="vi-VN" sz="2000" dirty="0">
                  <a:latin typeface="+mj-lt"/>
                </a:rPr>
                <a:t>Trong ngành công nghiệp nước hoa</a:t>
              </a:r>
            </a:p>
            <a:p>
              <a:pPr>
                <a:lnSpc>
                  <a:spcPct val="125000"/>
                </a:lnSpc>
              </a:pPr>
              <a:r>
                <a:rPr lang="vi-VN" sz="2000" dirty="0">
                  <a:latin typeface="+mj-lt"/>
                </a:rPr>
                <a:t>Trong y học (tạo mùi thơm cho thuốc, giảm đau, kháng viêm, điều trị các chứng đau răng và viêm loét dạ dày,.... giúp cải thiện tình trạng khó ngủ, mất ngủ, trầm cảm và lo lắng),...</a:t>
              </a:r>
            </a:p>
            <a:p>
              <a:pPr>
                <a:lnSpc>
                  <a:spcPct val="125000"/>
                </a:lnSpc>
              </a:pPr>
              <a:r>
                <a:rPr lang="vi-VN" sz="2000" b="1" dirty="0">
                  <a:latin typeface="+mj-lt"/>
                </a:rPr>
                <a:t>Hợp chất muscone </a:t>
              </a:r>
              <a:r>
                <a:rPr lang="vi-VN" sz="2000" dirty="0">
                  <a:latin typeface="+mj-lt"/>
                </a:rPr>
                <a:t>được dùng làm dược liệu có nguồn gốc từ chất dịch tuyến được lấy từ các loài động vật như hươu xạ, chồn hương và các loài thực vật hay các chất nhân tạo có mùi hương tương tự. Đây được xem là một loại dược liệu quý, khá đắt đỏ.</a:t>
              </a:r>
            </a:p>
          </p:txBody>
        </p:sp>
      </p:grpSp>
      <p:pic>
        <p:nvPicPr>
          <p:cNvPr id="8194" name="Picture 2" descr="Brain - Free people icons">
            <a:extLst>
              <a:ext uri="{FF2B5EF4-FFF2-40B4-BE49-F238E27FC236}">
                <a16:creationId xmlns:a16="http://schemas.microsoft.com/office/drawing/2014/main" id="{C8ADC040-C47D-FBAB-CDB0-7340ECA6D5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434" y="323034"/>
            <a:ext cx="718924" cy="71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3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2616200" y="3406092"/>
            <a:ext cx="6959600"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6EB5B2AF-141D-48D1-1855-4E352B59DAF0}"/>
              </a:ext>
            </a:extLst>
          </p:cNvPr>
          <p:cNvSpPr txBox="1"/>
          <p:nvPr/>
        </p:nvSpPr>
        <p:spPr>
          <a:xfrm>
            <a:off x="2921000" y="3577496"/>
            <a:ext cx="6350000"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latin typeface="Arial" panose="020B0604020202020204" pitchFamily="34" charset="0"/>
                <a:ea typeface="Tahoma" panose="020B0604030504040204" pitchFamily="34" charset="0"/>
                <a:cs typeface="Arial" panose="020B0604020202020204" pitchFamily="34" charset="0"/>
              </a:rPr>
              <a:t>TÍNH CHẤT VẬT LÍ</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279901" y="1886858"/>
            <a:ext cx="363220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31337C45-5A50-63EB-02C2-B9D4FED49843}"/>
              </a:ext>
            </a:extLst>
          </p:cNvPr>
          <p:cNvSpPr txBox="1"/>
          <p:nvPr/>
        </p:nvSpPr>
        <p:spPr>
          <a:xfrm>
            <a:off x="4279901" y="1932689"/>
            <a:ext cx="36322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C00000"/>
                </a:solidFill>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962547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7" name="Group 6">
            <a:extLst>
              <a:ext uri="{FF2B5EF4-FFF2-40B4-BE49-F238E27FC236}">
                <a16:creationId xmlns:a16="http://schemas.microsoft.com/office/drawing/2014/main" id="{AD4DD1D1-E885-0C7B-A0EC-38474B3AADC3}"/>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E67BFE72-36A8-A059-BF34-1772FDFA1C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14B5A55E-9B39-14A2-0B2D-71AC089135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0763F92D-8E5E-B9FC-8A5E-79966FC51D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E8A54084-7583-C03E-15AC-29B065C0E35C}"/>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F63DF994-7782-0F41-7A11-D5AD9E5453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63E090AC-CD73-B44E-E9A4-EFC462904A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A33D5CA1-920C-3B6F-F819-BC6F537ADA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aphicFrame>
        <p:nvGraphicFramePr>
          <p:cNvPr id="25" name="Table 24">
            <a:extLst>
              <a:ext uri="{FF2B5EF4-FFF2-40B4-BE49-F238E27FC236}">
                <a16:creationId xmlns:a16="http://schemas.microsoft.com/office/drawing/2014/main" id="{63390EA2-96AB-6293-6595-D70410B17405}"/>
              </a:ext>
            </a:extLst>
          </p:cNvPr>
          <p:cNvGraphicFramePr>
            <a:graphicFrameLocks noGrp="1"/>
          </p:cNvGraphicFramePr>
          <p:nvPr>
            <p:extLst>
              <p:ext uri="{D42A27DB-BD31-4B8C-83A1-F6EECF244321}">
                <p14:modId xmlns:p14="http://schemas.microsoft.com/office/powerpoint/2010/main" val="4160313243"/>
              </p:ext>
            </p:extLst>
          </p:nvPr>
        </p:nvGraphicFramePr>
        <p:xfrm>
          <a:off x="876391" y="967499"/>
          <a:ext cx="10151865" cy="3108960"/>
        </p:xfrm>
        <a:graphic>
          <a:graphicData uri="http://schemas.openxmlformats.org/drawingml/2006/table">
            <a:tbl>
              <a:tblPr firstRow="1" bandRow="1">
                <a:tableStyleId>{5C22544A-7EE6-4342-B048-85BDC9FD1C3A}</a:tableStyleId>
              </a:tblPr>
              <a:tblGrid>
                <a:gridCol w="727493">
                  <a:extLst>
                    <a:ext uri="{9D8B030D-6E8A-4147-A177-3AD203B41FA5}">
                      <a16:colId xmlns:a16="http://schemas.microsoft.com/office/drawing/2014/main" val="2507631620"/>
                    </a:ext>
                  </a:extLst>
                </a:gridCol>
                <a:gridCol w="3161030">
                  <a:extLst>
                    <a:ext uri="{9D8B030D-6E8A-4147-A177-3AD203B41FA5}">
                      <a16:colId xmlns:a16="http://schemas.microsoft.com/office/drawing/2014/main" val="2003692680"/>
                    </a:ext>
                  </a:extLst>
                </a:gridCol>
                <a:gridCol w="1811506">
                  <a:extLst>
                    <a:ext uri="{9D8B030D-6E8A-4147-A177-3AD203B41FA5}">
                      <a16:colId xmlns:a16="http://schemas.microsoft.com/office/drawing/2014/main" val="4054246949"/>
                    </a:ext>
                  </a:extLst>
                </a:gridCol>
                <a:gridCol w="1453745">
                  <a:extLst>
                    <a:ext uri="{9D8B030D-6E8A-4147-A177-3AD203B41FA5}">
                      <a16:colId xmlns:a16="http://schemas.microsoft.com/office/drawing/2014/main" val="1476068095"/>
                    </a:ext>
                  </a:extLst>
                </a:gridCol>
                <a:gridCol w="2998091">
                  <a:extLst>
                    <a:ext uri="{9D8B030D-6E8A-4147-A177-3AD203B41FA5}">
                      <a16:colId xmlns:a16="http://schemas.microsoft.com/office/drawing/2014/main" val="1584561758"/>
                    </a:ext>
                  </a:extLst>
                </a:gridCol>
              </a:tblGrid>
              <a:tr h="370840">
                <a:tc>
                  <a:txBody>
                    <a:bodyPr/>
                    <a:lstStyle/>
                    <a:p>
                      <a:pPr algn="ctr"/>
                      <a:endParaRPr lang="en-US" sz="2400" dirty="0"/>
                    </a:p>
                  </a:txBody>
                  <a:tcPr anchor="ctr"/>
                </a:tc>
                <a:tc>
                  <a:txBody>
                    <a:bodyPr/>
                    <a:lstStyle/>
                    <a:p>
                      <a:pPr algn="ctr"/>
                      <a:r>
                        <a:rPr lang="en-US" sz="2400" dirty="0" err="1"/>
                        <a:t>Công</a:t>
                      </a:r>
                      <a:r>
                        <a:rPr lang="en-US" sz="2400" dirty="0"/>
                        <a:t> </a:t>
                      </a:r>
                      <a:r>
                        <a:rPr lang="en-US" sz="2400" dirty="0" err="1"/>
                        <a:t>thức</a:t>
                      </a:r>
                      <a:endParaRPr lang="en-US" sz="2400" dirty="0"/>
                    </a:p>
                  </a:txBody>
                  <a:tcPr anchor="ctr"/>
                </a:tc>
                <a:tc>
                  <a:txBody>
                    <a:bodyPr/>
                    <a:lstStyle/>
                    <a:p>
                      <a:pPr algn="ctr"/>
                      <a:r>
                        <a:rPr lang="en-US" sz="2400" dirty="0" err="1"/>
                        <a:t>Tên</a:t>
                      </a:r>
                      <a:endParaRPr lang="en-US" sz="2400" dirty="0"/>
                    </a:p>
                  </a:txBody>
                  <a:tcPr anchor="ctr"/>
                </a:tc>
                <a:tc>
                  <a:txBody>
                    <a:bodyPr/>
                    <a:lstStyle/>
                    <a:p>
                      <a:pPr algn="ctr"/>
                      <a:r>
                        <a:rPr lang="en-US" sz="2400" dirty="0" err="1"/>
                        <a:t>Nhiệt</a:t>
                      </a:r>
                      <a:r>
                        <a:rPr lang="en-US" sz="2400" dirty="0"/>
                        <a:t> </a:t>
                      </a:r>
                      <a:r>
                        <a:rPr lang="en-US" sz="2400" dirty="0" err="1"/>
                        <a:t>độ</a:t>
                      </a:r>
                      <a:r>
                        <a:rPr lang="en-US" sz="2400" dirty="0"/>
                        <a:t> </a:t>
                      </a:r>
                      <a:r>
                        <a:rPr lang="en-US" sz="2400" dirty="0" err="1"/>
                        <a:t>sôi</a:t>
                      </a:r>
                      <a:r>
                        <a:rPr lang="en-US" sz="2400" dirty="0"/>
                        <a:t> (</a:t>
                      </a:r>
                      <a:r>
                        <a:rPr lang="en-US" sz="2400" baseline="30000" dirty="0" err="1"/>
                        <a:t>o</a:t>
                      </a:r>
                      <a:r>
                        <a:rPr lang="en-US" sz="2400" baseline="0" dirty="0" err="1"/>
                        <a:t>C</a:t>
                      </a:r>
                      <a:r>
                        <a:rPr lang="en-US" sz="2400" baseline="0" dirty="0"/>
                        <a:t>)</a:t>
                      </a:r>
                      <a:endParaRPr lang="en-US" sz="2400" dirty="0"/>
                    </a:p>
                  </a:txBody>
                  <a:tcPr anchor="ctr"/>
                </a:tc>
                <a:tc>
                  <a:txBody>
                    <a:bodyPr/>
                    <a:lstStyle/>
                    <a:p>
                      <a:pPr algn="ctr"/>
                      <a:r>
                        <a:rPr lang="en-US" sz="2400" dirty="0" err="1"/>
                        <a:t>Độ</a:t>
                      </a:r>
                      <a:r>
                        <a:rPr lang="en-US" sz="2400" dirty="0"/>
                        <a:t> tan </a:t>
                      </a:r>
                      <a:r>
                        <a:rPr lang="en-US" sz="2400" dirty="0" err="1"/>
                        <a:t>trong</a:t>
                      </a:r>
                      <a:r>
                        <a:rPr lang="en-US" sz="2400" dirty="0"/>
                        <a:t> </a:t>
                      </a:r>
                      <a:r>
                        <a:rPr lang="en-US" sz="2400" dirty="0" err="1"/>
                        <a:t>nước</a:t>
                      </a:r>
                      <a:r>
                        <a:rPr lang="en-US" sz="2400" dirty="0"/>
                        <a:t> ở 20</a:t>
                      </a:r>
                      <a:r>
                        <a:rPr lang="en-US" sz="2400" baseline="30000" dirty="0"/>
                        <a:t>o</a:t>
                      </a:r>
                      <a:r>
                        <a:rPr lang="en-US" sz="2400" baseline="0" dirty="0"/>
                        <a:t>C (g/100g)</a:t>
                      </a:r>
                      <a:endParaRPr lang="en-US" sz="2400" dirty="0"/>
                    </a:p>
                  </a:txBody>
                  <a:tcPr anchor="ctr"/>
                </a:tc>
                <a:extLst>
                  <a:ext uri="{0D108BD9-81ED-4DB2-BD59-A6C34878D82A}">
                    <a16:rowId xmlns:a16="http://schemas.microsoft.com/office/drawing/2014/main" val="292052705"/>
                  </a:ext>
                </a:extLst>
              </a:tr>
              <a:tr h="370840">
                <a:tc rowSpan="4">
                  <a:txBody>
                    <a:bodyPr/>
                    <a:lstStyle/>
                    <a:p>
                      <a:pPr algn="ctr"/>
                      <a:r>
                        <a:rPr lang="en-US" sz="2400" dirty="0"/>
                        <a:t>Aldehyde</a:t>
                      </a:r>
                    </a:p>
                  </a:txBody>
                  <a:tcPr vert="vert270" anchor="ctr"/>
                </a:tc>
                <a:tc>
                  <a:txBody>
                    <a:bodyPr/>
                    <a:lstStyle/>
                    <a:p>
                      <a:r>
                        <a:rPr lang="en-US" sz="2400" dirty="0"/>
                        <a:t>HCHO</a:t>
                      </a:r>
                    </a:p>
                  </a:txBody>
                  <a:tcPr/>
                </a:tc>
                <a:tc>
                  <a:txBody>
                    <a:bodyPr/>
                    <a:lstStyle/>
                    <a:p>
                      <a:pPr algn="ctr"/>
                      <a:r>
                        <a:rPr lang="en-US" sz="2400" dirty="0"/>
                        <a:t>Methanal</a:t>
                      </a:r>
                    </a:p>
                  </a:txBody>
                  <a:tcPr anchor="ctr"/>
                </a:tc>
                <a:tc>
                  <a:txBody>
                    <a:bodyPr/>
                    <a:lstStyle/>
                    <a:p>
                      <a:pPr algn="ctr"/>
                      <a:r>
                        <a:rPr lang="en-US" sz="2400" dirty="0"/>
                        <a:t>-21</a:t>
                      </a:r>
                    </a:p>
                  </a:txBody>
                  <a:tcPr anchor="ctr"/>
                </a:tc>
                <a:tc>
                  <a:txBody>
                    <a:bodyPr/>
                    <a:lstStyle/>
                    <a:p>
                      <a:pPr algn="ctr"/>
                      <a:r>
                        <a:rPr lang="en-US" sz="2400" dirty="0"/>
                        <a:t>Tan </a:t>
                      </a:r>
                      <a:r>
                        <a:rPr lang="en-US" sz="2400" dirty="0" err="1"/>
                        <a:t>nhiều</a:t>
                      </a:r>
                      <a:endParaRPr lang="en-US" sz="2400" dirty="0"/>
                    </a:p>
                  </a:txBody>
                  <a:tcPr anchor="ctr"/>
                </a:tc>
                <a:extLst>
                  <a:ext uri="{0D108BD9-81ED-4DB2-BD59-A6C34878D82A}">
                    <a16:rowId xmlns:a16="http://schemas.microsoft.com/office/drawing/2014/main" val="267722752"/>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CHO</a:t>
                      </a:r>
                      <a:endParaRPr lang="en-US" sz="2400" dirty="0"/>
                    </a:p>
                  </a:txBody>
                  <a:tcPr/>
                </a:tc>
                <a:tc>
                  <a:txBody>
                    <a:bodyPr/>
                    <a:lstStyle/>
                    <a:p>
                      <a:pPr algn="ctr"/>
                      <a:r>
                        <a:rPr lang="en-US" sz="2400" dirty="0"/>
                        <a:t>Ethanal</a:t>
                      </a:r>
                    </a:p>
                  </a:txBody>
                  <a:tcPr anchor="ctr"/>
                </a:tc>
                <a:tc>
                  <a:txBody>
                    <a:bodyPr/>
                    <a:lstStyle/>
                    <a:p>
                      <a:pPr algn="ctr"/>
                      <a:r>
                        <a:rPr lang="en-US" sz="2400" dirty="0"/>
                        <a:t>21</a:t>
                      </a:r>
                    </a:p>
                  </a:txBody>
                  <a:tcPr anchor="ctr"/>
                </a:tc>
                <a:tc>
                  <a:txBody>
                    <a:bodyPr/>
                    <a:lstStyle/>
                    <a:p>
                      <a:pPr algn="ctr"/>
                      <a:r>
                        <a:rPr lang="en-US" sz="2400" dirty="0"/>
                        <a:t>Tan </a:t>
                      </a:r>
                      <a:r>
                        <a:rPr lang="en-US" sz="2400" dirty="0" err="1"/>
                        <a:t>vô</a:t>
                      </a:r>
                      <a:r>
                        <a:rPr lang="en-US" sz="2400" dirty="0"/>
                        <a:t> </a:t>
                      </a:r>
                      <a:r>
                        <a:rPr lang="en-US" sz="2400" dirty="0" err="1"/>
                        <a:t>hạn</a:t>
                      </a:r>
                      <a:endParaRPr lang="en-US" sz="2400" dirty="0"/>
                    </a:p>
                  </a:txBody>
                  <a:tcPr anchor="ctr"/>
                </a:tc>
                <a:extLst>
                  <a:ext uri="{0D108BD9-81ED-4DB2-BD59-A6C34878D82A}">
                    <a16:rowId xmlns:a16="http://schemas.microsoft.com/office/drawing/2014/main" val="164247889"/>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err="1"/>
                        <a:t>Propanal</a:t>
                      </a:r>
                      <a:endParaRPr lang="en-US" sz="2400" dirty="0"/>
                    </a:p>
                  </a:txBody>
                  <a:tcPr anchor="ctr"/>
                </a:tc>
                <a:tc>
                  <a:txBody>
                    <a:bodyPr/>
                    <a:lstStyle/>
                    <a:p>
                      <a:pPr algn="ctr"/>
                      <a:r>
                        <a:rPr lang="en-US" sz="2400" dirty="0"/>
                        <a:t>49</a:t>
                      </a:r>
                    </a:p>
                  </a:txBody>
                  <a:tcPr anchor="ctr"/>
                </a:tc>
                <a:tc>
                  <a:txBody>
                    <a:bodyPr/>
                    <a:lstStyle/>
                    <a:p>
                      <a:pPr algn="ctr"/>
                      <a:r>
                        <a:rPr lang="en-US" sz="2400" dirty="0"/>
                        <a:t>16</a:t>
                      </a:r>
                    </a:p>
                  </a:txBody>
                  <a:tcPr anchor="ctr"/>
                </a:tc>
                <a:extLst>
                  <a:ext uri="{0D108BD9-81ED-4DB2-BD59-A6C34878D82A}">
                    <a16:rowId xmlns:a16="http://schemas.microsoft.com/office/drawing/2014/main" val="3462009284"/>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a:t>
                      </a:r>
                      <a:r>
                        <a:rPr lang="en-US" sz="2400" baseline="-25000" dirty="0"/>
                        <a:t>2</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a:t>Butanal</a:t>
                      </a:r>
                    </a:p>
                  </a:txBody>
                  <a:tcPr anchor="ctr"/>
                </a:tc>
                <a:tc>
                  <a:txBody>
                    <a:bodyPr/>
                    <a:lstStyle/>
                    <a:p>
                      <a:pPr algn="ctr"/>
                      <a:r>
                        <a:rPr lang="en-US" sz="2400" dirty="0"/>
                        <a:t>76</a:t>
                      </a:r>
                    </a:p>
                  </a:txBody>
                  <a:tcPr anchor="ctr"/>
                </a:tc>
                <a:tc>
                  <a:txBody>
                    <a:bodyPr/>
                    <a:lstStyle/>
                    <a:p>
                      <a:pPr algn="ctr"/>
                      <a:r>
                        <a:rPr lang="en-US" sz="2400" dirty="0"/>
                        <a:t>7</a:t>
                      </a:r>
                    </a:p>
                  </a:txBody>
                  <a:tcPr anchor="ctr"/>
                </a:tc>
                <a:extLst>
                  <a:ext uri="{0D108BD9-81ED-4DB2-BD59-A6C34878D82A}">
                    <a16:rowId xmlns:a16="http://schemas.microsoft.com/office/drawing/2014/main" val="3912871893"/>
                  </a:ext>
                </a:extLst>
              </a:tr>
              <a:tr h="370840">
                <a:tc>
                  <a:txBody>
                    <a:bodyPr/>
                    <a:lstStyle/>
                    <a:p>
                      <a:pPr algn="ctr"/>
                      <a:endParaRPr lang="en-US" sz="2400" dirty="0"/>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CH</a:t>
                      </a:r>
                      <a:r>
                        <a:rPr lang="en-US" sz="2400" baseline="-25000" dirty="0"/>
                        <a:t>3</a:t>
                      </a:r>
                      <a:r>
                        <a:rPr lang="en-US" sz="2400" baseline="0" dirty="0"/>
                        <a:t>CH</a:t>
                      </a:r>
                      <a:r>
                        <a:rPr lang="en-US" sz="2400" baseline="-25000" dirty="0"/>
                        <a:t>2</a:t>
                      </a:r>
                      <a:r>
                        <a:rPr lang="en-US" sz="2400" baseline="0" dirty="0"/>
                        <a:t>CH</a:t>
                      </a:r>
                      <a:r>
                        <a:rPr lang="en-US" sz="2400" baseline="-25000" dirty="0"/>
                        <a:t>2</a:t>
                      </a:r>
                      <a:r>
                        <a:rPr lang="en-US" sz="2400" baseline="0" dirty="0"/>
                        <a:t>CH</a:t>
                      </a:r>
                      <a:r>
                        <a:rPr lang="en-US" sz="2400" baseline="-25000" dirty="0"/>
                        <a:t>2</a:t>
                      </a:r>
                      <a:r>
                        <a:rPr lang="en-US" sz="2400" baseline="0" dirty="0"/>
                        <a:t>CHO</a:t>
                      </a:r>
                      <a:endParaRPr lang="en-US" sz="2400" dirty="0"/>
                    </a:p>
                  </a:txBody>
                  <a:tcPr/>
                </a:tc>
                <a:tc>
                  <a:txBody>
                    <a:bodyPr/>
                    <a:lstStyle/>
                    <a:p>
                      <a:pPr algn="ctr"/>
                      <a:r>
                        <a:rPr lang="en-US" sz="2400" dirty="0"/>
                        <a:t>Pentanal</a:t>
                      </a:r>
                    </a:p>
                  </a:txBody>
                  <a:tcPr anchor="ctr"/>
                </a:tc>
                <a:tc>
                  <a:txBody>
                    <a:bodyPr/>
                    <a:lstStyle/>
                    <a:p>
                      <a:pPr algn="ctr"/>
                      <a:r>
                        <a:rPr lang="en-US" sz="2400" dirty="0"/>
                        <a:t>61</a:t>
                      </a:r>
                    </a:p>
                  </a:txBody>
                  <a:tcPr anchor="ctr"/>
                </a:tc>
                <a:tc>
                  <a:txBody>
                    <a:bodyPr/>
                    <a:lstStyle/>
                    <a:p>
                      <a:pPr algn="ctr"/>
                      <a:r>
                        <a:rPr lang="en-US" sz="2400" dirty="0"/>
                        <a:t>11</a:t>
                      </a:r>
                    </a:p>
                  </a:txBody>
                  <a:tcPr anchor="ctr"/>
                </a:tc>
                <a:extLst>
                  <a:ext uri="{0D108BD9-81ED-4DB2-BD59-A6C34878D82A}">
                    <a16:rowId xmlns:a16="http://schemas.microsoft.com/office/drawing/2014/main" val="2879965676"/>
                  </a:ext>
                </a:extLst>
              </a:tr>
            </a:tbl>
          </a:graphicData>
        </a:graphic>
      </p:graphicFrame>
      <p:graphicFrame>
        <p:nvGraphicFramePr>
          <p:cNvPr id="26" name="Table 25">
            <a:extLst>
              <a:ext uri="{FF2B5EF4-FFF2-40B4-BE49-F238E27FC236}">
                <a16:creationId xmlns:a16="http://schemas.microsoft.com/office/drawing/2014/main" id="{4DD838E7-5136-C815-A7C7-5DF3A8CC5E73}"/>
              </a:ext>
            </a:extLst>
          </p:cNvPr>
          <p:cNvGraphicFramePr>
            <a:graphicFrameLocks noGrp="1"/>
          </p:cNvGraphicFramePr>
          <p:nvPr>
            <p:extLst>
              <p:ext uri="{D42A27DB-BD31-4B8C-83A1-F6EECF244321}">
                <p14:modId xmlns:p14="http://schemas.microsoft.com/office/powerpoint/2010/main" val="3989408010"/>
              </p:ext>
            </p:extLst>
          </p:nvPr>
        </p:nvGraphicFramePr>
        <p:xfrm>
          <a:off x="886856" y="4202900"/>
          <a:ext cx="10141398" cy="2194560"/>
        </p:xfrm>
        <a:graphic>
          <a:graphicData uri="http://schemas.openxmlformats.org/drawingml/2006/table">
            <a:tbl>
              <a:tblPr firstRow="1" bandRow="1">
                <a:tableStyleId>{7DF18680-E054-41AD-8BC1-D1AEF772440D}</a:tableStyleId>
              </a:tblPr>
              <a:tblGrid>
                <a:gridCol w="555705">
                  <a:extLst>
                    <a:ext uri="{9D8B030D-6E8A-4147-A177-3AD203B41FA5}">
                      <a16:colId xmlns:a16="http://schemas.microsoft.com/office/drawing/2014/main" val="2507631620"/>
                    </a:ext>
                  </a:extLst>
                </a:gridCol>
                <a:gridCol w="2932811">
                  <a:extLst>
                    <a:ext uri="{9D8B030D-6E8A-4147-A177-3AD203B41FA5}">
                      <a16:colId xmlns:a16="http://schemas.microsoft.com/office/drawing/2014/main" val="2003692680"/>
                    </a:ext>
                  </a:extLst>
                </a:gridCol>
                <a:gridCol w="2143712">
                  <a:extLst>
                    <a:ext uri="{9D8B030D-6E8A-4147-A177-3AD203B41FA5}">
                      <a16:colId xmlns:a16="http://schemas.microsoft.com/office/drawing/2014/main" val="4054246949"/>
                    </a:ext>
                  </a:extLst>
                </a:gridCol>
                <a:gridCol w="1472467">
                  <a:extLst>
                    <a:ext uri="{9D8B030D-6E8A-4147-A177-3AD203B41FA5}">
                      <a16:colId xmlns:a16="http://schemas.microsoft.com/office/drawing/2014/main" val="1476068095"/>
                    </a:ext>
                  </a:extLst>
                </a:gridCol>
                <a:gridCol w="3036703">
                  <a:extLst>
                    <a:ext uri="{9D8B030D-6E8A-4147-A177-3AD203B41FA5}">
                      <a16:colId xmlns:a16="http://schemas.microsoft.com/office/drawing/2014/main" val="1584561758"/>
                    </a:ext>
                  </a:extLst>
                </a:gridCol>
              </a:tblGrid>
              <a:tr h="370840">
                <a:tc>
                  <a:txBody>
                    <a:bodyPr/>
                    <a:lstStyle/>
                    <a:p>
                      <a:pPr algn="ctr"/>
                      <a:endParaRPr lang="en-US" sz="2400" dirty="0"/>
                    </a:p>
                  </a:txBody>
                  <a:tcPr anchor="ctr"/>
                </a:tc>
                <a:tc>
                  <a:txBody>
                    <a:bodyPr/>
                    <a:lstStyle/>
                    <a:p>
                      <a:pPr algn="ctr"/>
                      <a:r>
                        <a:rPr lang="en-US" sz="2400" dirty="0" err="1"/>
                        <a:t>Công</a:t>
                      </a:r>
                      <a:r>
                        <a:rPr lang="en-US" sz="2400" dirty="0"/>
                        <a:t> </a:t>
                      </a:r>
                      <a:r>
                        <a:rPr lang="en-US" sz="2400" dirty="0" err="1"/>
                        <a:t>thức</a:t>
                      </a:r>
                      <a:endParaRPr lang="en-US" sz="2400" dirty="0"/>
                    </a:p>
                  </a:txBody>
                  <a:tcPr anchor="ctr"/>
                </a:tc>
                <a:tc>
                  <a:txBody>
                    <a:bodyPr/>
                    <a:lstStyle/>
                    <a:p>
                      <a:pPr algn="ctr"/>
                      <a:r>
                        <a:rPr lang="en-US" sz="2400" dirty="0" err="1"/>
                        <a:t>Tên</a:t>
                      </a:r>
                      <a:endParaRPr lang="en-US" sz="2400" dirty="0"/>
                    </a:p>
                  </a:txBody>
                  <a:tcPr anchor="ctr"/>
                </a:tc>
                <a:tc>
                  <a:txBody>
                    <a:bodyPr/>
                    <a:lstStyle/>
                    <a:p>
                      <a:pPr algn="ctr"/>
                      <a:r>
                        <a:rPr lang="en-US" sz="2400" dirty="0" err="1"/>
                        <a:t>Nhiệt</a:t>
                      </a:r>
                      <a:r>
                        <a:rPr lang="en-US" sz="2400" dirty="0"/>
                        <a:t> </a:t>
                      </a:r>
                      <a:r>
                        <a:rPr lang="en-US" sz="2400" dirty="0" err="1"/>
                        <a:t>độ</a:t>
                      </a:r>
                      <a:r>
                        <a:rPr lang="en-US" sz="2400" dirty="0"/>
                        <a:t> </a:t>
                      </a:r>
                      <a:r>
                        <a:rPr lang="en-US" sz="2400" dirty="0" err="1"/>
                        <a:t>sôi</a:t>
                      </a:r>
                      <a:r>
                        <a:rPr lang="en-US" sz="2400" dirty="0"/>
                        <a:t> (</a:t>
                      </a:r>
                      <a:r>
                        <a:rPr lang="en-US" sz="2400" baseline="30000" dirty="0" err="1"/>
                        <a:t>o</a:t>
                      </a:r>
                      <a:r>
                        <a:rPr lang="en-US" sz="2400" baseline="0" dirty="0" err="1"/>
                        <a:t>C</a:t>
                      </a:r>
                      <a:r>
                        <a:rPr lang="en-US" sz="2400" baseline="0" dirty="0"/>
                        <a:t>)</a:t>
                      </a:r>
                      <a:endParaRPr lang="en-US" sz="2400" dirty="0"/>
                    </a:p>
                  </a:txBody>
                  <a:tcPr anchor="ctr"/>
                </a:tc>
                <a:tc>
                  <a:txBody>
                    <a:bodyPr/>
                    <a:lstStyle/>
                    <a:p>
                      <a:pPr algn="ctr"/>
                      <a:r>
                        <a:rPr lang="en-US" sz="2400" dirty="0" err="1"/>
                        <a:t>Độ</a:t>
                      </a:r>
                      <a:r>
                        <a:rPr lang="en-US" sz="2400" dirty="0"/>
                        <a:t> tan </a:t>
                      </a:r>
                      <a:r>
                        <a:rPr lang="en-US" sz="2400" dirty="0" err="1"/>
                        <a:t>trong</a:t>
                      </a:r>
                      <a:r>
                        <a:rPr lang="en-US" sz="2400" dirty="0"/>
                        <a:t> </a:t>
                      </a:r>
                      <a:r>
                        <a:rPr lang="en-US" sz="2400" dirty="0" err="1"/>
                        <a:t>nước</a:t>
                      </a:r>
                      <a:r>
                        <a:rPr lang="en-US" sz="2400" dirty="0"/>
                        <a:t> ở 20</a:t>
                      </a:r>
                      <a:r>
                        <a:rPr lang="en-US" sz="2400" baseline="30000" dirty="0"/>
                        <a:t>o</a:t>
                      </a:r>
                      <a:r>
                        <a:rPr lang="en-US" sz="2400" baseline="0" dirty="0"/>
                        <a:t>C (g/100g)</a:t>
                      </a:r>
                      <a:endParaRPr lang="en-US" sz="2400" dirty="0"/>
                    </a:p>
                  </a:txBody>
                  <a:tcPr anchor="ctr"/>
                </a:tc>
                <a:extLst>
                  <a:ext uri="{0D108BD9-81ED-4DB2-BD59-A6C34878D82A}">
                    <a16:rowId xmlns:a16="http://schemas.microsoft.com/office/drawing/2014/main" val="292052705"/>
                  </a:ext>
                </a:extLst>
              </a:tr>
              <a:tr h="370840">
                <a:tc rowSpan="3">
                  <a:txBody>
                    <a:bodyPr/>
                    <a:lstStyle/>
                    <a:p>
                      <a:pPr algn="ctr"/>
                      <a:r>
                        <a:rPr lang="en-US" sz="2400" dirty="0"/>
                        <a:t>Ketone</a:t>
                      </a:r>
                    </a:p>
                  </a:txBody>
                  <a:tcPr vert="vert270" anchor="ctr"/>
                </a:tc>
                <a:tc>
                  <a:txBody>
                    <a:bodyPr/>
                    <a:lstStyle/>
                    <a:p>
                      <a:r>
                        <a:rPr lang="en-US" sz="2400" dirty="0"/>
                        <a:t>CH</a:t>
                      </a:r>
                      <a:r>
                        <a:rPr lang="en-US" sz="2400" baseline="-25000" dirty="0"/>
                        <a:t>3</a:t>
                      </a:r>
                      <a:r>
                        <a:rPr lang="en-US" sz="2400" baseline="0" dirty="0"/>
                        <a:t>COCH</a:t>
                      </a:r>
                      <a:r>
                        <a:rPr lang="en-US" sz="2400" baseline="-25000" dirty="0"/>
                        <a:t>3</a:t>
                      </a:r>
                      <a:endParaRPr lang="en-US" sz="2400" dirty="0"/>
                    </a:p>
                  </a:txBody>
                  <a:tcPr/>
                </a:tc>
                <a:tc>
                  <a:txBody>
                    <a:bodyPr/>
                    <a:lstStyle/>
                    <a:p>
                      <a:pPr algn="ctr"/>
                      <a:r>
                        <a:rPr lang="en-US" sz="2400" dirty="0"/>
                        <a:t>Propanone</a:t>
                      </a:r>
                    </a:p>
                  </a:txBody>
                  <a:tcPr anchor="ctr"/>
                </a:tc>
                <a:tc>
                  <a:txBody>
                    <a:bodyPr/>
                    <a:lstStyle/>
                    <a:p>
                      <a:pPr algn="ctr"/>
                      <a:r>
                        <a:rPr lang="en-US" sz="2400" dirty="0"/>
                        <a:t>56</a:t>
                      </a:r>
                    </a:p>
                  </a:txBody>
                  <a:tcPr anchor="ctr"/>
                </a:tc>
                <a:tc>
                  <a:txBody>
                    <a:bodyPr/>
                    <a:lstStyle/>
                    <a:p>
                      <a:pPr algn="ctr"/>
                      <a:r>
                        <a:rPr lang="en-US" sz="2400" dirty="0"/>
                        <a:t>Tan </a:t>
                      </a:r>
                      <a:r>
                        <a:rPr lang="en-US" sz="2400" dirty="0" err="1"/>
                        <a:t>vô</a:t>
                      </a:r>
                      <a:r>
                        <a:rPr lang="en-US" sz="2400" dirty="0"/>
                        <a:t> </a:t>
                      </a:r>
                      <a:r>
                        <a:rPr lang="en-US" sz="2400" dirty="0" err="1"/>
                        <a:t>hạn</a:t>
                      </a:r>
                      <a:endParaRPr lang="en-US" sz="2400" dirty="0"/>
                    </a:p>
                  </a:txBody>
                  <a:tcPr anchor="ctr"/>
                </a:tc>
                <a:extLst>
                  <a:ext uri="{0D108BD9-81ED-4DB2-BD59-A6C34878D82A}">
                    <a16:rowId xmlns:a16="http://schemas.microsoft.com/office/drawing/2014/main" val="267722752"/>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COCH</a:t>
                      </a:r>
                      <a:r>
                        <a:rPr lang="en-US" sz="2400" baseline="-25000" dirty="0"/>
                        <a:t>2</a:t>
                      </a:r>
                      <a:r>
                        <a:rPr lang="en-US" sz="2400" baseline="0" dirty="0"/>
                        <a:t>CH</a:t>
                      </a:r>
                      <a:r>
                        <a:rPr lang="en-US" sz="2400" baseline="-25000" dirty="0"/>
                        <a:t>3</a:t>
                      </a:r>
                      <a:endParaRPr lang="en-US" sz="2400" dirty="0"/>
                    </a:p>
                  </a:txBody>
                  <a:tcPr/>
                </a:tc>
                <a:tc>
                  <a:txBody>
                    <a:bodyPr/>
                    <a:lstStyle/>
                    <a:p>
                      <a:pPr algn="ctr"/>
                      <a:r>
                        <a:rPr lang="en-US" sz="2400" dirty="0"/>
                        <a:t>Butanone</a:t>
                      </a:r>
                    </a:p>
                  </a:txBody>
                  <a:tcPr anchor="ctr"/>
                </a:tc>
                <a:tc>
                  <a:txBody>
                    <a:bodyPr/>
                    <a:lstStyle/>
                    <a:p>
                      <a:pPr algn="ctr"/>
                      <a:r>
                        <a:rPr lang="en-US" sz="2400" dirty="0"/>
                        <a:t>80</a:t>
                      </a:r>
                    </a:p>
                  </a:txBody>
                  <a:tcPr anchor="ctr"/>
                </a:tc>
                <a:tc>
                  <a:txBody>
                    <a:bodyPr/>
                    <a:lstStyle/>
                    <a:p>
                      <a:pPr algn="ctr"/>
                      <a:r>
                        <a:rPr lang="en-US" sz="2400" dirty="0"/>
                        <a:t>26</a:t>
                      </a:r>
                    </a:p>
                  </a:txBody>
                  <a:tcPr anchor="ctr"/>
                </a:tc>
                <a:extLst>
                  <a:ext uri="{0D108BD9-81ED-4DB2-BD59-A6C34878D82A}">
                    <a16:rowId xmlns:a16="http://schemas.microsoft.com/office/drawing/2014/main" val="164247889"/>
                  </a:ext>
                </a:extLst>
              </a:tr>
              <a:tr h="370840">
                <a:tc vMerge="1">
                  <a:txBody>
                    <a:bodyPr/>
                    <a:lstStyle/>
                    <a:p>
                      <a:endParaRPr lang="en-US" dirty="0"/>
                    </a:p>
                  </a:txBody>
                  <a:tcPr/>
                </a:tc>
                <a:tc>
                  <a:txBody>
                    <a:bodyPr/>
                    <a:lstStyle/>
                    <a:p>
                      <a:r>
                        <a:rPr lang="en-US" sz="2400" dirty="0"/>
                        <a:t>CH</a:t>
                      </a:r>
                      <a:r>
                        <a:rPr lang="en-US" sz="2400" baseline="-25000" dirty="0"/>
                        <a:t>3</a:t>
                      </a:r>
                      <a:r>
                        <a:rPr lang="en-US" sz="2400" baseline="0" dirty="0"/>
                        <a:t>CH</a:t>
                      </a:r>
                      <a:r>
                        <a:rPr lang="en-US" sz="2400" baseline="-25000" dirty="0"/>
                        <a:t>2</a:t>
                      </a:r>
                      <a:r>
                        <a:rPr lang="en-US" sz="2400" baseline="0" dirty="0"/>
                        <a:t>CO</a:t>
                      </a:r>
                      <a:r>
                        <a:rPr lang="en-US" sz="2400" dirty="0"/>
                        <a:t>CH</a:t>
                      </a:r>
                      <a:r>
                        <a:rPr lang="en-US" sz="2400" baseline="-25000" dirty="0"/>
                        <a:t>3</a:t>
                      </a:r>
                      <a:r>
                        <a:rPr lang="en-US" sz="2400" baseline="0" dirty="0"/>
                        <a:t>CH</a:t>
                      </a:r>
                      <a:r>
                        <a:rPr lang="en-US" sz="2400" baseline="-25000" dirty="0"/>
                        <a:t>2</a:t>
                      </a:r>
                      <a:endParaRPr lang="en-US" sz="2400" dirty="0"/>
                    </a:p>
                  </a:txBody>
                  <a:tcPr/>
                </a:tc>
                <a:tc>
                  <a:txBody>
                    <a:bodyPr/>
                    <a:lstStyle/>
                    <a:p>
                      <a:pPr algn="ctr"/>
                      <a:r>
                        <a:rPr lang="en-US" sz="2400" dirty="0"/>
                        <a:t>Pentan-3-one</a:t>
                      </a:r>
                    </a:p>
                  </a:txBody>
                  <a:tcPr anchor="ctr"/>
                </a:tc>
                <a:tc>
                  <a:txBody>
                    <a:bodyPr/>
                    <a:lstStyle/>
                    <a:p>
                      <a:pPr algn="ctr"/>
                      <a:r>
                        <a:rPr lang="en-US" sz="2400" dirty="0"/>
                        <a:t>101</a:t>
                      </a:r>
                    </a:p>
                  </a:txBody>
                  <a:tcPr anchor="ctr"/>
                </a:tc>
                <a:tc>
                  <a:txBody>
                    <a:bodyPr/>
                    <a:lstStyle/>
                    <a:p>
                      <a:pPr algn="ctr"/>
                      <a:r>
                        <a:rPr lang="en-US" sz="2400" dirty="0"/>
                        <a:t>5</a:t>
                      </a:r>
                    </a:p>
                  </a:txBody>
                  <a:tcPr anchor="ctr"/>
                </a:tc>
                <a:extLst>
                  <a:ext uri="{0D108BD9-81ED-4DB2-BD59-A6C34878D82A}">
                    <a16:rowId xmlns:a16="http://schemas.microsoft.com/office/drawing/2014/main" val="3462009284"/>
                  </a:ext>
                </a:extLst>
              </a:tr>
            </a:tbl>
          </a:graphicData>
        </a:graphic>
      </p:graphicFrame>
      <p:sp>
        <p:nvSpPr>
          <p:cNvPr id="27" name="TextBox 26">
            <a:extLst>
              <a:ext uri="{FF2B5EF4-FFF2-40B4-BE49-F238E27FC236}">
                <a16:creationId xmlns:a16="http://schemas.microsoft.com/office/drawing/2014/main" id="{5AC6B8B0-9A7E-75A5-FE07-DC0C1BD8927F}"/>
              </a:ext>
            </a:extLst>
          </p:cNvPr>
          <p:cNvSpPr txBox="1"/>
          <p:nvPr/>
        </p:nvSpPr>
        <p:spPr>
          <a:xfrm>
            <a:off x="2065284" y="503919"/>
            <a:ext cx="7854714" cy="369332"/>
          </a:xfrm>
          <a:prstGeom prst="rect">
            <a:avLst/>
          </a:prstGeom>
          <a:noFill/>
        </p:spPr>
        <p:txBody>
          <a:bodyPr wrap="none" lIns="0" tIns="0" rIns="0" bIns="0" rtlCol="0">
            <a:spAutoFit/>
          </a:bodyPr>
          <a:lstStyle/>
          <a:p>
            <a:pPr algn="l"/>
            <a:r>
              <a:rPr lang="en-US" sz="2400" b="1" dirty="0" err="1">
                <a:latin typeface="+mj-lt"/>
              </a:rPr>
              <a:t>Nhiệt</a:t>
            </a:r>
            <a:r>
              <a:rPr lang="en-US" sz="2400" b="1" dirty="0">
                <a:latin typeface="+mj-lt"/>
              </a:rPr>
              <a:t> </a:t>
            </a:r>
            <a:r>
              <a:rPr lang="en-US" sz="2400" b="1" dirty="0" err="1">
                <a:latin typeface="+mj-lt"/>
              </a:rPr>
              <a:t>độ</a:t>
            </a:r>
            <a:r>
              <a:rPr lang="en-US" sz="2400" b="1" dirty="0">
                <a:latin typeface="+mj-lt"/>
              </a:rPr>
              <a:t> </a:t>
            </a:r>
            <a:r>
              <a:rPr lang="en-US" sz="2400" b="1" dirty="0" err="1">
                <a:latin typeface="+mj-lt"/>
              </a:rPr>
              <a:t>sôi</a:t>
            </a:r>
            <a:r>
              <a:rPr lang="en-US" sz="2400" b="1" dirty="0">
                <a:latin typeface="+mj-lt"/>
              </a:rPr>
              <a:t> </a:t>
            </a:r>
            <a:r>
              <a:rPr lang="en-US" sz="2400" b="1" dirty="0" err="1">
                <a:latin typeface="+mj-lt"/>
              </a:rPr>
              <a:t>và</a:t>
            </a:r>
            <a:r>
              <a:rPr lang="en-US" sz="2400" b="1" dirty="0">
                <a:latin typeface="+mj-lt"/>
              </a:rPr>
              <a:t> </a:t>
            </a:r>
            <a:r>
              <a:rPr lang="en-US" sz="2400" b="1" dirty="0" err="1">
                <a:latin typeface="+mj-lt"/>
              </a:rPr>
              <a:t>tính</a:t>
            </a:r>
            <a:r>
              <a:rPr lang="en-US" sz="2400" b="1" dirty="0">
                <a:latin typeface="+mj-lt"/>
              </a:rPr>
              <a:t> tan </a:t>
            </a:r>
            <a:r>
              <a:rPr lang="en-US" sz="2400" b="1" dirty="0" err="1">
                <a:latin typeface="+mj-lt"/>
              </a:rPr>
              <a:t>của</a:t>
            </a:r>
            <a:r>
              <a:rPr lang="en-US" sz="2400" b="1" dirty="0">
                <a:latin typeface="+mj-lt"/>
              </a:rPr>
              <a:t> </a:t>
            </a:r>
            <a:r>
              <a:rPr lang="en-US" sz="2400" b="1" dirty="0" err="1">
                <a:latin typeface="+mj-lt"/>
              </a:rPr>
              <a:t>một</a:t>
            </a:r>
            <a:r>
              <a:rPr lang="en-US" sz="2400" b="1" dirty="0">
                <a:latin typeface="+mj-lt"/>
              </a:rPr>
              <a:t> </a:t>
            </a:r>
            <a:r>
              <a:rPr lang="en-US" sz="2400" b="1" dirty="0" err="1">
                <a:latin typeface="+mj-lt"/>
              </a:rPr>
              <a:t>số</a:t>
            </a:r>
            <a:r>
              <a:rPr lang="en-US" sz="2400" b="1" dirty="0">
                <a:latin typeface="+mj-lt"/>
              </a:rPr>
              <a:t> </a:t>
            </a:r>
            <a:r>
              <a:rPr lang="en-US" sz="2400" b="1" dirty="0" err="1">
                <a:latin typeface="+mj-lt"/>
              </a:rPr>
              <a:t>hợp</a:t>
            </a:r>
            <a:r>
              <a:rPr lang="en-US" sz="2400" b="1" dirty="0">
                <a:latin typeface="+mj-lt"/>
              </a:rPr>
              <a:t> </a:t>
            </a:r>
            <a:r>
              <a:rPr lang="en-US" sz="2400" b="1" dirty="0" err="1">
                <a:latin typeface="+mj-lt"/>
              </a:rPr>
              <a:t>chất</a:t>
            </a:r>
            <a:r>
              <a:rPr lang="en-US" sz="2400" b="1" dirty="0">
                <a:latin typeface="+mj-lt"/>
              </a:rPr>
              <a:t> carbonyl</a:t>
            </a:r>
          </a:p>
        </p:txBody>
      </p:sp>
    </p:spTree>
    <p:extLst>
      <p:ext uri="{BB962C8B-B14F-4D97-AF65-F5344CB8AC3E}">
        <p14:creationId xmlns:p14="http://schemas.microsoft.com/office/powerpoint/2010/main" val="14808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5" name="Group 4">
            <a:extLst>
              <a:ext uri="{FF2B5EF4-FFF2-40B4-BE49-F238E27FC236}">
                <a16:creationId xmlns:a16="http://schemas.microsoft.com/office/drawing/2014/main" id="{96447362-9252-1FCF-6E96-82FA3709E79D}"/>
              </a:ext>
            </a:extLst>
          </p:cNvPr>
          <p:cNvGrpSpPr/>
          <p:nvPr/>
        </p:nvGrpSpPr>
        <p:grpSpPr>
          <a:xfrm>
            <a:off x="-157162" y="-126336"/>
            <a:ext cx="1414462" cy="1530714"/>
            <a:chOff x="-157162" y="-126336"/>
            <a:chExt cx="1757362" cy="1901796"/>
          </a:xfrm>
        </p:grpSpPr>
        <p:pic>
          <p:nvPicPr>
            <p:cNvPr id="7" name="Graphic 6">
              <a:extLst>
                <a:ext uri="{FF2B5EF4-FFF2-40B4-BE49-F238E27FC236}">
                  <a16:creationId xmlns:a16="http://schemas.microsoft.com/office/drawing/2014/main" id="{5B0D07AE-9297-CC68-1C45-B0295D10BC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8" name="Graphic 7">
              <a:extLst>
                <a:ext uri="{FF2B5EF4-FFF2-40B4-BE49-F238E27FC236}">
                  <a16:creationId xmlns:a16="http://schemas.microsoft.com/office/drawing/2014/main" id="{16C62963-E36D-BBF8-05FB-9F15755C8C3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9" name="Graphic 8">
              <a:extLst>
                <a:ext uri="{FF2B5EF4-FFF2-40B4-BE49-F238E27FC236}">
                  <a16:creationId xmlns:a16="http://schemas.microsoft.com/office/drawing/2014/main" id="{E1FFD4FE-6DDD-A7FB-07E9-AA48F0153D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11" name="Group 10">
            <a:extLst>
              <a:ext uri="{FF2B5EF4-FFF2-40B4-BE49-F238E27FC236}">
                <a16:creationId xmlns:a16="http://schemas.microsoft.com/office/drawing/2014/main" id="{A0E193A7-0884-5730-1BA8-84773518D0AB}"/>
              </a:ext>
            </a:extLst>
          </p:cNvPr>
          <p:cNvGrpSpPr/>
          <p:nvPr/>
        </p:nvGrpSpPr>
        <p:grpSpPr>
          <a:xfrm>
            <a:off x="10921832" y="-368056"/>
            <a:ext cx="1423616" cy="1725270"/>
            <a:chOff x="10570424" y="-368057"/>
            <a:chExt cx="1768735" cy="2143517"/>
          </a:xfrm>
        </p:grpSpPr>
        <p:pic>
          <p:nvPicPr>
            <p:cNvPr id="13" name="Graphic 12">
              <a:extLst>
                <a:ext uri="{FF2B5EF4-FFF2-40B4-BE49-F238E27FC236}">
                  <a16:creationId xmlns:a16="http://schemas.microsoft.com/office/drawing/2014/main" id="{8F5C253E-11DF-BB7D-F679-1E1D7E4BCA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15" name="Graphic 14">
              <a:extLst>
                <a:ext uri="{FF2B5EF4-FFF2-40B4-BE49-F238E27FC236}">
                  <a16:creationId xmlns:a16="http://schemas.microsoft.com/office/drawing/2014/main" id="{4C92E6D0-03D6-E507-7010-91E1CCC30D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17" name="Graphic 16">
              <a:extLst>
                <a:ext uri="{FF2B5EF4-FFF2-40B4-BE49-F238E27FC236}">
                  <a16:creationId xmlns:a16="http://schemas.microsoft.com/office/drawing/2014/main" id="{ADD02679-CABD-EC5A-6600-F29DEE7A51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25" name="Group 24">
            <a:extLst>
              <a:ext uri="{FF2B5EF4-FFF2-40B4-BE49-F238E27FC236}">
                <a16:creationId xmlns:a16="http://schemas.microsoft.com/office/drawing/2014/main" id="{795D2083-478B-6774-E8B9-AA1F88AB6DF4}"/>
              </a:ext>
            </a:extLst>
          </p:cNvPr>
          <p:cNvGrpSpPr/>
          <p:nvPr/>
        </p:nvGrpSpPr>
        <p:grpSpPr>
          <a:xfrm>
            <a:off x="1705368" y="589207"/>
            <a:ext cx="8947278" cy="897105"/>
            <a:chOff x="1705368" y="589207"/>
            <a:chExt cx="8947278" cy="897105"/>
          </a:xfrm>
        </p:grpSpPr>
        <p:sp>
          <p:nvSpPr>
            <p:cNvPr id="4" name="TextBox 3">
              <a:extLst>
                <a:ext uri="{FF2B5EF4-FFF2-40B4-BE49-F238E27FC236}">
                  <a16:creationId xmlns:a16="http://schemas.microsoft.com/office/drawing/2014/main" id="{69DAEF3E-B8A0-E83A-06F7-93F5C55825A5}"/>
                </a:ext>
              </a:extLst>
            </p:cNvPr>
            <p:cNvSpPr txBox="1"/>
            <p:nvPr/>
          </p:nvSpPr>
          <p:spPr>
            <a:xfrm>
              <a:off x="2320404" y="589207"/>
              <a:ext cx="8332242" cy="897105"/>
            </a:xfrm>
            <a:prstGeom prst="rect">
              <a:avLst/>
            </a:prstGeom>
            <a:noFill/>
          </p:spPr>
          <p:txBody>
            <a:bodyPr wrap="square" rtlCol="0">
              <a:spAutoFit/>
            </a:bodyPr>
            <a:lstStyle/>
            <a:p>
              <a:pPr>
                <a:lnSpc>
                  <a:spcPct val="125000"/>
                </a:lnSpc>
              </a:pPr>
              <a:r>
                <a:rPr lang="en-US" sz="2200">
                  <a:latin typeface="+mj-lt"/>
                </a:rPr>
                <a:t>Hai aldehyde đơn giản nhất (formic aldehyde và acetic aldehyde) là những chất khí ở nhiệt độ thường. </a:t>
              </a:r>
            </a:p>
          </p:txBody>
        </p:sp>
        <p:pic>
          <p:nvPicPr>
            <p:cNvPr id="20" name="Picture 19">
              <a:extLst>
                <a:ext uri="{FF2B5EF4-FFF2-40B4-BE49-F238E27FC236}">
                  <a16:creationId xmlns:a16="http://schemas.microsoft.com/office/drawing/2014/main" id="{B711205F-8D91-1806-FE98-CB9DA30E636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5368" y="757103"/>
              <a:ext cx="630372" cy="630372"/>
            </a:xfrm>
            <a:prstGeom prst="rect">
              <a:avLst/>
            </a:prstGeom>
          </p:spPr>
        </p:pic>
      </p:grpSp>
      <p:grpSp>
        <p:nvGrpSpPr>
          <p:cNvPr id="26" name="Group 25">
            <a:extLst>
              <a:ext uri="{FF2B5EF4-FFF2-40B4-BE49-F238E27FC236}">
                <a16:creationId xmlns:a16="http://schemas.microsoft.com/office/drawing/2014/main" id="{BF0CC7CB-10BF-2913-9271-E6C1F9AD6376}"/>
              </a:ext>
            </a:extLst>
          </p:cNvPr>
          <p:cNvGrpSpPr/>
          <p:nvPr/>
        </p:nvGrpSpPr>
        <p:grpSpPr>
          <a:xfrm>
            <a:off x="1705368" y="1823520"/>
            <a:ext cx="8947278" cy="630372"/>
            <a:chOff x="1705368" y="1823520"/>
            <a:chExt cx="8947278" cy="630372"/>
          </a:xfrm>
        </p:grpSpPr>
        <p:sp>
          <p:nvSpPr>
            <p:cNvPr id="18" name="TextBox 17">
              <a:extLst>
                <a:ext uri="{FF2B5EF4-FFF2-40B4-BE49-F238E27FC236}">
                  <a16:creationId xmlns:a16="http://schemas.microsoft.com/office/drawing/2014/main" id="{C37486A7-836A-86C0-F0F8-B5167B666116}"/>
                </a:ext>
              </a:extLst>
            </p:cNvPr>
            <p:cNvSpPr txBox="1"/>
            <p:nvPr/>
          </p:nvSpPr>
          <p:spPr>
            <a:xfrm>
              <a:off x="2320404" y="1882700"/>
              <a:ext cx="8332242" cy="473912"/>
            </a:xfrm>
            <a:prstGeom prst="rect">
              <a:avLst/>
            </a:prstGeom>
            <a:noFill/>
          </p:spPr>
          <p:txBody>
            <a:bodyPr wrap="square" rtlCol="0">
              <a:spAutoFit/>
            </a:bodyPr>
            <a:lstStyle/>
            <a:p>
              <a:pPr>
                <a:lnSpc>
                  <a:spcPct val="125000"/>
                </a:lnSpc>
              </a:pPr>
              <a:r>
                <a:rPr lang="en-US" sz="2200">
                  <a:latin typeface="+mj-lt"/>
                </a:rPr>
                <a:t>Các hợp chất carbonyl khác là những chất lỏng hoặc chất rắn.</a:t>
              </a:r>
            </a:p>
          </p:txBody>
        </p:sp>
        <p:pic>
          <p:nvPicPr>
            <p:cNvPr id="21" name="Picture 20">
              <a:extLst>
                <a:ext uri="{FF2B5EF4-FFF2-40B4-BE49-F238E27FC236}">
                  <a16:creationId xmlns:a16="http://schemas.microsoft.com/office/drawing/2014/main" id="{ECEFC153-52C3-A05F-CD39-C47307BE81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5368" y="1823520"/>
              <a:ext cx="630372" cy="630372"/>
            </a:xfrm>
            <a:prstGeom prst="rect">
              <a:avLst/>
            </a:prstGeom>
          </p:spPr>
        </p:pic>
      </p:grpSp>
      <p:pic>
        <p:nvPicPr>
          <p:cNvPr id="22" name="Picture 21">
            <a:extLst>
              <a:ext uri="{FF2B5EF4-FFF2-40B4-BE49-F238E27FC236}">
                <a16:creationId xmlns:a16="http://schemas.microsoft.com/office/drawing/2014/main" id="{02A2AE56-ADCF-F527-BAFA-8355CF0B5D24}"/>
              </a:ext>
            </a:extLst>
          </p:cNvPr>
          <p:cNvPicPr>
            <a:picLocks noChangeAspect="1"/>
          </p:cNvPicPr>
          <p:nvPr/>
        </p:nvPicPr>
        <p:blipFill>
          <a:blip r:embed="rId19"/>
          <a:stretch>
            <a:fillRect/>
          </a:stretch>
        </p:blipFill>
        <p:spPr>
          <a:xfrm>
            <a:off x="2761862" y="3088432"/>
            <a:ext cx="2733969" cy="2919773"/>
          </a:xfrm>
          <a:prstGeom prst="rect">
            <a:avLst/>
          </a:prstGeom>
        </p:spPr>
      </p:pic>
      <p:pic>
        <p:nvPicPr>
          <p:cNvPr id="23" name="Picture 22">
            <a:extLst>
              <a:ext uri="{FF2B5EF4-FFF2-40B4-BE49-F238E27FC236}">
                <a16:creationId xmlns:a16="http://schemas.microsoft.com/office/drawing/2014/main" id="{C94ED346-4AC7-F01F-5876-905CEE3B7E45}"/>
              </a:ext>
            </a:extLst>
          </p:cNvPr>
          <p:cNvPicPr>
            <a:picLocks noChangeAspect="1"/>
          </p:cNvPicPr>
          <p:nvPr/>
        </p:nvPicPr>
        <p:blipFill>
          <a:blip r:embed="rId20"/>
          <a:stretch>
            <a:fillRect/>
          </a:stretch>
        </p:blipFill>
        <p:spPr>
          <a:xfrm>
            <a:off x="5859796" y="3017425"/>
            <a:ext cx="3097593" cy="2927225"/>
          </a:xfrm>
          <a:prstGeom prst="rect">
            <a:avLst/>
          </a:prstGeom>
        </p:spPr>
      </p:pic>
    </p:spTree>
    <p:extLst>
      <p:ext uri="{BB962C8B-B14F-4D97-AF65-F5344CB8AC3E}">
        <p14:creationId xmlns:p14="http://schemas.microsoft.com/office/powerpoint/2010/main" val="81082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014E0A12-EDD8-6CBB-861A-882B3BC9652C}"/>
              </a:ext>
            </a:extLst>
          </p:cNvPr>
          <p:cNvGrpSpPr/>
          <p:nvPr/>
        </p:nvGrpSpPr>
        <p:grpSpPr>
          <a:xfrm>
            <a:off x="1454150" y="569944"/>
            <a:ext cx="9283700" cy="1118235"/>
            <a:chOff x="1454150" y="569944"/>
            <a:chExt cx="9283700" cy="1118235"/>
          </a:xfrm>
        </p:grpSpPr>
        <p:sp>
          <p:nvSpPr>
            <p:cNvPr id="21" name="Rectangle: Rounded Corners 20">
              <a:extLst>
                <a:ext uri="{FF2B5EF4-FFF2-40B4-BE49-F238E27FC236}">
                  <a16:creationId xmlns:a16="http://schemas.microsoft.com/office/drawing/2014/main" id="{5ECC7622-CC47-F816-3B73-05FFAAD3B236}"/>
                </a:ext>
              </a:extLst>
            </p:cNvPr>
            <p:cNvSpPr/>
            <p:nvPr/>
          </p:nvSpPr>
          <p:spPr>
            <a:xfrm>
              <a:off x="1454150" y="569944"/>
              <a:ext cx="92837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DAEF3E-B8A0-E83A-06F7-93F5C55825A5}"/>
                </a:ext>
              </a:extLst>
            </p:cNvPr>
            <p:cNvSpPr txBox="1"/>
            <p:nvPr/>
          </p:nvSpPr>
          <p:spPr>
            <a:xfrm>
              <a:off x="1634604" y="680509"/>
              <a:ext cx="8922792" cy="897105"/>
            </a:xfrm>
            <a:prstGeom prst="rect">
              <a:avLst/>
            </a:prstGeom>
            <a:noFill/>
          </p:spPr>
          <p:txBody>
            <a:bodyPr wrap="square" rtlCol="0">
              <a:spAutoFit/>
            </a:bodyPr>
            <a:lstStyle/>
            <a:p>
              <a:pPr algn="ctr">
                <a:lnSpc>
                  <a:spcPct val="125000"/>
                </a:lnSpc>
              </a:pPr>
              <a:r>
                <a:rPr lang="en-US" sz="2200">
                  <a:latin typeface="+mj-lt"/>
                </a:rPr>
                <a:t>So với các alcohol có cùng số nguyên tử carbon trong phân tử, các hợp chất carbonyl có nhiệt độ sôi, nhiệt độ nóng chảy thấp hơn nhiều.</a:t>
              </a:r>
            </a:p>
          </p:txBody>
        </p:sp>
      </p:grpSp>
      <p:grpSp>
        <p:nvGrpSpPr>
          <p:cNvPr id="7" name="Group 6">
            <a:extLst>
              <a:ext uri="{FF2B5EF4-FFF2-40B4-BE49-F238E27FC236}">
                <a16:creationId xmlns:a16="http://schemas.microsoft.com/office/drawing/2014/main" id="{D6243A98-8F28-5311-BB06-74BA38FF0A86}"/>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72D789AE-7A28-79BD-3C28-E42EDBB366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9F7BE1FE-72C5-43EF-CFDF-36EF8C4566F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8C98B27C-02F0-C1A5-FC24-EB04652898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6A5B04FA-5695-8239-65B8-EEDFB3DC8F2B}"/>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11DB7617-60C6-621C-77E9-0DE7EFFD8D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64E89AE8-2D4D-DD6C-4BB7-BDAED485E8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4B13933E-6CBF-03F6-8613-F9D58BE93A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24" name="Group 23">
            <a:extLst>
              <a:ext uri="{FF2B5EF4-FFF2-40B4-BE49-F238E27FC236}">
                <a16:creationId xmlns:a16="http://schemas.microsoft.com/office/drawing/2014/main" id="{4512A529-8466-154F-BFD5-3FBEEB2BB024}"/>
              </a:ext>
            </a:extLst>
          </p:cNvPr>
          <p:cNvGrpSpPr/>
          <p:nvPr/>
        </p:nvGrpSpPr>
        <p:grpSpPr>
          <a:xfrm>
            <a:off x="2480068" y="5304197"/>
            <a:ext cx="7667232" cy="897105"/>
            <a:chOff x="2480068" y="5304197"/>
            <a:chExt cx="7667232" cy="897105"/>
          </a:xfrm>
        </p:grpSpPr>
        <p:sp>
          <p:nvSpPr>
            <p:cNvPr id="5" name="TextBox 4">
              <a:extLst>
                <a:ext uri="{FF2B5EF4-FFF2-40B4-BE49-F238E27FC236}">
                  <a16:creationId xmlns:a16="http://schemas.microsoft.com/office/drawing/2014/main" id="{7A1EC2E0-D55E-227D-AD09-7AAA8D37A6E6}"/>
                </a:ext>
              </a:extLst>
            </p:cNvPr>
            <p:cNvSpPr txBox="1"/>
            <p:nvPr/>
          </p:nvSpPr>
          <p:spPr>
            <a:xfrm>
              <a:off x="3110458" y="5304197"/>
              <a:ext cx="7036842" cy="897105"/>
            </a:xfrm>
            <a:prstGeom prst="rect">
              <a:avLst/>
            </a:prstGeom>
            <a:noFill/>
          </p:spPr>
          <p:txBody>
            <a:bodyPr wrap="square" rtlCol="0">
              <a:spAutoFit/>
            </a:bodyPr>
            <a:lstStyle/>
            <a:p>
              <a:pPr>
                <a:lnSpc>
                  <a:spcPct val="125000"/>
                </a:lnSpc>
              </a:pPr>
              <a:r>
                <a:rPr lang="en-US" sz="2200">
                  <a:latin typeface="+mj-lt"/>
                </a:rPr>
                <a:t>Các hợp chất carbonyl có nhiệt độ sôi cao hơn nhiều so với các hydrocarbon có phân tử khối tương đương.</a:t>
              </a:r>
            </a:p>
          </p:txBody>
        </p:sp>
        <p:pic>
          <p:nvPicPr>
            <p:cNvPr id="20" name="Picture 19">
              <a:extLst>
                <a:ext uri="{FF2B5EF4-FFF2-40B4-BE49-F238E27FC236}">
                  <a16:creationId xmlns:a16="http://schemas.microsoft.com/office/drawing/2014/main" id="{E734BE32-2088-5F8A-5F59-B8E23E0F93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80068" y="5455844"/>
              <a:ext cx="630372" cy="630372"/>
            </a:xfrm>
            <a:prstGeom prst="rect">
              <a:avLst/>
            </a:prstGeom>
          </p:spPr>
        </p:pic>
      </p:grpSp>
      <p:pic>
        <p:nvPicPr>
          <p:cNvPr id="22" name="Picture 21">
            <a:extLst>
              <a:ext uri="{FF2B5EF4-FFF2-40B4-BE49-F238E27FC236}">
                <a16:creationId xmlns:a16="http://schemas.microsoft.com/office/drawing/2014/main" id="{69F78B2E-2B05-7166-2E83-A8F231C60A6D}"/>
              </a:ext>
            </a:extLst>
          </p:cNvPr>
          <p:cNvPicPr>
            <a:picLocks noChangeAspect="1"/>
          </p:cNvPicPr>
          <p:nvPr/>
        </p:nvPicPr>
        <p:blipFill>
          <a:blip r:embed="rId19"/>
          <a:stretch>
            <a:fillRect/>
          </a:stretch>
        </p:blipFill>
        <p:spPr>
          <a:xfrm>
            <a:off x="4597771" y="2192694"/>
            <a:ext cx="2996459" cy="2621902"/>
          </a:xfrm>
          <a:prstGeom prst="rect">
            <a:avLst/>
          </a:prstGeom>
        </p:spPr>
      </p:pic>
    </p:spTree>
    <p:extLst>
      <p:ext uri="{BB962C8B-B14F-4D97-AF65-F5344CB8AC3E}">
        <p14:creationId xmlns:p14="http://schemas.microsoft.com/office/powerpoint/2010/main" val="121439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27682" y="5703742"/>
            <a:ext cx="964317" cy="1154258"/>
          </a:xfrm>
          <a:prstGeom prst="rect">
            <a:avLst/>
          </a:prstGeom>
        </p:spPr>
      </p:pic>
      <p:sp>
        <p:nvSpPr>
          <p:cNvPr id="53" name="TextBox 52">
            <a:extLst>
              <a:ext uri="{FF2B5EF4-FFF2-40B4-BE49-F238E27FC236}">
                <a16:creationId xmlns:a16="http://schemas.microsoft.com/office/drawing/2014/main" id="{FAC8D5EF-7E68-C6A3-9D95-F665A106619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sp>
        <p:nvSpPr>
          <p:cNvPr id="64" name="TextBox 63">
            <a:extLst>
              <a:ext uri="{FF2B5EF4-FFF2-40B4-BE49-F238E27FC236}">
                <a16:creationId xmlns:a16="http://schemas.microsoft.com/office/drawing/2014/main" id="{11060AD2-B33B-6481-2305-62953669B10C}"/>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sp>
        <p:nvSpPr>
          <p:cNvPr id="71" name="TextBox 70">
            <a:extLst>
              <a:ext uri="{FF2B5EF4-FFF2-40B4-BE49-F238E27FC236}">
                <a16:creationId xmlns:a16="http://schemas.microsoft.com/office/drawing/2014/main" id="{7ABAA0FF-BE53-C32C-1716-BECB760B4216}"/>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grpSp>
        <p:nvGrpSpPr>
          <p:cNvPr id="27" name="Group 26">
            <a:extLst>
              <a:ext uri="{FF2B5EF4-FFF2-40B4-BE49-F238E27FC236}">
                <a16:creationId xmlns:a16="http://schemas.microsoft.com/office/drawing/2014/main" id="{27778276-E96F-9E4F-9012-61275ADCE9E8}"/>
              </a:ext>
            </a:extLst>
          </p:cNvPr>
          <p:cNvGrpSpPr/>
          <p:nvPr/>
        </p:nvGrpSpPr>
        <p:grpSpPr>
          <a:xfrm>
            <a:off x="1080844" y="3551096"/>
            <a:ext cx="10287930" cy="2811669"/>
            <a:chOff x="1080844" y="3551096"/>
            <a:chExt cx="10287930" cy="2811669"/>
          </a:xfrm>
        </p:grpSpPr>
        <p:grpSp>
          <p:nvGrpSpPr>
            <p:cNvPr id="77" name="Group 76">
              <a:extLst>
                <a:ext uri="{FF2B5EF4-FFF2-40B4-BE49-F238E27FC236}">
                  <a16:creationId xmlns:a16="http://schemas.microsoft.com/office/drawing/2014/main" id="{B7C13589-5C14-8423-657F-4F5E10DF997E}"/>
                </a:ext>
              </a:extLst>
            </p:cNvPr>
            <p:cNvGrpSpPr/>
            <p:nvPr/>
          </p:nvGrpSpPr>
          <p:grpSpPr>
            <a:xfrm>
              <a:off x="6952475" y="3739728"/>
              <a:ext cx="4416299" cy="1460922"/>
              <a:chOff x="6358526" y="3996903"/>
              <a:chExt cx="3581498" cy="1184768"/>
            </a:xfrm>
          </p:grpSpPr>
          <p:sp>
            <p:nvSpPr>
              <p:cNvPr id="55" name="TextBox 54">
                <a:extLst>
                  <a:ext uri="{FF2B5EF4-FFF2-40B4-BE49-F238E27FC236}">
                    <a16:creationId xmlns:a16="http://schemas.microsoft.com/office/drawing/2014/main" id="{CE8C61C0-6BEB-40D8-C37F-16D071C08C74}"/>
                  </a:ext>
                </a:extLst>
              </p:cNvPr>
              <p:cNvSpPr txBox="1">
                <a:spLocks noChangeAspect="1"/>
              </p:cNvSpPr>
              <p:nvPr/>
            </p:nvSpPr>
            <p:spPr>
              <a:xfrm>
                <a:off x="6358526" y="3996903"/>
                <a:ext cx="619860" cy="335682"/>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20" y="243246"/>
                      <a:pt x="605229" y="247935"/>
                      <a:pt x="611082" y="255222"/>
                    </a:cubicBezTo>
                    <a:cubicBezTo>
                      <a:pt x="616934" y="262508"/>
                      <a:pt x="619860" y="271306"/>
                      <a:pt x="619860" y="281616"/>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6" y="300917"/>
                    </a:cubicBezTo>
                    <a:cubicBezTo>
                      <a:pt x="584068" y="295801"/>
                      <a:pt x="586374" y="288902"/>
                      <a:pt x="586374" y="280220"/>
                    </a:cubicBezTo>
                    <a:cubicBezTo>
                      <a:pt x="586374" y="272004"/>
                      <a:pt x="584165" y="265493"/>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2"/>
                      <a:pt x="579397" y="207318"/>
                    </a:cubicBezTo>
                    <a:cubicBezTo>
                      <a:pt x="579397" y="201582"/>
                      <a:pt x="577692" y="197008"/>
                      <a:pt x="574281" y="193598"/>
                    </a:cubicBezTo>
                    <a:cubicBezTo>
                      <a:pt x="570871" y="190187"/>
                      <a:pt x="566336" y="188482"/>
                      <a:pt x="560678" y="188482"/>
                    </a:cubicBezTo>
                    <a:cubicBezTo>
                      <a:pt x="555097" y="188482"/>
                      <a:pt x="550329" y="190419"/>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9" y="161623"/>
                      <a:pt x="561608" y="161623"/>
                    </a:cubicBezTo>
                    <a:close/>
                    <a:moveTo>
                      <a:pt x="266296"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6" y="256575"/>
                    </a:lnTo>
                    <a:close/>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57" name="TextBox 56">
                <a:extLst>
                  <a:ext uri="{FF2B5EF4-FFF2-40B4-BE49-F238E27FC236}">
                    <a16:creationId xmlns:a16="http://schemas.microsoft.com/office/drawing/2014/main" id="{6D2EF05F-8765-616C-C072-5B497048F766}"/>
                  </a:ext>
                </a:extLst>
              </p:cNvPr>
              <p:cNvSpPr txBox="1">
                <a:spLocks noChangeAspect="1"/>
              </p:cNvSpPr>
              <p:nvPr/>
            </p:nvSpPr>
            <p:spPr>
              <a:xfrm>
                <a:off x="6358526" y="4845989"/>
                <a:ext cx="619860" cy="335682"/>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20" y="243246"/>
                      <a:pt x="605229" y="247935"/>
                      <a:pt x="611082" y="255222"/>
                    </a:cubicBezTo>
                    <a:cubicBezTo>
                      <a:pt x="616934" y="262508"/>
                      <a:pt x="619860" y="271306"/>
                      <a:pt x="619860" y="281616"/>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6" y="300917"/>
                    </a:cubicBezTo>
                    <a:cubicBezTo>
                      <a:pt x="584068" y="295801"/>
                      <a:pt x="586374" y="288902"/>
                      <a:pt x="586374" y="280220"/>
                    </a:cubicBezTo>
                    <a:cubicBezTo>
                      <a:pt x="586374" y="272004"/>
                      <a:pt x="584165" y="265493"/>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2"/>
                      <a:pt x="579397" y="207318"/>
                    </a:cubicBezTo>
                    <a:cubicBezTo>
                      <a:pt x="579397" y="201582"/>
                      <a:pt x="577692" y="197008"/>
                      <a:pt x="574281" y="193598"/>
                    </a:cubicBezTo>
                    <a:cubicBezTo>
                      <a:pt x="570871" y="190187"/>
                      <a:pt x="566336" y="188482"/>
                      <a:pt x="560678" y="188482"/>
                    </a:cubicBezTo>
                    <a:cubicBezTo>
                      <a:pt x="555097" y="188482"/>
                      <a:pt x="550329" y="190420"/>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9" y="161623"/>
                      <a:pt x="561608" y="161623"/>
                    </a:cubicBezTo>
                    <a:close/>
                    <a:moveTo>
                      <a:pt x="266296"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6" y="256575"/>
                    </a:ln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59" name="TextBox 58">
                <a:extLst>
                  <a:ext uri="{FF2B5EF4-FFF2-40B4-BE49-F238E27FC236}">
                    <a16:creationId xmlns:a16="http://schemas.microsoft.com/office/drawing/2014/main" id="{83F31938-3259-0722-6AB7-1CE1BB0F71F3}"/>
                  </a:ext>
                </a:extLst>
              </p:cNvPr>
              <p:cNvSpPr txBox="1">
                <a:spLocks noChangeAspect="1"/>
              </p:cNvSpPr>
              <p:nvPr/>
            </p:nvSpPr>
            <p:spPr>
              <a:xfrm>
                <a:off x="7258882" y="4498487"/>
                <a:ext cx="431495" cy="260877"/>
              </a:xfrm>
              <a:custGeom>
                <a:avLst/>
                <a:gdLst/>
                <a:ahLst/>
                <a:cxnLst/>
                <a:rect l="l" t="t" r="r" b="b"/>
                <a:pathLst>
                  <a:path w="431495" h="260877">
                    <a:moveTo>
                      <a:pt x="255110" y="147991"/>
                    </a:moveTo>
                    <a:lnTo>
                      <a:pt x="431495" y="147991"/>
                    </a:lnTo>
                    <a:lnTo>
                      <a:pt x="431495" y="192561"/>
                    </a:lnTo>
                    <a:lnTo>
                      <a:pt x="255110" y="192561"/>
                    </a:lnTo>
                    <a:close/>
                    <a:moveTo>
                      <a:pt x="255110" y="71759"/>
                    </a:moveTo>
                    <a:lnTo>
                      <a:pt x="431495" y="71759"/>
                    </a:lnTo>
                    <a:lnTo>
                      <a:pt x="431495" y="116156"/>
                    </a:lnTo>
                    <a:lnTo>
                      <a:pt x="255110" y="116156"/>
                    </a:ln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8"/>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70"/>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30" name="TextBox 29">
                <a:extLst>
                  <a:ext uri="{FF2B5EF4-FFF2-40B4-BE49-F238E27FC236}">
                    <a16:creationId xmlns:a16="http://schemas.microsoft.com/office/drawing/2014/main" id="{B4945C36-76BD-381F-EA94-FC0459BEA70F}"/>
                  </a:ext>
                </a:extLst>
              </p:cNvPr>
              <p:cNvSpPr txBox="1">
                <a:spLocks noChangeAspect="1"/>
              </p:cNvSpPr>
              <p:nvPr/>
            </p:nvSpPr>
            <p:spPr>
              <a:xfrm rot="2458568" flipH="1">
                <a:off x="6991880" y="4420505"/>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31" name="TextBox 30">
                <a:extLst>
                  <a:ext uri="{FF2B5EF4-FFF2-40B4-BE49-F238E27FC236}">
                    <a16:creationId xmlns:a16="http://schemas.microsoft.com/office/drawing/2014/main" id="{229B49D7-C274-A34B-6223-FA26AC1D9F66}"/>
                  </a:ext>
                </a:extLst>
              </p:cNvPr>
              <p:cNvSpPr txBox="1">
                <a:spLocks noChangeAspect="1"/>
              </p:cNvSpPr>
              <p:nvPr/>
            </p:nvSpPr>
            <p:spPr>
              <a:xfrm rot="19141432" flipH="1" flipV="1">
                <a:off x="6976352" y="4803782"/>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38" name="TextBox 37">
                <a:extLst>
                  <a:ext uri="{FF2B5EF4-FFF2-40B4-BE49-F238E27FC236}">
                    <a16:creationId xmlns:a16="http://schemas.microsoft.com/office/drawing/2014/main" id="{31BB8DB6-1889-714A-7F2F-365994829D45}"/>
                  </a:ext>
                </a:extLst>
              </p:cNvPr>
              <p:cNvSpPr txBox="1">
                <a:spLocks noChangeAspect="1"/>
              </p:cNvSpPr>
              <p:nvPr/>
            </p:nvSpPr>
            <p:spPr>
              <a:xfrm>
                <a:off x="8109159" y="4588331"/>
                <a:ext cx="313286" cy="70823"/>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solidFill>
                    <a:srgbClr val="FF0000"/>
                  </a:solidFill>
                </a:endParaRPr>
              </a:p>
            </p:txBody>
          </p:sp>
          <p:sp>
            <p:nvSpPr>
              <p:cNvPr id="61" name="TextBox 60">
                <a:extLst>
                  <a:ext uri="{FF2B5EF4-FFF2-40B4-BE49-F238E27FC236}">
                    <a16:creationId xmlns:a16="http://schemas.microsoft.com/office/drawing/2014/main" id="{063455A2-8D07-8606-E43D-CC63BFB16757}"/>
                  </a:ext>
                </a:extLst>
              </p:cNvPr>
              <p:cNvSpPr txBox="1">
                <a:spLocks noChangeAspect="1"/>
              </p:cNvSpPr>
              <p:nvPr/>
            </p:nvSpPr>
            <p:spPr>
              <a:xfrm>
                <a:off x="8586721" y="4502789"/>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63" name="TextBox 62">
                <a:extLst>
                  <a:ext uri="{FF2B5EF4-FFF2-40B4-BE49-F238E27FC236}">
                    <a16:creationId xmlns:a16="http://schemas.microsoft.com/office/drawing/2014/main" id="{7A0B6202-409F-9DC5-FFC7-CF1C00A2F40C}"/>
                  </a:ext>
                </a:extLst>
              </p:cNvPr>
              <p:cNvSpPr txBox="1">
                <a:spLocks noChangeAspect="1"/>
              </p:cNvSpPr>
              <p:nvPr/>
            </p:nvSpPr>
            <p:spPr>
              <a:xfrm>
                <a:off x="9150595" y="4102715"/>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41" name="TextBox 40">
                <a:extLst>
                  <a:ext uri="{FF2B5EF4-FFF2-40B4-BE49-F238E27FC236}">
                    <a16:creationId xmlns:a16="http://schemas.microsoft.com/office/drawing/2014/main" id="{45188518-6656-FD9B-EA38-153A696B8B64}"/>
                  </a:ext>
                </a:extLst>
              </p:cNvPr>
              <p:cNvSpPr txBox="1">
                <a:spLocks noChangeAspect="1"/>
              </p:cNvSpPr>
              <p:nvPr/>
            </p:nvSpPr>
            <p:spPr>
              <a:xfrm rot="19807056">
                <a:off x="8842134" y="4398929"/>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73" name="TextBox 72">
                <a:extLst>
                  <a:ext uri="{FF2B5EF4-FFF2-40B4-BE49-F238E27FC236}">
                    <a16:creationId xmlns:a16="http://schemas.microsoft.com/office/drawing/2014/main" id="{7B59528B-CB6C-17E1-AE06-0A2851A513C4}"/>
                  </a:ext>
                </a:extLst>
              </p:cNvPr>
              <p:cNvSpPr txBox="1">
                <a:spLocks noChangeAspect="1"/>
              </p:cNvSpPr>
              <p:nvPr>
                <p:custDataLst>
                  <p:tags r:id="rId2"/>
                </p:custDataLst>
              </p:nvPr>
            </p:nvSpPr>
            <p:spPr>
              <a:xfrm flipH="1">
                <a:off x="9738343" y="4502789"/>
                <a:ext cx="201681" cy="252273"/>
              </a:xfrm>
              <a:custGeom>
                <a:avLst/>
                <a:gdLst/>
                <a:ahLst/>
                <a:cxnLst/>
                <a:rect l="l" t="t" r="r" b="b"/>
                <a:pathLst>
                  <a:path w="201681" h="252273">
                    <a:moveTo>
                      <a:pt x="201681" y="0"/>
                    </a:moveTo>
                    <a:lnTo>
                      <a:pt x="150745" y="0"/>
                    </a:lnTo>
                    <a:lnTo>
                      <a:pt x="150745" y="99292"/>
                    </a:lnTo>
                    <a:lnTo>
                      <a:pt x="50937" y="99292"/>
                    </a:lnTo>
                    <a:lnTo>
                      <a:pt x="50937" y="0"/>
                    </a:lnTo>
                    <a:lnTo>
                      <a:pt x="0" y="0"/>
                    </a:lnTo>
                    <a:lnTo>
                      <a:pt x="0" y="252273"/>
                    </a:lnTo>
                    <a:lnTo>
                      <a:pt x="50937" y="252273"/>
                    </a:lnTo>
                    <a:lnTo>
                      <a:pt x="50937" y="141968"/>
                    </a:lnTo>
                    <a:lnTo>
                      <a:pt x="150745" y="141968"/>
                    </a:lnTo>
                    <a:lnTo>
                      <a:pt x="150745" y="252273"/>
                    </a:lnTo>
                    <a:lnTo>
                      <a:pt x="201681"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44" name="TextBox 43">
                <a:extLst>
                  <a:ext uri="{FF2B5EF4-FFF2-40B4-BE49-F238E27FC236}">
                    <a16:creationId xmlns:a16="http://schemas.microsoft.com/office/drawing/2014/main" id="{D5531287-7D55-C69C-64FB-46C9028761E1}"/>
                  </a:ext>
                </a:extLst>
              </p:cNvPr>
              <p:cNvSpPr txBox="1">
                <a:spLocks noChangeAspect="1"/>
              </p:cNvSpPr>
              <p:nvPr/>
            </p:nvSpPr>
            <p:spPr>
              <a:xfrm rot="1792944" flipH="1">
                <a:off x="9436478" y="4398929"/>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66" name="TextBox 65">
                <a:extLst>
                  <a:ext uri="{FF2B5EF4-FFF2-40B4-BE49-F238E27FC236}">
                    <a16:creationId xmlns:a16="http://schemas.microsoft.com/office/drawing/2014/main" id="{BC0F5F1C-5570-BBBF-7AF4-F8E93332F4FA}"/>
                  </a:ext>
                </a:extLst>
              </p:cNvPr>
              <p:cNvSpPr txBox="1">
                <a:spLocks noChangeAspect="1"/>
              </p:cNvSpPr>
              <p:nvPr/>
            </p:nvSpPr>
            <p:spPr>
              <a:xfrm>
                <a:off x="7736089" y="4498487"/>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70"/>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3"/>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grpSp>
        <p:grpSp>
          <p:nvGrpSpPr>
            <p:cNvPr id="76" name="Group 75">
              <a:extLst>
                <a:ext uri="{FF2B5EF4-FFF2-40B4-BE49-F238E27FC236}">
                  <a16:creationId xmlns:a16="http://schemas.microsoft.com/office/drawing/2014/main" id="{CA7C4662-7834-5D9B-76C2-6F32A0FCFE0D}"/>
                </a:ext>
              </a:extLst>
            </p:cNvPr>
            <p:cNvGrpSpPr/>
            <p:nvPr/>
          </p:nvGrpSpPr>
          <p:grpSpPr>
            <a:xfrm>
              <a:off x="1080844" y="3965652"/>
              <a:ext cx="4710140" cy="901946"/>
              <a:chOff x="1580661" y="4071758"/>
              <a:chExt cx="3819797" cy="731454"/>
            </a:xfrm>
          </p:grpSpPr>
          <p:sp>
            <p:nvSpPr>
              <p:cNvPr id="48" name="TextBox 47">
                <a:extLst>
                  <a:ext uri="{FF2B5EF4-FFF2-40B4-BE49-F238E27FC236}">
                    <a16:creationId xmlns:a16="http://schemas.microsoft.com/office/drawing/2014/main" id="{E74C6924-D02D-A0BE-8C06-D1FDB2E3E1E8}"/>
                  </a:ext>
                </a:extLst>
              </p:cNvPr>
              <p:cNvSpPr txBox="1">
                <a:spLocks noChangeAspect="1"/>
              </p:cNvSpPr>
              <p:nvPr/>
            </p:nvSpPr>
            <p:spPr>
              <a:xfrm>
                <a:off x="1580661" y="4467530"/>
                <a:ext cx="1545920" cy="335682"/>
              </a:xfrm>
              <a:custGeom>
                <a:avLst/>
                <a:gdLst/>
                <a:ahLst/>
                <a:cxnLst/>
                <a:rect l="l" t="t" r="r" b="b"/>
                <a:pathLst>
                  <a:path w="154592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19" y="243246"/>
                      <a:pt x="605229" y="247935"/>
                      <a:pt x="611081" y="255222"/>
                    </a:cubicBezTo>
                    <a:cubicBezTo>
                      <a:pt x="616934" y="262508"/>
                      <a:pt x="619860" y="271306"/>
                      <a:pt x="619860" y="281616"/>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5" y="300917"/>
                    </a:cubicBezTo>
                    <a:cubicBezTo>
                      <a:pt x="584068" y="295801"/>
                      <a:pt x="586374" y="288902"/>
                      <a:pt x="586374" y="280220"/>
                    </a:cubicBezTo>
                    <a:cubicBezTo>
                      <a:pt x="586374" y="272004"/>
                      <a:pt x="584164" y="265493"/>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2"/>
                      <a:pt x="579397" y="207318"/>
                    </a:cubicBezTo>
                    <a:cubicBezTo>
                      <a:pt x="579397" y="201582"/>
                      <a:pt x="577692" y="197008"/>
                      <a:pt x="574281" y="193598"/>
                    </a:cubicBezTo>
                    <a:cubicBezTo>
                      <a:pt x="570871" y="190187"/>
                      <a:pt x="566336" y="188482"/>
                      <a:pt x="560678" y="188482"/>
                    </a:cubicBezTo>
                    <a:cubicBezTo>
                      <a:pt x="555096" y="188482"/>
                      <a:pt x="550329" y="190420"/>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9" y="161623"/>
                      <a:pt x="561608" y="161623"/>
                    </a:cubicBezTo>
                    <a:close/>
                    <a:moveTo>
                      <a:pt x="1369535" y="147991"/>
                    </a:moveTo>
                    <a:lnTo>
                      <a:pt x="1545920" y="147991"/>
                    </a:lnTo>
                    <a:lnTo>
                      <a:pt x="1545920" y="192561"/>
                    </a:lnTo>
                    <a:lnTo>
                      <a:pt x="1369535" y="192561"/>
                    </a:lnTo>
                    <a:close/>
                    <a:moveTo>
                      <a:pt x="645635" y="109445"/>
                    </a:moveTo>
                    <a:lnTo>
                      <a:pt x="822020" y="109445"/>
                    </a:lnTo>
                    <a:lnTo>
                      <a:pt x="822020" y="154702"/>
                    </a:lnTo>
                    <a:lnTo>
                      <a:pt x="645635" y="154702"/>
                    </a:lnTo>
                    <a:close/>
                    <a:moveTo>
                      <a:pt x="1369535" y="71759"/>
                    </a:moveTo>
                    <a:lnTo>
                      <a:pt x="1545920" y="71759"/>
                    </a:lnTo>
                    <a:lnTo>
                      <a:pt x="1545920" y="116156"/>
                    </a:lnTo>
                    <a:lnTo>
                      <a:pt x="1369535" y="116156"/>
                    </a:lnTo>
                    <a:close/>
                    <a:moveTo>
                      <a:pt x="1123546" y="4302"/>
                    </a:moveTo>
                    <a:lnTo>
                      <a:pt x="1174482" y="4302"/>
                    </a:lnTo>
                    <a:lnTo>
                      <a:pt x="1174482" y="103594"/>
                    </a:lnTo>
                    <a:lnTo>
                      <a:pt x="1274290" y="103594"/>
                    </a:lnTo>
                    <a:lnTo>
                      <a:pt x="1274290" y="4302"/>
                    </a:lnTo>
                    <a:lnTo>
                      <a:pt x="1325226" y="4302"/>
                    </a:lnTo>
                    <a:lnTo>
                      <a:pt x="1325226" y="256575"/>
                    </a:lnTo>
                    <a:lnTo>
                      <a:pt x="1274290" y="256575"/>
                    </a:lnTo>
                    <a:lnTo>
                      <a:pt x="1274290" y="146270"/>
                    </a:lnTo>
                    <a:lnTo>
                      <a:pt x="1174482" y="146270"/>
                    </a:lnTo>
                    <a:lnTo>
                      <a:pt x="1174482" y="256575"/>
                    </a:lnTo>
                    <a:lnTo>
                      <a:pt x="1123546" y="256575"/>
                    </a:lnTo>
                    <a:close/>
                    <a:moveTo>
                      <a:pt x="266295"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5" y="256575"/>
                    </a:lnTo>
                    <a:close/>
                    <a:moveTo>
                      <a:pt x="975299" y="0"/>
                    </a:moveTo>
                    <a:cubicBezTo>
                      <a:pt x="1006159" y="0"/>
                      <a:pt x="1031226" y="9121"/>
                      <a:pt x="1050499" y="27361"/>
                    </a:cubicBezTo>
                    <a:cubicBezTo>
                      <a:pt x="1061971" y="38145"/>
                      <a:pt x="1070575" y="53633"/>
                      <a:pt x="1076311" y="73824"/>
                    </a:cubicBezTo>
                    <a:lnTo>
                      <a:pt x="1025891" y="85869"/>
                    </a:lnTo>
                    <a:cubicBezTo>
                      <a:pt x="1022908" y="72791"/>
                      <a:pt x="1016685" y="62466"/>
                      <a:pt x="1007220" y="54895"/>
                    </a:cubicBezTo>
                    <a:cubicBezTo>
                      <a:pt x="997756" y="47323"/>
                      <a:pt x="986255" y="43537"/>
                      <a:pt x="972718" y="43537"/>
                    </a:cubicBezTo>
                    <a:cubicBezTo>
                      <a:pt x="954018" y="43537"/>
                      <a:pt x="938846" y="50248"/>
                      <a:pt x="927202" y="63671"/>
                    </a:cubicBezTo>
                    <a:cubicBezTo>
                      <a:pt x="915557" y="77093"/>
                      <a:pt x="909735" y="98833"/>
                      <a:pt x="909735" y="128890"/>
                    </a:cubicBezTo>
                    <a:cubicBezTo>
                      <a:pt x="909735" y="160783"/>
                      <a:pt x="915471" y="183498"/>
                      <a:pt x="926944" y="197035"/>
                    </a:cubicBezTo>
                    <a:cubicBezTo>
                      <a:pt x="938416" y="210572"/>
                      <a:pt x="953330" y="217340"/>
                      <a:pt x="971685" y="217340"/>
                    </a:cubicBezTo>
                    <a:cubicBezTo>
                      <a:pt x="985222" y="217340"/>
                      <a:pt x="996866" y="213038"/>
                      <a:pt x="1006618" y="204434"/>
                    </a:cubicBezTo>
                    <a:cubicBezTo>
                      <a:pt x="1016369" y="195830"/>
                      <a:pt x="1023367" y="182293"/>
                      <a:pt x="1027612" y="163823"/>
                    </a:cubicBezTo>
                    <a:lnTo>
                      <a:pt x="1077000" y="179482"/>
                    </a:lnTo>
                    <a:cubicBezTo>
                      <a:pt x="1069428" y="207015"/>
                      <a:pt x="1056837" y="227465"/>
                      <a:pt x="1039227" y="240830"/>
                    </a:cubicBezTo>
                    <a:cubicBezTo>
                      <a:pt x="1021618" y="254195"/>
                      <a:pt x="999276" y="260877"/>
                      <a:pt x="972201" y="260877"/>
                    </a:cubicBezTo>
                    <a:cubicBezTo>
                      <a:pt x="938703" y="260877"/>
                      <a:pt x="911169" y="249434"/>
                      <a:pt x="889602" y="226547"/>
                    </a:cubicBezTo>
                    <a:cubicBezTo>
                      <a:pt x="868034" y="203660"/>
                      <a:pt x="857250" y="172370"/>
                      <a:pt x="857250" y="132676"/>
                    </a:cubicBezTo>
                    <a:cubicBezTo>
                      <a:pt x="857250" y="90688"/>
                      <a:pt x="868091" y="58078"/>
                      <a:pt x="889774" y="34847"/>
                    </a:cubicBezTo>
                    <a:cubicBezTo>
                      <a:pt x="911456" y="11616"/>
                      <a:pt x="939965" y="0"/>
                      <a:pt x="975299" y="0"/>
                    </a:cubicBezTo>
                    <a:close/>
                    <a:moveTo>
                      <a:pt x="118049" y="0"/>
                    </a:moveTo>
                    <a:cubicBezTo>
                      <a:pt x="148909" y="0"/>
                      <a:pt x="173976" y="9121"/>
                      <a:pt x="193249" y="27361"/>
                    </a:cubicBezTo>
                    <a:cubicBezTo>
                      <a:pt x="204721" y="38145"/>
                      <a:pt x="213325" y="53633"/>
                      <a:pt x="219061" y="73824"/>
                    </a:cubicBezTo>
                    <a:lnTo>
                      <a:pt x="168641" y="85869"/>
                    </a:lnTo>
                    <a:cubicBezTo>
                      <a:pt x="165658" y="72791"/>
                      <a:pt x="159435" y="62466"/>
                      <a:pt x="149970" y="54895"/>
                    </a:cubicBezTo>
                    <a:cubicBezTo>
                      <a:pt x="140505" y="47323"/>
                      <a:pt x="129005" y="43537"/>
                      <a:pt x="115467" y="43537"/>
                    </a:cubicBezTo>
                    <a:cubicBezTo>
                      <a:pt x="96768" y="43537"/>
                      <a:pt x="81596" y="50248"/>
                      <a:pt x="69952" y="63671"/>
                    </a:cubicBezTo>
                    <a:cubicBezTo>
                      <a:pt x="58307" y="77093"/>
                      <a:pt x="52485" y="98833"/>
                      <a:pt x="52485" y="128890"/>
                    </a:cubicBezTo>
                    <a:cubicBezTo>
                      <a:pt x="52485" y="160783"/>
                      <a:pt x="58221" y="183498"/>
                      <a:pt x="69693" y="197035"/>
                    </a:cubicBezTo>
                    <a:cubicBezTo>
                      <a:pt x="81166" y="210572"/>
                      <a:pt x="96079" y="217340"/>
                      <a:pt x="114435" y="217340"/>
                    </a:cubicBezTo>
                    <a:cubicBezTo>
                      <a:pt x="127972" y="217340"/>
                      <a:pt x="139616" y="213038"/>
                      <a:pt x="149368" y="204434"/>
                    </a:cubicBezTo>
                    <a:cubicBezTo>
                      <a:pt x="159119" y="195830"/>
                      <a:pt x="166117" y="182293"/>
                      <a:pt x="170362" y="163823"/>
                    </a:cubicBezTo>
                    <a:lnTo>
                      <a:pt x="219749" y="179482"/>
                    </a:lnTo>
                    <a:cubicBezTo>
                      <a:pt x="212178" y="207015"/>
                      <a:pt x="199587" y="227465"/>
                      <a:pt x="181977" y="240830"/>
                    </a:cubicBezTo>
                    <a:cubicBezTo>
                      <a:pt x="164368" y="254195"/>
                      <a:pt x="142026" y="260877"/>
                      <a:pt x="114951" y="260877"/>
                    </a:cubicBezTo>
                    <a:cubicBezTo>
                      <a:pt x="81452" y="260877"/>
                      <a:pt x="53919" y="249434"/>
                      <a:pt x="32352" y="226547"/>
                    </a:cubicBezTo>
                    <a:cubicBezTo>
                      <a:pt x="10784" y="203660"/>
                      <a:pt x="0" y="172370"/>
                      <a:pt x="0" y="132676"/>
                    </a:cubicBezTo>
                    <a:cubicBezTo>
                      <a:pt x="0" y="90688"/>
                      <a:pt x="10841" y="58078"/>
                      <a:pt x="32524" y="34847"/>
                    </a:cubicBezTo>
                    <a:cubicBezTo>
                      <a:pt x="54206" y="11616"/>
                      <a:pt x="82714"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15" name="TextBox 14">
                <a:extLst>
                  <a:ext uri="{FF2B5EF4-FFF2-40B4-BE49-F238E27FC236}">
                    <a16:creationId xmlns:a16="http://schemas.microsoft.com/office/drawing/2014/main" id="{236E02EF-531F-011A-89CC-CA8BB804196C}"/>
                  </a:ext>
                </a:extLst>
              </p:cNvPr>
              <p:cNvSpPr txBox="1">
                <a:spLocks noChangeAspect="1"/>
              </p:cNvSpPr>
              <p:nvPr/>
            </p:nvSpPr>
            <p:spPr>
              <a:xfrm>
                <a:off x="3569595" y="4557374"/>
                <a:ext cx="313286" cy="70823"/>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solidFill>
                    <a:srgbClr val="FF0000"/>
                  </a:solidFill>
                </a:endParaRPr>
              </a:p>
            </p:txBody>
          </p:sp>
          <p:sp>
            <p:nvSpPr>
              <p:cNvPr id="50" name="TextBox 49">
                <a:extLst>
                  <a:ext uri="{FF2B5EF4-FFF2-40B4-BE49-F238E27FC236}">
                    <a16:creationId xmlns:a16="http://schemas.microsoft.com/office/drawing/2014/main" id="{995D45B5-4C28-A4F9-BEBC-A0DE730BFC39}"/>
                  </a:ext>
                </a:extLst>
              </p:cNvPr>
              <p:cNvSpPr txBox="1">
                <a:spLocks noChangeAspect="1"/>
              </p:cNvSpPr>
              <p:nvPr/>
            </p:nvSpPr>
            <p:spPr>
              <a:xfrm>
                <a:off x="4047157" y="447183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52" name="TextBox 51">
                <a:extLst>
                  <a:ext uri="{FF2B5EF4-FFF2-40B4-BE49-F238E27FC236}">
                    <a16:creationId xmlns:a16="http://schemas.microsoft.com/office/drawing/2014/main" id="{F24DDE20-333F-414E-6385-FD26E4BB8565}"/>
                  </a:ext>
                </a:extLst>
              </p:cNvPr>
              <p:cNvSpPr txBox="1">
                <a:spLocks noChangeAspect="1"/>
              </p:cNvSpPr>
              <p:nvPr/>
            </p:nvSpPr>
            <p:spPr>
              <a:xfrm>
                <a:off x="4611031" y="4071758"/>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22" name="TextBox 21">
                <a:extLst>
                  <a:ext uri="{FF2B5EF4-FFF2-40B4-BE49-F238E27FC236}">
                    <a16:creationId xmlns:a16="http://schemas.microsoft.com/office/drawing/2014/main" id="{D216A220-47BE-ABE8-F2F1-CB9458C90DBD}"/>
                  </a:ext>
                </a:extLst>
              </p:cNvPr>
              <p:cNvSpPr txBox="1">
                <a:spLocks noChangeAspect="1"/>
              </p:cNvSpPr>
              <p:nvPr/>
            </p:nvSpPr>
            <p:spPr>
              <a:xfrm rot="19807056">
                <a:off x="4302570" y="4367972"/>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75" name="TextBox 74">
                <a:extLst>
                  <a:ext uri="{FF2B5EF4-FFF2-40B4-BE49-F238E27FC236}">
                    <a16:creationId xmlns:a16="http://schemas.microsoft.com/office/drawing/2014/main" id="{C66BF6DD-2972-F2DF-1371-86F678044753}"/>
                  </a:ext>
                </a:extLst>
              </p:cNvPr>
              <p:cNvSpPr txBox="1">
                <a:spLocks noChangeAspect="1"/>
              </p:cNvSpPr>
              <p:nvPr>
                <p:custDataLst>
                  <p:tags r:id="rId1"/>
                </p:custDataLst>
              </p:nvPr>
            </p:nvSpPr>
            <p:spPr>
              <a:xfrm flipH="1">
                <a:off x="5198778" y="4471832"/>
                <a:ext cx="201680" cy="252273"/>
              </a:xfrm>
              <a:custGeom>
                <a:avLst/>
                <a:gdLst/>
                <a:ahLst/>
                <a:cxnLst/>
                <a:rect l="l" t="t" r="r" b="b"/>
                <a:pathLst>
                  <a:path w="201680" h="252273">
                    <a:moveTo>
                      <a:pt x="201680" y="0"/>
                    </a:moveTo>
                    <a:lnTo>
                      <a:pt x="150744" y="0"/>
                    </a:lnTo>
                    <a:lnTo>
                      <a:pt x="150744" y="99292"/>
                    </a:lnTo>
                    <a:lnTo>
                      <a:pt x="50936" y="99292"/>
                    </a:lnTo>
                    <a:lnTo>
                      <a:pt x="50936" y="0"/>
                    </a:lnTo>
                    <a:lnTo>
                      <a:pt x="0" y="0"/>
                    </a:lnTo>
                    <a:lnTo>
                      <a:pt x="0" y="252273"/>
                    </a:lnTo>
                    <a:lnTo>
                      <a:pt x="50936" y="252273"/>
                    </a:lnTo>
                    <a:lnTo>
                      <a:pt x="50936" y="141968"/>
                    </a:lnTo>
                    <a:lnTo>
                      <a:pt x="150744" y="141968"/>
                    </a:lnTo>
                    <a:lnTo>
                      <a:pt x="150744" y="252273"/>
                    </a:lnTo>
                    <a:lnTo>
                      <a:pt x="20168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en-US" sz="2800" b="1">
                  <a:latin typeface="+mj-lt"/>
                </a:endParaRPr>
              </a:p>
            </p:txBody>
          </p:sp>
          <p:sp>
            <p:nvSpPr>
              <p:cNvPr id="24" name="TextBox 23">
                <a:extLst>
                  <a:ext uri="{FF2B5EF4-FFF2-40B4-BE49-F238E27FC236}">
                    <a16:creationId xmlns:a16="http://schemas.microsoft.com/office/drawing/2014/main" id="{458E82CE-74CC-5A5A-1DF1-4286712A885F}"/>
                  </a:ext>
                </a:extLst>
              </p:cNvPr>
              <p:cNvSpPr txBox="1">
                <a:spLocks noChangeAspect="1"/>
              </p:cNvSpPr>
              <p:nvPr/>
            </p:nvSpPr>
            <p:spPr>
              <a:xfrm rot="1792944" flipH="1">
                <a:off x="4896914" y="4367972"/>
                <a:ext cx="252000" cy="35559"/>
              </a:xfrm>
              <a:custGeom>
                <a:avLst/>
                <a:gdLst/>
                <a:ahLst/>
                <a:cxnLst/>
                <a:rect l="l" t="t" r="r" b="b"/>
                <a:pathLst>
                  <a:path w="176385" h="45257">
                    <a:moveTo>
                      <a:pt x="0" y="0"/>
                    </a:moveTo>
                    <a:lnTo>
                      <a:pt x="176385" y="0"/>
                    </a:lnTo>
                    <a:lnTo>
                      <a:pt x="176385" y="45257"/>
                    </a:lnTo>
                    <a:lnTo>
                      <a:pt x="0"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68" name="TextBox 67">
                <a:extLst>
                  <a:ext uri="{FF2B5EF4-FFF2-40B4-BE49-F238E27FC236}">
                    <a16:creationId xmlns:a16="http://schemas.microsoft.com/office/drawing/2014/main" id="{65ADD402-A1F8-97D3-516B-6BE584E99BFE}"/>
                  </a:ext>
                </a:extLst>
              </p:cNvPr>
              <p:cNvSpPr txBox="1">
                <a:spLocks noChangeAspect="1"/>
              </p:cNvSpPr>
              <p:nvPr/>
            </p:nvSpPr>
            <p:spPr>
              <a:xfrm>
                <a:off x="3179297" y="4467530"/>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70"/>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3"/>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grpSp>
        <p:grpSp>
          <p:nvGrpSpPr>
            <p:cNvPr id="78" name="Group 77">
              <a:extLst>
                <a:ext uri="{FF2B5EF4-FFF2-40B4-BE49-F238E27FC236}">
                  <a16:creationId xmlns:a16="http://schemas.microsoft.com/office/drawing/2014/main" id="{B1F57BB9-67AF-41F6-E010-A3D29246A967}"/>
                </a:ext>
              </a:extLst>
            </p:cNvPr>
            <p:cNvGrpSpPr/>
            <p:nvPr/>
          </p:nvGrpSpPr>
          <p:grpSpPr>
            <a:xfrm>
              <a:off x="2548523" y="3551096"/>
              <a:ext cx="726921" cy="638317"/>
              <a:chOff x="2255053" y="3406407"/>
              <a:chExt cx="726921" cy="638317"/>
            </a:xfrm>
          </p:grpSpPr>
          <p:sp>
            <p:nvSpPr>
              <p:cNvPr id="79" name="Oval 78">
                <a:extLst>
                  <a:ext uri="{FF2B5EF4-FFF2-40B4-BE49-F238E27FC236}">
                    <a16:creationId xmlns:a16="http://schemas.microsoft.com/office/drawing/2014/main" id="{DC78C725-63B3-B6BA-A841-F0EE3CEB2398}"/>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0" name="TextBox 79">
                <a:extLst>
                  <a:ext uri="{FF2B5EF4-FFF2-40B4-BE49-F238E27FC236}">
                    <a16:creationId xmlns:a16="http://schemas.microsoft.com/office/drawing/2014/main" id="{8F63A3B0-D05F-684A-6EF5-76C0A833E180}"/>
                  </a:ext>
                </a:extLst>
              </p:cNvPr>
              <p:cNvSpPr txBox="1"/>
              <p:nvPr/>
            </p:nvSpPr>
            <p:spPr>
              <a:xfrm>
                <a:off x="2255053" y="3406407"/>
                <a:ext cx="726921" cy="578043"/>
              </a:xfrm>
              <a:prstGeom prst="rect">
                <a:avLst/>
              </a:prstGeom>
              <a:noFill/>
            </p:spPr>
            <p:txBody>
              <a:bodyPr wrap="square" rtlCol="0">
                <a:spAutoFit/>
              </a:bodyPr>
              <a:lstStyle/>
              <a:p>
                <a:pPr algn="ctr">
                  <a:lnSpc>
                    <a:spcPct val="125000"/>
                  </a:lnSpc>
                </a:pPr>
                <a:r>
                  <a:rPr lang="en-US" sz="2800" b="1">
                    <a:solidFill>
                      <a:srgbClr val="002060"/>
                    </a:solidFill>
                  </a:rPr>
                  <a:t>a</a:t>
                </a:r>
              </a:p>
            </p:txBody>
          </p:sp>
        </p:grpSp>
        <p:grpSp>
          <p:nvGrpSpPr>
            <p:cNvPr id="81" name="Group 80">
              <a:extLst>
                <a:ext uri="{FF2B5EF4-FFF2-40B4-BE49-F238E27FC236}">
                  <a16:creationId xmlns:a16="http://schemas.microsoft.com/office/drawing/2014/main" id="{92854234-EEC2-0AEE-AC51-8F5A3C7C3AD1}"/>
                </a:ext>
              </a:extLst>
            </p:cNvPr>
            <p:cNvGrpSpPr/>
            <p:nvPr/>
          </p:nvGrpSpPr>
          <p:grpSpPr>
            <a:xfrm>
              <a:off x="8734542" y="3551096"/>
              <a:ext cx="726921" cy="638317"/>
              <a:chOff x="2255053" y="3406407"/>
              <a:chExt cx="726921" cy="638317"/>
            </a:xfrm>
          </p:grpSpPr>
          <p:sp>
            <p:nvSpPr>
              <p:cNvPr id="82" name="Oval 81">
                <a:extLst>
                  <a:ext uri="{FF2B5EF4-FFF2-40B4-BE49-F238E27FC236}">
                    <a16:creationId xmlns:a16="http://schemas.microsoft.com/office/drawing/2014/main" id="{D7E7EFCC-C5E2-A25F-C0CA-C0CF378C12A8}"/>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83" name="TextBox 82">
                <a:extLst>
                  <a:ext uri="{FF2B5EF4-FFF2-40B4-BE49-F238E27FC236}">
                    <a16:creationId xmlns:a16="http://schemas.microsoft.com/office/drawing/2014/main" id="{5AFAA9DF-0BE0-CA72-1330-27B077B07158}"/>
                  </a:ext>
                </a:extLst>
              </p:cNvPr>
              <p:cNvSpPr txBox="1"/>
              <p:nvPr/>
            </p:nvSpPr>
            <p:spPr>
              <a:xfrm>
                <a:off x="2255053" y="3406407"/>
                <a:ext cx="726921" cy="578043"/>
              </a:xfrm>
              <a:prstGeom prst="rect">
                <a:avLst/>
              </a:prstGeom>
              <a:noFill/>
            </p:spPr>
            <p:txBody>
              <a:bodyPr wrap="square" rtlCol="0">
                <a:spAutoFit/>
              </a:bodyPr>
              <a:lstStyle/>
              <a:p>
                <a:pPr algn="ctr">
                  <a:lnSpc>
                    <a:spcPct val="125000"/>
                  </a:lnSpc>
                </a:pPr>
                <a:r>
                  <a:rPr lang="en-US" sz="2800" b="1">
                    <a:solidFill>
                      <a:srgbClr val="002060"/>
                    </a:solidFill>
                  </a:rPr>
                  <a:t>b</a:t>
                </a:r>
              </a:p>
            </p:txBody>
          </p:sp>
        </p:grpSp>
        <p:sp>
          <p:nvSpPr>
            <p:cNvPr id="84" name="Rectangle: Rounded Corners 83">
              <a:extLst>
                <a:ext uri="{FF2B5EF4-FFF2-40B4-BE49-F238E27FC236}">
                  <a16:creationId xmlns:a16="http://schemas.microsoft.com/office/drawing/2014/main" id="{33C4A769-ED89-F240-5D74-6C64990D7EBA}"/>
                </a:ext>
              </a:extLst>
            </p:cNvPr>
            <p:cNvSpPr/>
            <p:nvPr/>
          </p:nvSpPr>
          <p:spPr>
            <a:xfrm>
              <a:off x="3073400" y="5389336"/>
              <a:ext cx="6006926" cy="973429"/>
            </a:xfrm>
            <a:prstGeom prst="roundRect">
              <a:avLst>
                <a:gd name="adj" fmla="val 24495"/>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47A5086-5A73-AAC6-D185-ADAA89AC6A2D}"/>
                </a:ext>
              </a:extLst>
            </p:cNvPr>
            <p:cNvSpPr txBox="1"/>
            <p:nvPr/>
          </p:nvSpPr>
          <p:spPr>
            <a:xfrm>
              <a:off x="3225801" y="5457121"/>
              <a:ext cx="5740400" cy="837858"/>
            </a:xfrm>
            <a:prstGeom prst="rect">
              <a:avLst/>
            </a:prstGeom>
            <a:noFill/>
          </p:spPr>
          <p:txBody>
            <a:bodyPr wrap="square" rtlCol="0">
              <a:spAutoFit/>
            </a:bodyPr>
            <a:lstStyle/>
            <a:p>
              <a:pPr algn="ctr">
                <a:lnSpc>
                  <a:spcPct val="115000"/>
                </a:lnSpc>
              </a:pPr>
              <a:r>
                <a:rPr lang="en-US" sz="2200" b="1">
                  <a:solidFill>
                    <a:schemeClr val="bg1"/>
                  </a:solidFill>
                </a:rPr>
                <a:t>Liên kết hydrogen giữa các phân tử </a:t>
              </a:r>
            </a:p>
            <a:p>
              <a:pPr algn="ctr">
                <a:lnSpc>
                  <a:spcPct val="115000"/>
                </a:lnSpc>
              </a:pPr>
              <a:r>
                <a:rPr lang="en-US" sz="2200" b="1">
                  <a:solidFill>
                    <a:schemeClr val="bg1"/>
                  </a:solidFill>
                </a:rPr>
                <a:t>acetaldehyde (a) và acetone (b) với nước</a:t>
              </a:r>
            </a:p>
          </p:txBody>
        </p:sp>
      </p:grpSp>
      <p:grpSp>
        <p:nvGrpSpPr>
          <p:cNvPr id="7" name="Group 6">
            <a:extLst>
              <a:ext uri="{FF2B5EF4-FFF2-40B4-BE49-F238E27FC236}">
                <a16:creationId xmlns:a16="http://schemas.microsoft.com/office/drawing/2014/main" id="{BB5F58E7-C121-4084-AF43-4EB48243D00C}"/>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55964FE3-7B88-6DAF-99C7-C80514A0AC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04FC753F-1090-0917-E910-6B7BAD38B9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26205B9A-FA9F-F8FD-A604-ADC99A4C85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D3805695-8D43-7691-C5DD-F953DE9CD263}"/>
              </a:ext>
            </a:extLst>
          </p:cNvPr>
          <p:cNvGrpSpPr/>
          <p:nvPr/>
        </p:nvGrpSpPr>
        <p:grpSpPr>
          <a:xfrm>
            <a:off x="10921832" y="-368056"/>
            <a:ext cx="1423616" cy="1725270"/>
            <a:chOff x="10570424" y="-368057"/>
            <a:chExt cx="1768735" cy="2143517"/>
          </a:xfrm>
        </p:grpSpPr>
        <p:pic>
          <p:nvPicPr>
            <p:cNvPr id="17" name="Graphic 16">
              <a:extLst>
                <a:ext uri="{FF2B5EF4-FFF2-40B4-BE49-F238E27FC236}">
                  <a16:creationId xmlns:a16="http://schemas.microsoft.com/office/drawing/2014/main" id="{B2707EA4-76B4-FAA1-07F1-79D7A540FA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541918" y="-116912"/>
              <a:ext cx="775089" cy="857295"/>
            </a:xfrm>
            <a:prstGeom prst="rect">
              <a:avLst/>
            </a:prstGeom>
          </p:spPr>
        </p:pic>
        <p:pic>
          <p:nvPicPr>
            <p:cNvPr id="18" name="Graphic 17">
              <a:extLst>
                <a:ext uri="{FF2B5EF4-FFF2-40B4-BE49-F238E27FC236}">
                  <a16:creationId xmlns:a16="http://schemas.microsoft.com/office/drawing/2014/main" id="{7E8EF0A6-7948-233F-B189-FEE5EC203F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1408935" y="951547"/>
              <a:ext cx="930224" cy="823913"/>
            </a:xfrm>
            <a:prstGeom prst="rect">
              <a:avLst/>
            </a:prstGeom>
          </p:spPr>
        </p:pic>
        <p:pic>
          <p:nvPicPr>
            <p:cNvPr id="20" name="Graphic 19">
              <a:extLst>
                <a:ext uri="{FF2B5EF4-FFF2-40B4-BE49-F238E27FC236}">
                  <a16:creationId xmlns:a16="http://schemas.microsoft.com/office/drawing/2014/main" id="{2511E0FA-AF18-D1F5-A584-FACC6FFAC7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18496">
              <a:off x="10465774" y="-263407"/>
              <a:ext cx="1304097" cy="1094798"/>
            </a:xfrm>
            <a:prstGeom prst="rect">
              <a:avLst/>
            </a:prstGeom>
          </p:spPr>
        </p:pic>
      </p:grpSp>
      <p:grpSp>
        <p:nvGrpSpPr>
          <p:cNvPr id="25" name="Group 24">
            <a:extLst>
              <a:ext uri="{FF2B5EF4-FFF2-40B4-BE49-F238E27FC236}">
                <a16:creationId xmlns:a16="http://schemas.microsoft.com/office/drawing/2014/main" id="{01CD2626-486D-0F51-EB1E-5EC4AEB49C12}"/>
              </a:ext>
            </a:extLst>
          </p:cNvPr>
          <p:cNvGrpSpPr/>
          <p:nvPr/>
        </p:nvGrpSpPr>
        <p:grpSpPr>
          <a:xfrm>
            <a:off x="1286268" y="424366"/>
            <a:ext cx="9328521" cy="1320298"/>
            <a:chOff x="1286268" y="424366"/>
            <a:chExt cx="9328521" cy="1320298"/>
          </a:xfrm>
        </p:grpSpPr>
        <p:sp>
          <p:nvSpPr>
            <p:cNvPr id="4" name="TextBox 3">
              <a:extLst>
                <a:ext uri="{FF2B5EF4-FFF2-40B4-BE49-F238E27FC236}">
                  <a16:creationId xmlns:a16="http://schemas.microsoft.com/office/drawing/2014/main" id="{69DAEF3E-B8A0-E83A-06F7-93F5C55825A5}"/>
                </a:ext>
              </a:extLst>
            </p:cNvPr>
            <p:cNvSpPr txBox="1"/>
            <p:nvPr/>
          </p:nvSpPr>
          <p:spPr>
            <a:xfrm>
              <a:off x="1914765" y="424366"/>
              <a:ext cx="8700024" cy="1320298"/>
            </a:xfrm>
            <a:prstGeom prst="rect">
              <a:avLst/>
            </a:prstGeom>
            <a:noFill/>
          </p:spPr>
          <p:txBody>
            <a:bodyPr wrap="square" rtlCol="0">
              <a:spAutoFit/>
            </a:bodyPr>
            <a:lstStyle/>
            <a:p>
              <a:pPr algn="just">
                <a:lnSpc>
                  <a:spcPct val="125000"/>
                </a:lnSpc>
              </a:pPr>
              <a:r>
                <a:rPr lang="en-US" sz="2200">
                  <a:latin typeface="+mj-lt"/>
                </a:rPr>
                <a:t>Các hợp chất carbonyl mạch ngắn (chứa không quá ba nguyên tử carbon trong phân tử) tan tốt trong nước, còn các hợp chất carbonyl mạch dài hơn không tan hoặc ít tan trong nước.</a:t>
              </a:r>
            </a:p>
          </p:txBody>
        </p:sp>
        <p:pic>
          <p:nvPicPr>
            <p:cNvPr id="21" name="Picture 20">
              <a:extLst>
                <a:ext uri="{FF2B5EF4-FFF2-40B4-BE49-F238E27FC236}">
                  <a16:creationId xmlns:a16="http://schemas.microsoft.com/office/drawing/2014/main" id="{5093D43F-C147-2701-E1EE-4179C231A8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6268" y="534600"/>
              <a:ext cx="630372" cy="630372"/>
            </a:xfrm>
            <a:prstGeom prst="rect">
              <a:avLst/>
            </a:prstGeom>
          </p:spPr>
        </p:pic>
      </p:grpSp>
      <p:grpSp>
        <p:nvGrpSpPr>
          <p:cNvPr id="26" name="Group 25">
            <a:extLst>
              <a:ext uri="{FF2B5EF4-FFF2-40B4-BE49-F238E27FC236}">
                <a16:creationId xmlns:a16="http://schemas.microsoft.com/office/drawing/2014/main" id="{DE05DA23-8F86-4E33-2437-E57E3685A66F}"/>
              </a:ext>
            </a:extLst>
          </p:cNvPr>
          <p:cNvGrpSpPr/>
          <p:nvPr/>
        </p:nvGrpSpPr>
        <p:grpSpPr>
          <a:xfrm>
            <a:off x="1286268" y="1902306"/>
            <a:ext cx="9506920" cy="1320298"/>
            <a:chOff x="1286268" y="1902306"/>
            <a:chExt cx="9506920" cy="1320298"/>
          </a:xfrm>
        </p:grpSpPr>
        <p:sp>
          <p:nvSpPr>
            <p:cNvPr id="5" name="TextBox 4">
              <a:extLst>
                <a:ext uri="{FF2B5EF4-FFF2-40B4-BE49-F238E27FC236}">
                  <a16:creationId xmlns:a16="http://schemas.microsoft.com/office/drawing/2014/main" id="{D9E94E41-5FBC-1D4C-495E-E54D4B42ABCB}"/>
                </a:ext>
              </a:extLst>
            </p:cNvPr>
            <p:cNvSpPr txBox="1"/>
            <p:nvPr/>
          </p:nvSpPr>
          <p:spPr>
            <a:xfrm>
              <a:off x="1914765" y="1902306"/>
              <a:ext cx="8878423" cy="1320298"/>
            </a:xfrm>
            <a:prstGeom prst="rect">
              <a:avLst/>
            </a:prstGeom>
            <a:noFill/>
          </p:spPr>
          <p:txBody>
            <a:bodyPr wrap="square" rtlCol="0">
              <a:spAutoFit/>
            </a:bodyPr>
            <a:lstStyle/>
            <a:p>
              <a:pPr algn="just">
                <a:lnSpc>
                  <a:spcPct val="125000"/>
                </a:lnSpc>
              </a:pPr>
              <a:r>
                <a:rPr lang="en-US" sz="2200">
                  <a:latin typeface="+mj-lt"/>
                </a:rPr>
                <a:t>Các hợp chất carbonyl mạch ngắn tan tốt trong nước nhờ tạo liên kết hydrogen với nước. Liên kết hydrogen giữa các phân tử acetaldehyde và acetone với nước như sau:</a:t>
              </a:r>
            </a:p>
          </p:txBody>
        </p:sp>
        <p:pic>
          <p:nvPicPr>
            <p:cNvPr id="23" name="Picture 22">
              <a:extLst>
                <a:ext uri="{FF2B5EF4-FFF2-40B4-BE49-F238E27FC236}">
                  <a16:creationId xmlns:a16="http://schemas.microsoft.com/office/drawing/2014/main" id="{73DDD88A-53AD-980B-4327-424780C7B70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6268" y="2045900"/>
              <a:ext cx="630372" cy="630372"/>
            </a:xfrm>
            <a:prstGeom prst="rect">
              <a:avLst/>
            </a:prstGeom>
          </p:spPr>
        </p:pic>
      </p:grpSp>
    </p:spTree>
    <p:extLst>
      <p:ext uri="{BB962C8B-B14F-4D97-AF65-F5344CB8AC3E}">
        <p14:creationId xmlns:p14="http://schemas.microsoft.com/office/powerpoint/2010/main" val="255047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538574F4-1E16-C6D9-E6CF-BC98AC08D8B7}"/>
              </a:ext>
            </a:extLst>
          </p:cNvPr>
          <p:cNvGrpSpPr/>
          <p:nvPr/>
        </p:nvGrpSpPr>
        <p:grpSpPr>
          <a:xfrm>
            <a:off x="2070100" y="5509012"/>
            <a:ext cx="8051800" cy="722979"/>
            <a:chOff x="2070100" y="5537004"/>
            <a:chExt cx="8051800" cy="722979"/>
          </a:xfrm>
        </p:grpSpPr>
        <p:sp>
          <p:nvSpPr>
            <p:cNvPr id="20" name="Rectangle: Rounded Corners 19">
              <a:extLst>
                <a:ext uri="{FF2B5EF4-FFF2-40B4-BE49-F238E27FC236}">
                  <a16:creationId xmlns:a16="http://schemas.microsoft.com/office/drawing/2014/main" id="{21C9AB01-8109-5509-1354-DDBF94FEB7D2}"/>
                </a:ext>
              </a:extLst>
            </p:cNvPr>
            <p:cNvSpPr/>
            <p:nvPr/>
          </p:nvSpPr>
          <p:spPr>
            <a:xfrm>
              <a:off x="2070100" y="5537004"/>
              <a:ext cx="8051800" cy="722979"/>
            </a:xfrm>
            <a:prstGeom prst="roundRect">
              <a:avLst>
                <a:gd name="adj" fmla="val 39503"/>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DAEF3E-B8A0-E83A-06F7-93F5C55825A5}"/>
                </a:ext>
              </a:extLst>
            </p:cNvPr>
            <p:cNvSpPr txBox="1"/>
            <p:nvPr/>
          </p:nvSpPr>
          <p:spPr>
            <a:xfrm>
              <a:off x="2133600" y="5644193"/>
              <a:ext cx="7924800" cy="508601"/>
            </a:xfrm>
            <a:prstGeom prst="rect">
              <a:avLst/>
            </a:prstGeom>
            <a:noFill/>
          </p:spPr>
          <p:txBody>
            <a:bodyPr wrap="square" rtlCol="0">
              <a:spAutoFit/>
            </a:bodyPr>
            <a:lstStyle/>
            <a:p>
              <a:pPr algn="ctr">
                <a:lnSpc>
                  <a:spcPct val="125000"/>
                </a:lnSpc>
              </a:pPr>
              <a:r>
                <a:rPr lang="en-US" sz="2400">
                  <a:latin typeface="+mj-lt"/>
                </a:rPr>
                <a:t>Hợp chất carbonyl thơm hầu như không tan trong nước.</a:t>
              </a:r>
            </a:p>
          </p:txBody>
        </p:sp>
      </p:grpSp>
      <p:grpSp>
        <p:nvGrpSpPr>
          <p:cNvPr id="22" name="Group 21">
            <a:extLst>
              <a:ext uri="{FF2B5EF4-FFF2-40B4-BE49-F238E27FC236}">
                <a16:creationId xmlns:a16="http://schemas.microsoft.com/office/drawing/2014/main" id="{4D0F1E44-124B-6B65-E274-03C52900BF42}"/>
              </a:ext>
            </a:extLst>
          </p:cNvPr>
          <p:cNvGrpSpPr/>
          <p:nvPr/>
        </p:nvGrpSpPr>
        <p:grpSpPr>
          <a:xfrm>
            <a:off x="2222500" y="617750"/>
            <a:ext cx="7747000" cy="1178281"/>
            <a:chOff x="2222500" y="617750"/>
            <a:chExt cx="7747000" cy="1178281"/>
          </a:xfrm>
        </p:grpSpPr>
        <p:sp>
          <p:nvSpPr>
            <p:cNvPr id="21" name="Rectangle 20">
              <a:extLst>
                <a:ext uri="{FF2B5EF4-FFF2-40B4-BE49-F238E27FC236}">
                  <a16:creationId xmlns:a16="http://schemas.microsoft.com/office/drawing/2014/main" id="{DC8BE9DE-EF7E-F3B8-521E-E15262181A87}"/>
                </a:ext>
              </a:extLst>
            </p:cNvPr>
            <p:cNvSpPr/>
            <p:nvPr/>
          </p:nvSpPr>
          <p:spPr>
            <a:xfrm>
              <a:off x="2222500" y="617750"/>
              <a:ext cx="7747000" cy="1178281"/>
            </a:xfrm>
            <a:prstGeom prst="rect">
              <a:avLst/>
            </a:prstGeom>
            <a:solidFill>
              <a:srgbClr val="FFFFAB"/>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4078C9-CA59-05D4-347C-13EC95D9C1C8}"/>
                </a:ext>
              </a:extLst>
            </p:cNvPr>
            <p:cNvSpPr txBox="1"/>
            <p:nvPr/>
          </p:nvSpPr>
          <p:spPr>
            <a:xfrm>
              <a:off x="2311400" y="721757"/>
              <a:ext cx="7569200" cy="970266"/>
            </a:xfrm>
            <a:prstGeom prst="rect">
              <a:avLst/>
            </a:prstGeom>
            <a:noFill/>
          </p:spPr>
          <p:txBody>
            <a:bodyPr wrap="square" rtlCol="0">
              <a:spAutoFit/>
            </a:bodyPr>
            <a:lstStyle/>
            <a:p>
              <a:pPr algn="ctr">
                <a:lnSpc>
                  <a:spcPct val="125000"/>
                </a:lnSpc>
              </a:pPr>
              <a:r>
                <a:rPr lang="en-US" sz="2400">
                  <a:latin typeface="+mj-lt"/>
                </a:rPr>
                <a:t>Khi số nguyên tử carbon trong gốc hydrocarbon tăng, khả năng tan của hợp chất carbonyl giảm xuống.</a:t>
              </a:r>
            </a:p>
          </p:txBody>
        </p:sp>
      </p:grpSp>
      <p:grpSp>
        <p:nvGrpSpPr>
          <p:cNvPr id="7" name="Group 6">
            <a:extLst>
              <a:ext uri="{FF2B5EF4-FFF2-40B4-BE49-F238E27FC236}">
                <a16:creationId xmlns:a16="http://schemas.microsoft.com/office/drawing/2014/main" id="{AD4DD1D1-E885-0C7B-A0EC-38474B3AADC3}"/>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E67BFE72-36A8-A059-BF34-1772FDFA1C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14B5A55E-9B39-14A2-0B2D-71AC089135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0763F92D-8E5E-B9FC-8A5E-79966FC51D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E8A54084-7583-C03E-15AC-29B065C0E35C}"/>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F63DF994-7782-0F41-7A11-D5AD9E5453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63E090AC-CD73-B44E-E9A4-EFC462904A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A33D5CA1-920C-3B6F-F819-BC6F537ADA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pic>
        <p:nvPicPr>
          <p:cNvPr id="24" name="Picture 23">
            <a:extLst>
              <a:ext uri="{FF2B5EF4-FFF2-40B4-BE49-F238E27FC236}">
                <a16:creationId xmlns:a16="http://schemas.microsoft.com/office/drawing/2014/main" id="{CA8F6559-9629-B56E-5931-57617C9E5FBA}"/>
              </a:ext>
            </a:extLst>
          </p:cNvPr>
          <p:cNvPicPr>
            <a:picLocks noChangeAspect="1"/>
          </p:cNvPicPr>
          <p:nvPr/>
        </p:nvPicPr>
        <p:blipFill rotWithShape="1">
          <a:blip r:embed="rId18"/>
          <a:srcRect t="24024" b="24024"/>
          <a:stretch/>
        </p:blipFill>
        <p:spPr>
          <a:xfrm>
            <a:off x="839755" y="1984071"/>
            <a:ext cx="10512490" cy="3375048"/>
          </a:xfrm>
          <a:prstGeom prst="rect">
            <a:avLst/>
          </a:prstGeom>
        </p:spPr>
      </p:pic>
    </p:spTree>
    <p:extLst>
      <p:ext uri="{BB962C8B-B14F-4D97-AF65-F5344CB8AC3E}">
        <p14:creationId xmlns:p14="http://schemas.microsoft.com/office/powerpoint/2010/main" val="52943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en-US" sz="2200" b="1" dirty="0"/>
                <a:t> </a:t>
              </a:r>
              <a:r>
                <a:rPr lang="en-US" sz="2200" b="1" dirty="0" err="1"/>
                <a:t>Dựa</a:t>
              </a:r>
              <a:r>
                <a:rPr lang="en-US" sz="2200" b="1" dirty="0"/>
                <a:t> </a:t>
              </a:r>
              <a:r>
                <a:rPr lang="en-US" sz="2200" b="1" dirty="0" err="1"/>
                <a:t>vào</a:t>
              </a:r>
              <a:r>
                <a:rPr lang="en-US" sz="2200" b="1" dirty="0"/>
                <a:t> </a:t>
              </a:r>
              <a:r>
                <a:rPr lang="en-US" sz="2200" b="1" dirty="0" err="1"/>
                <a:t>bảng</a:t>
              </a:r>
              <a:r>
                <a:rPr lang="en-US" sz="2200" b="1" dirty="0"/>
                <a:t> 18.2 </a:t>
              </a:r>
              <a:r>
                <a:rPr lang="en-US" sz="2200" b="1" dirty="0" err="1"/>
                <a:t>hãy</a:t>
              </a:r>
              <a:r>
                <a:rPr lang="en-US" sz="2200" b="1" dirty="0"/>
                <a:t> </a:t>
              </a:r>
              <a:r>
                <a:rPr lang="en-US" sz="2200" b="1" dirty="0" err="1"/>
                <a:t>nhận</a:t>
              </a:r>
              <a:r>
                <a:rPr lang="en-US" sz="2200" b="1" dirty="0"/>
                <a:t> </a:t>
              </a:r>
              <a:r>
                <a:rPr lang="en-US" sz="2200" b="1" dirty="0" err="1"/>
                <a:t>xét</a:t>
              </a:r>
              <a:r>
                <a:rPr lang="en-US" sz="2200" b="1" dirty="0"/>
                <a:t> </a:t>
              </a:r>
              <a:r>
                <a:rPr lang="en-US" sz="2200" b="1" dirty="0" err="1"/>
                <a:t>sự</a:t>
              </a:r>
              <a:r>
                <a:rPr lang="en-US" sz="2200" b="1" dirty="0"/>
                <a:t> </a:t>
              </a:r>
              <a:r>
                <a:rPr lang="en-US" sz="2200" b="1" dirty="0" err="1"/>
                <a:t>thay</a:t>
              </a:r>
              <a:r>
                <a:rPr lang="en-US" sz="2200" b="1" dirty="0"/>
                <a:t> </a:t>
              </a:r>
              <a:r>
                <a:rPr lang="en-US" sz="2200" b="1" dirty="0" err="1"/>
                <a:t>đổi</a:t>
              </a:r>
              <a:r>
                <a:rPr lang="en-US" sz="2200" b="1" dirty="0"/>
                <a:t> </a:t>
              </a:r>
              <a:r>
                <a:rPr lang="en-US" sz="2200" b="1" dirty="0" err="1"/>
                <a:t>trạng</a:t>
              </a:r>
              <a:r>
                <a:rPr lang="en-US" sz="2200" b="1" dirty="0"/>
                <a:t> </a:t>
              </a:r>
              <a:r>
                <a:rPr lang="en-US" sz="2200" b="1" dirty="0" err="1"/>
                <a:t>thái</a:t>
              </a:r>
              <a:r>
                <a:rPr lang="en-US" sz="2200" b="1" dirty="0"/>
                <a:t> </a:t>
              </a:r>
              <a:r>
                <a:rPr lang="en-US" sz="2200" b="1" dirty="0" err="1"/>
                <a:t>nhiệt</a:t>
              </a:r>
              <a:r>
                <a:rPr lang="en-US" sz="2200" b="1" dirty="0"/>
                <a:t> </a:t>
              </a:r>
              <a:r>
                <a:rPr lang="en-US" sz="2200" b="1" dirty="0" err="1"/>
                <a:t>độ</a:t>
              </a:r>
              <a:r>
                <a:rPr lang="en-US" sz="2200" b="1" dirty="0"/>
                <a:t> </a:t>
              </a:r>
              <a:r>
                <a:rPr lang="en-US" sz="2200" b="1" dirty="0" err="1"/>
                <a:t>sôi</a:t>
              </a:r>
              <a:r>
                <a:rPr lang="en-US" sz="2200" b="1" dirty="0"/>
                <a:t> </a:t>
              </a:r>
              <a:r>
                <a:rPr lang="en-US" sz="2200" b="1" dirty="0" err="1"/>
                <a:t>và</a:t>
              </a:r>
              <a:r>
                <a:rPr lang="en-US" sz="2200" b="1" dirty="0"/>
                <a:t> </a:t>
              </a:r>
              <a:r>
                <a:rPr lang="en-US" sz="2200" b="1" dirty="0" err="1"/>
                <a:t>độ</a:t>
              </a:r>
              <a:r>
                <a:rPr lang="en-US" sz="2200" b="1" dirty="0"/>
                <a:t> tan </a:t>
              </a:r>
              <a:r>
                <a:rPr lang="en-US" sz="2200" b="1" dirty="0" err="1"/>
                <a:t>của</a:t>
              </a:r>
              <a:r>
                <a:rPr lang="en-US" sz="2200" b="1" dirty="0"/>
                <a:t> </a:t>
              </a:r>
              <a:r>
                <a:rPr lang="en-US" sz="2200" b="1" dirty="0" err="1"/>
                <a:t>một</a:t>
              </a:r>
              <a:r>
                <a:rPr lang="en-US" sz="2200" b="1" dirty="0"/>
                <a:t> </a:t>
              </a:r>
              <a:r>
                <a:rPr lang="en-US" sz="2200" b="1" dirty="0" err="1"/>
                <a:t>số</a:t>
              </a:r>
              <a:r>
                <a:rPr lang="en-US" sz="2200" b="1" dirty="0"/>
                <a:t> </a:t>
              </a:r>
              <a:r>
                <a:rPr lang="en-US" sz="2200" b="1" dirty="0" err="1"/>
                <a:t>hợp</a:t>
              </a:r>
              <a:r>
                <a:rPr lang="en-US" sz="2200" b="1" dirty="0"/>
                <a:t> </a:t>
              </a:r>
              <a:r>
                <a:rPr lang="en-US" sz="2200" b="1" dirty="0" err="1"/>
                <a:t>chất</a:t>
              </a:r>
              <a:r>
                <a:rPr lang="en-US" sz="2200" b="1" dirty="0"/>
                <a:t> carbonyl </a:t>
              </a:r>
              <a:r>
                <a:rPr lang="en-US" sz="2200" b="1" dirty="0" err="1"/>
                <a:t>khi</a:t>
              </a:r>
              <a:r>
                <a:rPr lang="en-US" sz="2200" b="1" dirty="0"/>
                <a:t> </a:t>
              </a:r>
              <a:r>
                <a:rPr lang="en-US" sz="2200" b="1" dirty="0" err="1"/>
                <a:t>số</a:t>
              </a:r>
              <a:r>
                <a:rPr lang="en-US" sz="2200" b="1" dirty="0"/>
                <a:t> </a:t>
              </a:r>
              <a:r>
                <a:rPr lang="en-US" sz="2200" b="1" dirty="0" err="1"/>
                <a:t>phân</a:t>
              </a:r>
              <a:r>
                <a:rPr lang="en-US" sz="2200" b="1" dirty="0"/>
                <a:t> </a:t>
              </a:r>
              <a:r>
                <a:rPr lang="en-US" sz="2200" b="1" dirty="0" err="1"/>
                <a:t>tử</a:t>
              </a:r>
              <a:r>
                <a:rPr lang="en-US" sz="2200" b="1" dirty="0"/>
                <a:t> carbon </a:t>
              </a:r>
              <a:r>
                <a:rPr lang="en-US" sz="2200" b="1" dirty="0" err="1"/>
                <a:t>tăng</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827055" y="2757879"/>
            <a:ext cx="10673177" cy="3416320"/>
            <a:chOff x="587723" y="4009461"/>
            <a:chExt cx="10673177" cy="3416320"/>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433692" y="4009461"/>
              <a:ext cx="982720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Các aldehyde và ketone có mạch carbon ngắn, dễ tan trong nước.</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Các aldehyde và ketone có mạch carbon dài hơn đều ít tan hoặc không tan trong nước.</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Các aldehyde và ketone thơm hầu như không tan trong nước</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Theo chiều tăng dần của phân tử khối thì phần lớn nhiệt độ sôi tăng dần, trạng thái từ thể khí</a:t>
              </a:r>
              <a:r>
                <a:rPr lang="en-US" sz="2400" b="0" i="0" dirty="0">
                  <a:solidFill>
                    <a:srgbClr val="333333"/>
                  </a:solidFill>
                  <a:effectLst/>
                  <a:latin typeface="Roboto" panose="02000000000000000000" pitchFamily="2" charset="0"/>
                </a:rPr>
                <a:t> </a:t>
              </a:r>
              <a:r>
                <a:rPr lang="en-US" sz="2400" b="0" i="0" dirty="0">
                  <a:solidFill>
                    <a:srgbClr val="333333"/>
                  </a:solidFill>
                  <a:effectLst/>
                  <a:latin typeface="Roboto" panose="02000000000000000000" pitchFamily="2" charset="0"/>
                  <a:sym typeface="Wingdings" panose="05000000000000000000" pitchFamily="2" charset="2"/>
                </a:rPr>
                <a:t> </a:t>
              </a:r>
              <a:r>
                <a:rPr lang="vi-VN" sz="2400" b="0" i="0" dirty="0">
                  <a:solidFill>
                    <a:srgbClr val="333333"/>
                  </a:solidFill>
                  <a:effectLst/>
                  <a:latin typeface="Roboto" panose="02000000000000000000" pitchFamily="2" charset="0"/>
                </a:rPr>
                <a:t>rắn.</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Ở điều kiện thường HCHO, CH</a:t>
              </a:r>
              <a:r>
                <a:rPr lang="vi-VN" sz="2400" b="0" i="0" baseline="-25000" dirty="0">
                  <a:solidFill>
                    <a:srgbClr val="333333"/>
                  </a:solidFill>
                  <a:effectLst/>
                  <a:latin typeface="Roboto" panose="02000000000000000000" pitchFamily="2" charset="0"/>
                </a:rPr>
                <a:t>3</a:t>
              </a:r>
              <a:r>
                <a:rPr lang="vi-VN" sz="2400" b="0" i="0" dirty="0">
                  <a:solidFill>
                    <a:srgbClr val="333333"/>
                  </a:solidFill>
                  <a:effectLst/>
                  <a:latin typeface="Roboto" panose="02000000000000000000" pitchFamily="2" charset="0"/>
                </a:rPr>
                <a:t>CHO là chất khí, các aldehyde còn lại tồn tại ở trạng thái lỏng hoặc rắn.</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Acetone là chất lỏng, các ketone khác là chất rắn</a:t>
              </a:r>
              <a:endParaRPr kumimoji="0" lang="en-US" altLang="en-US" sz="1800" b="0" i="0" u="none" strike="noStrike" cap="none" normalizeH="0" baseline="30000" dirty="0">
                <a:ln>
                  <a:noFill/>
                </a:ln>
                <a:solidFill>
                  <a:schemeClr val="tx1"/>
                </a:solidFill>
                <a:effectLs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4</a:t>
            </a:r>
          </a:p>
        </p:txBody>
      </p:sp>
    </p:spTree>
    <p:extLst>
      <p:ext uri="{BB962C8B-B14F-4D97-AF65-F5344CB8AC3E}">
        <p14:creationId xmlns:p14="http://schemas.microsoft.com/office/powerpoint/2010/main" val="297704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60AB50E0-867E-4BF3-93F3-3BA0E8B4F921}"/>
              </a:ext>
            </a:extLst>
          </p:cNvPr>
          <p:cNvSpPr/>
          <p:nvPr/>
        </p:nvSpPr>
        <p:spPr>
          <a:xfrm>
            <a:off x="1367479" y="1139225"/>
            <a:ext cx="9452383" cy="2944914"/>
          </a:xfrm>
          <a:prstGeom prst="roundRect">
            <a:avLst>
              <a:gd name="adj" fmla="val 1998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117" name="Group 116">
            <a:extLst>
              <a:ext uri="{FF2B5EF4-FFF2-40B4-BE49-F238E27FC236}">
                <a16:creationId xmlns:a16="http://schemas.microsoft.com/office/drawing/2014/main" id="{E165D342-BCA0-401D-9D61-669B4F717A86}"/>
              </a:ext>
            </a:extLst>
          </p:cNvPr>
          <p:cNvGrpSpPr/>
          <p:nvPr/>
        </p:nvGrpSpPr>
        <p:grpSpPr>
          <a:xfrm>
            <a:off x="4303599" y="4353819"/>
            <a:ext cx="3288936" cy="880471"/>
            <a:chOff x="4037538" y="4547895"/>
            <a:chExt cx="3288936" cy="880471"/>
          </a:xfrm>
        </p:grpSpPr>
        <p:sp>
          <p:nvSpPr>
            <p:cNvPr id="118" name="!!Ques3">
              <a:extLst>
                <a:ext uri="{FF2B5EF4-FFF2-40B4-BE49-F238E27FC236}">
                  <a16:creationId xmlns:a16="http://schemas.microsoft.com/office/drawing/2014/main" id="{D8681EB5-921E-4C8E-92E3-ED3421A5B18F}"/>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19" name="!!Quesion1">
              <a:extLst>
                <a:ext uri="{FF2B5EF4-FFF2-40B4-BE49-F238E27FC236}">
                  <a16:creationId xmlns:a16="http://schemas.microsoft.com/office/drawing/2014/main" id="{54E4DFA0-073C-40A7-B576-D62BB699EB18}"/>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120" name="!!Ques2">
              <a:extLst>
                <a:ext uri="{FF2B5EF4-FFF2-40B4-BE49-F238E27FC236}">
                  <a16:creationId xmlns:a16="http://schemas.microsoft.com/office/drawing/2014/main" id="{3DC55493-D2D8-411B-A7F9-81C1D9732657}"/>
                </a:ext>
              </a:extLst>
            </p:cNvPr>
            <p:cNvGrpSpPr/>
            <p:nvPr/>
          </p:nvGrpSpPr>
          <p:grpSpPr>
            <a:xfrm>
              <a:off x="4037538" y="4547895"/>
              <a:ext cx="880471" cy="880471"/>
              <a:chOff x="3024040" y="4053992"/>
              <a:chExt cx="880471" cy="880471"/>
            </a:xfrm>
          </p:grpSpPr>
          <p:sp>
            <p:nvSpPr>
              <p:cNvPr id="121" name="!!A1">
                <a:extLst>
                  <a:ext uri="{FF2B5EF4-FFF2-40B4-BE49-F238E27FC236}">
                    <a16:creationId xmlns:a16="http://schemas.microsoft.com/office/drawing/2014/main" id="{5BF8C902-A312-47D2-88A1-556913F46A13}"/>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22" name="Group 121">
                <a:extLst>
                  <a:ext uri="{FF2B5EF4-FFF2-40B4-BE49-F238E27FC236}">
                    <a16:creationId xmlns:a16="http://schemas.microsoft.com/office/drawing/2014/main" id="{ADDCB286-9C05-44E5-9413-BD78DE6B93BE}"/>
                  </a:ext>
                </a:extLst>
              </p:cNvPr>
              <p:cNvGrpSpPr/>
              <p:nvPr/>
            </p:nvGrpSpPr>
            <p:grpSpPr>
              <a:xfrm>
                <a:off x="3274432" y="4303974"/>
                <a:ext cx="379686" cy="380506"/>
                <a:chOff x="-2134638" y="3977659"/>
                <a:chExt cx="1406150" cy="1409187"/>
              </a:xfrm>
              <a:solidFill>
                <a:schemeClr val="bg1"/>
              </a:solidFill>
              <a:effectLst/>
            </p:grpSpPr>
            <p:sp>
              <p:nvSpPr>
                <p:cNvPr id="123" name="Freeform: Shape 122">
                  <a:extLst>
                    <a:ext uri="{FF2B5EF4-FFF2-40B4-BE49-F238E27FC236}">
                      <a16:creationId xmlns:a16="http://schemas.microsoft.com/office/drawing/2014/main" id="{C0D1EEAB-37D7-4679-836E-FA68048EA4B5}"/>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24" name="Freeform: Shape 123">
                  <a:extLst>
                    <a:ext uri="{FF2B5EF4-FFF2-40B4-BE49-F238E27FC236}">
                      <a16:creationId xmlns:a16="http://schemas.microsoft.com/office/drawing/2014/main" id="{BC88715D-5D0C-4AF1-BDEA-1CBCC0712E35}"/>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125" name="TextBox 124">
            <a:extLst>
              <a:ext uri="{FF2B5EF4-FFF2-40B4-BE49-F238E27FC236}">
                <a16:creationId xmlns:a16="http://schemas.microsoft.com/office/drawing/2014/main" id="{C8DE38A8-0551-4A08-B395-511FF9F96851}"/>
              </a:ext>
            </a:extLst>
          </p:cNvPr>
          <p:cNvSpPr txBox="1"/>
          <p:nvPr/>
        </p:nvSpPr>
        <p:spPr>
          <a:xfrm>
            <a:off x="1461284" y="1340498"/>
            <a:ext cx="8841087" cy="255454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Ảnh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hưởng</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-OH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đến</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nhân</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benzene: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-OH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đẩy</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e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vào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vòng</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benzene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làm</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mật</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điện</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tích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âm</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tại</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vị</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trí</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 -p </a:t>
            </a:r>
            <a:r>
              <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như thế nào?</a:t>
            </a:r>
            <a:endPar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126" name="!!o6a">
            <a:extLst>
              <a:ext uri="{FF2B5EF4-FFF2-40B4-BE49-F238E27FC236}">
                <a16:creationId xmlns:a16="http://schemas.microsoft.com/office/drawing/2014/main" id="{0F01443B-D4F6-43C9-9583-3716E0843ECF}"/>
              </a:ext>
            </a:extLst>
          </p:cNvPr>
          <p:cNvSpPr/>
          <p:nvPr/>
        </p:nvSpPr>
        <p:spPr>
          <a:xfrm>
            <a:off x="4873929" y="5468981"/>
            <a:ext cx="1007365" cy="100950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7" name="!!6a">
            <a:extLst>
              <a:ext uri="{FF2B5EF4-FFF2-40B4-BE49-F238E27FC236}">
                <a16:creationId xmlns:a16="http://schemas.microsoft.com/office/drawing/2014/main" id="{1E622575-DDC4-40EA-9A8D-B10B8DA25729}"/>
              </a:ext>
            </a:extLst>
          </p:cNvPr>
          <p:cNvSpPr txBox="1"/>
          <p:nvPr/>
        </p:nvSpPr>
        <p:spPr>
          <a:xfrm>
            <a:off x="5021477" y="5521416"/>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ă</a:t>
            </a:r>
          </a:p>
        </p:txBody>
      </p:sp>
      <p:sp>
        <p:nvSpPr>
          <p:cNvPr id="128" name="!!o6a">
            <a:extLst>
              <a:ext uri="{FF2B5EF4-FFF2-40B4-BE49-F238E27FC236}">
                <a16:creationId xmlns:a16="http://schemas.microsoft.com/office/drawing/2014/main" id="{A0C806C0-84EC-4F4F-A2AD-A3A5C11123A6}"/>
              </a:ext>
            </a:extLst>
          </p:cNvPr>
          <p:cNvSpPr/>
          <p:nvPr/>
        </p:nvSpPr>
        <p:spPr>
          <a:xfrm>
            <a:off x="3723179" y="5468981"/>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29" name="!!6a">
            <a:extLst>
              <a:ext uri="{FF2B5EF4-FFF2-40B4-BE49-F238E27FC236}">
                <a16:creationId xmlns:a16="http://schemas.microsoft.com/office/drawing/2014/main" id="{FE8330AD-10DE-430B-B7AB-6D4228FBD22F}"/>
              </a:ext>
            </a:extLst>
          </p:cNvPr>
          <p:cNvSpPr txBox="1"/>
          <p:nvPr/>
        </p:nvSpPr>
        <p:spPr>
          <a:xfrm>
            <a:off x="3872343" y="5519781"/>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30" name="!!o6a">
            <a:extLst>
              <a:ext uri="{FF2B5EF4-FFF2-40B4-BE49-F238E27FC236}">
                <a16:creationId xmlns:a16="http://schemas.microsoft.com/office/drawing/2014/main" id="{5BF6AFA8-C2E7-4750-ACE9-588885C26DF4}"/>
              </a:ext>
            </a:extLst>
          </p:cNvPr>
          <p:cNvSpPr/>
          <p:nvPr/>
        </p:nvSpPr>
        <p:spPr>
          <a:xfrm>
            <a:off x="7144801" y="5471124"/>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1" name="!!6a">
            <a:extLst>
              <a:ext uri="{FF2B5EF4-FFF2-40B4-BE49-F238E27FC236}">
                <a16:creationId xmlns:a16="http://schemas.microsoft.com/office/drawing/2014/main" id="{5C7040E6-FAA2-4A1F-9674-0FAB5FA7D705}"/>
              </a:ext>
            </a:extLst>
          </p:cNvPr>
          <p:cNvSpPr txBox="1"/>
          <p:nvPr/>
        </p:nvSpPr>
        <p:spPr>
          <a:xfrm>
            <a:off x="7303403" y="5462495"/>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132" name="!!o6a">
            <a:extLst>
              <a:ext uri="{FF2B5EF4-FFF2-40B4-BE49-F238E27FC236}">
                <a16:creationId xmlns:a16="http://schemas.microsoft.com/office/drawing/2014/main" id="{7F3973C6-2989-4180-9D2A-393F5282DE81}"/>
              </a:ext>
            </a:extLst>
          </p:cNvPr>
          <p:cNvSpPr/>
          <p:nvPr/>
        </p:nvSpPr>
        <p:spPr>
          <a:xfrm>
            <a:off x="6006751" y="5471794"/>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33" name="!!6a">
            <a:extLst>
              <a:ext uri="{FF2B5EF4-FFF2-40B4-BE49-F238E27FC236}">
                <a16:creationId xmlns:a16="http://schemas.microsoft.com/office/drawing/2014/main" id="{5F0FAABB-27DE-49F8-BA6C-68B5AF272793}"/>
              </a:ext>
            </a:extLst>
          </p:cNvPr>
          <p:cNvSpPr txBox="1"/>
          <p:nvPr/>
        </p:nvSpPr>
        <p:spPr>
          <a:xfrm>
            <a:off x="6155915" y="5505208"/>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191610" y="156811"/>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pic>
        <p:nvPicPr>
          <p:cNvPr id="62" name="Picture 61">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65" name="Picture 64">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66" name="Picture 65">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67" name="Picture 66">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76" name="Picture 75">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80" name="Picture 7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82" name="Picture 8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83" name="Picture 82">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84" name="Picture 83">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85" name="Picture 84">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86" name="Picture 8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87" name="Picture 8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8" name="Picture 87">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9" name="Picture 88">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90" name="Picture 89">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91" name="Picture 90">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92" name="Picture 91">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93" name="Picture 92">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94" name="Picture 93">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95" name="Picture 94">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96" name="Picture 95">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97" name="Picture 96">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98" name="Picture 97">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99" name="Picture 98">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00" name="Picture 99">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01" name="Picture 100">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02" name="Picture 101">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03" name="Picture 102">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04" name="Picture 103">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8721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500" fill="hold"/>
                                        <p:tgtEl>
                                          <p:spTgt spid="127"/>
                                        </p:tgtEl>
                                        <p:attrNameLst>
                                          <p:attrName>ppt_w</p:attrName>
                                        </p:attrNameLst>
                                      </p:cBhvr>
                                      <p:tavLst>
                                        <p:tav tm="0">
                                          <p:val>
                                            <p:fltVal val="0"/>
                                          </p:val>
                                        </p:tav>
                                        <p:tav tm="100000">
                                          <p:val>
                                            <p:strVal val="#ppt_w"/>
                                          </p:val>
                                        </p:tav>
                                      </p:tavLst>
                                    </p:anim>
                                    <p:anim calcmode="lin" valueType="num">
                                      <p:cBhvr>
                                        <p:cTn id="8" dur="500" fill="hold"/>
                                        <p:tgtEl>
                                          <p:spTgt spid="127"/>
                                        </p:tgtEl>
                                        <p:attrNameLst>
                                          <p:attrName>ppt_h</p:attrName>
                                        </p:attrNameLst>
                                      </p:cBhvr>
                                      <p:tavLst>
                                        <p:tav tm="0">
                                          <p:val>
                                            <p:fltVal val="0"/>
                                          </p:val>
                                        </p:tav>
                                        <p:tav tm="100000">
                                          <p:val>
                                            <p:strVal val="#ppt_h"/>
                                          </p:val>
                                        </p:tav>
                                      </p:tavLst>
                                    </p:anim>
                                    <p:animEffect transition="in" filter="fade">
                                      <p:cBhvr>
                                        <p:cTn id="9" dur="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27"/>
                                        </p:tgtEl>
                                      </p:cBhvr>
                                    </p:animEffect>
                                    <p:animScale>
                                      <p:cBhvr>
                                        <p:cTn id="12" dur="250" autoRev="1" fill="hold"/>
                                        <p:tgtEl>
                                          <p:spTgt spid="127"/>
                                        </p:tgtEl>
                                      </p:cBhvr>
                                      <p:by x="105000" y="105000"/>
                                    </p:animScale>
                                  </p:childTnLst>
                                </p:cTn>
                              </p:par>
                            </p:childTnLst>
                          </p:cTn>
                        </p:par>
                      </p:childTnLst>
                    </p:cTn>
                  </p:par>
                </p:childTnLst>
              </p:cTn>
              <p:nextCondLst>
                <p:cond evt="onClick" delay="0">
                  <p:tgtEl>
                    <p:spTgt spid="126"/>
                  </p:tgtEl>
                </p:cond>
              </p:nextCondLst>
            </p:seq>
            <p:seq concurrent="1" nextAc="seek">
              <p:cTn id="13" restart="whenNotActive" fill="hold" evtFilter="cancelBubble" nodeType="interactiveSeq">
                <p:stCondLst>
                  <p:cond evt="onClick" delay="0">
                    <p:tgtEl>
                      <p:spTgt spid="12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29"/>
                                        </p:tgtEl>
                                        <p:attrNameLst>
                                          <p:attrName>style.visibility</p:attrName>
                                        </p:attrNameLst>
                                      </p:cBhvr>
                                      <p:to>
                                        <p:strVal val="visible"/>
                                      </p:to>
                                    </p:set>
                                    <p:anim calcmode="lin" valueType="num">
                                      <p:cBhvr>
                                        <p:cTn id="18" dur="500" fill="hold"/>
                                        <p:tgtEl>
                                          <p:spTgt spid="129"/>
                                        </p:tgtEl>
                                        <p:attrNameLst>
                                          <p:attrName>ppt_w</p:attrName>
                                        </p:attrNameLst>
                                      </p:cBhvr>
                                      <p:tavLst>
                                        <p:tav tm="0">
                                          <p:val>
                                            <p:fltVal val="0"/>
                                          </p:val>
                                        </p:tav>
                                        <p:tav tm="100000">
                                          <p:val>
                                            <p:strVal val="#ppt_w"/>
                                          </p:val>
                                        </p:tav>
                                      </p:tavLst>
                                    </p:anim>
                                    <p:anim calcmode="lin" valueType="num">
                                      <p:cBhvr>
                                        <p:cTn id="19" dur="500" fill="hold"/>
                                        <p:tgtEl>
                                          <p:spTgt spid="129"/>
                                        </p:tgtEl>
                                        <p:attrNameLst>
                                          <p:attrName>ppt_h</p:attrName>
                                        </p:attrNameLst>
                                      </p:cBhvr>
                                      <p:tavLst>
                                        <p:tav tm="0">
                                          <p:val>
                                            <p:fltVal val="0"/>
                                          </p:val>
                                        </p:tav>
                                        <p:tav tm="100000">
                                          <p:val>
                                            <p:strVal val="#ppt_h"/>
                                          </p:val>
                                        </p:tav>
                                      </p:tavLst>
                                    </p:anim>
                                    <p:animEffect transition="in" filter="fade">
                                      <p:cBhvr>
                                        <p:cTn id="20" dur="500"/>
                                        <p:tgtEl>
                                          <p:spTgt spid="12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29"/>
                                        </p:tgtEl>
                                      </p:cBhvr>
                                    </p:animEffect>
                                    <p:animScale>
                                      <p:cBhvr>
                                        <p:cTn id="23" dur="250" autoRev="1" fill="hold"/>
                                        <p:tgtEl>
                                          <p:spTgt spid="129"/>
                                        </p:tgtEl>
                                      </p:cBhvr>
                                      <p:by x="105000" y="105000"/>
                                    </p:animScale>
                                  </p:childTnLst>
                                </p:cTn>
                              </p:par>
                            </p:childTnLst>
                          </p:cTn>
                        </p:par>
                      </p:childTnLst>
                    </p:cTn>
                  </p:par>
                </p:childTnLst>
              </p:cTn>
              <p:nextCondLst>
                <p:cond evt="onClick" delay="0">
                  <p:tgtEl>
                    <p:spTgt spid="128"/>
                  </p:tgtEl>
                </p:cond>
              </p:nextCondLst>
            </p:seq>
            <p:seq concurrent="1" nextAc="seek">
              <p:cTn id="24" restart="whenNotActive" fill="hold" evtFilter="cancelBubble" nodeType="interactiveSeq">
                <p:stCondLst>
                  <p:cond evt="onClick" delay="0">
                    <p:tgtEl>
                      <p:spTgt spid="13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31"/>
                                        </p:tgtEl>
                                        <p:attrNameLst>
                                          <p:attrName>style.visibility</p:attrName>
                                        </p:attrNameLst>
                                      </p:cBhvr>
                                      <p:to>
                                        <p:strVal val="visible"/>
                                      </p:to>
                                    </p:set>
                                    <p:anim calcmode="lin" valueType="num">
                                      <p:cBhvr>
                                        <p:cTn id="29" dur="500" fill="hold"/>
                                        <p:tgtEl>
                                          <p:spTgt spid="131"/>
                                        </p:tgtEl>
                                        <p:attrNameLst>
                                          <p:attrName>ppt_w</p:attrName>
                                        </p:attrNameLst>
                                      </p:cBhvr>
                                      <p:tavLst>
                                        <p:tav tm="0">
                                          <p:val>
                                            <p:fltVal val="0"/>
                                          </p:val>
                                        </p:tav>
                                        <p:tav tm="100000">
                                          <p:val>
                                            <p:strVal val="#ppt_w"/>
                                          </p:val>
                                        </p:tav>
                                      </p:tavLst>
                                    </p:anim>
                                    <p:anim calcmode="lin" valueType="num">
                                      <p:cBhvr>
                                        <p:cTn id="30" dur="500" fill="hold"/>
                                        <p:tgtEl>
                                          <p:spTgt spid="131"/>
                                        </p:tgtEl>
                                        <p:attrNameLst>
                                          <p:attrName>ppt_h</p:attrName>
                                        </p:attrNameLst>
                                      </p:cBhvr>
                                      <p:tavLst>
                                        <p:tav tm="0">
                                          <p:val>
                                            <p:fltVal val="0"/>
                                          </p:val>
                                        </p:tav>
                                        <p:tav tm="100000">
                                          <p:val>
                                            <p:strVal val="#ppt_h"/>
                                          </p:val>
                                        </p:tav>
                                      </p:tavLst>
                                    </p:anim>
                                    <p:animEffect transition="in" filter="fade">
                                      <p:cBhvr>
                                        <p:cTn id="31" dur="500"/>
                                        <p:tgtEl>
                                          <p:spTgt spid="13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31"/>
                                        </p:tgtEl>
                                      </p:cBhvr>
                                    </p:animEffect>
                                    <p:animScale>
                                      <p:cBhvr>
                                        <p:cTn id="34" dur="250" autoRev="1" fill="hold"/>
                                        <p:tgtEl>
                                          <p:spTgt spid="131"/>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65"/>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85"/>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6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62"/>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6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7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8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8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8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83"/>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9"/>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90"/>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9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92"/>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94"/>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93"/>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95"/>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96"/>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97"/>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8"/>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9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00"/>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02"/>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0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03"/>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04"/>
                                        </p:tgtEl>
                                        <p:attrNameLst>
                                          <p:attrName>ppt_x</p:attrName>
                                          <p:attrName>ppt_y</p:attrName>
                                        </p:attrNameLst>
                                      </p:cBhvr>
                                    </p:animMotion>
                                  </p:childTnLst>
                                </p:cTn>
                              </p:par>
                            </p:childTnLst>
                          </p:cTn>
                        </p:par>
                      </p:childTnLst>
                    </p:cTn>
                  </p:par>
                </p:childTnLst>
              </p:cTn>
              <p:nextCondLst>
                <p:cond evt="onClick" delay="0">
                  <p:tgtEl>
                    <p:spTgt spid="130"/>
                  </p:tgtEl>
                </p:cond>
              </p:nextCondLst>
            </p:seq>
            <p:seq concurrent="1" nextAc="seek">
              <p:cTn id="93" restart="whenNotActive" fill="hold" evtFilter="cancelBubble" nodeType="interactiveSeq">
                <p:stCondLst>
                  <p:cond evt="onClick" delay="0">
                    <p:tgtEl>
                      <p:spTgt spid="13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33"/>
                                        </p:tgtEl>
                                        <p:attrNameLst>
                                          <p:attrName>style.visibility</p:attrName>
                                        </p:attrNameLst>
                                      </p:cBhvr>
                                      <p:to>
                                        <p:strVal val="visible"/>
                                      </p:to>
                                    </p:set>
                                    <p:anim calcmode="lin" valueType="num">
                                      <p:cBhvr>
                                        <p:cTn id="98" dur="500" fill="hold"/>
                                        <p:tgtEl>
                                          <p:spTgt spid="133"/>
                                        </p:tgtEl>
                                        <p:attrNameLst>
                                          <p:attrName>ppt_w</p:attrName>
                                        </p:attrNameLst>
                                      </p:cBhvr>
                                      <p:tavLst>
                                        <p:tav tm="0">
                                          <p:val>
                                            <p:fltVal val="0"/>
                                          </p:val>
                                        </p:tav>
                                        <p:tav tm="100000">
                                          <p:val>
                                            <p:strVal val="#ppt_w"/>
                                          </p:val>
                                        </p:tav>
                                      </p:tavLst>
                                    </p:anim>
                                    <p:anim calcmode="lin" valueType="num">
                                      <p:cBhvr>
                                        <p:cTn id="99" dur="500" fill="hold"/>
                                        <p:tgtEl>
                                          <p:spTgt spid="133"/>
                                        </p:tgtEl>
                                        <p:attrNameLst>
                                          <p:attrName>ppt_h</p:attrName>
                                        </p:attrNameLst>
                                      </p:cBhvr>
                                      <p:tavLst>
                                        <p:tav tm="0">
                                          <p:val>
                                            <p:fltVal val="0"/>
                                          </p:val>
                                        </p:tav>
                                        <p:tav tm="100000">
                                          <p:val>
                                            <p:strVal val="#ppt_h"/>
                                          </p:val>
                                        </p:tav>
                                      </p:tavLst>
                                    </p:anim>
                                    <p:animEffect transition="in" filter="fade">
                                      <p:cBhvr>
                                        <p:cTn id="100" dur="500"/>
                                        <p:tgtEl>
                                          <p:spTgt spid="13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33"/>
                                        </p:tgtEl>
                                      </p:cBhvr>
                                    </p:animEffect>
                                    <p:animScale>
                                      <p:cBhvr>
                                        <p:cTn id="103" dur="250" autoRev="1" fill="hold"/>
                                        <p:tgtEl>
                                          <p:spTgt spid="133"/>
                                        </p:tgtEl>
                                      </p:cBhvr>
                                      <p:by x="105000" y="105000"/>
                                    </p:animScale>
                                  </p:childTnLst>
                                </p:cTn>
                              </p:par>
                            </p:childTnLst>
                          </p:cTn>
                        </p:par>
                      </p:childTnLst>
                    </p:cTn>
                  </p:par>
                </p:childTnLst>
              </p:cTn>
              <p:nextCondLst>
                <p:cond evt="onClick" delay="0">
                  <p:tgtEl>
                    <p:spTgt spid="132"/>
                  </p:tgtEl>
                </p:cond>
              </p:nextCondLst>
            </p:seq>
          </p:childTnLst>
        </p:cTn>
      </p:par>
    </p:tnLst>
    <p:bldLst>
      <p:bldP spid="127" grpId="0"/>
      <p:bldP spid="127" grpId="1"/>
      <p:bldP spid="129" grpId="0"/>
      <p:bldP spid="129" grpId="1"/>
      <p:bldP spid="131" grpId="0"/>
      <p:bldP spid="131" grpId="1"/>
      <p:bldP spid="133" grpId="0"/>
      <p:bldP spid="13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681767" cy="979356"/>
            <a:chOff x="358218" y="192818"/>
            <a:chExt cx="3681767"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635603" cy="523220"/>
            </a:xfrm>
            <a:prstGeom prst="rect">
              <a:avLst/>
            </a:prstGeom>
            <a:noFill/>
          </p:spPr>
          <p:txBody>
            <a:bodyPr wrap="square" rtlCol="0">
              <a:spAutoFit/>
            </a:bodyPr>
            <a:lstStyle/>
            <a:p>
              <a:r>
                <a:rPr lang="en-US" sz="2800" b="1" dirty="0">
                  <a:solidFill>
                    <a:schemeClr val="bg1"/>
                  </a:solidFill>
                </a:rPr>
                <a:t>LUYỆN TẬP 3</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63478"/>
            <a:ext cx="9815740" cy="1067235"/>
            <a:chOff x="1965788" y="2168370"/>
            <a:chExt cx="7305865" cy="1969926"/>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1969926"/>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9"/>
              <a:ext cx="7054310" cy="937949"/>
            </a:xfrm>
            <a:prstGeom prst="rect">
              <a:avLst/>
            </a:prstGeom>
            <a:noFill/>
          </p:spPr>
          <p:txBody>
            <a:bodyPr wrap="square" rtlCol="0">
              <a:spAutoFit/>
            </a:bodyPr>
            <a:lstStyle/>
            <a:p>
              <a:pPr algn="ctr">
                <a:lnSpc>
                  <a:spcPct val="120000"/>
                </a:lnSpc>
              </a:pPr>
              <a:r>
                <a:rPr lang="en-US" sz="2400" b="1" dirty="0" err="1"/>
                <a:t>Hãy</a:t>
              </a:r>
              <a:r>
                <a:rPr lang="en-US" sz="2400" b="1" dirty="0"/>
                <a:t> </a:t>
              </a:r>
              <a:r>
                <a:rPr lang="en-US" sz="2400" b="1" dirty="0" err="1"/>
                <a:t>sắp</a:t>
              </a:r>
              <a:r>
                <a:rPr lang="en-US" sz="2400" b="1" dirty="0"/>
                <a:t> </a:t>
              </a:r>
              <a:r>
                <a:rPr lang="en-US" sz="2400" b="1" dirty="0" err="1"/>
                <a:t>xếp</a:t>
              </a:r>
              <a:r>
                <a:rPr lang="en-US" sz="2400" b="1" dirty="0"/>
                <a:t> </a:t>
              </a:r>
              <a:r>
                <a:rPr lang="en-US" sz="2400" b="1" dirty="0" err="1"/>
                <a:t>theo</a:t>
              </a:r>
              <a:r>
                <a:rPr lang="en-US" sz="2400" b="1" dirty="0"/>
                <a:t> </a:t>
              </a:r>
              <a:r>
                <a:rPr lang="en-US" sz="2400" b="1" dirty="0" err="1"/>
                <a:t>thứ</a:t>
              </a:r>
              <a:r>
                <a:rPr lang="en-US" sz="2400" b="1" dirty="0"/>
                <a:t> </a:t>
              </a:r>
              <a:r>
                <a:rPr lang="en-US" sz="2400" b="1" dirty="0" err="1"/>
                <a:t>tự</a:t>
              </a:r>
              <a:r>
                <a:rPr lang="en-US" sz="2400" b="1" dirty="0"/>
                <a:t> </a:t>
              </a:r>
              <a:r>
                <a:rPr lang="en-US" sz="2400" b="1" dirty="0" err="1"/>
                <a:t>tăng</a:t>
              </a:r>
              <a:r>
                <a:rPr lang="en-US" sz="2400" b="1" dirty="0"/>
                <a:t> </a:t>
              </a:r>
              <a:r>
                <a:rPr lang="en-US" sz="2400" b="1" dirty="0" err="1"/>
                <a:t>dần</a:t>
              </a:r>
              <a:r>
                <a:rPr lang="en-US" sz="2400" b="1" dirty="0"/>
                <a:t> </a:t>
              </a:r>
              <a:r>
                <a:rPr lang="en-US" sz="2400" b="1" dirty="0" err="1"/>
                <a:t>nhiệt</a:t>
              </a:r>
              <a:r>
                <a:rPr lang="en-US" sz="2400" b="1" dirty="0"/>
                <a:t> </a:t>
              </a:r>
              <a:r>
                <a:rPr lang="en-US" sz="2400" b="1" dirty="0" err="1"/>
                <a:t>độ</a:t>
              </a:r>
              <a:r>
                <a:rPr lang="en-US" sz="2400" b="1" dirty="0"/>
                <a:t> </a:t>
              </a:r>
              <a:r>
                <a:rPr lang="en-US" sz="2400" b="1" dirty="0" err="1"/>
                <a:t>sôi</a:t>
              </a:r>
              <a:r>
                <a:rPr lang="en-US" sz="2400" b="1" dirty="0"/>
                <a:t> </a:t>
              </a:r>
              <a:r>
                <a:rPr lang="en-US" sz="2400" b="1" dirty="0" err="1"/>
                <a:t>của</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sau</a:t>
              </a:r>
              <a:r>
                <a:rPr lang="en-US" sz="2400" b="1" dirty="0"/>
                <a:t>: acetaldehyde (1), ethanol (2), ethane (3).</a:t>
              </a:r>
              <a:r>
                <a:rPr lang="en-US" sz="2400" b="1" dirty="0" err="1"/>
                <a:t>Giải</a:t>
              </a:r>
              <a:r>
                <a:rPr lang="en-US" sz="2400" b="1" dirty="0"/>
                <a:t> </a:t>
              </a:r>
              <a:r>
                <a:rPr lang="en-US" sz="2400" b="1" dirty="0" err="1"/>
                <a:t>thích</a:t>
              </a:r>
              <a:r>
                <a:rPr lang="en-US" sz="2400" b="1" dirty="0"/>
                <a:t> </a:t>
              </a:r>
              <a:endParaRPr lang="vi-VN" sz="2400" b="1" dirty="0"/>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1749577" y="3028498"/>
            <a:ext cx="8797672" cy="1905995"/>
            <a:chOff x="2566241" y="2718317"/>
            <a:chExt cx="8797672" cy="1905995"/>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8094120" cy="1893595"/>
            </a:xfrm>
            <a:prstGeom prst="rect">
              <a:avLst/>
            </a:prstGeom>
            <a:noFill/>
          </p:spPr>
          <p:txBody>
            <a:bodyPr wrap="square" rtlCol="0">
              <a:spAutoFit/>
            </a:bodyPr>
            <a:lstStyle/>
            <a:p>
              <a:pPr>
                <a:lnSpc>
                  <a:spcPct val="125000"/>
                </a:lnSpc>
              </a:pPr>
              <a:r>
                <a:rPr lang="en-US" sz="2400" dirty="0" err="1">
                  <a:latin typeface="+mj-lt"/>
                </a:rPr>
                <a:t>Nhiệt</a:t>
              </a:r>
              <a:r>
                <a:rPr lang="en-US" sz="2400" dirty="0">
                  <a:latin typeface="+mj-lt"/>
                </a:rPr>
                <a:t> </a:t>
              </a:r>
              <a:r>
                <a:rPr lang="en-US" sz="2400" dirty="0" err="1">
                  <a:latin typeface="+mj-lt"/>
                </a:rPr>
                <a:t>độ</a:t>
              </a:r>
              <a:r>
                <a:rPr lang="en-US" sz="2400" dirty="0">
                  <a:latin typeface="+mj-lt"/>
                </a:rPr>
                <a:t> </a:t>
              </a:r>
              <a:r>
                <a:rPr lang="en-US" sz="2400" dirty="0" err="1">
                  <a:latin typeface="+mj-lt"/>
                </a:rPr>
                <a:t>sôi</a:t>
              </a:r>
              <a:r>
                <a:rPr lang="en-US" sz="2400" dirty="0">
                  <a:latin typeface="+mj-lt"/>
                </a:rPr>
                <a:t> </a:t>
              </a:r>
              <a:r>
                <a:rPr lang="en-US" sz="2400" dirty="0" err="1">
                  <a:latin typeface="+mj-lt"/>
                </a:rPr>
                <a:t>của</a:t>
              </a:r>
              <a:r>
                <a:rPr lang="en-US" sz="2400" dirty="0">
                  <a:latin typeface="+mj-lt"/>
                </a:rPr>
                <a:t> </a:t>
              </a:r>
              <a:r>
                <a:rPr lang="en-US" sz="2400" dirty="0" err="1">
                  <a:latin typeface="+mj-lt"/>
                </a:rPr>
                <a:t>các</a:t>
              </a:r>
              <a:r>
                <a:rPr lang="en-US" sz="2400" dirty="0">
                  <a:latin typeface="+mj-lt"/>
                </a:rPr>
                <a:t> </a:t>
              </a:r>
              <a:r>
                <a:rPr lang="en-US" sz="2400" dirty="0" err="1">
                  <a:latin typeface="+mj-lt"/>
                </a:rPr>
                <a:t>hợp</a:t>
              </a:r>
              <a:r>
                <a:rPr lang="en-US" sz="2400" dirty="0">
                  <a:latin typeface="+mj-lt"/>
                </a:rPr>
                <a:t> </a:t>
              </a:r>
              <a:r>
                <a:rPr lang="en-US" sz="2400" dirty="0" err="1">
                  <a:latin typeface="+mj-lt"/>
                </a:rPr>
                <a:t>chất</a:t>
              </a:r>
              <a:r>
                <a:rPr lang="en-US" sz="2400" dirty="0">
                  <a:latin typeface="+mj-lt"/>
                </a:rPr>
                <a:t> </a:t>
              </a:r>
              <a:r>
                <a:rPr lang="en-US" sz="2400" dirty="0" err="1">
                  <a:latin typeface="+mj-lt"/>
                </a:rPr>
                <a:t>sẽ</a:t>
              </a:r>
              <a:r>
                <a:rPr lang="en-US" sz="2400" dirty="0">
                  <a:latin typeface="+mj-lt"/>
                </a:rPr>
                <a:t> </a:t>
              </a:r>
              <a:r>
                <a:rPr lang="en-US" sz="2400" dirty="0" err="1">
                  <a:latin typeface="+mj-lt"/>
                </a:rPr>
                <a:t>sắp</a:t>
              </a:r>
              <a:r>
                <a:rPr lang="en-US" sz="2400" dirty="0">
                  <a:latin typeface="+mj-lt"/>
                </a:rPr>
                <a:t> </a:t>
              </a:r>
              <a:r>
                <a:rPr lang="en-US" sz="2400" dirty="0" err="1">
                  <a:latin typeface="+mj-lt"/>
                </a:rPr>
                <a:t>xếp</a:t>
              </a:r>
              <a:r>
                <a:rPr lang="en-US" sz="2400" dirty="0">
                  <a:latin typeface="+mj-lt"/>
                </a:rPr>
                <a:t> </a:t>
              </a:r>
              <a:r>
                <a:rPr lang="en-US" sz="2400" dirty="0" err="1">
                  <a:latin typeface="+mj-lt"/>
                </a:rPr>
                <a:t>theo</a:t>
              </a:r>
              <a:r>
                <a:rPr lang="en-US" sz="2400" dirty="0">
                  <a:latin typeface="+mj-lt"/>
                </a:rPr>
                <a:t> </a:t>
              </a:r>
              <a:r>
                <a:rPr lang="en-US" sz="2400" dirty="0" err="1">
                  <a:latin typeface="+mj-lt"/>
                </a:rPr>
                <a:t>thứ</a:t>
              </a:r>
              <a:r>
                <a:rPr lang="en-US" sz="2400" dirty="0">
                  <a:latin typeface="+mj-lt"/>
                </a:rPr>
                <a:t> </a:t>
              </a:r>
              <a:r>
                <a:rPr lang="en-US" sz="2400" dirty="0" err="1">
                  <a:latin typeface="+mj-lt"/>
                </a:rPr>
                <a:t>tự</a:t>
              </a:r>
              <a:r>
                <a:rPr lang="en-US" sz="2400" dirty="0">
                  <a:latin typeface="+mj-lt"/>
                </a:rPr>
                <a:t>:  alcohol &gt;  ketone &gt; aldehyde</a:t>
              </a:r>
            </a:p>
            <a:p>
              <a:pPr>
                <a:lnSpc>
                  <a:spcPct val="125000"/>
                </a:lnSpc>
              </a:pPr>
              <a:r>
                <a:rPr lang="en-US" sz="2400" dirty="0" err="1">
                  <a:latin typeface="+mj-lt"/>
                </a:rPr>
                <a:t>nên</a:t>
              </a:r>
              <a:r>
                <a:rPr lang="en-US" sz="2400" dirty="0">
                  <a:latin typeface="+mj-lt"/>
                </a:rPr>
                <a:t> </a:t>
              </a:r>
              <a:r>
                <a:rPr lang="en-US" sz="2400" dirty="0" err="1">
                  <a:latin typeface="+mj-lt"/>
                </a:rPr>
                <a:t>thứ</a:t>
              </a:r>
              <a:r>
                <a:rPr lang="en-US" sz="2400" dirty="0">
                  <a:latin typeface="+mj-lt"/>
                </a:rPr>
                <a:t> </a:t>
              </a:r>
              <a:r>
                <a:rPr lang="en-US" sz="2400" dirty="0" err="1">
                  <a:latin typeface="+mj-lt"/>
                </a:rPr>
                <a:t>tự</a:t>
              </a:r>
              <a:r>
                <a:rPr lang="en-US" sz="2400" dirty="0">
                  <a:latin typeface="+mj-lt"/>
                </a:rPr>
                <a:t> </a:t>
              </a:r>
              <a:r>
                <a:rPr lang="en-US" sz="2400" dirty="0" err="1">
                  <a:latin typeface="+mj-lt"/>
                </a:rPr>
                <a:t>tăng</a:t>
              </a:r>
              <a:r>
                <a:rPr lang="en-US" sz="2400" dirty="0">
                  <a:latin typeface="+mj-lt"/>
                </a:rPr>
                <a:t> </a:t>
              </a:r>
              <a:r>
                <a:rPr lang="en-US" sz="2400" dirty="0" err="1">
                  <a:latin typeface="+mj-lt"/>
                </a:rPr>
                <a:t>dần</a:t>
              </a:r>
              <a:r>
                <a:rPr lang="en-US" sz="2400" dirty="0">
                  <a:latin typeface="+mj-lt"/>
                </a:rPr>
                <a:t> </a:t>
              </a:r>
              <a:r>
                <a:rPr lang="en-US" sz="2400" dirty="0" err="1">
                  <a:latin typeface="+mj-lt"/>
                </a:rPr>
                <a:t>nhiệt</a:t>
              </a:r>
              <a:r>
                <a:rPr lang="en-US" sz="2400" dirty="0">
                  <a:latin typeface="+mj-lt"/>
                </a:rPr>
                <a:t> </a:t>
              </a:r>
              <a:r>
                <a:rPr lang="en-US" sz="2400" dirty="0" err="1">
                  <a:latin typeface="+mj-lt"/>
                </a:rPr>
                <a:t>độ</a:t>
              </a:r>
              <a:r>
                <a:rPr lang="en-US" sz="2400" dirty="0">
                  <a:latin typeface="+mj-lt"/>
                </a:rPr>
                <a:t> </a:t>
              </a:r>
              <a:r>
                <a:rPr lang="en-US" sz="2400" dirty="0" err="1">
                  <a:latin typeface="+mj-lt"/>
                </a:rPr>
                <a:t>sôi</a:t>
              </a:r>
              <a:r>
                <a:rPr lang="en-US" sz="2400" dirty="0">
                  <a:latin typeface="+mj-lt"/>
                </a:rPr>
                <a:t> </a:t>
              </a:r>
              <a:r>
                <a:rPr lang="en-US" sz="2400" dirty="0" err="1">
                  <a:latin typeface="+mj-lt"/>
                </a:rPr>
                <a:t>của</a:t>
              </a:r>
              <a:r>
                <a:rPr lang="en-US" sz="2400" dirty="0">
                  <a:latin typeface="+mj-lt"/>
                </a:rPr>
                <a:t> </a:t>
              </a:r>
              <a:r>
                <a:rPr lang="en-US" sz="2400" dirty="0" err="1">
                  <a:latin typeface="+mj-lt"/>
                </a:rPr>
                <a:t>các</a:t>
              </a:r>
              <a:r>
                <a:rPr lang="en-US" sz="2400" dirty="0">
                  <a:latin typeface="+mj-lt"/>
                </a:rPr>
                <a:t> </a:t>
              </a:r>
              <a:r>
                <a:rPr lang="en-US" sz="2400" dirty="0" err="1">
                  <a:latin typeface="+mj-lt"/>
                </a:rPr>
                <a:t>chất</a:t>
              </a:r>
              <a:r>
                <a:rPr lang="en-US" sz="2400" dirty="0">
                  <a:latin typeface="+mj-lt"/>
                </a:rPr>
                <a:t> </a:t>
              </a:r>
              <a:r>
                <a:rPr lang="en-US" sz="2400" dirty="0" err="1">
                  <a:latin typeface="+mj-lt"/>
                </a:rPr>
                <a:t>trên</a:t>
              </a:r>
              <a:r>
                <a:rPr lang="en-US" sz="2400" dirty="0">
                  <a:latin typeface="+mj-lt"/>
                </a:rPr>
                <a:t> </a:t>
              </a:r>
              <a:r>
                <a:rPr lang="en-US" sz="2400" dirty="0" err="1">
                  <a:latin typeface="+mj-lt"/>
                </a:rPr>
                <a:t>là</a:t>
              </a:r>
              <a:r>
                <a:rPr lang="en-US" sz="2400" dirty="0">
                  <a:latin typeface="+mj-lt"/>
                </a:rPr>
                <a:t>: </a:t>
              </a:r>
            </a:p>
            <a:p>
              <a:pPr>
                <a:lnSpc>
                  <a:spcPct val="125000"/>
                </a:lnSpc>
              </a:pPr>
              <a:r>
                <a:rPr lang="en-US" sz="2400" dirty="0">
                  <a:latin typeface="+mj-lt"/>
                </a:rPr>
                <a:t>(1) &lt; (3) &lt; (2)</a:t>
              </a:r>
              <a:endParaRPr lang="vi-VN" sz="2400" dirty="0">
                <a:latin typeface="+mj-lt"/>
              </a:endParaRPr>
            </a:p>
          </p:txBody>
        </p:sp>
      </p:grpSp>
      <p:pic>
        <p:nvPicPr>
          <p:cNvPr id="4098" name="Picture 2">
            <a:extLst>
              <a:ext uri="{FF2B5EF4-FFF2-40B4-BE49-F238E27FC236}">
                <a16:creationId xmlns:a16="http://schemas.microsoft.com/office/drawing/2014/main" id="{A1D65A95-0D8B-C642-1418-A32A834E2F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1013" y="7062788"/>
            <a:ext cx="32480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02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2</a:t>
              </a:r>
            </a:p>
          </p:txBody>
        </p:sp>
        <p:sp>
          <p:nvSpPr>
            <p:cNvPr id="9" name="Oval 8">
              <a:extLst>
                <a:ext uri="{FF2B5EF4-FFF2-40B4-BE49-F238E27FC236}">
                  <a16:creationId xmlns:a16="http://schemas.microsoft.com/office/drawing/2014/main" id="{226C6E14-F8F9-AB54-C119-45C43CC7FC8C}"/>
                </a:ext>
              </a:extLst>
            </p:cNvPr>
            <p:cNvSpPr/>
            <p:nvPr/>
          </p:nvSpPr>
          <p:spPr>
            <a:xfrm>
              <a:off x="358218" y="192818"/>
              <a:ext cx="979356" cy="979356"/>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94E92B6-35FE-92D0-9B83-92EB6712EC06}"/>
              </a:ext>
            </a:extLst>
          </p:cNvPr>
          <p:cNvGrpSpPr/>
          <p:nvPr/>
        </p:nvGrpSpPr>
        <p:grpSpPr>
          <a:xfrm>
            <a:off x="1188130" y="1174201"/>
            <a:ext cx="9815740" cy="2583165"/>
            <a:chOff x="1965788" y="2168370"/>
            <a:chExt cx="7305865" cy="5202457"/>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5202457"/>
            </a:xfrm>
            <a:prstGeom prst="roundRect">
              <a:avLst>
                <a:gd name="adj" fmla="val 20240"/>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70628"/>
              <a:ext cx="7054310" cy="5019944"/>
            </a:xfrm>
            <a:prstGeom prst="rect">
              <a:avLst/>
            </a:prstGeom>
            <a:noFill/>
          </p:spPr>
          <p:txBody>
            <a:bodyPr wrap="square" rtlCol="0">
              <a:spAutoFit/>
            </a:bodyPr>
            <a:lstStyle/>
            <a:p>
              <a:pPr algn="ctr">
                <a:lnSpc>
                  <a:spcPct val="120000"/>
                </a:lnSpc>
              </a:pPr>
              <a:r>
                <a:rPr lang="vi-VN" sz="2200" b="1" dirty="0"/>
                <a:t>a) Formaldehyde là chất khí không màu, mùi hắc và gây khó chịu. Dung dịch trong nước, chứa khoảng 37% formaldehyde gọi là formalin. Hãy tìm hiểu ứng dụng của formalin sử dụng trong sinh học</a:t>
              </a:r>
            </a:p>
            <a:p>
              <a:pPr algn="ctr">
                <a:lnSpc>
                  <a:spcPct val="120000"/>
                </a:lnSpc>
              </a:pPr>
              <a:r>
                <a:rPr lang="vi-VN" sz="2200" b="1" dirty="0"/>
                <a:t>b) Ở nông thôn, nhiều gia đình vẫn đun bếp bằng rơm rạ hoặc củi.</a:t>
              </a:r>
              <a:endParaRPr lang="en-US" sz="2200" b="1" dirty="0"/>
            </a:p>
            <a:p>
              <a:pPr algn="ctr">
                <a:lnSpc>
                  <a:spcPct val="120000"/>
                </a:lnSpc>
              </a:pPr>
              <a:r>
                <a:rPr lang="vi-VN" sz="2200" b="1" dirty="0"/>
                <a:t>Tại sao rổ, rá, nong, nia,... (được làm từ tre, nứa , giang,...) thường được gác lên bếp trước khi sử dụng để tăng độ bền của chúng?</a:t>
              </a:r>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1038928" y="3799133"/>
            <a:ext cx="10026217" cy="3144732"/>
            <a:chOff x="2566241" y="2718317"/>
            <a:chExt cx="10026217" cy="3144732"/>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9322665" cy="3132332"/>
            </a:xfrm>
            <a:prstGeom prst="rect">
              <a:avLst/>
            </a:prstGeom>
            <a:noFill/>
          </p:spPr>
          <p:txBody>
            <a:bodyPr wrap="square" rtlCol="0">
              <a:spAutoFit/>
            </a:bodyPr>
            <a:lstStyle/>
            <a:p>
              <a:pPr>
                <a:lnSpc>
                  <a:spcPct val="125000"/>
                </a:lnSpc>
              </a:pPr>
              <a:r>
                <a:rPr lang="vi-VN" sz="2000" dirty="0">
                  <a:latin typeface="+mj-lt"/>
                </a:rPr>
                <a:t>a) Dung dịch formalin được sử dụng để ngâm xác động vật hay con người để giữ nguyên hình dạng ban đầu, được sử dụng làm chất khử trùng, thuốc diệt nấm, chất xông khói và chất bảo quản,...</a:t>
              </a:r>
            </a:p>
            <a:p>
              <a:pPr>
                <a:lnSpc>
                  <a:spcPct val="125000"/>
                </a:lnSpc>
              </a:pPr>
              <a:r>
                <a:rPr lang="vi-VN" sz="2000" dirty="0">
                  <a:latin typeface="+mj-lt"/>
                </a:rPr>
                <a:t>b) Ở nông thôn nước ta nhiều gia đình vẫn đun bếp rơm, bếp rạ, bếp củi. Khi mua rổ, rá, nong, nia… (được đan bởi tre, nứa, giang…) họ thường đem gác lên bếp trước khi sử dụng để độ bền của chúng được lâu hơn. Vì trong khối bếp có chất sát trùng, mà chủ yếu là Formaldehyde</a:t>
              </a:r>
              <a:r>
                <a:rPr lang="en-US" sz="2000" dirty="0">
                  <a:latin typeface="+mj-lt"/>
                </a:rPr>
                <a:t>.</a:t>
              </a:r>
              <a:r>
                <a:rPr lang="vi-VN" sz="2000" dirty="0">
                  <a:latin typeface="+mj-lt"/>
                </a:rPr>
                <a:t> </a:t>
              </a:r>
            </a:p>
            <a:p>
              <a:pPr>
                <a:lnSpc>
                  <a:spcPct val="125000"/>
                </a:lnSpc>
              </a:pPr>
              <a:endParaRPr lang="vi-VN" sz="2000" b="1" dirty="0">
                <a:latin typeface="+mj-lt"/>
              </a:endParaRPr>
            </a:p>
          </p:txBody>
        </p:sp>
      </p:grpSp>
      <p:pic>
        <p:nvPicPr>
          <p:cNvPr id="8194" name="Picture 2" descr="Brain - Free people icons">
            <a:extLst>
              <a:ext uri="{FF2B5EF4-FFF2-40B4-BE49-F238E27FC236}">
                <a16:creationId xmlns:a16="http://schemas.microsoft.com/office/drawing/2014/main" id="{C8ADC040-C47D-FBAB-CDB0-7340ECA6D5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434" y="323034"/>
            <a:ext cx="718924" cy="71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1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EE08FBDC-2BE0-7652-260B-5BCC0A5B5E57}"/>
              </a:ext>
            </a:extLst>
          </p:cNvPr>
          <p:cNvGrpSpPr/>
          <p:nvPr/>
        </p:nvGrpSpPr>
        <p:grpSpPr>
          <a:xfrm>
            <a:off x="572142" y="1319437"/>
            <a:ext cx="11047717" cy="1481288"/>
            <a:chOff x="1921109" y="1056039"/>
            <a:chExt cx="10600143" cy="1481288"/>
          </a:xfrm>
        </p:grpSpPr>
        <p:sp>
          <p:nvSpPr>
            <p:cNvPr id="5" name="Rectangle: Rounded Corners 4">
              <a:extLst>
                <a:ext uri="{FF2B5EF4-FFF2-40B4-BE49-F238E27FC236}">
                  <a16:creationId xmlns:a16="http://schemas.microsoft.com/office/drawing/2014/main" id="{A58F33A2-9FA5-E935-2BC8-422B7D2E1814}"/>
                </a:ext>
              </a:extLst>
            </p:cNvPr>
            <p:cNvSpPr/>
            <p:nvPr/>
          </p:nvSpPr>
          <p:spPr>
            <a:xfrm>
              <a:off x="1988584" y="1056039"/>
              <a:ext cx="10433190" cy="1481288"/>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FC75A72-7352-ED46-CE2C-08C5F5AB605F}"/>
                </a:ext>
              </a:extLst>
            </p:cNvPr>
            <p:cNvSpPr/>
            <p:nvPr/>
          </p:nvSpPr>
          <p:spPr>
            <a:xfrm>
              <a:off x="1921109" y="1234538"/>
              <a:ext cx="10600143" cy="1124290"/>
            </a:xfrm>
            <a:prstGeom prst="roundRect">
              <a:avLst>
                <a:gd name="adj" fmla="val 9851"/>
              </a:avLst>
            </a:prstGeom>
            <a:solidFill>
              <a:schemeClr val="bg1"/>
            </a:solidFill>
            <a:ln w="38100">
              <a:solidFill>
                <a:srgbClr val="2038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CED18F-A7C2-CE91-898D-DAFFB5C6D398}"/>
                </a:ext>
              </a:extLst>
            </p:cNvPr>
            <p:cNvSpPr txBox="1"/>
            <p:nvPr/>
          </p:nvSpPr>
          <p:spPr>
            <a:xfrm>
              <a:off x="2061424" y="1362942"/>
              <a:ext cx="10319511" cy="867482"/>
            </a:xfrm>
            <a:prstGeom prst="rect">
              <a:avLst/>
            </a:prstGeom>
            <a:noFill/>
          </p:spPr>
          <p:txBody>
            <a:bodyPr wrap="square" rtlCol="0">
              <a:spAutoFit/>
            </a:bodyPr>
            <a:lstStyle/>
            <a:p>
              <a:pPr algn="ctr">
                <a:lnSpc>
                  <a:spcPct val="120000"/>
                </a:lnSpc>
              </a:pPr>
              <a:r>
                <a:rPr lang="en-US" sz="2200" dirty="0"/>
                <a:t>Formalin </a:t>
              </a:r>
              <a:r>
                <a:rPr lang="en-US" sz="2200" dirty="0" err="1"/>
                <a:t>được</a:t>
              </a:r>
              <a:r>
                <a:rPr lang="en-US" sz="2200" dirty="0"/>
                <a:t> dung </a:t>
              </a:r>
              <a:r>
                <a:rPr lang="en-US" sz="2200" dirty="0" err="1"/>
                <a:t>để</a:t>
              </a:r>
              <a:r>
                <a:rPr lang="en-US" sz="2200" dirty="0"/>
                <a:t> </a:t>
              </a:r>
              <a:r>
                <a:rPr lang="en-US" sz="2200" dirty="0" err="1"/>
                <a:t>bảo</a:t>
              </a:r>
              <a:r>
                <a:rPr lang="en-US" sz="2200" dirty="0"/>
                <a:t> </a:t>
              </a:r>
              <a:r>
                <a:rPr lang="en-US" sz="2200" dirty="0" err="1"/>
                <a:t>quản</a:t>
              </a:r>
              <a:r>
                <a:rPr lang="en-US" sz="2200" dirty="0"/>
                <a:t> </a:t>
              </a:r>
              <a:r>
                <a:rPr lang="en-US" sz="2200" dirty="0" err="1"/>
                <a:t>các</a:t>
              </a:r>
              <a:r>
                <a:rPr lang="en-US" sz="2200" dirty="0"/>
                <a:t> </a:t>
              </a:r>
              <a:r>
                <a:rPr lang="en-US" sz="2200" dirty="0" err="1"/>
                <a:t>mẫu</a:t>
              </a:r>
              <a:r>
                <a:rPr lang="en-US" sz="2200" dirty="0"/>
                <a:t> </a:t>
              </a:r>
              <a:r>
                <a:rPr lang="en-US" sz="2200" dirty="0" err="1"/>
                <a:t>vật</a:t>
              </a:r>
              <a:r>
                <a:rPr lang="en-US" sz="2200" dirty="0"/>
                <a:t> </a:t>
              </a:r>
              <a:r>
                <a:rPr lang="en-US" sz="2200" dirty="0" err="1"/>
                <a:t>sinh</a:t>
              </a:r>
              <a:r>
                <a:rPr lang="en-US" sz="2200" dirty="0"/>
                <a:t> </a:t>
              </a:r>
              <a:r>
                <a:rPr lang="en-US" sz="2200" dirty="0" err="1"/>
                <a:t>học</a:t>
              </a:r>
              <a:r>
                <a:rPr lang="en-US" sz="2200" dirty="0"/>
                <a:t>. </a:t>
              </a:r>
              <a:r>
                <a:rPr lang="en-US" sz="2200" dirty="0" err="1"/>
                <a:t>Các</a:t>
              </a:r>
              <a:r>
                <a:rPr lang="en-US" sz="2200" dirty="0"/>
                <a:t> </a:t>
              </a:r>
              <a:r>
                <a:rPr lang="en-US" sz="2200" dirty="0" err="1"/>
                <a:t>nghiên</a:t>
              </a:r>
              <a:r>
                <a:rPr lang="en-US" sz="2200" dirty="0"/>
                <a:t> </a:t>
              </a:r>
              <a:r>
                <a:rPr lang="en-US" sz="2200" dirty="0" err="1"/>
                <a:t>cứu</a:t>
              </a:r>
              <a:r>
                <a:rPr lang="en-US" sz="2200" dirty="0"/>
                <a:t> </a:t>
              </a:r>
              <a:r>
                <a:rPr lang="en-US" sz="2200" dirty="0" err="1"/>
                <a:t>đã</a:t>
              </a:r>
              <a:r>
                <a:rPr lang="en-US" sz="2200" dirty="0"/>
                <a:t> </a:t>
              </a:r>
              <a:r>
                <a:rPr lang="en-US" sz="2200" dirty="0" err="1"/>
                <a:t>chứng</a:t>
              </a:r>
              <a:r>
                <a:rPr lang="en-US" sz="2200" dirty="0"/>
                <a:t> </a:t>
              </a:r>
              <a:r>
                <a:rPr lang="en-US" sz="2200" dirty="0" err="1"/>
                <a:t>minh</a:t>
              </a:r>
              <a:r>
                <a:rPr lang="en-US" sz="2200" dirty="0"/>
                <a:t> formaldehyde </a:t>
              </a:r>
              <a:r>
                <a:rPr lang="en-US" sz="2200" dirty="0" err="1"/>
                <a:t>có</a:t>
              </a:r>
              <a:r>
                <a:rPr lang="en-US" sz="2200" dirty="0"/>
                <a:t> </a:t>
              </a:r>
              <a:r>
                <a:rPr lang="en-US" sz="2200" dirty="0" err="1"/>
                <a:t>thể</a:t>
              </a:r>
              <a:r>
                <a:rPr lang="en-US" sz="2200" dirty="0"/>
                <a:t> </a:t>
              </a:r>
              <a:r>
                <a:rPr lang="en-US" sz="2200" dirty="0" err="1"/>
                <a:t>gây</a:t>
              </a:r>
              <a:r>
                <a:rPr lang="en-US" sz="2200" dirty="0"/>
                <a:t> </a:t>
              </a:r>
              <a:r>
                <a:rPr lang="en-US" sz="2200" dirty="0" err="1"/>
                <a:t>ung</a:t>
              </a:r>
              <a:r>
                <a:rPr lang="en-US" sz="2200" dirty="0"/>
                <a:t> </a:t>
              </a:r>
              <a:r>
                <a:rPr lang="en-US" sz="2200" dirty="0" err="1"/>
                <a:t>thư</a:t>
              </a:r>
              <a:r>
                <a:rPr lang="en-US" sz="2200" dirty="0"/>
                <a:t> </a:t>
              </a:r>
              <a:r>
                <a:rPr lang="en-US" sz="2200" dirty="0" err="1"/>
                <a:t>nên</a:t>
              </a:r>
              <a:r>
                <a:rPr lang="en-US" sz="2200" dirty="0"/>
                <a:t> </a:t>
              </a:r>
              <a:r>
                <a:rPr lang="en-US" sz="2200" dirty="0" err="1"/>
                <a:t>việc</a:t>
              </a:r>
              <a:r>
                <a:rPr lang="en-US" sz="2200" dirty="0"/>
                <a:t> </a:t>
              </a:r>
              <a:r>
                <a:rPr lang="en-US" sz="2200" dirty="0" err="1"/>
                <a:t>sử</a:t>
              </a:r>
              <a:r>
                <a:rPr lang="en-US" sz="2200" dirty="0"/>
                <a:t> </a:t>
              </a:r>
              <a:r>
                <a:rPr lang="en-US" sz="2200" dirty="0" err="1"/>
                <a:t>dụng</a:t>
              </a:r>
              <a:r>
                <a:rPr lang="en-US" sz="2200" dirty="0"/>
                <a:t> </a:t>
              </a:r>
              <a:r>
                <a:rPr lang="en-US" sz="2200" dirty="0" err="1"/>
                <a:t>nó</a:t>
              </a:r>
              <a:r>
                <a:rPr lang="en-US" sz="2200" dirty="0"/>
                <a:t> </a:t>
              </a:r>
              <a:r>
                <a:rPr lang="en-US" sz="2200" dirty="0" err="1"/>
                <a:t>đã</a:t>
              </a:r>
              <a:r>
                <a:rPr lang="en-US" sz="2200" dirty="0"/>
                <a:t> </a:t>
              </a:r>
              <a:r>
                <a:rPr lang="en-US" sz="2200" dirty="0" err="1"/>
                <a:t>bị</a:t>
              </a:r>
              <a:r>
                <a:rPr lang="en-US" sz="2200" dirty="0"/>
                <a:t> </a:t>
              </a:r>
              <a:r>
                <a:rPr lang="en-US" sz="2200" dirty="0" err="1"/>
                <a:t>hạn</a:t>
              </a:r>
              <a:r>
                <a:rPr lang="en-US" sz="2200" dirty="0"/>
                <a:t> </a:t>
              </a:r>
              <a:r>
                <a:rPr lang="en-US" sz="2200" dirty="0" err="1"/>
                <a:t>chế</a:t>
              </a:r>
              <a:r>
                <a:rPr lang="en-US" sz="2200" dirty="0"/>
                <a:t>.</a:t>
              </a:r>
              <a:endParaRPr lang="vi-VN" sz="2200" dirty="0"/>
            </a:p>
          </p:txBody>
        </p:sp>
      </p:grpSp>
      <p:grpSp>
        <p:nvGrpSpPr>
          <p:cNvPr id="18" name="Group 17">
            <a:extLst>
              <a:ext uri="{FF2B5EF4-FFF2-40B4-BE49-F238E27FC236}">
                <a16:creationId xmlns:a16="http://schemas.microsoft.com/office/drawing/2014/main" id="{6AEDE7EA-6C34-BBE9-5D9A-3F11A1B7819C}"/>
              </a:ext>
            </a:extLst>
          </p:cNvPr>
          <p:cNvGrpSpPr/>
          <p:nvPr/>
        </p:nvGrpSpPr>
        <p:grpSpPr>
          <a:xfrm>
            <a:off x="178736" y="206375"/>
            <a:ext cx="3370914" cy="920492"/>
            <a:chOff x="705786" y="311150"/>
            <a:chExt cx="3370914" cy="920492"/>
          </a:xfrm>
        </p:grpSpPr>
        <p:sp>
          <p:nvSpPr>
            <p:cNvPr id="20" name="Rectangle: Rounded Corners 19">
              <a:extLst>
                <a:ext uri="{FF2B5EF4-FFF2-40B4-BE49-F238E27FC236}">
                  <a16:creationId xmlns:a16="http://schemas.microsoft.com/office/drawing/2014/main" id="{656FCD79-894C-E682-ABBB-025E863CEE49}"/>
                </a:ext>
              </a:extLst>
            </p:cNvPr>
            <p:cNvSpPr/>
            <p:nvPr/>
          </p:nvSpPr>
          <p:spPr>
            <a:xfrm>
              <a:off x="1088312" y="389709"/>
              <a:ext cx="2988388" cy="71892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92B5BE-3155-EFC4-EEEB-301302C72D3E}"/>
                </a:ext>
              </a:extLst>
            </p:cNvPr>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23" name="Group 22">
              <a:extLst>
                <a:ext uri="{FF2B5EF4-FFF2-40B4-BE49-F238E27FC236}">
                  <a16:creationId xmlns:a16="http://schemas.microsoft.com/office/drawing/2014/main" id="{65C7C475-8B01-0A57-65FC-99B58026900B}"/>
                </a:ext>
              </a:extLst>
            </p:cNvPr>
            <p:cNvGrpSpPr/>
            <p:nvPr/>
          </p:nvGrpSpPr>
          <p:grpSpPr>
            <a:xfrm>
              <a:off x="705786" y="311150"/>
              <a:ext cx="920492" cy="920492"/>
              <a:chOff x="383897" y="299737"/>
              <a:chExt cx="833552" cy="833552"/>
            </a:xfrm>
          </p:grpSpPr>
          <p:sp>
            <p:nvSpPr>
              <p:cNvPr id="25" name="Oval 24">
                <a:extLst>
                  <a:ext uri="{FF2B5EF4-FFF2-40B4-BE49-F238E27FC236}">
                    <a16:creationId xmlns:a16="http://schemas.microsoft.com/office/drawing/2014/main" id="{98732B51-B20A-D25B-933A-3C81DAAEA154}"/>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22A98AB6-487B-BB39-2843-6E6764B8F8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pic>
        <p:nvPicPr>
          <p:cNvPr id="10242" name="Picture 2" descr="What is the Difference Between Formalin and Paraformaldehyde | Compare the  Difference Between Similar Terms">
            <a:extLst>
              <a:ext uri="{FF2B5EF4-FFF2-40B4-BE49-F238E27FC236}">
                <a16:creationId xmlns:a16="http://schemas.microsoft.com/office/drawing/2014/main" id="{1C731B4C-3CED-0FAA-A008-736CF4C3AE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24056" y="2921144"/>
            <a:ext cx="7110533" cy="340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11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2272553" y="3406092"/>
            <a:ext cx="7646894"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6EB5B2AF-141D-48D1-1855-4E352B59DAF0}"/>
              </a:ext>
            </a:extLst>
          </p:cNvPr>
          <p:cNvSpPr txBox="1"/>
          <p:nvPr/>
        </p:nvSpPr>
        <p:spPr>
          <a:xfrm>
            <a:off x="2366682" y="3577496"/>
            <a:ext cx="7458636"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latin typeface="Arial" panose="020B0604020202020204" pitchFamily="34" charset="0"/>
                <a:ea typeface="Tahoma" panose="020B0604030504040204" pitchFamily="34" charset="0"/>
                <a:cs typeface="Arial" panose="020B0604020202020204" pitchFamily="34" charset="0"/>
              </a:rPr>
              <a:t>TÍNH CHẤT HÓA HỌC</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248150" y="1886858"/>
            <a:ext cx="3695702"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31337C45-5A50-63EB-02C2-B9D4FED49843}"/>
              </a:ext>
            </a:extLst>
          </p:cNvPr>
          <p:cNvSpPr txBox="1"/>
          <p:nvPr/>
        </p:nvSpPr>
        <p:spPr>
          <a:xfrm>
            <a:off x="4356100" y="1932689"/>
            <a:ext cx="34798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C00000"/>
                </a:solidFill>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0843972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227682" y="5703742"/>
            <a:ext cx="964317" cy="1154258"/>
          </a:xfrm>
          <a:prstGeom prst="rect">
            <a:avLst/>
          </a:prstGeom>
        </p:spPr>
      </p:pic>
      <p:grpSp>
        <p:nvGrpSpPr>
          <p:cNvPr id="7" name="Group 6">
            <a:extLst>
              <a:ext uri="{FF2B5EF4-FFF2-40B4-BE49-F238E27FC236}">
                <a16:creationId xmlns:a16="http://schemas.microsoft.com/office/drawing/2014/main" id="{6D01F749-FFD5-0986-5034-D678FC55BBEA}"/>
              </a:ext>
            </a:extLst>
          </p:cNvPr>
          <p:cNvGrpSpPr/>
          <p:nvPr/>
        </p:nvGrpSpPr>
        <p:grpSpPr>
          <a:xfrm>
            <a:off x="-157162" y="-126336"/>
            <a:ext cx="1414462" cy="1530714"/>
            <a:chOff x="-157162" y="-126336"/>
            <a:chExt cx="1757362" cy="1901796"/>
          </a:xfrm>
        </p:grpSpPr>
        <p:pic>
          <p:nvPicPr>
            <p:cNvPr id="8" name="Graphic 7">
              <a:extLst>
                <a:ext uri="{FF2B5EF4-FFF2-40B4-BE49-F238E27FC236}">
                  <a16:creationId xmlns:a16="http://schemas.microsoft.com/office/drawing/2014/main" id="{9067EE20-3785-2B31-9DFB-ED7D847E3AA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010" y="-116912"/>
              <a:ext cx="775089" cy="857295"/>
            </a:xfrm>
            <a:prstGeom prst="rect">
              <a:avLst/>
            </a:prstGeom>
          </p:spPr>
        </p:pic>
        <p:pic>
          <p:nvPicPr>
            <p:cNvPr id="9" name="Graphic 8">
              <a:extLst>
                <a:ext uri="{FF2B5EF4-FFF2-40B4-BE49-F238E27FC236}">
                  <a16:creationId xmlns:a16="http://schemas.microsoft.com/office/drawing/2014/main" id="{273C68DD-E5E8-AB6B-4638-CBF6F19CAD8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7162" y="951547"/>
              <a:ext cx="930224" cy="823913"/>
            </a:xfrm>
            <a:prstGeom prst="rect">
              <a:avLst/>
            </a:prstGeom>
          </p:spPr>
        </p:pic>
        <p:pic>
          <p:nvPicPr>
            <p:cNvPr id="11" name="Graphic 10">
              <a:extLst>
                <a:ext uri="{FF2B5EF4-FFF2-40B4-BE49-F238E27FC236}">
                  <a16:creationId xmlns:a16="http://schemas.microsoft.com/office/drawing/2014/main" id="{38F2FBB1-7D71-8300-B778-B2967FFEB7B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087373">
              <a:off x="688659" y="-126336"/>
              <a:ext cx="911541" cy="943339"/>
            </a:xfrm>
            <a:prstGeom prst="rect">
              <a:avLst/>
            </a:prstGeom>
          </p:spPr>
        </p:pic>
      </p:grpSp>
      <p:grpSp>
        <p:nvGrpSpPr>
          <p:cNvPr id="13" name="Group 12">
            <a:extLst>
              <a:ext uri="{FF2B5EF4-FFF2-40B4-BE49-F238E27FC236}">
                <a16:creationId xmlns:a16="http://schemas.microsoft.com/office/drawing/2014/main" id="{FFA6951F-92F1-827F-060D-7A1F7CB9C55E}"/>
              </a:ext>
            </a:extLst>
          </p:cNvPr>
          <p:cNvGrpSpPr/>
          <p:nvPr/>
        </p:nvGrpSpPr>
        <p:grpSpPr>
          <a:xfrm>
            <a:off x="10921832" y="-368056"/>
            <a:ext cx="1423616" cy="1725270"/>
            <a:chOff x="10570424" y="-368057"/>
            <a:chExt cx="1768735" cy="2143517"/>
          </a:xfrm>
        </p:grpSpPr>
        <p:pic>
          <p:nvPicPr>
            <p:cNvPr id="15" name="Graphic 14">
              <a:extLst>
                <a:ext uri="{FF2B5EF4-FFF2-40B4-BE49-F238E27FC236}">
                  <a16:creationId xmlns:a16="http://schemas.microsoft.com/office/drawing/2014/main" id="{64831359-DD10-6DF8-01F9-22A75B65000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11541918" y="-116912"/>
              <a:ext cx="775089" cy="857295"/>
            </a:xfrm>
            <a:prstGeom prst="rect">
              <a:avLst/>
            </a:prstGeom>
          </p:spPr>
        </p:pic>
        <p:pic>
          <p:nvPicPr>
            <p:cNvPr id="17" name="Graphic 16">
              <a:extLst>
                <a:ext uri="{FF2B5EF4-FFF2-40B4-BE49-F238E27FC236}">
                  <a16:creationId xmlns:a16="http://schemas.microsoft.com/office/drawing/2014/main" id="{A9E6D3E5-5059-4416-F22B-C2BEEE7A928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11408935" y="951547"/>
              <a:ext cx="930224" cy="823913"/>
            </a:xfrm>
            <a:prstGeom prst="rect">
              <a:avLst/>
            </a:prstGeom>
          </p:spPr>
        </p:pic>
        <p:pic>
          <p:nvPicPr>
            <p:cNvPr id="18" name="Graphic 17">
              <a:extLst>
                <a:ext uri="{FF2B5EF4-FFF2-40B4-BE49-F238E27FC236}">
                  <a16:creationId xmlns:a16="http://schemas.microsoft.com/office/drawing/2014/main" id="{EA9B380B-FFF5-95C7-2441-898AD9F9737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2818496">
              <a:off x="10465774" y="-263407"/>
              <a:ext cx="1304097" cy="1094798"/>
            </a:xfrm>
            <a:prstGeom prst="rect">
              <a:avLst/>
            </a:prstGeom>
          </p:spPr>
        </p:pic>
      </p:grpSp>
      <p:grpSp>
        <p:nvGrpSpPr>
          <p:cNvPr id="24" name="Group 23">
            <a:extLst>
              <a:ext uri="{FF2B5EF4-FFF2-40B4-BE49-F238E27FC236}">
                <a16:creationId xmlns:a16="http://schemas.microsoft.com/office/drawing/2014/main" id="{19B3858D-9B0E-824B-E30A-F888621FC4DD}"/>
              </a:ext>
            </a:extLst>
          </p:cNvPr>
          <p:cNvGrpSpPr/>
          <p:nvPr/>
        </p:nvGrpSpPr>
        <p:grpSpPr>
          <a:xfrm>
            <a:off x="1881045" y="4954053"/>
            <a:ext cx="8426196" cy="1288598"/>
            <a:chOff x="1882902" y="5609435"/>
            <a:chExt cx="8426196" cy="938077"/>
          </a:xfrm>
        </p:grpSpPr>
        <p:sp>
          <p:nvSpPr>
            <p:cNvPr id="21" name="Rectangle 20">
              <a:extLst>
                <a:ext uri="{FF2B5EF4-FFF2-40B4-BE49-F238E27FC236}">
                  <a16:creationId xmlns:a16="http://schemas.microsoft.com/office/drawing/2014/main" id="{2A0D6386-E637-E84D-1EF4-E917826A3767}"/>
                </a:ext>
              </a:extLst>
            </p:cNvPr>
            <p:cNvSpPr/>
            <p:nvPr/>
          </p:nvSpPr>
          <p:spPr>
            <a:xfrm>
              <a:off x="2616200" y="5609435"/>
              <a:ext cx="6959600" cy="717550"/>
            </a:xfrm>
            <a:prstGeom prst="rect">
              <a:avLst/>
            </a:prstGeom>
            <a:solidFill>
              <a:srgbClr val="810D1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F2C1D8-FBC0-6951-9A9E-E3E8C2712478}"/>
                </a:ext>
              </a:extLst>
            </p:cNvPr>
            <p:cNvSpPr txBox="1"/>
            <p:nvPr/>
          </p:nvSpPr>
          <p:spPr>
            <a:xfrm>
              <a:off x="2666518" y="5650407"/>
              <a:ext cx="6881062" cy="897105"/>
            </a:xfrm>
            <a:prstGeom prst="rect">
              <a:avLst/>
            </a:prstGeom>
            <a:noFill/>
          </p:spPr>
          <p:txBody>
            <a:bodyPr wrap="square" rtlCol="0">
              <a:spAutoFit/>
            </a:bodyPr>
            <a:lstStyle/>
            <a:p>
              <a:pPr algn="ctr">
                <a:lnSpc>
                  <a:spcPct val="125000"/>
                </a:lnSpc>
              </a:pPr>
              <a:r>
                <a:rPr lang="en-US" sz="2200" dirty="0" err="1">
                  <a:solidFill>
                    <a:schemeClr val="bg1"/>
                  </a:solidFill>
                  <a:latin typeface="+mj-lt"/>
                </a:rPr>
                <a:t>Nhóm</a:t>
              </a:r>
              <a:r>
                <a:rPr lang="en-US" sz="2200" dirty="0">
                  <a:solidFill>
                    <a:schemeClr val="bg1"/>
                  </a:solidFill>
                  <a:latin typeface="+mj-lt"/>
                </a:rPr>
                <a:t> C=O </a:t>
              </a:r>
              <a:r>
                <a:rPr lang="en-US" sz="2200" dirty="0" err="1">
                  <a:solidFill>
                    <a:schemeClr val="bg1"/>
                  </a:solidFill>
                  <a:latin typeface="+mj-lt"/>
                </a:rPr>
                <a:t>quyết</a:t>
              </a:r>
              <a:r>
                <a:rPr lang="en-US" sz="2200" dirty="0">
                  <a:solidFill>
                    <a:schemeClr val="bg1"/>
                  </a:solidFill>
                  <a:latin typeface="+mj-lt"/>
                </a:rPr>
                <a:t> </a:t>
              </a:r>
              <a:r>
                <a:rPr lang="en-US" sz="2200" dirty="0" err="1">
                  <a:solidFill>
                    <a:schemeClr val="bg1"/>
                  </a:solidFill>
                  <a:latin typeface="+mj-lt"/>
                </a:rPr>
                <a:t>định</a:t>
              </a:r>
              <a:r>
                <a:rPr lang="en-US" sz="2200" dirty="0">
                  <a:solidFill>
                    <a:schemeClr val="bg1"/>
                  </a:solidFill>
                  <a:latin typeface="+mj-lt"/>
                </a:rPr>
                <a:t> </a:t>
              </a:r>
              <a:r>
                <a:rPr lang="en-US" sz="2200" dirty="0" err="1">
                  <a:solidFill>
                    <a:schemeClr val="bg1"/>
                  </a:solidFill>
                  <a:latin typeface="+mj-lt"/>
                </a:rPr>
                <a:t>tính</a:t>
              </a:r>
              <a:r>
                <a:rPr lang="en-US" sz="2200" dirty="0">
                  <a:solidFill>
                    <a:schemeClr val="bg1"/>
                  </a:solidFill>
                  <a:latin typeface="+mj-lt"/>
                </a:rPr>
                <a:t> </a:t>
              </a:r>
              <a:r>
                <a:rPr lang="en-US" sz="2200" dirty="0" err="1">
                  <a:solidFill>
                    <a:schemeClr val="bg1"/>
                  </a:solidFill>
                  <a:latin typeface="+mj-lt"/>
                </a:rPr>
                <a:t>chất</a:t>
              </a:r>
              <a:r>
                <a:rPr lang="en-US" sz="2200" dirty="0">
                  <a:solidFill>
                    <a:schemeClr val="bg1"/>
                  </a:solidFill>
                  <a:latin typeface="+mj-lt"/>
                </a:rPr>
                <a:t> </a:t>
              </a:r>
              <a:r>
                <a:rPr lang="en-US" sz="2200" dirty="0" err="1">
                  <a:solidFill>
                    <a:schemeClr val="bg1"/>
                  </a:solidFill>
                  <a:latin typeface="+mj-lt"/>
                </a:rPr>
                <a:t>hóa</a:t>
              </a:r>
              <a:r>
                <a:rPr lang="en-US" sz="2200" dirty="0">
                  <a:solidFill>
                    <a:schemeClr val="bg1"/>
                  </a:solidFill>
                  <a:latin typeface="+mj-lt"/>
                </a:rPr>
                <a:t> </a:t>
              </a:r>
              <a:r>
                <a:rPr lang="en-US" sz="2200" dirty="0" err="1">
                  <a:solidFill>
                    <a:schemeClr val="bg1"/>
                  </a:solidFill>
                  <a:latin typeface="+mj-lt"/>
                </a:rPr>
                <a:t>học</a:t>
              </a:r>
              <a:r>
                <a:rPr lang="en-US" sz="2200" dirty="0">
                  <a:solidFill>
                    <a:schemeClr val="bg1"/>
                  </a:solidFill>
                  <a:latin typeface="+mj-lt"/>
                </a:rPr>
                <a:t> </a:t>
              </a:r>
              <a:r>
                <a:rPr lang="en-US" sz="2200" dirty="0" err="1">
                  <a:solidFill>
                    <a:schemeClr val="bg1"/>
                  </a:solidFill>
                  <a:latin typeface="+mj-lt"/>
                </a:rPr>
                <a:t>đặc</a:t>
              </a:r>
              <a:r>
                <a:rPr lang="en-US" sz="2200" dirty="0">
                  <a:solidFill>
                    <a:schemeClr val="bg1"/>
                  </a:solidFill>
                  <a:latin typeface="+mj-lt"/>
                </a:rPr>
                <a:t> </a:t>
              </a:r>
              <a:r>
                <a:rPr lang="en-US" sz="2200" dirty="0" err="1">
                  <a:solidFill>
                    <a:schemeClr val="bg1"/>
                  </a:solidFill>
                  <a:latin typeface="+mj-lt"/>
                </a:rPr>
                <a:t>trưng</a:t>
              </a:r>
              <a:r>
                <a:rPr lang="en-US" sz="2200" dirty="0">
                  <a:solidFill>
                    <a:schemeClr val="bg1"/>
                  </a:solidFill>
                  <a:latin typeface="+mj-lt"/>
                </a:rPr>
                <a:t> </a:t>
              </a:r>
              <a:r>
                <a:rPr lang="en-US" sz="2200" dirty="0" err="1">
                  <a:solidFill>
                    <a:schemeClr val="bg1"/>
                  </a:solidFill>
                  <a:latin typeface="+mj-lt"/>
                </a:rPr>
                <a:t>của</a:t>
              </a:r>
              <a:r>
                <a:rPr lang="en-US" sz="2200" dirty="0">
                  <a:solidFill>
                    <a:schemeClr val="bg1"/>
                  </a:solidFill>
                  <a:latin typeface="+mj-lt"/>
                </a:rPr>
                <a:t> aldehyde, ketone</a:t>
              </a:r>
            </a:p>
          </p:txBody>
        </p:sp>
        <p:sp>
          <p:nvSpPr>
            <p:cNvPr id="22" name="Arrow: Right 21">
              <a:extLst>
                <a:ext uri="{FF2B5EF4-FFF2-40B4-BE49-F238E27FC236}">
                  <a16:creationId xmlns:a16="http://schemas.microsoft.com/office/drawing/2014/main" id="{9DDECAE3-5C7C-C118-78CB-9B214873A035}"/>
                </a:ext>
              </a:extLst>
            </p:cNvPr>
            <p:cNvSpPr/>
            <p:nvPr/>
          </p:nvSpPr>
          <p:spPr>
            <a:xfrm>
              <a:off x="1882902" y="5715616"/>
              <a:ext cx="623273" cy="505188"/>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D9A1D710-D6E8-FD7F-2846-6A2F61F3912C}"/>
                </a:ext>
              </a:extLst>
            </p:cNvPr>
            <p:cNvSpPr/>
            <p:nvPr/>
          </p:nvSpPr>
          <p:spPr>
            <a:xfrm flipH="1">
              <a:off x="9685825" y="5715616"/>
              <a:ext cx="623273" cy="505188"/>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AD518AAB-EADC-C9A7-870E-1038E67BA7D0}"/>
              </a:ext>
            </a:extLst>
          </p:cNvPr>
          <p:cNvGrpSpPr/>
          <p:nvPr/>
        </p:nvGrpSpPr>
        <p:grpSpPr>
          <a:xfrm>
            <a:off x="4455843" y="1072803"/>
            <a:ext cx="3276600" cy="3200400"/>
            <a:chOff x="4875923" y="1926046"/>
            <a:chExt cx="3276600" cy="3200400"/>
          </a:xfrm>
        </p:grpSpPr>
        <p:sp>
          <p:nvSpPr>
            <p:cNvPr id="44" name="Rectangle 43">
              <a:extLst>
                <a:ext uri="{FF2B5EF4-FFF2-40B4-BE49-F238E27FC236}">
                  <a16:creationId xmlns:a16="http://schemas.microsoft.com/office/drawing/2014/main" id="{FC8E2FF3-B99A-1D8F-96AF-3D936542E6DF}"/>
                </a:ext>
              </a:extLst>
            </p:cNvPr>
            <p:cNvSpPr/>
            <p:nvPr/>
          </p:nvSpPr>
          <p:spPr>
            <a:xfrm>
              <a:off x="4875923" y="1926046"/>
              <a:ext cx="3276600" cy="3200400"/>
            </a:xfrm>
            <a:prstGeom prst="rect">
              <a:avLst/>
            </a:prstGeom>
            <a:solidFill>
              <a:srgbClr val="FFFFAF"/>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F92F6CAE-4FEA-C48D-C448-348AA7BA7F8D}"/>
                </a:ext>
              </a:extLst>
            </p:cNvPr>
            <p:cNvGrpSpPr/>
            <p:nvPr/>
          </p:nvGrpSpPr>
          <p:grpSpPr>
            <a:xfrm>
              <a:off x="5308328" y="2107018"/>
              <a:ext cx="2413544" cy="2491564"/>
              <a:chOff x="5640801" y="2824356"/>
              <a:chExt cx="1476093" cy="1523807"/>
            </a:xfrm>
          </p:grpSpPr>
          <p:sp>
            <p:nvSpPr>
              <p:cNvPr id="26" name="TextBox 25">
                <a:extLst>
                  <a:ext uri="{FF2B5EF4-FFF2-40B4-BE49-F238E27FC236}">
                    <a16:creationId xmlns:a16="http://schemas.microsoft.com/office/drawing/2014/main" id="{C44412B3-8554-E546-2ACB-026E52A046C9}"/>
                  </a:ext>
                </a:extLst>
              </p:cNvPr>
              <p:cNvSpPr txBox="1">
                <a:spLocks noChangeAspect="1"/>
              </p:cNvSpPr>
              <p:nvPr>
                <p:custDataLst>
                  <p:tags r:id="rId1"/>
                </p:custDataLst>
              </p:nvPr>
            </p:nvSpPr>
            <p:spPr>
              <a:xfrm>
                <a:off x="6198510" y="3667725"/>
                <a:ext cx="219750" cy="260877"/>
              </a:xfrm>
              <a:custGeom>
                <a:avLst/>
                <a:gdLst/>
                <a:ahLst/>
                <a:cxnLst/>
                <a:rect l="l" t="t" r="r" b="b"/>
                <a:pathLst>
                  <a:path w="219750" h="260877">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8" y="77093"/>
                      <a:pt x="52485" y="98833"/>
                      <a:pt x="52485" y="128890"/>
                    </a:cubicBezTo>
                    <a:cubicBezTo>
                      <a:pt x="52485" y="160783"/>
                      <a:pt x="58222" y="183497"/>
                      <a:pt x="69694" y="197035"/>
                    </a:cubicBezTo>
                    <a:cubicBezTo>
                      <a:pt x="81166" y="210572"/>
                      <a:pt x="96080" y="217340"/>
                      <a:pt x="114435" y="217340"/>
                    </a:cubicBezTo>
                    <a:cubicBezTo>
                      <a:pt x="127972" y="217340"/>
                      <a:pt x="139617" y="213038"/>
                      <a:pt x="149368" y="204434"/>
                    </a:cubicBezTo>
                    <a:cubicBezTo>
                      <a:pt x="159119" y="195830"/>
                      <a:pt x="166117" y="182293"/>
                      <a:pt x="170362" y="163823"/>
                    </a:cubicBezTo>
                    <a:lnTo>
                      <a:pt x="219750" y="179482"/>
                    </a:lnTo>
                    <a:cubicBezTo>
                      <a:pt x="212178" y="207015"/>
                      <a:pt x="199587" y="227465"/>
                      <a:pt x="181978"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5" y="0"/>
                      <a:pt x="11804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28" name="Freeform: Shape 27">
                <a:extLst>
                  <a:ext uri="{FF2B5EF4-FFF2-40B4-BE49-F238E27FC236}">
                    <a16:creationId xmlns:a16="http://schemas.microsoft.com/office/drawing/2014/main" id="{FAC0ECC7-06EE-3DA2-20DF-020C95F022C8}"/>
                  </a:ext>
                </a:extLst>
              </p:cNvPr>
              <p:cNvSpPr>
                <a:spLocks noChangeAspect="1"/>
              </p:cNvSpPr>
              <p:nvPr>
                <p:custDataLst>
                  <p:tags r:id="rId2"/>
                </p:custDataLst>
              </p:nvPr>
            </p:nvSpPr>
            <p:spPr>
              <a:xfrm rot="5400000">
                <a:off x="6187328" y="3394340"/>
                <a:ext cx="255496" cy="126470"/>
              </a:xfrm>
              <a:custGeom>
                <a:avLst/>
                <a:gdLst>
                  <a:gd name="connsiteX0" fmla="*/ 0 w 255496"/>
                  <a:gd name="connsiteY0" fmla="*/ 39205 h 126470"/>
                  <a:gd name="connsiteX1" fmla="*/ 0 w 255496"/>
                  <a:gd name="connsiteY1" fmla="*/ 0 h 126470"/>
                  <a:gd name="connsiteX2" fmla="*/ 255496 w 255496"/>
                  <a:gd name="connsiteY2" fmla="*/ 0 h 126470"/>
                  <a:gd name="connsiteX3" fmla="*/ 255496 w 255496"/>
                  <a:gd name="connsiteY3" fmla="*/ 39205 h 126470"/>
                  <a:gd name="connsiteX4" fmla="*/ 0 w 255496"/>
                  <a:gd name="connsiteY4" fmla="*/ 126470 h 126470"/>
                  <a:gd name="connsiteX5" fmla="*/ 0 w 255496"/>
                  <a:gd name="connsiteY5" fmla="*/ 87265 h 126470"/>
                  <a:gd name="connsiteX6" fmla="*/ 255496 w 255496"/>
                  <a:gd name="connsiteY6" fmla="*/ 87265 h 126470"/>
                  <a:gd name="connsiteX7" fmla="*/ 255496 w 255496"/>
                  <a:gd name="connsiteY7" fmla="*/ 126470 h 12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496" h="126470">
                    <a:moveTo>
                      <a:pt x="0" y="39205"/>
                    </a:moveTo>
                    <a:lnTo>
                      <a:pt x="0" y="0"/>
                    </a:lnTo>
                    <a:lnTo>
                      <a:pt x="255496" y="0"/>
                    </a:lnTo>
                    <a:lnTo>
                      <a:pt x="255496" y="39205"/>
                    </a:lnTo>
                    <a:close/>
                    <a:moveTo>
                      <a:pt x="0" y="126470"/>
                    </a:moveTo>
                    <a:lnTo>
                      <a:pt x="0" y="87265"/>
                    </a:lnTo>
                    <a:lnTo>
                      <a:pt x="255496" y="87265"/>
                    </a:lnTo>
                    <a:lnTo>
                      <a:pt x="255496" y="12647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 name="TextBox 29">
                <a:extLst>
                  <a:ext uri="{FF2B5EF4-FFF2-40B4-BE49-F238E27FC236}">
                    <a16:creationId xmlns:a16="http://schemas.microsoft.com/office/drawing/2014/main" id="{AC2B6CDA-F4ED-A137-DBB2-859652735181}"/>
                  </a:ext>
                </a:extLst>
              </p:cNvPr>
              <p:cNvSpPr txBox="1">
                <a:spLocks noChangeAspect="1"/>
              </p:cNvSpPr>
              <p:nvPr>
                <p:custDataLst>
                  <p:tags r:id="rId3"/>
                </p:custDataLst>
              </p:nvPr>
            </p:nvSpPr>
            <p:spPr>
              <a:xfrm>
                <a:off x="6187516" y="2998593"/>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32" name="TextBox 31">
                <a:extLst>
                  <a:ext uri="{FF2B5EF4-FFF2-40B4-BE49-F238E27FC236}">
                    <a16:creationId xmlns:a16="http://schemas.microsoft.com/office/drawing/2014/main" id="{9427A91A-295C-AB2C-B5EE-BE85137276B8}"/>
                  </a:ext>
                </a:extLst>
              </p:cNvPr>
              <p:cNvSpPr txBox="1">
                <a:spLocks noChangeAspect="1"/>
              </p:cNvSpPr>
              <p:nvPr>
                <p:custDataLst>
                  <p:tags r:id="rId4"/>
                </p:custDataLst>
              </p:nvPr>
            </p:nvSpPr>
            <p:spPr>
              <a:xfrm rot="19807056">
                <a:off x="5875468" y="3983247"/>
                <a:ext cx="310738" cy="43847"/>
              </a:xfrm>
              <a:custGeom>
                <a:avLst/>
                <a:gdLst>
                  <a:gd name="connsiteX0" fmla="*/ 310738 w 310738"/>
                  <a:gd name="connsiteY0" fmla="*/ 0 h 43847"/>
                  <a:gd name="connsiteX1" fmla="*/ 310738 w 310738"/>
                  <a:gd name="connsiteY1" fmla="*/ 43847 h 43847"/>
                  <a:gd name="connsiteX2" fmla="*/ 0 w 310738"/>
                  <a:gd name="connsiteY2" fmla="*/ 43847 h 43847"/>
                  <a:gd name="connsiteX3" fmla="*/ 0 w 310738"/>
                  <a:gd name="connsiteY3" fmla="*/ 0 h 43847"/>
                </a:gdLst>
                <a:ahLst/>
                <a:cxnLst>
                  <a:cxn ang="0">
                    <a:pos x="connsiteX0" y="connsiteY0"/>
                  </a:cxn>
                  <a:cxn ang="0">
                    <a:pos x="connsiteX1" y="connsiteY1"/>
                  </a:cxn>
                  <a:cxn ang="0">
                    <a:pos x="connsiteX2" y="connsiteY2"/>
                  </a:cxn>
                  <a:cxn ang="0">
                    <a:pos x="connsiteX3" y="connsiteY3"/>
                  </a:cxn>
                </a:cxnLst>
                <a:rect l="l" t="t" r="r" b="b"/>
                <a:pathLst>
                  <a:path w="310738" h="43847">
                    <a:moveTo>
                      <a:pt x="310738" y="0"/>
                    </a:moveTo>
                    <a:lnTo>
                      <a:pt x="310738" y="43847"/>
                    </a:lnTo>
                    <a:lnTo>
                      <a:pt x="0" y="43847"/>
                    </a:lnTo>
                    <a:lnTo>
                      <a:pt x="0" y="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34" name="TextBox 33">
                <a:extLst>
                  <a:ext uri="{FF2B5EF4-FFF2-40B4-BE49-F238E27FC236}">
                    <a16:creationId xmlns:a16="http://schemas.microsoft.com/office/drawing/2014/main" id="{20D0E5A0-B951-8510-8F13-3FB336E1D10A}"/>
                  </a:ext>
                </a:extLst>
              </p:cNvPr>
              <p:cNvSpPr txBox="1">
                <a:spLocks noChangeAspect="1"/>
              </p:cNvSpPr>
              <p:nvPr>
                <p:custDataLst>
                  <p:tags r:id="rId5"/>
                </p:custDataLst>
              </p:nvPr>
            </p:nvSpPr>
            <p:spPr>
              <a:xfrm>
                <a:off x="5640801" y="4095890"/>
                <a:ext cx="226804" cy="252273"/>
              </a:xfrm>
              <a:custGeom>
                <a:avLst/>
                <a:gdLst/>
                <a:ahLst/>
                <a:cxnLst/>
                <a:rect l="l" t="t" r="r" b="b"/>
                <a:pathLst>
                  <a:path w="226804" h="252273">
                    <a:moveTo>
                      <a:pt x="50936" y="42677"/>
                    </a:moveTo>
                    <a:lnTo>
                      <a:pt x="50936" y="106691"/>
                    </a:lnTo>
                    <a:lnTo>
                      <a:pt x="88622" y="106691"/>
                    </a:lnTo>
                    <a:cubicBezTo>
                      <a:pt x="113058" y="106691"/>
                      <a:pt x="128316" y="105659"/>
                      <a:pt x="134396" y="103594"/>
                    </a:cubicBezTo>
                    <a:cubicBezTo>
                      <a:pt x="140476" y="101529"/>
                      <a:pt x="145237" y="97972"/>
                      <a:pt x="148679" y="92925"/>
                    </a:cubicBezTo>
                    <a:cubicBezTo>
                      <a:pt x="152121" y="87877"/>
                      <a:pt x="153841" y="81567"/>
                      <a:pt x="153841" y="73996"/>
                    </a:cubicBezTo>
                    <a:cubicBezTo>
                      <a:pt x="153841" y="65506"/>
                      <a:pt x="151576" y="58652"/>
                      <a:pt x="147044" y="53432"/>
                    </a:cubicBezTo>
                    <a:cubicBezTo>
                      <a:pt x="142513" y="48212"/>
                      <a:pt x="136117" y="44914"/>
                      <a:pt x="127857" y="43537"/>
                    </a:cubicBezTo>
                    <a:cubicBezTo>
                      <a:pt x="123727" y="42963"/>
                      <a:pt x="111337" y="42677"/>
                      <a:pt x="90687" y="42677"/>
                    </a:cubicBezTo>
                    <a:close/>
                    <a:moveTo>
                      <a:pt x="0" y="0"/>
                    </a:moveTo>
                    <a:lnTo>
                      <a:pt x="107207" y="0"/>
                    </a:lnTo>
                    <a:cubicBezTo>
                      <a:pt x="134167" y="0"/>
                      <a:pt x="153755" y="2266"/>
                      <a:pt x="165973" y="6797"/>
                    </a:cubicBezTo>
                    <a:cubicBezTo>
                      <a:pt x="178191" y="11329"/>
                      <a:pt x="187971" y="19388"/>
                      <a:pt x="195313" y="30975"/>
                    </a:cubicBezTo>
                    <a:cubicBezTo>
                      <a:pt x="202655" y="42562"/>
                      <a:pt x="206327" y="55812"/>
                      <a:pt x="206327" y="70726"/>
                    </a:cubicBezTo>
                    <a:cubicBezTo>
                      <a:pt x="206327" y="89655"/>
                      <a:pt x="200763" y="105286"/>
                      <a:pt x="189635" y="117619"/>
                    </a:cubicBezTo>
                    <a:cubicBezTo>
                      <a:pt x="178507" y="129951"/>
                      <a:pt x="161872" y="137724"/>
                      <a:pt x="139731" y="140936"/>
                    </a:cubicBezTo>
                    <a:cubicBezTo>
                      <a:pt x="150744" y="147360"/>
                      <a:pt x="159836" y="154416"/>
                      <a:pt x="167006" y="162102"/>
                    </a:cubicBezTo>
                    <a:cubicBezTo>
                      <a:pt x="174176" y="169788"/>
                      <a:pt x="183841" y="183440"/>
                      <a:pt x="196002" y="203058"/>
                    </a:cubicBezTo>
                    <a:lnTo>
                      <a:pt x="226804" y="252273"/>
                    </a:lnTo>
                    <a:lnTo>
                      <a:pt x="165887" y="252273"/>
                    </a:lnTo>
                    <a:lnTo>
                      <a:pt x="129062" y="197379"/>
                    </a:lnTo>
                    <a:cubicBezTo>
                      <a:pt x="115983" y="177762"/>
                      <a:pt x="107035" y="165400"/>
                      <a:pt x="102217" y="160295"/>
                    </a:cubicBezTo>
                    <a:cubicBezTo>
                      <a:pt x="97398" y="155190"/>
                      <a:pt x="92293" y="151691"/>
                      <a:pt x="86901" y="149798"/>
                    </a:cubicBezTo>
                    <a:cubicBezTo>
                      <a:pt x="81509" y="147905"/>
                      <a:pt x="72963" y="146959"/>
                      <a:pt x="61261" y="146959"/>
                    </a:cubicBezTo>
                    <a:lnTo>
                      <a:pt x="50936" y="146959"/>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36" name="TextBox 35">
                <a:extLst>
                  <a:ext uri="{FF2B5EF4-FFF2-40B4-BE49-F238E27FC236}">
                    <a16:creationId xmlns:a16="http://schemas.microsoft.com/office/drawing/2014/main" id="{90EE2DEE-B37B-0FEB-C718-932C9FDB1762}"/>
                  </a:ext>
                </a:extLst>
              </p:cNvPr>
              <p:cNvSpPr txBox="1">
                <a:spLocks noChangeAspect="1"/>
              </p:cNvSpPr>
              <p:nvPr>
                <p:custDataLst>
                  <p:tags r:id="rId6"/>
                </p:custDataLst>
              </p:nvPr>
            </p:nvSpPr>
            <p:spPr>
              <a:xfrm rot="1792944" flipH="1">
                <a:off x="6451123" y="3983247"/>
                <a:ext cx="310738" cy="43847"/>
              </a:xfrm>
              <a:custGeom>
                <a:avLst/>
                <a:gdLst>
                  <a:gd name="connsiteX0" fmla="*/ 310738 w 310738"/>
                  <a:gd name="connsiteY0" fmla="*/ 0 h 43847"/>
                  <a:gd name="connsiteX1" fmla="*/ 0 w 310738"/>
                  <a:gd name="connsiteY1" fmla="*/ 0 h 43847"/>
                  <a:gd name="connsiteX2" fmla="*/ 0 w 310738"/>
                  <a:gd name="connsiteY2" fmla="*/ 43847 h 43847"/>
                  <a:gd name="connsiteX3" fmla="*/ 310738 w 310738"/>
                  <a:gd name="connsiteY3" fmla="*/ 43847 h 43847"/>
                </a:gdLst>
                <a:ahLst/>
                <a:cxnLst>
                  <a:cxn ang="0">
                    <a:pos x="connsiteX0" y="connsiteY0"/>
                  </a:cxn>
                  <a:cxn ang="0">
                    <a:pos x="connsiteX1" y="connsiteY1"/>
                  </a:cxn>
                  <a:cxn ang="0">
                    <a:pos x="connsiteX2" y="connsiteY2"/>
                  </a:cxn>
                  <a:cxn ang="0">
                    <a:pos x="connsiteX3" y="connsiteY3"/>
                  </a:cxn>
                </a:cxnLst>
                <a:rect l="l" t="t" r="r" b="b"/>
                <a:pathLst>
                  <a:path w="310738" h="43847">
                    <a:moveTo>
                      <a:pt x="310738" y="0"/>
                    </a:moveTo>
                    <a:lnTo>
                      <a:pt x="0" y="0"/>
                    </a:lnTo>
                    <a:lnTo>
                      <a:pt x="0" y="43847"/>
                    </a:lnTo>
                    <a:lnTo>
                      <a:pt x="310738" y="4384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latin typeface="+mj-lt"/>
                </a:endParaRPr>
              </a:p>
            </p:txBody>
          </p:sp>
          <p:sp>
            <p:nvSpPr>
              <p:cNvPr id="38" name="TextBox 37">
                <a:extLst>
                  <a:ext uri="{FF2B5EF4-FFF2-40B4-BE49-F238E27FC236}">
                    <a16:creationId xmlns:a16="http://schemas.microsoft.com/office/drawing/2014/main" id="{B8F0B2C7-912F-A572-5849-45933E51CFD3}"/>
                  </a:ext>
                </a:extLst>
              </p:cNvPr>
              <p:cNvSpPr txBox="1">
                <a:spLocks noChangeAspect="1"/>
              </p:cNvSpPr>
              <p:nvPr>
                <p:custDataLst>
                  <p:tags r:id="rId7"/>
                </p:custDataLst>
              </p:nvPr>
            </p:nvSpPr>
            <p:spPr>
              <a:xfrm flipH="1">
                <a:off x="6817042" y="4095890"/>
                <a:ext cx="299852" cy="252273"/>
              </a:xfrm>
              <a:custGeom>
                <a:avLst/>
                <a:gdLst/>
                <a:ahLst/>
                <a:cxnLst/>
                <a:rect l="l" t="t" r="r" b="b"/>
                <a:pathLst>
                  <a:path w="299852" h="252273">
                    <a:moveTo>
                      <a:pt x="248915" y="42677"/>
                    </a:moveTo>
                    <a:lnTo>
                      <a:pt x="248915" y="106691"/>
                    </a:lnTo>
                    <a:lnTo>
                      <a:pt x="211229" y="106691"/>
                    </a:lnTo>
                    <a:cubicBezTo>
                      <a:pt x="186794" y="106691"/>
                      <a:pt x="171536" y="105659"/>
                      <a:pt x="165455" y="103594"/>
                    </a:cubicBezTo>
                    <a:cubicBezTo>
                      <a:pt x="159375" y="101529"/>
                      <a:pt x="154614" y="97972"/>
                      <a:pt x="151173" y="92925"/>
                    </a:cubicBezTo>
                    <a:cubicBezTo>
                      <a:pt x="147731" y="87877"/>
                      <a:pt x="146010" y="81567"/>
                      <a:pt x="146010" y="73996"/>
                    </a:cubicBezTo>
                    <a:cubicBezTo>
                      <a:pt x="146010" y="65506"/>
                      <a:pt x="148276" y="58652"/>
                      <a:pt x="152807" y="53432"/>
                    </a:cubicBezTo>
                    <a:cubicBezTo>
                      <a:pt x="157339" y="48212"/>
                      <a:pt x="163735" y="44914"/>
                      <a:pt x="171995" y="43537"/>
                    </a:cubicBezTo>
                    <a:cubicBezTo>
                      <a:pt x="176125" y="42963"/>
                      <a:pt x="188514" y="42677"/>
                      <a:pt x="209164" y="42677"/>
                    </a:cubicBezTo>
                    <a:close/>
                    <a:moveTo>
                      <a:pt x="52658" y="0"/>
                    </a:moveTo>
                    <a:lnTo>
                      <a:pt x="0" y="0"/>
                    </a:lnTo>
                    <a:lnTo>
                      <a:pt x="0" y="42677"/>
                    </a:lnTo>
                    <a:lnTo>
                      <a:pt x="7916" y="89655"/>
                    </a:lnTo>
                    <a:lnTo>
                      <a:pt x="43537" y="89655"/>
                    </a:lnTo>
                    <a:lnTo>
                      <a:pt x="52658" y="42677"/>
                    </a:lnTo>
                    <a:close/>
                    <a:moveTo>
                      <a:pt x="299852" y="0"/>
                    </a:moveTo>
                    <a:lnTo>
                      <a:pt x="192644" y="0"/>
                    </a:lnTo>
                    <a:cubicBezTo>
                      <a:pt x="165685" y="0"/>
                      <a:pt x="146096" y="2266"/>
                      <a:pt x="133878" y="6797"/>
                    </a:cubicBezTo>
                    <a:cubicBezTo>
                      <a:pt x="121660" y="11329"/>
                      <a:pt x="111880" y="19388"/>
                      <a:pt x="104538" y="30975"/>
                    </a:cubicBezTo>
                    <a:cubicBezTo>
                      <a:pt x="97196" y="42562"/>
                      <a:pt x="93525" y="55812"/>
                      <a:pt x="93525" y="70726"/>
                    </a:cubicBezTo>
                    <a:cubicBezTo>
                      <a:pt x="93525" y="89655"/>
                      <a:pt x="99089" y="105286"/>
                      <a:pt x="110217" y="117619"/>
                    </a:cubicBezTo>
                    <a:cubicBezTo>
                      <a:pt x="121345" y="129951"/>
                      <a:pt x="137980" y="137724"/>
                      <a:pt x="160121" y="140936"/>
                    </a:cubicBezTo>
                    <a:cubicBezTo>
                      <a:pt x="149108" y="147360"/>
                      <a:pt x="140016" y="154416"/>
                      <a:pt x="132846" y="162102"/>
                    </a:cubicBezTo>
                    <a:cubicBezTo>
                      <a:pt x="125676" y="169788"/>
                      <a:pt x="116010" y="183440"/>
                      <a:pt x="103850" y="203058"/>
                    </a:cubicBezTo>
                    <a:lnTo>
                      <a:pt x="73047" y="252273"/>
                    </a:lnTo>
                    <a:lnTo>
                      <a:pt x="133964" y="252273"/>
                    </a:lnTo>
                    <a:lnTo>
                      <a:pt x="170790" y="197379"/>
                    </a:lnTo>
                    <a:cubicBezTo>
                      <a:pt x="183868" y="177762"/>
                      <a:pt x="192817" y="165400"/>
                      <a:pt x="197635" y="160295"/>
                    </a:cubicBezTo>
                    <a:cubicBezTo>
                      <a:pt x="202453" y="155190"/>
                      <a:pt x="207558" y="151691"/>
                      <a:pt x="212950" y="149798"/>
                    </a:cubicBezTo>
                    <a:cubicBezTo>
                      <a:pt x="218342" y="147905"/>
                      <a:pt x="226889" y="146959"/>
                      <a:pt x="238590" y="146959"/>
                    </a:cubicBezTo>
                    <a:lnTo>
                      <a:pt x="248915" y="146959"/>
                    </a:lnTo>
                    <a:lnTo>
                      <a:pt x="248915" y="252273"/>
                    </a:lnTo>
                    <a:lnTo>
                      <a:pt x="299852"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a:p>
            </p:txBody>
          </p:sp>
          <p:sp>
            <p:nvSpPr>
              <p:cNvPr id="40" name="TextBox 39">
                <a:extLst>
                  <a:ext uri="{FF2B5EF4-FFF2-40B4-BE49-F238E27FC236}">
                    <a16:creationId xmlns:a16="http://schemas.microsoft.com/office/drawing/2014/main" id="{E0F559D6-8BEF-5FA0-6F32-6CA5A4DA17E5}"/>
                  </a:ext>
                </a:extLst>
              </p:cNvPr>
              <p:cNvSpPr txBox="1">
                <a:spLocks noChangeAspect="1"/>
              </p:cNvSpPr>
              <p:nvPr>
                <p:custDataLst>
                  <p:tags r:id="rId8"/>
                </p:custDataLst>
              </p:nvPr>
            </p:nvSpPr>
            <p:spPr>
              <a:xfrm flipH="1">
                <a:off x="6482264" y="2824356"/>
                <a:ext cx="339601" cy="251929"/>
              </a:xfrm>
              <a:custGeom>
                <a:avLst/>
                <a:gdLst/>
                <a:ahLst/>
                <a:cxnLst/>
                <a:rect l="l" t="t" r="r" b="b"/>
                <a:pathLst>
                  <a:path w="339601" h="251929">
                    <a:moveTo>
                      <a:pt x="254331" y="109259"/>
                    </a:moveTo>
                    <a:cubicBezTo>
                      <a:pt x="269724" y="112026"/>
                      <a:pt x="281560" y="118546"/>
                      <a:pt x="289839" y="128817"/>
                    </a:cubicBezTo>
                    <a:cubicBezTo>
                      <a:pt x="298119" y="139088"/>
                      <a:pt x="302259" y="154121"/>
                      <a:pt x="302259" y="173916"/>
                    </a:cubicBezTo>
                    <a:cubicBezTo>
                      <a:pt x="302259" y="193736"/>
                      <a:pt x="298188" y="208624"/>
                      <a:pt x="290046" y="218581"/>
                    </a:cubicBezTo>
                    <a:cubicBezTo>
                      <a:pt x="281905" y="228537"/>
                      <a:pt x="272666" y="233516"/>
                      <a:pt x="262330" y="233516"/>
                    </a:cubicBezTo>
                    <a:cubicBezTo>
                      <a:pt x="249691" y="233516"/>
                      <a:pt x="239735" y="228290"/>
                      <a:pt x="232462" y="217837"/>
                    </a:cubicBezTo>
                    <a:cubicBezTo>
                      <a:pt x="225189" y="207385"/>
                      <a:pt x="221552" y="193869"/>
                      <a:pt x="221552" y="177288"/>
                    </a:cubicBezTo>
                    <a:cubicBezTo>
                      <a:pt x="221552" y="168343"/>
                      <a:pt x="222812" y="159963"/>
                      <a:pt x="225331" y="152148"/>
                    </a:cubicBezTo>
                    <a:cubicBezTo>
                      <a:pt x="227851" y="144332"/>
                      <a:pt x="231148" y="136604"/>
                      <a:pt x="235222" y="128962"/>
                    </a:cubicBezTo>
                    <a:cubicBezTo>
                      <a:pt x="237646" y="127467"/>
                      <a:pt x="244015" y="120899"/>
                      <a:pt x="254331" y="109259"/>
                    </a:cubicBezTo>
                    <a:close/>
                    <a:moveTo>
                      <a:pt x="145805" y="50601"/>
                    </a:moveTo>
                    <a:lnTo>
                      <a:pt x="0" y="50601"/>
                    </a:lnTo>
                    <a:lnTo>
                      <a:pt x="0" y="80600"/>
                    </a:lnTo>
                    <a:lnTo>
                      <a:pt x="145805" y="80600"/>
                    </a:lnTo>
                    <a:close/>
                    <a:moveTo>
                      <a:pt x="262857" y="0"/>
                    </a:moveTo>
                    <a:cubicBezTo>
                      <a:pt x="240910" y="0"/>
                      <a:pt x="223648" y="4266"/>
                      <a:pt x="211071" y="12798"/>
                    </a:cubicBezTo>
                    <a:cubicBezTo>
                      <a:pt x="202571" y="18581"/>
                      <a:pt x="198321" y="25533"/>
                      <a:pt x="198321" y="33655"/>
                    </a:cubicBezTo>
                    <a:cubicBezTo>
                      <a:pt x="198321" y="38391"/>
                      <a:pt x="200051" y="42455"/>
                      <a:pt x="203512" y="45848"/>
                    </a:cubicBezTo>
                    <a:cubicBezTo>
                      <a:pt x="206972" y="49240"/>
                      <a:pt x="211282" y="50936"/>
                      <a:pt x="216441" y="50936"/>
                    </a:cubicBezTo>
                    <a:cubicBezTo>
                      <a:pt x="219610" y="50936"/>
                      <a:pt x="220914" y="50374"/>
                      <a:pt x="220353" y="49250"/>
                    </a:cubicBezTo>
                    <a:cubicBezTo>
                      <a:pt x="226514" y="47006"/>
                      <a:pt x="233020" y="42152"/>
                      <a:pt x="239872" y="34689"/>
                    </a:cubicBezTo>
                    <a:cubicBezTo>
                      <a:pt x="246724" y="27226"/>
                      <a:pt x="251971" y="22585"/>
                      <a:pt x="255611" y="20765"/>
                    </a:cubicBezTo>
                    <a:cubicBezTo>
                      <a:pt x="260456" y="18394"/>
                      <a:pt x="266177" y="17208"/>
                      <a:pt x="272774" y="17208"/>
                    </a:cubicBezTo>
                    <a:cubicBezTo>
                      <a:pt x="281896" y="17208"/>
                      <a:pt x="288746" y="19064"/>
                      <a:pt x="293325" y="22775"/>
                    </a:cubicBezTo>
                    <a:cubicBezTo>
                      <a:pt x="297904" y="26487"/>
                      <a:pt x="300194" y="30397"/>
                      <a:pt x="300194" y="34505"/>
                    </a:cubicBezTo>
                    <a:cubicBezTo>
                      <a:pt x="300194" y="38579"/>
                      <a:pt x="297441" y="43478"/>
                      <a:pt x="291934" y="49202"/>
                    </a:cubicBezTo>
                    <a:cubicBezTo>
                      <a:pt x="286427" y="54925"/>
                      <a:pt x="275400" y="63606"/>
                      <a:pt x="258851" y="75243"/>
                    </a:cubicBezTo>
                    <a:cubicBezTo>
                      <a:pt x="228862" y="91247"/>
                      <a:pt x="209112" y="106082"/>
                      <a:pt x="199601" y="119748"/>
                    </a:cubicBezTo>
                    <a:cubicBezTo>
                      <a:pt x="189914" y="133661"/>
                      <a:pt x="185071" y="148808"/>
                      <a:pt x="185071" y="165188"/>
                    </a:cubicBezTo>
                    <a:cubicBezTo>
                      <a:pt x="185071" y="189145"/>
                      <a:pt x="193251" y="209591"/>
                      <a:pt x="209611" y="226526"/>
                    </a:cubicBezTo>
                    <a:cubicBezTo>
                      <a:pt x="225972" y="243461"/>
                      <a:pt x="245375" y="251929"/>
                      <a:pt x="267821" y="251929"/>
                    </a:cubicBezTo>
                    <a:cubicBezTo>
                      <a:pt x="288157" y="251929"/>
                      <a:pt x="305205" y="244847"/>
                      <a:pt x="318963" y="230683"/>
                    </a:cubicBezTo>
                    <a:cubicBezTo>
                      <a:pt x="332722" y="216520"/>
                      <a:pt x="339601" y="199070"/>
                      <a:pt x="339601" y="178334"/>
                    </a:cubicBezTo>
                    <a:cubicBezTo>
                      <a:pt x="339601" y="166023"/>
                      <a:pt x="336843" y="153964"/>
                      <a:pt x="331327" y="142157"/>
                    </a:cubicBezTo>
                    <a:cubicBezTo>
                      <a:pt x="325812" y="130351"/>
                      <a:pt x="317576" y="120655"/>
                      <a:pt x="306619" y="113069"/>
                    </a:cubicBezTo>
                    <a:cubicBezTo>
                      <a:pt x="295662" y="105483"/>
                      <a:pt x="281934" y="99792"/>
                      <a:pt x="265433" y="95995"/>
                    </a:cubicBezTo>
                    <a:cubicBezTo>
                      <a:pt x="269181" y="94487"/>
                      <a:pt x="273571" y="91821"/>
                      <a:pt x="278603" y="87996"/>
                    </a:cubicBezTo>
                    <a:cubicBezTo>
                      <a:pt x="295472" y="75045"/>
                      <a:pt x="306443" y="64906"/>
                      <a:pt x="311515" y="57579"/>
                    </a:cubicBezTo>
                    <a:cubicBezTo>
                      <a:pt x="316587" y="50252"/>
                      <a:pt x="319123" y="43229"/>
                      <a:pt x="319123" y="36511"/>
                    </a:cubicBezTo>
                    <a:cubicBezTo>
                      <a:pt x="319123" y="26620"/>
                      <a:pt x="314529" y="18062"/>
                      <a:pt x="305342" y="10837"/>
                    </a:cubicBezTo>
                    <a:cubicBezTo>
                      <a:pt x="296154" y="3612"/>
                      <a:pt x="281993" y="0"/>
                      <a:pt x="262857" y="0"/>
                    </a:cubicBez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baseline="30000">
                  <a:solidFill>
                    <a:schemeClr val="accent5">
                      <a:lumMod val="75000"/>
                    </a:schemeClr>
                  </a:solidFill>
                </a:endParaRPr>
              </a:p>
            </p:txBody>
          </p:sp>
          <p:sp>
            <p:nvSpPr>
              <p:cNvPr id="42" name="TextBox 41">
                <a:extLst>
                  <a:ext uri="{FF2B5EF4-FFF2-40B4-BE49-F238E27FC236}">
                    <a16:creationId xmlns:a16="http://schemas.microsoft.com/office/drawing/2014/main" id="{149EC4D4-0FB5-1F84-69A0-B5E991DCE262}"/>
                  </a:ext>
                </a:extLst>
              </p:cNvPr>
              <p:cNvSpPr txBox="1">
                <a:spLocks noChangeAspect="1"/>
              </p:cNvSpPr>
              <p:nvPr>
                <p:custDataLst>
                  <p:tags r:id="rId9"/>
                </p:custDataLst>
              </p:nvPr>
            </p:nvSpPr>
            <p:spPr>
              <a:xfrm flipH="1">
                <a:off x="6482263" y="3496929"/>
                <a:ext cx="341578" cy="260394"/>
              </a:xfrm>
              <a:custGeom>
                <a:avLst/>
                <a:gdLst/>
                <a:ahLst/>
                <a:cxnLst/>
                <a:rect l="l" t="t" r="r" b="b"/>
                <a:pathLst>
                  <a:path w="341578" h="260394">
                    <a:moveTo>
                      <a:pt x="256308" y="117724"/>
                    </a:moveTo>
                    <a:cubicBezTo>
                      <a:pt x="271701" y="120491"/>
                      <a:pt x="283537" y="127011"/>
                      <a:pt x="291816" y="137282"/>
                    </a:cubicBezTo>
                    <a:cubicBezTo>
                      <a:pt x="300096" y="147553"/>
                      <a:pt x="304236" y="162586"/>
                      <a:pt x="304236" y="182381"/>
                    </a:cubicBezTo>
                    <a:cubicBezTo>
                      <a:pt x="304236" y="202201"/>
                      <a:pt x="300165" y="217089"/>
                      <a:pt x="292023" y="227046"/>
                    </a:cubicBezTo>
                    <a:cubicBezTo>
                      <a:pt x="283882" y="237002"/>
                      <a:pt x="274643" y="241981"/>
                      <a:pt x="264307" y="241981"/>
                    </a:cubicBezTo>
                    <a:cubicBezTo>
                      <a:pt x="251668" y="241981"/>
                      <a:pt x="241712" y="236755"/>
                      <a:pt x="234439" y="226302"/>
                    </a:cubicBezTo>
                    <a:cubicBezTo>
                      <a:pt x="227166" y="215850"/>
                      <a:pt x="223529" y="202334"/>
                      <a:pt x="223529" y="185753"/>
                    </a:cubicBezTo>
                    <a:cubicBezTo>
                      <a:pt x="223529" y="176808"/>
                      <a:pt x="224789" y="168428"/>
                      <a:pt x="227308" y="160613"/>
                    </a:cubicBezTo>
                    <a:cubicBezTo>
                      <a:pt x="229828" y="152797"/>
                      <a:pt x="233125" y="145069"/>
                      <a:pt x="237199" y="137427"/>
                    </a:cubicBezTo>
                    <a:cubicBezTo>
                      <a:pt x="239623" y="135932"/>
                      <a:pt x="245992" y="129364"/>
                      <a:pt x="256308" y="117724"/>
                    </a:cubicBezTo>
                    <a:close/>
                    <a:moveTo>
                      <a:pt x="264834" y="8465"/>
                    </a:moveTo>
                    <a:cubicBezTo>
                      <a:pt x="242887" y="8465"/>
                      <a:pt x="225625" y="12731"/>
                      <a:pt x="213048" y="21263"/>
                    </a:cubicBezTo>
                    <a:cubicBezTo>
                      <a:pt x="204548" y="27046"/>
                      <a:pt x="200298" y="33998"/>
                      <a:pt x="200298" y="42120"/>
                    </a:cubicBezTo>
                    <a:cubicBezTo>
                      <a:pt x="200298" y="46856"/>
                      <a:pt x="202028" y="50920"/>
                      <a:pt x="205489" y="54313"/>
                    </a:cubicBezTo>
                    <a:cubicBezTo>
                      <a:pt x="208949" y="57705"/>
                      <a:pt x="213259" y="59401"/>
                      <a:pt x="218418" y="59401"/>
                    </a:cubicBezTo>
                    <a:cubicBezTo>
                      <a:pt x="221587" y="59401"/>
                      <a:pt x="222891" y="58839"/>
                      <a:pt x="222330" y="57715"/>
                    </a:cubicBezTo>
                    <a:cubicBezTo>
                      <a:pt x="228491" y="55471"/>
                      <a:pt x="234997" y="50617"/>
                      <a:pt x="241849" y="43154"/>
                    </a:cubicBezTo>
                    <a:cubicBezTo>
                      <a:pt x="248701" y="35691"/>
                      <a:pt x="253948" y="31050"/>
                      <a:pt x="257588" y="29230"/>
                    </a:cubicBezTo>
                    <a:cubicBezTo>
                      <a:pt x="262433" y="26859"/>
                      <a:pt x="268154" y="25673"/>
                      <a:pt x="274751" y="25673"/>
                    </a:cubicBezTo>
                    <a:cubicBezTo>
                      <a:pt x="283873" y="25673"/>
                      <a:pt x="290723" y="27529"/>
                      <a:pt x="295302" y="31240"/>
                    </a:cubicBezTo>
                    <a:cubicBezTo>
                      <a:pt x="299881" y="34952"/>
                      <a:pt x="302171" y="38862"/>
                      <a:pt x="302171" y="42970"/>
                    </a:cubicBezTo>
                    <a:cubicBezTo>
                      <a:pt x="302171" y="47044"/>
                      <a:pt x="299418" y="51943"/>
                      <a:pt x="293911" y="57667"/>
                    </a:cubicBezTo>
                    <a:cubicBezTo>
                      <a:pt x="288404" y="63390"/>
                      <a:pt x="277377" y="72071"/>
                      <a:pt x="260828" y="83708"/>
                    </a:cubicBezTo>
                    <a:cubicBezTo>
                      <a:pt x="230839" y="99712"/>
                      <a:pt x="211089" y="114547"/>
                      <a:pt x="201578" y="128213"/>
                    </a:cubicBezTo>
                    <a:cubicBezTo>
                      <a:pt x="191891" y="142126"/>
                      <a:pt x="187048" y="157273"/>
                      <a:pt x="187048" y="173653"/>
                    </a:cubicBezTo>
                    <a:cubicBezTo>
                      <a:pt x="187048" y="197610"/>
                      <a:pt x="195228" y="218056"/>
                      <a:pt x="211588" y="234991"/>
                    </a:cubicBezTo>
                    <a:cubicBezTo>
                      <a:pt x="227949" y="251926"/>
                      <a:pt x="247352" y="260394"/>
                      <a:pt x="269798" y="260394"/>
                    </a:cubicBezTo>
                    <a:cubicBezTo>
                      <a:pt x="290134" y="260394"/>
                      <a:pt x="307182" y="253312"/>
                      <a:pt x="320940" y="239148"/>
                    </a:cubicBezTo>
                    <a:cubicBezTo>
                      <a:pt x="334699" y="224985"/>
                      <a:pt x="341578" y="207535"/>
                      <a:pt x="341578" y="186799"/>
                    </a:cubicBezTo>
                    <a:cubicBezTo>
                      <a:pt x="341578" y="174488"/>
                      <a:pt x="338820" y="162429"/>
                      <a:pt x="333304" y="150622"/>
                    </a:cubicBezTo>
                    <a:cubicBezTo>
                      <a:pt x="327789" y="138816"/>
                      <a:pt x="319553" y="129120"/>
                      <a:pt x="308596" y="121534"/>
                    </a:cubicBezTo>
                    <a:cubicBezTo>
                      <a:pt x="297639" y="113948"/>
                      <a:pt x="283911" y="108257"/>
                      <a:pt x="267410" y="104460"/>
                    </a:cubicBezTo>
                    <a:cubicBezTo>
                      <a:pt x="271158" y="102952"/>
                      <a:pt x="275548" y="100286"/>
                      <a:pt x="280580" y="96461"/>
                    </a:cubicBezTo>
                    <a:cubicBezTo>
                      <a:pt x="297449" y="83510"/>
                      <a:pt x="308420" y="73371"/>
                      <a:pt x="313492" y="66044"/>
                    </a:cubicBezTo>
                    <a:cubicBezTo>
                      <a:pt x="318564" y="58717"/>
                      <a:pt x="321100" y="51694"/>
                      <a:pt x="321100" y="44976"/>
                    </a:cubicBezTo>
                    <a:cubicBezTo>
                      <a:pt x="321100" y="35085"/>
                      <a:pt x="316506" y="26527"/>
                      <a:pt x="307319" y="19302"/>
                    </a:cubicBezTo>
                    <a:cubicBezTo>
                      <a:pt x="298131" y="12077"/>
                      <a:pt x="283970" y="8465"/>
                      <a:pt x="264834" y="8465"/>
                    </a:cubicBezTo>
                    <a:close/>
                    <a:moveTo>
                      <a:pt x="90227" y="0"/>
                    </a:moveTo>
                    <a:lnTo>
                      <a:pt x="59531" y="0"/>
                    </a:lnTo>
                    <a:lnTo>
                      <a:pt x="59531" y="59066"/>
                    </a:lnTo>
                    <a:lnTo>
                      <a:pt x="0" y="59066"/>
                    </a:lnTo>
                    <a:lnTo>
                      <a:pt x="0" y="89065"/>
                    </a:lnTo>
                    <a:lnTo>
                      <a:pt x="59531" y="89065"/>
                    </a:lnTo>
                    <a:lnTo>
                      <a:pt x="59531" y="148131"/>
                    </a:lnTo>
                    <a:lnTo>
                      <a:pt x="90227" y="148131"/>
                    </a:lnTo>
                    <a:lnTo>
                      <a:pt x="90227" y="89065"/>
                    </a:lnTo>
                    <a:lnTo>
                      <a:pt x="149758" y="89065"/>
                    </a:lnTo>
                    <a:lnTo>
                      <a:pt x="149758" y="59066"/>
                    </a:lnTo>
                    <a:lnTo>
                      <a:pt x="90227" y="59066"/>
                    </a:lnTo>
                    <a:close/>
                  </a:path>
                </a:pathLst>
              </a:custGeom>
              <a:solidFill>
                <a:schemeClr val="accent5">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800" b="1" baseline="30000">
                  <a:solidFill>
                    <a:schemeClr val="accent5">
                      <a:lumMod val="75000"/>
                    </a:schemeClr>
                  </a:solidFill>
                </a:endParaRPr>
              </a:p>
            </p:txBody>
          </p:sp>
        </p:grpSp>
      </p:grpSp>
    </p:spTree>
    <p:extLst>
      <p:ext uri="{BB962C8B-B14F-4D97-AF65-F5344CB8AC3E}">
        <p14:creationId xmlns:p14="http://schemas.microsoft.com/office/powerpoint/2010/main" val="3191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2467429" y="-152400"/>
            <a:ext cx="7257142"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2568260" y="234950"/>
            <a:ext cx="7055521" cy="492443"/>
          </a:xfrm>
          <a:prstGeom prst="rect">
            <a:avLst/>
          </a:prstGeom>
          <a:noFill/>
        </p:spPr>
        <p:txBody>
          <a:bodyPr wrap="none" rtlCol="0">
            <a:spAutoFit/>
          </a:bodyPr>
          <a:lstStyle/>
          <a:p>
            <a:pPr algn="ctr"/>
            <a:r>
              <a:rPr lang="en-US" sz="2600" b="1">
                <a:solidFill>
                  <a:schemeClr val="bg1"/>
                </a:solidFill>
              </a:rPr>
              <a:t>1. PHẢN ỨNG KHỬ HỢP CHẤT CARBONYL</a:t>
            </a:r>
          </a:p>
        </p:txBody>
      </p:sp>
      <p:grpSp>
        <p:nvGrpSpPr>
          <p:cNvPr id="40" name="Group 39">
            <a:extLst>
              <a:ext uri="{FF2B5EF4-FFF2-40B4-BE49-F238E27FC236}">
                <a16:creationId xmlns:a16="http://schemas.microsoft.com/office/drawing/2014/main" id="{AAD753D1-014C-8D81-C7A9-249E8F9DA1B8}"/>
              </a:ext>
            </a:extLst>
          </p:cNvPr>
          <p:cNvGrpSpPr/>
          <p:nvPr/>
        </p:nvGrpSpPr>
        <p:grpSpPr>
          <a:xfrm>
            <a:off x="2870006" y="2753825"/>
            <a:ext cx="6068452" cy="1184311"/>
            <a:chOff x="2295331" y="2957025"/>
            <a:chExt cx="6068452" cy="1184311"/>
          </a:xfrm>
        </p:grpSpPr>
        <p:sp>
          <p:nvSpPr>
            <p:cNvPr id="13" name="Rectangle 12">
              <a:extLst>
                <a:ext uri="{FF2B5EF4-FFF2-40B4-BE49-F238E27FC236}">
                  <a16:creationId xmlns:a16="http://schemas.microsoft.com/office/drawing/2014/main" id="{381B22A6-C635-336C-468E-CDC08580AEB1}"/>
                </a:ext>
              </a:extLst>
            </p:cNvPr>
            <p:cNvSpPr/>
            <p:nvPr/>
          </p:nvSpPr>
          <p:spPr>
            <a:xfrm>
              <a:off x="2295331" y="2957025"/>
              <a:ext cx="6068452" cy="1184311"/>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B33B99-6D24-6855-FEDF-5FBDAAC62449}"/>
                </a:ext>
              </a:extLst>
            </p:cNvPr>
            <p:cNvSpPr txBox="1"/>
            <p:nvPr/>
          </p:nvSpPr>
          <p:spPr>
            <a:xfrm>
              <a:off x="2466067" y="3324482"/>
              <a:ext cx="2163083" cy="576568"/>
            </a:xfrm>
            <a:prstGeom prst="rect">
              <a:avLst/>
            </a:prstGeom>
            <a:noFill/>
          </p:spPr>
          <p:txBody>
            <a:bodyPr wrap="square" rtlCol="0">
              <a:spAutoFit/>
            </a:bodyPr>
            <a:lstStyle/>
            <a:p>
              <a:pPr algn="ct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R</a:t>
              </a:r>
              <a:r>
                <a:rPr lang="en-US" sz="2800" b="1" dirty="0">
                  <a:latin typeface="+mj-lt"/>
                  <a:ea typeface="Tahoma" panose="020B0604030504040204" pitchFamily="34" charset="0"/>
                  <a:cs typeface="Tahoma" panose="020B0604030504040204" pitchFamily="34" charset="0"/>
                  <a:sym typeface="Symbol" panose="05050102010706020507" pitchFamily="18" charset="2"/>
                </a:rPr>
                <a:t>−C</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H=O</a:t>
              </a:r>
              <a:endParaRPr lang="en-US" sz="2800" b="1" dirty="0">
                <a:latin typeface="+mj-lt"/>
              </a:endParaRPr>
            </a:p>
          </p:txBody>
        </p:sp>
        <p:cxnSp>
          <p:nvCxnSpPr>
            <p:cNvPr id="19" name="Straight Arrow Connector 18">
              <a:extLst>
                <a:ext uri="{FF2B5EF4-FFF2-40B4-BE49-F238E27FC236}">
                  <a16:creationId xmlns:a16="http://schemas.microsoft.com/office/drawing/2014/main" id="{419DFFAE-3B50-3C01-FCFF-A3098AF63FBD}"/>
                </a:ext>
              </a:extLst>
            </p:cNvPr>
            <p:cNvCxnSpPr>
              <a:cxnSpLocks/>
            </p:cNvCxnSpPr>
            <p:nvPr/>
          </p:nvCxnSpPr>
          <p:spPr>
            <a:xfrm>
              <a:off x="4583308" y="364253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7C46EF-C7D1-57B7-FA88-B6A5AD02F983}"/>
                </a:ext>
              </a:extLst>
            </p:cNvPr>
            <p:cNvSpPr txBox="1"/>
            <p:nvPr/>
          </p:nvSpPr>
          <p:spPr>
            <a:xfrm>
              <a:off x="4616451" y="316852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LiAlH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24" name="TextBox 23">
              <a:extLst>
                <a:ext uri="{FF2B5EF4-FFF2-40B4-BE49-F238E27FC236}">
                  <a16:creationId xmlns:a16="http://schemas.microsoft.com/office/drawing/2014/main" id="{8AB7909C-B0B5-E942-A997-DDDC7EC6F07B}"/>
                </a:ext>
              </a:extLst>
            </p:cNvPr>
            <p:cNvSpPr txBox="1"/>
            <p:nvPr/>
          </p:nvSpPr>
          <p:spPr>
            <a:xfrm>
              <a:off x="5810232" y="3324482"/>
              <a:ext cx="2549997" cy="578043"/>
            </a:xfrm>
            <a:prstGeom prst="rect">
              <a:avLst/>
            </a:prstGeom>
            <a:noFill/>
          </p:spPr>
          <p:txBody>
            <a:bodyPr wrap="square" rtlCol="0">
              <a:spAutoFit/>
            </a:bodyPr>
            <a:lstStyle/>
            <a:p>
              <a:pPr algn="ct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R</a:t>
              </a:r>
              <a:r>
                <a:rPr lang="en-US" sz="2800" b="1" dirty="0">
                  <a:latin typeface="+mj-lt"/>
                  <a:ea typeface="Tahoma" panose="020B0604030504040204" pitchFamily="34" charset="0"/>
                  <a:cs typeface="Tahoma" panose="020B0604030504040204" pitchFamily="34" charset="0"/>
                  <a:sym typeface="Symbol" panose="05050102010706020507" pitchFamily="18" charset="2"/>
                </a:rPr>
                <a:t>−CH</a:t>
              </a:r>
              <a:r>
                <a:rPr lang="en-US" sz="2800" b="1" baseline="-25000" dirty="0">
                  <a:latin typeface="+mj-lt"/>
                  <a:ea typeface="Tahoma" panose="020B0604030504040204" pitchFamily="34" charset="0"/>
                  <a:cs typeface="Tahoma" panose="020B0604030504040204" pitchFamily="34" charset="0"/>
                  <a:sym typeface="Symbol" panose="05050102010706020507" pitchFamily="18" charset="2"/>
                </a:rPr>
                <a:t>2</a:t>
              </a:r>
              <a:r>
                <a:rPr lang="en-US" sz="2800" b="1" dirty="0">
                  <a:latin typeface="+mj-lt"/>
                  <a:ea typeface="Tahoma" panose="020B0604030504040204" pitchFamily="34" charset="0"/>
                  <a:cs typeface="Tahoma" panose="020B0604030504040204" pitchFamily="34" charset="0"/>
                  <a:sym typeface="Symbol" panose="05050102010706020507" pitchFamily="18" charset="2"/>
                </a:rPr>
                <a:t>−OH</a:t>
              </a:r>
              <a:endParaRPr lang="en-US" sz="2800" b="1" dirty="0">
                <a:latin typeface="+mj-lt"/>
              </a:endParaRPr>
            </a:p>
          </p:txBody>
        </p:sp>
      </p:grpSp>
      <p:grpSp>
        <p:nvGrpSpPr>
          <p:cNvPr id="41" name="Group 40">
            <a:extLst>
              <a:ext uri="{FF2B5EF4-FFF2-40B4-BE49-F238E27FC236}">
                <a16:creationId xmlns:a16="http://schemas.microsoft.com/office/drawing/2014/main" id="{2B7373D9-50ED-0202-EAA9-896F884F08B6}"/>
              </a:ext>
            </a:extLst>
          </p:cNvPr>
          <p:cNvGrpSpPr/>
          <p:nvPr/>
        </p:nvGrpSpPr>
        <p:grpSpPr>
          <a:xfrm>
            <a:off x="2445607" y="4461852"/>
            <a:ext cx="6917249" cy="1154259"/>
            <a:chOff x="2295330" y="4803515"/>
            <a:chExt cx="6917249" cy="1154259"/>
          </a:xfrm>
        </p:grpSpPr>
        <p:sp>
          <p:nvSpPr>
            <p:cNvPr id="31" name="Rectangle 30">
              <a:extLst>
                <a:ext uri="{FF2B5EF4-FFF2-40B4-BE49-F238E27FC236}">
                  <a16:creationId xmlns:a16="http://schemas.microsoft.com/office/drawing/2014/main" id="{33948168-C664-498D-7952-2505F8FBF872}"/>
                </a:ext>
              </a:extLst>
            </p:cNvPr>
            <p:cNvSpPr/>
            <p:nvPr/>
          </p:nvSpPr>
          <p:spPr>
            <a:xfrm>
              <a:off x="2295330" y="4803515"/>
              <a:ext cx="6917249" cy="1154259"/>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B1FE0E7-3DCD-0DA1-A12C-896E67C9CFF5}"/>
                </a:ext>
              </a:extLst>
            </p:cNvPr>
            <p:cNvSpPr txBox="1"/>
            <p:nvPr/>
          </p:nvSpPr>
          <p:spPr>
            <a:xfrm>
              <a:off x="2466067" y="5170972"/>
              <a:ext cx="2628447" cy="578043"/>
            </a:xfrm>
            <a:prstGeom prst="rect">
              <a:avLst/>
            </a:prstGeom>
            <a:noFill/>
          </p:spPr>
          <p:txBody>
            <a:bodyPr wrap="square" rtlCol="0">
              <a:spAutoFit/>
            </a:bodyPr>
            <a:lstStyle/>
            <a:p>
              <a:pPr algn="ct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R</a:t>
              </a:r>
              <a:r>
                <a:rPr lang="en-US" sz="2800" b="1" dirty="0">
                  <a:latin typeface="+mj-lt"/>
                  <a:ea typeface="Tahoma" panose="020B0604030504040204" pitchFamily="34" charset="0"/>
                  <a:cs typeface="Tahoma" panose="020B0604030504040204" pitchFamily="34" charset="0"/>
                  <a:sym typeface="Symbol" panose="05050102010706020507" pitchFamily="18" charset="2"/>
                </a:rPr>
                <a:t>−C</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O</a:t>
              </a:r>
              <a:r>
                <a:rPr lang="en-US" sz="2800" b="1" dirty="0">
                  <a:latin typeface="+mj-lt"/>
                  <a:ea typeface="Tahoma" panose="020B0604030504040204" pitchFamily="34" charset="0"/>
                  <a:cs typeface="Tahoma" panose="020B0604030504040204" pitchFamily="34" charset="0"/>
                  <a:sym typeface="Symbol" panose="05050102010706020507" pitchFamily="18" charset="2"/>
                </a:rPr>
                <a:t>−R</a:t>
              </a:r>
              <a:endParaRPr lang="en-US" sz="2800" b="1" dirty="0">
                <a:latin typeface="+mj-lt"/>
              </a:endParaRPr>
            </a:p>
          </p:txBody>
        </p:sp>
        <p:cxnSp>
          <p:nvCxnSpPr>
            <p:cNvPr id="33" name="Straight Arrow Connector 32">
              <a:extLst>
                <a:ext uri="{FF2B5EF4-FFF2-40B4-BE49-F238E27FC236}">
                  <a16:creationId xmlns:a16="http://schemas.microsoft.com/office/drawing/2014/main" id="{095DCABA-DB98-5405-E060-971FB8EAB63B}"/>
                </a:ext>
              </a:extLst>
            </p:cNvPr>
            <p:cNvCxnSpPr>
              <a:cxnSpLocks/>
            </p:cNvCxnSpPr>
            <p:nvPr/>
          </p:nvCxnSpPr>
          <p:spPr>
            <a:xfrm>
              <a:off x="4944713" y="548902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F24EADD-C663-402A-A2AC-769C755907F1}"/>
                </a:ext>
              </a:extLst>
            </p:cNvPr>
            <p:cNvSpPr txBox="1"/>
            <p:nvPr/>
          </p:nvSpPr>
          <p:spPr>
            <a:xfrm>
              <a:off x="4977856" y="501501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NaBH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35" name="TextBox 34">
              <a:extLst>
                <a:ext uri="{FF2B5EF4-FFF2-40B4-BE49-F238E27FC236}">
                  <a16:creationId xmlns:a16="http://schemas.microsoft.com/office/drawing/2014/main" id="{C6DAFEAA-1F7B-EE67-2D51-E53578C1ADA3}"/>
                </a:ext>
              </a:extLst>
            </p:cNvPr>
            <p:cNvSpPr txBox="1"/>
            <p:nvPr/>
          </p:nvSpPr>
          <p:spPr>
            <a:xfrm>
              <a:off x="6156397" y="5170972"/>
              <a:ext cx="2995223" cy="578043"/>
            </a:xfrm>
            <a:prstGeom prst="rect">
              <a:avLst/>
            </a:prstGeom>
            <a:noFill/>
          </p:spPr>
          <p:txBody>
            <a:bodyPr wrap="square" rtlCol="0">
              <a:spAutoFit/>
            </a:bodyPr>
            <a:lstStyle/>
            <a:p>
              <a:pPr algn="ct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R</a:t>
              </a:r>
              <a:r>
                <a:rPr lang="en-US" sz="2800" b="1" dirty="0">
                  <a:latin typeface="+mj-lt"/>
                  <a:ea typeface="Tahoma" panose="020B0604030504040204" pitchFamily="34" charset="0"/>
                  <a:cs typeface="Tahoma" panose="020B0604030504040204" pitchFamily="34" charset="0"/>
                  <a:sym typeface="Symbol" panose="05050102010706020507" pitchFamily="18" charset="2"/>
                </a:rPr>
                <a:t>−CHOH−R</a:t>
              </a:r>
              <a:endParaRPr lang="en-US" sz="2800" b="1" dirty="0">
                <a:latin typeface="+mj-lt"/>
              </a:endParaRPr>
            </a:p>
          </p:txBody>
        </p:sp>
      </p:grpSp>
      <p:grpSp>
        <p:nvGrpSpPr>
          <p:cNvPr id="9" name="Group 8">
            <a:extLst>
              <a:ext uri="{FF2B5EF4-FFF2-40B4-BE49-F238E27FC236}">
                <a16:creationId xmlns:a16="http://schemas.microsoft.com/office/drawing/2014/main" id="{7A4A5416-A268-5047-166C-36FEABA05F88}"/>
              </a:ext>
            </a:extLst>
          </p:cNvPr>
          <p:cNvGrpSpPr/>
          <p:nvPr/>
        </p:nvGrpSpPr>
        <p:grpSpPr>
          <a:xfrm>
            <a:off x="1498021" y="1236160"/>
            <a:ext cx="9443822" cy="897105"/>
            <a:chOff x="1498021" y="1236160"/>
            <a:chExt cx="9443822" cy="897105"/>
          </a:xfrm>
        </p:grpSpPr>
        <p:sp>
          <p:nvSpPr>
            <p:cNvPr id="8" name="TextBox 7">
              <a:extLst>
                <a:ext uri="{FF2B5EF4-FFF2-40B4-BE49-F238E27FC236}">
                  <a16:creationId xmlns:a16="http://schemas.microsoft.com/office/drawing/2014/main" id="{E87FA739-51B5-A0D6-6E3F-ECB199D94716}"/>
                </a:ext>
              </a:extLst>
            </p:cNvPr>
            <p:cNvSpPr txBox="1"/>
            <p:nvPr/>
          </p:nvSpPr>
          <p:spPr>
            <a:xfrm>
              <a:off x="2159757" y="1236160"/>
              <a:ext cx="8782086" cy="897105"/>
            </a:xfrm>
            <a:prstGeom prst="rect">
              <a:avLst/>
            </a:prstGeom>
            <a:noFill/>
          </p:spPr>
          <p:txBody>
            <a:bodyPr wrap="square" rtlCol="0">
              <a:spAutoFit/>
            </a:bodyPr>
            <a:lstStyle/>
            <a:p>
              <a:pPr>
                <a:lnSpc>
                  <a:spcPct val="125000"/>
                </a:lnSpc>
              </a:pPr>
              <a:r>
                <a:rPr lang="en-US" sz="2200" b="1" dirty="0">
                  <a:latin typeface="+mj-lt"/>
                </a:rPr>
                <a:t>Aldehyde </a:t>
              </a:r>
              <a:r>
                <a:rPr lang="en-US" sz="2200" dirty="0" err="1">
                  <a:latin typeface="+mj-lt"/>
                </a:rPr>
                <a:t>bị</a:t>
              </a:r>
              <a:r>
                <a:rPr lang="en-US" sz="2200" dirty="0">
                  <a:latin typeface="+mj-lt"/>
                </a:rPr>
                <a:t> </a:t>
              </a:r>
              <a:r>
                <a:rPr lang="en-US" sz="2200" dirty="0" err="1">
                  <a:latin typeface="+mj-lt"/>
                </a:rPr>
                <a:t>khử</a:t>
              </a:r>
              <a:r>
                <a:rPr lang="en-US" sz="2200" dirty="0">
                  <a:latin typeface="+mj-lt"/>
                </a:rPr>
                <a:t> </a:t>
              </a:r>
              <a:r>
                <a:rPr lang="en-US" sz="2200" dirty="0" err="1">
                  <a:latin typeface="+mj-lt"/>
                </a:rPr>
                <a:t>bằng</a:t>
              </a:r>
              <a:r>
                <a:rPr lang="en-US" sz="2200" dirty="0">
                  <a:latin typeface="+mj-lt"/>
                </a:rPr>
                <a:t> NaBH</a:t>
              </a:r>
              <a:r>
                <a:rPr lang="en-US" sz="2200" baseline="-25000" dirty="0">
                  <a:latin typeface="+mj-lt"/>
                </a:rPr>
                <a:t>4</a:t>
              </a:r>
              <a:r>
                <a:rPr lang="en-US" sz="2200" dirty="0">
                  <a:latin typeface="+mj-lt"/>
                </a:rPr>
                <a:t> </a:t>
              </a:r>
              <a:r>
                <a:rPr lang="en-US" sz="2200" dirty="0" err="1">
                  <a:latin typeface="+mj-lt"/>
                </a:rPr>
                <a:t>hoặc</a:t>
              </a:r>
              <a:r>
                <a:rPr lang="en-US" sz="2200" dirty="0">
                  <a:latin typeface="+mj-lt"/>
                </a:rPr>
                <a:t> LiAlH</a:t>
              </a:r>
              <a:r>
                <a:rPr lang="en-US" sz="2200" baseline="-25000" dirty="0">
                  <a:latin typeface="+mj-lt"/>
                </a:rPr>
                <a:t>4</a:t>
              </a:r>
              <a:r>
                <a:rPr lang="en-US" sz="2200" dirty="0">
                  <a:latin typeface="+mj-lt"/>
                </a:rPr>
                <a:t> </a:t>
              </a:r>
              <a:r>
                <a:rPr lang="en-US" sz="2200" dirty="0" err="1">
                  <a:latin typeface="+mj-lt"/>
                </a:rPr>
                <a:t>sinh</a:t>
              </a:r>
              <a:r>
                <a:rPr lang="en-US" sz="2200" dirty="0">
                  <a:latin typeface="+mj-lt"/>
                </a:rPr>
                <a:t> </a:t>
              </a:r>
              <a:r>
                <a:rPr lang="en-US" sz="2200" dirty="0" err="1">
                  <a:latin typeface="+mj-lt"/>
                </a:rPr>
                <a:t>ra</a:t>
              </a:r>
              <a:r>
                <a:rPr lang="en-US" sz="2200" dirty="0">
                  <a:latin typeface="+mj-lt"/>
                </a:rPr>
                <a:t> alcohol </a:t>
              </a:r>
              <a:r>
                <a:rPr lang="en-US" sz="2200" dirty="0" err="1">
                  <a:latin typeface="+mj-lt"/>
                </a:rPr>
                <a:t>bậc</a:t>
              </a:r>
              <a:r>
                <a:rPr lang="en-US" sz="2200" dirty="0">
                  <a:latin typeface="+mj-lt"/>
                </a:rPr>
                <a:t> </a:t>
              </a:r>
              <a:r>
                <a:rPr lang="en-US" sz="2200" dirty="0" err="1">
                  <a:latin typeface="+mj-lt"/>
                </a:rPr>
                <a:t>một</a:t>
              </a:r>
              <a:r>
                <a:rPr lang="en-US" sz="2200" dirty="0">
                  <a:latin typeface="+mj-lt"/>
                </a:rPr>
                <a:t>. </a:t>
              </a:r>
              <a:r>
                <a:rPr lang="en-US" sz="2200" b="1" dirty="0">
                  <a:latin typeface="+mj-lt"/>
                </a:rPr>
                <a:t>Ketone </a:t>
              </a:r>
              <a:r>
                <a:rPr lang="en-US" sz="2200" dirty="0" err="1">
                  <a:latin typeface="+mj-lt"/>
                </a:rPr>
                <a:t>bị</a:t>
              </a:r>
              <a:r>
                <a:rPr lang="en-US" sz="2200" dirty="0">
                  <a:latin typeface="+mj-lt"/>
                </a:rPr>
                <a:t> </a:t>
              </a:r>
              <a:r>
                <a:rPr lang="en-US" sz="2200" dirty="0" err="1">
                  <a:latin typeface="+mj-lt"/>
                </a:rPr>
                <a:t>khử</a:t>
              </a:r>
              <a:r>
                <a:rPr lang="en-US" sz="2200" dirty="0">
                  <a:latin typeface="+mj-lt"/>
                </a:rPr>
                <a:t> </a:t>
              </a:r>
              <a:r>
                <a:rPr lang="en-US" sz="2200" dirty="0" err="1">
                  <a:latin typeface="+mj-lt"/>
                </a:rPr>
                <a:t>bằng</a:t>
              </a:r>
              <a:r>
                <a:rPr lang="en-US" sz="2200" dirty="0">
                  <a:latin typeface="+mj-lt"/>
                </a:rPr>
                <a:t> NaBH</a:t>
              </a:r>
              <a:r>
                <a:rPr lang="en-US" sz="2200" baseline="-25000" dirty="0">
                  <a:latin typeface="+mj-lt"/>
                </a:rPr>
                <a:t>4</a:t>
              </a:r>
              <a:r>
                <a:rPr lang="en-US" sz="2200" dirty="0">
                  <a:latin typeface="+mj-lt"/>
                </a:rPr>
                <a:t> </a:t>
              </a:r>
              <a:r>
                <a:rPr lang="en-US" sz="2200" dirty="0" err="1">
                  <a:latin typeface="+mj-lt"/>
                </a:rPr>
                <a:t>hoặc</a:t>
              </a:r>
              <a:r>
                <a:rPr lang="en-US" sz="2200" dirty="0">
                  <a:latin typeface="+mj-lt"/>
                </a:rPr>
                <a:t> LiAlH</a:t>
              </a:r>
              <a:r>
                <a:rPr lang="en-US" sz="2200" baseline="-25000" dirty="0">
                  <a:latin typeface="+mj-lt"/>
                </a:rPr>
                <a:t>4</a:t>
              </a:r>
              <a:r>
                <a:rPr lang="en-US" sz="2200" dirty="0">
                  <a:latin typeface="+mj-lt"/>
                </a:rPr>
                <a:t> </a:t>
              </a:r>
              <a:r>
                <a:rPr lang="en-US" sz="2200" dirty="0" err="1">
                  <a:latin typeface="+mj-lt"/>
                </a:rPr>
                <a:t>sinh</a:t>
              </a:r>
              <a:r>
                <a:rPr lang="en-US" sz="2200" dirty="0">
                  <a:latin typeface="+mj-lt"/>
                </a:rPr>
                <a:t> </a:t>
              </a:r>
              <a:r>
                <a:rPr lang="en-US" sz="2200" dirty="0" err="1">
                  <a:latin typeface="+mj-lt"/>
                </a:rPr>
                <a:t>ra</a:t>
              </a:r>
              <a:r>
                <a:rPr lang="en-US" sz="2200" dirty="0">
                  <a:latin typeface="+mj-lt"/>
                </a:rPr>
                <a:t> alcohol </a:t>
              </a:r>
              <a:r>
                <a:rPr lang="en-US" sz="2200" dirty="0" err="1">
                  <a:latin typeface="+mj-lt"/>
                </a:rPr>
                <a:t>bậc</a:t>
              </a:r>
              <a:r>
                <a:rPr lang="en-US" sz="2200" dirty="0">
                  <a:latin typeface="+mj-lt"/>
                </a:rPr>
                <a:t> </a:t>
              </a:r>
              <a:r>
                <a:rPr lang="en-US" sz="2200" dirty="0" err="1">
                  <a:latin typeface="+mj-lt"/>
                </a:rPr>
                <a:t>hai</a:t>
              </a:r>
              <a:r>
                <a:rPr lang="en-US" sz="2200" dirty="0">
                  <a:latin typeface="+mj-lt"/>
                </a:rPr>
                <a:t>.</a:t>
              </a:r>
            </a:p>
          </p:txBody>
        </p:sp>
        <p:pic>
          <p:nvPicPr>
            <p:cNvPr id="11" name="Picture 10">
              <a:extLst>
                <a:ext uri="{FF2B5EF4-FFF2-40B4-BE49-F238E27FC236}">
                  <a16:creationId xmlns:a16="http://schemas.microsoft.com/office/drawing/2014/main" id="{0E513126-25DE-CD8F-9BFA-97FBFE7709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8021" y="1398453"/>
              <a:ext cx="630372" cy="630372"/>
            </a:xfrm>
            <a:prstGeom prst="rect">
              <a:avLst/>
            </a:prstGeom>
          </p:spPr>
        </p:pic>
      </p:grpSp>
    </p:spTree>
    <p:extLst>
      <p:ext uri="{BB962C8B-B14F-4D97-AF65-F5344CB8AC3E}">
        <p14:creationId xmlns:p14="http://schemas.microsoft.com/office/powerpoint/2010/main" val="41426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2467429" y="-152400"/>
            <a:ext cx="7257142"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2568260" y="234950"/>
            <a:ext cx="7055521" cy="492443"/>
          </a:xfrm>
          <a:prstGeom prst="rect">
            <a:avLst/>
          </a:prstGeom>
          <a:noFill/>
        </p:spPr>
        <p:txBody>
          <a:bodyPr wrap="none" rtlCol="0">
            <a:spAutoFit/>
          </a:bodyPr>
          <a:lstStyle/>
          <a:p>
            <a:pPr algn="ctr"/>
            <a:r>
              <a:rPr lang="en-US" sz="2600" b="1">
                <a:solidFill>
                  <a:schemeClr val="bg1"/>
                </a:solidFill>
              </a:rPr>
              <a:t>1. PHẢN ỨNG KHỬ HỢP CHẤT CARBONYL</a:t>
            </a:r>
          </a:p>
        </p:txBody>
      </p:sp>
      <p:grpSp>
        <p:nvGrpSpPr>
          <p:cNvPr id="40" name="Group 39">
            <a:extLst>
              <a:ext uri="{FF2B5EF4-FFF2-40B4-BE49-F238E27FC236}">
                <a16:creationId xmlns:a16="http://schemas.microsoft.com/office/drawing/2014/main" id="{AAD753D1-014C-8D81-C7A9-249E8F9DA1B8}"/>
              </a:ext>
            </a:extLst>
          </p:cNvPr>
          <p:cNvGrpSpPr/>
          <p:nvPr/>
        </p:nvGrpSpPr>
        <p:grpSpPr>
          <a:xfrm>
            <a:off x="2870006" y="2753825"/>
            <a:ext cx="6068452" cy="1559185"/>
            <a:chOff x="2295331" y="2957025"/>
            <a:chExt cx="6068452" cy="1559185"/>
          </a:xfrm>
        </p:grpSpPr>
        <p:sp>
          <p:nvSpPr>
            <p:cNvPr id="13" name="Rectangle 12">
              <a:extLst>
                <a:ext uri="{FF2B5EF4-FFF2-40B4-BE49-F238E27FC236}">
                  <a16:creationId xmlns:a16="http://schemas.microsoft.com/office/drawing/2014/main" id="{381B22A6-C635-336C-468E-CDC08580AEB1}"/>
                </a:ext>
              </a:extLst>
            </p:cNvPr>
            <p:cNvSpPr/>
            <p:nvPr/>
          </p:nvSpPr>
          <p:spPr>
            <a:xfrm>
              <a:off x="2295331" y="2957025"/>
              <a:ext cx="6068452" cy="1559185"/>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B33B99-6D24-6855-FEDF-5FBDAAC62449}"/>
                </a:ext>
              </a:extLst>
            </p:cNvPr>
            <p:cNvSpPr txBox="1"/>
            <p:nvPr/>
          </p:nvSpPr>
          <p:spPr>
            <a:xfrm>
              <a:off x="2466067" y="3324482"/>
              <a:ext cx="2163083" cy="576568"/>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Tahoma" panose="020B0604030504040204" pitchFamily="34" charset="0"/>
                  <a:cs typeface="Tahoma" panose="020B0604030504040204" pitchFamily="34" charset="0"/>
                  <a:sym typeface="Symbol" panose="05050102010706020507" pitchFamily="18" charset="2"/>
                </a:rPr>
                <a:t>−C</a:t>
              </a:r>
              <a:r>
                <a:rPr lang="en-US" sz="2800" b="1">
                  <a:latin typeface="+mj-lt"/>
                  <a:ea typeface="Yu Gothic UI" panose="020B0500000000000000" pitchFamily="34" charset="-128"/>
                  <a:cs typeface="Arial" panose="020B0604020202020204" pitchFamily="34" charset="0"/>
                  <a:sym typeface="Symbol" panose="05050102010706020507" pitchFamily="18" charset="2"/>
                </a:rPr>
                <a:t>H=O</a:t>
              </a:r>
              <a:endParaRPr lang="en-US" sz="2800" b="1">
                <a:latin typeface="+mj-lt"/>
              </a:endParaRPr>
            </a:p>
          </p:txBody>
        </p:sp>
        <p:cxnSp>
          <p:nvCxnSpPr>
            <p:cNvPr id="19" name="Straight Arrow Connector 18">
              <a:extLst>
                <a:ext uri="{FF2B5EF4-FFF2-40B4-BE49-F238E27FC236}">
                  <a16:creationId xmlns:a16="http://schemas.microsoft.com/office/drawing/2014/main" id="{419DFFAE-3B50-3C01-FCFF-A3098AF63FBD}"/>
                </a:ext>
              </a:extLst>
            </p:cNvPr>
            <p:cNvCxnSpPr>
              <a:cxnSpLocks/>
            </p:cNvCxnSpPr>
            <p:nvPr/>
          </p:nvCxnSpPr>
          <p:spPr>
            <a:xfrm>
              <a:off x="4583308" y="364253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A7C46EF-C7D1-57B7-FA88-B6A5AD02F983}"/>
                </a:ext>
              </a:extLst>
            </p:cNvPr>
            <p:cNvSpPr txBox="1"/>
            <p:nvPr/>
          </p:nvSpPr>
          <p:spPr>
            <a:xfrm>
              <a:off x="4616451" y="316852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LiAlH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24" name="TextBox 23">
              <a:extLst>
                <a:ext uri="{FF2B5EF4-FFF2-40B4-BE49-F238E27FC236}">
                  <a16:creationId xmlns:a16="http://schemas.microsoft.com/office/drawing/2014/main" id="{8AB7909C-B0B5-E942-A997-DDDC7EC6F07B}"/>
                </a:ext>
              </a:extLst>
            </p:cNvPr>
            <p:cNvSpPr txBox="1"/>
            <p:nvPr/>
          </p:nvSpPr>
          <p:spPr>
            <a:xfrm>
              <a:off x="5810232" y="3324482"/>
              <a:ext cx="2549997" cy="578043"/>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Tahoma" panose="020B0604030504040204" pitchFamily="34" charset="0"/>
                  <a:cs typeface="Tahoma" panose="020B0604030504040204" pitchFamily="34" charset="0"/>
                  <a:sym typeface="Symbol" panose="05050102010706020507" pitchFamily="18" charset="2"/>
                </a:rPr>
                <a:t>−CH</a:t>
              </a:r>
              <a:r>
                <a:rPr lang="en-US" sz="2800" b="1" baseline="-25000">
                  <a:latin typeface="+mj-lt"/>
                  <a:ea typeface="Tahoma" panose="020B0604030504040204" pitchFamily="34" charset="0"/>
                  <a:cs typeface="Tahoma" panose="020B0604030504040204" pitchFamily="34" charset="0"/>
                  <a:sym typeface="Symbol" panose="05050102010706020507" pitchFamily="18" charset="2"/>
                </a:rPr>
                <a:t>2</a:t>
              </a:r>
              <a:r>
                <a:rPr lang="en-US" sz="2800" b="1">
                  <a:latin typeface="+mj-lt"/>
                  <a:ea typeface="Tahoma" panose="020B0604030504040204" pitchFamily="34" charset="0"/>
                  <a:cs typeface="Tahoma" panose="020B0604030504040204" pitchFamily="34" charset="0"/>
                  <a:sym typeface="Symbol" panose="05050102010706020507" pitchFamily="18" charset="2"/>
                </a:rPr>
                <a:t>−OH</a:t>
              </a:r>
              <a:endParaRPr lang="en-US" sz="2800" b="1">
                <a:latin typeface="+mj-lt"/>
              </a:endParaRPr>
            </a:p>
          </p:txBody>
        </p:sp>
        <p:sp>
          <p:nvSpPr>
            <p:cNvPr id="36" name="TextBox 35">
              <a:extLst>
                <a:ext uri="{FF2B5EF4-FFF2-40B4-BE49-F238E27FC236}">
                  <a16:creationId xmlns:a16="http://schemas.microsoft.com/office/drawing/2014/main" id="{6B895B9E-94E7-B686-F178-44659B79CF01}"/>
                </a:ext>
              </a:extLst>
            </p:cNvPr>
            <p:cNvSpPr txBox="1"/>
            <p:nvPr/>
          </p:nvSpPr>
          <p:spPr>
            <a:xfrm>
              <a:off x="2706097" y="3875027"/>
              <a:ext cx="1683024"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ea typeface="Yu Gothic UI" panose="020B0500000000000000" pitchFamily="34" charset="-128"/>
                  <a:cs typeface="Arial" panose="020B0604020202020204" pitchFamily="34" charset="0"/>
                  <a:sym typeface="Symbol" panose="05050102010706020507" pitchFamily="18" charset="2"/>
                </a:rPr>
                <a:t>ethanal</a:t>
              </a:r>
              <a:endParaRPr lang="en-US" sz="2400" b="1">
                <a:solidFill>
                  <a:schemeClr val="accent5">
                    <a:lumMod val="75000"/>
                  </a:schemeClr>
                </a:solidFill>
                <a:latin typeface="+mj-lt"/>
              </a:endParaRPr>
            </a:p>
          </p:txBody>
        </p:sp>
        <p:sp>
          <p:nvSpPr>
            <p:cNvPr id="37" name="TextBox 36">
              <a:extLst>
                <a:ext uri="{FF2B5EF4-FFF2-40B4-BE49-F238E27FC236}">
                  <a16:creationId xmlns:a16="http://schemas.microsoft.com/office/drawing/2014/main" id="{3D7AFD90-522C-5AAD-9D67-AB61C339E58B}"/>
                </a:ext>
              </a:extLst>
            </p:cNvPr>
            <p:cNvSpPr txBox="1"/>
            <p:nvPr/>
          </p:nvSpPr>
          <p:spPr>
            <a:xfrm>
              <a:off x="6154147" y="3875027"/>
              <a:ext cx="1683024"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ea typeface="Yu Gothic UI" panose="020B0500000000000000" pitchFamily="34" charset="-128"/>
                  <a:cs typeface="Arial" panose="020B0604020202020204" pitchFamily="34" charset="0"/>
                  <a:sym typeface="Symbol" panose="05050102010706020507" pitchFamily="18" charset="2"/>
                </a:rPr>
                <a:t>ethanol</a:t>
              </a:r>
              <a:endParaRPr lang="en-US" sz="2400" b="1">
                <a:solidFill>
                  <a:schemeClr val="accent5">
                    <a:lumMod val="75000"/>
                  </a:schemeClr>
                </a:solidFill>
                <a:latin typeface="+mj-lt"/>
              </a:endParaRPr>
            </a:p>
          </p:txBody>
        </p:sp>
      </p:grpSp>
      <p:grpSp>
        <p:nvGrpSpPr>
          <p:cNvPr id="41" name="Group 40">
            <a:extLst>
              <a:ext uri="{FF2B5EF4-FFF2-40B4-BE49-F238E27FC236}">
                <a16:creationId xmlns:a16="http://schemas.microsoft.com/office/drawing/2014/main" id="{2B7373D9-50ED-0202-EAA9-896F884F08B6}"/>
              </a:ext>
            </a:extLst>
          </p:cNvPr>
          <p:cNvGrpSpPr/>
          <p:nvPr/>
        </p:nvGrpSpPr>
        <p:grpSpPr>
          <a:xfrm>
            <a:off x="2870005" y="4600315"/>
            <a:ext cx="6917249" cy="1559185"/>
            <a:chOff x="2295330" y="4803515"/>
            <a:chExt cx="6917249" cy="1559185"/>
          </a:xfrm>
        </p:grpSpPr>
        <p:sp>
          <p:nvSpPr>
            <p:cNvPr id="31" name="Rectangle 30">
              <a:extLst>
                <a:ext uri="{FF2B5EF4-FFF2-40B4-BE49-F238E27FC236}">
                  <a16:creationId xmlns:a16="http://schemas.microsoft.com/office/drawing/2014/main" id="{33948168-C664-498D-7952-2505F8FBF872}"/>
                </a:ext>
              </a:extLst>
            </p:cNvPr>
            <p:cNvSpPr/>
            <p:nvPr/>
          </p:nvSpPr>
          <p:spPr>
            <a:xfrm>
              <a:off x="2295330" y="4803515"/>
              <a:ext cx="6917249" cy="1559185"/>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B1FE0E7-3DCD-0DA1-A12C-896E67C9CFF5}"/>
                </a:ext>
              </a:extLst>
            </p:cNvPr>
            <p:cNvSpPr txBox="1"/>
            <p:nvPr/>
          </p:nvSpPr>
          <p:spPr>
            <a:xfrm>
              <a:off x="2466067" y="5170972"/>
              <a:ext cx="2628447" cy="578043"/>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Tahoma" panose="020B0604030504040204" pitchFamily="34" charset="0"/>
                  <a:cs typeface="Tahoma" panose="020B0604030504040204" pitchFamily="34" charset="0"/>
                  <a:sym typeface="Symbol" panose="05050102010706020507" pitchFamily="18" charset="2"/>
                </a:rPr>
                <a:t>−C</a:t>
              </a:r>
              <a:r>
                <a:rPr lang="en-US" sz="2800" b="1">
                  <a:latin typeface="+mj-lt"/>
                  <a:ea typeface="Yu Gothic UI" panose="020B0500000000000000" pitchFamily="34" charset="-128"/>
                  <a:cs typeface="Arial" panose="020B0604020202020204" pitchFamily="34" charset="0"/>
                  <a:sym typeface="Symbol" panose="05050102010706020507" pitchFamily="18" charset="2"/>
                </a:rPr>
                <a:t>O</a:t>
              </a:r>
              <a:r>
                <a:rPr lang="en-US" sz="2800" b="1">
                  <a:latin typeface="+mj-lt"/>
                  <a:ea typeface="Tahoma" panose="020B0604030504040204" pitchFamily="34" charset="0"/>
                  <a:cs typeface="Tahoma" panose="020B060403050404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endParaRPr lang="en-US" sz="2800" b="1">
                <a:latin typeface="+mj-lt"/>
              </a:endParaRPr>
            </a:p>
          </p:txBody>
        </p:sp>
        <p:cxnSp>
          <p:nvCxnSpPr>
            <p:cNvPr id="33" name="Straight Arrow Connector 32">
              <a:extLst>
                <a:ext uri="{FF2B5EF4-FFF2-40B4-BE49-F238E27FC236}">
                  <a16:creationId xmlns:a16="http://schemas.microsoft.com/office/drawing/2014/main" id="{095DCABA-DB98-5405-E060-971FB8EAB63B}"/>
                </a:ext>
              </a:extLst>
            </p:cNvPr>
            <p:cNvCxnSpPr>
              <a:cxnSpLocks/>
            </p:cNvCxnSpPr>
            <p:nvPr/>
          </p:nvCxnSpPr>
          <p:spPr>
            <a:xfrm>
              <a:off x="4944713" y="548902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F24EADD-C663-402A-A2AC-769C755907F1}"/>
                </a:ext>
              </a:extLst>
            </p:cNvPr>
            <p:cNvSpPr txBox="1"/>
            <p:nvPr/>
          </p:nvSpPr>
          <p:spPr>
            <a:xfrm>
              <a:off x="4977856" y="501501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NaBH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35" name="TextBox 34">
              <a:extLst>
                <a:ext uri="{FF2B5EF4-FFF2-40B4-BE49-F238E27FC236}">
                  <a16:creationId xmlns:a16="http://schemas.microsoft.com/office/drawing/2014/main" id="{C6DAFEAA-1F7B-EE67-2D51-E53578C1ADA3}"/>
                </a:ext>
              </a:extLst>
            </p:cNvPr>
            <p:cNvSpPr txBox="1"/>
            <p:nvPr/>
          </p:nvSpPr>
          <p:spPr>
            <a:xfrm>
              <a:off x="6156397" y="5170972"/>
              <a:ext cx="2995223" cy="578043"/>
            </a:xfrm>
            <a:prstGeom prst="rect">
              <a:avLst/>
            </a:prstGeom>
            <a:noFill/>
          </p:spPr>
          <p:txBody>
            <a:bodyPr wrap="square" rtlCol="0">
              <a:spAutoFit/>
            </a:bodyPr>
            <a:lstStyle/>
            <a:p>
              <a:pPr>
                <a:lnSpc>
                  <a:spcPct val="125000"/>
                </a:lnSpc>
              </a:pPr>
              <a:r>
                <a:rPr lang="en-US" sz="2800" b="1">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a:latin typeface="+mj-lt"/>
                  <a:ea typeface="Yu Gothic UI" panose="020B0500000000000000" pitchFamily="34" charset="-128"/>
                  <a:cs typeface="Arial" panose="020B0604020202020204" pitchFamily="34" charset="0"/>
                  <a:sym typeface="Symbol" panose="05050102010706020507" pitchFamily="18" charset="2"/>
                </a:rPr>
                <a:t>3</a:t>
              </a:r>
              <a:r>
                <a:rPr lang="en-US" sz="2800" b="1">
                  <a:latin typeface="+mj-lt"/>
                  <a:ea typeface="Tahoma" panose="020B0604030504040204" pitchFamily="34" charset="0"/>
                  <a:cs typeface="Tahoma" panose="020B0604030504040204" pitchFamily="34" charset="0"/>
                  <a:sym typeface="Symbol" panose="05050102010706020507" pitchFamily="18" charset="2"/>
                </a:rPr>
                <a:t>−CHOH−CH</a:t>
              </a:r>
              <a:r>
                <a:rPr lang="en-US" sz="2800" b="1" baseline="-25000">
                  <a:latin typeface="+mj-lt"/>
                  <a:ea typeface="Tahoma" panose="020B0604030504040204" pitchFamily="34" charset="0"/>
                  <a:cs typeface="Tahoma" panose="020B0604030504040204" pitchFamily="34" charset="0"/>
                  <a:sym typeface="Symbol" panose="05050102010706020507" pitchFamily="18" charset="2"/>
                </a:rPr>
                <a:t>3</a:t>
              </a:r>
              <a:endParaRPr lang="en-US" sz="2800" b="1">
                <a:latin typeface="+mj-lt"/>
              </a:endParaRPr>
            </a:p>
          </p:txBody>
        </p:sp>
        <p:sp>
          <p:nvSpPr>
            <p:cNvPr id="38" name="TextBox 37">
              <a:extLst>
                <a:ext uri="{FF2B5EF4-FFF2-40B4-BE49-F238E27FC236}">
                  <a16:creationId xmlns:a16="http://schemas.microsoft.com/office/drawing/2014/main" id="{52D32D66-5CCA-5A9A-74D8-E4EEE1ED8F98}"/>
                </a:ext>
              </a:extLst>
            </p:cNvPr>
            <p:cNvSpPr txBox="1"/>
            <p:nvPr/>
          </p:nvSpPr>
          <p:spPr>
            <a:xfrm>
              <a:off x="2656568" y="5722877"/>
              <a:ext cx="1782082"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ea typeface="Yu Gothic UI" panose="020B0500000000000000" pitchFamily="34" charset="-128"/>
                  <a:cs typeface="Arial" panose="020B0604020202020204" pitchFamily="34" charset="0"/>
                  <a:sym typeface="Symbol" panose="05050102010706020507" pitchFamily="18" charset="2"/>
                </a:rPr>
                <a:t>propanone</a:t>
              </a:r>
              <a:endParaRPr lang="en-US" sz="2400" b="1">
                <a:solidFill>
                  <a:schemeClr val="accent5">
                    <a:lumMod val="75000"/>
                  </a:schemeClr>
                </a:solidFill>
                <a:latin typeface="+mj-lt"/>
              </a:endParaRPr>
            </a:p>
          </p:txBody>
        </p:sp>
        <p:sp>
          <p:nvSpPr>
            <p:cNvPr id="39" name="TextBox 38">
              <a:extLst>
                <a:ext uri="{FF2B5EF4-FFF2-40B4-BE49-F238E27FC236}">
                  <a16:creationId xmlns:a16="http://schemas.microsoft.com/office/drawing/2014/main" id="{CDF3FA4C-4119-C21C-8587-E9C2DAB8D4E7}"/>
                </a:ext>
              </a:extLst>
            </p:cNvPr>
            <p:cNvSpPr txBox="1"/>
            <p:nvPr/>
          </p:nvSpPr>
          <p:spPr>
            <a:xfrm>
              <a:off x="6543675" y="5722877"/>
              <a:ext cx="2046968"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ea typeface="Yu Gothic UI" panose="020B0500000000000000" pitchFamily="34" charset="-128"/>
                  <a:cs typeface="Arial" panose="020B0604020202020204" pitchFamily="34" charset="0"/>
                  <a:sym typeface="Symbol" panose="05050102010706020507" pitchFamily="18" charset="2"/>
                </a:rPr>
                <a:t>propan-2-ol</a:t>
              </a:r>
              <a:endParaRPr lang="en-US" sz="2400" b="1">
                <a:solidFill>
                  <a:schemeClr val="accent5">
                    <a:lumMod val="75000"/>
                  </a:schemeClr>
                </a:solidFill>
                <a:latin typeface="+mj-lt"/>
              </a:endParaRPr>
            </a:p>
          </p:txBody>
        </p:sp>
      </p:grpSp>
      <p:grpSp>
        <p:nvGrpSpPr>
          <p:cNvPr id="9" name="Group 8">
            <a:extLst>
              <a:ext uri="{FF2B5EF4-FFF2-40B4-BE49-F238E27FC236}">
                <a16:creationId xmlns:a16="http://schemas.microsoft.com/office/drawing/2014/main" id="{7A4A5416-A268-5047-166C-36FEABA05F88}"/>
              </a:ext>
            </a:extLst>
          </p:cNvPr>
          <p:cNvGrpSpPr/>
          <p:nvPr/>
        </p:nvGrpSpPr>
        <p:grpSpPr>
          <a:xfrm>
            <a:off x="1498021" y="1236160"/>
            <a:ext cx="9443822" cy="897105"/>
            <a:chOff x="1498021" y="1236160"/>
            <a:chExt cx="9443822" cy="897105"/>
          </a:xfrm>
        </p:grpSpPr>
        <p:sp>
          <p:nvSpPr>
            <p:cNvPr id="8" name="TextBox 7">
              <a:extLst>
                <a:ext uri="{FF2B5EF4-FFF2-40B4-BE49-F238E27FC236}">
                  <a16:creationId xmlns:a16="http://schemas.microsoft.com/office/drawing/2014/main" id="{E87FA739-51B5-A0D6-6E3F-ECB199D94716}"/>
                </a:ext>
              </a:extLst>
            </p:cNvPr>
            <p:cNvSpPr txBox="1"/>
            <p:nvPr/>
          </p:nvSpPr>
          <p:spPr>
            <a:xfrm>
              <a:off x="2159757" y="1236160"/>
              <a:ext cx="8782086" cy="897105"/>
            </a:xfrm>
            <a:prstGeom prst="rect">
              <a:avLst/>
            </a:prstGeom>
            <a:noFill/>
          </p:spPr>
          <p:txBody>
            <a:bodyPr wrap="square" rtlCol="0">
              <a:spAutoFit/>
            </a:bodyPr>
            <a:lstStyle/>
            <a:p>
              <a:pPr>
                <a:lnSpc>
                  <a:spcPct val="125000"/>
                </a:lnSpc>
              </a:pPr>
              <a:r>
                <a:rPr lang="en-US" sz="2200" b="1" dirty="0">
                  <a:latin typeface="+mj-lt"/>
                </a:rPr>
                <a:t>Aldehyde </a:t>
              </a:r>
              <a:r>
                <a:rPr lang="en-US" sz="2200" dirty="0" err="1">
                  <a:latin typeface="+mj-lt"/>
                </a:rPr>
                <a:t>bị</a:t>
              </a:r>
              <a:r>
                <a:rPr lang="en-US" sz="2200" dirty="0">
                  <a:latin typeface="+mj-lt"/>
                </a:rPr>
                <a:t> </a:t>
              </a:r>
              <a:r>
                <a:rPr lang="en-US" sz="2200" dirty="0" err="1">
                  <a:latin typeface="+mj-lt"/>
                </a:rPr>
                <a:t>khử</a:t>
              </a:r>
              <a:r>
                <a:rPr lang="en-US" sz="2200" dirty="0">
                  <a:latin typeface="+mj-lt"/>
                </a:rPr>
                <a:t> </a:t>
              </a:r>
              <a:r>
                <a:rPr lang="en-US" sz="2200" dirty="0" err="1">
                  <a:latin typeface="+mj-lt"/>
                </a:rPr>
                <a:t>bằng</a:t>
              </a:r>
              <a:r>
                <a:rPr lang="en-US" sz="2200" dirty="0">
                  <a:latin typeface="+mj-lt"/>
                </a:rPr>
                <a:t> NaBH</a:t>
              </a:r>
              <a:r>
                <a:rPr lang="en-US" sz="2200" baseline="-25000" dirty="0">
                  <a:latin typeface="+mj-lt"/>
                </a:rPr>
                <a:t>4</a:t>
              </a:r>
              <a:r>
                <a:rPr lang="en-US" sz="2200" dirty="0">
                  <a:latin typeface="+mj-lt"/>
                </a:rPr>
                <a:t> </a:t>
              </a:r>
              <a:r>
                <a:rPr lang="en-US" sz="2200" dirty="0" err="1">
                  <a:latin typeface="+mj-lt"/>
                </a:rPr>
                <a:t>hoặc</a:t>
              </a:r>
              <a:r>
                <a:rPr lang="en-US" sz="2200" dirty="0">
                  <a:latin typeface="+mj-lt"/>
                </a:rPr>
                <a:t> LiAlH</a:t>
              </a:r>
              <a:r>
                <a:rPr lang="en-US" sz="2200" baseline="-25000" dirty="0">
                  <a:latin typeface="+mj-lt"/>
                </a:rPr>
                <a:t>4</a:t>
              </a:r>
              <a:r>
                <a:rPr lang="en-US" sz="2200" dirty="0">
                  <a:latin typeface="+mj-lt"/>
                </a:rPr>
                <a:t> </a:t>
              </a:r>
              <a:r>
                <a:rPr lang="en-US" sz="2200" dirty="0" err="1">
                  <a:latin typeface="+mj-lt"/>
                </a:rPr>
                <a:t>sinh</a:t>
              </a:r>
              <a:r>
                <a:rPr lang="en-US" sz="2200" dirty="0">
                  <a:latin typeface="+mj-lt"/>
                </a:rPr>
                <a:t> </a:t>
              </a:r>
              <a:r>
                <a:rPr lang="en-US" sz="2200" dirty="0" err="1">
                  <a:latin typeface="+mj-lt"/>
                </a:rPr>
                <a:t>ra</a:t>
              </a:r>
              <a:r>
                <a:rPr lang="en-US" sz="2200" dirty="0">
                  <a:latin typeface="+mj-lt"/>
                </a:rPr>
                <a:t> alcohol </a:t>
              </a:r>
              <a:r>
                <a:rPr lang="en-US" sz="2200" dirty="0" err="1">
                  <a:latin typeface="+mj-lt"/>
                </a:rPr>
                <a:t>bậc</a:t>
              </a:r>
              <a:r>
                <a:rPr lang="en-US" sz="2200" dirty="0">
                  <a:latin typeface="+mj-lt"/>
                </a:rPr>
                <a:t> </a:t>
              </a:r>
              <a:r>
                <a:rPr lang="en-US" sz="2200" dirty="0" err="1">
                  <a:latin typeface="+mj-lt"/>
                </a:rPr>
                <a:t>một</a:t>
              </a:r>
              <a:r>
                <a:rPr lang="en-US" sz="2200" dirty="0">
                  <a:latin typeface="+mj-lt"/>
                </a:rPr>
                <a:t>. </a:t>
              </a:r>
              <a:r>
                <a:rPr lang="en-US" sz="2200" b="1" dirty="0">
                  <a:latin typeface="+mj-lt"/>
                </a:rPr>
                <a:t>Ketone </a:t>
              </a:r>
              <a:r>
                <a:rPr lang="en-US" sz="2200" dirty="0" err="1">
                  <a:latin typeface="+mj-lt"/>
                </a:rPr>
                <a:t>bị</a:t>
              </a:r>
              <a:r>
                <a:rPr lang="en-US" sz="2200" dirty="0">
                  <a:latin typeface="+mj-lt"/>
                </a:rPr>
                <a:t> </a:t>
              </a:r>
              <a:r>
                <a:rPr lang="en-US" sz="2200" dirty="0" err="1">
                  <a:latin typeface="+mj-lt"/>
                </a:rPr>
                <a:t>khử</a:t>
              </a:r>
              <a:r>
                <a:rPr lang="en-US" sz="2200" dirty="0">
                  <a:latin typeface="+mj-lt"/>
                </a:rPr>
                <a:t> </a:t>
              </a:r>
              <a:r>
                <a:rPr lang="en-US" sz="2200" dirty="0" err="1">
                  <a:latin typeface="+mj-lt"/>
                </a:rPr>
                <a:t>bằng</a:t>
              </a:r>
              <a:r>
                <a:rPr lang="en-US" sz="2200" dirty="0">
                  <a:latin typeface="+mj-lt"/>
                </a:rPr>
                <a:t> NaBH</a:t>
              </a:r>
              <a:r>
                <a:rPr lang="en-US" sz="2200" baseline="-25000" dirty="0">
                  <a:latin typeface="+mj-lt"/>
                </a:rPr>
                <a:t>4</a:t>
              </a:r>
              <a:r>
                <a:rPr lang="en-US" sz="2200" dirty="0">
                  <a:latin typeface="+mj-lt"/>
                </a:rPr>
                <a:t> </a:t>
              </a:r>
              <a:r>
                <a:rPr lang="en-US" sz="2200" dirty="0" err="1">
                  <a:latin typeface="+mj-lt"/>
                </a:rPr>
                <a:t>hoặc</a:t>
              </a:r>
              <a:r>
                <a:rPr lang="en-US" sz="2200" dirty="0">
                  <a:latin typeface="+mj-lt"/>
                </a:rPr>
                <a:t> LiAlH</a:t>
              </a:r>
              <a:r>
                <a:rPr lang="en-US" sz="2200" baseline="-25000" dirty="0">
                  <a:latin typeface="+mj-lt"/>
                </a:rPr>
                <a:t>4</a:t>
              </a:r>
              <a:r>
                <a:rPr lang="en-US" sz="2200" dirty="0">
                  <a:latin typeface="+mj-lt"/>
                </a:rPr>
                <a:t> </a:t>
              </a:r>
              <a:r>
                <a:rPr lang="en-US" sz="2200" dirty="0" err="1">
                  <a:latin typeface="+mj-lt"/>
                </a:rPr>
                <a:t>sinh</a:t>
              </a:r>
              <a:r>
                <a:rPr lang="en-US" sz="2200" dirty="0">
                  <a:latin typeface="+mj-lt"/>
                </a:rPr>
                <a:t> </a:t>
              </a:r>
              <a:r>
                <a:rPr lang="en-US" sz="2200" dirty="0" err="1">
                  <a:latin typeface="+mj-lt"/>
                </a:rPr>
                <a:t>ra</a:t>
              </a:r>
              <a:r>
                <a:rPr lang="en-US" sz="2200" dirty="0">
                  <a:latin typeface="+mj-lt"/>
                </a:rPr>
                <a:t> alcohol </a:t>
              </a:r>
              <a:r>
                <a:rPr lang="en-US" sz="2200" dirty="0" err="1">
                  <a:latin typeface="+mj-lt"/>
                </a:rPr>
                <a:t>bậc</a:t>
              </a:r>
              <a:r>
                <a:rPr lang="en-US" sz="2200" dirty="0">
                  <a:latin typeface="+mj-lt"/>
                </a:rPr>
                <a:t> </a:t>
              </a:r>
              <a:r>
                <a:rPr lang="en-US" sz="2200" dirty="0" err="1">
                  <a:latin typeface="+mj-lt"/>
                </a:rPr>
                <a:t>hai</a:t>
              </a:r>
              <a:r>
                <a:rPr lang="en-US" sz="2200" dirty="0">
                  <a:latin typeface="+mj-lt"/>
                </a:rPr>
                <a:t>.</a:t>
              </a:r>
            </a:p>
          </p:txBody>
        </p:sp>
        <p:pic>
          <p:nvPicPr>
            <p:cNvPr id="11" name="Picture 10">
              <a:extLst>
                <a:ext uri="{FF2B5EF4-FFF2-40B4-BE49-F238E27FC236}">
                  <a16:creationId xmlns:a16="http://schemas.microsoft.com/office/drawing/2014/main" id="{0E513126-25DE-CD8F-9BFA-97FBFE7709E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98021" y="1398453"/>
              <a:ext cx="630372" cy="630372"/>
            </a:xfrm>
            <a:prstGeom prst="rect">
              <a:avLst/>
            </a:prstGeom>
          </p:spPr>
        </p:pic>
      </p:grpSp>
      <p:grpSp>
        <p:nvGrpSpPr>
          <p:cNvPr id="15" name="Group 14">
            <a:extLst>
              <a:ext uri="{FF2B5EF4-FFF2-40B4-BE49-F238E27FC236}">
                <a16:creationId xmlns:a16="http://schemas.microsoft.com/office/drawing/2014/main" id="{EFC68371-1FE3-37A2-77FB-3E87611EAB4A}"/>
              </a:ext>
            </a:extLst>
          </p:cNvPr>
          <p:cNvGrpSpPr/>
          <p:nvPr/>
        </p:nvGrpSpPr>
        <p:grpSpPr>
          <a:xfrm>
            <a:off x="564515" y="2393406"/>
            <a:ext cx="1965325" cy="772386"/>
            <a:chOff x="1416050" y="979031"/>
            <a:chExt cx="1965325" cy="772386"/>
          </a:xfrm>
        </p:grpSpPr>
        <p:sp>
          <p:nvSpPr>
            <p:cNvPr id="28" name="TextBox 27">
              <a:extLst>
                <a:ext uri="{FF2B5EF4-FFF2-40B4-BE49-F238E27FC236}">
                  <a16:creationId xmlns:a16="http://schemas.microsoft.com/office/drawing/2014/main" id="{73DEEA11-51F0-28F9-B4C0-1C1BFCFA920E}"/>
                </a:ext>
              </a:extLst>
            </p:cNvPr>
            <p:cNvSpPr txBox="1"/>
            <p:nvPr/>
          </p:nvSpPr>
          <p:spPr>
            <a:xfrm>
              <a:off x="2101692" y="1099705"/>
              <a:ext cx="1279683" cy="510778"/>
            </a:xfrm>
            <a:prstGeom prst="roundRect">
              <a:avLst/>
            </a:prstGeom>
            <a:solidFill>
              <a:srgbClr val="237F5C"/>
            </a:solidFill>
          </p:spPr>
          <p:txBody>
            <a:bodyPr wrap="square" rtlCol="0">
              <a:spAutoFit/>
            </a:bodyPr>
            <a:lstStyle/>
            <a:p>
              <a:pPr algn="r"/>
              <a:r>
                <a:rPr lang="en-US" sz="2400" b="1" dirty="0" err="1">
                  <a:solidFill>
                    <a:schemeClr val="bg1"/>
                  </a:solidFill>
                </a:rPr>
                <a:t>Ví</a:t>
              </a:r>
              <a:r>
                <a:rPr lang="en-US" sz="2400" b="1" dirty="0">
                  <a:solidFill>
                    <a:schemeClr val="bg1"/>
                  </a:solidFill>
                </a:rPr>
                <a:t> </a:t>
              </a:r>
              <a:r>
                <a:rPr lang="en-US" sz="2400" b="1" dirty="0" err="1">
                  <a:solidFill>
                    <a:schemeClr val="bg1"/>
                  </a:solidFill>
                </a:rPr>
                <a:t>dụ</a:t>
              </a:r>
              <a:r>
                <a:rPr lang="en-US" sz="2400" b="1" dirty="0">
                  <a:solidFill>
                    <a:schemeClr val="bg1"/>
                  </a:solidFill>
                </a:rPr>
                <a:t> </a:t>
              </a:r>
            </a:p>
          </p:txBody>
        </p:sp>
        <p:pic>
          <p:nvPicPr>
            <p:cNvPr id="30" name="Picture 29">
              <a:extLst>
                <a:ext uri="{FF2B5EF4-FFF2-40B4-BE49-F238E27FC236}">
                  <a16:creationId xmlns:a16="http://schemas.microsoft.com/office/drawing/2014/main" id="{7F4639B8-1DF2-83C5-1F81-D47C80E82F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16050" y="979031"/>
              <a:ext cx="772386" cy="772386"/>
            </a:xfrm>
            <a:prstGeom prst="rect">
              <a:avLst/>
            </a:prstGeom>
          </p:spPr>
        </p:pic>
      </p:grpSp>
    </p:spTree>
    <p:extLst>
      <p:ext uri="{BB962C8B-B14F-4D97-AF65-F5344CB8AC3E}">
        <p14:creationId xmlns:p14="http://schemas.microsoft.com/office/powerpoint/2010/main" val="73431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en-US" sz="2200" b="1" dirty="0" err="1"/>
                <a:t>Dựa</a:t>
              </a:r>
              <a:r>
                <a:rPr lang="en-US" sz="2200" b="1" dirty="0"/>
                <a:t> </a:t>
              </a:r>
              <a:r>
                <a:rPr lang="en-US" sz="2200" b="1" dirty="0" err="1"/>
                <a:t>vào</a:t>
              </a:r>
              <a:r>
                <a:rPr lang="en-US" sz="2200" b="1" dirty="0"/>
                <a:t> </a:t>
              </a:r>
              <a:r>
                <a:rPr lang="en-US" sz="2200" b="1" dirty="0" err="1"/>
                <a:t>giá</a:t>
              </a:r>
              <a:r>
                <a:rPr lang="en-US" sz="2200" b="1" dirty="0"/>
                <a:t> </a:t>
              </a:r>
              <a:r>
                <a:rPr lang="en-US" sz="2200" b="1" dirty="0" err="1"/>
                <a:t>trị</a:t>
              </a:r>
              <a:r>
                <a:rPr lang="en-US" sz="2200" b="1" dirty="0"/>
                <a:t> </a:t>
              </a:r>
              <a:r>
                <a:rPr lang="en-US" sz="2200" b="1" dirty="0" err="1"/>
                <a:t>độ</a:t>
              </a:r>
              <a:r>
                <a:rPr lang="en-US" sz="2200" b="1" dirty="0"/>
                <a:t> </a:t>
              </a:r>
              <a:r>
                <a:rPr lang="en-US" sz="2200" b="1" dirty="0" err="1"/>
                <a:t>âm</a:t>
              </a:r>
              <a:r>
                <a:rPr lang="en-US" sz="2200" b="1" dirty="0"/>
                <a:t> </a:t>
              </a:r>
              <a:r>
                <a:rPr lang="en-US" sz="2200" b="1" dirty="0" err="1"/>
                <a:t>điện</a:t>
              </a:r>
              <a:r>
                <a:rPr lang="en-US" sz="2200" b="1" dirty="0"/>
                <a:t> </a:t>
              </a:r>
              <a:r>
                <a:rPr lang="en-US" sz="2200" b="1" dirty="0" err="1"/>
                <a:t>của</a:t>
              </a:r>
              <a:r>
                <a:rPr lang="en-US" sz="2200" b="1" dirty="0"/>
                <a:t> </a:t>
              </a:r>
              <a:r>
                <a:rPr lang="en-US" sz="2200" b="1" dirty="0" err="1"/>
                <a:t>các</a:t>
              </a:r>
              <a:r>
                <a:rPr lang="en-US" sz="2200" b="1" dirty="0"/>
                <a:t> </a:t>
              </a:r>
              <a:r>
                <a:rPr lang="en-US" sz="2200" b="1" dirty="0" err="1"/>
                <a:t>nguyên</a:t>
              </a:r>
              <a:r>
                <a:rPr lang="en-US" sz="2200" b="1" dirty="0"/>
                <a:t> </a:t>
              </a:r>
              <a:r>
                <a:rPr lang="en-US" sz="2200" b="1" dirty="0" err="1"/>
                <a:t>tử</a:t>
              </a:r>
              <a:r>
                <a:rPr lang="en-US" sz="2200" b="1" dirty="0"/>
                <a:t> C </a:t>
              </a:r>
              <a:r>
                <a:rPr lang="en-US" sz="2200" b="1" dirty="0" err="1"/>
                <a:t>và</a:t>
              </a:r>
              <a:r>
                <a:rPr lang="en-US" sz="2200" b="1" dirty="0"/>
                <a:t> </a:t>
              </a:r>
              <a:r>
                <a:rPr lang="en-US" sz="2200" b="1" dirty="0" err="1"/>
                <a:t>nguyên</a:t>
              </a:r>
              <a:r>
                <a:rPr lang="en-US" sz="2200" b="1" dirty="0"/>
                <a:t> </a:t>
              </a:r>
              <a:r>
                <a:rPr lang="en-US" sz="2200" b="1" dirty="0" err="1"/>
                <a:t>tử</a:t>
              </a:r>
              <a:r>
                <a:rPr lang="en-US" sz="2200" b="1" dirty="0"/>
                <a:t> O, </a:t>
              </a:r>
              <a:r>
                <a:rPr lang="en-US" sz="2200" b="1" dirty="0" err="1"/>
                <a:t>giải</a:t>
              </a:r>
              <a:r>
                <a:rPr lang="en-US" sz="2200" b="1" dirty="0"/>
                <a:t> </a:t>
              </a:r>
              <a:r>
                <a:rPr lang="en-US" sz="2200" b="1" dirty="0" err="1"/>
                <a:t>thích</a:t>
              </a:r>
              <a:r>
                <a:rPr lang="en-US" sz="2200" b="1" dirty="0"/>
                <a:t> </a:t>
              </a:r>
              <a:r>
                <a:rPr lang="en-US" sz="2200" b="1" dirty="0" err="1"/>
                <a:t>sự</a:t>
              </a:r>
              <a:r>
                <a:rPr lang="en-US" sz="2200" b="1" dirty="0"/>
                <a:t> </a:t>
              </a:r>
              <a:r>
                <a:rPr lang="en-US" sz="2200" b="1" dirty="0" err="1"/>
                <a:t>phân</a:t>
              </a:r>
              <a:r>
                <a:rPr lang="en-US" sz="2200" b="1" dirty="0"/>
                <a:t> </a:t>
              </a:r>
              <a:r>
                <a:rPr lang="en-US" sz="2200" b="1" dirty="0" err="1"/>
                <a:t>cực</a:t>
              </a:r>
              <a:r>
                <a:rPr lang="en-US" sz="2200" b="1" dirty="0"/>
                <a:t> </a:t>
              </a:r>
              <a:r>
                <a:rPr lang="en-US" sz="2200" b="1" dirty="0" err="1"/>
                <a:t>của</a:t>
              </a:r>
              <a:r>
                <a:rPr lang="en-US" sz="2200" b="1" dirty="0"/>
                <a:t> </a:t>
              </a:r>
              <a:r>
                <a:rPr lang="en-US" sz="2200" b="1" dirty="0" err="1"/>
                <a:t>liên</a:t>
              </a:r>
              <a:r>
                <a:rPr lang="en-US" sz="2200" b="1" dirty="0"/>
                <a:t> </a:t>
              </a:r>
              <a:r>
                <a:rPr lang="en-US" sz="2200" b="1" dirty="0" err="1"/>
                <a:t>kết</a:t>
              </a:r>
              <a:r>
                <a:rPr lang="en-US" sz="2200" b="1" dirty="0"/>
                <a:t> C = O </a:t>
              </a:r>
              <a:r>
                <a:rPr lang="en-US" sz="2200" b="1" dirty="0" err="1"/>
                <a:t>trong</a:t>
              </a:r>
              <a:r>
                <a:rPr lang="en-US" sz="2200" b="1" dirty="0"/>
                <a:t> </a:t>
              </a:r>
              <a:r>
                <a:rPr lang="en-US" sz="2200" b="1" dirty="0" err="1"/>
                <a:t>hợp</a:t>
              </a:r>
              <a:r>
                <a:rPr lang="en-US" sz="2200" b="1" dirty="0"/>
                <a:t> </a:t>
              </a:r>
              <a:r>
                <a:rPr lang="en-US" sz="2200" b="1" dirty="0" err="1"/>
                <a:t>chất</a:t>
              </a:r>
              <a:r>
                <a:rPr lang="en-US" sz="2200" b="1" dirty="0"/>
                <a:t> Carbonyl</a:t>
              </a:r>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122251"/>
            <a:ext cx="10785825" cy="1621378"/>
            <a:chOff x="587723" y="4009461"/>
            <a:chExt cx="10785825" cy="1621378"/>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50565" y="4061179"/>
              <a:ext cx="100229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Hiệu độ âm điện của O và C là:</a:t>
              </a:r>
            </a:p>
            <a:p>
              <a:pPr marL="342900" lvl="0" indent="-342900" algn="just">
                <a:spcBef>
                  <a:spcPts val="0"/>
                </a:spcBef>
                <a:spcAft>
                  <a:spcPts val="0"/>
                </a:spcAft>
                <a:buFont typeface="Arial" panose="020B0604020202020204" pitchFamily="34" charset="0"/>
                <a:buChar char="•"/>
              </a:pPr>
              <a:r>
                <a:rPr lang="el-GR" sz="2400" b="0" i="0" dirty="0">
                  <a:solidFill>
                    <a:srgbClr val="333333"/>
                  </a:solidFill>
                  <a:effectLst/>
                  <a:latin typeface="Roboto" panose="02000000000000000000" pitchFamily="2" charset="0"/>
                </a:rPr>
                <a:t>Δχ = 3,44 - 2,55 = 0,89 (0,4 ≤ Δχ &lt; 1,7) =&gt; </a:t>
              </a:r>
              <a:r>
                <a:rPr lang="vi-VN" sz="2400" b="0" i="0" dirty="0">
                  <a:solidFill>
                    <a:srgbClr val="333333"/>
                  </a:solidFill>
                  <a:effectLst/>
                  <a:latin typeface="Roboto" panose="02000000000000000000" pitchFamily="2" charset="0"/>
                </a:rPr>
                <a:t>Liên kết cộng hóa trị có cực.</a:t>
              </a:r>
            </a:p>
            <a:p>
              <a:pPr lvl="0" algn="just">
                <a:spcBef>
                  <a:spcPts val="0"/>
                </a:spcBef>
                <a:spcAft>
                  <a:spcPts val="0"/>
                </a:spcAft>
              </a:pPr>
              <a:r>
                <a:rPr lang="vi-VN" sz="2400" b="0" i="0" dirty="0">
                  <a:solidFill>
                    <a:srgbClr val="333333"/>
                  </a:solidFill>
                  <a:effectLst/>
                  <a:latin typeface="Roboto" panose="02000000000000000000" pitchFamily="2" charset="0"/>
                </a:rPr>
                <a:t>=&gt; Liên kết C=O trong hợp chất carbonyl phân cực về phía nguyên tử oxygen.</a:t>
              </a:r>
              <a:endParaRPr kumimoji="0" lang="en-US" altLang="en-US" sz="1800" b="0" i="0" u="none" strike="noStrike" cap="none" normalizeH="0" baseline="30000" dirty="0">
                <a:ln>
                  <a:noFill/>
                </a:ln>
                <a:solidFill>
                  <a:schemeClr val="tx1"/>
                </a:solidFill>
                <a:effectLs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5</a:t>
            </a:r>
          </a:p>
        </p:txBody>
      </p:sp>
    </p:spTree>
    <p:extLst>
      <p:ext uri="{BB962C8B-B14F-4D97-AF65-F5344CB8AC3E}">
        <p14:creationId xmlns:p14="http://schemas.microsoft.com/office/powerpoint/2010/main" val="35656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4</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63478"/>
            <a:ext cx="9815740" cy="1847408"/>
            <a:chOff x="1965788" y="2168370"/>
            <a:chExt cx="7305865" cy="3409986"/>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3409986"/>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8"/>
              <a:ext cx="7054310" cy="3367418"/>
            </a:xfrm>
            <a:prstGeom prst="rect">
              <a:avLst/>
            </a:prstGeom>
            <a:noFill/>
          </p:spPr>
          <p:txBody>
            <a:bodyPr wrap="square" rtlCol="0">
              <a:spAutoFit/>
            </a:bodyPr>
            <a:lstStyle/>
            <a:p>
              <a:pPr algn="ctr">
                <a:lnSpc>
                  <a:spcPct val="120000"/>
                </a:lnSpc>
              </a:pPr>
              <a:r>
                <a:rPr lang="vi-VN" sz="2400" b="1" dirty="0"/>
                <a:t>Viết sơ đồ phản ứng tạo thành alcohol của các chất sau (dùng chất khử LiAlH</a:t>
              </a:r>
              <a:r>
                <a:rPr lang="vi-VN" sz="2400" b="1" baseline="-25000" dirty="0"/>
                <a:t>4</a:t>
              </a:r>
              <a:r>
                <a:rPr lang="vi-VN" sz="2400" b="1" dirty="0"/>
                <a:t> hoặc NaBH</a:t>
              </a:r>
              <a:r>
                <a:rPr lang="vi-VN" sz="2400" b="1" baseline="-25000" dirty="0"/>
                <a:t>4</a:t>
              </a:r>
              <a:r>
                <a:rPr lang="vi-VN" sz="2400" b="1" dirty="0"/>
                <a:t>)</a:t>
              </a:r>
            </a:p>
            <a:p>
              <a:pPr algn="ctr">
                <a:lnSpc>
                  <a:spcPct val="120000"/>
                </a:lnSpc>
              </a:pPr>
              <a:r>
                <a:rPr lang="vi-VN" sz="2400" b="1" dirty="0"/>
                <a:t>a) C</a:t>
              </a:r>
              <a:r>
                <a:rPr lang="vi-VN" sz="2400" b="1" baseline="-25000" dirty="0"/>
                <a:t>2</a:t>
              </a:r>
              <a:r>
                <a:rPr lang="vi-VN" sz="2400" b="1" dirty="0"/>
                <a:t>H</a:t>
              </a:r>
              <a:r>
                <a:rPr lang="vi-VN" sz="2400" b="1" baseline="-25000" dirty="0"/>
                <a:t>5</a:t>
              </a:r>
              <a:r>
                <a:rPr lang="vi-VN" sz="2400" b="1" dirty="0"/>
                <a:t>CHO </a:t>
              </a:r>
            </a:p>
            <a:p>
              <a:pPr algn="ctr">
                <a:lnSpc>
                  <a:spcPct val="120000"/>
                </a:lnSpc>
              </a:pPr>
              <a:r>
                <a:rPr lang="vi-VN" sz="2400" b="1" dirty="0"/>
                <a:t>b) CH</a:t>
              </a:r>
              <a:r>
                <a:rPr lang="vi-VN" sz="2400" b="1" baseline="-25000" dirty="0"/>
                <a:t>3</a:t>
              </a:r>
              <a:r>
                <a:rPr lang="vi-VN" sz="2400" b="1" dirty="0"/>
                <a:t>COCH</a:t>
              </a:r>
              <a:r>
                <a:rPr lang="vi-VN" sz="2400" b="1" baseline="-25000" dirty="0"/>
                <a:t>2</a:t>
              </a:r>
              <a:r>
                <a:rPr lang="vi-VN" sz="2400" b="1" dirty="0"/>
                <a:t>CH</a:t>
              </a:r>
              <a:r>
                <a:rPr lang="vi-VN" sz="2400" b="1" baseline="-25000" dirty="0"/>
                <a:t>3</a:t>
              </a:r>
            </a:p>
          </p:txBody>
        </p:sp>
      </p:grpSp>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3555" y="3639092"/>
            <a:ext cx="609601" cy="609601"/>
          </a:xfrm>
          <a:prstGeom prst="rect">
            <a:avLst/>
          </a:prstGeom>
        </p:spPr>
      </p:pic>
      <p:grpSp>
        <p:nvGrpSpPr>
          <p:cNvPr id="21" name="Group 20">
            <a:extLst>
              <a:ext uri="{FF2B5EF4-FFF2-40B4-BE49-F238E27FC236}">
                <a16:creationId xmlns:a16="http://schemas.microsoft.com/office/drawing/2014/main" id="{43BB5D4D-9313-ED3C-367C-0E9244720C7D}"/>
              </a:ext>
            </a:extLst>
          </p:cNvPr>
          <p:cNvGrpSpPr/>
          <p:nvPr/>
        </p:nvGrpSpPr>
        <p:grpSpPr>
          <a:xfrm>
            <a:off x="2910550" y="3711567"/>
            <a:ext cx="6431936" cy="1335726"/>
            <a:chOff x="2295331" y="3105408"/>
            <a:chExt cx="6068452" cy="1335726"/>
          </a:xfrm>
        </p:grpSpPr>
        <p:sp>
          <p:nvSpPr>
            <p:cNvPr id="22" name="Rectangle 21">
              <a:extLst>
                <a:ext uri="{FF2B5EF4-FFF2-40B4-BE49-F238E27FC236}">
                  <a16:creationId xmlns:a16="http://schemas.microsoft.com/office/drawing/2014/main" id="{C1666B24-7136-3E0C-10AF-CE404221FB84}"/>
                </a:ext>
              </a:extLst>
            </p:cNvPr>
            <p:cNvSpPr/>
            <p:nvPr/>
          </p:nvSpPr>
          <p:spPr>
            <a:xfrm>
              <a:off x="2295331" y="3105408"/>
              <a:ext cx="6068452" cy="994188"/>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E064B0B-5EC2-6E2A-994C-C6B8DFD1E0E6}"/>
                </a:ext>
              </a:extLst>
            </p:cNvPr>
            <p:cNvSpPr txBox="1"/>
            <p:nvPr/>
          </p:nvSpPr>
          <p:spPr>
            <a:xfrm>
              <a:off x="2388451" y="3324482"/>
              <a:ext cx="2254465" cy="578043"/>
            </a:xfrm>
            <a:prstGeom prst="rect">
              <a:avLst/>
            </a:prstGeom>
            <a:noFill/>
          </p:spPr>
          <p:txBody>
            <a:bodyPr wrap="square" rtlCol="0">
              <a:spAutoFit/>
            </a:bodyPr>
            <a:lstStyle/>
            <a:p>
              <a:pP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C</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2</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H</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5</a:t>
              </a:r>
              <a:r>
                <a:rPr lang="en-US" sz="2800" b="1" dirty="0">
                  <a:latin typeface="+mj-lt"/>
                  <a:ea typeface="Tahoma" panose="020B0604030504040204" pitchFamily="34" charset="0"/>
                  <a:cs typeface="Tahoma" panose="020B0604030504040204" pitchFamily="34" charset="0"/>
                  <a:sym typeface="Symbol" panose="05050102010706020507" pitchFamily="18" charset="2"/>
                </a:rPr>
                <a:t>−C</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H=O</a:t>
              </a:r>
              <a:endParaRPr lang="en-US" sz="2800" b="1" dirty="0">
                <a:latin typeface="+mj-lt"/>
              </a:endParaRPr>
            </a:p>
          </p:txBody>
        </p:sp>
        <p:cxnSp>
          <p:nvCxnSpPr>
            <p:cNvPr id="24" name="Straight Arrow Connector 23">
              <a:extLst>
                <a:ext uri="{FF2B5EF4-FFF2-40B4-BE49-F238E27FC236}">
                  <a16:creationId xmlns:a16="http://schemas.microsoft.com/office/drawing/2014/main" id="{05BFA077-F361-5B17-B32A-44B28F3B115D}"/>
                </a:ext>
              </a:extLst>
            </p:cNvPr>
            <p:cNvCxnSpPr>
              <a:cxnSpLocks/>
            </p:cNvCxnSpPr>
            <p:nvPr/>
          </p:nvCxnSpPr>
          <p:spPr>
            <a:xfrm>
              <a:off x="4583308" y="364253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F2CA5E-D710-024D-4E3B-A327C2DBE82F}"/>
                </a:ext>
              </a:extLst>
            </p:cNvPr>
            <p:cNvSpPr txBox="1"/>
            <p:nvPr/>
          </p:nvSpPr>
          <p:spPr>
            <a:xfrm>
              <a:off x="4616451" y="316852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LiAlH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26" name="TextBox 25">
              <a:extLst>
                <a:ext uri="{FF2B5EF4-FFF2-40B4-BE49-F238E27FC236}">
                  <a16:creationId xmlns:a16="http://schemas.microsoft.com/office/drawing/2014/main" id="{60542364-E3D8-DEF2-49EF-EDB02D2EAB75}"/>
                </a:ext>
              </a:extLst>
            </p:cNvPr>
            <p:cNvSpPr txBox="1"/>
            <p:nvPr/>
          </p:nvSpPr>
          <p:spPr>
            <a:xfrm>
              <a:off x="5810232" y="3324482"/>
              <a:ext cx="2549997" cy="1116652"/>
            </a:xfrm>
            <a:prstGeom prst="rect">
              <a:avLst/>
            </a:prstGeom>
            <a:noFill/>
          </p:spPr>
          <p:txBody>
            <a:bodyPr wrap="square" rtlCol="0">
              <a:spAutoFit/>
            </a:bodyPr>
            <a:lstStyle/>
            <a:p>
              <a:pP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C</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2</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H</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5</a:t>
              </a:r>
              <a:r>
                <a:rPr lang="en-US" sz="2800" b="1" dirty="0">
                  <a:latin typeface="+mj-lt"/>
                  <a:ea typeface="Tahoma" panose="020B0604030504040204" pitchFamily="34" charset="0"/>
                  <a:cs typeface="Tahoma" panose="020B0604030504040204" pitchFamily="34" charset="0"/>
                  <a:sym typeface="Symbol" panose="05050102010706020507" pitchFamily="18" charset="2"/>
                </a:rPr>
                <a:t>−CH</a:t>
              </a:r>
              <a:r>
                <a:rPr lang="en-US" sz="2800" b="1" baseline="-25000" dirty="0">
                  <a:latin typeface="+mj-lt"/>
                  <a:ea typeface="Tahoma" panose="020B0604030504040204" pitchFamily="34" charset="0"/>
                  <a:cs typeface="Tahoma" panose="020B0604030504040204" pitchFamily="34" charset="0"/>
                  <a:sym typeface="Symbol" panose="05050102010706020507" pitchFamily="18" charset="2"/>
                </a:rPr>
                <a:t>2</a:t>
              </a:r>
              <a:r>
                <a:rPr lang="en-US" sz="2800" b="1" dirty="0">
                  <a:latin typeface="+mj-lt"/>
                  <a:ea typeface="Tahoma" panose="020B0604030504040204" pitchFamily="34" charset="0"/>
                  <a:cs typeface="Tahoma" panose="020B0604030504040204" pitchFamily="34" charset="0"/>
                  <a:sym typeface="Symbol" panose="05050102010706020507" pitchFamily="18" charset="2"/>
                </a:rPr>
                <a:t>−OH</a:t>
              </a:r>
              <a:endParaRPr lang="en-US" sz="2800" b="1" dirty="0">
                <a:latin typeface="+mj-lt"/>
              </a:endParaRPr>
            </a:p>
          </p:txBody>
        </p:sp>
      </p:grpSp>
      <p:grpSp>
        <p:nvGrpSpPr>
          <p:cNvPr id="29" name="Group 28">
            <a:extLst>
              <a:ext uri="{FF2B5EF4-FFF2-40B4-BE49-F238E27FC236}">
                <a16:creationId xmlns:a16="http://schemas.microsoft.com/office/drawing/2014/main" id="{9C492D2B-7BE5-44B7-8BB8-A617A9DB1087}"/>
              </a:ext>
            </a:extLst>
          </p:cNvPr>
          <p:cNvGrpSpPr/>
          <p:nvPr/>
        </p:nvGrpSpPr>
        <p:grpSpPr>
          <a:xfrm>
            <a:off x="2667894" y="4997934"/>
            <a:ext cx="6948947" cy="1082371"/>
            <a:chOff x="2295330" y="4875403"/>
            <a:chExt cx="6948947" cy="1082371"/>
          </a:xfrm>
        </p:grpSpPr>
        <p:sp>
          <p:nvSpPr>
            <p:cNvPr id="30" name="Rectangle 29">
              <a:extLst>
                <a:ext uri="{FF2B5EF4-FFF2-40B4-BE49-F238E27FC236}">
                  <a16:creationId xmlns:a16="http://schemas.microsoft.com/office/drawing/2014/main" id="{C430F817-2B3E-08A7-8900-46C2A67202E6}"/>
                </a:ext>
              </a:extLst>
            </p:cNvPr>
            <p:cNvSpPr/>
            <p:nvPr/>
          </p:nvSpPr>
          <p:spPr>
            <a:xfrm>
              <a:off x="2295330" y="4875403"/>
              <a:ext cx="6917249" cy="1082371"/>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029F830-3820-BD16-EA17-2360CB251F08}"/>
                </a:ext>
              </a:extLst>
            </p:cNvPr>
            <p:cNvSpPr txBox="1"/>
            <p:nvPr/>
          </p:nvSpPr>
          <p:spPr>
            <a:xfrm>
              <a:off x="2466067" y="5170972"/>
              <a:ext cx="2628447" cy="578043"/>
            </a:xfrm>
            <a:prstGeom prst="rect">
              <a:avLst/>
            </a:prstGeom>
            <a:noFill/>
          </p:spPr>
          <p:txBody>
            <a:bodyPr wrap="square" rtlCol="0">
              <a:spAutoFit/>
            </a:bodyPr>
            <a:lstStyle/>
            <a:p>
              <a:pP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3</a:t>
              </a:r>
              <a:r>
                <a:rPr lang="en-US" sz="2800" b="1" dirty="0">
                  <a:latin typeface="+mj-lt"/>
                  <a:ea typeface="Tahoma" panose="020B0604030504040204" pitchFamily="34" charset="0"/>
                  <a:cs typeface="Tahoma" panose="020B0604030504040204" pitchFamily="34" charset="0"/>
                  <a:sym typeface="Symbol" panose="05050102010706020507" pitchFamily="18" charset="2"/>
                </a:rPr>
                <a:t>−C</a:t>
              </a:r>
              <a:r>
                <a:rPr lang="en-US" sz="2800" b="1" dirty="0">
                  <a:latin typeface="+mj-lt"/>
                  <a:ea typeface="Yu Gothic UI" panose="020B0500000000000000" pitchFamily="34" charset="-128"/>
                  <a:cs typeface="Arial" panose="020B0604020202020204" pitchFamily="34" charset="0"/>
                  <a:sym typeface="Symbol" panose="05050102010706020507" pitchFamily="18" charset="2"/>
                </a:rPr>
                <a:t>O</a:t>
              </a:r>
              <a:r>
                <a:rPr lang="en-US" sz="2800" b="1" dirty="0">
                  <a:latin typeface="+mj-lt"/>
                  <a:ea typeface="Tahoma" panose="020B0604030504040204" pitchFamily="34" charset="0"/>
                  <a:cs typeface="Tahoma" panose="020B0604030504040204" pitchFamily="34" charset="0"/>
                  <a:sym typeface="Symbol" panose="05050102010706020507" pitchFamily="18" charset="2"/>
                </a:rPr>
                <a:t>−C</a:t>
              </a:r>
              <a:r>
                <a:rPr lang="en-US" sz="2800" b="1" baseline="-25000" dirty="0">
                  <a:latin typeface="+mj-lt"/>
                  <a:ea typeface="Tahoma" panose="020B0604030504040204" pitchFamily="34" charset="0"/>
                  <a:cs typeface="Tahoma" panose="020B0604030504040204" pitchFamily="34" charset="0"/>
                  <a:sym typeface="Symbol" panose="05050102010706020507" pitchFamily="18" charset="2"/>
                </a:rPr>
                <a:t>2</a:t>
              </a:r>
              <a:r>
                <a:rPr lang="en-US" sz="2800" b="1" dirty="0">
                  <a:latin typeface="+mj-lt"/>
                  <a:ea typeface="Tahoma" panose="020B0604030504040204" pitchFamily="34" charset="0"/>
                  <a:cs typeface="Tahoma" panose="020B0604030504040204" pitchFamily="34" charset="0"/>
                  <a:sym typeface="Symbol" panose="05050102010706020507" pitchFamily="18" charset="2"/>
                </a:rPr>
                <a:t>H</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5</a:t>
              </a:r>
              <a:endParaRPr lang="en-US" sz="2800" b="1" dirty="0">
                <a:latin typeface="+mj-lt"/>
              </a:endParaRPr>
            </a:p>
          </p:txBody>
        </p:sp>
        <p:cxnSp>
          <p:nvCxnSpPr>
            <p:cNvPr id="32" name="Straight Arrow Connector 31">
              <a:extLst>
                <a:ext uri="{FF2B5EF4-FFF2-40B4-BE49-F238E27FC236}">
                  <a16:creationId xmlns:a16="http://schemas.microsoft.com/office/drawing/2014/main" id="{0B0DE7B7-637F-0520-9A43-DA3B63336359}"/>
                </a:ext>
              </a:extLst>
            </p:cNvPr>
            <p:cNvCxnSpPr>
              <a:cxnSpLocks/>
            </p:cNvCxnSpPr>
            <p:nvPr/>
          </p:nvCxnSpPr>
          <p:spPr>
            <a:xfrm>
              <a:off x="4944713" y="5489024"/>
              <a:ext cx="11443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94C9BA5-A849-5706-C43D-32FBB4C18FE0}"/>
                </a:ext>
              </a:extLst>
            </p:cNvPr>
            <p:cNvSpPr txBox="1"/>
            <p:nvPr/>
          </p:nvSpPr>
          <p:spPr>
            <a:xfrm>
              <a:off x="4977856" y="5015011"/>
              <a:ext cx="1047990" cy="439287"/>
            </a:xfrm>
            <a:prstGeom prst="rect">
              <a:avLst/>
            </a:prstGeom>
            <a:noFill/>
          </p:spPr>
          <p:txBody>
            <a:bodyPr wrap="square" rtlCol="0">
              <a:spAutoFit/>
            </a:bodyPr>
            <a:lstStyle/>
            <a:p>
              <a:pPr algn="ctr">
                <a:lnSpc>
                  <a:spcPct val="125000"/>
                </a:lnSpc>
              </a:pPr>
              <a:r>
                <a:rPr lang="en-US" sz="2000" b="1">
                  <a:latin typeface="+mj-lt"/>
                  <a:ea typeface="Yu Gothic UI" panose="020B0500000000000000" pitchFamily="34" charset="-128"/>
                  <a:cs typeface="Arial" panose="020B0604020202020204" pitchFamily="34" charset="0"/>
                  <a:sym typeface="Symbol" panose="05050102010706020507" pitchFamily="18" charset="2"/>
                </a:rPr>
                <a:t>NaBH</a:t>
              </a:r>
              <a:r>
                <a:rPr lang="en-US" sz="2000" b="1" baseline="-25000">
                  <a:latin typeface="+mj-lt"/>
                  <a:ea typeface="Yu Gothic UI" panose="020B0500000000000000" pitchFamily="34" charset="-128"/>
                  <a:cs typeface="Arial" panose="020B0604020202020204" pitchFamily="34" charset="0"/>
                  <a:sym typeface="Symbol" panose="05050102010706020507" pitchFamily="18" charset="2"/>
                </a:rPr>
                <a:t>4</a:t>
              </a:r>
              <a:endParaRPr lang="en-US" sz="2000" b="1">
                <a:latin typeface="+mj-lt"/>
              </a:endParaRPr>
            </a:p>
          </p:txBody>
        </p:sp>
        <p:sp>
          <p:nvSpPr>
            <p:cNvPr id="34" name="TextBox 33">
              <a:extLst>
                <a:ext uri="{FF2B5EF4-FFF2-40B4-BE49-F238E27FC236}">
                  <a16:creationId xmlns:a16="http://schemas.microsoft.com/office/drawing/2014/main" id="{EEE55B86-20BB-26F9-69D2-D747A7FA506C}"/>
                </a:ext>
              </a:extLst>
            </p:cNvPr>
            <p:cNvSpPr txBox="1"/>
            <p:nvPr/>
          </p:nvSpPr>
          <p:spPr>
            <a:xfrm>
              <a:off x="6083204" y="5170972"/>
              <a:ext cx="3161073" cy="578043"/>
            </a:xfrm>
            <a:prstGeom prst="rect">
              <a:avLst/>
            </a:prstGeom>
            <a:noFill/>
          </p:spPr>
          <p:txBody>
            <a:bodyPr wrap="square" rtlCol="0">
              <a:spAutoFit/>
            </a:bodyPr>
            <a:lstStyle/>
            <a:p>
              <a:pPr>
                <a:lnSpc>
                  <a:spcPct val="125000"/>
                </a:lnSpc>
              </a:pPr>
              <a:r>
                <a:rPr lang="en-US" sz="2800" b="1" dirty="0">
                  <a:latin typeface="+mj-lt"/>
                  <a:ea typeface="Yu Gothic UI" panose="020B0500000000000000" pitchFamily="34" charset="-128"/>
                  <a:cs typeface="Arial" panose="020B0604020202020204" pitchFamily="34" charset="0"/>
                  <a:sym typeface="Symbol" panose="05050102010706020507" pitchFamily="18" charset="2"/>
                </a:rPr>
                <a:t>CH</a:t>
              </a:r>
              <a:r>
                <a:rPr lang="en-US" sz="2800" b="1" baseline="-25000" dirty="0">
                  <a:latin typeface="+mj-lt"/>
                  <a:ea typeface="Yu Gothic UI" panose="020B0500000000000000" pitchFamily="34" charset="-128"/>
                  <a:cs typeface="Arial" panose="020B0604020202020204" pitchFamily="34" charset="0"/>
                  <a:sym typeface="Symbol" panose="05050102010706020507" pitchFamily="18" charset="2"/>
                </a:rPr>
                <a:t>3</a:t>
              </a:r>
              <a:r>
                <a:rPr lang="en-US" sz="2800" b="1" dirty="0">
                  <a:latin typeface="+mj-lt"/>
                  <a:ea typeface="Tahoma" panose="020B0604030504040204" pitchFamily="34" charset="0"/>
                  <a:cs typeface="Tahoma" panose="020B0604030504040204" pitchFamily="34" charset="0"/>
                  <a:sym typeface="Symbol" panose="05050102010706020507" pitchFamily="18" charset="2"/>
                </a:rPr>
                <a:t>−CHOH−C</a:t>
              </a:r>
              <a:r>
                <a:rPr lang="en-US" sz="2800" b="1" baseline="-25000" dirty="0">
                  <a:latin typeface="+mj-lt"/>
                  <a:ea typeface="Tahoma" panose="020B0604030504040204" pitchFamily="34" charset="0"/>
                  <a:cs typeface="Tahoma" panose="020B0604030504040204" pitchFamily="34" charset="0"/>
                  <a:sym typeface="Symbol" panose="05050102010706020507" pitchFamily="18" charset="2"/>
                </a:rPr>
                <a:t>2</a:t>
              </a:r>
              <a:r>
                <a:rPr lang="en-US" sz="2800" b="1" dirty="0">
                  <a:latin typeface="+mj-lt"/>
                  <a:ea typeface="Tahoma" panose="020B0604030504040204" pitchFamily="34" charset="0"/>
                  <a:cs typeface="Tahoma" panose="020B0604030504040204" pitchFamily="34" charset="0"/>
                  <a:sym typeface="Symbol" panose="05050102010706020507" pitchFamily="18" charset="2"/>
                </a:rPr>
                <a:t>H</a:t>
              </a:r>
              <a:r>
                <a:rPr lang="en-US" sz="2800" b="1" baseline="-25000" dirty="0">
                  <a:latin typeface="+mj-lt"/>
                  <a:ea typeface="Tahoma" panose="020B0604030504040204" pitchFamily="34" charset="0"/>
                  <a:cs typeface="Tahoma" panose="020B0604030504040204" pitchFamily="34" charset="0"/>
                  <a:sym typeface="Symbol" panose="05050102010706020507" pitchFamily="18" charset="2"/>
                </a:rPr>
                <a:t>3</a:t>
              </a:r>
              <a:endParaRPr lang="en-US" sz="2800" b="1" dirty="0">
                <a:latin typeface="+mj-lt"/>
              </a:endParaRPr>
            </a:p>
          </p:txBody>
        </p:sp>
      </p:grpSp>
    </p:spTree>
    <p:extLst>
      <p:ext uri="{BB962C8B-B14F-4D97-AF65-F5344CB8AC3E}">
        <p14:creationId xmlns:p14="http://schemas.microsoft.com/office/powerpoint/2010/main" val="36366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6" y="961830"/>
            <a:ext cx="5380226"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5071758" cy="492443"/>
          </a:xfrm>
          <a:prstGeom prst="rect">
            <a:avLst/>
          </a:prstGeom>
          <a:noFill/>
        </p:spPr>
        <p:txBody>
          <a:bodyPr wrap="square" rtlCol="0">
            <a:spAutoFit/>
          </a:bodyPr>
          <a:lstStyle/>
          <a:p>
            <a:r>
              <a:rPr lang="en-US" sz="2600" b="1">
                <a:solidFill>
                  <a:srgbClr val="D12F19"/>
                </a:solidFill>
              </a:rPr>
              <a:t>a) Phản ứng với nước bromine</a:t>
            </a:r>
          </a:p>
        </p:txBody>
      </p:sp>
      <p:grpSp>
        <p:nvGrpSpPr>
          <p:cNvPr id="17" name="Group 16">
            <a:extLst>
              <a:ext uri="{FF2B5EF4-FFF2-40B4-BE49-F238E27FC236}">
                <a16:creationId xmlns:a16="http://schemas.microsoft.com/office/drawing/2014/main" id="{43846C80-83CD-DED6-4362-87AD2BA5842C}"/>
              </a:ext>
            </a:extLst>
          </p:cNvPr>
          <p:cNvGrpSpPr/>
          <p:nvPr/>
        </p:nvGrpSpPr>
        <p:grpSpPr>
          <a:xfrm>
            <a:off x="2133600" y="3083270"/>
            <a:ext cx="7924800" cy="878375"/>
            <a:chOff x="2133600" y="3073745"/>
            <a:chExt cx="7924800" cy="878375"/>
          </a:xfrm>
        </p:grpSpPr>
        <p:sp>
          <p:nvSpPr>
            <p:cNvPr id="15" name="Rectangle 14">
              <a:extLst>
                <a:ext uri="{FF2B5EF4-FFF2-40B4-BE49-F238E27FC236}">
                  <a16:creationId xmlns:a16="http://schemas.microsoft.com/office/drawing/2014/main" id="{DC7F903D-4045-E41B-70E9-4A87C466FEFF}"/>
                </a:ext>
              </a:extLst>
            </p:cNvPr>
            <p:cNvSpPr/>
            <p:nvPr/>
          </p:nvSpPr>
          <p:spPr>
            <a:xfrm>
              <a:off x="2133600" y="3073745"/>
              <a:ext cx="7924800" cy="878375"/>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712BA3-55A6-F318-C559-CD4A89CB3CE7}"/>
                </a:ext>
              </a:extLst>
            </p:cNvPr>
            <p:cNvSpPr txBox="1"/>
            <p:nvPr/>
          </p:nvSpPr>
          <p:spPr>
            <a:xfrm>
              <a:off x="2222500" y="3223911"/>
              <a:ext cx="7747000" cy="578043"/>
            </a:xfrm>
            <a:prstGeom prst="rect">
              <a:avLst/>
            </a:prstGeom>
            <a:noFill/>
          </p:spPr>
          <p:txBody>
            <a:bodyPr wrap="square" rtlCol="0">
              <a:spAutoFit/>
            </a:bodyPr>
            <a:lstStyle/>
            <a:p>
              <a:pPr algn="ctr">
                <a:lnSpc>
                  <a:spcPct val="125000"/>
                </a:lnSpc>
              </a:pPr>
              <a:r>
                <a:rPr lang="en-US" sz="2800" b="1">
                  <a:latin typeface="+mj-lt"/>
                  <a:ea typeface="Tahoma" panose="020B0604030504040204" pitchFamily="34" charset="0"/>
                  <a:cs typeface="Tahoma" panose="020B0604030504040204" pitchFamily="34" charset="0"/>
                </a:rPr>
                <a:t>R−CH=O  + Br</a:t>
              </a:r>
              <a:r>
                <a:rPr lang="en-US" sz="28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  + H</a:t>
              </a:r>
              <a:r>
                <a:rPr lang="en-US" sz="28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O  </a:t>
              </a:r>
              <a:r>
                <a:rPr lang="en-US" sz="2800" b="1">
                  <a:latin typeface="+mj-lt"/>
                  <a:ea typeface="Tahoma" panose="020B0604030504040204" pitchFamily="34" charset="0"/>
                  <a:cs typeface="Assistant" pitchFamily="2" charset="-79"/>
                </a:rPr>
                <a:t>→  R</a:t>
              </a:r>
              <a:r>
                <a:rPr lang="en-US" sz="2800" b="1">
                  <a:latin typeface="+mj-lt"/>
                  <a:ea typeface="Tahoma" panose="020B0604030504040204" pitchFamily="34" charset="0"/>
                  <a:cs typeface="Tahoma" panose="020B0604030504040204" pitchFamily="34" charset="0"/>
                </a:rPr>
                <a:t>−</a:t>
              </a:r>
              <a:r>
                <a:rPr lang="en-US" sz="2800" b="1">
                  <a:latin typeface="+mj-lt"/>
                  <a:ea typeface="Tahoma" panose="020B0604030504040204" pitchFamily="34" charset="0"/>
                  <a:cs typeface="Assistant" pitchFamily="2" charset="-79"/>
                </a:rPr>
                <a:t>COOH  +  2HBr</a:t>
              </a:r>
              <a:endParaRPr lang="en-US" sz="2800" b="1">
                <a:latin typeface="+mj-lt"/>
              </a:endParaRPr>
            </a:p>
          </p:txBody>
        </p:sp>
      </p:grpSp>
      <p:grpSp>
        <p:nvGrpSpPr>
          <p:cNvPr id="19" name="Group 18">
            <a:extLst>
              <a:ext uri="{FF2B5EF4-FFF2-40B4-BE49-F238E27FC236}">
                <a16:creationId xmlns:a16="http://schemas.microsoft.com/office/drawing/2014/main" id="{5B09FA13-B74D-0201-9408-97B86AB3698A}"/>
              </a:ext>
            </a:extLst>
          </p:cNvPr>
          <p:cNvGrpSpPr/>
          <p:nvPr/>
        </p:nvGrpSpPr>
        <p:grpSpPr>
          <a:xfrm>
            <a:off x="2620673" y="1947334"/>
            <a:ext cx="6980527" cy="897105"/>
            <a:chOff x="2620673" y="1947334"/>
            <a:chExt cx="6980527" cy="897105"/>
          </a:xfrm>
        </p:grpSpPr>
        <p:sp>
          <p:nvSpPr>
            <p:cNvPr id="11" name="TextBox 10">
              <a:extLst>
                <a:ext uri="{FF2B5EF4-FFF2-40B4-BE49-F238E27FC236}">
                  <a16:creationId xmlns:a16="http://schemas.microsoft.com/office/drawing/2014/main" id="{AC755AFB-69DF-3E26-8E24-BC6F1A166DDB}"/>
                </a:ext>
              </a:extLst>
            </p:cNvPr>
            <p:cNvSpPr txBox="1"/>
            <p:nvPr/>
          </p:nvSpPr>
          <p:spPr>
            <a:xfrm>
              <a:off x="3234804" y="1947334"/>
              <a:ext cx="6366396" cy="897105"/>
            </a:xfrm>
            <a:prstGeom prst="rect">
              <a:avLst/>
            </a:prstGeom>
            <a:noFill/>
          </p:spPr>
          <p:txBody>
            <a:bodyPr wrap="square" rtlCol="0">
              <a:spAutoFit/>
            </a:bodyPr>
            <a:lstStyle/>
            <a:p>
              <a:pPr>
                <a:lnSpc>
                  <a:spcPct val="125000"/>
                </a:lnSpc>
              </a:pPr>
              <a:r>
                <a:rPr lang="en-US" sz="2200">
                  <a:latin typeface="+mj-lt"/>
                </a:rPr>
                <a:t>Phương trình hóa học tổng quát khi cho aldehyde phản ứng với nước bromine như sau:</a:t>
              </a:r>
            </a:p>
          </p:txBody>
        </p:sp>
        <p:pic>
          <p:nvPicPr>
            <p:cNvPr id="24" name="Picture 23">
              <a:extLst>
                <a:ext uri="{FF2B5EF4-FFF2-40B4-BE49-F238E27FC236}">
                  <a16:creationId xmlns:a16="http://schemas.microsoft.com/office/drawing/2014/main" id="{7360C4EA-E7FA-2081-DD39-8A7D7B3697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20673" y="2093778"/>
              <a:ext cx="630372" cy="630372"/>
            </a:xfrm>
            <a:prstGeom prst="rect">
              <a:avLst/>
            </a:prstGeom>
          </p:spPr>
        </p:pic>
      </p:grpSp>
      <p:sp>
        <p:nvSpPr>
          <p:cNvPr id="21" name="TextBox 20">
            <a:extLst>
              <a:ext uri="{FF2B5EF4-FFF2-40B4-BE49-F238E27FC236}">
                <a16:creationId xmlns:a16="http://schemas.microsoft.com/office/drawing/2014/main" id="{E6737DCF-9C64-E6D7-B28F-B67015788E10}"/>
              </a:ext>
            </a:extLst>
          </p:cNvPr>
          <p:cNvSpPr txBox="1"/>
          <p:nvPr/>
        </p:nvSpPr>
        <p:spPr>
          <a:xfrm>
            <a:off x="671208" y="4778945"/>
            <a:ext cx="11136062" cy="430887"/>
          </a:xfrm>
          <a:prstGeom prst="rect">
            <a:avLst/>
          </a:prstGeom>
          <a:noFill/>
        </p:spPr>
        <p:txBody>
          <a:bodyPr wrap="none" lIns="0" tIns="0" rIns="0" bIns="0" rtlCol="0">
            <a:spAutoFit/>
          </a:bodyPr>
          <a:lstStyle/>
          <a:p>
            <a:pPr algn="l"/>
            <a:r>
              <a:rPr lang="en-US" sz="2800" b="1" dirty="0">
                <a:solidFill>
                  <a:srgbClr val="0070C0"/>
                </a:solidFill>
              </a:rPr>
              <a:t>Aldehyde </a:t>
            </a:r>
            <a:r>
              <a:rPr lang="en-US" sz="2800" b="1" dirty="0" err="1">
                <a:solidFill>
                  <a:srgbClr val="0070C0"/>
                </a:solidFill>
              </a:rPr>
              <a:t>bị</a:t>
            </a:r>
            <a:r>
              <a:rPr lang="en-US" sz="2800" b="1" dirty="0">
                <a:solidFill>
                  <a:srgbClr val="0070C0"/>
                </a:solidFill>
              </a:rPr>
              <a:t> oxy </a:t>
            </a:r>
            <a:r>
              <a:rPr lang="en-US" sz="2800" b="1" dirty="0" err="1">
                <a:solidFill>
                  <a:srgbClr val="0070C0"/>
                </a:solidFill>
              </a:rPr>
              <a:t>hóa</a:t>
            </a:r>
            <a:r>
              <a:rPr lang="en-US" sz="2800" b="1" dirty="0">
                <a:solidFill>
                  <a:srgbClr val="0070C0"/>
                </a:solidFill>
              </a:rPr>
              <a:t> </a:t>
            </a:r>
            <a:r>
              <a:rPr lang="en-US" sz="2800" b="1" dirty="0" err="1">
                <a:solidFill>
                  <a:srgbClr val="0070C0"/>
                </a:solidFill>
              </a:rPr>
              <a:t>bởi</a:t>
            </a:r>
            <a:r>
              <a:rPr lang="en-US" sz="2800" b="1" dirty="0">
                <a:solidFill>
                  <a:srgbClr val="0070C0"/>
                </a:solidFill>
              </a:rPr>
              <a:t> </a:t>
            </a:r>
            <a:r>
              <a:rPr lang="en-US" sz="2800" b="1" dirty="0" err="1">
                <a:solidFill>
                  <a:srgbClr val="0070C0"/>
                </a:solidFill>
              </a:rPr>
              <a:t>nước</a:t>
            </a:r>
            <a:r>
              <a:rPr lang="en-US" sz="2800" b="1" dirty="0">
                <a:solidFill>
                  <a:srgbClr val="0070C0"/>
                </a:solidFill>
              </a:rPr>
              <a:t> bromine </a:t>
            </a:r>
            <a:r>
              <a:rPr lang="en-US" sz="2800" b="1" dirty="0" err="1">
                <a:solidFill>
                  <a:srgbClr val="0070C0"/>
                </a:solidFill>
              </a:rPr>
              <a:t>tạo</a:t>
            </a:r>
            <a:r>
              <a:rPr lang="en-US" sz="2800" b="1" dirty="0">
                <a:solidFill>
                  <a:srgbClr val="0070C0"/>
                </a:solidFill>
              </a:rPr>
              <a:t> </a:t>
            </a:r>
            <a:r>
              <a:rPr lang="en-US" sz="2800" b="1" dirty="0" err="1">
                <a:solidFill>
                  <a:srgbClr val="0070C0"/>
                </a:solidFill>
              </a:rPr>
              <a:t>thành</a:t>
            </a:r>
            <a:r>
              <a:rPr lang="en-US" sz="2800" b="1" dirty="0">
                <a:solidFill>
                  <a:srgbClr val="0070C0"/>
                </a:solidFill>
              </a:rPr>
              <a:t> carboxylic acid</a:t>
            </a:r>
          </a:p>
        </p:txBody>
      </p:sp>
    </p:spTree>
    <p:extLst>
      <p:ext uri="{BB962C8B-B14F-4D97-AF65-F5344CB8AC3E}">
        <p14:creationId xmlns:p14="http://schemas.microsoft.com/office/powerpoint/2010/main" val="288624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898208" y="5480505"/>
            <a:ext cx="1064638" cy="106463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2" name="!!1c">
            <a:extLst>
              <a:ext uri="{FF2B5EF4-FFF2-40B4-BE49-F238E27FC236}">
                <a16:creationId xmlns:a16="http://schemas.microsoft.com/office/drawing/2014/main" id="{B63E422B-70F3-44E6-9626-6465118873E0}"/>
              </a:ext>
            </a:extLst>
          </p:cNvPr>
          <p:cNvSpPr txBox="1"/>
          <p:nvPr/>
        </p:nvSpPr>
        <p:spPr>
          <a:xfrm>
            <a:off x="3195890" y="5551159"/>
            <a:ext cx="4621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647385" y="986693"/>
            <a:ext cx="8925868" cy="2975010"/>
          </a:xfrm>
          <a:prstGeom prst="roundRect">
            <a:avLst>
              <a:gd name="adj" fmla="val 1072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191610" y="156811"/>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sp>
        <p:nvSpPr>
          <p:cNvPr id="54" name="!!o1a">
            <a:extLst>
              <a:ext uri="{FF2B5EF4-FFF2-40B4-BE49-F238E27FC236}">
                <a16:creationId xmlns:a16="http://schemas.microsoft.com/office/drawing/2014/main" id="{55FE51F7-7B24-4A4A-8D9C-8AEE53BF7AB9}"/>
              </a:ext>
            </a:extLst>
          </p:cNvPr>
          <p:cNvSpPr/>
          <p:nvPr/>
        </p:nvSpPr>
        <p:spPr>
          <a:xfrm>
            <a:off x="4073834" y="5480505"/>
            <a:ext cx="1064638" cy="106463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5" name="!!o1b">
            <a:extLst>
              <a:ext uri="{FF2B5EF4-FFF2-40B4-BE49-F238E27FC236}">
                <a16:creationId xmlns:a16="http://schemas.microsoft.com/office/drawing/2014/main" id="{F94139EE-3B91-45F5-9EAB-4B3DEDD4EAD1}"/>
              </a:ext>
            </a:extLst>
          </p:cNvPr>
          <p:cNvSpPr/>
          <p:nvPr/>
        </p:nvSpPr>
        <p:spPr>
          <a:xfrm>
            <a:off x="5249460" y="5480505"/>
            <a:ext cx="1064638" cy="106463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7" name="!!1a">
            <a:extLst>
              <a:ext uri="{FF2B5EF4-FFF2-40B4-BE49-F238E27FC236}">
                <a16:creationId xmlns:a16="http://schemas.microsoft.com/office/drawing/2014/main" id="{79DC2306-18A4-4D25-89F9-322ED89913A6}"/>
              </a:ext>
            </a:extLst>
          </p:cNvPr>
          <p:cNvSpPr txBox="1"/>
          <p:nvPr/>
        </p:nvSpPr>
        <p:spPr>
          <a:xfrm>
            <a:off x="4373765" y="5551159"/>
            <a:ext cx="4621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58" name="!!1b">
            <a:extLst>
              <a:ext uri="{FF2B5EF4-FFF2-40B4-BE49-F238E27FC236}">
                <a16:creationId xmlns:a16="http://schemas.microsoft.com/office/drawing/2014/main" id="{43A3519C-897D-4399-B468-322CC4AD5493}"/>
              </a:ext>
            </a:extLst>
          </p:cNvPr>
          <p:cNvSpPr txBox="1"/>
          <p:nvPr/>
        </p:nvSpPr>
        <p:spPr>
          <a:xfrm>
            <a:off x="5565510" y="5551159"/>
            <a:ext cx="4621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77" name="!!o1c">
            <a:extLst>
              <a:ext uri="{FF2B5EF4-FFF2-40B4-BE49-F238E27FC236}">
                <a16:creationId xmlns:a16="http://schemas.microsoft.com/office/drawing/2014/main" id="{0221DB76-7F2C-42A3-A927-475C39E693E0}"/>
              </a:ext>
            </a:extLst>
          </p:cNvPr>
          <p:cNvSpPr/>
          <p:nvPr/>
        </p:nvSpPr>
        <p:spPr>
          <a:xfrm>
            <a:off x="6426416" y="5480505"/>
            <a:ext cx="1064638" cy="106463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1c">
            <a:extLst>
              <a:ext uri="{FF2B5EF4-FFF2-40B4-BE49-F238E27FC236}">
                <a16:creationId xmlns:a16="http://schemas.microsoft.com/office/drawing/2014/main" id="{B63E422B-70F3-44E6-9626-6465118873E0}"/>
              </a:ext>
            </a:extLst>
          </p:cNvPr>
          <p:cNvSpPr txBox="1"/>
          <p:nvPr/>
        </p:nvSpPr>
        <p:spPr>
          <a:xfrm>
            <a:off x="6689412" y="5551159"/>
            <a:ext cx="4621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í</a:t>
            </a:r>
          </a:p>
        </p:txBody>
      </p:sp>
      <p:sp>
        <p:nvSpPr>
          <p:cNvPr id="79" name="!!o1a">
            <a:extLst>
              <a:ext uri="{FF2B5EF4-FFF2-40B4-BE49-F238E27FC236}">
                <a16:creationId xmlns:a16="http://schemas.microsoft.com/office/drawing/2014/main" id="{55FE51F7-7B24-4A4A-8D9C-8AEE53BF7AB9}"/>
              </a:ext>
            </a:extLst>
          </p:cNvPr>
          <p:cNvSpPr/>
          <p:nvPr/>
        </p:nvSpPr>
        <p:spPr>
          <a:xfrm>
            <a:off x="7619756" y="5480505"/>
            <a:ext cx="1064638" cy="106463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1" name="!!1a">
            <a:extLst>
              <a:ext uri="{FF2B5EF4-FFF2-40B4-BE49-F238E27FC236}">
                <a16:creationId xmlns:a16="http://schemas.microsoft.com/office/drawing/2014/main" id="{79DC2306-18A4-4D25-89F9-322ED89913A6}"/>
              </a:ext>
            </a:extLst>
          </p:cNvPr>
          <p:cNvSpPr txBox="1"/>
          <p:nvPr/>
        </p:nvSpPr>
        <p:spPr>
          <a:xfrm>
            <a:off x="7905084" y="5551159"/>
            <a:ext cx="4621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2" name="TextBox 1"/>
          <p:cNvSpPr txBox="1"/>
          <p:nvPr/>
        </p:nvSpPr>
        <p:spPr>
          <a:xfrm>
            <a:off x="1060335" y="1159444"/>
            <a:ext cx="101312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Phenol tan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như</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thế</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nào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nước</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pic>
        <p:nvPicPr>
          <p:cNvPr id="1028" name="Picture 4" descr="https://useruploads.socratic.org/YcUg4daJSYybxRXmeAgn_FG14_13.JPG"/>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rcRect t="5931" r="56575"/>
          <a:stretch/>
        </p:blipFill>
        <p:spPr bwMode="auto">
          <a:xfrm>
            <a:off x="4423241" y="1873466"/>
            <a:ext cx="1330648" cy="20213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collinsdictionary.com/images/full/sodium_173884070.jpg?version=4.0.16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40725" y="1831220"/>
            <a:ext cx="3421713" cy="2395199"/>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95BF601D-239A-40AF-908D-EAE53D736F69}"/>
              </a:ext>
            </a:extLst>
          </p:cNvPr>
          <p:cNvGrpSpPr/>
          <p:nvPr/>
        </p:nvGrpSpPr>
        <p:grpSpPr>
          <a:xfrm>
            <a:off x="4083092" y="4197334"/>
            <a:ext cx="3676075" cy="1029568"/>
            <a:chOff x="4037538" y="4547895"/>
            <a:chExt cx="3040163" cy="880471"/>
          </a:xfrm>
        </p:grpSpPr>
        <p:sp>
          <p:nvSpPr>
            <p:cNvPr id="106" name="!!Ques3">
              <a:extLst>
                <a:ext uri="{FF2B5EF4-FFF2-40B4-BE49-F238E27FC236}">
                  <a16:creationId xmlns:a16="http://schemas.microsoft.com/office/drawing/2014/main" id="{5918B8BE-6BD2-4236-AFA2-7E04EC90D235}"/>
                </a:ext>
              </a:extLst>
            </p:cNvPr>
            <p:cNvSpPr/>
            <p:nvPr/>
          </p:nvSpPr>
          <p:spPr>
            <a:xfrm>
              <a:off x="4069285" y="4547895"/>
              <a:ext cx="3008416"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07" name="!!Quesion1">
              <a:extLst>
                <a:ext uri="{FF2B5EF4-FFF2-40B4-BE49-F238E27FC236}">
                  <a16:creationId xmlns:a16="http://schemas.microsoft.com/office/drawing/2014/main" id="{989274E6-16BF-46B3-BD6F-A99ACE606209}"/>
                </a:ext>
              </a:extLst>
            </p:cNvPr>
            <p:cNvSpPr txBox="1"/>
            <p:nvPr/>
          </p:nvSpPr>
          <p:spPr>
            <a:xfrm>
              <a:off x="4913229" y="4738084"/>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108" name="!!Ques2">
              <a:extLst>
                <a:ext uri="{FF2B5EF4-FFF2-40B4-BE49-F238E27FC236}">
                  <a16:creationId xmlns:a16="http://schemas.microsoft.com/office/drawing/2014/main" id="{6C790C32-860D-4D74-BE56-C20A951E6BE5}"/>
                </a:ext>
              </a:extLst>
            </p:cNvPr>
            <p:cNvGrpSpPr/>
            <p:nvPr/>
          </p:nvGrpSpPr>
          <p:grpSpPr>
            <a:xfrm>
              <a:off x="4037538" y="4547895"/>
              <a:ext cx="880471" cy="880471"/>
              <a:chOff x="3024040" y="4053992"/>
              <a:chExt cx="880471" cy="880471"/>
            </a:xfrm>
          </p:grpSpPr>
          <p:sp>
            <p:nvSpPr>
              <p:cNvPr id="109" name="!!A1">
                <a:extLst>
                  <a:ext uri="{FF2B5EF4-FFF2-40B4-BE49-F238E27FC236}">
                    <a16:creationId xmlns:a16="http://schemas.microsoft.com/office/drawing/2014/main" id="{63F6BAFC-0E38-4220-A09E-A1B2DD4C55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10" name="Group 109">
                <a:extLst>
                  <a:ext uri="{FF2B5EF4-FFF2-40B4-BE49-F238E27FC236}">
                    <a16:creationId xmlns:a16="http://schemas.microsoft.com/office/drawing/2014/main" id="{CF5951E2-2698-4F0D-BFFA-1970F39A6A6D}"/>
                  </a:ext>
                </a:extLst>
              </p:cNvPr>
              <p:cNvGrpSpPr/>
              <p:nvPr/>
            </p:nvGrpSpPr>
            <p:grpSpPr>
              <a:xfrm>
                <a:off x="3274432" y="4303974"/>
                <a:ext cx="379686" cy="380506"/>
                <a:chOff x="-2134638" y="3977659"/>
                <a:chExt cx="1406150" cy="1409187"/>
              </a:xfrm>
              <a:solidFill>
                <a:schemeClr val="bg1"/>
              </a:solidFill>
              <a:effectLst/>
            </p:grpSpPr>
            <p:sp>
              <p:nvSpPr>
                <p:cNvPr id="111" name="Freeform: Shape 110">
                  <a:extLst>
                    <a:ext uri="{FF2B5EF4-FFF2-40B4-BE49-F238E27FC236}">
                      <a16:creationId xmlns:a16="http://schemas.microsoft.com/office/drawing/2014/main" id="{EF644917-D518-42A7-99E9-7EA6CD99460F}"/>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12" name="Freeform: Shape 111">
                  <a:extLst>
                    <a:ext uri="{FF2B5EF4-FFF2-40B4-BE49-F238E27FC236}">
                      <a16:creationId xmlns:a16="http://schemas.microsoft.com/office/drawing/2014/main" id="{CFDF4BB0-8BEC-4967-8C95-068D3C545AF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pic>
        <p:nvPicPr>
          <p:cNvPr id="62" name="Picture 61">
            <a:extLst>
              <a:ext uri="{FF2B5EF4-FFF2-40B4-BE49-F238E27FC236}">
                <a16:creationId xmlns:a16="http://schemas.microsoft.com/office/drawing/2014/main" id="{9675DFE9-CA9A-4ECD-BA71-E68DA677B78E}"/>
              </a:ext>
            </a:extLst>
          </p:cNvPr>
          <p:cNvPicPr>
            <a:picLocks noChangeAspect="1"/>
          </p:cNvPicPr>
          <p:nvPr/>
        </p:nvPicPr>
        <p:blipFill>
          <a:blip r:embed="rId11"/>
          <a:stretch>
            <a:fillRect/>
          </a:stretch>
        </p:blipFill>
        <p:spPr>
          <a:xfrm>
            <a:off x="4297585" y="-631254"/>
            <a:ext cx="360000" cy="214615"/>
          </a:xfrm>
          <a:prstGeom prst="rect">
            <a:avLst/>
          </a:prstGeom>
        </p:spPr>
      </p:pic>
      <p:pic>
        <p:nvPicPr>
          <p:cNvPr id="65" name="Picture 64">
            <a:extLst>
              <a:ext uri="{FF2B5EF4-FFF2-40B4-BE49-F238E27FC236}">
                <a16:creationId xmlns:a16="http://schemas.microsoft.com/office/drawing/2014/main" id="{F0E72F9C-5ED5-4278-BAFD-A02E55A427D9}"/>
              </a:ext>
            </a:extLst>
          </p:cNvPr>
          <p:cNvPicPr>
            <a:picLocks noChangeAspect="1"/>
          </p:cNvPicPr>
          <p:nvPr/>
        </p:nvPicPr>
        <p:blipFill>
          <a:blip r:embed="rId12"/>
          <a:stretch>
            <a:fillRect/>
          </a:stretch>
        </p:blipFill>
        <p:spPr>
          <a:xfrm>
            <a:off x="2022889" y="-680390"/>
            <a:ext cx="360000" cy="214615"/>
          </a:xfrm>
          <a:prstGeom prst="rect">
            <a:avLst/>
          </a:prstGeom>
        </p:spPr>
      </p:pic>
      <p:pic>
        <p:nvPicPr>
          <p:cNvPr id="66" name="Picture 65">
            <a:extLst>
              <a:ext uri="{FF2B5EF4-FFF2-40B4-BE49-F238E27FC236}">
                <a16:creationId xmlns:a16="http://schemas.microsoft.com/office/drawing/2014/main" id="{5FE066A9-AE79-42AA-888F-CC57498EE90B}"/>
              </a:ext>
            </a:extLst>
          </p:cNvPr>
          <p:cNvPicPr>
            <a:picLocks noChangeAspect="1"/>
          </p:cNvPicPr>
          <p:nvPr/>
        </p:nvPicPr>
        <p:blipFill>
          <a:blip r:embed="rId13"/>
          <a:stretch>
            <a:fillRect/>
          </a:stretch>
        </p:blipFill>
        <p:spPr>
          <a:xfrm>
            <a:off x="3562404" y="-1010893"/>
            <a:ext cx="360000" cy="218075"/>
          </a:xfrm>
          <a:prstGeom prst="rect">
            <a:avLst/>
          </a:prstGeom>
        </p:spPr>
      </p:pic>
      <p:pic>
        <p:nvPicPr>
          <p:cNvPr id="67" name="Picture 66">
            <a:extLst>
              <a:ext uri="{FF2B5EF4-FFF2-40B4-BE49-F238E27FC236}">
                <a16:creationId xmlns:a16="http://schemas.microsoft.com/office/drawing/2014/main" id="{4CC87EF8-774F-428A-9339-6A305457035E}"/>
              </a:ext>
            </a:extLst>
          </p:cNvPr>
          <p:cNvPicPr>
            <a:picLocks noChangeAspect="1"/>
          </p:cNvPicPr>
          <p:nvPr/>
        </p:nvPicPr>
        <p:blipFill>
          <a:blip r:embed="rId14"/>
          <a:stretch>
            <a:fillRect/>
          </a:stretch>
        </p:blipFill>
        <p:spPr>
          <a:xfrm>
            <a:off x="5329696" y="-719246"/>
            <a:ext cx="360000" cy="218075"/>
          </a:xfrm>
          <a:prstGeom prst="rect">
            <a:avLst/>
          </a:prstGeom>
        </p:spPr>
      </p:pic>
      <p:pic>
        <p:nvPicPr>
          <p:cNvPr id="76" name="Picture 75">
            <a:extLst>
              <a:ext uri="{FF2B5EF4-FFF2-40B4-BE49-F238E27FC236}">
                <a16:creationId xmlns:a16="http://schemas.microsoft.com/office/drawing/2014/main" id="{DC059A72-C368-464F-9166-ABEB1FCD0C8A}"/>
              </a:ext>
            </a:extLst>
          </p:cNvPr>
          <p:cNvPicPr>
            <a:picLocks noChangeAspect="1"/>
          </p:cNvPicPr>
          <p:nvPr/>
        </p:nvPicPr>
        <p:blipFill>
          <a:blip r:embed="rId15"/>
          <a:stretch>
            <a:fillRect/>
          </a:stretch>
        </p:blipFill>
        <p:spPr>
          <a:xfrm>
            <a:off x="10151615" y="-649523"/>
            <a:ext cx="360000" cy="214615"/>
          </a:xfrm>
          <a:prstGeom prst="rect">
            <a:avLst/>
          </a:prstGeom>
        </p:spPr>
      </p:pic>
      <p:pic>
        <p:nvPicPr>
          <p:cNvPr id="80" name="Picture 79">
            <a:extLst>
              <a:ext uri="{FF2B5EF4-FFF2-40B4-BE49-F238E27FC236}">
                <a16:creationId xmlns:a16="http://schemas.microsoft.com/office/drawing/2014/main" id="{187D1FDD-56BC-404A-80B8-700F878EAE82}"/>
              </a:ext>
            </a:extLst>
          </p:cNvPr>
          <p:cNvPicPr>
            <a:picLocks noChangeAspect="1"/>
          </p:cNvPicPr>
          <p:nvPr/>
        </p:nvPicPr>
        <p:blipFill>
          <a:blip r:embed="rId16"/>
          <a:stretch>
            <a:fillRect/>
          </a:stretch>
        </p:blipFill>
        <p:spPr>
          <a:xfrm>
            <a:off x="7478868" y="-1101340"/>
            <a:ext cx="360000" cy="218075"/>
          </a:xfrm>
          <a:prstGeom prst="rect">
            <a:avLst/>
          </a:prstGeom>
        </p:spPr>
      </p:pic>
      <p:pic>
        <p:nvPicPr>
          <p:cNvPr id="82" name="Picture 81">
            <a:extLst>
              <a:ext uri="{FF2B5EF4-FFF2-40B4-BE49-F238E27FC236}">
                <a16:creationId xmlns:a16="http://schemas.microsoft.com/office/drawing/2014/main" id="{89E0D148-CF1A-4D3D-BC6C-E4ED4F8D8A3A}"/>
              </a:ext>
            </a:extLst>
          </p:cNvPr>
          <p:cNvPicPr>
            <a:picLocks noChangeAspect="1"/>
          </p:cNvPicPr>
          <p:nvPr/>
        </p:nvPicPr>
        <p:blipFill>
          <a:blip r:embed="rId17"/>
          <a:stretch>
            <a:fillRect/>
          </a:stretch>
        </p:blipFill>
        <p:spPr>
          <a:xfrm>
            <a:off x="8383689" y="-593030"/>
            <a:ext cx="360000" cy="214615"/>
          </a:xfrm>
          <a:prstGeom prst="rect">
            <a:avLst/>
          </a:prstGeom>
        </p:spPr>
      </p:pic>
      <p:pic>
        <p:nvPicPr>
          <p:cNvPr id="83" name="Picture 82">
            <a:extLst>
              <a:ext uri="{FF2B5EF4-FFF2-40B4-BE49-F238E27FC236}">
                <a16:creationId xmlns:a16="http://schemas.microsoft.com/office/drawing/2014/main" id="{7E2EB5AB-8BA8-4C6E-A4B1-E970107967EC}"/>
              </a:ext>
            </a:extLst>
          </p:cNvPr>
          <p:cNvPicPr>
            <a:picLocks noChangeAspect="1"/>
          </p:cNvPicPr>
          <p:nvPr/>
        </p:nvPicPr>
        <p:blipFill>
          <a:blip r:embed="rId18"/>
          <a:stretch>
            <a:fillRect/>
          </a:stretch>
        </p:blipFill>
        <p:spPr>
          <a:xfrm>
            <a:off x="9159089" y="-634714"/>
            <a:ext cx="360000" cy="218075"/>
          </a:xfrm>
          <a:prstGeom prst="rect">
            <a:avLst/>
          </a:prstGeom>
        </p:spPr>
      </p:pic>
      <p:pic>
        <p:nvPicPr>
          <p:cNvPr id="84" name="Picture 83">
            <a:extLst>
              <a:ext uri="{FF2B5EF4-FFF2-40B4-BE49-F238E27FC236}">
                <a16:creationId xmlns:a16="http://schemas.microsoft.com/office/drawing/2014/main" id="{E2ACEBE5-E6A1-4742-8F76-34CF0EE31CF1}"/>
              </a:ext>
            </a:extLst>
          </p:cNvPr>
          <p:cNvPicPr>
            <a:picLocks noChangeAspect="1"/>
          </p:cNvPicPr>
          <p:nvPr/>
        </p:nvPicPr>
        <p:blipFill>
          <a:blip r:embed="rId19"/>
          <a:stretch>
            <a:fillRect/>
          </a:stretch>
        </p:blipFill>
        <p:spPr>
          <a:xfrm>
            <a:off x="6914365" y="-556196"/>
            <a:ext cx="360000" cy="218075"/>
          </a:xfrm>
          <a:prstGeom prst="rect">
            <a:avLst/>
          </a:prstGeom>
        </p:spPr>
      </p:pic>
      <p:pic>
        <p:nvPicPr>
          <p:cNvPr id="85" name="Picture 84">
            <a:extLst>
              <a:ext uri="{FF2B5EF4-FFF2-40B4-BE49-F238E27FC236}">
                <a16:creationId xmlns:a16="http://schemas.microsoft.com/office/drawing/2014/main" id="{31FF0748-6D3A-4DC9-A5DA-C562E83EB93D}"/>
              </a:ext>
            </a:extLst>
          </p:cNvPr>
          <p:cNvPicPr>
            <a:picLocks noChangeAspect="1"/>
          </p:cNvPicPr>
          <p:nvPr/>
        </p:nvPicPr>
        <p:blipFill>
          <a:blip r:embed="rId20"/>
          <a:stretch>
            <a:fillRect/>
          </a:stretch>
        </p:blipFill>
        <p:spPr>
          <a:xfrm>
            <a:off x="2749874" y="-705644"/>
            <a:ext cx="360000" cy="218075"/>
          </a:xfrm>
          <a:prstGeom prst="rect">
            <a:avLst/>
          </a:prstGeom>
        </p:spPr>
      </p:pic>
      <p:pic>
        <p:nvPicPr>
          <p:cNvPr id="86" name="Picture 85">
            <a:extLst>
              <a:ext uri="{FF2B5EF4-FFF2-40B4-BE49-F238E27FC236}">
                <a16:creationId xmlns:a16="http://schemas.microsoft.com/office/drawing/2014/main" id="{50A915F1-2144-4B20-98CC-87F94380FE31}"/>
              </a:ext>
            </a:extLst>
          </p:cNvPr>
          <p:cNvPicPr>
            <a:picLocks noChangeAspect="1"/>
          </p:cNvPicPr>
          <p:nvPr/>
        </p:nvPicPr>
        <p:blipFill>
          <a:blip r:embed="rId12"/>
          <a:stretch>
            <a:fillRect/>
          </a:stretch>
        </p:blipFill>
        <p:spPr>
          <a:xfrm>
            <a:off x="6872692" y="-853478"/>
            <a:ext cx="360000" cy="214615"/>
          </a:xfrm>
          <a:prstGeom prst="rect">
            <a:avLst/>
          </a:prstGeom>
        </p:spPr>
      </p:pic>
      <p:pic>
        <p:nvPicPr>
          <p:cNvPr id="87" name="Picture 86">
            <a:extLst>
              <a:ext uri="{FF2B5EF4-FFF2-40B4-BE49-F238E27FC236}">
                <a16:creationId xmlns:a16="http://schemas.microsoft.com/office/drawing/2014/main" id="{8A88CF31-A1E3-415D-9BC4-1A3CC4C8606E}"/>
              </a:ext>
            </a:extLst>
          </p:cNvPr>
          <p:cNvPicPr>
            <a:picLocks noChangeAspect="1"/>
          </p:cNvPicPr>
          <p:nvPr/>
        </p:nvPicPr>
        <p:blipFill>
          <a:blip r:embed="rId13"/>
          <a:stretch>
            <a:fillRect/>
          </a:stretch>
        </p:blipFill>
        <p:spPr>
          <a:xfrm>
            <a:off x="8412207" y="-1183981"/>
            <a:ext cx="360000" cy="218075"/>
          </a:xfrm>
          <a:prstGeom prst="rect">
            <a:avLst/>
          </a:prstGeom>
        </p:spPr>
      </p:pic>
      <p:pic>
        <p:nvPicPr>
          <p:cNvPr id="88" name="Picture 87">
            <a:extLst>
              <a:ext uri="{FF2B5EF4-FFF2-40B4-BE49-F238E27FC236}">
                <a16:creationId xmlns:a16="http://schemas.microsoft.com/office/drawing/2014/main" id="{009EFD73-92A3-41E8-80AA-A85DBFF0AFF5}"/>
              </a:ext>
            </a:extLst>
          </p:cNvPr>
          <p:cNvPicPr>
            <a:picLocks noChangeAspect="1"/>
          </p:cNvPicPr>
          <p:nvPr/>
        </p:nvPicPr>
        <p:blipFill>
          <a:blip r:embed="rId20"/>
          <a:stretch>
            <a:fillRect/>
          </a:stretch>
        </p:blipFill>
        <p:spPr>
          <a:xfrm>
            <a:off x="7599677" y="-878732"/>
            <a:ext cx="360000" cy="218075"/>
          </a:xfrm>
          <a:prstGeom prst="rect">
            <a:avLst/>
          </a:prstGeom>
        </p:spPr>
      </p:pic>
      <p:pic>
        <p:nvPicPr>
          <p:cNvPr id="89" name="Picture 88">
            <a:extLst>
              <a:ext uri="{FF2B5EF4-FFF2-40B4-BE49-F238E27FC236}">
                <a16:creationId xmlns:a16="http://schemas.microsoft.com/office/drawing/2014/main" id="{77E2F0CA-80C3-4FEE-B820-DDD06F9EB02D}"/>
              </a:ext>
            </a:extLst>
          </p:cNvPr>
          <p:cNvPicPr>
            <a:picLocks noChangeAspect="1"/>
          </p:cNvPicPr>
          <p:nvPr/>
        </p:nvPicPr>
        <p:blipFill>
          <a:blip r:embed="rId14"/>
          <a:stretch>
            <a:fillRect/>
          </a:stretch>
        </p:blipFill>
        <p:spPr>
          <a:xfrm>
            <a:off x="700335" y="-564778"/>
            <a:ext cx="360000" cy="218075"/>
          </a:xfrm>
          <a:prstGeom prst="rect">
            <a:avLst/>
          </a:prstGeom>
        </p:spPr>
      </p:pic>
      <p:pic>
        <p:nvPicPr>
          <p:cNvPr id="90" name="Picture 89">
            <a:extLst>
              <a:ext uri="{FF2B5EF4-FFF2-40B4-BE49-F238E27FC236}">
                <a16:creationId xmlns:a16="http://schemas.microsoft.com/office/drawing/2014/main" id="{71585584-3952-41B3-8147-354196B4D0B2}"/>
              </a:ext>
            </a:extLst>
          </p:cNvPr>
          <p:cNvPicPr>
            <a:picLocks noChangeAspect="1"/>
          </p:cNvPicPr>
          <p:nvPr/>
        </p:nvPicPr>
        <p:blipFill>
          <a:blip r:embed="rId15"/>
          <a:stretch>
            <a:fillRect/>
          </a:stretch>
        </p:blipFill>
        <p:spPr>
          <a:xfrm>
            <a:off x="1631260" y="-980072"/>
            <a:ext cx="360000" cy="214615"/>
          </a:xfrm>
          <a:prstGeom prst="rect">
            <a:avLst/>
          </a:prstGeom>
        </p:spPr>
      </p:pic>
      <p:pic>
        <p:nvPicPr>
          <p:cNvPr id="91" name="Picture 90">
            <a:extLst>
              <a:ext uri="{FF2B5EF4-FFF2-40B4-BE49-F238E27FC236}">
                <a16:creationId xmlns:a16="http://schemas.microsoft.com/office/drawing/2014/main" id="{275ACA86-3767-4A5F-A08E-27D330F593DA}"/>
              </a:ext>
            </a:extLst>
          </p:cNvPr>
          <p:cNvPicPr>
            <a:picLocks noChangeAspect="1"/>
          </p:cNvPicPr>
          <p:nvPr/>
        </p:nvPicPr>
        <p:blipFill>
          <a:blip r:embed="rId16"/>
          <a:stretch>
            <a:fillRect/>
          </a:stretch>
        </p:blipFill>
        <p:spPr>
          <a:xfrm>
            <a:off x="2849507" y="-946872"/>
            <a:ext cx="360000" cy="218075"/>
          </a:xfrm>
          <a:prstGeom prst="rect">
            <a:avLst/>
          </a:prstGeom>
        </p:spPr>
      </p:pic>
      <p:pic>
        <p:nvPicPr>
          <p:cNvPr id="92" name="Picture 91">
            <a:extLst>
              <a:ext uri="{FF2B5EF4-FFF2-40B4-BE49-F238E27FC236}">
                <a16:creationId xmlns:a16="http://schemas.microsoft.com/office/drawing/2014/main" id="{1AE351B7-0398-4233-9C0E-E8FAD81CB0C7}"/>
              </a:ext>
            </a:extLst>
          </p:cNvPr>
          <p:cNvPicPr>
            <a:picLocks noChangeAspect="1"/>
          </p:cNvPicPr>
          <p:nvPr/>
        </p:nvPicPr>
        <p:blipFill>
          <a:blip r:embed="rId12"/>
          <a:stretch>
            <a:fillRect/>
          </a:stretch>
        </p:blipFill>
        <p:spPr>
          <a:xfrm>
            <a:off x="2243331" y="-699010"/>
            <a:ext cx="360000" cy="214615"/>
          </a:xfrm>
          <a:prstGeom prst="rect">
            <a:avLst/>
          </a:prstGeom>
        </p:spPr>
      </p:pic>
      <p:pic>
        <p:nvPicPr>
          <p:cNvPr id="93" name="Picture 92">
            <a:extLst>
              <a:ext uri="{FF2B5EF4-FFF2-40B4-BE49-F238E27FC236}">
                <a16:creationId xmlns:a16="http://schemas.microsoft.com/office/drawing/2014/main" id="{06DAFDD2-10C5-4908-BFE4-4CFDC767966F}"/>
              </a:ext>
            </a:extLst>
          </p:cNvPr>
          <p:cNvPicPr>
            <a:picLocks noChangeAspect="1"/>
          </p:cNvPicPr>
          <p:nvPr/>
        </p:nvPicPr>
        <p:blipFill>
          <a:blip r:embed="rId13"/>
          <a:stretch>
            <a:fillRect/>
          </a:stretch>
        </p:blipFill>
        <p:spPr>
          <a:xfrm>
            <a:off x="3782846" y="-1029513"/>
            <a:ext cx="360000" cy="218075"/>
          </a:xfrm>
          <a:prstGeom prst="rect">
            <a:avLst/>
          </a:prstGeom>
        </p:spPr>
      </p:pic>
      <p:pic>
        <p:nvPicPr>
          <p:cNvPr id="94" name="Picture 93">
            <a:extLst>
              <a:ext uri="{FF2B5EF4-FFF2-40B4-BE49-F238E27FC236}">
                <a16:creationId xmlns:a16="http://schemas.microsoft.com/office/drawing/2014/main" id="{73693C48-E9B6-4CDB-B670-9786AA89990B}"/>
              </a:ext>
            </a:extLst>
          </p:cNvPr>
          <p:cNvPicPr>
            <a:picLocks noChangeAspect="1"/>
          </p:cNvPicPr>
          <p:nvPr/>
        </p:nvPicPr>
        <p:blipFill>
          <a:blip r:embed="rId20"/>
          <a:stretch>
            <a:fillRect/>
          </a:stretch>
        </p:blipFill>
        <p:spPr>
          <a:xfrm>
            <a:off x="2970316" y="-724264"/>
            <a:ext cx="360000" cy="218075"/>
          </a:xfrm>
          <a:prstGeom prst="rect">
            <a:avLst/>
          </a:prstGeom>
        </p:spPr>
      </p:pic>
      <p:pic>
        <p:nvPicPr>
          <p:cNvPr id="95" name="Picture 94">
            <a:extLst>
              <a:ext uri="{FF2B5EF4-FFF2-40B4-BE49-F238E27FC236}">
                <a16:creationId xmlns:a16="http://schemas.microsoft.com/office/drawing/2014/main" id="{DB175582-052B-4A89-9812-57992605E5C4}"/>
              </a:ext>
            </a:extLst>
          </p:cNvPr>
          <p:cNvPicPr>
            <a:picLocks noChangeAspect="1"/>
          </p:cNvPicPr>
          <p:nvPr/>
        </p:nvPicPr>
        <p:blipFill>
          <a:blip r:embed="rId13"/>
          <a:stretch>
            <a:fillRect/>
          </a:stretch>
        </p:blipFill>
        <p:spPr>
          <a:xfrm>
            <a:off x="5981106" y="-1009277"/>
            <a:ext cx="360000" cy="218075"/>
          </a:xfrm>
          <a:prstGeom prst="rect">
            <a:avLst/>
          </a:prstGeom>
        </p:spPr>
      </p:pic>
      <p:pic>
        <p:nvPicPr>
          <p:cNvPr id="96" name="Picture 95">
            <a:extLst>
              <a:ext uri="{FF2B5EF4-FFF2-40B4-BE49-F238E27FC236}">
                <a16:creationId xmlns:a16="http://schemas.microsoft.com/office/drawing/2014/main" id="{3C524276-F7C6-4ACB-9030-612780FA5A51}"/>
              </a:ext>
            </a:extLst>
          </p:cNvPr>
          <p:cNvPicPr>
            <a:picLocks noChangeAspect="1"/>
          </p:cNvPicPr>
          <p:nvPr/>
        </p:nvPicPr>
        <p:blipFill>
          <a:blip r:embed="rId15"/>
          <a:stretch>
            <a:fillRect/>
          </a:stretch>
        </p:blipFill>
        <p:spPr>
          <a:xfrm>
            <a:off x="4049962" y="-978456"/>
            <a:ext cx="360000" cy="214615"/>
          </a:xfrm>
          <a:prstGeom prst="rect">
            <a:avLst/>
          </a:prstGeom>
        </p:spPr>
      </p:pic>
      <p:pic>
        <p:nvPicPr>
          <p:cNvPr id="97" name="Picture 96">
            <a:extLst>
              <a:ext uri="{FF2B5EF4-FFF2-40B4-BE49-F238E27FC236}">
                <a16:creationId xmlns:a16="http://schemas.microsoft.com/office/drawing/2014/main" id="{5082D3B4-BAC8-445A-9D29-D26AF49E42E1}"/>
              </a:ext>
            </a:extLst>
          </p:cNvPr>
          <p:cNvPicPr>
            <a:picLocks noChangeAspect="1"/>
          </p:cNvPicPr>
          <p:nvPr/>
        </p:nvPicPr>
        <p:blipFill>
          <a:blip r:embed="rId16"/>
          <a:stretch>
            <a:fillRect/>
          </a:stretch>
        </p:blipFill>
        <p:spPr>
          <a:xfrm>
            <a:off x="5268209" y="-945256"/>
            <a:ext cx="360000" cy="218075"/>
          </a:xfrm>
          <a:prstGeom prst="rect">
            <a:avLst/>
          </a:prstGeom>
        </p:spPr>
      </p:pic>
      <p:pic>
        <p:nvPicPr>
          <p:cNvPr id="98" name="Picture 97">
            <a:extLst>
              <a:ext uri="{FF2B5EF4-FFF2-40B4-BE49-F238E27FC236}">
                <a16:creationId xmlns:a16="http://schemas.microsoft.com/office/drawing/2014/main" id="{E70A302C-A080-4FF0-B68E-48442E8DDA74}"/>
              </a:ext>
            </a:extLst>
          </p:cNvPr>
          <p:cNvPicPr>
            <a:picLocks noChangeAspect="1"/>
          </p:cNvPicPr>
          <p:nvPr/>
        </p:nvPicPr>
        <p:blipFill>
          <a:blip r:embed="rId13"/>
          <a:stretch>
            <a:fillRect/>
          </a:stretch>
        </p:blipFill>
        <p:spPr>
          <a:xfrm>
            <a:off x="6201548" y="-1027897"/>
            <a:ext cx="360000" cy="218075"/>
          </a:xfrm>
          <a:prstGeom prst="rect">
            <a:avLst/>
          </a:prstGeom>
        </p:spPr>
      </p:pic>
      <p:pic>
        <p:nvPicPr>
          <p:cNvPr id="99" name="Picture 98">
            <a:extLst>
              <a:ext uri="{FF2B5EF4-FFF2-40B4-BE49-F238E27FC236}">
                <a16:creationId xmlns:a16="http://schemas.microsoft.com/office/drawing/2014/main" id="{26EB6412-86EC-4A0B-A327-E1DAE63882E9}"/>
              </a:ext>
            </a:extLst>
          </p:cNvPr>
          <p:cNvPicPr>
            <a:picLocks noChangeAspect="1"/>
          </p:cNvPicPr>
          <p:nvPr/>
        </p:nvPicPr>
        <p:blipFill>
          <a:blip r:embed="rId16"/>
          <a:stretch>
            <a:fillRect/>
          </a:stretch>
        </p:blipFill>
        <p:spPr>
          <a:xfrm>
            <a:off x="5160333" y="-577531"/>
            <a:ext cx="360000" cy="218075"/>
          </a:xfrm>
          <a:prstGeom prst="rect">
            <a:avLst/>
          </a:prstGeom>
        </p:spPr>
      </p:pic>
      <p:pic>
        <p:nvPicPr>
          <p:cNvPr id="100" name="Picture 99">
            <a:extLst>
              <a:ext uri="{FF2B5EF4-FFF2-40B4-BE49-F238E27FC236}">
                <a16:creationId xmlns:a16="http://schemas.microsoft.com/office/drawing/2014/main" id="{50077623-605A-4E4F-9EAB-70EBDF6C9543}"/>
              </a:ext>
            </a:extLst>
          </p:cNvPr>
          <p:cNvPicPr>
            <a:picLocks noChangeAspect="1"/>
          </p:cNvPicPr>
          <p:nvPr/>
        </p:nvPicPr>
        <p:blipFill>
          <a:blip r:embed="rId12"/>
          <a:stretch>
            <a:fillRect/>
          </a:stretch>
        </p:blipFill>
        <p:spPr>
          <a:xfrm>
            <a:off x="4554157" y="-329669"/>
            <a:ext cx="360000" cy="214615"/>
          </a:xfrm>
          <a:prstGeom prst="rect">
            <a:avLst/>
          </a:prstGeom>
        </p:spPr>
      </p:pic>
      <p:pic>
        <p:nvPicPr>
          <p:cNvPr id="101" name="Picture 100">
            <a:extLst>
              <a:ext uri="{FF2B5EF4-FFF2-40B4-BE49-F238E27FC236}">
                <a16:creationId xmlns:a16="http://schemas.microsoft.com/office/drawing/2014/main" id="{FD8FE783-5688-4994-A5B4-891DA846BDB2}"/>
              </a:ext>
            </a:extLst>
          </p:cNvPr>
          <p:cNvPicPr>
            <a:picLocks noChangeAspect="1"/>
          </p:cNvPicPr>
          <p:nvPr/>
        </p:nvPicPr>
        <p:blipFill>
          <a:blip r:embed="rId13"/>
          <a:stretch>
            <a:fillRect/>
          </a:stretch>
        </p:blipFill>
        <p:spPr>
          <a:xfrm>
            <a:off x="6093672" y="-660172"/>
            <a:ext cx="360000" cy="218075"/>
          </a:xfrm>
          <a:prstGeom prst="rect">
            <a:avLst/>
          </a:prstGeom>
        </p:spPr>
      </p:pic>
      <p:pic>
        <p:nvPicPr>
          <p:cNvPr id="102" name="Picture 101">
            <a:extLst>
              <a:ext uri="{FF2B5EF4-FFF2-40B4-BE49-F238E27FC236}">
                <a16:creationId xmlns:a16="http://schemas.microsoft.com/office/drawing/2014/main" id="{91DB4ABE-6263-42D1-9535-20AB27D3DB04}"/>
              </a:ext>
            </a:extLst>
          </p:cNvPr>
          <p:cNvPicPr>
            <a:picLocks noChangeAspect="1"/>
          </p:cNvPicPr>
          <p:nvPr/>
        </p:nvPicPr>
        <p:blipFill>
          <a:blip r:embed="rId20"/>
          <a:stretch>
            <a:fillRect/>
          </a:stretch>
        </p:blipFill>
        <p:spPr>
          <a:xfrm>
            <a:off x="5281142" y="-354923"/>
            <a:ext cx="360000" cy="218075"/>
          </a:xfrm>
          <a:prstGeom prst="rect">
            <a:avLst/>
          </a:prstGeom>
        </p:spPr>
      </p:pic>
      <p:pic>
        <p:nvPicPr>
          <p:cNvPr id="103" name="Picture 102">
            <a:extLst>
              <a:ext uri="{FF2B5EF4-FFF2-40B4-BE49-F238E27FC236}">
                <a16:creationId xmlns:a16="http://schemas.microsoft.com/office/drawing/2014/main" id="{5AC46BCB-B86D-49E7-8ED3-5AEA9D462F89}"/>
              </a:ext>
            </a:extLst>
          </p:cNvPr>
          <p:cNvPicPr>
            <a:picLocks noChangeAspect="1"/>
          </p:cNvPicPr>
          <p:nvPr/>
        </p:nvPicPr>
        <p:blipFill>
          <a:blip r:embed="rId13"/>
          <a:stretch>
            <a:fillRect/>
          </a:stretch>
        </p:blipFill>
        <p:spPr>
          <a:xfrm>
            <a:off x="3662571" y="-485468"/>
            <a:ext cx="360000" cy="218075"/>
          </a:xfrm>
          <a:prstGeom prst="rect">
            <a:avLst/>
          </a:prstGeom>
        </p:spPr>
      </p:pic>
      <p:pic>
        <p:nvPicPr>
          <p:cNvPr id="104" name="Picture 103">
            <a:extLst>
              <a:ext uri="{FF2B5EF4-FFF2-40B4-BE49-F238E27FC236}">
                <a16:creationId xmlns:a16="http://schemas.microsoft.com/office/drawing/2014/main" id="{CBDE6CB9-37C1-4F72-9F41-F52BA10A1836}"/>
              </a:ext>
            </a:extLst>
          </p:cNvPr>
          <p:cNvPicPr>
            <a:picLocks noChangeAspect="1"/>
          </p:cNvPicPr>
          <p:nvPr/>
        </p:nvPicPr>
        <p:blipFill>
          <a:blip r:embed="rId13"/>
          <a:stretch>
            <a:fillRect/>
          </a:stretch>
        </p:blipFill>
        <p:spPr>
          <a:xfrm>
            <a:off x="3883013" y="-504088"/>
            <a:ext cx="360000" cy="218075"/>
          </a:xfrm>
          <a:prstGeom prst="rect">
            <a:avLst/>
          </a:prstGeom>
        </p:spPr>
      </p:pic>
    </p:spTree>
    <p:extLst>
      <p:ext uri="{BB962C8B-B14F-4D97-AF65-F5344CB8AC3E}">
        <p14:creationId xmlns:p14="http://schemas.microsoft.com/office/powerpoint/2010/main" val="5454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8"/>
                                        </p:tgtEl>
                                      </p:cBhvr>
                                    </p:animEffect>
                                    <p:animScale>
                                      <p:cBhvr>
                                        <p:cTn id="23"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24" restart="whenNotActive" fill="hold" evtFilter="cancelBubble" nodeType="interactiveSeq">
                <p:stCondLst>
                  <p:cond evt="onClick" delay="0">
                    <p:tgtEl>
                      <p:spTgt spid="7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 calcmode="lin" valueType="num">
                                      <p:cBhvr>
                                        <p:cTn id="29" dur="500" fill="hold"/>
                                        <p:tgtEl>
                                          <p:spTgt spid="78"/>
                                        </p:tgtEl>
                                        <p:attrNameLst>
                                          <p:attrName>ppt_w</p:attrName>
                                        </p:attrNameLst>
                                      </p:cBhvr>
                                      <p:tavLst>
                                        <p:tav tm="0">
                                          <p:val>
                                            <p:fltVal val="0"/>
                                          </p:val>
                                        </p:tav>
                                        <p:tav tm="100000">
                                          <p:val>
                                            <p:strVal val="#ppt_w"/>
                                          </p:val>
                                        </p:tav>
                                      </p:tavLst>
                                    </p:anim>
                                    <p:anim calcmode="lin" valueType="num">
                                      <p:cBhvr>
                                        <p:cTn id="30" dur="500" fill="hold"/>
                                        <p:tgtEl>
                                          <p:spTgt spid="78"/>
                                        </p:tgtEl>
                                        <p:attrNameLst>
                                          <p:attrName>ppt_h</p:attrName>
                                        </p:attrNameLst>
                                      </p:cBhvr>
                                      <p:tavLst>
                                        <p:tav tm="0">
                                          <p:val>
                                            <p:fltVal val="0"/>
                                          </p:val>
                                        </p:tav>
                                        <p:tav tm="100000">
                                          <p:val>
                                            <p:strVal val="#ppt_h"/>
                                          </p:val>
                                        </p:tav>
                                      </p:tavLst>
                                    </p:anim>
                                    <p:animEffect transition="in" filter="fade">
                                      <p:cBhvr>
                                        <p:cTn id="31" dur="500"/>
                                        <p:tgtEl>
                                          <p:spTgt spid="7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78"/>
                                        </p:tgtEl>
                                      </p:cBhvr>
                                    </p:animEffect>
                                    <p:animScale>
                                      <p:cBhvr>
                                        <p:cTn id="34" dur="250" autoRev="1" fill="hold"/>
                                        <p:tgtEl>
                                          <p:spTgt spid="78"/>
                                        </p:tgtEl>
                                      </p:cBhvr>
                                      <p:by x="105000" y="105000"/>
                                    </p:animScale>
                                  </p:childTnLst>
                                </p:cTn>
                              </p:par>
                            </p:childTnLst>
                          </p:cTn>
                        </p:par>
                      </p:childTnLst>
                    </p:cTn>
                  </p:par>
                </p:childTnLst>
              </p:cTn>
              <p:nextCondLst>
                <p:cond evt="onClick" delay="0">
                  <p:tgtEl>
                    <p:spTgt spid="77"/>
                  </p:tgtEl>
                </p:cond>
              </p:nextCondLst>
            </p:seq>
            <p:seq concurrent="1" nextAc="seek">
              <p:cTn id="35" restart="whenNotActive" fill="hold" evtFilter="cancelBubble" nodeType="interactiveSeq">
                <p:stCondLst>
                  <p:cond evt="onClick" delay="0">
                    <p:tgtEl>
                      <p:spTgt spid="7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500" fill="hold"/>
                                        <p:tgtEl>
                                          <p:spTgt spid="81"/>
                                        </p:tgtEl>
                                        <p:attrNameLst>
                                          <p:attrName>ppt_w</p:attrName>
                                        </p:attrNameLst>
                                      </p:cBhvr>
                                      <p:tavLst>
                                        <p:tav tm="0">
                                          <p:val>
                                            <p:fltVal val="0"/>
                                          </p:val>
                                        </p:tav>
                                        <p:tav tm="100000">
                                          <p:val>
                                            <p:strVal val="#ppt_w"/>
                                          </p:val>
                                        </p:tav>
                                      </p:tavLst>
                                    </p:anim>
                                    <p:anim calcmode="lin" valueType="num">
                                      <p:cBhvr>
                                        <p:cTn id="41" dur="500" fill="hold"/>
                                        <p:tgtEl>
                                          <p:spTgt spid="81"/>
                                        </p:tgtEl>
                                        <p:attrNameLst>
                                          <p:attrName>ppt_h</p:attrName>
                                        </p:attrNameLst>
                                      </p:cBhvr>
                                      <p:tavLst>
                                        <p:tav tm="0">
                                          <p:val>
                                            <p:fltVal val="0"/>
                                          </p:val>
                                        </p:tav>
                                        <p:tav tm="100000">
                                          <p:val>
                                            <p:strVal val="#ppt_h"/>
                                          </p:val>
                                        </p:tav>
                                      </p:tavLst>
                                    </p:anim>
                                    <p:animEffect transition="in" filter="fade">
                                      <p:cBhvr>
                                        <p:cTn id="42" dur="5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81"/>
                                        </p:tgtEl>
                                      </p:cBhvr>
                                    </p:animEffect>
                                    <p:animScale>
                                      <p:cBhvr>
                                        <p:cTn id="45" dur="250" autoRev="1" fill="hold"/>
                                        <p:tgtEl>
                                          <p:spTgt spid="81"/>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65"/>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8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66"/>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6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67"/>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7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8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8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82"/>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8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8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8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8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9"/>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9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9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9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94"/>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9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95"/>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96"/>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9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98"/>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9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0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0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0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0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04"/>
                                        </p:tgtEl>
                                        <p:attrNameLst>
                                          <p:attrName>ppt_x</p:attrName>
                                          <p:attrName>ppt_y</p:attrName>
                                        </p:attrNameLst>
                                      </p:cBhvr>
                                    </p:animMotion>
                                  </p:childTnLst>
                                </p:cTn>
                              </p:par>
                            </p:childTnLst>
                          </p:cTn>
                        </p:par>
                      </p:childTnLst>
                    </p:cTn>
                  </p:par>
                </p:childTnLst>
              </p:cTn>
              <p:nextCondLst>
                <p:cond evt="onClick" delay="0">
                  <p:tgtEl>
                    <p:spTgt spid="79"/>
                  </p:tgtEl>
                </p:cond>
              </p:nextCondLst>
            </p:seq>
          </p:childTnLst>
        </p:cTn>
      </p:par>
    </p:tnLst>
    <p:bldLst>
      <p:bldP spid="32" grpId="0"/>
      <p:bldP spid="32" grpId="1"/>
      <p:bldP spid="58" grpId="0"/>
      <p:bldP spid="58" grpId="1"/>
      <p:bldP spid="78" grpId="0"/>
      <p:bldP spid="78" grpId="1"/>
      <p:bldP spid="81" grpId="0"/>
      <p:bldP spid="81"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6" y="961830"/>
            <a:ext cx="5380226"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5071758" cy="492443"/>
          </a:xfrm>
          <a:prstGeom prst="rect">
            <a:avLst/>
          </a:prstGeom>
          <a:noFill/>
        </p:spPr>
        <p:txBody>
          <a:bodyPr wrap="square" rtlCol="0">
            <a:spAutoFit/>
          </a:bodyPr>
          <a:lstStyle/>
          <a:p>
            <a:r>
              <a:rPr lang="en-US" sz="2600" b="1">
                <a:solidFill>
                  <a:srgbClr val="D12F19"/>
                </a:solidFill>
              </a:rPr>
              <a:t>a) Phản ứng với nước bromine</a:t>
            </a:r>
          </a:p>
        </p:txBody>
      </p:sp>
      <p:grpSp>
        <p:nvGrpSpPr>
          <p:cNvPr id="17" name="Group 16">
            <a:extLst>
              <a:ext uri="{FF2B5EF4-FFF2-40B4-BE49-F238E27FC236}">
                <a16:creationId xmlns:a16="http://schemas.microsoft.com/office/drawing/2014/main" id="{FD6E249D-6AF2-6C50-6214-571FF4EA9602}"/>
              </a:ext>
            </a:extLst>
          </p:cNvPr>
          <p:cNvGrpSpPr/>
          <p:nvPr/>
        </p:nvGrpSpPr>
        <p:grpSpPr>
          <a:xfrm>
            <a:off x="1762816" y="3572776"/>
            <a:ext cx="8500114" cy="878375"/>
            <a:chOff x="1845943" y="2753825"/>
            <a:chExt cx="8500114" cy="878375"/>
          </a:xfrm>
        </p:grpSpPr>
        <p:sp>
          <p:nvSpPr>
            <p:cNvPr id="15" name="Rectangle 14">
              <a:extLst>
                <a:ext uri="{FF2B5EF4-FFF2-40B4-BE49-F238E27FC236}">
                  <a16:creationId xmlns:a16="http://schemas.microsoft.com/office/drawing/2014/main" id="{09063603-9582-7565-7FCC-06265BF698C2}"/>
                </a:ext>
              </a:extLst>
            </p:cNvPr>
            <p:cNvSpPr/>
            <p:nvPr/>
          </p:nvSpPr>
          <p:spPr>
            <a:xfrm>
              <a:off x="1845943" y="2753825"/>
              <a:ext cx="8500114" cy="878375"/>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712BA3-55A6-F318-C559-CD4A89CB3CE7}"/>
                </a:ext>
              </a:extLst>
            </p:cNvPr>
            <p:cNvSpPr txBox="1"/>
            <p:nvPr/>
          </p:nvSpPr>
          <p:spPr>
            <a:xfrm>
              <a:off x="1869502" y="2903991"/>
              <a:ext cx="8452996" cy="578043"/>
            </a:xfrm>
            <a:prstGeom prst="rect">
              <a:avLst/>
            </a:prstGeom>
            <a:noFill/>
          </p:spPr>
          <p:txBody>
            <a:bodyPr wrap="square" rtlCol="0">
              <a:spAutoFit/>
            </a:bodyPr>
            <a:lstStyle/>
            <a:p>
              <a:pPr algn="ctr">
                <a:lnSpc>
                  <a:spcPct val="125000"/>
                </a:lnSpc>
              </a:pPr>
              <a:r>
                <a:rPr lang="en-US" sz="2800" b="1">
                  <a:latin typeface="+mj-lt"/>
                </a:rPr>
                <a:t>CH</a:t>
              </a:r>
              <a:r>
                <a:rPr lang="en-US" sz="2800" b="1" baseline="-25000">
                  <a:latin typeface="+mj-lt"/>
                </a:rPr>
                <a:t>3</a:t>
              </a:r>
              <a:r>
                <a:rPr lang="en-US" sz="2800" b="1">
                  <a:latin typeface="+mj-lt"/>
                  <a:ea typeface="Tahoma" panose="020B0604030504040204" pitchFamily="34" charset="0"/>
                  <a:cs typeface="Tahoma" panose="020B0604030504040204" pitchFamily="34" charset="0"/>
                </a:rPr>
                <a:t>−CH=O  + Br</a:t>
              </a:r>
              <a:r>
                <a:rPr lang="en-US" sz="28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  + H</a:t>
              </a:r>
              <a:r>
                <a:rPr lang="en-US" sz="2800" b="1" baseline="-25000">
                  <a:latin typeface="+mj-lt"/>
                  <a:ea typeface="Tahoma" panose="020B0604030504040204" pitchFamily="34" charset="0"/>
                  <a:cs typeface="Tahoma" panose="020B0604030504040204" pitchFamily="34" charset="0"/>
                </a:rPr>
                <a:t>2</a:t>
              </a:r>
              <a:r>
                <a:rPr lang="en-US" sz="2800" b="1">
                  <a:latin typeface="+mj-lt"/>
                  <a:ea typeface="Tahoma" panose="020B0604030504040204" pitchFamily="34" charset="0"/>
                  <a:cs typeface="Tahoma" panose="020B0604030504040204" pitchFamily="34" charset="0"/>
                </a:rPr>
                <a:t>O  </a:t>
              </a:r>
              <a:r>
                <a:rPr lang="en-US" sz="2800" b="1">
                  <a:latin typeface="+mj-lt"/>
                  <a:ea typeface="Tahoma" panose="020B0604030504040204" pitchFamily="34" charset="0"/>
                  <a:cs typeface="Assistant" pitchFamily="2" charset="-79"/>
                </a:rPr>
                <a:t>→  CH</a:t>
              </a:r>
              <a:r>
                <a:rPr lang="en-US" sz="2800" b="1" baseline="-25000">
                  <a:latin typeface="+mj-lt"/>
                  <a:ea typeface="Tahoma" panose="020B0604030504040204" pitchFamily="34" charset="0"/>
                  <a:cs typeface="Assistant" pitchFamily="2" charset="-79"/>
                </a:rPr>
                <a:t>3</a:t>
              </a:r>
              <a:r>
                <a:rPr lang="en-US" sz="2800" b="1">
                  <a:latin typeface="+mj-lt"/>
                  <a:ea typeface="Tahoma" panose="020B0604030504040204" pitchFamily="34" charset="0"/>
                  <a:cs typeface="Assistant" pitchFamily="2" charset="-79"/>
                </a:rPr>
                <a:t>COOH  +  2HBr</a:t>
              </a:r>
              <a:endParaRPr lang="en-US" sz="2800" b="1">
                <a:latin typeface="+mj-lt"/>
              </a:endParaRPr>
            </a:p>
          </p:txBody>
        </p:sp>
      </p:grpSp>
      <p:grpSp>
        <p:nvGrpSpPr>
          <p:cNvPr id="21" name="Group 20">
            <a:extLst>
              <a:ext uri="{FF2B5EF4-FFF2-40B4-BE49-F238E27FC236}">
                <a16:creationId xmlns:a16="http://schemas.microsoft.com/office/drawing/2014/main" id="{DA088FD3-58A6-C9BA-5B2C-B8B8F3DDBBC1}"/>
              </a:ext>
            </a:extLst>
          </p:cNvPr>
          <p:cNvGrpSpPr/>
          <p:nvPr/>
        </p:nvGrpSpPr>
        <p:grpSpPr>
          <a:xfrm>
            <a:off x="1995919" y="2473277"/>
            <a:ext cx="8249751" cy="897105"/>
            <a:chOff x="2079046" y="1895626"/>
            <a:chExt cx="8249751" cy="897105"/>
          </a:xfrm>
        </p:grpSpPr>
        <p:sp>
          <p:nvSpPr>
            <p:cNvPr id="11" name="TextBox 10">
              <a:extLst>
                <a:ext uri="{FF2B5EF4-FFF2-40B4-BE49-F238E27FC236}">
                  <a16:creationId xmlns:a16="http://schemas.microsoft.com/office/drawing/2014/main" id="{AC755AFB-69DF-3E26-8E24-BC6F1A166DDB}"/>
                </a:ext>
              </a:extLst>
            </p:cNvPr>
            <p:cNvSpPr txBox="1"/>
            <p:nvPr/>
          </p:nvSpPr>
          <p:spPr>
            <a:xfrm>
              <a:off x="2682354" y="1895626"/>
              <a:ext cx="7646443" cy="897105"/>
            </a:xfrm>
            <a:prstGeom prst="rect">
              <a:avLst/>
            </a:prstGeom>
            <a:noFill/>
          </p:spPr>
          <p:txBody>
            <a:bodyPr wrap="square" rtlCol="0">
              <a:spAutoFit/>
            </a:bodyPr>
            <a:lstStyle/>
            <a:p>
              <a:pPr>
                <a:lnSpc>
                  <a:spcPct val="125000"/>
                </a:lnSpc>
              </a:pPr>
              <a:r>
                <a:rPr lang="en-US" sz="2200" dirty="0">
                  <a:latin typeface="+mj-lt"/>
                </a:rPr>
                <a:t>Khi </a:t>
              </a:r>
              <a:r>
                <a:rPr lang="en-US" sz="2200" dirty="0" err="1">
                  <a:latin typeface="+mj-lt"/>
                </a:rPr>
                <a:t>nhỏ</a:t>
              </a:r>
              <a:r>
                <a:rPr lang="en-US" sz="2200" dirty="0">
                  <a:latin typeface="+mj-lt"/>
                </a:rPr>
                <a:t> </a:t>
              </a:r>
              <a:r>
                <a:rPr lang="en-US" sz="2200" dirty="0" err="1">
                  <a:latin typeface="+mj-lt"/>
                </a:rPr>
                <a:t>nước</a:t>
              </a:r>
              <a:r>
                <a:rPr lang="en-US" sz="2200" dirty="0">
                  <a:latin typeface="+mj-lt"/>
                </a:rPr>
                <a:t> bromine </a:t>
              </a:r>
              <a:r>
                <a:rPr lang="en-US" sz="2200" dirty="0" err="1">
                  <a:latin typeface="+mj-lt"/>
                </a:rPr>
                <a:t>vào</a:t>
              </a:r>
              <a:r>
                <a:rPr lang="en-US" sz="2200" dirty="0">
                  <a:latin typeface="+mj-lt"/>
                </a:rPr>
                <a:t> dung </a:t>
              </a:r>
              <a:r>
                <a:rPr lang="en-US" sz="2200" dirty="0" err="1">
                  <a:latin typeface="+mj-lt"/>
                </a:rPr>
                <a:t>dịch</a:t>
              </a:r>
              <a:r>
                <a:rPr lang="en-US" sz="2200" dirty="0">
                  <a:latin typeface="+mj-lt"/>
                </a:rPr>
                <a:t> ethanal </a:t>
              </a:r>
              <a:r>
                <a:rPr lang="en-US" sz="2200" dirty="0" err="1">
                  <a:latin typeface="+mj-lt"/>
                </a:rPr>
                <a:t>thì</a:t>
              </a:r>
              <a:r>
                <a:rPr lang="en-US" sz="2200" dirty="0">
                  <a:latin typeface="+mj-lt"/>
                </a:rPr>
                <a:t> </a:t>
              </a:r>
              <a:r>
                <a:rPr lang="en-US" sz="2200" dirty="0" err="1">
                  <a:latin typeface="+mj-lt"/>
                </a:rPr>
                <a:t>thấy</a:t>
              </a:r>
              <a:r>
                <a:rPr lang="en-US" sz="2200" dirty="0">
                  <a:latin typeface="+mj-lt"/>
                </a:rPr>
                <a:t> </a:t>
              </a:r>
              <a:r>
                <a:rPr lang="en-US" sz="2200" dirty="0" err="1">
                  <a:latin typeface="+mj-lt"/>
                </a:rPr>
                <a:t>nước</a:t>
              </a:r>
              <a:r>
                <a:rPr lang="en-US" sz="2200" dirty="0">
                  <a:latin typeface="+mj-lt"/>
                </a:rPr>
                <a:t> bromine </a:t>
              </a:r>
              <a:r>
                <a:rPr lang="en-US" sz="2200" dirty="0" err="1">
                  <a:latin typeface="+mj-lt"/>
                </a:rPr>
                <a:t>mất</a:t>
              </a:r>
              <a:r>
                <a:rPr lang="en-US" sz="2200" dirty="0">
                  <a:latin typeface="+mj-lt"/>
                </a:rPr>
                <a:t> </a:t>
              </a:r>
              <a:r>
                <a:rPr lang="en-US" sz="2200" dirty="0" err="1">
                  <a:latin typeface="+mj-lt"/>
                </a:rPr>
                <a:t>màu</a:t>
              </a:r>
              <a:r>
                <a:rPr lang="en-US" sz="2200" dirty="0">
                  <a:latin typeface="+mj-lt"/>
                </a:rPr>
                <a:t> </a:t>
              </a:r>
              <a:r>
                <a:rPr lang="en-US" sz="2200" dirty="0" err="1">
                  <a:latin typeface="+mj-lt"/>
                </a:rPr>
                <a:t>và</a:t>
              </a:r>
              <a:r>
                <a:rPr lang="en-US" sz="2200" dirty="0">
                  <a:latin typeface="+mj-lt"/>
                </a:rPr>
                <a:t> </a:t>
              </a:r>
              <a:r>
                <a:rPr lang="en-US" sz="2200" dirty="0" err="1">
                  <a:latin typeface="+mj-lt"/>
                </a:rPr>
                <a:t>sản</a:t>
              </a:r>
              <a:r>
                <a:rPr lang="en-US" sz="2200" dirty="0">
                  <a:latin typeface="+mj-lt"/>
                </a:rPr>
                <a:t> </a:t>
              </a:r>
              <a:r>
                <a:rPr lang="en-US" sz="2200" dirty="0" err="1">
                  <a:latin typeface="+mj-lt"/>
                </a:rPr>
                <a:t>phẩm</a:t>
              </a:r>
              <a:r>
                <a:rPr lang="en-US" sz="2200" dirty="0">
                  <a:latin typeface="+mj-lt"/>
                </a:rPr>
                <a:t> </a:t>
              </a:r>
              <a:r>
                <a:rPr lang="en-US" sz="2200" dirty="0" err="1">
                  <a:latin typeface="+mj-lt"/>
                </a:rPr>
                <a:t>thu</a:t>
              </a:r>
              <a:r>
                <a:rPr lang="en-US" sz="2200" dirty="0">
                  <a:latin typeface="+mj-lt"/>
                </a:rPr>
                <a:t> </a:t>
              </a:r>
              <a:r>
                <a:rPr lang="en-US" sz="2200" dirty="0" err="1">
                  <a:latin typeface="+mj-lt"/>
                </a:rPr>
                <a:t>được</a:t>
              </a:r>
              <a:r>
                <a:rPr lang="en-US" sz="2200" dirty="0">
                  <a:latin typeface="+mj-lt"/>
                </a:rPr>
                <a:t> </a:t>
              </a:r>
              <a:r>
                <a:rPr lang="en-US" sz="2200" dirty="0" err="1">
                  <a:latin typeface="+mj-lt"/>
                </a:rPr>
                <a:t>là</a:t>
              </a:r>
              <a:r>
                <a:rPr lang="en-US" sz="2200" dirty="0">
                  <a:latin typeface="+mj-lt"/>
                </a:rPr>
                <a:t> acetic acid.</a:t>
              </a:r>
            </a:p>
          </p:txBody>
        </p:sp>
        <p:pic>
          <p:nvPicPr>
            <p:cNvPr id="19" name="Picture 18">
              <a:extLst>
                <a:ext uri="{FF2B5EF4-FFF2-40B4-BE49-F238E27FC236}">
                  <a16:creationId xmlns:a16="http://schemas.microsoft.com/office/drawing/2014/main" id="{86B44F24-D345-58E5-956D-9C412819D86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79046" y="2046153"/>
              <a:ext cx="630372" cy="630372"/>
            </a:xfrm>
            <a:prstGeom prst="rect">
              <a:avLst/>
            </a:prstGeom>
          </p:spPr>
        </p:pic>
      </p:grpSp>
    </p:spTree>
    <p:extLst>
      <p:ext uri="{BB962C8B-B14F-4D97-AF65-F5344CB8AC3E}">
        <p14:creationId xmlns:p14="http://schemas.microsoft.com/office/powerpoint/2010/main" val="2691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Cho biết sự thay đổi số oxi hóa của C và Br trong phương trình hóa học ở ví dụ 4. Từ đó xác định chất oxi hóa và chất khử.</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122251"/>
            <a:ext cx="10785825" cy="1436712"/>
            <a:chOff x="587723" y="4009461"/>
            <a:chExt cx="10785825" cy="1436712"/>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50565" y="4245844"/>
              <a:ext cx="100229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Trong phương trình hóa học ở ví dụ 4.</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Số oxi hóa của C thay đổi từ +1 lên + 3: acetaldehyde là chất khử</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Số oxi hóa của </a:t>
              </a:r>
              <a:r>
                <a:rPr lang="en-US" sz="2400" b="0" i="0" dirty="0">
                  <a:solidFill>
                    <a:srgbClr val="333333"/>
                  </a:solidFill>
                  <a:effectLst/>
                  <a:latin typeface="Roboto" panose="02000000000000000000" pitchFamily="2" charset="0"/>
                </a:rPr>
                <a:t>B</a:t>
              </a:r>
              <a:r>
                <a:rPr lang="vi-VN" sz="2400" b="0" i="0" dirty="0">
                  <a:solidFill>
                    <a:srgbClr val="333333"/>
                  </a:solidFill>
                  <a:effectLst/>
                  <a:latin typeface="Roboto" panose="02000000000000000000" pitchFamily="2" charset="0"/>
                </a:rPr>
                <a:t>r thay đổi từ 0 xuống -1: </a:t>
              </a:r>
              <a:r>
                <a:rPr lang="en-US" sz="2400" b="0" i="0" dirty="0">
                  <a:solidFill>
                    <a:srgbClr val="333333"/>
                  </a:solidFill>
                  <a:effectLst/>
                  <a:latin typeface="Roboto" panose="02000000000000000000" pitchFamily="2" charset="0"/>
                </a:rPr>
                <a:t>B</a:t>
              </a:r>
              <a:r>
                <a:rPr lang="vi-VN" sz="2400" b="0" i="0" dirty="0">
                  <a:solidFill>
                    <a:srgbClr val="333333"/>
                  </a:solidFill>
                  <a:effectLst/>
                  <a:latin typeface="Roboto" panose="02000000000000000000" pitchFamily="2" charset="0"/>
                </a:rPr>
                <a:t>r</a:t>
              </a:r>
              <a:r>
                <a:rPr lang="vi-VN" sz="2400" b="0" i="0" baseline="-25000" dirty="0">
                  <a:solidFill>
                    <a:srgbClr val="333333"/>
                  </a:solidFill>
                  <a:effectLst/>
                  <a:latin typeface="Roboto" panose="02000000000000000000" pitchFamily="2" charset="0"/>
                </a:rPr>
                <a:t>2</a:t>
              </a:r>
              <a:r>
                <a:rPr lang="vi-VN" sz="2400" b="0" i="0" dirty="0">
                  <a:solidFill>
                    <a:srgbClr val="333333"/>
                  </a:solidFill>
                  <a:effectLst/>
                  <a:latin typeface="Roboto" panose="02000000000000000000" pitchFamily="2" charset="0"/>
                </a:rPr>
                <a:t> là chất oxi hoá</a:t>
              </a:r>
              <a:endParaRPr kumimoji="0" lang="en-US" altLang="en-US" sz="1800" b="0" i="0" u="none" strike="noStrike" cap="none" normalizeH="0" baseline="30000" dirty="0">
                <a:ln>
                  <a:noFill/>
                </a:ln>
                <a:solidFill>
                  <a:schemeClr val="tx1"/>
                </a:solidFill>
                <a:effectLs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6</a:t>
            </a:r>
          </a:p>
        </p:txBody>
      </p:sp>
    </p:spTree>
    <p:extLst>
      <p:ext uri="{BB962C8B-B14F-4D97-AF65-F5344CB8AC3E}">
        <p14:creationId xmlns:p14="http://schemas.microsoft.com/office/powerpoint/2010/main" val="110651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11" name="TextBox 10">
            <a:extLst>
              <a:ext uri="{FF2B5EF4-FFF2-40B4-BE49-F238E27FC236}">
                <a16:creationId xmlns:a16="http://schemas.microsoft.com/office/drawing/2014/main" id="{81237C06-CBF0-EFA9-E3E3-5AFAEE506655}"/>
              </a:ext>
            </a:extLst>
          </p:cNvPr>
          <p:cNvSpPr txBox="1"/>
          <p:nvPr/>
        </p:nvSpPr>
        <p:spPr>
          <a:xfrm>
            <a:off x="3236180" y="1388999"/>
            <a:ext cx="7234072" cy="897105"/>
          </a:xfrm>
          <a:prstGeom prst="rect">
            <a:avLst/>
          </a:prstGeom>
          <a:noFill/>
        </p:spPr>
        <p:txBody>
          <a:bodyPr wrap="square" rtlCol="0">
            <a:spAutoFit/>
          </a:bodyPr>
          <a:lstStyle/>
          <a:p>
            <a:pPr>
              <a:lnSpc>
                <a:spcPct val="125000"/>
              </a:lnSpc>
            </a:pPr>
            <a:r>
              <a:rPr lang="en-US" sz="2200" dirty="0">
                <a:latin typeface="+mj-lt"/>
              </a:rPr>
              <a:t>Dung </a:t>
            </a:r>
            <a:r>
              <a:rPr lang="en-US" sz="2200" dirty="0" err="1">
                <a:latin typeface="+mj-lt"/>
              </a:rPr>
              <a:t>dịch</a:t>
            </a:r>
            <a:r>
              <a:rPr lang="en-US" sz="2200" dirty="0">
                <a:latin typeface="+mj-lt"/>
              </a:rPr>
              <a:t> AgNO</a:t>
            </a:r>
            <a:r>
              <a:rPr lang="en-US" sz="2200" baseline="-25000" dirty="0">
                <a:latin typeface="+mj-lt"/>
              </a:rPr>
              <a:t>3</a:t>
            </a:r>
            <a:r>
              <a:rPr lang="en-US" sz="2200" dirty="0">
                <a:latin typeface="+mj-lt"/>
              </a:rPr>
              <a:t> 2%, dung </a:t>
            </a:r>
            <a:r>
              <a:rPr lang="en-US" sz="2200" dirty="0" err="1">
                <a:latin typeface="+mj-lt"/>
              </a:rPr>
              <a:t>dịch</a:t>
            </a:r>
            <a:r>
              <a:rPr lang="en-US" sz="2200" dirty="0">
                <a:latin typeface="+mj-lt"/>
              </a:rPr>
              <a:t> NH</a:t>
            </a:r>
            <a:r>
              <a:rPr lang="en-US" sz="2200" baseline="-25000" dirty="0">
                <a:latin typeface="+mj-lt"/>
              </a:rPr>
              <a:t>3</a:t>
            </a:r>
            <a:r>
              <a:rPr lang="en-US" sz="2200" dirty="0">
                <a:latin typeface="+mj-lt"/>
              </a:rPr>
              <a:t> 3%, dung </a:t>
            </a:r>
            <a:r>
              <a:rPr lang="en-US" sz="2200" dirty="0" err="1">
                <a:latin typeface="+mj-lt"/>
              </a:rPr>
              <a:t>dịch</a:t>
            </a:r>
            <a:r>
              <a:rPr lang="en-US" sz="2200" dirty="0">
                <a:latin typeface="+mj-lt"/>
              </a:rPr>
              <a:t> CH</a:t>
            </a:r>
            <a:r>
              <a:rPr lang="en-US" sz="2200" baseline="-25000" dirty="0">
                <a:latin typeface="+mj-lt"/>
              </a:rPr>
              <a:t>3</a:t>
            </a:r>
            <a:r>
              <a:rPr lang="en-US" sz="2200" dirty="0">
                <a:latin typeface="+mj-lt"/>
              </a:rPr>
              <a:t>CHO 10%;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cốc</a:t>
            </a:r>
            <a:r>
              <a:rPr lang="en-US" sz="2200" dirty="0">
                <a:latin typeface="+mj-lt"/>
              </a:rPr>
              <a:t> </a:t>
            </a:r>
            <a:r>
              <a:rPr lang="en-US" sz="2200" dirty="0" err="1">
                <a:latin typeface="+mj-lt"/>
              </a:rPr>
              <a:t>nước</a:t>
            </a:r>
            <a:r>
              <a:rPr lang="en-US" sz="2200" dirty="0">
                <a:latin typeface="+mj-lt"/>
              </a:rPr>
              <a:t> </a:t>
            </a:r>
            <a:r>
              <a:rPr lang="en-US" sz="2200" dirty="0" err="1">
                <a:latin typeface="+mj-lt"/>
              </a:rPr>
              <a:t>nóng</a:t>
            </a:r>
            <a:r>
              <a:rPr lang="en-US" sz="2200" dirty="0">
                <a:latin typeface="+mj-lt"/>
              </a:rPr>
              <a:t>.</a:t>
            </a:r>
          </a:p>
        </p:txBody>
      </p:sp>
      <p:sp>
        <p:nvSpPr>
          <p:cNvPr id="30" name="TextBox 29">
            <a:extLst>
              <a:ext uri="{FF2B5EF4-FFF2-40B4-BE49-F238E27FC236}">
                <a16:creationId xmlns:a16="http://schemas.microsoft.com/office/drawing/2014/main" id="{2DAFF8C4-EE99-DCDA-14AD-75CC7767D79E}"/>
              </a:ext>
            </a:extLst>
          </p:cNvPr>
          <p:cNvSpPr txBox="1"/>
          <p:nvPr/>
        </p:nvSpPr>
        <p:spPr>
          <a:xfrm>
            <a:off x="1142541" y="3003628"/>
            <a:ext cx="10822480" cy="1320298"/>
          </a:xfrm>
          <a:prstGeom prst="rect">
            <a:avLst/>
          </a:prstGeom>
          <a:noFill/>
        </p:spPr>
        <p:txBody>
          <a:bodyPr wrap="square" rtlCol="0">
            <a:spAutoFit/>
          </a:bodyPr>
          <a:lstStyle/>
          <a:p>
            <a:pPr>
              <a:lnSpc>
                <a:spcPct val="125000"/>
              </a:lnSpc>
            </a:pPr>
            <a:r>
              <a:rPr lang="en-US" sz="2200" dirty="0">
                <a:latin typeface="+mj-lt"/>
              </a:rPr>
              <a:t>Cho 2-3 mL dung </a:t>
            </a:r>
            <a:r>
              <a:rPr lang="en-US" sz="2200" dirty="0" err="1">
                <a:latin typeface="+mj-lt"/>
              </a:rPr>
              <a:t>dịch</a:t>
            </a:r>
            <a:r>
              <a:rPr lang="en-US" sz="2200" dirty="0">
                <a:latin typeface="+mj-lt"/>
              </a:rPr>
              <a:t> AgNO</a:t>
            </a:r>
            <a:r>
              <a:rPr lang="en-US" sz="2200" baseline="-25000" dirty="0">
                <a:latin typeface="+mj-lt"/>
              </a:rPr>
              <a:t>3</a:t>
            </a:r>
            <a:r>
              <a:rPr lang="en-US" sz="2200" dirty="0">
                <a:latin typeface="+mj-lt"/>
              </a:rPr>
              <a:t> 2%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a:t>
            </a:r>
          </a:p>
          <a:p>
            <a:pPr>
              <a:lnSpc>
                <a:spcPct val="125000"/>
              </a:lnSpc>
            </a:pPr>
            <a:r>
              <a:rPr lang="en-US" sz="2200" dirty="0" err="1">
                <a:latin typeface="+mj-lt"/>
              </a:rPr>
              <a:t>Thêm</a:t>
            </a:r>
            <a:r>
              <a:rPr lang="en-US" sz="2200" dirty="0">
                <a:latin typeface="+mj-lt"/>
              </a:rPr>
              <a:t> </a:t>
            </a:r>
            <a:r>
              <a:rPr lang="en-US" sz="2200" dirty="0" err="1">
                <a:latin typeface="+mj-lt"/>
              </a:rPr>
              <a:t>từ</a:t>
            </a:r>
            <a:r>
              <a:rPr lang="en-US" sz="2200" dirty="0">
                <a:latin typeface="+mj-lt"/>
              </a:rPr>
              <a:t> </a:t>
            </a:r>
            <a:r>
              <a:rPr lang="en-US" sz="2200" dirty="0" err="1">
                <a:latin typeface="+mj-lt"/>
              </a:rPr>
              <a:t>từ</a:t>
            </a:r>
            <a:r>
              <a:rPr lang="en-US" sz="2200" dirty="0">
                <a:latin typeface="+mj-lt"/>
              </a:rPr>
              <a:t> dung </a:t>
            </a:r>
            <a:r>
              <a:rPr lang="en-US" sz="2200" dirty="0" err="1">
                <a:latin typeface="+mj-lt"/>
              </a:rPr>
              <a:t>dịch</a:t>
            </a:r>
            <a:r>
              <a:rPr lang="en-US" sz="2200" dirty="0">
                <a:latin typeface="+mj-lt"/>
              </a:rPr>
              <a:t> NH</a:t>
            </a:r>
            <a:r>
              <a:rPr lang="en-US" sz="2200" baseline="-25000" dirty="0">
                <a:latin typeface="+mj-lt"/>
              </a:rPr>
              <a:t>3</a:t>
            </a:r>
            <a:r>
              <a:rPr lang="en-US" sz="2200" dirty="0">
                <a:latin typeface="+mj-lt"/>
              </a:rPr>
              <a:t> 3% </a:t>
            </a:r>
            <a:r>
              <a:rPr lang="en-US" sz="2200" dirty="0" err="1">
                <a:latin typeface="+mj-lt"/>
              </a:rPr>
              <a:t>vào</a:t>
            </a:r>
            <a:r>
              <a:rPr lang="en-US" sz="2200" dirty="0">
                <a:latin typeface="+mj-lt"/>
              </a:rPr>
              <a:t> </a:t>
            </a:r>
            <a:r>
              <a:rPr lang="en-US" sz="2200" dirty="0" err="1">
                <a:latin typeface="+mj-lt"/>
              </a:rPr>
              <a:t>và</a:t>
            </a:r>
            <a:r>
              <a:rPr lang="en-US" sz="2200" dirty="0">
                <a:latin typeface="+mj-lt"/>
              </a:rPr>
              <a:t> </a:t>
            </a:r>
            <a:r>
              <a:rPr lang="en-US" sz="2200" dirty="0" err="1">
                <a:latin typeface="+mj-lt"/>
              </a:rPr>
              <a:t>lắc</a:t>
            </a:r>
            <a:r>
              <a:rPr lang="en-US" sz="2200" dirty="0">
                <a:latin typeface="+mj-lt"/>
              </a:rPr>
              <a:t> </a:t>
            </a:r>
            <a:r>
              <a:rPr lang="en-US" sz="2200" dirty="0" err="1">
                <a:latin typeface="+mj-lt"/>
              </a:rPr>
              <a:t>đều</a:t>
            </a:r>
            <a:r>
              <a:rPr lang="en-US" sz="2200" dirty="0">
                <a:latin typeface="+mj-lt"/>
              </a:rPr>
              <a:t> </a:t>
            </a:r>
            <a:r>
              <a:rPr lang="en-US" sz="2200" dirty="0" err="1">
                <a:latin typeface="+mj-lt"/>
              </a:rPr>
              <a:t>cho</a:t>
            </a:r>
            <a:r>
              <a:rPr lang="en-US" sz="2200" dirty="0">
                <a:latin typeface="+mj-lt"/>
              </a:rPr>
              <a:t> </a:t>
            </a:r>
            <a:r>
              <a:rPr lang="en-US" sz="2200" dirty="0" err="1">
                <a:latin typeface="+mj-lt"/>
              </a:rPr>
              <a:t>đến</a:t>
            </a:r>
            <a:r>
              <a:rPr lang="en-US" sz="2200" dirty="0">
                <a:latin typeface="+mj-lt"/>
              </a:rPr>
              <a:t> </a:t>
            </a:r>
            <a:r>
              <a:rPr lang="en-US" sz="2200" dirty="0" err="1">
                <a:latin typeface="+mj-lt"/>
              </a:rPr>
              <a:t>khi</a:t>
            </a:r>
            <a:r>
              <a:rPr lang="en-US" sz="2200" dirty="0">
                <a:latin typeface="+mj-lt"/>
              </a:rPr>
              <a:t> </a:t>
            </a:r>
            <a:r>
              <a:rPr lang="en-US" sz="2200" dirty="0" err="1">
                <a:latin typeface="+mj-lt"/>
              </a:rPr>
              <a:t>kết</a:t>
            </a:r>
            <a:r>
              <a:rPr lang="en-US" sz="2200" dirty="0">
                <a:latin typeface="+mj-lt"/>
              </a:rPr>
              <a:t> </a:t>
            </a:r>
            <a:r>
              <a:rPr lang="en-US" sz="2200" dirty="0" err="1">
                <a:latin typeface="+mj-lt"/>
              </a:rPr>
              <a:t>tủa</a:t>
            </a:r>
            <a:r>
              <a:rPr lang="en-US" sz="2200" dirty="0">
                <a:latin typeface="+mj-lt"/>
              </a:rPr>
              <a:t> tan </a:t>
            </a:r>
            <a:r>
              <a:rPr lang="en-US" sz="2200" dirty="0" err="1">
                <a:latin typeface="+mj-lt"/>
              </a:rPr>
              <a:t>hoàn</a:t>
            </a:r>
            <a:r>
              <a:rPr lang="en-US" sz="2200" dirty="0">
                <a:latin typeface="+mj-lt"/>
              </a:rPr>
              <a:t> </a:t>
            </a:r>
            <a:r>
              <a:rPr lang="en-US" sz="2200" dirty="0" err="1">
                <a:latin typeface="+mj-lt"/>
              </a:rPr>
              <a:t>toàn</a:t>
            </a:r>
            <a:r>
              <a:rPr lang="en-US" sz="2200" dirty="0">
                <a:latin typeface="+mj-lt"/>
              </a:rPr>
              <a:t>.</a:t>
            </a:r>
          </a:p>
          <a:p>
            <a:pPr>
              <a:lnSpc>
                <a:spcPct val="125000"/>
              </a:lnSpc>
            </a:pPr>
            <a:r>
              <a:rPr lang="en-US" sz="2200" dirty="0" err="1">
                <a:latin typeface="+mj-lt"/>
              </a:rPr>
              <a:t>Nhỏ</a:t>
            </a:r>
            <a:r>
              <a:rPr lang="en-US" sz="2200" dirty="0">
                <a:latin typeface="+mj-lt"/>
              </a:rPr>
              <a:t> </a:t>
            </a:r>
            <a:r>
              <a:rPr lang="en-US" sz="2200" dirty="0" err="1">
                <a:latin typeface="+mj-lt"/>
              </a:rPr>
              <a:t>vài</a:t>
            </a:r>
            <a:r>
              <a:rPr lang="en-US" sz="2200" dirty="0">
                <a:latin typeface="+mj-lt"/>
              </a:rPr>
              <a:t> </a:t>
            </a:r>
            <a:r>
              <a:rPr lang="en-US" sz="2200" dirty="0" err="1">
                <a:latin typeface="+mj-lt"/>
              </a:rPr>
              <a:t>giọt</a:t>
            </a:r>
            <a:r>
              <a:rPr lang="en-US" sz="2200" dirty="0">
                <a:latin typeface="+mj-lt"/>
              </a:rPr>
              <a:t> CH</a:t>
            </a:r>
            <a:r>
              <a:rPr lang="en-US" sz="2200" baseline="-25000" dirty="0">
                <a:latin typeface="+mj-lt"/>
              </a:rPr>
              <a:t>3</a:t>
            </a:r>
            <a:r>
              <a:rPr lang="en-US" sz="2200" dirty="0">
                <a:latin typeface="+mj-lt"/>
              </a:rPr>
              <a:t>CHO 5%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lắc</a:t>
            </a:r>
            <a:r>
              <a:rPr lang="en-US" sz="2200" dirty="0">
                <a:latin typeface="+mj-lt"/>
              </a:rPr>
              <a:t> </a:t>
            </a:r>
            <a:r>
              <a:rPr lang="en-US" sz="2200" dirty="0" err="1">
                <a:latin typeface="+mj-lt"/>
              </a:rPr>
              <a:t>đều</a:t>
            </a:r>
            <a:r>
              <a:rPr lang="en-US" sz="2200" dirty="0">
                <a:latin typeface="+mj-lt"/>
              </a:rPr>
              <a:t>.</a:t>
            </a:r>
          </a:p>
        </p:txBody>
      </p:sp>
      <p:sp>
        <p:nvSpPr>
          <p:cNvPr id="31" name="TextBox 30">
            <a:extLst>
              <a:ext uri="{FF2B5EF4-FFF2-40B4-BE49-F238E27FC236}">
                <a16:creationId xmlns:a16="http://schemas.microsoft.com/office/drawing/2014/main" id="{D1F5CFA7-E5CB-070B-A928-5AF675970F45}"/>
              </a:ext>
            </a:extLst>
          </p:cNvPr>
          <p:cNvSpPr txBox="1"/>
          <p:nvPr/>
        </p:nvSpPr>
        <p:spPr>
          <a:xfrm>
            <a:off x="1142541" y="4317611"/>
            <a:ext cx="10360884" cy="897105"/>
          </a:xfrm>
          <a:prstGeom prst="rect">
            <a:avLst/>
          </a:prstGeom>
          <a:noFill/>
        </p:spPr>
        <p:txBody>
          <a:bodyPr wrap="square" rtlCol="0">
            <a:spAutoFit/>
          </a:bodyPr>
          <a:lstStyle/>
          <a:p>
            <a:pPr>
              <a:lnSpc>
                <a:spcPct val="125000"/>
              </a:lnSpc>
            </a:pPr>
            <a:r>
              <a:rPr lang="en-US" sz="2200" dirty="0" err="1">
                <a:latin typeface="+mj-lt"/>
              </a:rPr>
              <a:t>Đặt</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vào</a:t>
            </a:r>
            <a:r>
              <a:rPr lang="en-US" sz="2200" dirty="0">
                <a:latin typeface="+mj-lt"/>
              </a:rPr>
              <a:t> </a:t>
            </a:r>
            <a:r>
              <a:rPr lang="en-US" sz="2200" dirty="0" err="1">
                <a:latin typeface="+mj-lt"/>
              </a:rPr>
              <a:t>cốc</a:t>
            </a:r>
            <a:r>
              <a:rPr lang="en-US" sz="2200" dirty="0">
                <a:latin typeface="+mj-lt"/>
              </a:rPr>
              <a:t> </a:t>
            </a:r>
            <a:r>
              <a:rPr lang="en-US" sz="2200" dirty="0" err="1">
                <a:latin typeface="+mj-lt"/>
              </a:rPr>
              <a:t>chứa</a:t>
            </a:r>
            <a:r>
              <a:rPr lang="en-US" sz="2200" dirty="0">
                <a:latin typeface="+mj-lt"/>
              </a:rPr>
              <a:t> </a:t>
            </a:r>
            <a:r>
              <a:rPr lang="en-US" sz="2200" dirty="0" err="1">
                <a:latin typeface="+mj-lt"/>
              </a:rPr>
              <a:t>nước</a:t>
            </a:r>
            <a:r>
              <a:rPr lang="en-US" sz="2200" dirty="0">
                <a:latin typeface="+mj-lt"/>
              </a:rPr>
              <a:t> </a:t>
            </a:r>
            <a:r>
              <a:rPr lang="en-US" sz="2200" dirty="0" err="1">
                <a:latin typeface="+mj-lt"/>
              </a:rPr>
              <a:t>nóng</a:t>
            </a:r>
            <a:r>
              <a:rPr lang="en-US" sz="2200" dirty="0">
                <a:latin typeface="+mj-lt"/>
              </a:rPr>
              <a:t> (60</a:t>
            </a:r>
            <a:r>
              <a:rPr lang="en-US" sz="2200" baseline="30000" dirty="0">
                <a:latin typeface="+mj-lt"/>
              </a:rPr>
              <a:t>o</a:t>
            </a:r>
            <a:r>
              <a:rPr lang="en-US" sz="2200" dirty="0">
                <a:latin typeface="+mj-lt"/>
              </a:rPr>
              <a:t>), </a:t>
            </a:r>
            <a:r>
              <a:rPr lang="en-US" sz="2200" dirty="0" err="1">
                <a:latin typeface="+mj-lt"/>
              </a:rPr>
              <a:t>để</a:t>
            </a:r>
            <a:r>
              <a:rPr lang="en-US" sz="2200" dirty="0">
                <a:latin typeface="+mj-lt"/>
              </a:rPr>
              <a:t> </a:t>
            </a:r>
            <a:r>
              <a:rPr lang="en-US" sz="2200" dirty="0" err="1">
                <a:latin typeface="+mj-lt"/>
              </a:rPr>
              <a:t>yên</a:t>
            </a:r>
            <a:r>
              <a:rPr lang="en-US" sz="2200" dirty="0">
                <a:latin typeface="+mj-lt"/>
              </a:rPr>
              <a:t>.</a:t>
            </a:r>
          </a:p>
          <a:p>
            <a:pPr>
              <a:lnSpc>
                <a:spcPct val="125000"/>
              </a:lnSpc>
            </a:pPr>
            <a:r>
              <a:rPr lang="en-US" sz="2200" dirty="0">
                <a:latin typeface="+mj-lt"/>
              </a:rPr>
              <a:t>Sau </a:t>
            </a:r>
            <a:r>
              <a:rPr lang="en-US" sz="2200" dirty="0" err="1">
                <a:latin typeface="+mj-lt"/>
              </a:rPr>
              <a:t>vài</a:t>
            </a:r>
            <a:r>
              <a:rPr lang="en-US" sz="2200" dirty="0">
                <a:latin typeface="+mj-lt"/>
              </a:rPr>
              <a:t> </a:t>
            </a:r>
            <a:r>
              <a:rPr lang="en-US" sz="2200" dirty="0" err="1">
                <a:latin typeface="+mj-lt"/>
              </a:rPr>
              <a:t>phút</a:t>
            </a:r>
            <a:r>
              <a:rPr lang="en-US" sz="2200" dirty="0">
                <a:latin typeface="+mj-lt"/>
              </a:rPr>
              <a:t> </a:t>
            </a:r>
            <a:r>
              <a:rPr lang="en-US" sz="2200" dirty="0" err="1">
                <a:latin typeface="+mj-lt"/>
              </a:rPr>
              <a:t>lấy</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ra</a:t>
            </a:r>
            <a:r>
              <a:rPr lang="en-US" sz="2200" dirty="0">
                <a:latin typeface="+mj-lt"/>
              </a:rPr>
              <a:t> </a:t>
            </a:r>
            <a:r>
              <a:rPr lang="en-US" sz="2200" dirty="0" err="1">
                <a:latin typeface="+mj-lt"/>
              </a:rPr>
              <a:t>khỏi</a:t>
            </a:r>
            <a:r>
              <a:rPr lang="en-US" sz="2200" dirty="0">
                <a:latin typeface="+mj-lt"/>
              </a:rPr>
              <a:t> </a:t>
            </a:r>
            <a:r>
              <a:rPr lang="en-US" sz="2200" dirty="0" err="1">
                <a:latin typeface="+mj-lt"/>
              </a:rPr>
              <a:t>cốc</a:t>
            </a:r>
            <a:r>
              <a:rPr lang="en-US" sz="2200" dirty="0">
                <a:latin typeface="+mj-lt"/>
              </a:rPr>
              <a:t>.</a:t>
            </a:r>
          </a:p>
        </p:txBody>
      </p:sp>
      <p:sp>
        <p:nvSpPr>
          <p:cNvPr id="32" name="TextBox 31">
            <a:extLst>
              <a:ext uri="{FF2B5EF4-FFF2-40B4-BE49-F238E27FC236}">
                <a16:creationId xmlns:a16="http://schemas.microsoft.com/office/drawing/2014/main" id="{5CC4BDE7-2092-A735-7B45-0D1B3AA70E54}"/>
              </a:ext>
            </a:extLst>
          </p:cNvPr>
          <p:cNvSpPr txBox="1"/>
          <p:nvPr/>
        </p:nvSpPr>
        <p:spPr>
          <a:xfrm>
            <a:off x="3714441" y="5494970"/>
            <a:ext cx="6487567" cy="473912"/>
          </a:xfrm>
          <a:prstGeom prst="rect">
            <a:avLst/>
          </a:prstGeom>
          <a:noFill/>
        </p:spPr>
        <p:txBody>
          <a:bodyPr wrap="square" rtlCol="0">
            <a:spAutoFit/>
          </a:bodyPr>
          <a:lstStyle/>
          <a:p>
            <a:pPr>
              <a:lnSpc>
                <a:spcPct val="125000"/>
              </a:lnSpc>
            </a:pPr>
            <a:r>
              <a:rPr lang="en-US" sz="2200" dirty="0">
                <a:latin typeface="+mj-lt"/>
              </a:rPr>
              <a:t>Quan </a:t>
            </a:r>
            <a:r>
              <a:rPr lang="en-US" sz="2200" dirty="0" err="1">
                <a:latin typeface="+mj-lt"/>
              </a:rPr>
              <a:t>sát</a:t>
            </a:r>
            <a:r>
              <a:rPr lang="en-US" sz="2200" dirty="0">
                <a:latin typeface="+mj-lt"/>
              </a:rPr>
              <a:t>, </a:t>
            </a:r>
            <a:r>
              <a:rPr lang="en-US" sz="2200" dirty="0" err="1">
                <a:latin typeface="+mj-lt"/>
              </a:rPr>
              <a:t>mô</a:t>
            </a:r>
            <a:r>
              <a:rPr lang="en-US" sz="2200" dirty="0">
                <a:latin typeface="+mj-lt"/>
              </a:rPr>
              <a:t> </a:t>
            </a:r>
            <a:r>
              <a:rPr lang="en-US" sz="2200" dirty="0" err="1">
                <a:latin typeface="+mj-lt"/>
              </a:rPr>
              <a:t>tả</a:t>
            </a:r>
            <a:r>
              <a:rPr lang="en-US" sz="2200" dirty="0">
                <a:latin typeface="+mj-lt"/>
              </a:rPr>
              <a:t> </a:t>
            </a:r>
            <a:r>
              <a:rPr lang="en-US" sz="2200" dirty="0" err="1">
                <a:latin typeface="+mj-lt"/>
              </a:rPr>
              <a:t>hiện</a:t>
            </a:r>
            <a:r>
              <a:rPr lang="en-US" sz="2200" dirty="0">
                <a:latin typeface="+mj-lt"/>
              </a:rPr>
              <a:t> </a:t>
            </a:r>
            <a:r>
              <a:rPr lang="en-US" sz="2200" dirty="0" err="1">
                <a:latin typeface="+mj-lt"/>
              </a:rPr>
              <a:t>tượng</a:t>
            </a:r>
            <a:r>
              <a:rPr lang="en-US" sz="2200" dirty="0">
                <a:latin typeface="+mj-lt"/>
              </a:rPr>
              <a:t> </a:t>
            </a:r>
            <a:r>
              <a:rPr lang="en-US" sz="2200" dirty="0" err="1">
                <a:latin typeface="+mj-lt"/>
              </a:rPr>
              <a:t>xảy</a:t>
            </a:r>
            <a:r>
              <a:rPr lang="en-US" sz="2200" dirty="0">
                <a:latin typeface="+mj-lt"/>
              </a:rPr>
              <a:t> </a:t>
            </a:r>
            <a:r>
              <a:rPr lang="en-US" sz="2200" dirty="0" err="1">
                <a:latin typeface="+mj-lt"/>
              </a:rPr>
              <a:t>ra</a:t>
            </a:r>
            <a:r>
              <a:rPr lang="en-US" sz="2200" dirty="0">
                <a:latin typeface="+mj-lt"/>
              </a:rPr>
              <a:t> </a:t>
            </a:r>
            <a:r>
              <a:rPr lang="en-US" sz="2200" dirty="0" err="1">
                <a:latin typeface="+mj-lt"/>
              </a:rPr>
              <a:t>và</a:t>
            </a:r>
            <a:r>
              <a:rPr lang="en-US" sz="2200" dirty="0">
                <a:latin typeface="+mj-lt"/>
              </a:rPr>
              <a:t> </a:t>
            </a:r>
            <a:r>
              <a:rPr lang="en-US" sz="2200" dirty="0" err="1">
                <a:latin typeface="+mj-lt"/>
              </a:rPr>
              <a:t>giải</a:t>
            </a:r>
            <a:r>
              <a:rPr lang="en-US" sz="2200" dirty="0">
                <a:latin typeface="+mj-lt"/>
              </a:rPr>
              <a:t> </a:t>
            </a:r>
            <a:r>
              <a:rPr lang="en-US" sz="2200" dirty="0" err="1">
                <a:latin typeface="+mj-lt"/>
              </a:rPr>
              <a:t>thích</a:t>
            </a:r>
            <a:r>
              <a:rPr lang="en-US" sz="2200" dirty="0">
                <a:latin typeface="+mj-lt"/>
              </a:rPr>
              <a:t>.</a:t>
            </a:r>
          </a:p>
        </p:txBody>
      </p:sp>
      <p:grpSp>
        <p:nvGrpSpPr>
          <p:cNvPr id="7" name="Group 6">
            <a:extLst>
              <a:ext uri="{FF2B5EF4-FFF2-40B4-BE49-F238E27FC236}">
                <a16:creationId xmlns:a16="http://schemas.microsoft.com/office/drawing/2014/main" id="{576D8BD0-DD1F-2EC7-8AFC-2D95C2275FA3}"/>
              </a:ext>
            </a:extLst>
          </p:cNvPr>
          <p:cNvGrpSpPr/>
          <p:nvPr/>
        </p:nvGrpSpPr>
        <p:grpSpPr>
          <a:xfrm>
            <a:off x="1384063" y="1596072"/>
            <a:ext cx="1806244" cy="569006"/>
            <a:chOff x="1060451" y="1552576"/>
            <a:chExt cx="1806244" cy="569006"/>
          </a:xfrm>
        </p:grpSpPr>
        <p:sp>
          <p:nvSpPr>
            <p:cNvPr id="8" name="Rectangle: Rounded Corners 7">
              <a:extLst>
                <a:ext uri="{FF2B5EF4-FFF2-40B4-BE49-F238E27FC236}">
                  <a16:creationId xmlns:a16="http://schemas.microsoft.com/office/drawing/2014/main" id="{42B29B11-FC9E-0D0F-4727-BB346C9C08BA}"/>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F1C7C3-EF70-F04B-B6F5-68FD8534DE63}"/>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Chuẩn bị</a:t>
              </a:r>
            </a:p>
          </p:txBody>
        </p:sp>
      </p:grpSp>
      <p:grpSp>
        <p:nvGrpSpPr>
          <p:cNvPr id="19" name="Group 18">
            <a:extLst>
              <a:ext uri="{FF2B5EF4-FFF2-40B4-BE49-F238E27FC236}">
                <a16:creationId xmlns:a16="http://schemas.microsoft.com/office/drawing/2014/main" id="{E96BA8CC-9B9D-70A9-5318-5EF06485CC7B}"/>
              </a:ext>
            </a:extLst>
          </p:cNvPr>
          <p:cNvGrpSpPr/>
          <p:nvPr/>
        </p:nvGrpSpPr>
        <p:grpSpPr>
          <a:xfrm>
            <a:off x="1384063" y="2298197"/>
            <a:ext cx="1806244" cy="569006"/>
            <a:chOff x="1060451" y="1552576"/>
            <a:chExt cx="1806244" cy="569006"/>
          </a:xfrm>
        </p:grpSpPr>
        <p:sp>
          <p:nvSpPr>
            <p:cNvPr id="21" name="Rectangle: Rounded Corners 20">
              <a:extLst>
                <a:ext uri="{FF2B5EF4-FFF2-40B4-BE49-F238E27FC236}">
                  <a16:creationId xmlns:a16="http://schemas.microsoft.com/office/drawing/2014/main" id="{76DD9675-1D72-10E7-CADC-D828BE552381}"/>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44C1C10-B8B2-2045-472B-5725A03442F7}"/>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Tiến hành</a:t>
              </a:r>
            </a:p>
          </p:txBody>
        </p:sp>
      </p:grpSp>
      <p:sp>
        <p:nvSpPr>
          <p:cNvPr id="27" name="Oval 26">
            <a:extLst>
              <a:ext uri="{FF2B5EF4-FFF2-40B4-BE49-F238E27FC236}">
                <a16:creationId xmlns:a16="http://schemas.microsoft.com/office/drawing/2014/main" id="{C229D7A1-F347-597A-2E52-8F46DABE024E}"/>
              </a:ext>
            </a:extLst>
          </p:cNvPr>
          <p:cNvSpPr/>
          <p:nvPr/>
        </p:nvSpPr>
        <p:spPr>
          <a:xfrm>
            <a:off x="867617" y="3128584"/>
            <a:ext cx="276225" cy="2762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B8450F-ED07-32E3-6A99-5F5E01439B5D}"/>
              </a:ext>
            </a:extLst>
          </p:cNvPr>
          <p:cNvSpPr/>
          <p:nvPr/>
        </p:nvSpPr>
        <p:spPr>
          <a:xfrm>
            <a:off x="867617" y="4421249"/>
            <a:ext cx="276225" cy="2762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7C37D746-8186-E313-867E-D8D1EAEF5BFA}"/>
              </a:ext>
            </a:extLst>
          </p:cNvPr>
          <p:cNvGrpSpPr/>
          <p:nvPr/>
        </p:nvGrpSpPr>
        <p:grpSpPr>
          <a:xfrm>
            <a:off x="2035195" y="5450232"/>
            <a:ext cx="1679246" cy="569006"/>
            <a:chOff x="1123950" y="1552576"/>
            <a:chExt cx="1679246" cy="569006"/>
          </a:xfrm>
        </p:grpSpPr>
        <p:sp>
          <p:nvSpPr>
            <p:cNvPr id="52" name="Rectangle: Rounded Corners 51">
              <a:extLst>
                <a:ext uri="{FF2B5EF4-FFF2-40B4-BE49-F238E27FC236}">
                  <a16:creationId xmlns:a16="http://schemas.microsoft.com/office/drawing/2014/main" id="{DF5F4F92-A8C5-8D9B-B48F-55980307F9B8}"/>
                </a:ext>
              </a:extLst>
            </p:cNvPr>
            <p:cNvSpPr/>
            <p:nvPr/>
          </p:nvSpPr>
          <p:spPr>
            <a:xfrm>
              <a:off x="1169823" y="1552576"/>
              <a:ext cx="1587500"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850F1A7-15CB-DFF0-74B6-A5894928C8C0}"/>
                </a:ext>
              </a:extLst>
            </p:cNvPr>
            <p:cNvSpPr txBox="1"/>
            <p:nvPr/>
          </p:nvSpPr>
          <p:spPr>
            <a:xfrm>
              <a:off x="1123950" y="1615771"/>
              <a:ext cx="1679246" cy="461665"/>
            </a:xfrm>
            <a:prstGeom prst="rect">
              <a:avLst/>
            </a:prstGeom>
            <a:noFill/>
          </p:spPr>
          <p:txBody>
            <a:bodyPr wrap="square" rtlCol="0">
              <a:spAutoFit/>
            </a:bodyPr>
            <a:lstStyle/>
            <a:p>
              <a:pPr algn="ctr"/>
              <a:r>
                <a:rPr lang="en-US" sz="2400" b="1">
                  <a:solidFill>
                    <a:schemeClr val="bg1"/>
                  </a:solidFill>
                </a:rPr>
                <a:t>Yêu cầu</a:t>
              </a:r>
            </a:p>
          </p:txBody>
        </p:sp>
      </p:grpSp>
      <p:grpSp>
        <p:nvGrpSpPr>
          <p:cNvPr id="57" name="Group 56">
            <a:extLst>
              <a:ext uri="{FF2B5EF4-FFF2-40B4-BE49-F238E27FC236}">
                <a16:creationId xmlns:a16="http://schemas.microsoft.com/office/drawing/2014/main" id="{08AC2D5A-A575-0BD4-2E61-CA33813E4603}"/>
              </a:ext>
            </a:extLst>
          </p:cNvPr>
          <p:cNvGrpSpPr/>
          <p:nvPr/>
        </p:nvGrpSpPr>
        <p:grpSpPr>
          <a:xfrm>
            <a:off x="3919608" y="390525"/>
            <a:ext cx="4354669" cy="880577"/>
            <a:chOff x="3919608" y="390525"/>
            <a:chExt cx="4354669" cy="880577"/>
          </a:xfrm>
        </p:grpSpPr>
        <p:grpSp>
          <p:nvGrpSpPr>
            <p:cNvPr id="36" name="Group 35">
              <a:extLst>
                <a:ext uri="{FF2B5EF4-FFF2-40B4-BE49-F238E27FC236}">
                  <a16:creationId xmlns:a16="http://schemas.microsoft.com/office/drawing/2014/main" id="{D89B1055-6187-AD72-2310-8A809825EF79}"/>
                </a:ext>
              </a:extLst>
            </p:cNvPr>
            <p:cNvGrpSpPr/>
            <p:nvPr/>
          </p:nvGrpSpPr>
          <p:grpSpPr>
            <a:xfrm>
              <a:off x="4486275" y="452432"/>
              <a:ext cx="3219450" cy="718924"/>
              <a:chOff x="4087456" y="389709"/>
              <a:chExt cx="3219450" cy="718924"/>
            </a:xfrm>
          </p:grpSpPr>
          <p:sp>
            <p:nvSpPr>
              <p:cNvPr id="39" name="Rectangle: Rounded Corners 38">
                <a:extLst>
                  <a:ext uri="{FF2B5EF4-FFF2-40B4-BE49-F238E27FC236}">
                    <a16:creationId xmlns:a16="http://schemas.microsoft.com/office/drawing/2014/main" id="{9F7BEC38-705C-BC5F-24E8-5ECD32A5295C}"/>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864730-BC90-AF65-6E3D-F4864BA3F02B}"/>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1</a:t>
                </a:r>
              </a:p>
            </p:txBody>
          </p:sp>
        </p:grpSp>
        <p:pic>
          <p:nvPicPr>
            <p:cNvPr id="55" name="Picture 54">
              <a:extLst>
                <a:ext uri="{FF2B5EF4-FFF2-40B4-BE49-F238E27FC236}">
                  <a16:creationId xmlns:a16="http://schemas.microsoft.com/office/drawing/2014/main" id="{80FC8C8F-AAF6-08BB-FF20-CA5C65E11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56" name="Picture 55">
              <a:extLst>
                <a:ext uri="{FF2B5EF4-FFF2-40B4-BE49-F238E27FC236}">
                  <a16:creationId xmlns:a16="http://schemas.microsoft.com/office/drawing/2014/main" id="{EC3EE6CF-51BC-6198-9233-81003B79E9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spTree>
    <p:extLst>
      <p:ext uri="{BB962C8B-B14F-4D97-AF65-F5344CB8AC3E}">
        <p14:creationId xmlns:p14="http://schemas.microsoft.com/office/powerpoint/2010/main" val="146328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57" name="Group 56">
            <a:extLst>
              <a:ext uri="{FF2B5EF4-FFF2-40B4-BE49-F238E27FC236}">
                <a16:creationId xmlns:a16="http://schemas.microsoft.com/office/drawing/2014/main" id="{08AC2D5A-A575-0BD4-2E61-CA33813E4603}"/>
              </a:ext>
            </a:extLst>
          </p:cNvPr>
          <p:cNvGrpSpPr/>
          <p:nvPr/>
        </p:nvGrpSpPr>
        <p:grpSpPr>
          <a:xfrm>
            <a:off x="3919608" y="390525"/>
            <a:ext cx="4354669" cy="880577"/>
            <a:chOff x="3919608" y="390525"/>
            <a:chExt cx="4354669" cy="880577"/>
          </a:xfrm>
        </p:grpSpPr>
        <p:grpSp>
          <p:nvGrpSpPr>
            <p:cNvPr id="36" name="Group 35">
              <a:extLst>
                <a:ext uri="{FF2B5EF4-FFF2-40B4-BE49-F238E27FC236}">
                  <a16:creationId xmlns:a16="http://schemas.microsoft.com/office/drawing/2014/main" id="{D89B1055-6187-AD72-2310-8A809825EF79}"/>
                </a:ext>
              </a:extLst>
            </p:cNvPr>
            <p:cNvGrpSpPr/>
            <p:nvPr/>
          </p:nvGrpSpPr>
          <p:grpSpPr>
            <a:xfrm>
              <a:off x="4486275" y="452432"/>
              <a:ext cx="3219450" cy="718924"/>
              <a:chOff x="4087456" y="389709"/>
              <a:chExt cx="3219450" cy="718924"/>
            </a:xfrm>
          </p:grpSpPr>
          <p:sp>
            <p:nvSpPr>
              <p:cNvPr id="39" name="Rectangle: Rounded Corners 38">
                <a:extLst>
                  <a:ext uri="{FF2B5EF4-FFF2-40B4-BE49-F238E27FC236}">
                    <a16:creationId xmlns:a16="http://schemas.microsoft.com/office/drawing/2014/main" id="{9F7BEC38-705C-BC5F-24E8-5ECD32A5295C}"/>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864730-BC90-AF65-6E3D-F4864BA3F02B}"/>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1</a:t>
                </a:r>
              </a:p>
            </p:txBody>
          </p:sp>
        </p:grpSp>
        <p:pic>
          <p:nvPicPr>
            <p:cNvPr id="55" name="Picture 54">
              <a:extLst>
                <a:ext uri="{FF2B5EF4-FFF2-40B4-BE49-F238E27FC236}">
                  <a16:creationId xmlns:a16="http://schemas.microsoft.com/office/drawing/2014/main" id="{80FC8C8F-AAF6-08BB-FF20-CA5C65E11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56" name="Picture 55">
              <a:extLst>
                <a:ext uri="{FF2B5EF4-FFF2-40B4-BE49-F238E27FC236}">
                  <a16:creationId xmlns:a16="http://schemas.microsoft.com/office/drawing/2014/main" id="{EC3EE6CF-51BC-6198-9233-81003B79E9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grpSp>
        <p:nvGrpSpPr>
          <p:cNvPr id="7" name="Group 6">
            <a:extLst>
              <a:ext uri="{FF2B5EF4-FFF2-40B4-BE49-F238E27FC236}">
                <a16:creationId xmlns:a16="http://schemas.microsoft.com/office/drawing/2014/main" id="{49A9CF56-E897-40C0-7BF4-BA87174AD994}"/>
              </a:ext>
            </a:extLst>
          </p:cNvPr>
          <p:cNvGrpSpPr/>
          <p:nvPr/>
        </p:nvGrpSpPr>
        <p:grpSpPr>
          <a:xfrm>
            <a:off x="2286001" y="1630085"/>
            <a:ext cx="7619998" cy="2002115"/>
            <a:chOff x="2286001" y="1630085"/>
            <a:chExt cx="7619998" cy="2002115"/>
          </a:xfrm>
        </p:grpSpPr>
        <p:sp>
          <p:nvSpPr>
            <p:cNvPr id="5" name="TextBox 4">
              <a:extLst>
                <a:ext uri="{FF2B5EF4-FFF2-40B4-BE49-F238E27FC236}">
                  <a16:creationId xmlns:a16="http://schemas.microsoft.com/office/drawing/2014/main" id="{AC7ACB36-2D8F-426C-FD26-1B5BF4C48ECF}"/>
                </a:ext>
              </a:extLst>
            </p:cNvPr>
            <p:cNvSpPr txBox="1"/>
            <p:nvPr/>
          </p:nvSpPr>
          <p:spPr>
            <a:xfrm>
              <a:off x="3737945" y="1630085"/>
              <a:ext cx="5685455" cy="897105"/>
            </a:xfrm>
            <a:prstGeom prst="rect">
              <a:avLst/>
            </a:prstGeom>
            <a:noFill/>
          </p:spPr>
          <p:txBody>
            <a:bodyPr wrap="square" rtlCol="0">
              <a:spAutoFit/>
            </a:bodyPr>
            <a:lstStyle/>
            <a:p>
              <a:pPr>
                <a:lnSpc>
                  <a:spcPct val="125000"/>
                </a:lnSpc>
              </a:pPr>
              <a:r>
                <a:rPr lang="vi-VN" sz="2200">
                  <a:latin typeface="+mj-lt"/>
                </a:rPr>
                <a:t>Khi cho dung dịch AgNO</a:t>
              </a:r>
              <a:r>
                <a:rPr lang="vi-VN" sz="2200" baseline="-25000">
                  <a:latin typeface="+mj-lt"/>
                </a:rPr>
                <a:t>3</a:t>
              </a:r>
              <a:r>
                <a:rPr lang="vi-VN" sz="2200">
                  <a:latin typeface="+mj-lt"/>
                </a:rPr>
                <a:t> và dung dịch NH</a:t>
              </a:r>
              <a:r>
                <a:rPr lang="vi-VN" sz="2200" baseline="-25000">
                  <a:latin typeface="+mj-lt"/>
                </a:rPr>
                <a:t>3</a:t>
              </a:r>
              <a:r>
                <a:rPr lang="vi-VN" sz="2200">
                  <a:latin typeface="+mj-lt"/>
                </a:rPr>
                <a:t> thì xuất hiện kết tủa xám silver oxide:</a:t>
              </a:r>
            </a:p>
          </p:txBody>
        </p:sp>
        <p:pic>
          <p:nvPicPr>
            <p:cNvPr id="13" name="Picture 12">
              <a:extLst>
                <a:ext uri="{FF2B5EF4-FFF2-40B4-BE49-F238E27FC236}">
                  <a16:creationId xmlns:a16="http://schemas.microsoft.com/office/drawing/2014/main" id="{2A8E4DEC-7D3A-94CC-D2FF-BBC93C22EB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19612" y="1709161"/>
              <a:ext cx="768376" cy="768376"/>
            </a:xfrm>
            <a:prstGeom prst="rect">
              <a:avLst/>
            </a:prstGeom>
          </p:spPr>
        </p:pic>
        <p:grpSp>
          <p:nvGrpSpPr>
            <p:cNvPr id="15" name="Group 14">
              <a:extLst>
                <a:ext uri="{FF2B5EF4-FFF2-40B4-BE49-F238E27FC236}">
                  <a16:creationId xmlns:a16="http://schemas.microsoft.com/office/drawing/2014/main" id="{4986D928-2CFA-3DD3-44F8-DD2A64992FE2}"/>
                </a:ext>
              </a:extLst>
            </p:cNvPr>
            <p:cNvGrpSpPr/>
            <p:nvPr/>
          </p:nvGrpSpPr>
          <p:grpSpPr>
            <a:xfrm>
              <a:off x="2286001" y="2755899"/>
              <a:ext cx="7619998" cy="876301"/>
              <a:chOff x="2444363" y="3067049"/>
              <a:chExt cx="7303275" cy="876301"/>
            </a:xfrm>
          </p:grpSpPr>
          <p:sp>
            <p:nvSpPr>
              <p:cNvPr id="17" name="Rectangle 16">
                <a:extLst>
                  <a:ext uri="{FF2B5EF4-FFF2-40B4-BE49-F238E27FC236}">
                    <a16:creationId xmlns:a16="http://schemas.microsoft.com/office/drawing/2014/main" id="{96A48109-CBA9-CC1D-A9D4-FA84F265B045}"/>
                  </a:ext>
                </a:extLst>
              </p:cNvPr>
              <p:cNvSpPr/>
              <p:nvPr/>
            </p:nvSpPr>
            <p:spPr>
              <a:xfrm>
                <a:off x="2444363" y="3067049"/>
                <a:ext cx="7303275"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CC86F60-7A03-222E-9B7C-DD31B97821BB}"/>
                  </a:ext>
                </a:extLst>
              </p:cNvPr>
              <p:cNvSpPr txBox="1"/>
              <p:nvPr/>
            </p:nvSpPr>
            <p:spPr>
              <a:xfrm>
                <a:off x="2529567" y="3195002"/>
                <a:ext cx="7132867" cy="578043"/>
              </a:xfrm>
              <a:prstGeom prst="rect">
                <a:avLst/>
              </a:prstGeom>
              <a:noFill/>
            </p:spPr>
            <p:txBody>
              <a:bodyPr wrap="square" rtlCol="0">
                <a:spAutoFit/>
              </a:bodyPr>
              <a:lstStyle/>
              <a:p>
                <a:pPr algn="ctr">
                  <a:lnSpc>
                    <a:spcPct val="125000"/>
                  </a:lnSpc>
                </a:pPr>
                <a:r>
                  <a:rPr lang="pt-BR" sz="2800" b="1" i="0">
                    <a:solidFill>
                      <a:srgbClr val="000000"/>
                    </a:solidFill>
                    <a:effectLst/>
                    <a:latin typeface="+mj-lt"/>
                  </a:rPr>
                  <a:t>2AgNO</a:t>
                </a:r>
                <a:r>
                  <a:rPr lang="pt-BR" sz="2800" b="1" i="0" baseline="-25000">
                    <a:solidFill>
                      <a:srgbClr val="000000"/>
                    </a:solidFill>
                    <a:effectLst/>
                    <a:latin typeface="+mj-lt"/>
                  </a:rPr>
                  <a:t>3</a:t>
                </a:r>
                <a:r>
                  <a:rPr lang="pt-BR" sz="2800" b="1" i="0">
                    <a:solidFill>
                      <a:srgbClr val="000000"/>
                    </a:solidFill>
                    <a:effectLst/>
                    <a:latin typeface="+mj-lt"/>
                  </a:rPr>
                  <a:t> + 2NH</a:t>
                </a:r>
                <a:r>
                  <a:rPr lang="pt-BR" sz="2800" b="1" i="0" baseline="-25000">
                    <a:solidFill>
                      <a:srgbClr val="000000"/>
                    </a:solidFill>
                    <a:effectLst/>
                    <a:latin typeface="+mj-lt"/>
                  </a:rPr>
                  <a:t>3</a:t>
                </a:r>
                <a:r>
                  <a:rPr lang="pt-BR" sz="2800" b="1" i="0">
                    <a:solidFill>
                      <a:srgbClr val="000000"/>
                    </a:solidFill>
                    <a:effectLst/>
                    <a:latin typeface="+mj-lt"/>
                  </a:rPr>
                  <a:t> + H</a:t>
                </a:r>
                <a:r>
                  <a:rPr lang="pt-BR" sz="2800" b="1" i="0" baseline="-25000">
                    <a:solidFill>
                      <a:srgbClr val="000000"/>
                    </a:solidFill>
                    <a:effectLst/>
                    <a:latin typeface="+mj-lt"/>
                  </a:rPr>
                  <a:t>2</a:t>
                </a:r>
                <a:r>
                  <a:rPr lang="pt-BR" sz="2800" b="1" i="0">
                    <a:solidFill>
                      <a:srgbClr val="000000"/>
                    </a:solidFill>
                    <a:effectLst/>
                    <a:latin typeface="+mj-lt"/>
                  </a:rPr>
                  <a:t>O → Ag</a:t>
                </a:r>
                <a:r>
                  <a:rPr lang="pt-BR" sz="2800" b="1" i="0" baseline="-25000">
                    <a:solidFill>
                      <a:srgbClr val="000000"/>
                    </a:solidFill>
                    <a:effectLst/>
                    <a:latin typeface="+mj-lt"/>
                  </a:rPr>
                  <a:t>2</a:t>
                </a:r>
                <a:r>
                  <a:rPr lang="pt-BR" sz="2800" b="1" i="0">
                    <a:solidFill>
                      <a:srgbClr val="000000"/>
                    </a:solidFill>
                    <a:effectLst/>
                    <a:latin typeface="+mj-lt"/>
                  </a:rPr>
                  <a:t>O + 2NH</a:t>
                </a:r>
                <a:r>
                  <a:rPr lang="pt-BR" sz="2800" b="1" i="0" baseline="-25000">
                    <a:solidFill>
                      <a:srgbClr val="000000"/>
                    </a:solidFill>
                    <a:effectLst/>
                    <a:latin typeface="+mj-lt"/>
                  </a:rPr>
                  <a:t>4</a:t>
                </a:r>
                <a:r>
                  <a:rPr lang="pt-BR" sz="2800" b="1" i="0">
                    <a:solidFill>
                      <a:srgbClr val="000000"/>
                    </a:solidFill>
                    <a:effectLst/>
                    <a:latin typeface="+mj-lt"/>
                  </a:rPr>
                  <a:t>NO</a:t>
                </a:r>
                <a:r>
                  <a:rPr lang="pt-BR" sz="2800" b="1" i="0" baseline="-25000">
                    <a:solidFill>
                      <a:srgbClr val="000000"/>
                    </a:solidFill>
                    <a:effectLst/>
                    <a:latin typeface="+mj-lt"/>
                  </a:rPr>
                  <a:t>3</a:t>
                </a:r>
                <a:endParaRPr lang="en-US" sz="2600" b="1">
                  <a:latin typeface="+mj-lt"/>
                </a:endParaRPr>
              </a:p>
            </p:txBody>
          </p:sp>
        </p:grpSp>
      </p:grpSp>
      <p:grpSp>
        <p:nvGrpSpPr>
          <p:cNvPr id="8" name="Group 7">
            <a:extLst>
              <a:ext uri="{FF2B5EF4-FFF2-40B4-BE49-F238E27FC236}">
                <a16:creationId xmlns:a16="http://schemas.microsoft.com/office/drawing/2014/main" id="{D1D44D7F-6676-19E5-49BD-2568A0A1F108}"/>
              </a:ext>
            </a:extLst>
          </p:cNvPr>
          <p:cNvGrpSpPr/>
          <p:nvPr/>
        </p:nvGrpSpPr>
        <p:grpSpPr>
          <a:xfrm>
            <a:off x="1522612" y="4033261"/>
            <a:ext cx="8840588" cy="1783339"/>
            <a:chOff x="1522612" y="4033261"/>
            <a:chExt cx="8840588" cy="1783339"/>
          </a:xfrm>
        </p:grpSpPr>
        <p:sp>
          <p:nvSpPr>
            <p:cNvPr id="34" name="TextBox 33">
              <a:extLst>
                <a:ext uri="{FF2B5EF4-FFF2-40B4-BE49-F238E27FC236}">
                  <a16:creationId xmlns:a16="http://schemas.microsoft.com/office/drawing/2014/main" id="{44F29B90-49A7-DD52-3A10-E9D320D6DEE4}"/>
                </a:ext>
              </a:extLst>
            </p:cNvPr>
            <p:cNvSpPr txBox="1"/>
            <p:nvPr/>
          </p:nvSpPr>
          <p:spPr>
            <a:xfrm>
              <a:off x="2340945" y="4119285"/>
              <a:ext cx="8022255" cy="473912"/>
            </a:xfrm>
            <a:prstGeom prst="rect">
              <a:avLst/>
            </a:prstGeom>
            <a:noFill/>
          </p:spPr>
          <p:txBody>
            <a:bodyPr wrap="square" rtlCol="0">
              <a:spAutoFit/>
            </a:bodyPr>
            <a:lstStyle/>
            <a:p>
              <a:pPr>
                <a:lnSpc>
                  <a:spcPct val="125000"/>
                </a:lnSpc>
              </a:pPr>
              <a:r>
                <a:rPr lang="vi-VN" sz="2200">
                  <a:latin typeface="+mj-lt"/>
                </a:rPr>
                <a:t>Tiếp tục nhỏ từ từ dung dịch NH</a:t>
              </a:r>
              <a:r>
                <a:rPr lang="vi-VN" sz="2200" baseline="-25000">
                  <a:latin typeface="+mj-lt"/>
                </a:rPr>
                <a:t>3</a:t>
              </a:r>
              <a:r>
                <a:rPr lang="vi-VN" sz="2200">
                  <a:latin typeface="+mj-lt"/>
                </a:rPr>
                <a:t> vào ống nghiệm, kết tủa tan:</a:t>
              </a:r>
            </a:p>
          </p:txBody>
        </p:sp>
        <p:pic>
          <p:nvPicPr>
            <p:cNvPr id="35" name="Picture 34">
              <a:extLst>
                <a:ext uri="{FF2B5EF4-FFF2-40B4-BE49-F238E27FC236}">
                  <a16:creationId xmlns:a16="http://schemas.microsoft.com/office/drawing/2014/main" id="{F73721BD-EA4E-7A52-0B63-3AB2D1C647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22612" y="4033261"/>
              <a:ext cx="768376" cy="768376"/>
            </a:xfrm>
            <a:prstGeom prst="rect">
              <a:avLst/>
            </a:prstGeom>
          </p:spPr>
        </p:pic>
        <p:grpSp>
          <p:nvGrpSpPr>
            <p:cNvPr id="37" name="Group 36">
              <a:extLst>
                <a:ext uri="{FF2B5EF4-FFF2-40B4-BE49-F238E27FC236}">
                  <a16:creationId xmlns:a16="http://schemas.microsoft.com/office/drawing/2014/main" id="{CC1B2113-9DCF-A360-813A-807086285EF1}"/>
                </a:ext>
              </a:extLst>
            </p:cNvPr>
            <p:cNvGrpSpPr/>
            <p:nvPr/>
          </p:nvGrpSpPr>
          <p:grpSpPr>
            <a:xfrm>
              <a:off x="2667000" y="4940299"/>
              <a:ext cx="6858000" cy="876301"/>
              <a:chOff x="2809526" y="3067049"/>
              <a:chExt cx="6572949" cy="876301"/>
            </a:xfrm>
          </p:grpSpPr>
          <p:sp>
            <p:nvSpPr>
              <p:cNvPr id="38" name="Rectangle 37">
                <a:extLst>
                  <a:ext uri="{FF2B5EF4-FFF2-40B4-BE49-F238E27FC236}">
                    <a16:creationId xmlns:a16="http://schemas.microsoft.com/office/drawing/2014/main" id="{FABB0BE6-3B17-1291-4617-500FBAFE5746}"/>
                  </a:ext>
                </a:extLst>
              </p:cNvPr>
              <p:cNvSpPr/>
              <p:nvPr/>
            </p:nvSpPr>
            <p:spPr>
              <a:xfrm>
                <a:off x="2809526" y="3067049"/>
                <a:ext cx="6572949"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0AC3B0E-4C24-C4B1-6645-7296B7FAD61E}"/>
                  </a:ext>
                </a:extLst>
              </p:cNvPr>
              <p:cNvSpPr txBox="1"/>
              <p:nvPr/>
            </p:nvSpPr>
            <p:spPr>
              <a:xfrm>
                <a:off x="2931247" y="3195002"/>
                <a:ext cx="6329507" cy="588303"/>
              </a:xfrm>
              <a:prstGeom prst="rect">
                <a:avLst/>
              </a:prstGeom>
              <a:noFill/>
            </p:spPr>
            <p:txBody>
              <a:bodyPr wrap="square" rtlCol="0">
                <a:spAutoFit/>
              </a:bodyPr>
              <a:lstStyle/>
              <a:p>
                <a:pPr algn="ctr">
                  <a:lnSpc>
                    <a:spcPct val="125000"/>
                  </a:lnSpc>
                </a:pPr>
                <a:r>
                  <a:rPr lang="pt-BR" sz="2800" b="1" i="0">
                    <a:solidFill>
                      <a:srgbClr val="000000"/>
                    </a:solidFill>
                    <a:effectLst/>
                    <a:latin typeface="+mj-lt"/>
                  </a:rPr>
                  <a:t>Ag</a:t>
                </a:r>
                <a:r>
                  <a:rPr lang="pt-BR" sz="2800" b="1" i="0" baseline="-25000">
                    <a:solidFill>
                      <a:srgbClr val="000000"/>
                    </a:solidFill>
                    <a:effectLst/>
                    <a:latin typeface="+mj-lt"/>
                  </a:rPr>
                  <a:t>2</a:t>
                </a:r>
                <a:r>
                  <a:rPr lang="pt-BR" sz="2800" b="1" i="0">
                    <a:solidFill>
                      <a:srgbClr val="000000"/>
                    </a:solidFill>
                    <a:effectLst/>
                    <a:latin typeface="+mj-lt"/>
                  </a:rPr>
                  <a:t>O + H</a:t>
                </a:r>
                <a:r>
                  <a:rPr lang="pt-BR" sz="2800" b="1" i="0" baseline="-25000">
                    <a:solidFill>
                      <a:srgbClr val="000000"/>
                    </a:solidFill>
                    <a:effectLst/>
                    <a:latin typeface="+mj-lt"/>
                  </a:rPr>
                  <a:t>2</a:t>
                </a:r>
                <a:r>
                  <a:rPr lang="pt-BR" sz="2800" b="1" i="0">
                    <a:solidFill>
                      <a:srgbClr val="000000"/>
                    </a:solidFill>
                    <a:effectLst/>
                    <a:latin typeface="+mj-lt"/>
                  </a:rPr>
                  <a:t>O + 4NH</a:t>
                </a:r>
                <a:r>
                  <a:rPr lang="pt-BR" sz="2800" b="1" i="0" baseline="-25000">
                    <a:solidFill>
                      <a:srgbClr val="000000"/>
                    </a:solidFill>
                    <a:effectLst/>
                    <a:latin typeface="+mj-lt"/>
                  </a:rPr>
                  <a:t>3</a:t>
                </a:r>
                <a:r>
                  <a:rPr lang="pt-BR" sz="2800" b="1" i="0">
                    <a:solidFill>
                      <a:srgbClr val="000000"/>
                    </a:solidFill>
                    <a:effectLst/>
                    <a:latin typeface="+mj-lt"/>
                  </a:rPr>
                  <a:t> → 2(Ag(NH</a:t>
                </a:r>
                <a:r>
                  <a:rPr lang="pt-BR" sz="2800" b="1" i="0" baseline="-25000">
                    <a:solidFill>
                      <a:srgbClr val="000000"/>
                    </a:solidFill>
                    <a:effectLst/>
                    <a:latin typeface="+mj-lt"/>
                  </a:rPr>
                  <a:t>3</a:t>
                </a:r>
                <a:r>
                  <a:rPr lang="pt-BR" sz="2800" b="1" i="0">
                    <a:solidFill>
                      <a:srgbClr val="000000"/>
                    </a:solidFill>
                    <a:effectLst/>
                    <a:latin typeface="+mj-lt"/>
                  </a:rPr>
                  <a:t>)</a:t>
                </a:r>
                <a:r>
                  <a:rPr lang="pt-BR" sz="2800" b="1" i="0" baseline="-25000">
                    <a:solidFill>
                      <a:srgbClr val="000000"/>
                    </a:solidFill>
                    <a:effectLst/>
                    <a:latin typeface="+mj-lt"/>
                  </a:rPr>
                  <a:t>2</a:t>
                </a:r>
                <a:r>
                  <a:rPr lang="pt-BR" sz="2800" b="1" i="0">
                    <a:solidFill>
                      <a:srgbClr val="000000"/>
                    </a:solidFill>
                    <a:effectLst/>
                    <a:latin typeface="+mj-lt"/>
                  </a:rPr>
                  <a:t>)OH</a:t>
                </a:r>
                <a:endParaRPr lang="en-US" sz="2600" b="1">
                  <a:latin typeface="+mj-lt"/>
                </a:endParaRPr>
              </a:p>
            </p:txBody>
          </p:sp>
        </p:grpSp>
      </p:grpSp>
    </p:spTree>
    <p:extLst>
      <p:ext uri="{BB962C8B-B14F-4D97-AF65-F5344CB8AC3E}">
        <p14:creationId xmlns:p14="http://schemas.microsoft.com/office/powerpoint/2010/main" val="18529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57" name="Group 56">
            <a:extLst>
              <a:ext uri="{FF2B5EF4-FFF2-40B4-BE49-F238E27FC236}">
                <a16:creationId xmlns:a16="http://schemas.microsoft.com/office/drawing/2014/main" id="{08AC2D5A-A575-0BD4-2E61-CA33813E4603}"/>
              </a:ext>
            </a:extLst>
          </p:cNvPr>
          <p:cNvGrpSpPr/>
          <p:nvPr/>
        </p:nvGrpSpPr>
        <p:grpSpPr>
          <a:xfrm>
            <a:off x="3919608" y="390525"/>
            <a:ext cx="4354669" cy="880577"/>
            <a:chOff x="3919608" y="390525"/>
            <a:chExt cx="4354669" cy="880577"/>
          </a:xfrm>
        </p:grpSpPr>
        <p:grpSp>
          <p:nvGrpSpPr>
            <p:cNvPr id="36" name="Group 35">
              <a:extLst>
                <a:ext uri="{FF2B5EF4-FFF2-40B4-BE49-F238E27FC236}">
                  <a16:creationId xmlns:a16="http://schemas.microsoft.com/office/drawing/2014/main" id="{D89B1055-6187-AD72-2310-8A809825EF79}"/>
                </a:ext>
              </a:extLst>
            </p:cNvPr>
            <p:cNvGrpSpPr/>
            <p:nvPr/>
          </p:nvGrpSpPr>
          <p:grpSpPr>
            <a:xfrm>
              <a:off x="4486275" y="452432"/>
              <a:ext cx="3219450" cy="718924"/>
              <a:chOff x="4087456" y="389709"/>
              <a:chExt cx="3219450" cy="718924"/>
            </a:xfrm>
          </p:grpSpPr>
          <p:sp>
            <p:nvSpPr>
              <p:cNvPr id="39" name="Rectangle: Rounded Corners 38">
                <a:extLst>
                  <a:ext uri="{FF2B5EF4-FFF2-40B4-BE49-F238E27FC236}">
                    <a16:creationId xmlns:a16="http://schemas.microsoft.com/office/drawing/2014/main" id="{9F7BEC38-705C-BC5F-24E8-5ECD32A5295C}"/>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864730-BC90-AF65-6E3D-F4864BA3F02B}"/>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1</a:t>
                </a:r>
              </a:p>
            </p:txBody>
          </p:sp>
        </p:grpSp>
        <p:pic>
          <p:nvPicPr>
            <p:cNvPr id="55" name="Picture 54">
              <a:extLst>
                <a:ext uri="{FF2B5EF4-FFF2-40B4-BE49-F238E27FC236}">
                  <a16:creationId xmlns:a16="http://schemas.microsoft.com/office/drawing/2014/main" id="{80FC8C8F-AAF6-08BB-FF20-CA5C65E11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56" name="Picture 55">
              <a:extLst>
                <a:ext uri="{FF2B5EF4-FFF2-40B4-BE49-F238E27FC236}">
                  <a16:creationId xmlns:a16="http://schemas.microsoft.com/office/drawing/2014/main" id="{EC3EE6CF-51BC-6198-9233-81003B79E9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grpSp>
        <p:nvGrpSpPr>
          <p:cNvPr id="7" name="Group 6">
            <a:extLst>
              <a:ext uri="{FF2B5EF4-FFF2-40B4-BE49-F238E27FC236}">
                <a16:creationId xmlns:a16="http://schemas.microsoft.com/office/drawing/2014/main" id="{617B4F93-EC70-BEED-C8F6-82609368E305}"/>
              </a:ext>
            </a:extLst>
          </p:cNvPr>
          <p:cNvGrpSpPr/>
          <p:nvPr/>
        </p:nvGrpSpPr>
        <p:grpSpPr>
          <a:xfrm>
            <a:off x="1497212" y="1630085"/>
            <a:ext cx="10250288" cy="897105"/>
            <a:chOff x="1497212" y="1630085"/>
            <a:chExt cx="10250288" cy="897105"/>
          </a:xfrm>
        </p:grpSpPr>
        <p:sp>
          <p:nvSpPr>
            <p:cNvPr id="5" name="TextBox 4">
              <a:extLst>
                <a:ext uri="{FF2B5EF4-FFF2-40B4-BE49-F238E27FC236}">
                  <a16:creationId xmlns:a16="http://schemas.microsoft.com/office/drawing/2014/main" id="{AC7ACB36-2D8F-426C-FD26-1B5BF4C48ECF}"/>
                </a:ext>
              </a:extLst>
            </p:cNvPr>
            <p:cNvSpPr txBox="1"/>
            <p:nvPr/>
          </p:nvSpPr>
          <p:spPr>
            <a:xfrm>
              <a:off x="2315545" y="1630085"/>
              <a:ext cx="9431955" cy="897105"/>
            </a:xfrm>
            <a:prstGeom prst="rect">
              <a:avLst/>
            </a:prstGeom>
            <a:noFill/>
          </p:spPr>
          <p:txBody>
            <a:bodyPr wrap="square" rtlCol="0">
              <a:spAutoFit/>
            </a:bodyPr>
            <a:lstStyle/>
            <a:p>
              <a:pPr>
                <a:lnSpc>
                  <a:spcPct val="125000"/>
                </a:lnSpc>
              </a:pPr>
              <a:r>
                <a:rPr lang="vi-VN" sz="2200">
                  <a:latin typeface="+mj-lt"/>
                </a:rPr>
                <a:t>Khi nhỏ vài giọt dung dịch acetaldehyde 5% vào dung dịch thuốc thử Tollens, lắc đều ống nghiệm xuất hiện lớp bạc bám trên ống nghiệm.</a:t>
              </a:r>
            </a:p>
          </p:txBody>
        </p:sp>
        <p:pic>
          <p:nvPicPr>
            <p:cNvPr id="13" name="Picture 12">
              <a:extLst>
                <a:ext uri="{FF2B5EF4-FFF2-40B4-BE49-F238E27FC236}">
                  <a16:creationId xmlns:a16="http://schemas.microsoft.com/office/drawing/2014/main" id="{2A8E4DEC-7D3A-94CC-D2FF-BBC93C22EB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97212" y="1709161"/>
              <a:ext cx="768376" cy="768376"/>
            </a:xfrm>
            <a:prstGeom prst="rect">
              <a:avLst/>
            </a:prstGeom>
          </p:spPr>
        </p:pic>
      </p:grpSp>
      <p:grpSp>
        <p:nvGrpSpPr>
          <p:cNvPr id="8" name="Group 7">
            <a:extLst>
              <a:ext uri="{FF2B5EF4-FFF2-40B4-BE49-F238E27FC236}">
                <a16:creationId xmlns:a16="http://schemas.microsoft.com/office/drawing/2014/main" id="{4896D4E0-CF68-6F6D-D837-A6E3A6E0DF45}"/>
              </a:ext>
            </a:extLst>
          </p:cNvPr>
          <p:cNvGrpSpPr/>
          <p:nvPr/>
        </p:nvGrpSpPr>
        <p:grpSpPr>
          <a:xfrm>
            <a:off x="749300" y="2755473"/>
            <a:ext cx="10693400" cy="2007027"/>
            <a:chOff x="749300" y="2755473"/>
            <a:chExt cx="10693400" cy="2007027"/>
          </a:xfrm>
        </p:grpSpPr>
        <p:sp>
          <p:nvSpPr>
            <p:cNvPr id="34" name="TextBox 33">
              <a:extLst>
                <a:ext uri="{FF2B5EF4-FFF2-40B4-BE49-F238E27FC236}">
                  <a16:creationId xmlns:a16="http://schemas.microsoft.com/office/drawing/2014/main" id="{44F29B90-49A7-DD52-3A10-E9D320D6DEE4}"/>
                </a:ext>
              </a:extLst>
            </p:cNvPr>
            <p:cNvSpPr txBox="1"/>
            <p:nvPr/>
          </p:nvSpPr>
          <p:spPr>
            <a:xfrm>
              <a:off x="3102945" y="2755473"/>
              <a:ext cx="6637955" cy="897105"/>
            </a:xfrm>
            <a:prstGeom prst="rect">
              <a:avLst/>
            </a:prstGeom>
            <a:noFill/>
          </p:spPr>
          <p:txBody>
            <a:bodyPr wrap="square" rtlCol="0">
              <a:spAutoFit/>
            </a:bodyPr>
            <a:lstStyle/>
            <a:p>
              <a:pPr>
                <a:lnSpc>
                  <a:spcPct val="125000"/>
                </a:lnSpc>
              </a:pPr>
              <a:r>
                <a:rPr lang="vi-VN" sz="2200">
                  <a:latin typeface="+mj-lt"/>
                </a:rPr>
                <a:t>Lớp bạc trên ống nghiệm là Ag sinh ra từ phản ứng giữa acetaldehyde và thuốc thử Tollens:</a:t>
              </a:r>
            </a:p>
          </p:txBody>
        </p:sp>
        <p:pic>
          <p:nvPicPr>
            <p:cNvPr id="35" name="Picture 34">
              <a:extLst>
                <a:ext uri="{FF2B5EF4-FFF2-40B4-BE49-F238E27FC236}">
                  <a16:creationId xmlns:a16="http://schemas.microsoft.com/office/drawing/2014/main" id="{F73721BD-EA4E-7A52-0B63-3AB2D1C647D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84612" y="2819837"/>
              <a:ext cx="768376" cy="768376"/>
            </a:xfrm>
            <a:prstGeom prst="rect">
              <a:avLst/>
            </a:prstGeom>
          </p:spPr>
        </p:pic>
        <p:grpSp>
          <p:nvGrpSpPr>
            <p:cNvPr id="37" name="Group 36">
              <a:extLst>
                <a:ext uri="{FF2B5EF4-FFF2-40B4-BE49-F238E27FC236}">
                  <a16:creationId xmlns:a16="http://schemas.microsoft.com/office/drawing/2014/main" id="{CC1B2113-9DCF-A360-813A-807086285EF1}"/>
                </a:ext>
              </a:extLst>
            </p:cNvPr>
            <p:cNvGrpSpPr/>
            <p:nvPr/>
          </p:nvGrpSpPr>
          <p:grpSpPr>
            <a:xfrm>
              <a:off x="749300" y="3886199"/>
              <a:ext cx="10693400" cy="876301"/>
              <a:chOff x="971536" y="3067049"/>
              <a:chExt cx="10248932" cy="876301"/>
            </a:xfrm>
          </p:grpSpPr>
          <p:sp>
            <p:nvSpPr>
              <p:cNvPr id="38" name="Rectangle 37">
                <a:extLst>
                  <a:ext uri="{FF2B5EF4-FFF2-40B4-BE49-F238E27FC236}">
                    <a16:creationId xmlns:a16="http://schemas.microsoft.com/office/drawing/2014/main" id="{FABB0BE6-3B17-1291-4617-500FBAFE5746}"/>
                  </a:ext>
                </a:extLst>
              </p:cNvPr>
              <p:cNvSpPr/>
              <p:nvPr/>
            </p:nvSpPr>
            <p:spPr>
              <a:xfrm>
                <a:off x="1202805" y="3067049"/>
                <a:ext cx="9786391"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0AC3B0E-4C24-C4B1-6645-7296B7FAD61E}"/>
                  </a:ext>
                </a:extLst>
              </p:cNvPr>
              <p:cNvSpPr txBox="1"/>
              <p:nvPr/>
            </p:nvSpPr>
            <p:spPr>
              <a:xfrm>
                <a:off x="971536" y="3233522"/>
                <a:ext cx="10248932" cy="543354"/>
              </a:xfrm>
              <a:prstGeom prst="rect">
                <a:avLst/>
              </a:prstGeom>
              <a:noFill/>
            </p:spPr>
            <p:txBody>
              <a:bodyPr wrap="square" rtlCol="0">
                <a:spAutoFit/>
              </a:bodyPr>
              <a:lstStyle/>
              <a:p>
                <a:pPr algn="ctr">
                  <a:lnSpc>
                    <a:spcPct val="125000"/>
                  </a:lnSpc>
                </a:pPr>
                <a:r>
                  <a:rPr lang="en-US" sz="2600" b="1" i="0">
                    <a:solidFill>
                      <a:srgbClr val="000000"/>
                    </a:solidFill>
                    <a:effectLst/>
                    <a:latin typeface="+mj-lt"/>
                  </a:rPr>
                  <a:t>CH</a:t>
                </a:r>
                <a:r>
                  <a:rPr lang="en-US" sz="2600" b="1" i="0" baseline="-25000">
                    <a:solidFill>
                      <a:srgbClr val="000000"/>
                    </a:solidFill>
                    <a:effectLst/>
                    <a:latin typeface="+mj-lt"/>
                  </a:rPr>
                  <a:t>3</a:t>
                </a:r>
                <a:r>
                  <a:rPr lang="en-US" sz="2600" b="1" i="0">
                    <a:solidFill>
                      <a:srgbClr val="000000"/>
                    </a:solidFill>
                    <a:effectLst/>
                    <a:latin typeface="+mj-lt"/>
                  </a:rPr>
                  <a:t>CH=O + 2(Ag(NH</a:t>
                </a:r>
                <a:r>
                  <a:rPr lang="en-US" sz="2600" b="1" i="0" baseline="-25000">
                    <a:solidFill>
                      <a:srgbClr val="000000"/>
                    </a:solidFill>
                    <a:effectLst/>
                    <a:latin typeface="+mj-lt"/>
                  </a:rPr>
                  <a:t>3</a:t>
                </a:r>
                <a:r>
                  <a:rPr lang="en-US" sz="2600" b="1" i="0">
                    <a:solidFill>
                      <a:srgbClr val="000000"/>
                    </a:solidFill>
                    <a:effectLst/>
                    <a:latin typeface="+mj-lt"/>
                  </a:rPr>
                  <a:t>)</a:t>
                </a:r>
                <a:r>
                  <a:rPr lang="en-US" sz="2600" b="1" i="0" baseline="-25000">
                    <a:solidFill>
                      <a:srgbClr val="000000"/>
                    </a:solidFill>
                    <a:effectLst/>
                    <a:latin typeface="+mj-lt"/>
                  </a:rPr>
                  <a:t>2</a:t>
                </a:r>
                <a:r>
                  <a:rPr lang="en-US" sz="2600" b="1" i="0">
                    <a:solidFill>
                      <a:srgbClr val="000000"/>
                    </a:solidFill>
                    <a:effectLst/>
                    <a:latin typeface="+mj-lt"/>
                  </a:rPr>
                  <a:t>)OH </a:t>
                </a:r>
                <a:r>
                  <a:rPr lang="en-US" sz="2600" b="1" i="0">
                    <a:solidFill>
                      <a:srgbClr val="000000"/>
                    </a:solidFill>
                    <a:effectLst/>
                    <a:latin typeface="+mj-lt"/>
                    <a:cs typeface="Times New Roman" panose="02020603050405020304" pitchFamily="18" charset="0"/>
                  </a:rPr>
                  <a:t>→</a:t>
                </a:r>
                <a:r>
                  <a:rPr lang="en-US" sz="2600" b="1" i="0">
                    <a:solidFill>
                      <a:srgbClr val="000000"/>
                    </a:solidFill>
                    <a:effectLst/>
                    <a:latin typeface="+mj-lt"/>
                  </a:rPr>
                  <a:t> CH</a:t>
                </a:r>
                <a:r>
                  <a:rPr lang="en-US" sz="2600" b="1" i="0" baseline="-25000">
                    <a:solidFill>
                      <a:srgbClr val="000000"/>
                    </a:solidFill>
                    <a:effectLst/>
                    <a:latin typeface="+mj-lt"/>
                  </a:rPr>
                  <a:t>3</a:t>
                </a:r>
                <a:r>
                  <a:rPr lang="en-US" sz="2600" b="1" i="0">
                    <a:solidFill>
                      <a:srgbClr val="000000"/>
                    </a:solidFill>
                    <a:effectLst/>
                    <a:latin typeface="+mj-lt"/>
                  </a:rPr>
                  <a:t>COONH</a:t>
                </a:r>
                <a:r>
                  <a:rPr lang="en-US" sz="2600" b="1" i="0" baseline="-25000">
                    <a:solidFill>
                      <a:srgbClr val="000000"/>
                    </a:solidFill>
                    <a:effectLst/>
                    <a:latin typeface="+mj-lt"/>
                  </a:rPr>
                  <a:t>4</a:t>
                </a:r>
                <a:r>
                  <a:rPr lang="en-US" sz="2600" b="1" i="0">
                    <a:solidFill>
                      <a:srgbClr val="000000"/>
                    </a:solidFill>
                    <a:effectLst/>
                    <a:latin typeface="+mj-lt"/>
                  </a:rPr>
                  <a:t> +2Ag + 3NH</a:t>
                </a:r>
                <a:r>
                  <a:rPr lang="en-US" sz="2600" b="1" i="0" baseline="-25000">
                    <a:solidFill>
                      <a:srgbClr val="000000"/>
                    </a:solidFill>
                    <a:effectLst/>
                    <a:latin typeface="+mj-lt"/>
                  </a:rPr>
                  <a:t>3</a:t>
                </a:r>
                <a:r>
                  <a:rPr lang="en-US" sz="2600" b="1" i="0">
                    <a:solidFill>
                      <a:srgbClr val="000000"/>
                    </a:solidFill>
                    <a:effectLst/>
                    <a:latin typeface="+mj-lt"/>
                  </a:rPr>
                  <a:t> + H</a:t>
                </a:r>
                <a:r>
                  <a:rPr lang="en-US" sz="2600" b="1" i="0" baseline="-25000">
                    <a:solidFill>
                      <a:srgbClr val="000000"/>
                    </a:solidFill>
                    <a:effectLst/>
                    <a:latin typeface="+mj-lt"/>
                  </a:rPr>
                  <a:t>2</a:t>
                </a:r>
                <a:r>
                  <a:rPr lang="en-US" sz="2600" b="1" i="0">
                    <a:solidFill>
                      <a:srgbClr val="000000"/>
                    </a:solidFill>
                    <a:effectLst/>
                    <a:latin typeface="+mj-lt"/>
                  </a:rPr>
                  <a:t>O</a:t>
                </a:r>
                <a:endParaRPr lang="en-US" sz="2600" b="1">
                  <a:latin typeface="+mj-lt"/>
                </a:endParaRPr>
              </a:p>
            </p:txBody>
          </p:sp>
        </p:grpSp>
      </p:grpSp>
    </p:spTree>
    <p:extLst>
      <p:ext uri="{BB962C8B-B14F-4D97-AF65-F5344CB8AC3E}">
        <p14:creationId xmlns:p14="http://schemas.microsoft.com/office/powerpoint/2010/main" val="164082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Xác định vai trò của CH</a:t>
              </a:r>
              <a:r>
                <a:rPr lang="vi-VN" sz="2200" b="1" baseline="-25000" dirty="0"/>
                <a:t>3</a:t>
              </a:r>
              <a:r>
                <a:rPr lang="vi-VN" sz="2200" b="1" dirty="0"/>
                <a:t>CHO trong phản ứng tráng bạc. Tìm hiểu ứng dụng của phản ứng trong thực tiễn </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078597"/>
            <a:ext cx="10785825" cy="1938992"/>
            <a:chOff x="587723" y="3965807"/>
            <a:chExt cx="10785825" cy="1938992"/>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50565" y="3965807"/>
              <a:ext cx="100229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Vai trò của CH</a:t>
              </a:r>
              <a:r>
                <a:rPr lang="vi-VN" sz="2400" b="0" i="0" baseline="-25000" dirty="0">
                  <a:solidFill>
                    <a:srgbClr val="333333"/>
                  </a:solidFill>
                  <a:effectLst/>
                  <a:latin typeface="Roboto" panose="02000000000000000000" pitchFamily="2" charset="0"/>
                </a:rPr>
                <a:t>3</a:t>
              </a:r>
              <a:r>
                <a:rPr lang="vi-VN" sz="2400" b="0" i="0" dirty="0">
                  <a:solidFill>
                    <a:srgbClr val="333333"/>
                  </a:solidFill>
                  <a:effectLst/>
                  <a:latin typeface="Roboto" panose="02000000000000000000" pitchFamily="2" charset="0"/>
                </a:rPr>
                <a:t>CHO trong phản ứng tráng bạc là chất khử (số oxi hoá của C từ +1 lên +3).</a:t>
              </a:r>
            </a:p>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Ứng dụng của phản ứng trong thực tiễn: Phản ứng tráng gương được sử dụng chủ yếu trong công nghiệp sản xuất gương, ruột phích bình thủy… và một số ứng dụng khác.</a:t>
              </a: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7</a:t>
            </a:r>
          </a:p>
        </p:txBody>
      </p:sp>
    </p:spTree>
    <p:extLst>
      <p:ext uri="{BB962C8B-B14F-4D97-AF65-F5344CB8AC3E}">
        <p14:creationId xmlns:p14="http://schemas.microsoft.com/office/powerpoint/2010/main" val="157658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11" name="TextBox 10">
            <a:extLst>
              <a:ext uri="{FF2B5EF4-FFF2-40B4-BE49-F238E27FC236}">
                <a16:creationId xmlns:a16="http://schemas.microsoft.com/office/drawing/2014/main" id="{81237C06-CBF0-EFA9-E3E3-5AFAEE506655}"/>
              </a:ext>
            </a:extLst>
          </p:cNvPr>
          <p:cNvSpPr txBox="1"/>
          <p:nvPr/>
        </p:nvSpPr>
        <p:spPr>
          <a:xfrm>
            <a:off x="3385973" y="1551546"/>
            <a:ext cx="5888397" cy="897105"/>
          </a:xfrm>
          <a:prstGeom prst="rect">
            <a:avLst/>
          </a:prstGeom>
          <a:noFill/>
        </p:spPr>
        <p:txBody>
          <a:bodyPr wrap="square" rtlCol="0">
            <a:spAutoFit/>
          </a:bodyPr>
          <a:lstStyle/>
          <a:p>
            <a:pPr>
              <a:lnSpc>
                <a:spcPct val="125000"/>
              </a:lnSpc>
            </a:pPr>
            <a:r>
              <a:rPr lang="en-US" sz="2200" dirty="0">
                <a:latin typeface="+mj-lt"/>
              </a:rPr>
              <a:t>Dung </a:t>
            </a:r>
            <a:r>
              <a:rPr lang="en-US" sz="2200" dirty="0" err="1">
                <a:latin typeface="+mj-lt"/>
              </a:rPr>
              <a:t>dịch</a:t>
            </a:r>
            <a:r>
              <a:rPr lang="en-US" sz="2200" dirty="0">
                <a:latin typeface="+mj-lt"/>
              </a:rPr>
              <a:t> CuSO</a:t>
            </a:r>
            <a:r>
              <a:rPr lang="en-US" sz="2200" baseline="-25000" dirty="0">
                <a:latin typeface="+mj-lt"/>
              </a:rPr>
              <a:t>4</a:t>
            </a:r>
            <a:r>
              <a:rPr lang="en-US" sz="2200" dirty="0">
                <a:latin typeface="+mj-lt"/>
              </a:rPr>
              <a:t> 5%, dung </a:t>
            </a:r>
            <a:r>
              <a:rPr lang="en-US" sz="2200" dirty="0" err="1">
                <a:latin typeface="+mj-lt"/>
              </a:rPr>
              <a:t>dịch</a:t>
            </a:r>
            <a:r>
              <a:rPr lang="en-US" sz="2200" dirty="0">
                <a:latin typeface="+mj-lt"/>
              </a:rPr>
              <a:t> NaOH 10%, dung </a:t>
            </a:r>
            <a:r>
              <a:rPr lang="en-US" sz="2200" dirty="0" err="1">
                <a:latin typeface="+mj-lt"/>
              </a:rPr>
              <a:t>dịch</a:t>
            </a:r>
            <a:r>
              <a:rPr lang="en-US" sz="2200" dirty="0">
                <a:latin typeface="+mj-lt"/>
              </a:rPr>
              <a:t> CH</a:t>
            </a:r>
            <a:r>
              <a:rPr lang="en-US" sz="2200" baseline="-25000" dirty="0">
                <a:latin typeface="+mj-lt"/>
              </a:rPr>
              <a:t>3</a:t>
            </a:r>
            <a:r>
              <a:rPr lang="en-US" sz="2200" dirty="0">
                <a:latin typeface="+mj-lt"/>
              </a:rPr>
              <a:t>CHO 10%; </a:t>
            </a:r>
            <a:r>
              <a:rPr lang="en-US" sz="2200" dirty="0" err="1">
                <a:latin typeface="+mj-lt"/>
              </a:rPr>
              <a:t>ống</a:t>
            </a:r>
            <a:r>
              <a:rPr lang="en-US" sz="2200" dirty="0">
                <a:latin typeface="+mj-lt"/>
              </a:rPr>
              <a:t> </a:t>
            </a:r>
            <a:r>
              <a:rPr lang="en-US" sz="2200" dirty="0" err="1">
                <a:latin typeface="+mj-lt"/>
              </a:rPr>
              <a:t>nghiệm</a:t>
            </a:r>
            <a:endParaRPr lang="en-US" sz="2200" dirty="0">
              <a:latin typeface="+mj-lt"/>
            </a:endParaRPr>
          </a:p>
        </p:txBody>
      </p:sp>
      <p:sp>
        <p:nvSpPr>
          <p:cNvPr id="30" name="TextBox 29">
            <a:extLst>
              <a:ext uri="{FF2B5EF4-FFF2-40B4-BE49-F238E27FC236}">
                <a16:creationId xmlns:a16="http://schemas.microsoft.com/office/drawing/2014/main" id="{2DAFF8C4-EE99-DCDA-14AD-75CC7767D79E}"/>
              </a:ext>
            </a:extLst>
          </p:cNvPr>
          <p:cNvSpPr txBox="1"/>
          <p:nvPr/>
        </p:nvSpPr>
        <p:spPr>
          <a:xfrm>
            <a:off x="1151315" y="3167309"/>
            <a:ext cx="10445416" cy="897105"/>
          </a:xfrm>
          <a:prstGeom prst="rect">
            <a:avLst/>
          </a:prstGeom>
          <a:noFill/>
        </p:spPr>
        <p:txBody>
          <a:bodyPr wrap="square" rtlCol="0">
            <a:spAutoFit/>
          </a:bodyPr>
          <a:lstStyle/>
          <a:p>
            <a:pPr>
              <a:lnSpc>
                <a:spcPct val="125000"/>
              </a:lnSpc>
            </a:pPr>
            <a:r>
              <a:rPr lang="en-US" sz="2200" dirty="0">
                <a:latin typeface="+mj-lt"/>
              </a:rPr>
              <a:t>Cho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khoảng</a:t>
            </a:r>
            <a:r>
              <a:rPr lang="en-US" sz="2200" dirty="0">
                <a:latin typeface="+mj-lt"/>
              </a:rPr>
              <a:t> 2-3 </a:t>
            </a:r>
            <a:r>
              <a:rPr lang="en-US" sz="2200" dirty="0" err="1">
                <a:latin typeface="+mj-lt"/>
              </a:rPr>
              <a:t>giọt</a:t>
            </a:r>
            <a:r>
              <a:rPr lang="en-US" sz="2200" dirty="0">
                <a:latin typeface="+mj-lt"/>
              </a:rPr>
              <a:t> dung </a:t>
            </a:r>
            <a:r>
              <a:rPr lang="en-US" sz="2200" dirty="0" err="1">
                <a:latin typeface="+mj-lt"/>
              </a:rPr>
              <a:t>dịch</a:t>
            </a:r>
            <a:r>
              <a:rPr lang="en-US" sz="2200" dirty="0">
                <a:latin typeface="+mj-lt"/>
              </a:rPr>
              <a:t> CuSO</a:t>
            </a:r>
            <a:r>
              <a:rPr lang="en-US" sz="2200" baseline="-25000" dirty="0">
                <a:latin typeface="+mj-lt"/>
              </a:rPr>
              <a:t>4</a:t>
            </a:r>
            <a:r>
              <a:rPr lang="en-US" sz="2200" dirty="0">
                <a:latin typeface="+mj-lt"/>
              </a:rPr>
              <a:t> 5% </a:t>
            </a:r>
            <a:r>
              <a:rPr lang="en-US" sz="2200" dirty="0" err="1">
                <a:latin typeface="+mj-lt"/>
              </a:rPr>
              <a:t>thêm</a:t>
            </a:r>
            <a:r>
              <a:rPr lang="en-US" sz="2200" dirty="0">
                <a:latin typeface="+mj-lt"/>
              </a:rPr>
              <a:t> </a:t>
            </a:r>
            <a:r>
              <a:rPr lang="en-US" sz="2200" dirty="0" err="1">
                <a:latin typeface="+mj-lt"/>
              </a:rPr>
              <a:t>tiếp</a:t>
            </a:r>
            <a:r>
              <a:rPr lang="en-US" sz="2200" dirty="0">
                <a:latin typeface="+mj-lt"/>
              </a:rPr>
              <a:t> dung </a:t>
            </a:r>
            <a:r>
              <a:rPr lang="en-US" sz="2200" dirty="0" err="1">
                <a:latin typeface="+mj-lt"/>
              </a:rPr>
              <a:t>dịch</a:t>
            </a:r>
            <a:r>
              <a:rPr lang="en-US" sz="2200" dirty="0">
                <a:latin typeface="+mj-lt"/>
              </a:rPr>
              <a:t> NaOH 10%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lắc</a:t>
            </a:r>
            <a:r>
              <a:rPr lang="en-US" sz="2200" dirty="0">
                <a:latin typeface="+mj-lt"/>
              </a:rPr>
              <a:t> </a:t>
            </a:r>
            <a:r>
              <a:rPr lang="en-US" sz="2200" dirty="0" err="1">
                <a:latin typeface="+mj-lt"/>
              </a:rPr>
              <a:t>đều</a:t>
            </a:r>
            <a:r>
              <a:rPr lang="en-US" sz="2200" dirty="0">
                <a:latin typeface="+mj-lt"/>
              </a:rPr>
              <a:t> </a:t>
            </a:r>
            <a:r>
              <a:rPr lang="en-US" sz="2200" dirty="0" err="1">
                <a:latin typeface="+mj-lt"/>
              </a:rPr>
              <a:t>cho</a:t>
            </a:r>
            <a:r>
              <a:rPr lang="en-US" sz="2200" dirty="0">
                <a:latin typeface="+mj-lt"/>
              </a:rPr>
              <a:t> </a:t>
            </a:r>
            <a:r>
              <a:rPr lang="en-US" sz="2200" dirty="0" err="1">
                <a:latin typeface="+mj-lt"/>
              </a:rPr>
              <a:t>đến</a:t>
            </a:r>
            <a:r>
              <a:rPr lang="en-US" sz="2200" dirty="0">
                <a:latin typeface="+mj-lt"/>
              </a:rPr>
              <a:t> </a:t>
            </a:r>
            <a:r>
              <a:rPr lang="en-US" sz="2200" dirty="0" err="1">
                <a:latin typeface="+mj-lt"/>
              </a:rPr>
              <a:t>khi</a:t>
            </a:r>
            <a:r>
              <a:rPr lang="en-US" sz="2200" dirty="0">
                <a:latin typeface="+mj-lt"/>
              </a:rPr>
              <a:t> </a:t>
            </a:r>
            <a:r>
              <a:rPr lang="en-US" sz="2200" dirty="0" err="1">
                <a:latin typeface="+mj-lt"/>
              </a:rPr>
              <a:t>kết</a:t>
            </a:r>
            <a:r>
              <a:rPr lang="en-US" sz="2200" dirty="0">
                <a:latin typeface="+mj-lt"/>
              </a:rPr>
              <a:t> </a:t>
            </a:r>
            <a:r>
              <a:rPr lang="en-US" sz="2200" dirty="0" err="1">
                <a:latin typeface="+mj-lt"/>
              </a:rPr>
              <a:t>tủa</a:t>
            </a:r>
            <a:r>
              <a:rPr lang="en-US" sz="2200" dirty="0">
                <a:latin typeface="+mj-lt"/>
              </a:rPr>
              <a:t> </a:t>
            </a:r>
            <a:r>
              <a:rPr lang="en-US" sz="2200" dirty="0" err="1">
                <a:latin typeface="+mj-lt"/>
              </a:rPr>
              <a:t>không</a:t>
            </a:r>
            <a:r>
              <a:rPr lang="en-US" sz="2200" dirty="0">
                <a:latin typeface="+mj-lt"/>
              </a:rPr>
              <a:t> </a:t>
            </a:r>
            <a:r>
              <a:rPr lang="en-US" sz="2200" dirty="0" err="1">
                <a:latin typeface="+mj-lt"/>
              </a:rPr>
              <a:t>tăng</a:t>
            </a:r>
            <a:r>
              <a:rPr lang="en-US" sz="2200" dirty="0">
                <a:latin typeface="+mj-lt"/>
              </a:rPr>
              <a:t> </a:t>
            </a:r>
            <a:r>
              <a:rPr lang="en-US" sz="2200" dirty="0" err="1">
                <a:latin typeface="+mj-lt"/>
              </a:rPr>
              <a:t>thêm</a:t>
            </a:r>
            <a:r>
              <a:rPr lang="en-US" sz="2200" dirty="0">
                <a:latin typeface="+mj-lt"/>
              </a:rPr>
              <a:t> </a:t>
            </a:r>
            <a:r>
              <a:rPr lang="en-US" sz="2200" dirty="0" err="1">
                <a:latin typeface="+mj-lt"/>
              </a:rPr>
              <a:t>nữa</a:t>
            </a:r>
            <a:r>
              <a:rPr lang="en-US" sz="2200" dirty="0">
                <a:latin typeface="+mj-lt"/>
              </a:rPr>
              <a:t>.</a:t>
            </a:r>
          </a:p>
        </p:txBody>
      </p:sp>
      <p:sp>
        <p:nvSpPr>
          <p:cNvPr id="31" name="TextBox 30">
            <a:extLst>
              <a:ext uri="{FF2B5EF4-FFF2-40B4-BE49-F238E27FC236}">
                <a16:creationId xmlns:a16="http://schemas.microsoft.com/office/drawing/2014/main" id="{D1F5CFA7-E5CB-070B-A928-5AF675970F45}"/>
              </a:ext>
            </a:extLst>
          </p:cNvPr>
          <p:cNvSpPr txBox="1"/>
          <p:nvPr/>
        </p:nvSpPr>
        <p:spPr>
          <a:xfrm>
            <a:off x="1151314" y="4157002"/>
            <a:ext cx="10084259" cy="897105"/>
          </a:xfrm>
          <a:prstGeom prst="rect">
            <a:avLst/>
          </a:prstGeom>
          <a:noFill/>
        </p:spPr>
        <p:txBody>
          <a:bodyPr wrap="square" rtlCol="0">
            <a:spAutoFit/>
          </a:bodyPr>
          <a:lstStyle/>
          <a:p>
            <a:pPr>
              <a:lnSpc>
                <a:spcPct val="125000"/>
              </a:lnSpc>
            </a:pPr>
            <a:r>
              <a:rPr lang="en-US" sz="2200" dirty="0">
                <a:latin typeface="+mj-lt"/>
              </a:rPr>
              <a:t>Cho </a:t>
            </a:r>
            <a:r>
              <a:rPr lang="en-US" sz="2200" dirty="0" err="1">
                <a:latin typeface="+mj-lt"/>
              </a:rPr>
              <a:t>khoảng</a:t>
            </a:r>
            <a:r>
              <a:rPr lang="en-US" sz="2200" dirty="0">
                <a:latin typeface="+mj-lt"/>
              </a:rPr>
              <a:t> 3 mL dung </a:t>
            </a:r>
            <a:r>
              <a:rPr lang="en-US" sz="2200" dirty="0" err="1">
                <a:latin typeface="+mj-lt"/>
              </a:rPr>
              <a:t>dịch</a:t>
            </a:r>
            <a:r>
              <a:rPr lang="en-US" sz="2200" dirty="0">
                <a:latin typeface="+mj-lt"/>
              </a:rPr>
              <a:t> CH</a:t>
            </a:r>
            <a:r>
              <a:rPr lang="en-US" sz="2200" baseline="-25000" dirty="0">
                <a:latin typeface="+mj-lt"/>
              </a:rPr>
              <a:t>3</a:t>
            </a:r>
            <a:r>
              <a:rPr lang="en-US" sz="2200" dirty="0">
                <a:latin typeface="+mj-lt"/>
              </a:rPr>
              <a:t>CHO 5%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lắc</a:t>
            </a:r>
            <a:r>
              <a:rPr lang="en-US" sz="2200" dirty="0">
                <a:latin typeface="+mj-lt"/>
              </a:rPr>
              <a:t> </a:t>
            </a:r>
            <a:r>
              <a:rPr lang="en-US" sz="2200" dirty="0" err="1">
                <a:latin typeface="+mj-lt"/>
              </a:rPr>
              <a:t>đều</a:t>
            </a:r>
            <a:r>
              <a:rPr lang="en-US" sz="2200" dirty="0">
                <a:latin typeface="+mj-lt"/>
              </a:rPr>
              <a:t>. </a:t>
            </a:r>
            <a:r>
              <a:rPr lang="en-US" sz="2200" dirty="0" err="1">
                <a:latin typeface="+mj-lt"/>
              </a:rPr>
              <a:t>Đun</a:t>
            </a:r>
            <a:r>
              <a:rPr lang="en-US" sz="2200" dirty="0">
                <a:latin typeface="+mj-lt"/>
              </a:rPr>
              <a:t> </a:t>
            </a:r>
            <a:r>
              <a:rPr lang="en-US" sz="2200" dirty="0" err="1">
                <a:latin typeface="+mj-lt"/>
              </a:rPr>
              <a:t>nóng</a:t>
            </a:r>
            <a:r>
              <a:rPr lang="en-US" sz="2200" dirty="0">
                <a:latin typeface="+mj-lt"/>
              </a:rPr>
              <a:t> </a:t>
            </a:r>
            <a:r>
              <a:rPr lang="en-US" sz="2200" dirty="0" err="1">
                <a:latin typeface="+mj-lt"/>
              </a:rPr>
              <a:t>hỗn</a:t>
            </a:r>
            <a:r>
              <a:rPr lang="en-US" sz="2200" dirty="0">
                <a:latin typeface="+mj-lt"/>
              </a:rPr>
              <a:t> </a:t>
            </a:r>
            <a:r>
              <a:rPr lang="en-US" sz="2200" dirty="0" err="1">
                <a:latin typeface="+mj-lt"/>
              </a:rPr>
              <a:t>hợp</a:t>
            </a:r>
            <a:r>
              <a:rPr lang="en-US" sz="2200" dirty="0">
                <a:latin typeface="+mj-lt"/>
              </a:rPr>
              <a:t>.</a:t>
            </a:r>
          </a:p>
        </p:txBody>
      </p:sp>
      <p:sp>
        <p:nvSpPr>
          <p:cNvPr id="32" name="TextBox 31">
            <a:extLst>
              <a:ext uri="{FF2B5EF4-FFF2-40B4-BE49-F238E27FC236}">
                <a16:creationId xmlns:a16="http://schemas.microsoft.com/office/drawing/2014/main" id="{5CC4BDE7-2092-A735-7B45-0D1B3AA70E54}"/>
              </a:ext>
            </a:extLst>
          </p:cNvPr>
          <p:cNvSpPr txBox="1"/>
          <p:nvPr/>
        </p:nvSpPr>
        <p:spPr>
          <a:xfrm>
            <a:off x="3385973" y="5358151"/>
            <a:ext cx="6487567" cy="473912"/>
          </a:xfrm>
          <a:prstGeom prst="rect">
            <a:avLst/>
          </a:prstGeom>
          <a:noFill/>
        </p:spPr>
        <p:txBody>
          <a:bodyPr wrap="square" rtlCol="0">
            <a:spAutoFit/>
          </a:bodyPr>
          <a:lstStyle/>
          <a:p>
            <a:pPr>
              <a:lnSpc>
                <a:spcPct val="125000"/>
              </a:lnSpc>
            </a:pPr>
            <a:r>
              <a:rPr lang="en-US" sz="2200" dirty="0">
                <a:latin typeface="+mj-lt"/>
              </a:rPr>
              <a:t>Quan </a:t>
            </a:r>
            <a:r>
              <a:rPr lang="en-US" sz="2200" dirty="0" err="1">
                <a:latin typeface="+mj-lt"/>
              </a:rPr>
              <a:t>sát</a:t>
            </a:r>
            <a:r>
              <a:rPr lang="en-US" sz="2200" dirty="0">
                <a:latin typeface="+mj-lt"/>
              </a:rPr>
              <a:t>, </a:t>
            </a:r>
            <a:r>
              <a:rPr lang="en-US" sz="2200" dirty="0" err="1">
                <a:latin typeface="+mj-lt"/>
              </a:rPr>
              <a:t>mô</a:t>
            </a:r>
            <a:r>
              <a:rPr lang="en-US" sz="2200" dirty="0">
                <a:latin typeface="+mj-lt"/>
              </a:rPr>
              <a:t> </a:t>
            </a:r>
            <a:r>
              <a:rPr lang="en-US" sz="2200" dirty="0" err="1">
                <a:latin typeface="+mj-lt"/>
              </a:rPr>
              <a:t>tả</a:t>
            </a:r>
            <a:r>
              <a:rPr lang="en-US" sz="2200" dirty="0">
                <a:latin typeface="+mj-lt"/>
              </a:rPr>
              <a:t> </a:t>
            </a:r>
            <a:r>
              <a:rPr lang="en-US" sz="2200" dirty="0" err="1">
                <a:latin typeface="+mj-lt"/>
              </a:rPr>
              <a:t>hiện</a:t>
            </a:r>
            <a:r>
              <a:rPr lang="en-US" sz="2200" dirty="0">
                <a:latin typeface="+mj-lt"/>
              </a:rPr>
              <a:t> </a:t>
            </a:r>
            <a:r>
              <a:rPr lang="en-US" sz="2200" dirty="0" err="1">
                <a:latin typeface="+mj-lt"/>
              </a:rPr>
              <a:t>tượng</a:t>
            </a:r>
            <a:r>
              <a:rPr lang="en-US" sz="2200" dirty="0">
                <a:latin typeface="+mj-lt"/>
              </a:rPr>
              <a:t> </a:t>
            </a:r>
            <a:r>
              <a:rPr lang="en-US" sz="2200" dirty="0" err="1">
                <a:latin typeface="+mj-lt"/>
              </a:rPr>
              <a:t>xảy</a:t>
            </a:r>
            <a:r>
              <a:rPr lang="en-US" sz="2200" dirty="0">
                <a:latin typeface="+mj-lt"/>
              </a:rPr>
              <a:t> </a:t>
            </a:r>
            <a:r>
              <a:rPr lang="en-US" sz="2200" dirty="0" err="1">
                <a:latin typeface="+mj-lt"/>
              </a:rPr>
              <a:t>ra</a:t>
            </a:r>
            <a:r>
              <a:rPr lang="en-US" sz="2200" dirty="0">
                <a:latin typeface="+mj-lt"/>
              </a:rPr>
              <a:t>, </a:t>
            </a:r>
            <a:r>
              <a:rPr lang="en-US" sz="2200" dirty="0" err="1">
                <a:latin typeface="+mj-lt"/>
              </a:rPr>
              <a:t>giải</a:t>
            </a:r>
            <a:r>
              <a:rPr lang="en-US" sz="2200" dirty="0">
                <a:latin typeface="+mj-lt"/>
              </a:rPr>
              <a:t> </a:t>
            </a:r>
            <a:r>
              <a:rPr lang="en-US" sz="2200" dirty="0" err="1">
                <a:latin typeface="+mj-lt"/>
              </a:rPr>
              <a:t>thích</a:t>
            </a:r>
            <a:r>
              <a:rPr lang="en-US" sz="2200" dirty="0">
                <a:latin typeface="+mj-lt"/>
              </a:rPr>
              <a:t>.</a:t>
            </a:r>
          </a:p>
        </p:txBody>
      </p:sp>
      <p:grpSp>
        <p:nvGrpSpPr>
          <p:cNvPr id="7" name="Group 6">
            <a:extLst>
              <a:ext uri="{FF2B5EF4-FFF2-40B4-BE49-F238E27FC236}">
                <a16:creationId xmlns:a16="http://schemas.microsoft.com/office/drawing/2014/main" id="{576D8BD0-DD1F-2EC7-8AFC-2D95C2275FA3}"/>
              </a:ext>
            </a:extLst>
          </p:cNvPr>
          <p:cNvGrpSpPr/>
          <p:nvPr/>
        </p:nvGrpSpPr>
        <p:grpSpPr>
          <a:xfrm>
            <a:off x="1533856" y="1758619"/>
            <a:ext cx="1806244" cy="569006"/>
            <a:chOff x="1060451" y="1552576"/>
            <a:chExt cx="1806244" cy="569006"/>
          </a:xfrm>
        </p:grpSpPr>
        <p:sp>
          <p:nvSpPr>
            <p:cNvPr id="8" name="Rectangle: Rounded Corners 7">
              <a:extLst>
                <a:ext uri="{FF2B5EF4-FFF2-40B4-BE49-F238E27FC236}">
                  <a16:creationId xmlns:a16="http://schemas.microsoft.com/office/drawing/2014/main" id="{42B29B11-FC9E-0D0F-4727-BB346C9C08BA}"/>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8F1C7C3-EF70-F04B-B6F5-68FD8534DE63}"/>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Chuẩn bị</a:t>
              </a:r>
            </a:p>
          </p:txBody>
        </p:sp>
      </p:grpSp>
      <p:grpSp>
        <p:nvGrpSpPr>
          <p:cNvPr id="19" name="Group 18">
            <a:extLst>
              <a:ext uri="{FF2B5EF4-FFF2-40B4-BE49-F238E27FC236}">
                <a16:creationId xmlns:a16="http://schemas.microsoft.com/office/drawing/2014/main" id="{E96BA8CC-9B9D-70A9-5318-5EF06485CC7B}"/>
              </a:ext>
            </a:extLst>
          </p:cNvPr>
          <p:cNvGrpSpPr/>
          <p:nvPr/>
        </p:nvGrpSpPr>
        <p:grpSpPr>
          <a:xfrm>
            <a:off x="1527337" y="2502457"/>
            <a:ext cx="1806244" cy="569006"/>
            <a:chOff x="1060451" y="1552576"/>
            <a:chExt cx="1806244" cy="569006"/>
          </a:xfrm>
        </p:grpSpPr>
        <p:sp>
          <p:nvSpPr>
            <p:cNvPr id="21" name="Rectangle: Rounded Corners 20">
              <a:extLst>
                <a:ext uri="{FF2B5EF4-FFF2-40B4-BE49-F238E27FC236}">
                  <a16:creationId xmlns:a16="http://schemas.microsoft.com/office/drawing/2014/main" id="{76DD9675-1D72-10E7-CADC-D828BE552381}"/>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44C1C10-B8B2-2045-472B-5725A03442F7}"/>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Tiến hành</a:t>
              </a:r>
            </a:p>
          </p:txBody>
        </p:sp>
      </p:grpSp>
      <p:sp>
        <p:nvSpPr>
          <p:cNvPr id="27" name="Oval 26">
            <a:extLst>
              <a:ext uri="{FF2B5EF4-FFF2-40B4-BE49-F238E27FC236}">
                <a16:creationId xmlns:a16="http://schemas.microsoft.com/office/drawing/2014/main" id="{C229D7A1-F347-597A-2E52-8F46DABE024E}"/>
              </a:ext>
            </a:extLst>
          </p:cNvPr>
          <p:cNvSpPr/>
          <p:nvPr/>
        </p:nvSpPr>
        <p:spPr>
          <a:xfrm>
            <a:off x="876391" y="3292265"/>
            <a:ext cx="276225" cy="2762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B8450F-ED07-32E3-6A99-5F5E01439B5D}"/>
              </a:ext>
            </a:extLst>
          </p:cNvPr>
          <p:cNvSpPr/>
          <p:nvPr/>
        </p:nvSpPr>
        <p:spPr>
          <a:xfrm>
            <a:off x="876391" y="4260640"/>
            <a:ext cx="276225" cy="2762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7C37D746-8186-E313-867E-D8D1EAEF5BFA}"/>
              </a:ext>
            </a:extLst>
          </p:cNvPr>
          <p:cNvGrpSpPr/>
          <p:nvPr/>
        </p:nvGrpSpPr>
        <p:grpSpPr>
          <a:xfrm>
            <a:off x="1706727" y="5313413"/>
            <a:ext cx="1679246" cy="569006"/>
            <a:chOff x="1123950" y="1552576"/>
            <a:chExt cx="1679246" cy="569006"/>
          </a:xfrm>
        </p:grpSpPr>
        <p:sp>
          <p:nvSpPr>
            <p:cNvPr id="52" name="Rectangle: Rounded Corners 51">
              <a:extLst>
                <a:ext uri="{FF2B5EF4-FFF2-40B4-BE49-F238E27FC236}">
                  <a16:creationId xmlns:a16="http://schemas.microsoft.com/office/drawing/2014/main" id="{DF5F4F92-A8C5-8D9B-B48F-55980307F9B8}"/>
                </a:ext>
              </a:extLst>
            </p:cNvPr>
            <p:cNvSpPr/>
            <p:nvPr/>
          </p:nvSpPr>
          <p:spPr>
            <a:xfrm>
              <a:off x="1169823" y="1552576"/>
              <a:ext cx="1587500"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850F1A7-15CB-DFF0-74B6-A5894928C8C0}"/>
                </a:ext>
              </a:extLst>
            </p:cNvPr>
            <p:cNvSpPr txBox="1"/>
            <p:nvPr/>
          </p:nvSpPr>
          <p:spPr>
            <a:xfrm>
              <a:off x="1123950" y="1615771"/>
              <a:ext cx="1679246" cy="461665"/>
            </a:xfrm>
            <a:prstGeom prst="rect">
              <a:avLst/>
            </a:prstGeom>
            <a:noFill/>
          </p:spPr>
          <p:txBody>
            <a:bodyPr wrap="square" rtlCol="0">
              <a:spAutoFit/>
            </a:bodyPr>
            <a:lstStyle/>
            <a:p>
              <a:pPr algn="ctr"/>
              <a:r>
                <a:rPr lang="en-US" sz="2400" b="1">
                  <a:solidFill>
                    <a:schemeClr val="bg1"/>
                  </a:solidFill>
                </a:rPr>
                <a:t>Yêu cầu</a:t>
              </a:r>
            </a:p>
          </p:txBody>
        </p:sp>
      </p:grpSp>
      <p:grpSp>
        <p:nvGrpSpPr>
          <p:cNvPr id="57" name="Group 56">
            <a:extLst>
              <a:ext uri="{FF2B5EF4-FFF2-40B4-BE49-F238E27FC236}">
                <a16:creationId xmlns:a16="http://schemas.microsoft.com/office/drawing/2014/main" id="{08AC2D5A-A575-0BD4-2E61-CA33813E4603}"/>
              </a:ext>
            </a:extLst>
          </p:cNvPr>
          <p:cNvGrpSpPr/>
          <p:nvPr/>
        </p:nvGrpSpPr>
        <p:grpSpPr>
          <a:xfrm>
            <a:off x="3919608" y="390525"/>
            <a:ext cx="4354669" cy="880577"/>
            <a:chOff x="3919608" y="390525"/>
            <a:chExt cx="4354669" cy="880577"/>
          </a:xfrm>
        </p:grpSpPr>
        <p:grpSp>
          <p:nvGrpSpPr>
            <p:cNvPr id="36" name="Group 35">
              <a:extLst>
                <a:ext uri="{FF2B5EF4-FFF2-40B4-BE49-F238E27FC236}">
                  <a16:creationId xmlns:a16="http://schemas.microsoft.com/office/drawing/2014/main" id="{D89B1055-6187-AD72-2310-8A809825EF79}"/>
                </a:ext>
              </a:extLst>
            </p:cNvPr>
            <p:cNvGrpSpPr/>
            <p:nvPr/>
          </p:nvGrpSpPr>
          <p:grpSpPr>
            <a:xfrm>
              <a:off x="4486275" y="452432"/>
              <a:ext cx="3219450" cy="718924"/>
              <a:chOff x="4087456" y="389709"/>
              <a:chExt cx="3219450" cy="718924"/>
            </a:xfrm>
          </p:grpSpPr>
          <p:sp>
            <p:nvSpPr>
              <p:cNvPr id="39" name="Rectangle: Rounded Corners 38">
                <a:extLst>
                  <a:ext uri="{FF2B5EF4-FFF2-40B4-BE49-F238E27FC236}">
                    <a16:creationId xmlns:a16="http://schemas.microsoft.com/office/drawing/2014/main" id="{9F7BEC38-705C-BC5F-24E8-5ECD32A5295C}"/>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864730-BC90-AF65-6E3D-F4864BA3F02B}"/>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2</a:t>
                </a:r>
              </a:p>
            </p:txBody>
          </p:sp>
        </p:grpSp>
        <p:pic>
          <p:nvPicPr>
            <p:cNvPr id="55" name="Picture 54">
              <a:extLst>
                <a:ext uri="{FF2B5EF4-FFF2-40B4-BE49-F238E27FC236}">
                  <a16:creationId xmlns:a16="http://schemas.microsoft.com/office/drawing/2014/main" id="{80FC8C8F-AAF6-08BB-FF20-CA5C65E11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56" name="Picture 55">
              <a:extLst>
                <a:ext uri="{FF2B5EF4-FFF2-40B4-BE49-F238E27FC236}">
                  <a16:creationId xmlns:a16="http://schemas.microsoft.com/office/drawing/2014/main" id="{EC3EE6CF-51BC-6198-9233-81003B79E9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spTree>
    <p:extLst>
      <p:ext uri="{BB962C8B-B14F-4D97-AF65-F5344CB8AC3E}">
        <p14:creationId xmlns:p14="http://schemas.microsoft.com/office/powerpoint/2010/main" val="409039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57" name="Group 56">
            <a:extLst>
              <a:ext uri="{FF2B5EF4-FFF2-40B4-BE49-F238E27FC236}">
                <a16:creationId xmlns:a16="http://schemas.microsoft.com/office/drawing/2014/main" id="{08AC2D5A-A575-0BD4-2E61-CA33813E4603}"/>
              </a:ext>
            </a:extLst>
          </p:cNvPr>
          <p:cNvGrpSpPr/>
          <p:nvPr/>
        </p:nvGrpSpPr>
        <p:grpSpPr>
          <a:xfrm>
            <a:off x="3919608" y="390525"/>
            <a:ext cx="4354669" cy="880577"/>
            <a:chOff x="3919608" y="390525"/>
            <a:chExt cx="4354669" cy="880577"/>
          </a:xfrm>
        </p:grpSpPr>
        <p:grpSp>
          <p:nvGrpSpPr>
            <p:cNvPr id="36" name="Group 35">
              <a:extLst>
                <a:ext uri="{FF2B5EF4-FFF2-40B4-BE49-F238E27FC236}">
                  <a16:creationId xmlns:a16="http://schemas.microsoft.com/office/drawing/2014/main" id="{D89B1055-6187-AD72-2310-8A809825EF79}"/>
                </a:ext>
              </a:extLst>
            </p:cNvPr>
            <p:cNvGrpSpPr/>
            <p:nvPr/>
          </p:nvGrpSpPr>
          <p:grpSpPr>
            <a:xfrm>
              <a:off x="4486275" y="452432"/>
              <a:ext cx="3219450" cy="718924"/>
              <a:chOff x="4087456" y="389709"/>
              <a:chExt cx="3219450" cy="718924"/>
            </a:xfrm>
          </p:grpSpPr>
          <p:sp>
            <p:nvSpPr>
              <p:cNvPr id="39" name="Rectangle: Rounded Corners 38">
                <a:extLst>
                  <a:ext uri="{FF2B5EF4-FFF2-40B4-BE49-F238E27FC236}">
                    <a16:creationId xmlns:a16="http://schemas.microsoft.com/office/drawing/2014/main" id="{9F7BEC38-705C-BC5F-24E8-5ECD32A5295C}"/>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0864730-BC90-AF65-6E3D-F4864BA3F02B}"/>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2</a:t>
                </a:r>
              </a:p>
            </p:txBody>
          </p:sp>
        </p:grpSp>
        <p:pic>
          <p:nvPicPr>
            <p:cNvPr id="55" name="Picture 54">
              <a:extLst>
                <a:ext uri="{FF2B5EF4-FFF2-40B4-BE49-F238E27FC236}">
                  <a16:creationId xmlns:a16="http://schemas.microsoft.com/office/drawing/2014/main" id="{80FC8C8F-AAF6-08BB-FF20-CA5C65E11FC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56" name="Picture 55">
              <a:extLst>
                <a:ext uri="{FF2B5EF4-FFF2-40B4-BE49-F238E27FC236}">
                  <a16:creationId xmlns:a16="http://schemas.microsoft.com/office/drawing/2014/main" id="{EC3EE6CF-51BC-6198-9233-81003B79E9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grpSp>
        <p:nvGrpSpPr>
          <p:cNvPr id="7" name="Group 6">
            <a:extLst>
              <a:ext uri="{FF2B5EF4-FFF2-40B4-BE49-F238E27FC236}">
                <a16:creationId xmlns:a16="http://schemas.microsoft.com/office/drawing/2014/main" id="{D9DAF19F-6374-585C-442F-25E60758D971}"/>
              </a:ext>
            </a:extLst>
          </p:cNvPr>
          <p:cNvGrpSpPr/>
          <p:nvPr/>
        </p:nvGrpSpPr>
        <p:grpSpPr>
          <a:xfrm>
            <a:off x="2017912" y="1579285"/>
            <a:ext cx="8078588" cy="2002115"/>
            <a:chOff x="2017912" y="1579285"/>
            <a:chExt cx="8078588" cy="2002115"/>
          </a:xfrm>
        </p:grpSpPr>
        <p:sp>
          <p:nvSpPr>
            <p:cNvPr id="5" name="TextBox 4">
              <a:extLst>
                <a:ext uri="{FF2B5EF4-FFF2-40B4-BE49-F238E27FC236}">
                  <a16:creationId xmlns:a16="http://schemas.microsoft.com/office/drawing/2014/main" id="{6A0F0192-0FD9-328A-62FA-326A55D00263}"/>
                </a:ext>
              </a:extLst>
            </p:cNvPr>
            <p:cNvSpPr txBox="1"/>
            <p:nvPr/>
          </p:nvSpPr>
          <p:spPr>
            <a:xfrm>
              <a:off x="2836245" y="1579285"/>
              <a:ext cx="7260255" cy="897105"/>
            </a:xfrm>
            <a:prstGeom prst="rect">
              <a:avLst/>
            </a:prstGeom>
            <a:noFill/>
          </p:spPr>
          <p:txBody>
            <a:bodyPr wrap="square" rtlCol="0">
              <a:spAutoFit/>
            </a:bodyPr>
            <a:lstStyle/>
            <a:p>
              <a:pPr>
                <a:lnSpc>
                  <a:spcPct val="125000"/>
                </a:lnSpc>
              </a:pPr>
              <a:r>
                <a:rPr lang="vi-VN" sz="2200">
                  <a:latin typeface="+mj-lt"/>
                </a:rPr>
                <a:t>Cho d</a:t>
              </a:r>
              <a:r>
                <a:rPr lang="en-US" sz="2200">
                  <a:latin typeface="+mj-lt"/>
                </a:rPr>
                <a:t>ung dịch</a:t>
              </a:r>
              <a:r>
                <a:rPr lang="vi-VN" sz="2200">
                  <a:latin typeface="+mj-lt"/>
                </a:rPr>
                <a:t> CuSO</a:t>
              </a:r>
              <a:r>
                <a:rPr lang="vi-VN" sz="2200" baseline="-25000">
                  <a:latin typeface="+mj-lt"/>
                </a:rPr>
                <a:t>4</a:t>
              </a:r>
              <a:r>
                <a:rPr lang="vi-VN" sz="2200">
                  <a:latin typeface="+mj-lt"/>
                </a:rPr>
                <a:t> vào ống nghiệm, rồi cho tiếp d</a:t>
              </a:r>
              <a:r>
                <a:rPr lang="en-US" sz="2200">
                  <a:latin typeface="+mj-lt"/>
                </a:rPr>
                <a:t>ung dịch</a:t>
              </a:r>
              <a:r>
                <a:rPr lang="vi-VN" sz="2200">
                  <a:latin typeface="+mj-lt"/>
                </a:rPr>
                <a:t> NaOH, thấy xuất hiện kết tủa xanh lam Cu(OH)</a:t>
              </a:r>
              <a:r>
                <a:rPr lang="vi-VN" sz="2200" baseline="-25000">
                  <a:latin typeface="+mj-lt"/>
                </a:rPr>
                <a:t>2</a:t>
              </a:r>
              <a:r>
                <a:rPr lang="vi-VN" sz="2200">
                  <a:latin typeface="+mj-lt"/>
                </a:rPr>
                <a:t>.</a:t>
              </a:r>
            </a:p>
          </p:txBody>
        </p:sp>
        <p:pic>
          <p:nvPicPr>
            <p:cNvPr id="13" name="Picture 12">
              <a:extLst>
                <a:ext uri="{FF2B5EF4-FFF2-40B4-BE49-F238E27FC236}">
                  <a16:creationId xmlns:a16="http://schemas.microsoft.com/office/drawing/2014/main" id="{9CE42394-492A-1D83-D169-9D871C46C84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17912" y="1658361"/>
              <a:ext cx="768376" cy="768376"/>
            </a:xfrm>
            <a:prstGeom prst="rect">
              <a:avLst/>
            </a:prstGeom>
          </p:spPr>
        </p:pic>
        <p:grpSp>
          <p:nvGrpSpPr>
            <p:cNvPr id="15" name="Group 14">
              <a:extLst>
                <a:ext uri="{FF2B5EF4-FFF2-40B4-BE49-F238E27FC236}">
                  <a16:creationId xmlns:a16="http://schemas.microsoft.com/office/drawing/2014/main" id="{23202A46-523F-8F16-97AC-BB876DF31147}"/>
                </a:ext>
              </a:extLst>
            </p:cNvPr>
            <p:cNvGrpSpPr/>
            <p:nvPr/>
          </p:nvGrpSpPr>
          <p:grpSpPr>
            <a:xfrm>
              <a:off x="2590800" y="2705099"/>
              <a:ext cx="7010400" cy="876301"/>
              <a:chOff x="2736493" y="3067049"/>
              <a:chExt cx="6719015" cy="876301"/>
            </a:xfrm>
          </p:grpSpPr>
          <p:sp>
            <p:nvSpPr>
              <p:cNvPr id="17" name="Rectangle 16">
                <a:extLst>
                  <a:ext uri="{FF2B5EF4-FFF2-40B4-BE49-F238E27FC236}">
                    <a16:creationId xmlns:a16="http://schemas.microsoft.com/office/drawing/2014/main" id="{26834C32-DC6B-CF12-DE25-74624526B953}"/>
                  </a:ext>
                </a:extLst>
              </p:cNvPr>
              <p:cNvSpPr/>
              <p:nvPr/>
            </p:nvSpPr>
            <p:spPr>
              <a:xfrm>
                <a:off x="2736493" y="3067049"/>
                <a:ext cx="6719015"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974F416-8054-F2BA-00E2-AFFDCE7D18F1}"/>
                  </a:ext>
                </a:extLst>
              </p:cNvPr>
              <p:cNvSpPr txBox="1"/>
              <p:nvPr/>
            </p:nvSpPr>
            <p:spPr>
              <a:xfrm>
                <a:off x="2809526" y="3195002"/>
                <a:ext cx="6572949" cy="588303"/>
              </a:xfrm>
              <a:prstGeom prst="rect">
                <a:avLst/>
              </a:prstGeom>
              <a:noFill/>
            </p:spPr>
            <p:txBody>
              <a:bodyPr wrap="square" rtlCol="0">
                <a:spAutoFit/>
              </a:bodyPr>
              <a:lstStyle/>
              <a:p>
                <a:pPr algn="ctr">
                  <a:lnSpc>
                    <a:spcPct val="125000"/>
                  </a:lnSpc>
                </a:pPr>
                <a:r>
                  <a:rPr lang="en-US" sz="2800" b="1" i="0">
                    <a:solidFill>
                      <a:srgbClr val="000000"/>
                    </a:solidFill>
                    <a:effectLst/>
                    <a:latin typeface="+mj-lt"/>
                  </a:rPr>
                  <a:t>2NaOH + CuSO</a:t>
                </a:r>
                <a:r>
                  <a:rPr lang="en-US" sz="2800" b="1" i="0" baseline="-25000">
                    <a:solidFill>
                      <a:srgbClr val="000000"/>
                    </a:solidFill>
                    <a:effectLst/>
                    <a:latin typeface="+mj-lt"/>
                  </a:rPr>
                  <a:t>4</a:t>
                </a:r>
                <a:r>
                  <a:rPr lang="en-US" sz="2800" b="1" i="0">
                    <a:solidFill>
                      <a:srgbClr val="000000"/>
                    </a:solidFill>
                    <a:effectLst/>
                    <a:latin typeface="+mj-lt"/>
                  </a:rPr>
                  <a:t> → Cu(OH)</a:t>
                </a:r>
                <a:r>
                  <a:rPr lang="en-US" sz="2800" b="1" i="0" baseline="-25000">
                    <a:solidFill>
                      <a:srgbClr val="000000"/>
                    </a:solidFill>
                    <a:effectLst/>
                    <a:latin typeface="+mj-lt"/>
                  </a:rPr>
                  <a:t>2</a:t>
                </a:r>
                <a:r>
                  <a:rPr lang="en-US" sz="2800" b="1" i="0">
                    <a:solidFill>
                      <a:srgbClr val="000000"/>
                    </a:solidFill>
                    <a:effectLst/>
                    <a:latin typeface="+mj-lt"/>
                  </a:rPr>
                  <a:t>↓ + Na</a:t>
                </a:r>
                <a:r>
                  <a:rPr lang="en-US" sz="2800" b="1" i="0" baseline="-25000">
                    <a:solidFill>
                      <a:srgbClr val="000000"/>
                    </a:solidFill>
                    <a:effectLst/>
                    <a:latin typeface="+mj-lt"/>
                  </a:rPr>
                  <a:t>2</a:t>
                </a:r>
                <a:r>
                  <a:rPr lang="en-US" sz="2800" b="1" i="0">
                    <a:solidFill>
                      <a:srgbClr val="000000"/>
                    </a:solidFill>
                    <a:effectLst/>
                    <a:latin typeface="+mj-lt"/>
                  </a:rPr>
                  <a:t>SO</a:t>
                </a:r>
                <a:r>
                  <a:rPr lang="en-US" sz="2800" b="1" i="0" baseline="-25000">
                    <a:solidFill>
                      <a:srgbClr val="000000"/>
                    </a:solidFill>
                    <a:effectLst/>
                    <a:latin typeface="+mj-lt"/>
                  </a:rPr>
                  <a:t>4</a:t>
                </a:r>
                <a:endParaRPr lang="en-US" sz="2600" b="1">
                  <a:latin typeface="+mj-lt"/>
                </a:endParaRPr>
              </a:p>
            </p:txBody>
          </p:sp>
        </p:grpSp>
      </p:grpSp>
      <p:grpSp>
        <p:nvGrpSpPr>
          <p:cNvPr id="8" name="Group 7">
            <a:extLst>
              <a:ext uri="{FF2B5EF4-FFF2-40B4-BE49-F238E27FC236}">
                <a16:creationId xmlns:a16="http://schemas.microsoft.com/office/drawing/2014/main" id="{139D38E5-868A-FAB3-8C3F-50806DBA5DEE}"/>
              </a:ext>
            </a:extLst>
          </p:cNvPr>
          <p:cNvGrpSpPr/>
          <p:nvPr/>
        </p:nvGrpSpPr>
        <p:grpSpPr>
          <a:xfrm>
            <a:off x="952500" y="3877985"/>
            <a:ext cx="10502900" cy="2002115"/>
            <a:chOff x="952500" y="3877985"/>
            <a:chExt cx="10502900" cy="2002115"/>
          </a:xfrm>
        </p:grpSpPr>
        <p:sp>
          <p:nvSpPr>
            <p:cNvPr id="42" name="TextBox 41">
              <a:extLst>
                <a:ext uri="{FF2B5EF4-FFF2-40B4-BE49-F238E27FC236}">
                  <a16:creationId xmlns:a16="http://schemas.microsoft.com/office/drawing/2014/main" id="{D778D3D6-8AB0-7DBB-7A65-E891028C284C}"/>
                </a:ext>
              </a:extLst>
            </p:cNvPr>
            <p:cNvSpPr txBox="1"/>
            <p:nvPr/>
          </p:nvSpPr>
          <p:spPr>
            <a:xfrm>
              <a:off x="1858345" y="3877985"/>
              <a:ext cx="9597055" cy="897105"/>
            </a:xfrm>
            <a:prstGeom prst="rect">
              <a:avLst/>
            </a:prstGeom>
            <a:noFill/>
          </p:spPr>
          <p:txBody>
            <a:bodyPr wrap="square" rtlCol="0">
              <a:spAutoFit/>
            </a:bodyPr>
            <a:lstStyle/>
            <a:p>
              <a:pPr>
                <a:lnSpc>
                  <a:spcPct val="125000"/>
                </a:lnSpc>
              </a:pPr>
              <a:r>
                <a:rPr lang="vi-VN" sz="2200">
                  <a:latin typeface="+mj-lt"/>
                </a:rPr>
                <a:t>Nhỏ vào ống nghiệm trên dung dịch CH</a:t>
              </a:r>
              <a:r>
                <a:rPr lang="vi-VN" sz="2200" baseline="-25000">
                  <a:latin typeface="+mj-lt"/>
                </a:rPr>
                <a:t>3</a:t>
              </a:r>
              <a:r>
                <a:rPr lang="vi-VN" sz="2200">
                  <a:latin typeface="+mj-lt"/>
                </a:rPr>
                <a:t>CHO, đun nóng nhẹ hỗn hợp trong ống nghiệm trên ngọn lửa đèn cồn, thấy xuất hiện kết tủa đỏ gạch Cu</a:t>
              </a:r>
              <a:r>
                <a:rPr lang="vi-VN" sz="2200" baseline="-25000">
                  <a:latin typeface="+mj-lt"/>
                </a:rPr>
                <a:t>2</a:t>
              </a:r>
              <a:r>
                <a:rPr lang="vi-VN" sz="2200">
                  <a:latin typeface="+mj-lt"/>
                </a:rPr>
                <a:t>O.</a:t>
              </a:r>
            </a:p>
          </p:txBody>
        </p:sp>
        <p:pic>
          <p:nvPicPr>
            <p:cNvPr id="43" name="Picture 42">
              <a:extLst>
                <a:ext uri="{FF2B5EF4-FFF2-40B4-BE49-F238E27FC236}">
                  <a16:creationId xmlns:a16="http://schemas.microsoft.com/office/drawing/2014/main" id="{8429B9F9-1B59-C916-D8D9-965AFB9FE8D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0012" y="3957061"/>
              <a:ext cx="768376" cy="768376"/>
            </a:xfrm>
            <a:prstGeom prst="rect">
              <a:avLst/>
            </a:prstGeom>
          </p:spPr>
        </p:pic>
        <p:grpSp>
          <p:nvGrpSpPr>
            <p:cNvPr id="44" name="Group 43">
              <a:extLst>
                <a:ext uri="{FF2B5EF4-FFF2-40B4-BE49-F238E27FC236}">
                  <a16:creationId xmlns:a16="http://schemas.microsoft.com/office/drawing/2014/main" id="{B22B89F4-F805-126F-A175-763498954C9E}"/>
                </a:ext>
              </a:extLst>
            </p:cNvPr>
            <p:cNvGrpSpPr/>
            <p:nvPr/>
          </p:nvGrpSpPr>
          <p:grpSpPr>
            <a:xfrm>
              <a:off x="952500" y="5003799"/>
              <a:ext cx="10287000" cy="876301"/>
              <a:chOff x="1166288" y="3067049"/>
              <a:chExt cx="9859424" cy="876301"/>
            </a:xfrm>
          </p:grpSpPr>
          <p:sp>
            <p:nvSpPr>
              <p:cNvPr id="45" name="Rectangle 44">
                <a:extLst>
                  <a:ext uri="{FF2B5EF4-FFF2-40B4-BE49-F238E27FC236}">
                    <a16:creationId xmlns:a16="http://schemas.microsoft.com/office/drawing/2014/main" id="{35014364-E343-718B-3727-22DA780AE7A9}"/>
                  </a:ext>
                </a:extLst>
              </p:cNvPr>
              <p:cNvSpPr/>
              <p:nvPr/>
            </p:nvSpPr>
            <p:spPr>
              <a:xfrm>
                <a:off x="1166288" y="3067049"/>
                <a:ext cx="9859424"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5CB8C24-2833-0CA6-DF71-54FFC2F18EA2}"/>
                  </a:ext>
                </a:extLst>
              </p:cNvPr>
              <p:cNvSpPr txBox="1"/>
              <p:nvPr/>
            </p:nvSpPr>
            <p:spPr>
              <a:xfrm>
                <a:off x="1263665" y="3195002"/>
                <a:ext cx="9664670" cy="578043"/>
              </a:xfrm>
              <a:prstGeom prst="rect">
                <a:avLst/>
              </a:prstGeom>
              <a:noFill/>
            </p:spPr>
            <p:txBody>
              <a:bodyPr wrap="square" rtlCol="0">
                <a:spAutoFit/>
              </a:bodyPr>
              <a:lstStyle/>
              <a:p>
                <a:pPr algn="ctr">
                  <a:lnSpc>
                    <a:spcPct val="125000"/>
                  </a:lnSpc>
                </a:pPr>
                <a:r>
                  <a:rPr lang="pt-BR" sz="2800" b="1" i="0">
                    <a:solidFill>
                      <a:srgbClr val="000000"/>
                    </a:solidFill>
                    <a:effectLst/>
                    <a:latin typeface="+mj-lt"/>
                  </a:rPr>
                  <a:t>CH</a:t>
                </a:r>
                <a:r>
                  <a:rPr lang="pt-BR" sz="2800" b="1" i="0" baseline="-25000">
                    <a:solidFill>
                      <a:srgbClr val="000000"/>
                    </a:solidFill>
                    <a:effectLst/>
                    <a:latin typeface="+mj-lt"/>
                  </a:rPr>
                  <a:t>3</a:t>
                </a:r>
                <a:r>
                  <a:rPr lang="pt-BR" sz="2800" b="1" i="0">
                    <a:solidFill>
                      <a:srgbClr val="000000"/>
                    </a:solidFill>
                    <a:effectLst/>
                    <a:latin typeface="+mj-lt"/>
                  </a:rPr>
                  <a:t>CHO + 2Cu(OH)</a:t>
                </a:r>
                <a:r>
                  <a:rPr lang="pt-BR" sz="2800" b="1" i="0" baseline="-25000">
                    <a:solidFill>
                      <a:srgbClr val="000000"/>
                    </a:solidFill>
                    <a:effectLst/>
                    <a:latin typeface="+mj-lt"/>
                  </a:rPr>
                  <a:t>2</a:t>
                </a:r>
                <a:r>
                  <a:rPr lang="pt-BR" sz="2800" b="1" i="0">
                    <a:solidFill>
                      <a:srgbClr val="000000"/>
                    </a:solidFill>
                    <a:effectLst/>
                    <a:latin typeface="+mj-lt"/>
                  </a:rPr>
                  <a:t> + NaOH </a:t>
                </a:r>
                <a:r>
                  <a:rPr lang="pt-BR" sz="2800" b="1" i="0">
                    <a:solidFill>
                      <a:srgbClr val="000000"/>
                    </a:solidFill>
                    <a:effectLst/>
                    <a:latin typeface="+mj-lt"/>
                    <a:cs typeface="Times New Roman" panose="02020603050405020304" pitchFamily="18" charset="0"/>
                  </a:rPr>
                  <a:t>→</a:t>
                </a:r>
                <a:r>
                  <a:rPr lang="pt-BR" sz="2800" b="1" i="0">
                    <a:solidFill>
                      <a:srgbClr val="000000"/>
                    </a:solidFill>
                    <a:effectLst/>
                    <a:latin typeface="+mj-lt"/>
                  </a:rPr>
                  <a:t> CH</a:t>
                </a:r>
                <a:r>
                  <a:rPr lang="pt-BR" sz="2800" b="1" i="0" baseline="-25000">
                    <a:solidFill>
                      <a:srgbClr val="000000"/>
                    </a:solidFill>
                    <a:effectLst/>
                    <a:latin typeface="+mj-lt"/>
                  </a:rPr>
                  <a:t>3</a:t>
                </a:r>
                <a:r>
                  <a:rPr lang="pt-BR" sz="2800" b="1" i="0">
                    <a:solidFill>
                      <a:srgbClr val="000000"/>
                    </a:solidFill>
                    <a:effectLst/>
                    <a:latin typeface="+mj-lt"/>
                  </a:rPr>
                  <a:t>COONa + Cu</a:t>
                </a:r>
                <a:r>
                  <a:rPr lang="pt-BR" sz="2800" b="1" i="0" baseline="-25000">
                    <a:solidFill>
                      <a:srgbClr val="000000"/>
                    </a:solidFill>
                    <a:effectLst/>
                    <a:latin typeface="+mj-lt"/>
                  </a:rPr>
                  <a:t>2</a:t>
                </a:r>
                <a:r>
                  <a:rPr lang="pt-BR" sz="2800" b="1" i="0">
                    <a:solidFill>
                      <a:srgbClr val="000000"/>
                    </a:solidFill>
                    <a:effectLst/>
                    <a:latin typeface="+mj-lt"/>
                  </a:rPr>
                  <a:t>O + 3H</a:t>
                </a:r>
                <a:r>
                  <a:rPr lang="pt-BR" sz="2800" b="1" i="0" baseline="-25000">
                    <a:solidFill>
                      <a:srgbClr val="000000"/>
                    </a:solidFill>
                    <a:effectLst/>
                    <a:latin typeface="+mj-lt"/>
                  </a:rPr>
                  <a:t>2</a:t>
                </a:r>
                <a:r>
                  <a:rPr lang="pt-BR" sz="2800" b="1" i="0">
                    <a:solidFill>
                      <a:srgbClr val="000000"/>
                    </a:solidFill>
                    <a:effectLst/>
                    <a:latin typeface="+mj-lt"/>
                  </a:rPr>
                  <a:t>O</a:t>
                </a:r>
                <a:endParaRPr lang="en-US" sz="2600" b="1">
                  <a:latin typeface="+mj-lt"/>
                </a:endParaRPr>
              </a:p>
            </p:txBody>
          </p:sp>
        </p:grpSp>
      </p:grpSp>
    </p:spTree>
    <p:extLst>
      <p:ext uri="{BB962C8B-B14F-4D97-AF65-F5344CB8AC3E}">
        <p14:creationId xmlns:p14="http://schemas.microsoft.com/office/powerpoint/2010/main" val="268154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Vì sao trong phản ứng tráng bạc, người ta chỉ làm nóng mà không đun sôi hỗn hợp chất phản ứng </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122251"/>
            <a:ext cx="10785825" cy="1526006"/>
            <a:chOff x="587723" y="4009461"/>
            <a:chExt cx="10785825" cy="1526006"/>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350565" y="4335138"/>
              <a:ext cx="100229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Bef>
                  <a:spcPts val="0"/>
                </a:spcBef>
                <a:spcAft>
                  <a:spcPts val="0"/>
                </a:spcAft>
                <a:buFont typeface="Arial" panose="020B0604020202020204" pitchFamily="34" charset="0"/>
                <a:buChar char="•"/>
              </a:pPr>
              <a:r>
                <a:rPr lang="vi-VN" sz="2400" b="0" i="0" dirty="0">
                  <a:solidFill>
                    <a:srgbClr val="333333"/>
                  </a:solidFill>
                  <a:effectLst/>
                  <a:latin typeface="Roboto" panose="02000000000000000000" pitchFamily="2" charset="0"/>
                </a:rPr>
                <a:t>Trong phản ứng tráng bạc không đun sôi hỗn hợp chất phản ứng hoặc nhiệt độ quá 60 độ – 70 độ vì dung dịch sủi bọt làm bạc sinh ra bám vào ống nghiệm không đều.</a:t>
              </a: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8</a:t>
            </a:r>
          </a:p>
        </p:txBody>
      </p:sp>
    </p:spTree>
    <p:extLst>
      <p:ext uri="{BB962C8B-B14F-4D97-AF65-F5344CB8AC3E}">
        <p14:creationId xmlns:p14="http://schemas.microsoft.com/office/powerpoint/2010/main" val="37444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Khi cho dung dịch NaOH vào dung dịch CuSO</a:t>
              </a:r>
              <a:r>
                <a:rPr lang="vi-VN" sz="2200" b="1" baseline="-25000" dirty="0"/>
                <a:t>4</a:t>
              </a:r>
              <a:r>
                <a:rPr lang="vi-VN" sz="2200" b="1" dirty="0"/>
                <a:t>, đến khi kết tủa không tăng thêm nữa, cho biết tên gọi và màu sắc của kết tủa thu được.</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088173"/>
            <a:ext cx="10907745" cy="830997"/>
            <a:chOff x="587723" y="3975383"/>
            <a:chExt cx="10907745" cy="830997"/>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472485" y="3975383"/>
              <a:ext cx="100229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0" i="0" dirty="0">
                  <a:solidFill>
                    <a:srgbClr val="333333"/>
                  </a:solidFill>
                  <a:effectLst/>
                  <a:latin typeface="+mj-lt"/>
                </a:rPr>
                <a:t>PTHH: 2NaOH + CuSO</a:t>
              </a:r>
              <a:r>
                <a:rPr lang="vi-VN" sz="2400" b="0" i="0" baseline="-25000" dirty="0">
                  <a:solidFill>
                    <a:srgbClr val="333333"/>
                  </a:solidFill>
                  <a:effectLst/>
                  <a:latin typeface="+mj-lt"/>
                </a:rPr>
                <a:t>4</a:t>
              </a:r>
              <a:r>
                <a:rPr lang="vi-VN" sz="2400" b="0" i="0" dirty="0">
                  <a:solidFill>
                    <a:srgbClr val="333333"/>
                  </a:solidFill>
                  <a:effectLst/>
                  <a:latin typeface="+mj-lt"/>
                </a:rPr>
                <a:t> </a:t>
              </a:r>
              <a:r>
                <a:rPr lang="vi-VN" altLang="ko-KR" sz="2400" b="0" i="0" dirty="0">
                  <a:solidFill>
                    <a:srgbClr val="333333"/>
                  </a:solidFill>
                  <a:effectLst/>
                  <a:latin typeface="+mj-lt"/>
                </a:rPr>
                <a:t>→</a:t>
              </a:r>
              <a:r>
                <a:rPr lang="vi-VN" sz="2400" b="0" i="0" dirty="0">
                  <a:solidFill>
                    <a:srgbClr val="333333"/>
                  </a:solidFill>
                  <a:effectLst/>
                  <a:latin typeface="+mj-lt"/>
                </a:rPr>
                <a:t> Cu(OH)</a:t>
              </a:r>
              <a:r>
                <a:rPr lang="vi-VN" sz="2400" b="0" i="0" baseline="-25000" dirty="0">
                  <a:solidFill>
                    <a:srgbClr val="333333"/>
                  </a:solidFill>
                  <a:effectLst/>
                  <a:latin typeface="+mj-lt"/>
                </a:rPr>
                <a:t>2</a:t>
              </a:r>
              <a:r>
                <a:rPr lang="vi-VN" altLang="ko-KR" sz="2400" b="0" i="0" dirty="0">
                  <a:solidFill>
                    <a:srgbClr val="333333"/>
                  </a:solidFill>
                  <a:effectLst/>
                  <a:latin typeface="+mj-lt"/>
                </a:rPr>
                <a:t>↓</a:t>
              </a:r>
              <a:r>
                <a:rPr lang="vi-VN" sz="2400" b="0" i="0" dirty="0">
                  <a:solidFill>
                    <a:srgbClr val="333333"/>
                  </a:solidFill>
                  <a:effectLst/>
                  <a:latin typeface="+mj-lt"/>
                </a:rPr>
                <a:t> + Na</a:t>
              </a:r>
              <a:r>
                <a:rPr lang="vi-VN" sz="2400" b="0" i="0" baseline="-25000" dirty="0">
                  <a:solidFill>
                    <a:srgbClr val="333333"/>
                  </a:solidFill>
                  <a:effectLst/>
                  <a:latin typeface="+mj-lt"/>
                </a:rPr>
                <a:t>2</a:t>
              </a:r>
              <a:r>
                <a:rPr lang="vi-VN" sz="2400" b="0" i="0" dirty="0">
                  <a:solidFill>
                    <a:srgbClr val="333333"/>
                  </a:solidFill>
                  <a:effectLst/>
                  <a:latin typeface="+mj-lt"/>
                </a:rPr>
                <a:t>SO</a:t>
              </a:r>
              <a:r>
                <a:rPr lang="vi-VN" sz="2400" b="0" i="0" baseline="-25000" dirty="0">
                  <a:solidFill>
                    <a:srgbClr val="333333"/>
                  </a:solidFill>
                  <a:effectLst/>
                  <a:latin typeface="+mj-lt"/>
                </a:rPr>
                <a:t>4</a:t>
              </a:r>
              <a:r>
                <a:rPr lang="vi-VN" sz="2400" b="0" i="0" dirty="0">
                  <a:solidFill>
                    <a:srgbClr val="333333"/>
                  </a:solidFill>
                  <a:effectLst/>
                  <a:latin typeface="+mj-lt"/>
                </a:rPr>
                <a:t> </a:t>
              </a:r>
            </a:p>
            <a:p>
              <a:pPr algn="l"/>
              <a:r>
                <a:rPr lang="vi-VN" sz="2400" b="0" i="0" dirty="0">
                  <a:solidFill>
                    <a:srgbClr val="333333"/>
                  </a:solidFill>
                  <a:effectLst/>
                  <a:latin typeface="+mj-lt"/>
                </a:rPr>
                <a:t>Kết tủa thu được có màu xanh lam. Tên gọi Copper(II) hydroxide</a:t>
              </a:r>
              <a:r>
                <a:rPr lang="en-US" sz="2400" b="0" i="0" dirty="0">
                  <a:solidFill>
                    <a:srgbClr val="333333"/>
                  </a:solidFill>
                  <a:effectLst/>
                  <a:latin typeface="+mj-lt"/>
                </a:rPr>
                <a:t>\</a:t>
              </a:r>
              <a:endParaRPr lang="vi-VN" sz="2400" b="0" i="0" dirty="0">
                <a:solidFill>
                  <a:srgbClr val="333333"/>
                </a:solidFill>
                <a:effectLst/>
                <a:latin typeface="+mj-lt"/>
              </a:endParaRP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9</a:t>
            </a:r>
          </a:p>
        </p:txBody>
      </p:sp>
    </p:spTree>
    <p:extLst>
      <p:ext uri="{BB962C8B-B14F-4D97-AF65-F5344CB8AC3E}">
        <p14:creationId xmlns:p14="http://schemas.microsoft.com/office/powerpoint/2010/main" val="381034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1603865" y="1058431"/>
            <a:ext cx="9474481" cy="2728280"/>
          </a:xfrm>
          <a:prstGeom prst="roundRect">
            <a:avLst>
              <a:gd name="adj" fmla="val 916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TextBox 77">
            <a:extLst>
              <a:ext uri="{FF2B5EF4-FFF2-40B4-BE49-F238E27FC236}">
                <a16:creationId xmlns:a16="http://schemas.microsoft.com/office/drawing/2014/main" id="{32846A3D-BAE2-4FFE-B054-AE802C1398BF}"/>
              </a:ext>
            </a:extLst>
          </p:cNvPr>
          <p:cNvSpPr txBox="1"/>
          <p:nvPr/>
        </p:nvSpPr>
        <p:spPr>
          <a:xfrm>
            <a:off x="1683426" y="1459801"/>
            <a:ext cx="9129717" cy="193899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Chất nào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ít</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nước</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lạnh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vô</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hạn</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ở 66</a:t>
            </a:r>
            <a:r>
              <a:rPr kumimoji="0" lang="en-US" sz="4000" b="0" i="0" u="none" strike="noStrike" kern="1200" cap="none" spc="0" normalizeH="0" baseline="30000" noProof="0" dirty="0">
                <a:ln>
                  <a:noFill/>
                </a:ln>
                <a:solidFill>
                  <a:srgbClr val="EE4036"/>
                </a:solidFill>
                <a:effectLst/>
                <a:uLnTx/>
                <a:uFillTx/>
                <a:latin typeface="Averta Std ExtraBold" panose="00000900000000000000" pitchFamily="50" charset="0"/>
                <a:ea typeface="+mn-ea"/>
                <a:cs typeface="+mn-cs"/>
              </a:rPr>
              <a:t>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C, tan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tốt</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ethanol,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ete</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và</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acetone,...</a:t>
            </a:r>
            <a:r>
              <a:rPr kumimoji="0" lang="vi-VN"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có tính acid yếu?</a:t>
            </a:r>
            <a:endPar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8" name="!!o4a">
            <a:extLst>
              <a:ext uri="{FF2B5EF4-FFF2-40B4-BE49-F238E27FC236}">
                <a16:creationId xmlns:a16="http://schemas.microsoft.com/office/drawing/2014/main" id="{03CD02AD-A0B0-4461-82E4-ADE45F3505A9}"/>
              </a:ext>
            </a:extLst>
          </p:cNvPr>
          <p:cNvSpPr/>
          <p:nvPr/>
        </p:nvSpPr>
        <p:spPr>
          <a:xfrm>
            <a:off x="8231496" y="53981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8406840" y="544872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98" name="!!o4b">
            <a:extLst>
              <a:ext uri="{FF2B5EF4-FFF2-40B4-BE49-F238E27FC236}">
                <a16:creationId xmlns:a16="http://schemas.microsoft.com/office/drawing/2014/main" id="{6F40FFA8-451A-4BC0-BD18-CD55C51FC9A2}"/>
              </a:ext>
            </a:extLst>
          </p:cNvPr>
          <p:cNvSpPr/>
          <p:nvPr/>
        </p:nvSpPr>
        <p:spPr>
          <a:xfrm>
            <a:off x="5986552" y="53981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9" name="!!o4a">
            <a:extLst>
              <a:ext uri="{FF2B5EF4-FFF2-40B4-BE49-F238E27FC236}">
                <a16:creationId xmlns:a16="http://schemas.microsoft.com/office/drawing/2014/main" id="{03CD02AD-A0B0-4461-82E4-ADE45F3505A9}"/>
              </a:ext>
            </a:extLst>
          </p:cNvPr>
          <p:cNvSpPr/>
          <p:nvPr/>
        </p:nvSpPr>
        <p:spPr>
          <a:xfrm>
            <a:off x="4878456" y="53981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5053800" y="544872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01" name="!!4b">
            <a:extLst>
              <a:ext uri="{FF2B5EF4-FFF2-40B4-BE49-F238E27FC236}">
                <a16:creationId xmlns:a16="http://schemas.microsoft.com/office/drawing/2014/main" id="{FF091EC5-DEE3-4725-BA96-0C98047169DD}"/>
              </a:ext>
            </a:extLst>
          </p:cNvPr>
          <p:cNvSpPr txBox="1"/>
          <p:nvPr/>
        </p:nvSpPr>
        <p:spPr>
          <a:xfrm>
            <a:off x="6160189" y="544872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5" name="!!o4a">
            <a:extLst>
              <a:ext uri="{FF2B5EF4-FFF2-40B4-BE49-F238E27FC236}">
                <a16:creationId xmlns:a16="http://schemas.microsoft.com/office/drawing/2014/main" id="{03CD02AD-A0B0-4461-82E4-ADE45F3505A9}"/>
              </a:ext>
            </a:extLst>
          </p:cNvPr>
          <p:cNvSpPr/>
          <p:nvPr/>
        </p:nvSpPr>
        <p:spPr>
          <a:xfrm>
            <a:off x="7098066" y="539819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6" name="!!4a">
            <a:extLst>
              <a:ext uri="{FF2B5EF4-FFF2-40B4-BE49-F238E27FC236}">
                <a16:creationId xmlns:a16="http://schemas.microsoft.com/office/drawing/2014/main" id="{7D7392F9-B328-40CF-A436-C3974F476E3C}"/>
              </a:ext>
            </a:extLst>
          </p:cNvPr>
          <p:cNvSpPr txBox="1"/>
          <p:nvPr/>
        </p:nvSpPr>
        <p:spPr>
          <a:xfrm>
            <a:off x="7273410" y="544872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96" name="!!o4b">
            <a:extLst>
              <a:ext uri="{FF2B5EF4-FFF2-40B4-BE49-F238E27FC236}">
                <a16:creationId xmlns:a16="http://schemas.microsoft.com/office/drawing/2014/main" id="{6F40FFA8-451A-4BC0-BD18-CD55C51FC9A2}"/>
              </a:ext>
            </a:extLst>
          </p:cNvPr>
          <p:cNvSpPr/>
          <p:nvPr/>
        </p:nvSpPr>
        <p:spPr>
          <a:xfrm>
            <a:off x="3754122" y="539225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o4a">
            <a:extLst>
              <a:ext uri="{FF2B5EF4-FFF2-40B4-BE49-F238E27FC236}">
                <a16:creationId xmlns:a16="http://schemas.microsoft.com/office/drawing/2014/main" id="{03CD02AD-A0B0-4461-82E4-ADE45F3505A9}"/>
              </a:ext>
            </a:extLst>
          </p:cNvPr>
          <p:cNvSpPr/>
          <p:nvPr/>
        </p:nvSpPr>
        <p:spPr>
          <a:xfrm>
            <a:off x="2646026" y="539225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4" name="!!4a">
            <a:extLst>
              <a:ext uri="{FF2B5EF4-FFF2-40B4-BE49-F238E27FC236}">
                <a16:creationId xmlns:a16="http://schemas.microsoft.com/office/drawing/2014/main" id="{7D7392F9-B328-40CF-A436-C3974F476E3C}"/>
              </a:ext>
            </a:extLst>
          </p:cNvPr>
          <p:cNvSpPr txBox="1"/>
          <p:nvPr/>
        </p:nvSpPr>
        <p:spPr>
          <a:xfrm>
            <a:off x="2821370" y="544278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p</a:t>
            </a:r>
          </a:p>
        </p:txBody>
      </p:sp>
      <p:sp>
        <p:nvSpPr>
          <p:cNvPr id="107" name="!!4b">
            <a:extLst>
              <a:ext uri="{FF2B5EF4-FFF2-40B4-BE49-F238E27FC236}">
                <a16:creationId xmlns:a16="http://schemas.microsoft.com/office/drawing/2014/main" id="{FF091EC5-DEE3-4725-BA96-0C98047169DD}"/>
              </a:ext>
            </a:extLst>
          </p:cNvPr>
          <p:cNvSpPr txBox="1"/>
          <p:nvPr/>
        </p:nvSpPr>
        <p:spPr>
          <a:xfrm>
            <a:off x="3927759" y="544278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grpSp>
        <p:nvGrpSpPr>
          <p:cNvPr id="81" name="Group 80">
            <a:extLst>
              <a:ext uri="{FF2B5EF4-FFF2-40B4-BE49-F238E27FC236}">
                <a16:creationId xmlns:a16="http://schemas.microsoft.com/office/drawing/2014/main" id="{59065654-BBB5-4AD5-AE34-53BC7566B52F}"/>
              </a:ext>
            </a:extLst>
          </p:cNvPr>
          <p:cNvGrpSpPr/>
          <p:nvPr/>
        </p:nvGrpSpPr>
        <p:grpSpPr>
          <a:xfrm>
            <a:off x="11191610" y="156811"/>
            <a:ext cx="662996" cy="662996"/>
            <a:chOff x="11409342" y="180900"/>
            <a:chExt cx="662996" cy="662996"/>
          </a:xfrm>
        </p:grpSpPr>
        <p:sp>
          <p:nvSpPr>
            <p:cNvPr id="82" name="!!MatThu1">
              <a:hlinkClick r:id="rId4" action="ppaction://hlinksldjump"/>
              <a:extLst>
                <a:ext uri="{FF2B5EF4-FFF2-40B4-BE49-F238E27FC236}">
                  <a16:creationId xmlns:a16="http://schemas.microsoft.com/office/drawing/2014/main" id="{0BF38B7E-0742-4488-BD5C-6FAB3BCEF3BD}"/>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3" name="Graphic 82">
              <a:hlinkClick r:id="rId4" action="ppaction://hlinksldjump"/>
              <a:extLst>
                <a:ext uri="{FF2B5EF4-FFF2-40B4-BE49-F238E27FC236}">
                  <a16:creationId xmlns:a16="http://schemas.microsoft.com/office/drawing/2014/main" id="{57D697C9-6AC1-4B5B-BB64-F5C66568FB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grpSp>
        <p:nvGrpSpPr>
          <p:cNvPr id="84" name="Group 83">
            <a:extLst>
              <a:ext uri="{FF2B5EF4-FFF2-40B4-BE49-F238E27FC236}">
                <a16:creationId xmlns:a16="http://schemas.microsoft.com/office/drawing/2014/main" id="{D2E19EBA-C715-4FFB-B7C5-F87FEF9024C0}"/>
              </a:ext>
            </a:extLst>
          </p:cNvPr>
          <p:cNvGrpSpPr/>
          <p:nvPr/>
        </p:nvGrpSpPr>
        <p:grpSpPr>
          <a:xfrm>
            <a:off x="4182779" y="4127379"/>
            <a:ext cx="3976884" cy="1029568"/>
            <a:chOff x="4037538" y="4547895"/>
            <a:chExt cx="3288936" cy="880471"/>
          </a:xfrm>
        </p:grpSpPr>
        <p:sp>
          <p:nvSpPr>
            <p:cNvPr id="85" name="!!Ques3">
              <a:extLst>
                <a:ext uri="{FF2B5EF4-FFF2-40B4-BE49-F238E27FC236}">
                  <a16:creationId xmlns:a16="http://schemas.microsoft.com/office/drawing/2014/main" id="{3314E186-4BDD-4111-AB17-A1053061DA7C}"/>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86" name="!!Quesion1">
              <a:extLst>
                <a:ext uri="{FF2B5EF4-FFF2-40B4-BE49-F238E27FC236}">
                  <a16:creationId xmlns:a16="http://schemas.microsoft.com/office/drawing/2014/main" id="{2761AB57-FD34-4D18-B0EA-911D073832FD}"/>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87" name="!!Ques2">
              <a:extLst>
                <a:ext uri="{FF2B5EF4-FFF2-40B4-BE49-F238E27FC236}">
                  <a16:creationId xmlns:a16="http://schemas.microsoft.com/office/drawing/2014/main" id="{CE6184B8-5E18-4259-B873-308BBB3F3A98}"/>
                </a:ext>
              </a:extLst>
            </p:cNvPr>
            <p:cNvGrpSpPr/>
            <p:nvPr/>
          </p:nvGrpSpPr>
          <p:grpSpPr>
            <a:xfrm>
              <a:off x="4037538" y="4547895"/>
              <a:ext cx="880471" cy="880471"/>
              <a:chOff x="3024040" y="4053992"/>
              <a:chExt cx="880471" cy="880471"/>
            </a:xfrm>
          </p:grpSpPr>
          <p:sp>
            <p:nvSpPr>
              <p:cNvPr id="88" name="!!A1">
                <a:extLst>
                  <a:ext uri="{FF2B5EF4-FFF2-40B4-BE49-F238E27FC236}">
                    <a16:creationId xmlns:a16="http://schemas.microsoft.com/office/drawing/2014/main" id="{342F8DFA-B9E7-45EB-B103-0E7559182380}"/>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89" name="Group 88">
                <a:extLst>
                  <a:ext uri="{FF2B5EF4-FFF2-40B4-BE49-F238E27FC236}">
                    <a16:creationId xmlns:a16="http://schemas.microsoft.com/office/drawing/2014/main" id="{EBCFA938-CBC3-4554-8493-19BEC97C70F0}"/>
                  </a:ext>
                </a:extLst>
              </p:cNvPr>
              <p:cNvGrpSpPr/>
              <p:nvPr/>
            </p:nvGrpSpPr>
            <p:grpSpPr>
              <a:xfrm>
                <a:off x="3274432" y="4303974"/>
                <a:ext cx="379686" cy="380506"/>
                <a:chOff x="-2134638" y="3977659"/>
                <a:chExt cx="1406150" cy="1409187"/>
              </a:xfrm>
              <a:solidFill>
                <a:schemeClr val="bg1"/>
              </a:solidFill>
              <a:effectLst/>
            </p:grpSpPr>
            <p:sp>
              <p:nvSpPr>
                <p:cNvPr id="90" name="Freeform: Shape 89">
                  <a:extLst>
                    <a:ext uri="{FF2B5EF4-FFF2-40B4-BE49-F238E27FC236}">
                      <a16:creationId xmlns:a16="http://schemas.microsoft.com/office/drawing/2014/main" id="{368ACC6E-5227-40CF-B673-E789F1F6F85A}"/>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91" name="Freeform: Shape 90">
                  <a:extLst>
                    <a:ext uri="{FF2B5EF4-FFF2-40B4-BE49-F238E27FC236}">
                      <a16:creationId xmlns:a16="http://schemas.microsoft.com/office/drawing/2014/main" id="{DE342639-8B1E-4BAB-8429-415E601A924A}"/>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670" y="360328"/>
            <a:ext cx="394486" cy="256654"/>
          </a:xfrm>
          <a:prstGeom prst="rect">
            <a:avLst/>
          </a:prstGeom>
        </p:spPr>
      </p:pic>
      <p:pic>
        <p:nvPicPr>
          <p:cNvPr id="102" name="Picture 101">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3" name="Picture 102">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8" name="Picture 107">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9" name="Picture 108">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10" name="Picture 109">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1" name="Picture 110">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2" name="Picture 11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3" name="Picture 112">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4" name="Picture 113">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5" name="Picture 114">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6" name="Picture 11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7" name="Picture 11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8" name="Picture 117">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9" name="Picture 118">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0" name="Picture 119">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1" name="Picture 120">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2" name="Picture 121">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3" name="Picture 122">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4" name="Picture 123">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5" name="Picture 124">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6" name="Picture 125">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7" name="Picture 126">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8" name="Picture 127">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9" name="Picture 128">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0" name="Picture 129">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1" name="Picture 130">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2" name="Picture 131">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3" name="Picture 132">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4" name="Picture 133">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475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03"/>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5"/>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08"/>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102"/>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09"/>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10"/>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14"/>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11"/>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12"/>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13"/>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16"/>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18"/>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1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19"/>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20"/>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21"/>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22"/>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24"/>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23"/>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2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26"/>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27"/>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29"/>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3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32"/>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3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33"/>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34"/>
                                        </p:tgtEl>
                                        <p:attrNameLst>
                                          <p:attrName>ppt_x</p:attrName>
                                          <p:attrName>ppt_y</p:attrName>
                                        </p:attrNameLst>
                                      </p:cBhvr>
                                    </p:animMotion>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99"/>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100"/>
                                        </p:tgtEl>
                                        <p:attrNameLst>
                                          <p:attrName>style.visibility</p:attrName>
                                        </p:attrNameLst>
                                      </p:cBhvr>
                                      <p:to>
                                        <p:strVal val="visible"/>
                                      </p:to>
                                    </p:set>
                                    <p:anim calcmode="lin" valueType="num">
                                      <p:cBhvr>
                                        <p:cTn id="76" dur="500" fill="hold"/>
                                        <p:tgtEl>
                                          <p:spTgt spid="100"/>
                                        </p:tgtEl>
                                        <p:attrNameLst>
                                          <p:attrName>ppt_w</p:attrName>
                                        </p:attrNameLst>
                                      </p:cBhvr>
                                      <p:tavLst>
                                        <p:tav tm="0">
                                          <p:val>
                                            <p:fltVal val="0"/>
                                          </p:val>
                                        </p:tav>
                                        <p:tav tm="100000">
                                          <p:val>
                                            <p:strVal val="#ppt_w"/>
                                          </p:val>
                                        </p:tav>
                                      </p:tavLst>
                                    </p:anim>
                                    <p:anim calcmode="lin" valueType="num">
                                      <p:cBhvr>
                                        <p:cTn id="77" dur="500" fill="hold"/>
                                        <p:tgtEl>
                                          <p:spTgt spid="100"/>
                                        </p:tgtEl>
                                        <p:attrNameLst>
                                          <p:attrName>ppt_h</p:attrName>
                                        </p:attrNameLst>
                                      </p:cBhvr>
                                      <p:tavLst>
                                        <p:tav tm="0">
                                          <p:val>
                                            <p:fltVal val="0"/>
                                          </p:val>
                                        </p:tav>
                                        <p:tav tm="100000">
                                          <p:val>
                                            <p:strVal val="#ppt_h"/>
                                          </p:val>
                                        </p:tav>
                                      </p:tavLst>
                                    </p:anim>
                                    <p:animEffect transition="in" filter="fade">
                                      <p:cBhvr>
                                        <p:cTn id="78" dur="500"/>
                                        <p:tgtEl>
                                          <p:spTgt spid="100"/>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100"/>
                                        </p:tgtEl>
                                      </p:cBhvr>
                                    </p:animEffect>
                                    <p:animScale>
                                      <p:cBhvr>
                                        <p:cTn id="81"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2" restart="whenNotActive" fill="hold" evtFilter="cancelBubble" nodeType="interactiveSeq">
                <p:stCondLst>
                  <p:cond evt="onClick" delay="0">
                    <p:tgtEl>
                      <p:spTgt spid="98"/>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anim calcmode="lin" valueType="num">
                                      <p:cBhvr>
                                        <p:cTn id="87" dur="500" fill="hold"/>
                                        <p:tgtEl>
                                          <p:spTgt spid="101"/>
                                        </p:tgtEl>
                                        <p:attrNameLst>
                                          <p:attrName>ppt_w</p:attrName>
                                        </p:attrNameLst>
                                      </p:cBhvr>
                                      <p:tavLst>
                                        <p:tav tm="0">
                                          <p:val>
                                            <p:fltVal val="0"/>
                                          </p:val>
                                        </p:tav>
                                        <p:tav tm="100000">
                                          <p:val>
                                            <p:strVal val="#ppt_w"/>
                                          </p:val>
                                        </p:tav>
                                      </p:tavLst>
                                    </p:anim>
                                    <p:anim calcmode="lin" valueType="num">
                                      <p:cBhvr>
                                        <p:cTn id="88" dur="500" fill="hold"/>
                                        <p:tgtEl>
                                          <p:spTgt spid="101"/>
                                        </p:tgtEl>
                                        <p:attrNameLst>
                                          <p:attrName>ppt_h</p:attrName>
                                        </p:attrNameLst>
                                      </p:cBhvr>
                                      <p:tavLst>
                                        <p:tav tm="0">
                                          <p:val>
                                            <p:fltVal val="0"/>
                                          </p:val>
                                        </p:tav>
                                        <p:tav tm="100000">
                                          <p:val>
                                            <p:strVal val="#ppt_h"/>
                                          </p:val>
                                        </p:tav>
                                      </p:tavLst>
                                    </p:anim>
                                    <p:animEffect transition="in" filter="fade">
                                      <p:cBhvr>
                                        <p:cTn id="89" dur="500"/>
                                        <p:tgtEl>
                                          <p:spTgt spid="101"/>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1"/>
                                        </p:tgtEl>
                                      </p:cBhvr>
                                    </p:animEffect>
                                    <p:animScale>
                                      <p:cBhvr>
                                        <p:cTn id="92"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3" restart="whenNotActive" fill="hold" evtFilter="cancelBubble" nodeType="interactiveSeq">
                <p:stCondLst>
                  <p:cond evt="onClick" delay="0">
                    <p:tgtEl>
                      <p:spTgt spid="105"/>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6"/>
                                        </p:tgtEl>
                                        <p:attrNameLst>
                                          <p:attrName>style.visibility</p:attrName>
                                        </p:attrNameLst>
                                      </p:cBhvr>
                                      <p:to>
                                        <p:strVal val="visible"/>
                                      </p:to>
                                    </p:set>
                                    <p:anim calcmode="lin" valueType="num">
                                      <p:cBhvr>
                                        <p:cTn id="98" dur="500" fill="hold"/>
                                        <p:tgtEl>
                                          <p:spTgt spid="106"/>
                                        </p:tgtEl>
                                        <p:attrNameLst>
                                          <p:attrName>ppt_w</p:attrName>
                                        </p:attrNameLst>
                                      </p:cBhvr>
                                      <p:tavLst>
                                        <p:tav tm="0">
                                          <p:val>
                                            <p:fltVal val="0"/>
                                          </p:val>
                                        </p:tav>
                                        <p:tav tm="100000">
                                          <p:val>
                                            <p:strVal val="#ppt_w"/>
                                          </p:val>
                                        </p:tav>
                                      </p:tavLst>
                                    </p:anim>
                                    <p:anim calcmode="lin" valueType="num">
                                      <p:cBhvr>
                                        <p:cTn id="99" dur="500" fill="hold"/>
                                        <p:tgtEl>
                                          <p:spTgt spid="106"/>
                                        </p:tgtEl>
                                        <p:attrNameLst>
                                          <p:attrName>ppt_h</p:attrName>
                                        </p:attrNameLst>
                                      </p:cBhvr>
                                      <p:tavLst>
                                        <p:tav tm="0">
                                          <p:val>
                                            <p:fltVal val="0"/>
                                          </p:val>
                                        </p:tav>
                                        <p:tav tm="100000">
                                          <p:val>
                                            <p:strVal val="#ppt_h"/>
                                          </p:val>
                                        </p:tav>
                                      </p:tavLst>
                                    </p:anim>
                                    <p:animEffect transition="in" filter="fade">
                                      <p:cBhvr>
                                        <p:cTn id="100" dur="500"/>
                                        <p:tgtEl>
                                          <p:spTgt spid="106"/>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6"/>
                                        </p:tgtEl>
                                      </p:cBhvr>
                                    </p:animEffect>
                                    <p:animScale>
                                      <p:cBhvr>
                                        <p:cTn id="103"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4" restart="whenNotActive" fill="hold" evtFilter="cancelBubble" nodeType="interactiveSeq">
                <p:stCondLst>
                  <p:cond evt="onClick" delay="0">
                    <p:tgtEl>
                      <p:spTgt spid="9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4"/>
                                        </p:tgtEl>
                                        <p:attrNameLst>
                                          <p:attrName>style.visibility</p:attrName>
                                        </p:attrNameLst>
                                      </p:cBhvr>
                                      <p:to>
                                        <p:strVal val="visible"/>
                                      </p:to>
                                    </p:set>
                                    <p:anim calcmode="lin" valueType="num">
                                      <p:cBhvr>
                                        <p:cTn id="109" dur="500" fill="hold"/>
                                        <p:tgtEl>
                                          <p:spTgt spid="104"/>
                                        </p:tgtEl>
                                        <p:attrNameLst>
                                          <p:attrName>ppt_w</p:attrName>
                                        </p:attrNameLst>
                                      </p:cBhvr>
                                      <p:tavLst>
                                        <p:tav tm="0">
                                          <p:val>
                                            <p:fltVal val="0"/>
                                          </p:val>
                                        </p:tav>
                                        <p:tav tm="100000">
                                          <p:val>
                                            <p:strVal val="#ppt_w"/>
                                          </p:val>
                                        </p:tav>
                                      </p:tavLst>
                                    </p:anim>
                                    <p:anim calcmode="lin" valueType="num">
                                      <p:cBhvr>
                                        <p:cTn id="110" dur="500" fill="hold"/>
                                        <p:tgtEl>
                                          <p:spTgt spid="104"/>
                                        </p:tgtEl>
                                        <p:attrNameLst>
                                          <p:attrName>ppt_h</p:attrName>
                                        </p:attrNameLst>
                                      </p:cBhvr>
                                      <p:tavLst>
                                        <p:tav tm="0">
                                          <p:val>
                                            <p:fltVal val="0"/>
                                          </p:val>
                                        </p:tav>
                                        <p:tav tm="100000">
                                          <p:val>
                                            <p:strVal val="#ppt_h"/>
                                          </p:val>
                                        </p:tav>
                                      </p:tavLst>
                                    </p:anim>
                                    <p:animEffect transition="in" filter="fade">
                                      <p:cBhvr>
                                        <p:cTn id="111" dur="500"/>
                                        <p:tgtEl>
                                          <p:spTgt spid="104"/>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4"/>
                                        </p:tgtEl>
                                      </p:cBhvr>
                                    </p:animEffect>
                                    <p:animScale>
                                      <p:cBhvr>
                                        <p:cTn id="114" dur="250" autoRev="1" fill="hold"/>
                                        <p:tgtEl>
                                          <p:spTgt spid="104"/>
                                        </p:tgtEl>
                                      </p:cBhvr>
                                      <p:by x="105000" y="105000"/>
                                    </p:animScale>
                                  </p:childTnLst>
                                </p:cTn>
                              </p:par>
                            </p:childTnLst>
                          </p:cTn>
                        </p:par>
                      </p:childTnLst>
                    </p:cTn>
                  </p:par>
                </p:childTnLst>
              </p:cTn>
              <p:nextCondLst>
                <p:cond evt="onClick" delay="0">
                  <p:tgtEl>
                    <p:spTgt spid="97"/>
                  </p:tgtEl>
                </p:cond>
              </p:nextCondLst>
            </p:seq>
            <p:seq concurrent="1" nextAc="seek">
              <p:cTn id="115" restart="whenNotActive" fill="hold" evtFilter="cancelBubble" nodeType="interactiveSeq">
                <p:stCondLst>
                  <p:cond evt="onClick" delay="0">
                    <p:tgtEl>
                      <p:spTgt spid="9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7"/>
                                        </p:tgtEl>
                                        <p:attrNameLst>
                                          <p:attrName>style.visibility</p:attrName>
                                        </p:attrNameLst>
                                      </p:cBhvr>
                                      <p:to>
                                        <p:strVal val="visible"/>
                                      </p:to>
                                    </p:set>
                                    <p:anim calcmode="lin" valueType="num">
                                      <p:cBhvr>
                                        <p:cTn id="120" dur="500" fill="hold"/>
                                        <p:tgtEl>
                                          <p:spTgt spid="107"/>
                                        </p:tgtEl>
                                        <p:attrNameLst>
                                          <p:attrName>ppt_w</p:attrName>
                                        </p:attrNameLst>
                                      </p:cBhvr>
                                      <p:tavLst>
                                        <p:tav tm="0">
                                          <p:val>
                                            <p:fltVal val="0"/>
                                          </p:val>
                                        </p:tav>
                                        <p:tav tm="100000">
                                          <p:val>
                                            <p:strVal val="#ppt_w"/>
                                          </p:val>
                                        </p:tav>
                                      </p:tavLst>
                                    </p:anim>
                                    <p:anim calcmode="lin" valueType="num">
                                      <p:cBhvr>
                                        <p:cTn id="121" dur="500" fill="hold"/>
                                        <p:tgtEl>
                                          <p:spTgt spid="107"/>
                                        </p:tgtEl>
                                        <p:attrNameLst>
                                          <p:attrName>ppt_h</p:attrName>
                                        </p:attrNameLst>
                                      </p:cBhvr>
                                      <p:tavLst>
                                        <p:tav tm="0">
                                          <p:val>
                                            <p:fltVal val="0"/>
                                          </p:val>
                                        </p:tav>
                                        <p:tav tm="100000">
                                          <p:val>
                                            <p:strVal val="#ppt_h"/>
                                          </p:val>
                                        </p:tav>
                                      </p:tavLst>
                                    </p:anim>
                                    <p:animEffect transition="in" filter="fade">
                                      <p:cBhvr>
                                        <p:cTn id="122" dur="500"/>
                                        <p:tgtEl>
                                          <p:spTgt spid="10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7"/>
                                        </p:tgtEl>
                                      </p:cBhvr>
                                    </p:animEffect>
                                    <p:animScale>
                                      <p:cBhvr>
                                        <p:cTn id="125" dur="250" autoRev="1" fill="hold"/>
                                        <p:tgtEl>
                                          <p:spTgt spid="107"/>
                                        </p:tgtEl>
                                      </p:cBhvr>
                                      <p:by x="105000" y="105000"/>
                                    </p:animScale>
                                  </p:childTnLst>
                                </p:cTn>
                              </p:par>
                            </p:childTnLst>
                          </p:cTn>
                        </p:par>
                      </p:childTnLst>
                    </p:cTn>
                  </p:par>
                </p:childTnLst>
              </p:cTn>
              <p:nextCondLst>
                <p:cond evt="onClick" delay="0">
                  <p:tgtEl>
                    <p:spTgt spid="96"/>
                  </p:tgtEl>
                </p:cond>
              </p:nextCondLst>
            </p:seq>
          </p:childTnLst>
        </p:cTn>
      </p:par>
    </p:tnLst>
    <p:bldLst>
      <p:bldP spid="49" grpId="0"/>
      <p:bldP spid="49" grpId="1"/>
      <p:bldP spid="100" grpId="0"/>
      <p:bldP spid="100" grpId="1"/>
      <p:bldP spid="101" grpId="0"/>
      <p:bldP spid="101" grpId="1"/>
      <p:bldP spid="106" grpId="0"/>
      <p:bldP spid="106" grpId="1"/>
      <p:bldP spid="104" grpId="0"/>
      <p:bldP spid="104" grpId="1"/>
      <p:bldP spid="107" grpId="0"/>
      <p:bldP spid="107"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7" y="961830"/>
            <a:ext cx="5919229"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5655958" cy="492443"/>
          </a:xfrm>
          <a:prstGeom prst="rect">
            <a:avLst/>
          </a:prstGeom>
          <a:noFill/>
        </p:spPr>
        <p:txBody>
          <a:bodyPr wrap="square" rtlCol="0">
            <a:spAutoFit/>
          </a:bodyPr>
          <a:lstStyle/>
          <a:p>
            <a:r>
              <a:rPr lang="en-US" sz="2600" b="1">
                <a:solidFill>
                  <a:srgbClr val="D12F19"/>
                </a:solidFill>
              </a:rPr>
              <a:t>b) Phản ứng với thuốc thử Tollens</a:t>
            </a:r>
          </a:p>
        </p:txBody>
      </p:sp>
      <p:grpSp>
        <p:nvGrpSpPr>
          <p:cNvPr id="24" name="Group 23">
            <a:extLst>
              <a:ext uri="{FF2B5EF4-FFF2-40B4-BE49-F238E27FC236}">
                <a16:creationId xmlns:a16="http://schemas.microsoft.com/office/drawing/2014/main" id="{DDC1F55C-DBF3-191C-7BD1-4A0AE4C010AA}"/>
              </a:ext>
            </a:extLst>
          </p:cNvPr>
          <p:cNvGrpSpPr/>
          <p:nvPr/>
        </p:nvGrpSpPr>
        <p:grpSpPr>
          <a:xfrm>
            <a:off x="1386840" y="2873376"/>
            <a:ext cx="9418320" cy="1412120"/>
            <a:chOff x="1386840" y="2540001"/>
            <a:chExt cx="9418320" cy="1412120"/>
          </a:xfrm>
        </p:grpSpPr>
        <p:sp>
          <p:nvSpPr>
            <p:cNvPr id="17" name="Rectangle 16">
              <a:extLst>
                <a:ext uri="{FF2B5EF4-FFF2-40B4-BE49-F238E27FC236}">
                  <a16:creationId xmlns:a16="http://schemas.microsoft.com/office/drawing/2014/main" id="{13176183-31AD-4AF9-29A3-34EF1399D57E}"/>
                </a:ext>
              </a:extLst>
            </p:cNvPr>
            <p:cNvSpPr/>
            <p:nvPr/>
          </p:nvSpPr>
          <p:spPr>
            <a:xfrm>
              <a:off x="1386840" y="2540001"/>
              <a:ext cx="9418320" cy="141212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F60F97D-9F61-8422-71A2-AA014DB8429D}"/>
                </a:ext>
              </a:extLst>
            </p:cNvPr>
            <p:cNvGrpSpPr/>
            <p:nvPr/>
          </p:nvGrpSpPr>
          <p:grpSpPr>
            <a:xfrm>
              <a:off x="1599814" y="2695166"/>
              <a:ext cx="8992372" cy="1112528"/>
              <a:chOff x="1612900" y="2580866"/>
              <a:chExt cx="8992372" cy="1112528"/>
            </a:xfrm>
          </p:grpSpPr>
          <p:sp>
            <p:nvSpPr>
              <p:cNvPr id="13" name="TextBox 12">
                <a:extLst>
                  <a:ext uri="{FF2B5EF4-FFF2-40B4-BE49-F238E27FC236}">
                    <a16:creationId xmlns:a16="http://schemas.microsoft.com/office/drawing/2014/main" id="{884C252B-C6C6-8FC1-1EE3-AA4FAEB56C69}"/>
                  </a:ext>
                </a:extLst>
              </p:cNvPr>
              <p:cNvSpPr txBox="1"/>
              <p:nvPr/>
            </p:nvSpPr>
            <p:spPr>
              <a:xfrm>
                <a:off x="1612900" y="2580866"/>
                <a:ext cx="8992372" cy="578043"/>
              </a:xfrm>
              <a:prstGeom prst="rect">
                <a:avLst/>
              </a:prstGeom>
              <a:noFill/>
            </p:spPr>
            <p:txBody>
              <a:bodyPr wrap="square" rtlCol="0">
                <a:spAutoFit/>
              </a:bodyPr>
              <a:lstStyle/>
              <a:p>
                <a:pPr algn="ctr">
                  <a:lnSpc>
                    <a:spcPct val="125000"/>
                  </a:lnSpc>
                </a:pPr>
                <a:r>
                  <a:rPr lang="en-US" sz="2800" b="1">
                    <a:latin typeface="+mj-lt"/>
                  </a:rPr>
                  <a:t>AgNO</a:t>
                </a:r>
                <a:r>
                  <a:rPr lang="en-US" sz="2800" b="1" baseline="-25000">
                    <a:latin typeface="+mj-lt"/>
                  </a:rPr>
                  <a:t>3</a:t>
                </a:r>
                <a:r>
                  <a:rPr lang="en-US" sz="2800" b="1">
                    <a:latin typeface="+mj-lt"/>
                  </a:rPr>
                  <a:t>  +  3NH</a:t>
                </a:r>
                <a:r>
                  <a:rPr lang="en-US" sz="2800" b="1" baseline="-25000">
                    <a:latin typeface="+mj-lt"/>
                  </a:rPr>
                  <a:t>3</a:t>
                </a:r>
                <a:r>
                  <a:rPr lang="en-US" sz="2800" b="1">
                    <a:latin typeface="+mj-lt"/>
                  </a:rPr>
                  <a:t>  +  H</a:t>
                </a:r>
                <a:r>
                  <a:rPr lang="en-US" sz="2800" b="1" baseline="-25000">
                    <a:latin typeface="+mj-lt"/>
                  </a:rPr>
                  <a:t>2</a:t>
                </a:r>
                <a:r>
                  <a:rPr lang="en-US" sz="2800" b="1">
                    <a:latin typeface="+mj-lt"/>
                  </a:rPr>
                  <a:t>O  </a:t>
                </a:r>
                <a:r>
                  <a:rPr lang="en-US" sz="2800" b="1">
                    <a:latin typeface="+mj-lt"/>
                    <a:ea typeface="Tahoma" panose="020B0604030504040204" pitchFamily="34" charset="0"/>
                    <a:cs typeface="Assistant" pitchFamily="2" charset="-79"/>
                  </a:rPr>
                  <a:t>→  [Ag(NH</a:t>
                </a:r>
                <a:r>
                  <a:rPr lang="en-US" sz="2800" b="1" baseline="-25000">
                    <a:latin typeface="+mj-lt"/>
                    <a:ea typeface="Tahoma" panose="020B0604030504040204" pitchFamily="34" charset="0"/>
                    <a:cs typeface="Assistant" pitchFamily="2" charset="-79"/>
                  </a:rPr>
                  <a:t>3</a:t>
                </a:r>
                <a:r>
                  <a:rPr lang="en-US" sz="2800" b="1">
                    <a:latin typeface="+mj-lt"/>
                    <a:ea typeface="Tahoma" panose="020B0604030504040204" pitchFamily="34" charset="0"/>
                    <a:cs typeface="Assistant" pitchFamily="2" charset="-79"/>
                  </a:rPr>
                  <a:t>)</a:t>
                </a:r>
                <a:r>
                  <a:rPr lang="en-US" sz="2800" b="1" baseline="-25000">
                    <a:latin typeface="+mj-lt"/>
                    <a:ea typeface="Tahoma" panose="020B0604030504040204" pitchFamily="34" charset="0"/>
                    <a:cs typeface="Assistant" pitchFamily="2" charset="-79"/>
                  </a:rPr>
                  <a:t>2</a:t>
                </a:r>
                <a:r>
                  <a:rPr lang="en-US" sz="2800" b="1">
                    <a:latin typeface="+mj-lt"/>
                    <a:ea typeface="Tahoma" panose="020B0604030504040204" pitchFamily="34" charset="0"/>
                    <a:cs typeface="Assistant" pitchFamily="2" charset="-79"/>
                  </a:rPr>
                  <a:t>]OH  +  NH</a:t>
                </a:r>
                <a:r>
                  <a:rPr lang="en-US" sz="2800" b="1" baseline="-25000">
                    <a:latin typeface="+mj-lt"/>
                    <a:ea typeface="Tahoma" panose="020B0604030504040204" pitchFamily="34" charset="0"/>
                    <a:cs typeface="Assistant" pitchFamily="2" charset="-79"/>
                  </a:rPr>
                  <a:t>4</a:t>
                </a:r>
                <a:r>
                  <a:rPr lang="en-US" sz="2800" b="1">
                    <a:latin typeface="+mj-lt"/>
                    <a:ea typeface="Tahoma" panose="020B0604030504040204" pitchFamily="34" charset="0"/>
                    <a:cs typeface="Assistant" pitchFamily="2" charset="-79"/>
                  </a:rPr>
                  <a:t>NO</a:t>
                </a:r>
                <a:r>
                  <a:rPr lang="en-US" sz="2800" b="1" baseline="-25000">
                    <a:latin typeface="+mj-lt"/>
                    <a:ea typeface="Tahoma" panose="020B0604030504040204" pitchFamily="34" charset="0"/>
                    <a:cs typeface="Assistant" pitchFamily="2" charset="-79"/>
                  </a:rPr>
                  <a:t>3</a:t>
                </a:r>
                <a:endParaRPr lang="en-US" sz="2800" b="1">
                  <a:latin typeface="+mj-lt"/>
                </a:endParaRPr>
              </a:p>
            </p:txBody>
          </p:sp>
          <p:sp>
            <p:nvSpPr>
              <p:cNvPr id="15" name="TextBox 14">
                <a:extLst>
                  <a:ext uri="{FF2B5EF4-FFF2-40B4-BE49-F238E27FC236}">
                    <a16:creationId xmlns:a16="http://schemas.microsoft.com/office/drawing/2014/main" id="{C8503EED-ACB8-54A4-F738-81E099C45773}"/>
                  </a:ext>
                </a:extLst>
              </p:cNvPr>
              <p:cNvSpPr txBox="1"/>
              <p:nvPr/>
            </p:nvSpPr>
            <p:spPr>
              <a:xfrm>
                <a:off x="5983941" y="3184793"/>
                <a:ext cx="2856326"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Thuốc thử Tollens</a:t>
                </a:r>
              </a:p>
            </p:txBody>
          </p:sp>
        </p:grpSp>
      </p:grpSp>
      <p:grpSp>
        <p:nvGrpSpPr>
          <p:cNvPr id="27" name="Group 26">
            <a:extLst>
              <a:ext uri="{FF2B5EF4-FFF2-40B4-BE49-F238E27FC236}">
                <a16:creationId xmlns:a16="http://schemas.microsoft.com/office/drawing/2014/main" id="{70B6AADC-F43B-A37C-FED6-1BC0FDA2FFDE}"/>
              </a:ext>
            </a:extLst>
          </p:cNvPr>
          <p:cNvGrpSpPr/>
          <p:nvPr/>
        </p:nvGrpSpPr>
        <p:grpSpPr>
          <a:xfrm>
            <a:off x="2392073" y="1950903"/>
            <a:ext cx="7407854" cy="630372"/>
            <a:chOff x="1021771" y="1950903"/>
            <a:chExt cx="7407854" cy="630372"/>
          </a:xfrm>
        </p:grpSpPr>
        <p:sp>
          <p:nvSpPr>
            <p:cNvPr id="11" name="TextBox 10">
              <a:extLst>
                <a:ext uri="{FF2B5EF4-FFF2-40B4-BE49-F238E27FC236}">
                  <a16:creationId xmlns:a16="http://schemas.microsoft.com/office/drawing/2014/main" id="{69FD6B89-8979-827A-5D71-CECCBDB52474}"/>
                </a:ext>
              </a:extLst>
            </p:cNvPr>
            <p:cNvSpPr txBox="1"/>
            <p:nvPr/>
          </p:nvSpPr>
          <p:spPr>
            <a:xfrm>
              <a:off x="1665447" y="2028976"/>
              <a:ext cx="6764178" cy="473912"/>
            </a:xfrm>
            <a:prstGeom prst="rect">
              <a:avLst/>
            </a:prstGeom>
            <a:noFill/>
          </p:spPr>
          <p:txBody>
            <a:bodyPr wrap="square" rtlCol="0">
              <a:spAutoFit/>
            </a:bodyPr>
            <a:lstStyle/>
            <a:p>
              <a:pPr>
                <a:lnSpc>
                  <a:spcPct val="125000"/>
                </a:lnSpc>
              </a:pPr>
              <a:r>
                <a:rPr lang="en-US" sz="2200">
                  <a:latin typeface="+mj-lt"/>
                </a:rPr>
                <a:t>Thuốc thử Tollens là dung dịch AgNO</a:t>
              </a:r>
              <a:r>
                <a:rPr lang="en-US" sz="2200" baseline="-25000">
                  <a:latin typeface="+mj-lt"/>
                </a:rPr>
                <a:t>3</a:t>
              </a:r>
              <a:r>
                <a:rPr lang="en-US" sz="2200">
                  <a:latin typeface="+mj-lt"/>
                </a:rPr>
                <a:t> trong NH</a:t>
              </a:r>
              <a:r>
                <a:rPr lang="en-US" sz="2200" baseline="-25000">
                  <a:latin typeface="+mj-lt"/>
                </a:rPr>
                <a:t>3</a:t>
              </a:r>
              <a:r>
                <a:rPr lang="en-US" sz="2200">
                  <a:latin typeface="+mj-lt"/>
                </a:rPr>
                <a:t> dư:</a:t>
              </a:r>
            </a:p>
          </p:txBody>
        </p:sp>
        <p:pic>
          <p:nvPicPr>
            <p:cNvPr id="21" name="Picture 20">
              <a:extLst>
                <a:ext uri="{FF2B5EF4-FFF2-40B4-BE49-F238E27FC236}">
                  <a16:creationId xmlns:a16="http://schemas.microsoft.com/office/drawing/2014/main" id="{B5418782-992F-4DAB-260A-788BFAB70F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1771" y="1950903"/>
              <a:ext cx="630372" cy="630372"/>
            </a:xfrm>
            <a:prstGeom prst="rect">
              <a:avLst/>
            </a:prstGeom>
          </p:spPr>
        </p:pic>
      </p:grpSp>
    </p:spTree>
    <p:extLst>
      <p:ext uri="{BB962C8B-B14F-4D97-AF65-F5344CB8AC3E}">
        <p14:creationId xmlns:p14="http://schemas.microsoft.com/office/powerpoint/2010/main" val="116066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7" y="961830"/>
            <a:ext cx="5919229"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5655958" cy="492443"/>
          </a:xfrm>
          <a:prstGeom prst="rect">
            <a:avLst/>
          </a:prstGeom>
          <a:noFill/>
        </p:spPr>
        <p:txBody>
          <a:bodyPr wrap="square" rtlCol="0">
            <a:spAutoFit/>
          </a:bodyPr>
          <a:lstStyle/>
          <a:p>
            <a:r>
              <a:rPr lang="en-US" sz="2600" b="1">
                <a:solidFill>
                  <a:srgbClr val="D12F19"/>
                </a:solidFill>
              </a:rPr>
              <a:t>b) Phản ứng với thuốc thử Tollens</a:t>
            </a:r>
          </a:p>
        </p:txBody>
      </p:sp>
      <p:grpSp>
        <p:nvGrpSpPr>
          <p:cNvPr id="30" name="Group 29">
            <a:extLst>
              <a:ext uri="{FF2B5EF4-FFF2-40B4-BE49-F238E27FC236}">
                <a16:creationId xmlns:a16="http://schemas.microsoft.com/office/drawing/2014/main" id="{57A77B1A-6403-2F9B-3044-E09BDD49AB96}"/>
              </a:ext>
            </a:extLst>
          </p:cNvPr>
          <p:cNvGrpSpPr/>
          <p:nvPr/>
        </p:nvGrpSpPr>
        <p:grpSpPr>
          <a:xfrm>
            <a:off x="666750" y="2835620"/>
            <a:ext cx="10858500" cy="1012480"/>
            <a:chOff x="666750" y="2959445"/>
            <a:chExt cx="10858500" cy="1012480"/>
          </a:xfrm>
        </p:grpSpPr>
        <p:sp>
          <p:nvSpPr>
            <p:cNvPr id="15" name="Rectangle 14">
              <a:extLst>
                <a:ext uri="{FF2B5EF4-FFF2-40B4-BE49-F238E27FC236}">
                  <a16:creationId xmlns:a16="http://schemas.microsoft.com/office/drawing/2014/main" id="{B21A2275-B804-B9F2-9410-862A018DC8FC}"/>
                </a:ext>
              </a:extLst>
            </p:cNvPr>
            <p:cNvSpPr/>
            <p:nvPr/>
          </p:nvSpPr>
          <p:spPr>
            <a:xfrm>
              <a:off x="666750" y="2959445"/>
              <a:ext cx="10858500" cy="101248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7CEB521-B3F6-B39E-07AD-64EC5F3636FF}"/>
                </a:ext>
              </a:extLst>
            </p:cNvPr>
            <p:cNvGrpSpPr/>
            <p:nvPr/>
          </p:nvGrpSpPr>
          <p:grpSpPr>
            <a:xfrm>
              <a:off x="829460" y="3122392"/>
              <a:ext cx="10533080" cy="686586"/>
              <a:chOff x="617225" y="2472323"/>
              <a:chExt cx="10533080" cy="686586"/>
            </a:xfrm>
          </p:grpSpPr>
          <p:sp>
            <p:nvSpPr>
              <p:cNvPr id="13" name="TextBox 12">
                <a:extLst>
                  <a:ext uri="{FF2B5EF4-FFF2-40B4-BE49-F238E27FC236}">
                    <a16:creationId xmlns:a16="http://schemas.microsoft.com/office/drawing/2014/main" id="{884C252B-C6C6-8FC1-1EE3-AA4FAEB56C69}"/>
                  </a:ext>
                </a:extLst>
              </p:cNvPr>
              <p:cNvSpPr txBox="1"/>
              <p:nvPr/>
            </p:nvSpPr>
            <p:spPr>
              <a:xfrm>
                <a:off x="617225" y="2580866"/>
                <a:ext cx="4730671" cy="578043"/>
              </a:xfrm>
              <a:prstGeom prst="rect">
                <a:avLst/>
              </a:prstGeom>
              <a:noFill/>
            </p:spPr>
            <p:txBody>
              <a:bodyPr wrap="square" rtlCol="0">
                <a:spAutoFit/>
              </a:bodyPr>
              <a:lstStyle/>
              <a:p>
                <a:pPr>
                  <a:lnSpc>
                    <a:spcPct val="125000"/>
                  </a:lnSpc>
                </a:pPr>
                <a:r>
                  <a:rPr lang="en-US" sz="2700" b="1" dirty="0">
                    <a:latin typeface="+mj-lt"/>
                    <a:ea typeface="Tahoma" panose="020B0604030504040204" pitchFamily="34" charset="0"/>
                    <a:cs typeface="Tahoma" panose="020B0604030504040204" pitchFamily="34" charset="0"/>
                  </a:rPr>
                  <a:t>R−CH=O</a:t>
                </a:r>
                <a:r>
                  <a:rPr lang="en-US" sz="2700" b="1" dirty="0">
                    <a:latin typeface="+mj-lt"/>
                  </a:rPr>
                  <a:t> + 2</a:t>
                </a:r>
                <a:r>
                  <a:rPr lang="en-US" sz="2700" b="1" dirty="0">
                    <a:latin typeface="+mj-lt"/>
                    <a:ea typeface="Tahoma" panose="020B0604030504040204" pitchFamily="34" charset="0"/>
                    <a:cs typeface="Assistant" pitchFamily="2" charset="-79"/>
                  </a:rPr>
                  <a:t>[Ag(NH</a:t>
                </a:r>
                <a:r>
                  <a:rPr lang="en-US" sz="2700" b="1" baseline="-25000" dirty="0">
                    <a:latin typeface="+mj-lt"/>
                    <a:ea typeface="Tahoma" panose="020B0604030504040204" pitchFamily="34" charset="0"/>
                    <a:cs typeface="Assistant" pitchFamily="2" charset="-79"/>
                  </a:rPr>
                  <a:t>3</a:t>
                </a:r>
                <a:r>
                  <a:rPr lang="en-US" sz="2700" b="1" dirty="0">
                    <a:latin typeface="+mj-lt"/>
                    <a:ea typeface="Tahoma" panose="020B0604030504040204" pitchFamily="34" charset="0"/>
                    <a:cs typeface="Assistant" pitchFamily="2" charset="-79"/>
                  </a:rPr>
                  <a:t>)</a:t>
                </a:r>
                <a:r>
                  <a:rPr lang="en-US" sz="2700" b="1" baseline="-25000" dirty="0">
                    <a:latin typeface="+mj-lt"/>
                    <a:ea typeface="Tahoma" panose="020B0604030504040204" pitchFamily="34" charset="0"/>
                    <a:cs typeface="Assistant" pitchFamily="2" charset="-79"/>
                  </a:rPr>
                  <a:t>2</a:t>
                </a:r>
                <a:r>
                  <a:rPr lang="en-US" sz="2700" b="1" dirty="0">
                    <a:latin typeface="+mj-lt"/>
                    <a:ea typeface="Tahoma" panose="020B0604030504040204" pitchFamily="34" charset="0"/>
                    <a:cs typeface="Assistant" pitchFamily="2" charset="-79"/>
                  </a:rPr>
                  <a:t>]OH</a:t>
                </a:r>
                <a:endParaRPr lang="en-US" sz="2700" b="1" dirty="0">
                  <a:latin typeface="+mj-lt"/>
                </a:endParaRPr>
              </a:p>
            </p:txBody>
          </p:sp>
          <p:sp>
            <p:nvSpPr>
              <p:cNvPr id="17" name="TextBox 16">
                <a:extLst>
                  <a:ext uri="{FF2B5EF4-FFF2-40B4-BE49-F238E27FC236}">
                    <a16:creationId xmlns:a16="http://schemas.microsoft.com/office/drawing/2014/main" id="{71D704B2-CA2F-3D58-A97A-30B519152AB7}"/>
                  </a:ext>
                </a:extLst>
              </p:cNvPr>
              <p:cNvSpPr txBox="1"/>
              <p:nvPr/>
            </p:nvSpPr>
            <p:spPr>
              <a:xfrm>
                <a:off x="5814065" y="2580866"/>
                <a:ext cx="5336240" cy="560666"/>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R−COONH</a:t>
                </a:r>
                <a:r>
                  <a:rPr lang="en-US" sz="2700" b="1" baseline="-25000">
                    <a:latin typeface="+mj-lt"/>
                    <a:ea typeface="Tahoma" panose="020B0604030504040204" pitchFamily="34" charset="0"/>
                    <a:cs typeface="Tahoma" panose="020B0604030504040204" pitchFamily="34" charset="0"/>
                  </a:rPr>
                  <a:t>4</a:t>
                </a:r>
                <a:r>
                  <a:rPr lang="en-US" sz="2700" b="1">
                    <a:latin typeface="+mj-lt"/>
                    <a:ea typeface="Tahoma" panose="020B0604030504040204" pitchFamily="34" charset="0"/>
                    <a:cs typeface="Tahoma" panose="020B0604030504040204" pitchFamily="34" charset="0"/>
                  </a:rPr>
                  <a:t> + 2Ag + 3NH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 + H</a:t>
                </a:r>
                <a:r>
                  <a:rPr lang="en-US" sz="2700" b="1" baseline="-25000">
                    <a:latin typeface="+mj-lt"/>
                    <a:ea typeface="Tahoma" panose="020B0604030504040204" pitchFamily="34" charset="0"/>
                    <a:cs typeface="Tahoma" panose="020B0604030504040204" pitchFamily="34" charset="0"/>
                  </a:rPr>
                  <a:t>2</a:t>
                </a:r>
                <a:r>
                  <a:rPr lang="en-US" sz="2700" b="1">
                    <a:latin typeface="+mj-lt"/>
                    <a:ea typeface="Tahoma" panose="020B0604030504040204" pitchFamily="34" charset="0"/>
                    <a:cs typeface="Tahoma" panose="020B0604030504040204" pitchFamily="34" charset="0"/>
                  </a:rPr>
                  <a:t>O</a:t>
                </a:r>
                <a:endParaRPr lang="en-US" sz="2700" b="1">
                  <a:latin typeface="+mj-lt"/>
                </a:endParaRPr>
              </a:p>
            </p:txBody>
          </p:sp>
          <p:cxnSp>
            <p:nvCxnSpPr>
              <p:cNvPr id="21" name="Straight Arrow Connector 20">
                <a:extLst>
                  <a:ext uri="{FF2B5EF4-FFF2-40B4-BE49-F238E27FC236}">
                    <a16:creationId xmlns:a16="http://schemas.microsoft.com/office/drawing/2014/main" id="{27C5B4A9-C8FF-35F4-7AA1-460E8D97031D}"/>
                  </a:ext>
                </a:extLst>
              </p:cNvPr>
              <p:cNvCxnSpPr>
                <a:cxnSpLocks/>
              </p:cNvCxnSpPr>
              <p:nvPr/>
            </p:nvCxnSpPr>
            <p:spPr>
              <a:xfrm>
                <a:off x="5053572" y="2877671"/>
                <a:ext cx="6589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950B46-685B-ABCB-8762-E5DE2340C3B6}"/>
                  </a:ext>
                </a:extLst>
              </p:cNvPr>
              <p:cNvSpPr txBox="1"/>
              <p:nvPr/>
            </p:nvSpPr>
            <p:spPr>
              <a:xfrm>
                <a:off x="5185897" y="2472323"/>
                <a:ext cx="506506" cy="439287"/>
              </a:xfrm>
              <a:prstGeom prst="rect">
                <a:avLst/>
              </a:prstGeom>
              <a:noFill/>
            </p:spPr>
            <p:txBody>
              <a:bodyPr wrap="square" rtlCol="0">
                <a:spAutoFit/>
              </a:bodyPr>
              <a:lstStyle/>
              <a:p>
                <a:pPr>
                  <a:lnSpc>
                    <a:spcPct val="125000"/>
                  </a:lnSpc>
                </a:pPr>
                <a:r>
                  <a:rPr lang="en-US" sz="2000" b="1">
                    <a:latin typeface="+mj-lt"/>
                    <a:ea typeface="Tahoma" panose="020B0604030504040204" pitchFamily="34" charset="0"/>
                    <a:cs typeface="Tahoma" panose="020B0604030504040204" pitchFamily="34" charset="0"/>
                  </a:rPr>
                  <a:t>t</a:t>
                </a:r>
                <a:r>
                  <a:rPr lang="en-US" sz="2000" b="1" baseline="30000">
                    <a:latin typeface="+mj-lt"/>
                    <a:ea typeface="Tahoma" panose="020B0604030504040204" pitchFamily="34" charset="0"/>
                    <a:cs typeface="Tahoma" panose="020B0604030504040204" pitchFamily="34" charset="0"/>
                  </a:rPr>
                  <a:t>o</a:t>
                </a:r>
                <a:endParaRPr lang="en-US" sz="2000" b="1">
                  <a:latin typeface="+mj-lt"/>
                </a:endParaRPr>
              </a:p>
            </p:txBody>
          </p:sp>
        </p:grpSp>
      </p:grpSp>
      <p:grpSp>
        <p:nvGrpSpPr>
          <p:cNvPr id="28" name="Group 27">
            <a:extLst>
              <a:ext uri="{FF2B5EF4-FFF2-40B4-BE49-F238E27FC236}">
                <a16:creationId xmlns:a16="http://schemas.microsoft.com/office/drawing/2014/main" id="{10EC98F7-4EB2-C9C7-64D2-F00DB887AF1F}"/>
              </a:ext>
            </a:extLst>
          </p:cNvPr>
          <p:cNvGrpSpPr/>
          <p:nvPr/>
        </p:nvGrpSpPr>
        <p:grpSpPr>
          <a:xfrm>
            <a:off x="1595180" y="1922328"/>
            <a:ext cx="9001641" cy="630372"/>
            <a:chOff x="2392073" y="1950903"/>
            <a:chExt cx="9001641" cy="630372"/>
          </a:xfrm>
        </p:grpSpPr>
        <p:sp>
          <p:nvSpPr>
            <p:cNvPr id="11" name="TextBox 10">
              <a:extLst>
                <a:ext uri="{FF2B5EF4-FFF2-40B4-BE49-F238E27FC236}">
                  <a16:creationId xmlns:a16="http://schemas.microsoft.com/office/drawing/2014/main" id="{69FD6B89-8979-827A-5D71-CECCBDB52474}"/>
                </a:ext>
              </a:extLst>
            </p:cNvPr>
            <p:cNvSpPr txBox="1"/>
            <p:nvPr/>
          </p:nvSpPr>
          <p:spPr>
            <a:xfrm>
              <a:off x="3012033" y="2009926"/>
              <a:ext cx="8381681" cy="473912"/>
            </a:xfrm>
            <a:prstGeom prst="rect">
              <a:avLst/>
            </a:prstGeom>
            <a:noFill/>
          </p:spPr>
          <p:txBody>
            <a:bodyPr wrap="square" rtlCol="0">
              <a:spAutoFit/>
            </a:bodyPr>
            <a:lstStyle/>
            <a:p>
              <a:pPr>
                <a:lnSpc>
                  <a:spcPct val="125000"/>
                </a:lnSpc>
              </a:pPr>
              <a:r>
                <a:rPr lang="en-US" sz="2200">
                  <a:latin typeface="+mj-lt"/>
                </a:rPr>
                <a:t>Phản ứng tổng quát giữa thuốc thử Tollens với aldehyde như sau:</a:t>
              </a:r>
            </a:p>
          </p:txBody>
        </p:sp>
        <p:pic>
          <p:nvPicPr>
            <p:cNvPr id="19" name="Picture 18">
              <a:extLst>
                <a:ext uri="{FF2B5EF4-FFF2-40B4-BE49-F238E27FC236}">
                  <a16:creationId xmlns:a16="http://schemas.microsoft.com/office/drawing/2014/main" id="{AD36B74D-AE92-8AD3-4AA9-9CB1BCB335F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92073" y="1950903"/>
              <a:ext cx="630372" cy="630372"/>
            </a:xfrm>
            <a:prstGeom prst="rect">
              <a:avLst/>
            </a:prstGeom>
          </p:spPr>
        </p:pic>
      </p:grpSp>
    </p:spTree>
    <p:extLst>
      <p:ext uri="{BB962C8B-B14F-4D97-AF65-F5344CB8AC3E}">
        <p14:creationId xmlns:p14="http://schemas.microsoft.com/office/powerpoint/2010/main" val="239885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7" y="961830"/>
            <a:ext cx="446201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4119258" cy="492443"/>
          </a:xfrm>
          <a:prstGeom prst="rect">
            <a:avLst/>
          </a:prstGeom>
          <a:noFill/>
        </p:spPr>
        <p:txBody>
          <a:bodyPr wrap="square" rtlCol="0">
            <a:spAutoFit/>
          </a:bodyPr>
          <a:lstStyle/>
          <a:p>
            <a:r>
              <a:rPr lang="en-US" sz="2600" b="1">
                <a:solidFill>
                  <a:srgbClr val="D12F19"/>
                </a:solidFill>
              </a:rPr>
              <a:t>c) Phản ứng với Cu(OH)</a:t>
            </a:r>
            <a:r>
              <a:rPr lang="en-US" sz="2600" b="1" baseline="-25000">
                <a:solidFill>
                  <a:srgbClr val="D12F19"/>
                </a:solidFill>
              </a:rPr>
              <a:t>2</a:t>
            </a:r>
            <a:endParaRPr lang="en-US" sz="2600" b="1">
              <a:solidFill>
                <a:srgbClr val="D12F19"/>
              </a:solidFill>
            </a:endParaRPr>
          </a:p>
        </p:txBody>
      </p:sp>
      <p:grpSp>
        <p:nvGrpSpPr>
          <p:cNvPr id="31" name="Group 30">
            <a:extLst>
              <a:ext uri="{FF2B5EF4-FFF2-40B4-BE49-F238E27FC236}">
                <a16:creationId xmlns:a16="http://schemas.microsoft.com/office/drawing/2014/main" id="{41DB4D8A-089B-249B-191F-18D619AB1E9E}"/>
              </a:ext>
            </a:extLst>
          </p:cNvPr>
          <p:cNvGrpSpPr/>
          <p:nvPr/>
        </p:nvGrpSpPr>
        <p:grpSpPr>
          <a:xfrm>
            <a:off x="866775" y="3036917"/>
            <a:ext cx="10458450" cy="1447800"/>
            <a:chOff x="866775" y="2857500"/>
            <a:chExt cx="10458450" cy="1447800"/>
          </a:xfrm>
        </p:grpSpPr>
        <p:sp>
          <p:nvSpPr>
            <p:cNvPr id="28" name="Rectangle 27">
              <a:extLst>
                <a:ext uri="{FF2B5EF4-FFF2-40B4-BE49-F238E27FC236}">
                  <a16:creationId xmlns:a16="http://schemas.microsoft.com/office/drawing/2014/main" id="{276C3A75-F550-55AC-3128-B8E4F1849F9C}"/>
                </a:ext>
              </a:extLst>
            </p:cNvPr>
            <p:cNvSpPr/>
            <p:nvPr/>
          </p:nvSpPr>
          <p:spPr>
            <a:xfrm>
              <a:off x="866775" y="2857500"/>
              <a:ext cx="10458450" cy="144780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E3522ED-6653-2FCE-DDDA-7772BBEEA086}"/>
                </a:ext>
              </a:extLst>
            </p:cNvPr>
            <p:cNvGrpSpPr/>
            <p:nvPr/>
          </p:nvGrpSpPr>
          <p:grpSpPr>
            <a:xfrm>
              <a:off x="1010883" y="2970985"/>
              <a:ext cx="10170234" cy="1179890"/>
              <a:chOff x="1010883" y="2875735"/>
              <a:chExt cx="10170234" cy="1179890"/>
            </a:xfrm>
          </p:grpSpPr>
          <p:grpSp>
            <p:nvGrpSpPr>
              <p:cNvPr id="13" name="Group 12">
                <a:extLst>
                  <a:ext uri="{FF2B5EF4-FFF2-40B4-BE49-F238E27FC236}">
                    <a16:creationId xmlns:a16="http://schemas.microsoft.com/office/drawing/2014/main" id="{6E106A33-56CE-4414-5C3C-313561A0FA70}"/>
                  </a:ext>
                </a:extLst>
              </p:cNvPr>
              <p:cNvGrpSpPr/>
              <p:nvPr/>
            </p:nvGrpSpPr>
            <p:grpSpPr>
              <a:xfrm>
                <a:off x="1010883" y="2875735"/>
                <a:ext cx="10170234" cy="669209"/>
                <a:chOff x="146578" y="2472323"/>
                <a:chExt cx="10170234" cy="669209"/>
              </a:xfrm>
            </p:grpSpPr>
            <p:sp>
              <p:nvSpPr>
                <p:cNvPr id="15" name="TextBox 14">
                  <a:extLst>
                    <a:ext uri="{FF2B5EF4-FFF2-40B4-BE49-F238E27FC236}">
                      <a16:creationId xmlns:a16="http://schemas.microsoft.com/office/drawing/2014/main" id="{6AB94464-6487-8CF7-33F8-242D1E7C7BD8}"/>
                    </a:ext>
                  </a:extLst>
                </p:cNvPr>
                <p:cNvSpPr txBox="1"/>
                <p:nvPr/>
              </p:nvSpPr>
              <p:spPr>
                <a:xfrm>
                  <a:off x="146578" y="2580866"/>
                  <a:ext cx="4845198" cy="560666"/>
                </a:xfrm>
                <a:prstGeom prst="rect">
                  <a:avLst/>
                </a:prstGeom>
                <a:noFill/>
              </p:spPr>
              <p:txBody>
                <a:bodyPr wrap="square" rtlCol="0">
                  <a:spAutoFit/>
                </a:bodyPr>
                <a:lstStyle/>
                <a:p>
                  <a:pPr>
                    <a:lnSpc>
                      <a:spcPct val="125000"/>
                    </a:lnSpc>
                  </a:pPr>
                  <a:r>
                    <a:rPr lang="en-US" sz="2700" b="1" dirty="0">
                      <a:latin typeface="+mj-lt"/>
                      <a:ea typeface="Tahoma" panose="020B0604030504040204" pitchFamily="34" charset="0"/>
                      <a:cs typeface="Tahoma" panose="020B0604030504040204" pitchFamily="34" charset="0"/>
                    </a:rPr>
                    <a:t>HCHO  +  2Cu(OH)</a:t>
                  </a:r>
                  <a:r>
                    <a:rPr lang="en-US" sz="2700" b="1" baseline="-25000" dirty="0">
                      <a:latin typeface="+mj-lt"/>
                      <a:ea typeface="Tahoma" panose="020B0604030504040204" pitchFamily="34" charset="0"/>
                      <a:cs typeface="Tahoma" panose="020B0604030504040204" pitchFamily="34" charset="0"/>
                    </a:rPr>
                    <a:t>2</a:t>
                  </a:r>
                  <a:r>
                    <a:rPr lang="en-US" sz="2700" b="1" dirty="0">
                      <a:latin typeface="+mj-lt"/>
                      <a:ea typeface="Tahoma" panose="020B0604030504040204" pitchFamily="34" charset="0"/>
                      <a:cs typeface="Tahoma" panose="020B0604030504040204" pitchFamily="34" charset="0"/>
                    </a:rPr>
                    <a:t>  +  NaOH</a:t>
                  </a:r>
                  <a:endParaRPr lang="en-US" sz="2700" b="1" dirty="0">
                    <a:latin typeface="+mj-lt"/>
                  </a:endParaRPr>
                </a:p>
              </p:txBody>
            </p:sp>
            <p:sp>
              <p:nvSpPr>
                <p:cNvPr id="17" name="TextBox 16">
                  <a:extLst>
                    <a:ext uri="{FF2B5EF4-FFF2-40B4-BE49-F238E27FC236}">
                      <a16:creationId xmlns:a16="http://schemas.microsoft.com/office/drawing/2014/main" id="{B5CF6674-4259-0306-8DE0-63A14AF9376B}"/>
                    </a:ext>
                  </a:extLst>
                </p:cNvPr>
                <p:cNvSpPr txBox="1"/>
                <p:nvPr/>
              </p:nvSpPr>
              <p:spPr>
                <a:xfrm>
                  <a:off x="5814065" y="2580866"/>
                  <a:ext cx="4502747" cy="560666"/>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HCOONa  +  Cu</a:t>
                  </a:r>
                  <a:r>
                    <a:rPr lang="en-US" sz="2700" b="1" baseline="-25000">
                      <a:latin typeface="+mj-lt"/>
                      <a:ea typeface="Tahoma" panose="020B0604030504040204" pitchFamily="34" charset="0"/>
                      <a:cs typeface="Tahoma" panose="020B0604030504040204" pitchFamily="34" charset="0"/>
                    </a:rPr>
                    <a:t>2</a:t>
                  </a:r>
                  <a:r>
                    <a:rPr lang="en-US" sz="2700" b="1">
                      <a:latin typeface="+mj-lt"/>
                      <a:ea typeface="Tahoma" panose="020B0604030504040204" pitchFamily="34" charset="0"/>
                      <a:cs typeface="Tahoma" panose="020B0604030504040204" pitchFamily="34" charset="0"/>
                    </a:rPr>
                    <a:t>O  +  3H</a:t>
                  </a:r>
                  <a:r>
                    <a:rPr lang="en-US" sz="2700" b="1" baseline="-25000">
                      <a:latin typeface="+mj-lt"/>
                      <a:ea typeface="Tahoma" panose="020B0604030504040204" pitchFamily="34" charset="0"/>
                      <a:cs typeface="Tahoma" panose="020B0604030504040204" pitchFamily="34" charset="0"/>
                    </a:rPr>
                    <a:t>2</a:t>
                  </a:r>
                  <a:r>
                    <a:rPr lang="en-US" sz="2700" b="1">
                      <a:latin typeface="+mj-lt"/>
                      <a:ea typeface="Tahoma" panose="020B0604030504040204" pitchFamily="34" charset="0"/>
                      <a:cs typeface="Tahoma" panose="020B0604030504040204" pitchFamily="34" charset="0"/>
                    </a:rPr>
                    <a:t>O</a:t>
                  </a:r>
                  <a:endParaRPr lang="en-US" sz="2700" b="1">
                    <a:latin typeface="+mj-lt"/>
                  </a:endParaRPr>
                </a:p>
              </p:txBody>
            </p:sp>
            <p:cxnSp>
              <p:nvCxnSpPr>
                <p:cNvPr id="19" name="Straight Arrow Connector 18">
                  <a:extLst>
                    <a:ext uri="{FF2B5EF4-FFF2-40B4-BE49-F238E27FC236}">
                      <a16:creationId xmlns:a16="http://schemas.microsoft.com/office/drawing/2014/main" id="{F9750F59-B122-B9B5-A185-BB9D1568C538}"/>
                    </a:ext>
                  </a:extLst>
                </p:cNvPr>
                <p:cNvCxnSpPr>
                  <a:cxnSpLocks/>
                </p:cNvCxnSpPr>
                <p:nvPr/>
              </p:nvCxnSpPr>
              <p:spPr>
                <a:xfrm>
                  <a:off x="5053572" y="2877671"/>
                  <a:ext cx="6589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CAD81F-CAB4-3C26-637E-F0C43C278CD5}"/>
                    </a:ext>
                  </a:extLst>
                </p:cNvPr>
                <p:cNvSpPr txBox="1"/>
                <p:nvPr/>
              </p:nvSpPr>
              <p:spPr>
                <a:xfrm>
                  <a:off x="5185897" y="2472323"/>
                  <a:ext cx="506506" cy="439287"/>
                </a:xfrm>
                <a:prstGeom prst="rect">
                  <a:avLst/>
                </a:prstGeom>
                <a:noFill/>
              </p:spPr>
              <p:txBody>
                <a:bodyPr wrap="square" rtlCol="0">
                  <a:spAutoFit/>
                </a:bodyPr>
                <a:lstStyle/>
                <a:p>
                  <a:pPr>
                    <a:lnSpc>
                      <a:spcPct val="125000"/>
                    </a:lnSpc>
                  </a:pPr>
                  <a:r>
                    <a:rPr lang="en-US" sz="2000" b="1">
                      <a:latin typeface="+mj-lt"/>
                      <a:ea typeface="Tahoma" panose="020B0604030504040204" pitchFamily="34" charset="0"/>
                      <a:cs typeface="Tahoma" panose="020B0604030504040204" pitchFamily="34" charset="0"/>
                    </a:rPr>
                    <a:t>t</a:t>
                  </a:r>
                  <a:r>
                    <a:rPr lang="en-US" sz="2000" b="1" baseline="30000">
                      <a:latin typeface="+mj-lt"/>
                      <a:ea typeface="Tahoma" panose="020B0604030504040204" pitchFamily="34" charset="0"/>
                      <a:cs typeface="Tahoma" panose="020B0604030504040204" pitchFamily="34" charset="0"/>
                    </a:rPr>
                    <a:t>o</a:t>
                  </a:r>
                  <a:endParaRPr lang="en-US" sz="2000" b="1">
                    <a:latin typeface="+mj-lt"/>
                  </a:endParaRPr>
                </a:p>
              </p:txBody>
            </p:sp>
          </p:grpSp>
          <p:sp>
            <p:nvSpPr>
              <p:cNvPr id="24" name="TextBox 23">
                <a:extLst>
                  <a:ext uri="{FF2B5EF4-FFF2-40B4-BE49-F238E27FC236}">
                    <a16:creationId xmlns:a16="http://schemas.microsoft.com/office/drawing/2014/main" id="{AD89E47F-28E7-E6E0-9628-6D24C4E31F58}"/>
                  </a:ext>
                </a:extLst>
              </p:cNvPr>
              <p:cNvSpPr txBox="1"/>
              <p:nvPr/>
            </p:nvSpPr>
            <p:spPr>
              <a:xfrm>
                <a:off x="2604086" y="3547024"/>
                <a:ext cx="1622773" cy="508601"/>
              </a:xfrm>
              <a:prstGeom prst="rect">
                <a:avLst/>
              </a:prstGeom>
              <a:noFill/>
            </p:spPr>
            <p:txBody>
              <a:bodyPr wrap="square" rtlCol="0">
                <a:spAutoFit/>
              </a:bodyPr>
              <a:lstStyle/>
              <a:p>
                <a:pPr algn="ctr">
                  <a:lnSpc>
                    <a:spcPct val="125000"/>
                  </a:lnSpc>
                </a:pPr>
                <a:r>
                  <a:rPr lang="en-US" sz="2400" b="1">
                    <a:solidFill>
                      <a:srgbClr val="0060A8"/>
                    </a:solidFill>
                    <a:latin typeface="+mj-lt"/>
                  </a:rPr>
                  <a:t>Màu xanh</a:t>
                </a:r>
              </a:p>
            </p:txBody>
          </p:sp>
          <p:sp>
            <p:nvSpPr>
              <p:cNvPr id="27" name="TextBox 26">
                <a:extLst>
                  <a:ext uri="{FF2B5EF4-FFF2-40B4-BE49-F238E27FC236}">
                    <a16:creationId xmlns:a16="http://schemas.microsoft.com/office/drawing/2014/main" id="{7825586F-4012-C2A2-6064-B170D68FCC95}"/>
                  </a:ext>
                </a:extLst>
              </p:cNvPr>
              <p:cNvSpPr txBox="1"/>
              <p:nvPr/>
            </p:nvSpPr>
            <p:spPr>
              <a:xfrm>
                <a:off x="8243048" y="3547024"/>
                <a:ext cx="2097578" cy="508601"/>
              </a:xfrm>
              <a:prstGeom prst="rect">
                <a:avLst/>
              </a:prstGeom>
              <a:noFill/>
            </p:spPr>
            <p:txBody>
              <a:bodyPr wrap="square" rtlCol="0">
                <a:spAutoFit/>
              </a:bodyPr>
              <a:lstStyle/>
              <a:p>
                <a:pPr algn="ctr">
                  <a:lnSpc>
                    <a:spcPct val="125000"/>
                  </a:lnSpc>
                </a:pPr>
                <a:r>
                  <a:rPr lang="en-US" sz="2400" b="1">
                    <a:solidFill>
                      <a:schemeClr val="accent6">
                        <a:lumMod val="50000"/>
                      </a:schemeClr>
                    </a:solidFill>
                    <a:latin typeface="+mj-lt"/>
                  </a:rPr>
                  <a:t>Màu đỏ gạch</a:t>
                </a:r>
              </a:p>
            </p:txBody>
          </p:sp>
        </p:grpSp>
      </p:grpSp>
      <p:grpSp>
        <p:nvGrpSpPr>
          <p:cNvPr id="33" name="Group 32">
            <a:extLst>
              <a:ext uri="{FF2B5EF4-FFF2-40B4-BE49-F238E27FC236}">
                <a16:creationId xmlns:a16="http://schemas.microsoft.com/office/drawing/2014/main" id="{DF52FF89-973B-B2F1-0070-38E52FF8E5CC}"/>
              </a:ext>
            </a:extLst>
          </p:cNvPr>
          <p:cNvGrpSpPr/>
          <p:nvPr/>
        </p:nvGrpSpPr>
        <p:grpSpPr>
          <a:xfrm>
            <a:off x="1652330" y="1955577"/>
            <a:ext cx="9101395" cy="897105"/>
            <a:chOff x="1652330" y="1955577"/>
            <a:chExt cx="9101395" cy="897105"/>
          </a:xfrm>
        </p:grpSpPr>
        <p:sp>
          <p:nvSpPr>
            <p:cNvPr id="11" name="TextBox 10">
              <a:extLst>
                <a:ext uri="{FF2B5EF4-FFF2-40B4-BE49-F238E27FC236}">
                  <a16:creationId xmlns:a16="http://schemas.microsoft.com/office/drawing/2014/main" id="{81237C06-CBF0-EFA9-E3E3-5AFAEE506655}"/>
                </a:ext>
              </a:extLst>
            </p:cNvPr>
            <p:cNvSpPr txBox="1"/>
            <p:nvPr/>
          </p:nvSpPr>
          <p:spPr>
            <a:xfrm>
              <a:off x="2278608" y="1955577"/>
              <a:ext cx="8475117" cy="897105"/>
            </a:xfrm>
            <a:prstGeom prst="rect">
              <a:avLst/>
            </a:prstGeom>
            <a:noFill/>
          </p:spPr>
          <p:txBody>
            <a:bodyPr wrap="square" rtlCol="0">
              <a:spAutoFit/>
            </a:bodyPr>
            <a:lstStyle/>
            <a:p>
              <a:pPr>
                <a:lnSpc>
                  <a:spcPct val="125000"/>
                </a:lnSpc>
              </a:pPr>
              <a:r>
                <a:rPr lang="en-US" sz="2200">
                  <a:latin typeface="+mj-lt"/>
                </a:rPr>
                <a:t>Trong môi trường kiềm, Cu(OH)</a:t>
              </a:r>
              <a:r>
                <a:rPr lang="en-US" sz="2200" baseline="-25000">
                  <a:latin typeface="+mj-lt"/>
                </a:rPr>
                <a:t>2</a:t>
              </a:r>
              <a:r>
                <a:rPr lang="en-US" sz="2200">
                  <a:latin typeface="+mj-lt"/>
                </a:rPr>
                <a:t> oxi hóa hầu hết các aldehyde thành muối carboxylate và sinh ra kết tủa Cu</a:t>
              </a:r>
              <a:r>
                <a:rPr lang="en-US" sz="2200" baseline="-25000">
                  <a:latin typeface="+mj-lt"/>
                </a:rPr>
                <a:t>2</a:t>
              </a:r>
              <a:r>
                <a:rPr lang="en-US" sz="2200">
                  <a:latin typeface="+mj-lt"/>
                </a:rPr>
                <a:t>O có màu đỏ gạch</a:t>
              </a:r>
            </a:p>
          </p:txBody>
        </p:sp>
        <p:pic>
          <p:nvPicPr>
            <p:cNvPr id="32" name="Picture 31">
              <a:extLst>
                <a:ext uri="{FF2B5EF4-FFF2-40B4-BE49-F238E27FC236}">
                  <a16:creationId xmlns:a16="http://schemas.microsoft.com/office/drawing/2014/main" id="{93198F2D-0C82-3591-B99D-C8C956E0F7E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52330" y="2084253"/>
              <a:ext cx="630372" cy="630372"/>
            </a:xfrm>
            <a:prstGeom prst="rect">
              <a:avLst/>
            </a:prstGeom>
          </p:spPr>
        </p:pic>
      </p:grpSp>
      <p:grpSp>
        <p:nvGrpSpPr>
          <p:cNvPr id="34" name="Group 33">
            <a:extLst>
              <a:ext uri="{FF2B5EF4-FFF2-40B4-BE49-F238E27FC236}">
                <a16:creationId xmlns:a16="http://schemas.microsoft.com/office/drawing/2014/main" id="{70495252-67FE-C9A7-532F-BBC8F493A6BE}"/>
              </a:ext>
            </a:extLst>
          </p:cNvPr>
          <p:cNvGrpSpPr/>
          <p:nvPr/>
        </p:nvGrpSpPr>
        <p:grpSpPr>
          <a:xfrm>
            <a:off x="890460" y="4713491"/>
            <a:ext cx="10458450" cy="1447800"/>
            <a:chOff x="866775" y="2857500"/>
            <a:chExt cx="10458450" cy="1447800"/>
          </a:xfrm>
        </p:grpSpPr>
        <p:sp>
          <p:nvSpPr>
            <p:cNvPr id="35" name="Rectangle 34">
              <a:extLst>
                <a:ext uri="{FF2B5EF4-FFF2-40B4-BE49-F238E27FC236}">
                  <a16:creationId xmlns:a16="http://schemas.microsoft.com/office/drawing/2014/main" id="{5F128A3D-E36E-B017-B5DB-A2F3CCEB0F95}"/>
                </a:ext>
              </a:extLst>
            </p:cNvPr>
            <p:cNvSpPr/>
            <p:nvPr/>
          </p:nvSpPr>
          <p:spPr>
            <a:xfrm>
              <a:off x="866775" y="2857500"/>
              <a:ext cx="10458450" cy="144780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FC25264-E5B0-E0B6-4B90-0906042F67CB}"/>
                </a:ext>
              </a:extLst>
            </p:cNvPr>
            <p:cNvGrpSpPr/>
            <p:nvPr/>
          </p:nvGrpSpPr>
          <p:grpSpPr>
            <a:xfrm>
              <a:off x="1010883" y="2970985"/>
              <a:ext cx="10170234" cy="1179890"/>
              <a:chOff x="1010883" y="2875735"/>
              <a:chExt cx="10170234" cy="1179890"/>
            </a:xfrm>
          </p:grpSpPr>
          <p:grpSp>
            <p:nvGrpSpPr>
              <p:cNvPr id="37" name="Group 36">
                <a:extLst>
                  <a:ext uri="{FF2B5EF4-FFF2-40B4-BE49-F238E27FC236}">
                    <a16:creationId xmlns:a16="http://schemas.microsoft.com/office/drawing/2014/main" id="{7D346089-A674-9CA2-AA16-B4D9E3F7DA0C}"/>
                  </a:ext>
                </a:extLst>
              </p:cNvPr>
              <p:cNvGrpSpPr/>
              <p:nvPr/>
            </p:nvGrpSpPr>
            <p:grpSpPr>
              <a:xfrm>
                <a:off x="1010883" y="2875735"/>
                <a:ext cx="10170234" cy="669209"/>
                <a:chOff x="146578" y="2472323"/>
                <a:chExt cx="10170234" cy="669209"/>
              </a:xfrm>
            </p:grpSpPr>
            <p:sp>
              <p:nvSpPr>
                <p:cNvPr id="40" name="TextBox 39">
                  <a:extLst>
                    <a:ext uri="{FF2B5EF4-FFF2-40B4-BE49-F238E27FC236}">
                      <a16:creationId xmlns:a16="http://schemas.microsoft.com/office/drawing/2014/main" id="{E810B9A4-61AE-4583-C87A-F48FB9E556CE}"/>
                    </a:ext>
                  </a:extLst>
                </p:cNvPr>
                <p:cNvSpPr txBox="1"/>
                <p:nvPr/>
              </p:nvSpPr>
              <p:spPr>
                <a:xfrm>
                  <a:off x="146578" y="2580866"/>
                  <a:ext cx="4845198" cy="560666"/>
                </a:xfrm>
                <a:prstGeom prst="rect">
                  <a:avLst/>
                </a:prstGeom>
                <a:noFill/>
              </p:spPr>
              <p:txBody>
                <a:bodyPr wrap="square" rtlCol="0">
                  <a:spAutoFit/>
                </a:bodyPr>
                <a:lstStyle/>
                <a:p>
                  <a:pPr>
                    <a:lnSpc>
                      <a:spcPct val="125000"/>
                    </a:lnSpc>
                  </a:pPr>
                  <a:r>
                    <a:rPr lang="en-US" sz="2700" b="1" dirty="0">
                      <a:latin typeface="+mj-lt"/>
                      <a:ea typeface="Tahoma" panose="020B0604030504040204" pitchFamily="34" charset="0"/>
                      <a:cs typeface="Tahoma" panose="020B0604030504040204" pitchFamily="34" charset="0"/>
                    </a:rPr>
                    <a:t>RCHO  +  2Cu(OH)</a:t>
                  </a:r>
                  <a:r>
                    <a:rPr lang="en-US" sz="2700" b="1" baseline="-25000" dirty="0">
                      <a:latin typeface="+mj-lt"/>
                      <a:ea typeface="Tahoma" panose="020B0604030504040204" pitchFamily="34" charset="0"/>
                      <a:cs typeface="Tahoma" panose="020B0604030504040204" pitchFamily="34" charset="0"/>
                    </a:rPr>
                    <a:t>2</a:t>
                  </a:r>
                  <a:r>
                    <a:rPr lang="en-US" sz="2700" b="1" dirty="0">
                      <a:latin typeface="+mj-lt"/>
                      <a:ea typeface="Tahoma" panose="020B0604030504040204" pitchFamily="34" charset="0"/>
                      <a:cs typeface="Tahoma" panose="020B0604030504040204" pitchFamily="34" charset="0"/>
                    </a:rPr>
                    <a:t>  +  NaOH</a:t>
                  </a:r>
                  <a:endParaRPr lang="en-US" sz="2700" b="1" dirty="0">
                    <a:latin typeface="+mj-lt"/>
                  </a:endParaRPr>
                </a:p>
              </p:txBody>
            </p:sp>
            <p:sp>
              <p:nvSpPr>
                <p:cNvPr id="41" name="TextBox 40">
                  <a:extLst>
                    <a:ext uri="{FF2B5EF4-FFF2-40B4-BE49-F238E27FC236}">
                      <a16:creationId xmlns:a16="http://schemas.microsoft.com/office/drawing/2014/main" id="{7C56EAB1-FD49-42CD-D734-40F59DE7D224}"/>
                    </a:ext>
                  </a:extLst>
                </p:cNvPr>
                <p:cNvSpPr txBox="1"/>
                <p:nvPr/>
              </p:nvSpPr>
              <p:spPr>
                <a:xfrm>
                  <a:off x="5814065" y="2580866"/>
                  <a:ext cx="4502747" cy="560666"/>
                </a:xfrm>
                <a:prstGeom prst="rect">
                  <a:avLst/>
                </a:prstGeom>
                <a:noFill/>
              </p:spPr>
              <p:txBody>
                <a:bodyPr wrap="square" rtlCol="0">
                  <a:spAutoFit/>
                </a:bodyPr>
                <a:lstStyle/>
                <a:p>
                  <a:pPr>
                    <a:lnSpc>
                      <a:spcPct val="125000"/>
                    </a:lnSpc>
                  </a:pPr>
                  <a:r>
                    <a:rPr lang="en-US" sz="2700" b="1" dirty="0" err="1">
                      <a:latin typeface="+mj-lt"/>
                      <a:ea typeface="Tahoma" panose="020B0604030504040204" pitchFamily="34" charset="0"/>
                      <a:cs typeface="Tahoma" panose="020B0604030504040204" pitchFamily="34" charset="0"/>
                    </a:rPr>
                    <a:t>RCOONa</a:t>
                  </a:r>
                  <a:r>
                    <a:rPr lang="en-US" sz="2700" b="1" dirty="0">
                      <a:latin typeface="+mj-lt"/>
                      <a:ea typeface="Tahoma" panose="020B0604030504040204" pitchFamily="34" charset="0"/>
                      <a:cs typeface="Tahoma" panose="020B0604030504040204" pitchFamily="34" charset="0"/>
                    </a:rPr>
                    <a:t>  +  Cu</a:t>
                  </a:r>
                  <a:r>
                    <a:rPr lang="en-US" sz="2700" b="1" baseline="-25000" dirty="0">
                      <a:latin typeface="+mj-lt"/>
                      <a:ea typeface="Tahoma" panose="020B0604030504040204" pitchFamily="34" charset="0"/>
                      <a:cs typeface="Tahoma" panose="020B0604030504040204" pitchFamily="34" charset="0"/>
                    </a:rPr>
                    <a:t>2</a:t>
                  </a:r>
                  <a:r>
                    <a:rPr lang="en-US" sz="2700" b="1" dirty="0">
                      <a:latin typeface="+mj-lt"/>
                      <a:ea typeface="Tahoma" panose="020B0604030504040204" pitchFamily="34" charset="0"/>
                      <a:cs typeface="Tahoma" panose="020B0604030504040204" pitchFamily="34" charset="0"/>
                    </a:rPr>
                    <a:t>O  +  3H</a:t>
                  </a:r>
                  <a:r>
                    <a:rPr lang="en-US" sz="2700" b="1" baseline="-25000" dirty="0">
                      <a:latin typeface="+mj-lt"/>
                      <a:ea typeface="Tahoma" panose="020B0604030504040204" pitchFamily="34" charset="0"/>
                      <a:cs typeface="Tahoma" panose="020B0604030504040204" pitchFamily="34" charset="0"/>
                    </a:rPr>
                    <a:t>2</a:t>
                  </a:r>
                  <a:r>
                    <a:rPr lang="en-US" sz="2700" b="1" dirty="0">
                      <a:latin typeface="+mj-lt"/>
                      <a:ea typeface="Tahoma" panose="020B0604030504040204" pitchFamily="34" charset="0"/>
                      <a:cs typeface="Tahoma" panose="020B0604030504040204" pitchFamily="34" charset="0"/>
                    </a:rPr>
                    <a:t>O</a:t>
                  </a:r>
                  <a:endParaRPr lang="en-US" sz="2700" b="1" dirty="0">
                    <a:latin typeface="+mj-lt"/>
                  </a:endParaRPr>
                </a:p>
              </p:txBody>
            </p:sp>
            <p:cxnSp>
              <p:nvCxnSpPr>
                <p:cNvPr id="42" name="Straight Arrow Connector 41">
                  <a:extLst>
                    <a:ext uri="{FF2B5EF4-FFF2-40B4-BE49-F238E27FC236}">
                      <a16:creationId xmlns:a16="http://schemas.microsoft.com/office/drawing/2014/main" id="{93684A16-93A5-BBE5-6614-897BCB6C7F84}"/>
                    </a:ext>
                  </a:extLst>
                </p:cNvPr>
                <p:cNvCxnSpPr>
                  <a:cxnSpLocks/>
                </p:cNvCxnSpPr>
                <p:nvPr/>
              </p:nvCxnSpPr>
              <p:spPr>
                <a:xfrm>
                  <a:off x="5053572" y="2877671"/>
                  <a:ext cx="65890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98C18E4-9A89-E8A8-EC2B-E0B67F34D96E}"/>
                    </a:ext>
                  </a:extLst>
                </p:cNvPr>
                <p:cNvSpPr txBox="1"/>
                <p:nvPr/>
              </p:nvSpPr>
              <p:spPr>
                <a:xfrm>
                  <a:off x="5185897" y="2472323"/>
                  <a:ext cx="506506" cy="439287"/>
                </a:xfrm>
                <a:prstGeom prst="rect">
                  <a:avLst/>
                </a:prstGeom>
                <a:noFill/>
              </p:spPr>
              <p:txBody>
                <a:bodyPr wrap="square" rtlCol="0">
                  <a:spAutoFit/>
                </a:bodyPr>
                <a:lstStyle/>
                <a:p>
                  <a:pPr>
                    <a:lnSpc>
                      <a:spcPct val="125000"/>
                    </a:lnSpc>
                  </a:pPr>
                  <a:r>
                    <a:rPr lang="en-US" sz="2000" b="1">
                      <a:latin typeface="+mj-lt"/>
                      <a:ea typeface="Tahoma" panose="020B0604030504040204" pitchFamily="34" charset="0"/>
                      <a:cs typeface="Tahoma" panose="020B0604030504040204" pitchFamily="34" charset="0"/>
                    </a:rPr>
                    <a:t>t</a:t>
                  </a:r>
                  <a:r>
                    <a:rPr lang="en-US" sz="2000" b="1" baseline="30000">
                      <a:latin typeface="+mj-lt"/>
                      <a:ea typeface="Tahoma" panose="020B0604030504040204" pitchFamily="34" charset="0"/>
                      <a:cs typeface="Tahoma" panose="020B0604030504040204" pitchFamily="34" charset="0"/>
                    </a:rPr>
                    <a:t>o</a:t>
                  </a:r>
                  <a:endParaRPr lang="en-US" sz="2000" b="1">
                    <a:latin typeface="+mj-lt"/>
                  </a:endParaRPr>
                </a:p>
              </p:txBody>
            </p:sp>
          </p:grpSp>
          <p:sp>
            <p:nvSpPr>
              <p:cNvPr id="38" name="TextBox 37">
                <a:extLst>
                  <a:ext uri="{FF2B5EF4-FFF2-40B4-BE49-F238E27FC236}">
                    <a16:creationId xmlns:a16="http://schemas.microsoft.com/office/drawing/2014/main" id="{35E1A5DE-8FBD-D08E-C817-0CAEAE2E7FBF}"/>
                  </a:ext>
                </a:extLst>
              </p:cNvPr>
              <p:cNvSpPr txBox="1"/>
              <p:nvPr/>
            </p:nvSpPr>
            <p:spPr>
              <a:xfrm>
                <a:off x="2604086" y="3547024"/>
                <a:ext cx="1622773" cy="508601"/>
              </a:xfrm>
              <a:prstGeom prst="rect">
                <a:avLst/>
              </a:prstGeom>
              <a:noFill/>
            </p:spPr>
            <p:txBody>
              <a:bodyPr wrap="square" rtlCol="0">
                <a:spAutoFit/>
              </a:bodyPr>
              <a:lstStyle/>
              <a:p>
                <a:pPr algn="ctr">
                  <a:lnSpc>
                    <a:spcPct val="125000"/>
                  </a:lnSpc>
                </a:pPr>
                <a:r>
                  <a:rPr lang="en-US" sz="2400" b="1">
                    <a:solidFill>
                      <a:srgbClr val="0060A8"/>
                    </a:solidFill>
                    <a:latin typeface="+mj-lt"/>
                  </a:rPr>
                  <a:t>Màu xanh</a:t>
                </a:r>
              </a:p>
            </p:txBody>
          </p:sp>
          <p:sp>
            <p:nvSpPr>
              <p:cNvPr id="39" name="TextBox 38">
                <a:extLst>
                  <a:ext uri="{FF2B5EF4-FFF2-40B4-BE49-F238E27FC236}">
                    <a16:creationId xmlns:a16="http://schemas.microsoft.com/office/drawing/2014/main" id="{D279CB4D-1920-B87A-9DEF-27B37FF15718}"/>
                  </a:ext>
                </a:extLst>
              </p:cNvPr>
              <p:cNvSpPr txBox="1"/>
              <p:nvPr/>
            </p:nvSpPr>
            <p:spPr>
              <a:xfrm>
                <a:off x="8243048" y="3547024"/>
                <a:ext cx="2097578" cy="508601"/>
              </a:xfrm>
              <a:prstGeom prst="rect">
                <a:avLst/>
              </a:prstGeom>
              <a:noFill/>
            </p:spPr>
            <p:txBody>
              <a:bodyPr wrap="square" rtlCol="0">
                <a:spAutoFit/>
              </a:bodyPr>
              <a:lstStyle/>
              <a:p>
                <a:pPr algn="ctr">
                  <a:lnSpc>
                    <a:spcPct val="125000"/>
                  </a:lnSpc>
                </a:pPr>
                <a:r>
                  <a:rPr lang="en-US" sz="2400" b="1">
                    <a:solidFill>
                      <a:schemeClr val="accent6">
                        <a:lumMod val="50000"/>
                      </a:schemeClr>
                    </a:solidFill>
                    <a:latin typeface="+mj-lt"/>
                  </a:rPr>
                  <a:t>Màu đỏ gạch</a:t>
                </a:r>
              </a:p>
            </p:txBody>
          </p:sp>
        </p:grpSp>
      </p:grpSp>
    </p:spTree>
    <p:extLst>
      <p:ext uri="{BB962C8B-B14F-4D97-AF65-F5344CB8AC3E}">
        <p14:creationId xmlns:p14="http://schemas.microsoft.com/office/powerpoint/2010/main" val="16390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048000" y="-152400"/>
            <a:ext cx="6096000"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208407" y="234950"/>
            <a:ext cx="5775235" cy="492443"/>
          </a:xfrm>
          <a:prstGeom prst="rect">
            <a:avLst/>
          </a:prstGeom>
          <a:noFill/>
        </p:spPr>
        <p:txBody>
          <a:bodyPr wrap="none" rtlCol="0">
            <a:spAutoFit/>
          </a:bodyPr>
          <a:lstStyle/>
          <a:p>
            <a:pPr algn="ctr"/>
            <a:r>
              <a:rPr lang="en-US" sz="2600" b="1">
                <a:solidFill>
                  <a:schemeClr val="bg1"/>
                </a:solidFill>
              </a:rPr>
              <a:t>2. PHẢN ỨNG OXI HÓA ALDEHYDE</a:t>
            </a:r>
          </a:p>
        </p:txBody>
      </p:sp>
      <p:sp>
        <p:nvSpPr>
          <p:cNvPr id="8" name="Rectangle: Rounded Corners 7">
            <a:extLst>
              <a:ext uri="{FF2B5EF4-FFF2-40B4-BE49-F238E27FC236}">
                <a16:creationId xmlns:a16="http://schemas.microsoft.com/office/drawing/2014/main" id="{CA9A4F12-D2FD-BF77-91C3-3E977973B0DB}"/>
              </a:ext>
            </a:extLst>
          </p:cNvPr>
          <p:cNvSpPr/>
          <p:nvPr/>
        </p:nvSpPr>
        <p:spPr>
          <a:xfrm>
            <a:off x="-217677" y="961830"/>
            <a:ext cx="446201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FBF647-21DC-4CB0-7D83-8EB7E2DE3C99}"/>
              </a:ext>
            </a:extLst>
          </p:cNvPr>
          <p:cNvSpPr txBox="1"/>
          <p:nvPr/>
        </p:nvSpPr>
        <p:spPr>
          <a:xfrm>
            <a:off x="33642" y="1058509"/>
            <a:ext cx="4119258" cy="492443"/>
          </a:xfrm>
          <a:prstGeom prst="rect">
            <a:avLst/>
          </a:prstGeom>
          <a:noFill/>
        </p:spPr>
        <p:txBody>
          <a:bodyPr wrap="square" rtlCol="0">
            <a:spAutoFit/>
          </a:bodyPr>
          <a:lstStyle/>
          <a:p>
            <a:r>
              <a:rPr lang="en-US" sz="2600" b="1">
                <a:solidFill>
                  <a:srgbClr val="D12F19"/>
                </a:solidFill>
              </a:rPr>
              <a:t>c) Phản ứng với Cu(OH)</a:t>
            </a:r>
            <a:r>
              <a:rPr lang="en-US" sz="2600" b="1" baseline="-25000">
                <a:solidFill>
                  <a:srgbClr val="D12F19"/>
                </a:solidFill>
              </a:rPr>
              <a:t>2</a:t>
            </a:r>
            <a:endParaRPr lang="en-US" sz="2600" b="1">
              <a:solidFill>
                <a:srgbClr val="D12F19"/>
              </a:solidFill>
            </a:endParaRPr>
          </a:p>
        </p:txBody>
      </p:sp>
      <p:grpSp>
        <p:nvGrpSpPr>
          <p:cNvPr id="17" name="Group 16">
            <a:extLst>
              <a:ext uri="{FF2B5EF4-FFF2-40B4-BE49-F238E27FC236}">
                <a16:creationId xmlns:a16="http://schemas.microsoft.com/office/drawing/2014/main" id="{70452319-BF4C-4D6B-53DE-A7BB88E2A391}"/>
              </a:ext>
            </a:extLst>
          </p:cNvPr>
          <p:cNvGrpSpPr/>
          <p:nvPr/>
        </p:nvGrpSpPr>
        <p:grpSpPr>
          <a:xfrm>
            <a:off x="1957130" y="1927002"/>
            <a:ext cx="8295466" cy="1320298"/>
            <a:chOff x="1957130" y="1927002"/>
            <a:chExt cx="8295466" cy="1320298"/>
          </a:xfrm>
        </p:grpSpPr>
        <p:sp>
          <p:nvSpPr>
            <p:cNvPr id="11" name="TextBox 10">
              <a:extLst>
                <a:ext uri="{FF2B5EF4-FFF2-40B4-BE49-F238E27FC236}">
                  <a16:creationId xmlns:a16="http://schemas.microsoft.com/office/drawing/2014/main" id="{81237C06-CBF0-EFA9-E3E3-5AFAEE506655}"/>
                </a:ext>
              </a:extLst>
            </p:cNvPr>
            <p:cNvSpPr txBox="1"/>
            <p:nvPr/>
          </p:nvSpPr>
          <p:spPr>
            <a:xfrm>
              <a:off x="2625204" y="1927002"/>
              <a:ext cx="7627392" cy="1320298"/>
            </a:xfrm>
            <a:prstGeom prst="rect">
              <a:avLst/>
            </a:prstGeom>
            <a:noFill/>
          </p:spPr>
          <p:txBody>
            <a:bodyPr wrap="square" rtlCol="0">
              <a:spAutoFit/>
            </a:bodyPr>
            <a:lstStyle/>
            <a:p>
              <a:pPr algn="just">
                <a:lnSpc>
                  <a:spcPct val="125000"/>
                </a:lnSpc>
              </a:pPr>
              <a:r>
                <a:rPr lang="en-US" sz="2200">
                  <a:latin typeface="+mj-lt"/>
                </a:rPr>
                <a:t>Ketone không có phản ứng với thuốc thử Tollens hoặc với Cu(OH)</a:t>
              </a:r>
              <a:r>
                <a:rPr lang="en-US" sz="2200" baseline="-25000">
                  <a:latin typeface="+mj-lt"/>
                </a:rPr>
                <a:t>2</a:t>
              </a:r>
              <a:r>
                <a:rPr lang="en-US" sz="2200">
                  <a:latin typeface="+mj-lt"/>
                </a:rPr>
                <a:t> (trong môi trường kiềm) nên có thể dùng thuốc thử Tollens hoặc Cu(OH)</a:t>
              </a:r>
              <a:r>
                <a:rPr lang="en-US" sz="2200" baseline="-25000">
                  <a:latin typeface="+mj-lt"/>
                </a:rPr>
                <a:t>2</a:t>
              </a:r>
              <a:r>
                <a:rPr lang="en-US" sz="2200">
                  <a:latin typeface="+mj-lt"/>
                </a:rPr>
                <a:t> để phân biệt aldehyde với ketone.</a:t>
              </a:r>
            </a:p>
          </p:txBody>
        </p:sp>
        <p:pic>
          <p:nvPicPr>
            <p:cNvPr id="13" name="Picture 12">
              <a:extLst>
                <a:ext uri="{FF2B5EF4-FFF2-40B4-BE49-F238E27FC236}">
                  <a16:creationId xmlns:a16="http://schemas.microsoft.com/office/drawing/2014/main" id="{B21BE7F1-78E4-302E-2038-485979D87F0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57130" y="2084253"/>
              <a:ext cx="630372" cy="630372"/>
            </a:xfrm>
            <a:prstGeom prst="rect">
              <a:avLst/>
            </a:prstGeom>
          </p:spPr>
        </p:pic>
      </p:grpSp>
      <p:pic>
        <p:nvPicPr>
          <p:cNvPr id="15" name="Picture 14">
            <a:extLst>
              <a:ext uri="{FF2B5EF4-FFF2-40B4-BE49-F238E27FC236}">
                <a16:creationId xmlns:a16="http://schemas.microsoft.com/office/drawing/2014/main" id="{0242B82F-44AC-BA07-0C27-39FEFB85801D}"/>
              </a:ext>
            </a:extLst>
          </p:cNvPr>
          <p:cNvPicPr>
            <a:picLocks noChangeAspect="1"/>
          </p:cNvPicPr>
          <p:nvPr/>
        </p:nvPicPr>
        <p:blipFill>
          <a:blip r:embed="rId19"/>
          <a:stretch>
            <a:fillRect/>
          </a:stretch>
        </p:blipFill>
        <p:spPr>
          <a:xfrm>
            <a:off x="3604727" y="3430165"/>
            <a:ext cx="4982547" cy="2802683"/>
          </a:xfrm>
          <a:prstGeom prst="rect">
            <a:avLst/>
          </a:prstGeom>
        </p:spPr>
      </p:pic>
    </p:spTree>
    <p:extLst>
      <p:ext uri="{BB962C8B-B14F-4D97-AF65-F5344CB8AC3E}">
        <p14:creationId xmlns:p14="http://schemas.microsoft.com/office/powerpoint/2010/main" val="145116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5</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63478"/>
            <a:ext cx="9815740" cy="1526373"/>
            <a:chOff x="1965788" y="2168370"/>
            <a:chExt cx="7305865" cy="2817413"/>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2817413"/>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8"/>
              <a:ext cx="7054310" cy="2549351"/>
            </a:xfrm>
            <a:prstGeom prst="rect">
              <a:avLst/>
            </a:prstGeom>
            <a:noFill/>
          </p:spPr>
          <p:txBody>
            <a:bodyPr wrap="square" rtlCol="0">
              <a:spAutoFit/>
            </a:bodyPr>
            <a:lstStyle/>
            <a:p>
              <a:pPr algn="ctr">
                <a:lnSpc>
                  <a:spcPct val="120000"/>
                </a:lnSpc>
              </a:pPr>
              <a:r>
                <a:rPr lang="vi-VN" sz="2400" b="1" dirty="0"/>
                <a:t>Trình bày phương pháp hóa học để nhận biết 3 chất lỏng riêng biệt propan - 1 - ol (CH</a:t>
              </a:r>
              <a:r>
                <a:rPr lang="vi-VN" sz="2400" b="1" baseline="-25000" dirty="0"/>
                <a:t>3</a:t>
              </a:r>
              <a:r>
                <a:rPr lang="vi-VN" sz="2400" b="1" dirty="0"/>
                <a:t>CH</a:t>
              </a:r>
              <a:r>
                <a:rPr lang="vi-VN" sz="2400" b="1" baseline="-25000" dirty="0"/>
                <a:t>2</a:t>
              </a:r>
              <a:r>
                <a:rPr lang="vi-VN" sz="2400" b="1" dirty="0"/>
                <a:t>CH</a:t>
              </a:r>
              <a:r>
                <a:rPr lang="vi-VN" sz="2400" b="1" baseline="-25000" dirty="0"/>
                <a:t>2</a:t>
              </a:r>
              <a:r>
                <a:rPr lang="vi-VN" sz="2400" b="1" dirty="0"/>
                <a:t>OH), propanal (CH</a:t>
              </a:r>
              <a:r>
                <a:rPr lang="vi-VN" sz="2400" b="1" baseline="-25000" dirty="0"/>
                <a:t>3</a:t>
              </a:r>
              <a:r>
                <a:rPr lang="vi-VN" sz="2400" b="1" dirty="0"/>
                <a:t>CH</a:t>
              </a:r>
              <a:r>
                <a:rPr lang="vi-VN" sz="2400" b="1" baseline="-25000" dirty="0"/>
                <a:t>2</a:t>
              </a:r>
              <a:r>
                <a:rPr lang="vi-VN" sz="2400" b="1" dirty="0"/>
                <a:t>CHO) và acetone (CH</a:t>
              </a:r>
              <a:r>
                <a:rPr lang="vi-VN" sz="2400" b="1" baseline="-25000" dirty="0"/>
                <a:t>3</a:t>
              </a:r>
              <a:r>
                <a:rPr lang="vi-VN" sz="2400" b="1" dirty="0"/>
                <a:t>COCH</a:t>
              </a:r>
              <a:r>
                <a:rPr lang="vi-VN" sz="2400" b="1" baseline="-25000" dirty="0"/>
                <a:t>3</a:t>
              </a:r>
              <a:r>
                <a:rPr lang="vi-VN" sz="2400" b="1" dirty="0"/>
                <a:t>)</a:t>
              </a:r>
              <a:endParaRPr lang="vi-VN" sz="2400" b="1" baseline="-25000" dirty="0"/>
            </a:p>
          </p:txBody>
        </p:sp>
      </p:grpSp>
      <p:grpSp>
        <p:nvGrpSpPr>
          <p:cNvPr id="20" name="Group 19">
            <a:extLst>
              <a:ext uri="{FF2B5EF4-FFF2-40B4-BE49-F238E27FC236}">
                <a16:creationId xmlns:a16="http://schemas.microsoft.com/office/drawing/2014/main" id="{69415327-7B5B-2582-1A50-BE0ADE1696DC}"/>
              </a:ext>
            </a:extLst>
          </p:cNvPr>
          <p:cNvGrpSpPr/>
          <p:nvPr/>
        </p:nvGrpSpPr>
        <p:grpSpPr>
          <a:xfrm>
            <a:off x="826487" y="3091721"/>
            <a:ext cx="10929186" cy="2991475"/>
            <a:chOff x="826487" y="3091721"/>
            <a:chExt cx="10929186" cy="2991475"/>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487" y="3091721"/>
              <a:ext cx="609601" cy="609601"/>
            </a:xfrm>
            <a:prstGeom prst="rect">
              <a:avLst/>
            </a:prstGeom>
          </p:spPr>
        </p:pic>
        <p:sp>
          <p:nvSpPr>
            <p:cNvPr id="19" name="TextBox 18">
              <a:extLst>
                <a:ext uri="{FF2B5EF4-FFF2-40B4-BE49-F238E27FC236}">
                  <a16:creationId xmlns:a16="http://schemas.microsoft.com/office/drawing/2014/main" id="{9005EE99-C7B4-CB3F-ED4D-DD1DFF2F1703}"/>
                </a:ext>
              </a:extLst>
            </p:cNvPr>
            <p:cNvSpPr txBox="1"/>
            <p:nvPr/>
          </p:nvSpPr>
          <p:spPr>
            <a:xfrm>
              <a:off x="1577566" y="3128541"/>
              <a:ext cx="10178107" cy="2954655"/>
            </a:xfrm>
            <a:prstGeom prst="rect">
              <a:avLst/>
            </a:prstGeom>
            <a:noFill/>
          </p:spPr>
          <p:txBody>
            <a:bodyPr wrap="none" lIns="0" tIns="0" rIns="0" bIns="0" rtlCol="0">
              <a:spAutoFit/>
            </a:bodyPr>
            <a:lstStyle/>
            <a:p>
              <a:pPr algn="l"/>
              <a:r>
                <a:rPr lang="vi-VN" sz="2400" b="0" i="0" dirty="0">
                  <a:solidFill>
                    <a:srgbClr val="333333"/>
                  </a:solidFill>
                  <a:effectLst/>
                  <a:latin typeface="+mj-lt"/>
                </a:rPr>
                <a:t>Trích các chất thành nhiều mẫu thử</a:t>
              </a:r>
            </a:p>
            <a:p>
              <a:pPr algn="l"/>
              <a:r>
                <a:rPr lang="vi-VN" sz="2400" b="0" i="0" dirty="0">
                  <a:solidFill>
                    <a:srgbClr val="333333"/>
                  </a:solidFill>
                  <a:effectLst/>
                  <a:latin typeface="+mj-lt"/>
                </a:rPr>
                <a:t>+ Dùng dung dịch AgNO</a:t>
              </a:r>
              <a:r>
                <a:rPr lang="vi-VN" sz="2400" b="0" i="0" baseline="-25000" dirty="0">
                  <a:solidFill>
                    <a:srgbClr val="333333"/>
                  </a:solidFill>
                  <a:effectLst/>
                  <a:latin typeface="+mj-lt"/>
                </a:rPr>
                <a:t>3</a:t>
              </a:r>
              <a:r>
                <a:rPr lang="vi-VN" sz="2400" b="0" i="0" dirty="0">
                  <a:solidFill>
                    <a:srgbClr val="333333"/>
                  </a:solidFill>
                  <a:effectLst/>
                  <a:latin typeface="+mj-lt"/>
                </a:rPr>
                <a:t>/NH</a:t>
              </a:r>
              <a:r>
                <a:rPr lang="vi-VN" sz="2400" b="0" i="0" baseline="-25000" dirty="0">
                  <a:solidFill>
                    <a:srgbClr val="333333"/>
                  </a:solidFill>
                  <a:effectLst/>
                  <a:latin typeface="+mj-lt"/>
                </a:rPr>
                <a:t>3</a:t>
              </a:r>
              <a:r>
                <a:rPr lang="vi-VN" sz="2400" b="0" i="0" dirty="0">
                  <a:solidFill>
                    <a:srgbClr val="333333"/>
                  </a:solidFill>
                  <a:effectLst/>
                  <a:latin typeface="+mj-lt"/>
                </a:rPr>
                <a:t>: nhận biết được propanal (CH</a:t>
              </a:r>
              <a:r>
                <a:rPr lang="vi-VN" sz="2400" b="0" i="0" baseline="-25000" dirty="0">
                  <a:solidFill>
                    <a:srgbClr val="333333"/>
                  </a:solidFill>
                  <a:effectLst/>
                  <a:latin typeface="+mj-lt"/>
                </a:rPr>
                <a:t>3</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CHO)</a:t>
              </a:r>
            </a:p>
            <a:p>
              <a:pPr algn="l"/>
              <a:r>
                <a:rPr lang="vi-VN" sz="2400" b="0" i="0" dirty="0">
                  <a:solidFill>
                    <a:srgbClr val="333333"/>
                  </a:solidFill>
                  <a:effectLst/>
                  <a:latin typeface="+mj-lt"/>
                </a:rPr>
                <a:t>Hiện tượng: có kết tủa trắng bạc xuất hiện bám vào thành ống nghiệm</a:t>
              </a:r>
            </a:p>
            <a:p>
              <a:pPr algn="ctr"/>
              <a:r>
                <a:rPr lang="vi-VN" sz="2400" b="0" i="0" dirty="0">
                  <a:solidFill>
                    <a:srgbClr val="333333"/>
                  </a:solidFill>
                  <a:effectLst/>
                  <a:latin typeface="+mj-lt"/>
                </a:rPr>
                <a:t>CH</a:t>
              </a:r>
              <a:r>
                <a:rPr lang="vi-VN" sz="2400" b="0" i="0" baseline="-25000" dirty="0">
                  <a:solidFill>
                    <a:srgbClr val="333333"/>
                  </a:solidFill>
                  <a:effectLst/>
                  <a:latin typeface="+mj-lt"/>
                </a:rPr>
                <a:t>3</a:t>
              </a:r>
              <a:r>
                <a:rPr lang="vi-VN" sz="2400" b="0" i="0" dirty="0">
                  <a:solidFill>
                    <a:srgbClr val="333333"/>
                  </a:solidFill>
                  <a:effectLst/>
                  <a:latin typeface="+mj-lt"/>
                </a:rPr>
                <a:t>CHO + 2[Ag(NO</a:t>
              </a:r>
              <a:r>
                <a:rPr lang="vi-VN" sz="2400" b="0" i="0" baseline="-25000" dirty="0">
                  <a:solidFill>
                    <a:srgbClr val="333333"/>
                  </a:solidFill>
                  <a:effectLst/>
                  <a:latin typeface="+mj-lt"/>
                </a:rPr>
                <a:t>3</a:t>
              </a:r>
              <a:r>
                <a:rPr lang="vi-VN" sz="2400" b="0" i="0" dirty="0">
                  <a:solidFill>
                    <a:srgbClr val="333333"/>
                  </a:solidFill>
                  <a:effectLst/>
                  <a:latin typeface="+mj-lt"/>
                </a:rPr>
                <a:t>)</a:t>
              </a:r>
              <a:r>
                <a:rPr lang="vi-VN" sz="2400" b="0" i="0" baseline="-25000" dirty="0">
                  <a:solidFill>
                    <a:srgbClr val="333333"/>
                  </a:solidFill>
                  <a:effectLst/>
                  <a:latin typeface="+mj-lt"/>
                </a:rPr>
                <a:t>2</a:t>
              </a:r>
              <a:r>
                <a:rPr lang="vi-VN" sz="2400" b="0" i="0" dirty="0">
                  <a:solidFill>
                    <a:srgbClr val="333333"/>
                  </a:solidFill>
                  <a:effectLst/>
                  <a:latin typeface="+mj-lt"/>
                </a:rPr>
                <a:t>]OH → CH</a:t>
              </a:r>
              <a:r>
                <a:rPr lang="vi-VN" sz="2400" b="0" i="0" baseline="-25000" dirty="0">
                  <a:solidFill>
                    <a:srgbClr val="333333"/>
                  </a:solidFill>
                  <a:effectLst/>
                  <a:latin typeface="+mj-lt"/>
                </a:rPr>
                <a:t>3</a:t>
              </a:r>
              <a:r>
                <a:rPr lang="vi-VN" sz="2400" b="0" i="0" dirty="0">
                  <a:solidFill>
                    <a:srgbClr val="333333"/>
                  </a:solidFill>
                  <a:effectLst/>
                  <a:latin typeface="+mj-lt"/>
                </a:rPr>
                <a:t>COONH</a:t>
              </a:r>
              <a:r>
                <a:rPr lang="vi-VN" sz="2400" b="0" i="0" baseline="-25000" dirty="0">
                  <a:solidFill>
                    <a:srgbClr val="333333"/>
                  </a:solidFill>
                  <a:effectLst/>
                  <a:latin typeface="+mj-lt"/>
                </a:rPr>
                <a:t>4</a:t>
              </a:r>
              <a:r>
                <a:rPr lang="vi-VN" sz="2400" b="0" i="0" dirty="0">
                  <a:solidFill>
                    <a:srgbClr val="333333"/>
                  </a:solidFill>
                  <a:effectLst/>
                  <a:latin typeface="+mj-lt"/>
                </a:rPr>
                <a:t> + 3NH</a:t>
              </a:r>
              <a:r>
                <a:rPr lang="vi-VN" sz="2400" b="0" i="0" baseline="-25000" dirty="0">
                  <a:solidFill>
                    <a:srgbClr val="333333"/>
                  </a:solidFill>
                  <a:effectLst/>
                  <a:latin typeface="+mj-lt"/>
                </a:rPr>
                <a:t>3 </a:t>
              </a:r>
              <a:r>
                <a:rPr lang="vi-VN" sz="2400" b="0" i="0" dirty="0">
                  <a:solidFill>
                    <a:srgbClr val="333333"/>
                  </a:solidFill>
                  <a:effectLst/>
                  <a:latin typeface="+mj-lt"/>
                </a:rPr>
                <a:t>+ 2Ag ↓ + H</a:t>
              </a:r>
              <a:r>
                <a:rPr lang="vi-VN" sz="2400" b="0" i="0" baseline="-25000" dirty="0">
                  <a:solidFill>
                    <a:srgbClr val="333333"/>
                  </a:solidFill>
                  <a:effectLst/>
                  <a:latin typeface="+mj-lt"/>
                </a:rPr>
                <a:t>2</a:t>
              </a:r>
              <a:r>
                <a:rPr lang="vi-VN" sz="2400" b="0" i="0" dirty="0">
                  <a:solidFill>
                    <a:srgbClr val="333333"/>
                  </a:solidFill>
                  <a:effectLst/>
                  <a:latin typeface="+mj-lt"/>
                </a:rPr>
                <a:t>O</a:t>
              </a:r>
            </a:p>
            <a:p>
              <a:pPr algn="just"/>
              <a:r>
                <a:rPr lang="vi-VN" sz="2400" b="0" i="0" dirty="0">
                  <a:solidFill>
                    <a:srgbClr val="333333"/>
                  </a:solidFill>
                  <a:effectLst/>
                  <a:latin typeface="+mj-lt"/>
                </a:rPr>
                <a:t>+ Dùng kim loại Na: nhận biết được propan - 1 - ol (CH</a:t>
              </a:r>
              <a:r>
                <a:rPr lang="vi-VN" sz="2400" b="0" i="0" baseline="-25000" dirty="0">
                  <a:solidFill>
                    <a:srgbClr val="333333"/>
                  </a:solidFill>
                  <a:effectLst/>
                  <a:latin typeface="+mj-lt"/>
                </a:rPr>
                <a:t>3</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OH)</a:t>
              </a:r>
            </a:p>
            <a:p>
              <a:pPr algn="just"/>
              <a:r>
                <a:rPr lang="vi-VN" sz="2400" b="0" i="0" dirty="0">
                  <a:solidFill>
                    <a:srgbClr val="333333"/>
                  </a:solidFill>
                  <a:effectLst/>
                  <a:latin typeface="+mj-lt"/>
                </a:rPr>
                <a:t>Hiện tượng: có khí thoát ra</a:t>
              </a:r>
            </a:p>
            <a:p>
              <a:pPr algn="ctr"/>
              <a:r>
                <a:rPr lang="vi-VN" sz="2400" b="0" i="0" dirty="0">
                  <a:solidFill>
                    <a:srgbClr val="333333"/>
                  </a:solidFill>
                  <a:effectLst/>
                  <a:latin typeface="+mj-lt"/>
                </a:rPr>
                <a:t>2CH</a:t>
              </a:r>
              <a:r>
                <a:rPr lang="vi-VN" sz="2400" b="0" i="0" baseline="-25000" dirty="0">
                  <a:solidFill>
                    <a:srgbClr val="333333"/>
                  </a:solidFill>
                  <a:effectLst/>
                  <a:latin typeface="+mj-lt"/>
                </a:rPr>
                <a:t>3</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OH + 2Na → 2CH</a:t>
              </a:r>
              <a:r>
                <a:rPr lang="vi-VN" sz="2400" b="0" i="0" baseline="-25000" dirty="0">
                  <a:solidFill>
                    <a:srgbClr val="333333"/>
                  </a:solidFill>
                  <a:effectLst/>
                  <a:latin typeface="+mj-lt"/>
                </a:rPr>
                <a:t>3</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CH</a:t>
              </a:r>
              <a:r>
                <a:rPr lang="vi-VN" sz="2400" b="0" i="0" baseline="-25000" dirty="0">
                  <a:solidFill>
                    <a:srgbClr val="333333"/>
                  </a:solidFill>
                  <a:effectLst/>
                  <a:latin typeface="+mj-lt"/>
                </a:rPr>
                <a:t>2</a:t>
              </a:r>
              <a:r>
                <a:rPr lang="vi-VN" sz="2400" b="0" i="0" dirty="0">
                  <a:solidFill>
                    <a:srgbClr val="333333"/>
                  </a:solidFill>
                  <a:effectLst/>
                  <a:latin typeface="+mj-lt"/>
                </a:rPr>
                <a:t>ONa + H</a:t>
              </a:r>
              <a:r>
                <a:rPr lang="vi-VN" sz="2400" b="0" i="0" baseline="-25000" dirty="0">
                  <a:solidFill>
                    <a:srgbClr val="333333"/>
                  </a:solidFill>
                  <a:effectLst/>
                  <a:latin typeface="+mj-lt"/>
                </a:rPr>
                <a:t>2</a:t>
              </a:r>
              <a:endParaRPr lang="vi-VN" sz="2400" b="0" i="0" dirty="0">
                <a:solidFill>
                  <a:srgbClr val="333333"/>
                </a:solidFill>
                <a:effectLst/>
                <a:latin typeface="+mj-lt"/>
              </a:endParaRPr>
            </a:p>
            <a:p>
              <a:pPr algn="l"/>
              <a:r>
                <a:rPr lang="vi-VN" sz="2400" b="0" i="0" dirty="0">
                  <a:solidFill>
                    <a:srgbClr val="333333"/>
                  </a:solidFill>
                  <a:effectLst/>
                  <a:latin typeface="+mj-lt"/>
                </a:rPr>
                <a:t>Còn lại là acetone (CH</a:t>
              </a:r>
              <a:r>
                <a:rPr lang="vi-VN" sz="2400" b="0" i="0" baseline="-25000" dirty="0">
                  <a:solidFill>
                    <a:srgbClr val="333333"/>
                  </a:solidFill>
                  <a:effectLst/>
                  <a:latin typeface="+mj-lt"/>
                </a:rPr>
                <a:t>3</a:t>
              </a:r>
              <a:r>
                <a:rPr lang="vi-VN" sz="2400" b="0" i="0" dirty="0">
                  <a:solidFill>
                    <a:srgbClr val="333333"/>
                  </a:solidFill>
                  <a:effectLst/>
                  <a:latin typeface="+mj-lt"/>
                </a:rPr>
                <a:t>COCH</a:t>
              </a:r>
              <a:r>
                <a:rPr lang="vi-VN" sz="2400" b="0" i="0" baseline="-25000" dirty="0">
                  <a:solidFill>
                    <a:srgbClr val="333333"/>
                  </a:solidFill>
                  <a:effectLst/>
                  <a:latin typeface="+mj-lt"/>
                </a:rPr>
                <a:t>3</a:t>
              </a:r>
              <a:r>
                <a:rPr lang="vi-VN" sz="2400" b="0" i="0" dirty="0">
                  <a:solidFill>
                    <a:srgbClr val="333333"/>
                  </a:solidFill>
                  <a:effectLst/>
                  <a:latin typeface="+mj-lt"/>
                </a:rPr>
                <a:t>)</a:t>
              </a:r>
            </a:p>
          </p:txBody>
        </p:sp>
      </p:grpSp>
    </p:spTree>
    <p:extLst>
      <p:ext uri="{BB962C8B-B14F-4D97-AF65-F5344CB8AC3E}">
        <p14:creationId xmlns:p14="http://schemas.microsoft.com/office/powerpoint/2010/main" val="100271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2635624" y="-152400"/>
            <a:ext cx="6920752"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2772904" y="234950"/>
            <a:ext cx="6646243" cy="492443"/>
          </a:xfrm>
          <a:prstGeom prst="rect">
            <a:avLst/>
          </a:prstGeom>
          <a:noFill/>
        </p:spPr>
        <p:txBody>
          <a:bodyPr wrap="none" rtlCol="0">
            <a:spAutoFit/>
          </a:bodyPr>
          <a:lstStyle/>
          <a:p>
            <a:pPr algn="ctr"/>
            <a:r>
              <a:rPr lang="en-US" sz="2600" b="1">
                <a:solidFill>
                  <a:schemeClr val="bg1"/>
                </a:solidFill>
              </a:rPr>
              <a:t>3. PHẢN ỨNG VỚI HYDROGEN CYANIDE</a:t>
            </a:r>
          </a:p>
        </p:txBody>
      </p:sp>
      <p:grpSp>
        <p:nvGrpSpPr>
          <p:cNvPr id="48" name="Group 47">
            <a:extLst>
              <a:ext uri="{FF2B5EF4-FFF2-40B4-BE49-F238E27FC236}">
                <a16:creationId xmlns:a16="http://schemas.microsoft.com/office/drawing/2014/main" id="{7BB06A9D-46C2-C9B9-F34D-DE699A923A72}"/>
              </a:ext>
            </a:extLst>
          </p:cNvPr>
          <p:cNvGrpSpPr/>
          <p:nvPr/>
        </p:nvGrpSpPr>
        <p:grpSpPr>
          <a:xfrm>
            <a:off x="3297897" y="2593600"/>
            <a:ext cx="6121250" cy="1536700"/>
            <a:chOff x="733425" y="2609850"/>
            <a:chExt cx="6121250" cy="1536700"/>
          </a:xfrm>
        </p:grpSpPr>
        <p:sp>
          <p:nvSpPr>
            <p:cNvPr id="44" name="Rectangle 43">
              <a:extLst>
                <a:ext uri="{FF2B5EF4-FFF2-40B4-BE49-F238E27FC236}">
                  <a16:creationId xmlns:a16="http://schemas.microsoft.com/office/drawing/2014/main" id="{E7643F8B-1AA4-FCE1-EF34-B99C2A76A165}"/>
                </a:ext>
              </a:extLst>
            </p:cNvPr>
            <p:cNvSpPr/>
            <p:nvPr/>
          </p:nvSpPr>
          <p:spPr>
            <a:xfrm>
              <a:off x="733425" y="2609850"/>
              <a:ext cx="5978525" cy="153670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6586F7E-C267-83E0-C3B0-9D6744E62787}"/>
                </a:ext>
              </a:extLst>
            </p:cNvPr>
            <p:cNvGrpSpPr/>
            <p:nvPr/>
          </p:nvGrpSpPr>
          <p:grpSpPr>
            <a:xfrm>
              <a:off x="905026" y="2663393"/>
              <a:ext cx="5949649" cy="1152779"/>
              <a:chOff x="1136951" y="2780881"/>
              <a:chExt cx="5949649" cy="1152779"/>
            </a:xfrm>
          </p:grpSpPr>
          <p:sp>
            <p:nvSpPr>
              <p:cNvPr id="15" name="TextBox 14">
                <a:extLst>
                  <a:ext uri="{FF2B5EF4-FFF2-40B4-BE49-F238E27FC236}">
                    <a16:creationId xmlns:a16="http://schemas.microsoft.com/office/drawing/2014/main" id="{8201DCAB-ACA5-E966-A920-2AD66D78F903}"/>
                  </a:ext>
                </a:extLst>
              </p:cNvPr>
              <p:cNvSpPr txBox="1"/>
              <p:nvPr/>
            </p:nvSpPr>
            <p:spPr>
              <a:xfrm>
                <a:off x="1136951" y="2780881"/>
                <a:ext cx="5949649" cy="579967"/>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CH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−CH=O</a:t>
                </a:r>
                <a:r>
                  <a:rPr lang="en-US" sz="2700" b="1">
                    <a:latin typeface="+mj-lt"/>
                  </a:rPr>
                  <a:t> + HCN </a:t>
                </a:r>
                <a:r>
                  <a:rPr lang="en-US" sz="2700" b="1">
                    <a:latin typeface="Times New Roman" panose="02020603050405020304" pitchFamily="18" charset="0"/>
                    <a:cs typeface="Times New Roman" panose="02020603050405020304" pitchFamily="18" charset="0"/>
                  </a:rPr>
                  <a:t>→ </a:t>
                </a:r>
                <a:r>
                  <a:rPr lang="en-US" sz="2700" b="1">
                    <a:latin typeface="+mj-lt"/>
                    <a:ea typeface="Tahoma" panose="020B0604030504040204" pitchFamily="34" charset="0"/>
                    <a:cs typeface="Tahoma" panose="020B0604030504040204" pitchFamily="34" charset="0"/>
                  </a:rPr>
                  <a:t>CH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−CH−OH</a:t>
                </a:r>
                <a:r>
                  <a:rPr lang="en-US" sz="2700" b="1">
                    <a:latin typeface="Times New Roman" panose="02020603050405020304" pitchFamily="18" charset="0"/>
                    <a:cs typeface="Times New Roman" panose="02020603050405020304" pitchFamily="18" charset="0"/>
                  </a:rPr>
                  <a:t> </a:t>
                </a:r>
                <a:endParaRPr lang="en-US" sz="2700" b="1">
                  <a:latin typeface="+mj-lt"/>
                </a:endParaRPr>
              </a:p>
            </p:txBody>
          </p:sp>
          <p:sp>
            <p:nvSpPr>
              <p:cNvPr id="17" name="TextBox 16">
                <a:extLst>
                  <a:ext uri="{FF2B5EF4-FFF2-40B4-BE49-F238E27FC236}">
                    <a16:creationId xmlns:a16="http://schemas.microsoft.com/office/drawing/2014/main" id="{7D6686F4-8505-D2AE-D218-C3B6CBF9ADBF}"/>
                  </a:ext>
                </a:extLst>
              </p:cNvPr>
              <p:cNvSpPr txBox="1"/>
              <p:nvPr/>
            </p:nvSpPr>
            <p:spPr>
              <a:xfrm>
                <a:off x="5407381" y="3355617"/>
                <a:ext cx="706015" cy="578043"/>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CN</a:t>
                </a:r>
                <a:endParaRPr lang="en-US" sz="2700" b="1">
                  <a:latin typeface="+mj-lt"/>
                </a:endParaRPr>
              </a:p>
            </p:txBody>
          </p:sp>
          <p:sp>
            <p:nvSpPr>
              <p:cNvPr id="24" name="TextBox 23">
                <a:extLst>
                  <a:ext uri="{FF2B5EF4-FFF2-40B4-BE49-F238E27FC236}">
                    <a16:creationId xmlns:a16="http://schemas.microsoft.com/office/drawing/2014/main" id="{70FD928A-CD8B-82B4-CE42-F0ABE343067F}"/>
                  </a:ext>
                </a:extLst>
              </p:cNvPr>
              <p:cNvSpPr txBox="1">
                <a:spLocks noChangeAspect="1"/>
              </p:cNvSpPr>
              <p:nvPr>
                <p:custDataLst>
                  <p:tags r:id="rId5"/>
                </p:custDataLst>
              </p:nvPr>
            </p:nvSpPr>
            <p:spPr>
              <a:xfrm rot="5400000">
                <a:off x="5513658" y="3347981"/>
                <a:ext cx="216000" cy="45719"/>
              </a:xfrm>
              <a:custGeom>
                <a:avLst/>
                <a:gdLst/>
                <a:ahLst/>
                <a:cxnLst/>
                <a:rect l="l" t="t" r="r" b="b"/>
                <a:pathLst>
                  <a:path w="176385" h="45257">
                    <a:moveTo>
                      <a:pt x="0" y="45257"/>
                    </a:moveTo>
                    <a:lnTo>
                      <a:pt x="0" y="0"/>
                    </a:lnTo>
                    <a:lnTo>
                      <a:pt x="176385" y="0"/>
                    </a:lnTo>
                    <a:lnTo>
                      <a:pt x="176385"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700" b="1">
                  <a:latin typeface="+mj-lt"/>
                </a:endParaRPr>
              </a:p>
            </p:txBody>
          </p:sp>
        </p:grpSp>
        <p:sp>
          <p:nvSpPr>
            <p:cNvPr id="45" name="TextBox 44">
              <a:extLst>
                <a:ext uri="{FF2B5EF4-FFF2-40B4-BE49-F238E27FC236}">
                  <a16:creationId xmlns:a16="http://schemas.microsoft.com/office/drawing/2014/main" id="{C91FD6B2-AFED-0999-6AA3-B603733FC8F8}"/>
                </a:ext>
              </a:extLst>
            </p:cNvPr>
            <p:cNvSpPr txBox="1"/>
            <p:nvPr/>
          </p:nvSpPr>
          <p:spPr>
            <a:xfrm>
              <a:off x="1245970" y="3545965"/>
              <a:ext cx="1262280"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ethanal</a:t>
              </a:r>
            </a:p>
          </p:txBody>
        </p:sp>
      </p:grpSp>
      <p:grpSp>
        <p:nvGrpSpPr>
          <p:cNvPr id="49" name="Group 48">
            <a:extLst>
              <a:ext uri="{FF2B5EF4-FFF2-40B4-BE49-F238E27FC236}">
                <a16:creationId xmlns:a16="http://schemas.microsoft.com/office/drawing/2014/main" id="{FEA3705A-5308-8351-3850-CE8BCEA1E0CA}"/>
              </a:ext>
            </a:extLst>
          </p:cNvPr>
          <p:cNvGrpSpPr/>
          <p:nvPr/>
        </p:nvGrpSpPr>
        <p:grpSpPr>
          <a:xfrm>
            <a:off x="3321582" y="4288045"/>
            <a:ext cx="6097565" cy="2096505"/>
            <a:chOff x="757110" y="4304295"/>
            <a:chExt cx="6097565" cy="2096505"/>
          </a:xfrm>
        </p:grpSpPr>
        <p:sp>
          <p:nvSpPr>
            <p:cNvPr id="46" name="Rectangle 45">
              <a:extLst>
                <a:ext uri="{FF2B5EF4-FFF2-40B4-BE49-F238E27FC236}">
                  <a16:creationId xmlns:a16="http://schemas.microsoft.com/office/drawing/2014/main" id="{1E7DEFF1-A5E5-DE21-ADC8-6B59C78B28C2}"/>
                </a:ext>
              </a:extLst>
            </p:cNvPr>
            <p:cNvSpPr/>
            <p:nvPr/>
          </p:nvSpPr>
          <p:spPr>
            <a:xfrm>
              <a:off x="757110" y="4326846"/>
              <a:ext cx="5978525" cy="2073954"/>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200DC58-5CE4-8C95-5A31-AA2A89B62C7D}"/>
                </a:ext>
              </a:extLst>
            </p:cNvPr>
            <p:cNvGrpSpPr/>
            <p:nvPr/>
          </p:nvGrpSpPr>
          <p:grpSpPr>
            <a:xfrm>
              <a:off x="905026" y="4304295"/>
              <a:ext cx="5949649" cy="1711518"/>
              <a:chOff x="3121176" y="3701045"/>
              <a:chExt cx="5949649" cy="1711518"/>
            </a:xfrm>
          </p:grpSpPr>
          <p:sp>
            <p:nvSpPr>
              <p:cNvPr id="35" name="TextBox 34">
                <a:extLst>
                  <a:ext uri="{FF2B5EF4-FFF2-40B4-BE49-F238E27FC236}">
                    <a16:creationId xmlns:a16="http://schemas.microsoft.com/office/drawing/2014/main" id="{063CB042-0710-63FE-EAAB-4ABA6F619F3C}"/>
                  </a:ext>
                </a:extLst>
              </p:cNvPr>
              <p:cNvSpPr txBox="1"/>
              <p:nvPr/>
            </p:nvSpPr>
            <p:spPr>
              <a:xfrm>
                <a:off x="3121176" y="4259783"/>
                <a:ext cx="5949649" cy="562590"/>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CH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−C−CH</a:t>
                </a:r>
                <a:r>
                  <a:rPr lang="en-US" sz="2700" b="1" baseline="-25000">
                    <a:latin typeface="+mj-lt"/>
                    <a:ea typeface="Tahoma" panose="020B0604030504040204" pitchFamily="34" charset="0"/>
                    <a:cs typeface="Tahoma" panose="020B0604030504040204" pitchFamily="34" charset="0"/>
                  </a:rPr>
                  <a:t>3</a:t>
                </a:r>
                <a:r>
                  <a:rPr lang="en-US" sz="2700" b="1">
                    <a:latin typeface="+mj-lt"/>
                  </a:rPr>
                  <a:t> + HCN </a:t>
                </a:r>
                <a:r>
                  <a:rPr lang="en-US" sz="2700" b="1">
                    <a:latin typeface="Times New Roman" panose="02020603050405020304" pitchFamily="18" charset="0"/>
                    <a:cs typeface="Times New Roman" panose="02020603050405020304" pitchFamily="18" charset="0"/>
                  </a:rPr>
                  <a:t>→ </a:t>
                </a:r>
                <a:r>
                  <a:rPr lang="en-US" sz="2700" b="1">
                    <a:latin typeface="+mj-lt"/>
                    <a:ea typeface="Tahoma" panose="020B0604030504040204" pitchFamily="34" charset="0"/>
                    <a:cs typeface="Tahoma" panose="020B0604030504040204" pitchFamily="34" charset="0"/>
                  </a:rPr>
                  <a:t>CH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−C−CH</a:t>
                </a:r>
                <a:r>
                  <a:rPr lang="en-US" sz="2700" b="1" baseline="-25000">
                    <a:latin typeface="+mj-lt"/>
                    <a:ea typeface="Tahoma" panose="020B0604030504040204" pitchFamily="34" charset="0"/>
                    <a:cs typeface="Tahoma" panose="020B0604030504040204" pitchFamily="34" charset="0"/>
                  </a:rPr>
                  <a:t>3</a:t>
                </a:r>
                <a:r>
                  <a:rPr lang="en-US" sz="2700" b="1">
                    <a:latin typeface="Times New Roman" panose="02020603050405020304" pitchFamily="18" charset="0"/>
                    <a:cs typeface="Times New Roman" panose="02020603050405020304" pitchFamily="18" charset="0"/>
                  </a:rPr>
                  <a:t> </a:t>
                </a:r>
                <a:endParaRPr lang="en-US" sz="2700" b="1">
                  <a:latin typeface="+mj-lt"/>
                </a:endParaRPr>
              </a:p>
            </p:txBody>
          </p:sp>
          <p:sp>
            <p:nvSpPr>
              <p:cNvPr id="36" name="TextBox 35">
                <a:extLst>
                  <a:ext uri="{FF2B5EF4-FFF2-40B4-BE49-F238E27FC236}">
                    <a16:creationId xmlns:a16="http://schemas.microsoft.com/office/drawing/2014/main" id="{4CA882F4-43C1-A01C-4B2B-6554EF220B59}"/>
                  </a:ext>
                </a:extLst>
              </p:cNvPr>
              <p:cNvSpPr txBox="1"/>
              <p:nvPr/>
            </p:nvSpPr>
            <p:spPr>
              <a:xfrm>
                <a:off x="7501144" y="4834520"/>
                <a:ext cx="706015" cy="578043"/>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CN</a:t>
                </a:r>
                <a:endParaRPr lang="en-US" sz="2700" b="1">
                  <a:latin typeface="+mj-lt"/>
                </a:endParaRPr>
              </a:p>
            </p:txBody>
          </p:sp>
          <p:sp>
            <p:nvSpPr>
              <p:cNvPr id="37" name="TextBox 36">
                <a:extLst>
                  <a:ext uri="{FF2B5EF4-FFF2-40B4-BE49-F238E27FC236}">
                    <a16:creationId xmlns:a16="http://schemas.microsoft.com/office/drawing/2014/main" id="{9C86187E-7559-FF66-A207-756E5A07546A}"/>
                  </a:ext>
                </a:extLst>
              </p:cNvPr>
              <p:cNvSpPr txBox="1">
                <a:spLocks noChangeAspect="1"/>
              </p:cNvSpPr>
              <p:nvPr>
                <p:custDataLst>
                  <p:tags r:id="rId1"/>
                </p:custDataLst>
              </p:nvPr>
            </p:nvSpPr>
            <p:spPr>
              <a:xfrm rot="5400000">
                <a:off x="7600277" y="4826885"/>
                <a:ext cx="216000" cy="45719"/>
              </a:xfrm>
              <a:custGeom>
                <a:avLst/>
                <a:gdLst/>
                <a:ahLst/>
                <a:cxnLst/>
                <a:rect l="l" t="t" r="r" b="b"/>
                <a:pathLst>
                  <a:path w="176385" h="45257">
                    <a:moveTo>
                      <a:pt x="0" y="45257"/>
                    </a:moveTo>
                    <a:lnTo>
                      <a:pt x="0" y="0"/>
                    </a:lnTo>
                    <a:lnTo>
                      <a:pt x="176385" y="0"/>
                    </a:lnTo>
                    <a:lnTo>
                      <a:pt x="176385"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700" b="1">
                  <a:latin typeface="+mj-lt"/>
                </a:endParaRPr>
              </a:p>
            </p:txBody>
          </p:sp>
          <p:sp>
            <p:nvSpPr>
              <p:cNvPr id="38" name="TextBox 37">
                <a:extLst>
                  <a:ext uri="{FF2B5EF4-FFF2-40B4-BE49-F238E27FC236}">
                    <a16:creationId xmlns:a16="http://schemas.microsoft.com/office/drawing/2014/main" id="{ACCB68C7-EBDA-400B-3E39-746DBBF8A0D8}"/>
                  </a:ext>
                </a:extLst>
              </p:cNvPr>
              <p:cNvSpPr txBox="1">
                <a:spLocks noChangeAspect="1"/>
              </p:cNvSpPr>
              <p:nvPr>
                <p:custDataLst>
                  <p:tags r:id="rId2"/>
                </p:custDataLst>
              </p:nvPr>
            </p:nvSpPr>
            <p:spPr>
              <a:xfrm rot="5400000">
                <a:off x="7600277" y="4272054"/>
                <a:ext cx="216000" cy="45719"/>
              </a:xfrm>
              <a:custGeom>
                <a:avLst/>
                <a:gdLst/>
                <a:ahLst/>
                <a:cxnLst/>
                <a:rect l="l" t="t" r="r" b="b"/>
                <a:pathLst>
                  <a:path w="176385" h="45257">
                    <a:moveTo>
                      <a:pt x="0" y="45257"/>
                    </a:moveTo>
                    <a:lnTo>
                      <a:pt x="0" y="0"/>
                    </a:lnTo>
                    <a:lnTo>
                      <a:pt x="176385" y="0"/>
                    </a:lnTo>
                    <a:lnTo>
                      <a:pt x="176385"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700" b="1">
                  <a:latin typeface="+mj-lt"/>
                </a:endParaRPr>
              </a:p>
            </p:txBody>
          </p:sp>
          <p:sp>
            <p:nvSpPr>
              <p:cNvPr id="39" name="TextBox 38">
                <a:extLst>
                  <a:ext uri="{FF2B5EF4-FFF2-40B4-BE49-F238E27FC236}">
                    <a16:creationId xmlns:a16="http://schemas.microsoft.com/office/drawing/2014/main" id="{15DCE020-F1A5-2110-339D-A7BD0ECB6D34}"/>
                  </a:ext>
                </a:extLst>
              </p:cNvPr>
              <p:cNvSpPr txBox="1"/>
              <p:nvPr/>
            </p:nvSpPr>
            <p:spPr>
              <a:xfrm>
                <a:off x="7486856" y="3701045"/>
                <a:ext cx="706015" cy="578043"/>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OH</a:t>
                </a:r>
                <a:endParaRPr lang="en-US" sz="2700" b="1">
                  <a:latin typeface="+mj-lt"/>
                </a:endParaRPr>
              </a:p>
            </p:txBody>
          </p:sp>
          <p:sp>
            <p:nvSpPr>
              <p:cNvPr id="40" name="TextBox 39">
                <a:extLst>
                  <a:ext uri="{FF2B5EF4-FFF2-40B4-BE49-F238E27FC236}">
                    <a16:creationId xmlns:a16="http://schemas.microsoft.com/office/drawing/2014/main" id="{E2B94EFA-A9D4-88D0-EE2F-F435015BE851}"/>
                  </a:ext>
                </a:extLst>
              </p:cNvPr>
              <p:cNvSpPr txBox="1"/>
              <p:nvPr/>
            </p:nvSpPr>
            <p:spPr>
              <a:xfrm>
                <a:off x="3968323" y="4834520"/>
                <a:ext cx="408416" cy="578043"/>
              </a:xfrm>
              <a:prstGeom prst="rect">
                <a:avLst/>
              </a:prstGeom>
              <a:noFill/>
            </p:spPr>
            <p:txBody>
              <a:bodyPr wrap="square" rtlCol="0">
                <a:spAutoFit/>
              </a:bodyPr>
              <a:lstStyle/>
              <a:p>
                <a:pPr algn="ctr">
                  <a:lnSpc>
                    <a:spcPct val="125000"/>
                  </a:lnSpc>
                </a:pPr>
                <a:r>
                  <a:rPr lang="en-US" sz="2700" b="1">
                    <a:latin typeface="+mj-lt"/>
                    <a:ea typeface="Tahoma" panose="020B0604030504040204" pitchFamily="34" charset="0"/>
                    <a:cs typeface="Tahoma" panose="020B0604030504040204" pitchFamily="34" charset="0"/>
                  </a:rPr>
                  <a:t>O</a:t>
                </a:r>
                <a:endParaRPr lang="en-US" sz="2700" b="1">
                  <a:latin typeface="+mj-lt"/>
                </a:endParaRPr>
              </a:p>
            </p:txBody>
          </p:sp>
          <p:sp>
            <p:nvSpPr>
              <p:cNvPr id="41" name="TextBox 40">
                <a:extLst>
                  <a:ext uri="{FF2B5EF4-FFF2-40B4-BE49-F238E27FC236}">
                    <a16:creationId xmlns:a16="http://schemas.microsoft.com/office/drawing/2014/main" id="{C8BB1DCA-E47F-DA49-C487-6C0B49DF3D29}"/>
                  </a:ext>
                </a:extLst>
              </p:cNvPr>
              <p:cNvSpPr txBox="1">
                <a:spLocks noChangeAspect="1"/>
              </p:cNvSpPr>
              <p:nvPr>
                <p:custDataLst>
                  <p:tags r:id="rId3"/>
                </p:custDataLst>
              </p:nvPr>
            </p:nvSpPr>
            <p:spPr>
              <a:xfrm rot="5400000">
                <a:off x="4098410" y="4826886"/>
                <a:ext cx="216000" cy="45719"/>
              </a:xfrm>
              <a:custGeom>
                <a:avLst/>
                <a:gdLst/>
                <a:ahLst/>
                <a:cxnLst/>
                <a:rect l="l" t="t" r="r" b="b"/>
                <a:pathLst>
                  <a:path w="176385" h="45257">
                    <a:moveTo>
                      <a:pt x="0" y="45257"/>
                    </a:moveTo>
                    <a:lnTo>
                      <a:pt x="0" y="0"/>
                    </a:lnTo>
                    <a:lnTo>
                      <a:pt x="176385" y="0"/>
                    </a:lnTo>
                    <a:lnTo>
                      <a:pt x="176385"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700" b="1">
                  <a:latin typeface="+mj-lt"/>
                </a:endParaRPr>
              </a:p>
            </p:txBody>
          </p:sp>
          <p:sp>
            <p:nvSpPr>
              <p:cNvPr id="42" name="TextBox 41">
                <a:extLst>
                  <a:ext uri="{FF2B5EF4-FFF2-40B4-BE49-F238E27FC236}">
                    <a16:creationId xmlns:a16="http://schemas.microsoft.com/office/drawing/2014/main" id="{983164ED-1F49-3E9D-660C-FD84F7B171B0}"/>
                  </a:ext>
                </a:extLst>
              </p:cNvPr>
              <p:cNvSpPr txBox="1">
                <a:spLocks noChangeAspect="1"/>
              </p:cNvSpPr>
              <p:nvPr>
                <p:custDataLst>
                  <p:tags r:id="rId4"/>
                </p:custDataLst>
              </p:nvPr>
            </p:nvSpPr>
            <p:spPr>
              <a:xfrm rot="5400000">
                <a:off x="4010305" y="4826887"/>
                <a:ext cx="216000" cy="45719"/>
              </a:xfrm>
              <a:custGeom>
                <a:avLst/>
                <a:gdLst/>
                <a:ahLst/>
                <a:cxnLst/>
                <a:rect l="l" t="t" r="r" b="b"/>
                <a:pathLst>
                  <a:path w="176385" h="45257">
                    <a:moveTo>
                      <a:pt x="0" y="45257"/>
                    </a:moveTo>
                    <a:lnTo>
                      <a:pt x="0" y="0"/>
                    </a:lnTo>
                    <a:lnTo>
                      <a:pt x="176385" y="0"/>
                    </a:lnTo>
                    <a:lnTo>
                      <a:pt x="176385" y="4525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700" b="1">
                  <a:latin typeface="+mj-lt"/>
                </a:endParaRPr>
              </a:p>
            </p:txBody>
          </p:sp>
        </p:grpSp>
        <p:sp>
          <p:nvSpPr>
            <p:cNvPr id="47" name="TextBox 46">
              <a:extLst>
                <a:ext uri="{FF2B5EF4-FFF2-40B4-BE49-F238E27FC236}">
                  <a16:creationId xmlns:a16="http://schemas.microsoft.com/office/drawing/2014/main" id="{3519755C-9F99-9E38-E2F2-7973C08A42DE}"/>
                </a:ext>
              </a:extLst>
            </p:cNvPr>
            <p:cNvSpPr txBox="1"/>
            <p:nvPr/>
          </p:nvSpPr>
          <p:spPr>
            <a:xfrm>
              <a:off x="972920" y="5870065"/>
              <a:ext cx="1903630" cy="508601"/>
            </a:xfrm>
            <a:prstGeom prst="rect">
              <a:avLst/>
            </a:prstGeom>
            <a:noFill/>
          </p:spPr>
          <p:txBody>
            <a:bodyPr wrap="square" rtlCol="0">
              <a:spAutoFit/>
            </a:bodyPr>
            <a:lstStyle/>
            <a:p>
              <a:pPr algn="ctr">
                <a:lnSpc>
                  <a:spcPct val="125000"/>
                </a:lnSpc>
              </a:pPr>
              <a:r>
                <a:rPr lang="en-US" sz="2400" b="1">
                  <a:solidFill>
                    <a:schemeClr val="accent5">
                      <a:lumMod val="75000"/>
                    </a:schemeClr>
                  </a:solidFill>
                  <a:latin typeface="+mj-lt"/>
                </a:rPr>
                <a:t>propanone</a:t>
              </a:r>
            </a:p>
          </p:txBody>
        </p:sp>
      </p:grpSp>
      <p:grpSp>
        <p:nvGrpSpPr>
          <p:cNvPr id="19" name="Group 18">
            <a:extLst>
              <a:ext uri="{FF2B5EF4-FFF2-40B4-BE49-F238E27FC236}">
                <a16:creationId xmlns:a16="http://schemas.microsoft.com/office/drawing/2014/main" id="{571B3C32-1785-10A4-4093-B8396907AC11}"/>
              </a:ext>
            </a:extLst>
          </p:cNvPr>
          <p:cNvGrpSpPr/>
          <p:nvPr/>
        </p:nvGrpSpPr>
        <p:grpSpPr>
          <a:xfrm>
            <a:off x="986416" y="2113412"/>
            <a:ext cx="1965325" cy="772386"/>
            <a:chOff x="1416050" y="979031"/>
            <a:chExt cx="1965325" cy="772386"/>
          </a:xfrm>
        </p:grpSpPr>
        <p:sp>
          <p:nvSpPr>
            <p:cNvPr id="21" name="TextBox 20">
              <a:extLst>
                <a:ext uri="{FF2B5EF4-FFF2-40B4-BE49-F238E27FC236}">
                  <a16:creationId xmlns:a16="http://schemas.microsoft.com/office/drawing/2014/main" id="{350E75D9-2526-64F3-1589-3B1C27040872}"/>
                </a:ext>
              </a:extLst>
            </p:cNvPr>
            <p:cNvSpPr txBox="1"/>
            <p:nvPr/>
          </p:nvSpPr>
          <p:spPr>
            <a:xfrm>
              <a:off x="2101692" y="1099705"/>
              <a:ext cx="1279683" cy="510778"/>
            </a:xfrm>
            <a:prstGeom prst="roundRect">
              <a:avLst/>
            </a:prstGeom>
            <a:solidFill>
              <a:srgbClr val="237F5C"/>
            </a:solidFill>
          </p:spPr>
          <p:txBody>
            <a:bodyPr wrap="square" rtlCol="0">
              <a:spAutoFit/>
            </a:bodyPr>
            <a:lstStyle/>
            <a:p>
              <a:pPr algn="ctr"/>
              <a:r>
                <a:rPr lang="en-US" sz="2400" b="1" dirty="0" err="1">
                  <a:solidFill>
                    <a:schemeClr val="bg1"/>
                  </a:solidFill>
                </a:rPr>
                <a:t>Ví</a:t>
              </a:r>
              <a:r>
                <a:rPr lang="en-US" sz="2400" b="1" dirty="0">
                  <a:solidFill>
                    <a:schemeClr val="bg1"/>
                  </a:solidFill>
                </a:rPr>
                <a:t> </a:t>
              </a:r>
              <a:r>
                <a:rPr lang="en-US" sz="2400" b="1" dirty="0" err="1">
                  <a:solidFill>
                    <a:schemeClr val="bg1"/>
                  </a:solidFill>
                </a:rPr>
                <a:t>dụ</a:t>
              </a:r>
              <a:r>
                <a:rPr lang="en-US" sz="2400" b="1" dirty="0">
                  <a:solidFill>
                    <a:schemeClr val="bg1"/>
                  </a:solidFill>
                </a:rPr>
                <a:t> </a:t>
              </a:r>
            </a:p>
          </p:txBody>
        </p:sp>
        <p:pic>
          <p:nvPicPr>
            <p:cNvPr id="27" name="Picture 26">
              <a:extLst>
                <a:ext uri="{FF2B5EF4-FFF2-40B4-BE49-F238E27FC236}">
                  <a16:creationId xmlns:a16="http://schemas.microsoft.com/office/drawing/2014/main" id="{7491EE44-A403-160F-25B7-D99993B410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16050" y="979031"/>
              <a:ext cx="772386" cy="772386"/>
            </a:xfrm>
            <a:prstGeom prst="rect">
              <a:avLst/>
            </a:prstGeom>
          </p:spPr>
        </p:pic>
      </p:grpSp>
      <p:grpSp>
        <p:nvGrpSpPr>
          <p:cNvPr id="9" name="Group 8">
            <a:extLst>
              <a:ext uri="{FF2B5EF4-FFF2-40B4-BE49-F238E27FC236}">
                <a16:creationId xmlns:a16="http://schemas.microsoft.com/office/drawing/2014/main" id="{3588CA63-A7EA-859C-DB13-672BFADDB4CD}"/>
              </a:ext>
            </a:extLst>
          </p:cNvPr>
          <p:cNvGrpSpPr/>
          <p:nvPr/>
        </p:nvGrpSpPr>
        <p:grpSpPr>
          <a:xfrm>
            <a:off x="2520660" y="972233"/>
            <a:ext cx="7843708" cy="897105"/>
            <a:chOff x="2520660" y="972233"/>
            <a:chExt cx="7843708" cy="897105"/>
          </a:xfrm>
        </p:grpSpPr>
        <p:sp>
          <p:nvSpPr>
            <p:cNvPr id="8" name="TextBox 7">
              <a:extLst>
                <a:ext uri="{FF2B5EF4-FFF2-40B4-BE49-F238E27FC236}">
                  <a16:creationId xmlns:a16="http://schemas.microsoft.com/office/drawing/2014/main" id="{96FAE312-2349-3433-24AC-DE82DB3F7D2E}"/>
                </a:ext>
              </a:extLst>
            </p:cNvPr>
            <p:cNvSpPr txBox="1"/>
            <p:nvPr/>
          </p:nvSpPr>
          <p:spPr>
            <a:xfrm>
              <a:off x="3156076" y="972233"/>
              <a:ext cx="7208292" cy="897105"/>
            </a:xfrm>
            <a:prstGeom prst="rect">
              <a:avLst/>
            </a:prstGeom>
            <a:noFill/>
          </p:spPr>
          <p:txBody>
            <a:bodyPr wrap="square" rtlCol="0">
              <a:spAutoFit/>
            </a:bodyPr>
            <a:lstStyle/>
            <a:p>
              <a:pPr>
                <a:lnSpc>
                  <a:spcPct val="125000"/>
                </a:lnSpc>
              </a:pPr>
              <a:r>
                <a:rPr lang="en-US" sz="2200" dirty="0">
                  <a:latin typeface="+mj-lt"/>
                </a:rPr>
                <a:t>Hydrogen cyanide (HCN) </a:t>
              </a:r>
              <a:r>
                <a:rPr lang="en-US" sz="2200" dirty="0" err="1">
                  <a:latin typeface="+mj-lt"/>
                </a:rPr>
                <a:t>phản</a:t>
              </a:r>
              <a:r>
                <a:rPr lang="en-US" sz="2200" dirty="0">
                  <a:latin typeface="+mj-lt"/>
                </a:rPr>
                <a:t> </a:t>
              </a:r>
              <a:r>
                <a:rPr lang="en-US" sz="2200" dirty="0" err="1">
                  <a:latin typeface="+mj-lt"/>
                </a:rPr>
                <a:t>ứng</a:t>
              </a:r>
              <a:r>
                <a:rPr lang="en-US" sz="2200" dirty="0">
                  <a:latin typeface="+mj-lt"/>
                </a:rPr>
                <a:t> </a:t>
              </a:r>
              <a:r>
                <a:rPr lang="en-US" sz="2200" dirty="0" err="1">
                  <a:latin typeface="+mj-lt"/>
                </a:rPr>
                <a:t>được</a:t>
              </a:r>
              <a:r>
                <a:rPr lang="en-US" sz="2200" dirty="0">
                  <a:latin typeface="+mj-lt"/>
                </a:rPr>
                <a:t> </a:t>
              </a:r>
              <a:r>
                <a:rPr lang="en-US" sz="2200" dirty="0" err="1">
                  <a:latin typeface="+mj-lt"/>
                </a:rPr>
                <a:t>với</a:t>
              </a:r>
              <a:r>
                <a:rPr lang="en-US" sz="2200" dirty="0">
                  <a:latin typeface="+mj-lt"/>
                </a:rPr>
                <a:t> aldehyde </a:t>
              </a:r>
              <a:r>
                <a:rPr lang="en-US" sz="2200" dirty="0" err="1">
                  <a:latin typeface="+mj-lt"/>
                </a:rPr>
                <a:t>hoặc</a:t>
              </a:r>
              <a:r>
                <a:rPr lang="en-US" sz="2200" dirty="0">
                  <a:latin typeface="+mj-lt"/>
                </a:rPr>
                <a:t> ketone </a:t>
              </a:r>
              <a:r>
                <a:rPr lang="en-US" sz="2200" dirty="0" err="1">
                  <a:latin typeface="+mj-lt"/>
                </a:rPr>
                <a:t>tạo</a:t>
              </a:r>
              <a:r>
                <a:rPr lang="en-US" sz="2200" dirty="0">
                  <a:latin typeface="+mj-lt"/>
                </a:rPr>
                <a:t> </a:t>
              </a:r>
              <a:r>
                <a:rPr lang="en-US" sz="2200" dirty="0" err="1">
                  <a:latin typeface="+mj-lt"/>
                </a:rPr>
                <a:t>thành</a:t>
              </a:r>
              <a:r>
                <a:rPr lang="en-US" sz="2200" dirty="0">
                  <a:latin typeface="+mj-lt"/>
                </a:rPr>
                <a:t> </a:t>
              </a:r>
              <a:r>
                <a:rPr lang="en-US" sz="2200" dirty="0" err="1">
                  <a:latin typeface="+mj-lt"/>
                </a:rPr>
                <a:t>sản</a:t>
              </a:r>
              <a:r>
                <a:rPr lang="en-US" sz="2200" dirty="0">
                  <a:latin typeface="+mj-lt"/>
                </a:rPr>
                <a:t> </a:t>
              </a:r>
              <a:r>
                <a:rPr lang="en-US" sz="2200" dirty="0" err="1">
                  <a:latin typeface="+mj-lt"/>
                </a:rPr>
                <a:t>phẩm</a:t>
              </a:r>
              <a:r>
                <a:rPr lang="en-US" sz="2200" dirty="0">
                  <a:latin typeface="+mj-lt"/>
                </a:rPr>
                <a:t> </a:t>
              </a:r>
              <a:r>
                <a:rPr lang="en-US" sz="2200" dirty="0" err="1">
                  <a:latin typeface="+mj-lt"/>
                </a:rPr>
                <a:t>là</a:t>
              </a:r>
              <a:r>
                <a:rPr lang="en-US" sz="2200" dirty="0">
                  <a:latin typeface="+mj-lt"/>
                </a:rPr>
                <a:t> </a:t>
              </a:r>
              <a:r>
                <a:rPr lang="en-US" sz="2200" dirty="0" err="1">
                  <a:latin typeface="+mj-lt"/>
                </a:rPr>
                <a:t>các</a:t>
              </a:r>
              <a:r>
                <a:rPr lang="en-US" sz="2200" dirty="0">
                  <a:latin typeface="+mj-lt"/>
                </a:rPr>
                <a:t> cyanohydrin.</a:t>
              </a:r>
            </a:p>
          </p:txBody>
        </p:sp>
        <p:pic>
          <p:nvPicPr>
            <p:cNvPr id="30" name="Picture 29">
              <a:extLst>
                <a:ext uri="{FF2B5EF4-FFF2-40B4-BE49-F238E27FC236}">
                  <a16:creationId xmlns:a16="http://schemas.microsoft.com/office/drawing/2014/main" id="{D0B551E1-4500-7A2E-2CBE-841A729440A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20660" y="1144971"/>
              <a:ext cx="630372" cy="630372"/>
            </a:xfrm>
            <a:prstGeom prst="rect">
              <a:avLst/>
            </a:prstGeom>
          </p:spPr>
        </p:pic>
      </p:grpSp>
    </p:spTree>
    <p:extLst>
      <p:ext uri="{BB962C8B-B14F-4D97-AF65-F5344CB8AC3E}">
        <p14:creationId xmlns:p14="http://schemas.microsoft.com/office/powerpoint/2010/main" val="243778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Tìm hiểu từ đặc điểm cấu tạo nào của aldehyde, ketone chứng tỏ chúng có thể tham gia phản ứng cộng?</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852506" y="3183789"/>
            <a:ext cx="10655793" cy="830997"/>
            <a:chOff x="587723" y="3975383"/>
            <a:chExt cx="10655793" cy="830997"/>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472485" y="3975383"/>
              <a:ext cx="97710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0" i="0" dirty="0">
                  <a:solidFill>
                    <a:srgbClr val="333333"/>
                  </a:solidFill>
                  <a:effectLst/>
                  <a:latin typeface="+mj-lt"/>
                </a:rPr>
                <a:t>Do có liên kết </a:t>
              </a:r>
              <a:r>
                <a:rPr lang="el-GR" sz="2400" b="0" i="0" dirty="0">
                  <a:solidFill>
                    <a:srgbClr val="333333"/>
                  </a:solidFill>
                  <a:effectLst/>
                  <a:latin typeface="+mj-lt"/>
                </a:rPr>
                <a:t>π </a:t>
              </a:r>
              <a:r>
                <a:rPr lang="vi-VN" sz="2400" b="0" i="0" dirty="0">
                  <a:solidFill>
                    <a:srgbClr val="333333"/>
                  </a:solidFill>
                  <a:effectLst/>
                  <a:latin typeface="+mj-lt"/>
                </a:rPr>
                <a:t>kém bền ở liên kết C = O của aldehyde, ketone nên chúng có thể tham gia phản ứng cộng</a:t>
              </a: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369710" y="502931"/>
            <a:ext cx="2239901" cy="523220"/>
          </a:xfrm>
          <a:prstGeom prst="rect">
            <a:avLst/>
          </a:prstGeom>
          <a:noFill/>
        </p:spPr>
        <p:txBody>
          <a:bodyPr wrap="square" rtlCol="0">
            <a:spAutoFit/>
          </a:bodyPr>
          <a:lstStyle/>
          <a:p>
            <a:r>
              <a:rPr lang="en-US" sz="2800" b="1" dirty="0">
                <a:solidFill>
                  <a:schemeClr val="bg1"/>
                </a:solidFill>
              </a:rPr>
              <a:t>CÂU HỎI 10</a:t>
            </a:r>
          </a:p>
        </p:txBody>
      </p:sp>
    </p:spTree>
    <p:extLst>
      <p:ext uri="{BB962C8B-B14F-4D97-AF65-F5344CB8AC3E}">
        <p14:creationId xmlns:p14="http://schemas.microsoft.com/office/powerpoint/2010/main" val="372950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11" name="TextBox 10">
            <a:extLst>
              <a:ext uri="{FF2B5EF4-FFF2-40B4-BE49-F238E27FC236}">
                <a16:creationId xmlns:a16="http://schemas.microsoft.com/office/drawing/2014/main" id="{81237C06-CBF0-EFA9-E3E3-5AFAEE506655}"/>
              </a:ext>
            </a:extLst>
          </p:cNvPr>
          <p:cNvSpPr txBox="1"/>
          <p:nvPr/>
        </p:nvSpPr>
        <p:spPr>
          <a:xfrm>
            <a:off x="1321186" y="2043442"/>
            <a:ext cx="9549628" cy="473912"/>
          </a:xfrm>
          <a:prstGeom prst="rect">
            <a:avLst/>
          </a:prstGeom>
          <a:noFill/>
        </p:spPr>
        <p:txBody>
          <a:bodyPr wrap="square" rtlCol="0">
            <a:spAutoFit/>
          </a:bodyPr>
          <a:lstStyle/>
          <a:p>
            <a:pPr algn="ctr">
              <a:lnSpc>
                <a:spcPct val="125000"/>
              </a:lnSpc>
            </a:pPr>
            <a:r>
              <a:rPr lang="en-US" sz="2200" dirty="0">
                <a:latin typeface="+mj-lt"/>
              </a:rPr>
              <a:t>Dung </a:t>
            </a:r>
            <a:r>
              <a:rPr lang="en-US" sz="2200" dirty="0" err="1">
                <a:latin typeface="+mj-lt"/>
              </a:rPr>
              <a:t>dịch</a:t>
            </a:r>
            <a:r>
              <a:rPr lang="en-US" sz="2200" dirty="0">
                <a:latin typeface="+mj-lt"/>
              </a:rPr>
              <a:t> I</a:t>
            </a:r>
            <a:r>
              <a:rPr lang="en-US" sz="2200" baseline="-25000" dirty="0">
                <a:latin typeface="+mj-lt"/>
              </a:rPr>
              <a:t>2</a:t>
            </a:r>
            <a:r>
              <a:rPr lang="en-US" sz="2200" dirty="0">
                <a:latin typeface="+mj-lt"/>
              </a:rPr>
              <a:t> </a:t>
            </a:r>
            <a:r>
              <a:rPr lang="en-US" sz="2200" dirty="0" err="1">
                <a:latin typeface="+mj-lt"/>
              </a:rPr>
              <a:t>trong</a:t>
            </a:r>
            <a:r>
              <a:rPr lang="en-US" sz="2200" dirty="0">
                <a:latin typeface="+mj-lt"/>
              </a:rPr>
              <a:t> KI, dung </a:t>
            </a:r>
            <a:r>
              <a:rPr lang="en-US" sz="2200" dirty="0" err="1">
                <a:latin typeface="+mj-lt"/>
              </a:rPr>
              <a:t>dịch</a:t>
            </a:r>
            <a:r>
              <a:rPr lang="en-US" sz="2200" dirty="0">
                <a:latin typeface="+mj-lt"/>
              </a:rPr>
              <a:t> NaOH 10%, acetaldehyde 10%.</a:t>
            </a:r>
          </a:p>
        </p:txBody>
      </p:sp>
      <p:sp>
        <p:nvSpPr>
          <p:cNvPr id="30" name="TextBox 29">
            <a:extLst>
              <a:ext uri="{FF2B5EF4-FFF2-40B4-BE49-F238E27FC236}">
                <a16:creationId xmlns:a16="http://schemas.microsoft.com/office/drawing/2014/main" id="{2DAFF8C4-EE99-DCDA-14AD-75CC7767D79E}"/>
              </a:ext>
            </a:extLst>
          </p:cNvPr>
          <p:cNvSpPr txBox="1"/>
          <p:nvPr/>
        </p:nvSpPr>
        <p:spPr>
          <a:xfrm>
            <a:off x="1078593" y="3156922"/>
            <a:ext cx="10008642" cy="1743491"/>
          </a:xfrm>
          <a:prstGeom prst="rect">
            <a:avLst/>
          </a:prstGeom>
          <a:noFill/>
        </p:spPr>
        <p:txBody>
          <a:bodyPr wrap="square" rtlCol="0">
            <a:spAutoFit/>
          </a:bodyPr>
          <a:lstStyle/>
          <a:p>
            <a:pPr algn="ctr">
              <a:lnSpc>
                <a:spcPct val="125000"/>
              </a:lnSpc>
            </a:pPr>
            <a:r>
              <a:rPr lang="en-US" sz="2200" dirty="0">
                <a:latin typeface="+mj-lt"/>
              </a:rPr>
              <a:t>Cho </a:t>
            </a:r>
            <a:r>
              <a:rPr lang="en-US" sz="2200" dirty="0" err="1">
                <a:latin typeface="+mj-lt"/>
              </a:rPr>
              <a:t>khoảng</a:t>
            </a:r>
            <a:r>
              <a:rPr lang="en-US" sz="2200" dirty="0">
                <a:latin typeface="+mj-lt"/>
              </a:rPr>
              <a:t> 2 mL dung </a:t>
            </a:r>
            <a:r>
              <a:rPr lang="en-US" sz="2200" dirty="0" err="1">
                <a:latin typeface="+mj-lt"/>
              </a:rPr>
              <a:t>dịch</a:t>
            </a:r>
            <a:r>
              <a:rPr lang="en-US" sz="2200" dirty="0">
                <a:latin typeface="+mj-lt"/>
              </a:rPr>
              <a:t> NaOH 10% </a:t>
            </a:r>
            <a:r>
              <a:rPr lang="en-US" sz="2200" dirty="0" err="1">
                <a:latin typeface="+mj-lt"/>
              </a:rPr>
              <a:t>và</a:t>
            </a:r>
            <a:r>
              <a:rPr lang="en-US" sz="2200" dirty="0">
                <a:latin typeface="+mj-lt"/>
              </a:rPr>
              <a:t> 2 mL dung </a:t>
            </a:r>
            <a:r>
              <a:rPr lang="en-US" sz="2200" dirty="0" err="1">
                <a:latin typeface="+mj-lt"/>
              </a:rPr>
              <a:t>dịch</a:t>
            </a:r>
            <a:r>
              <a:rPr lang="en-US" sz="2200" dirty="0">
                <a:latin typeface="+mj-lt"/>
              </a:rPr>
              <a:t> I</a:t>
            </a:r>
            <a:r>
              <a:rPr lang="en-US" sz="2200" baseline="-25000" dirty="0">
                <a:latin typeface="+mj-lt"/>
              </a:rPr>
              <a:t>2</a:t>
            </a:r>
            <a:r>
              <a:rPr lang="en-US" sz="2200" dirty="0">
                <a:latin typeface="+mj-lt"/>
              </a:rPr>
              <a:t>/KI </a:t>
            </a:r>
            <a:r>
              <a:rPr lang="en-US" sz="2200" dirty="0" err="1">
                <a:latin typeface="+mj-lt"/>
              </a:rPr>
              <a:t>vào</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chứa</a:t>
            </a:r>
            <a:r>
              <a:rPr lang="en-US" sz="2200" dirty="0">
                <a:latin typeface="+mj-lt"/>
              </a:rPr>
              <a:t> 0,5 ml CH</a:t>
            </a:r>
            <a:r>
              <a:rPr lang="en-US" sz="2200" baseline="-25000" dirty="0">
                <a:latin typeface="+mj-lt"/>
              </a:rPr>
              <a:t>3</a:t>
            </a:r>
            <a:r>
              <a:rPr lang="en-US" sz="2200" dirty="0">
                <a:latin typeface="+mj-lt"/>
              </a:rPr>
              <a:t>CHO 10%. </a:t>
            </a:r>
          </a:p>
          <a:p>
            <a:pPr algn="ctr">
              <a:lnSpc>
                <a:spcPct val="125000"/>
              </a:lnSpc>
            </a:pPr>
            <a:r>
              <a:rPr lang="en-US" sz="2200" dirty="0" err="1">
                <a:latin typeface="+mj-lt"/>
              </a:rPr>
              <a:t>Lắc</a:t>
            </a:r>
            <a:r>
              <a:rPr lang="en-US" sz="2200" dirty="0">
                <a:latin typeface="+mj-lt"/>
              </a:rPr>
              <a:t> </a:t>
            </a:r>
            <a:r>
              <a:rPr lang="en-US" sz="2200" dirty="0" err="1">
                <a:latin typeface="+mj-lt"/>
              </a:rPr>
              <a:t>nhẹ</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hơ</a:t>
            </a:r>
            <a:r>
              <a:rPr lang="en-US" sz="2200" dirty="0">
                <a:latin typeface="+mj-lt"/>
              </a:rPr>
              <a:t> </a:t>
            </a:r>
            <a:r>
              <a:rPr lang="en-US" sz="2200" dirty="0" err="1">
                <a:latin typeface="+mj-lt"/>
              </a:rPr>
              <a:t>nhẹ</a:t>
            </a:r>
            <a:r>
              <a:rPr lang="en-US" sz="2200" dirty="0">
                <a:latin typeface="+mj-lt"/>
              </a:rPr>
              <a:t> </a:t>
            </a:r>
            <a:r>
              <a:rPr lang="en-US" sz="2200" dirty="0" err="1">
                <a:latin typeface="+mj-lt"/>
              </a:rPr>
              <a:t>ống</a:t>
            </a:r>
            <a:r>
              <a:rPr lang="en-US" sz="2200" dirty="0">
                <a:latin typeface="+mj-lt"/>
              </a:rPr>
              <a:t> </a:t>
            </a:r>
            <a:r>
              <a:rPr lang="en-US" sz="2200" dirty="0" err="1">
                <a:latin typeface="+mj-lt"/>
              </a:rPr>
              <a:t>nghiệm</a:t>
            </a:r>
            <a:r>
              <a:rPr lang="en-US" sz="2200" dirty="0">
                <a:latin typeface="+mj-lt"/>
              </a:rPr>
              <a:t> </a:t>
            </a:r>
            <a:r>
              <a:rPr lang="en-US" sz="2200" dirty="0" err="1">
                <a:latin typeface="+mj-lt"/>
              </a:rPr>
              <a:t>trên</a:t>
            </a:r>
            <a:r>
              <a:rPr lang="en-US" sz="2200" dirty="0">
                <a:latin typeface="+mj-lt"/>
              </a:rPr>
              <a:t> </a:t>
            </a:r>
            <a:r>
              <a:rPr lang="en-US" sz="2200" dirty="0" err="1">
                <a:latin typeface="+mj-lt"/>
              </a:rPr>
              <a:t>ngọn</a:t>
            </a:r>
            <a:r>
              <a:rPr lang="en-US" sz="2200" dirty="0">
                <a:latin typeface="+mj-lt"/>
              </a:rPr>
              <a:t> </a:t>
            </a:r>
            <a:r>
              <a:rPr lang="en-US" sz="2200" dirty="0" err="1">
                <a:latin typeface="+mj-lt"/>
              </a:rPr>
              <a:t>lửa</a:t>
            </a:r>
            <a:r>
              <a:rPr lang="en-US" sz="2200" dirty="0">
                <a:latin typeface="+mj-lt"/>
              </a:rPr>
              <a:t> </a:t>
            </a:r>
            <a:r>
              <a:rPr lang="en-US" sz="2200" dirty="0" err="1">
                <a:latin typeface="+mj-lt"/>
              </a:rPr>
              <a:t>đèn</a:t>
            </a:r>
            <a:r>
              <a:rPr lang="en-US" sz="2200" dirty="0">
                <a:latin typeface="+mj-lt"/>
              </a:rPr>
              <a:t> </a:t>
            </a:r>
            <a:r>
              <a:rPr lang="en-US" sz="2200" dirty="0" err="1">
                <a:latin typeface="+mj-lt"/>
              </a:rPr>
              <a:t>cồn</a:t>
            </a:r>
            <a:r>
              <a:rPr lang="en-US" sz="2200" dirty="0">
                <a:latin typeface="+mj-lt"/>
              </a:rPr>
              <a:t> </a:t>
            </a:r>
            <a:r>
              <a:rPr lang="en-US" sz="2200" dirty="0" err="1">
                <a:latin typeface="+mj-lt"/>
              </a:rPr>
              <a:t>hoặc</a:t>
            </a:r>
            <a:r>
              <a:rPr lang="en-US" sz="2200" dirty="0">
                <a:latin typeface="+mj-lt"/>
              </a:rPr>
              <a:t> </a:t>
            </a:r>
            <a:r>
              <a:rPr lang="en-US" sz="2200" dirty="0" err="1">
                <a:latin typeface="+mj-lt"/>
              </a:rPr>
              <a:t>đặt</a:t>
            </a:r>
            <a:r>
              <a:rPr lang="en-US" sz="2200" dirty="0">
                <a:latin typeface="+mj-lt"/>
              </a:rPr>
              <a:t> </a:t>
            </a:r>
            <a:r>
              <a:rPr lang="en-US" sz="2200" dirty="0" err="1">
                <a:latin typeface="+mj-lt"/>
              </a:rPr>
              <a:t>vào</a:t>
            </a:r>
            <a:r>
              <a:rPr lang="en-US" sz="2200" dirty="0">
                <a:latin typeface="+mj-lt"/>
              </a:rPr>
              <a:t> </a:t>
            </a:r>
            <a:r>
              <a:rPr lang="en-US" sz="2200" dirty="0" err="1">
                <a:latin typeface="+mj-lt"/>
              </a:rPr>
              <a:t>cốc</a:t>
            </a:r>
            <a:r>
              <a:rPr lang="en-US" sz="2200" dirty="0">
                <a:latin typeface="+mj-lt"/>
              </a:rPr>
              <a:t> </a:t>
            </a:r>
            <a:r>
              <a:rPr lang="en-US" sz="2200" dirty="0" err="1">
                <a:latin typeface="+mj-lt"/>
              </a:rPr>
              <a:t>nước</a:t>
            </a:r>
            <a:r>
              <a:rPr lang="en-US" sz="2200" dirty="0">
                <a:latin typeface="+mj-lt"/>
              </a:rPr>
              <a:t> </a:t>
            </a:r>
            <a:r>
              <a:rPr lang="en-US" sz="2200" dirty="0" err="1">
                <a:latin typeface="+mj-lt"/>
              </a:rPr>
              <a:t>nóng</a:t>
            </a:r>
            <a:r>
              <a:rPr lang="en-US" sz="2200" dirty="0">
                <a:latin typeface="+mj-lt"/>
              </a:rPr>
              <a:t>, </a:t>
            </a:r>
            <a:r>
              <a:rPr lang="en-US" sz="2200" dirty="0" err="1">
                <a:latin typeface="+mj-lt"/>
              </a:rPr>
              <a:t>sau</a:t>
            </a:r>
            <a:r>
              <a:rPr lang="en-US" sz="2200" dirty="0">
                <a:latin typeface="+mj-lt"/>
              </a:rPr>
              <a:t> </a:t>
            </a:r>
            <a:r>
              <a:rPr lang="en-US" sz="2200" dirty="0" err="1">
                <a:latin typeface="+mj-lt"/>
              </a:rPr>
              <a:t>đó</a:t>
            </a:r>
            <a:r>
              <a:rPr lang="en-US" sz="2200" dirty="0">
                <a:latin typeface="+mj-lt"/>
              </a:rPr>
              <a:t> </a:t>
            </a:r>
            <a:r>
              <a:rPr lang="en-US" sz="2200" dirty="0" err="1">
                <a:latin typeface="+mj-lt"/>
              </a:rPr>
              <a:t>làm</a:t>
            </a:r>
            <a:r>
              <a:rPr lang="en-US" sz="2200" dirty="0">
                <a:latin typeface="+mj-lt"/>
              </a:rPr>
              <a:t> </a:t>
            </a:r>
            <a:r>
              <a:rPr lang="en-US" sz="2200" dirty="0" err="1">
                <a:latin typeface="+mj-lt"/>
              </a:rPr>
              <a:t>nguội</a:t>
            </a:r>
            <a:r>
              <a:rPr lang="en-US" sz="2200" dirty="0">
                <a:latin typeface="+mj-lt"/>
              </a:rPr>
              <a:t>.</a:t>
            </a:r>
          </a:p>
        </p:txBody>
      </p:sp>
      <p:sp>
        <p:nvSpPr>
          <p:cNvPr id="32" name="TextBox 31">
            <a:extLst>
              <a:ext uri="{FF2B5EF4-FFF2-40B4-BE49-F238E27FC236}">
                <a16:creationId xmlns:a16="http://schemas.microsoft.com/office/drawing/2014/main" id="{5CC4BDE7-2092-A735-7B45-0D1B3AA70E54}"/>
              </a:ext>
            </a:extLst>
          </p:cNvPr>
          <p:cNvSpPr txBox="1"/>
          <p:nvPr/>
        </p:nvSpPr>
        <p:spPr>
          <a:xfrm>
            <a:off x="2895600" y="5519419"/>
            <a:ext cx="6426972" cy="473912"/>
          </a:xfrm>
          <a:prstGeom prst="rect">
            <a:avLst/>
          </a:prstGeom>
          <a:noFill/>
        </p:spPr>
        <p:txBody>
          <a:bodyPr wrap="square" rtlCol="0">
            <a:spAutoFit/>
          </a:bodyPr>
          <a:lstStyle/>
          <a:p>
            <a:pPr algn="ctr">
              <a:lnSpc>
                <a:spcPct val="125000"/>
              </a:lnSpc>
            </a:pPr>
            <a:r>
              <a:rPr lang="en-US" sz="2200">
                <a:latin typeface="+mj-lt"/>
              </a:rPr>
              <a:t>Quan sát, mô tả hiện tượng xảy ra và giải thích.</a:t>
            </a:r>
          </a:p>
        </p:txBody>
      </p:sp>
      <p:grpSp>
        <p:nvGrpSpPr>
          <p:cNvPr id="7" name="Group 6">
            <a:extLst>
              <a:ext uri="{FF2B5EF4-FFF2-40B4-BE49-F238E27FC236}">
                <a16:creationId xmlns:a16="http://schemas.microsoft.com/office/drawing/2014/main" id="{0680494D-96F8-09B6-21CC-BDC87A3EE00E}"/>
              </a:ext>
            </a:extLst>
          </p:cNvPr>
          <p:cNvGrpSpPr/>
          <p:nvPr/>
        </p:nvGrpSpPr>
        <p:grpSpPr>
          <a:xfrm>
            <a:off x="5179792" y="1418313"/>
            <a:ext cx="1806244" cy="569006"/>
            <a:chOff x="1060451" y="1552576"/>
            <a:chExt cx="1806244" cy="569006"/>
          </a:xfrm>
        </p:grpSpPr>
        <p:sp>
          <p:nvSpPr>
            <p:cNvPr id="8" name="Rectangle: Rounded Corners 7">
              <a:extLst>
                <a:ext uri="{FF2B5EF4-FFF2-40B4-BE49-F238E27FC236}">
                  <a16:creationId xmlns:a16="http://schemas.microsoft.com/office/drawing/2014/main" id="{6C3BE930-F473-D729-DAE2-76872351DDEA}"/>
                </a:ext>
              </a:extLst>
            </p:cNvPr>
            <p:cNvSpPr/>
            <p:nvPr/>
          </p:nvSpPr>
          <p:spPr>
            <a:xfrm>
              <a:off x="1060451" y="1552576"/>
              <a:ext cx="1806244" cy="56900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BE4488-6B47-78B2-3C12-391C8AF54CDE}"/>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Chuẩn bị</a:t>
              </a:r>
            </a:p>
          </p:txBody>
        </p:sp>
      </p:grpSp>
      <p:grpSp>
        <p:nvGrpSpPr>
          <p:cNvPr id="13" name="Group 12">
            <a:extLst>
              <a:ext uri="{FF2B5EF4-FFF2-40B4-BE49-F238E27FC236}">
                <a16:creationId xmlns:a16="http://schemas.microsoft.com/office/drawing/2014/main" id="{F25F1EE9-541C-82AB-AAB9-6A5FD09BC35E}"/>
              </a:ext>
            </a:extLst>
          </p:cNvPr>
          <p:cNvGrpSpPr/>
          <p:nvPr/>
        </p:nvGrpSpPr>
        <p:grpSpPr>
          <a:xfrm>
            <a:off x="3919608" y="390525"/>
            <a:ext cx="4354669" cy="880577"/>
            <a:chOff x="3919608" y="390525"/>
            <a:chExt cx="4354669" cy="880577"/>
          </a:xfrm>
        </p:grpSpPr>
        <p:grpSp>
          <p:nvGrpSpPr>
            <p:cNvPr id="15" name="Group 14">
              <a:extLst>
                <a:ext uri="{FF2B5EF4-FFF2-40B4-BE49-F238E27FC236}">
                  <a16:creationId xmlns:a16="http://schemas.microsoft.com/office/drawing/2014/main" id="{BA735B66-9CEB-82BF-6922-D9EACCBDC552}"/>
                </a:ext>
              </a:extLst>
            </p:cNvPr>
            <p:cNvGrpSpPr/>
            <p:nvPr/>
          </p:nvGrpSpPr>
          <p:grpSpPr>
            <a:xfrm>
              <a:off x="4486275" y="452432"/>
              <a:ext cx="3219450" cy="718924"/>
              <a:chOff x="4087456" y="389709"/>
              <a:chExt cx="3219450" cy="718924"/>
            </a:xfrm>
          </p:grpSpPr>
          <p:sp>
            <p:nvSpPr>
              <p:cNvPr id="21" name="Rectangle: Rounded Corners 20">
                <a:extLst>
                  <a:ext uri="{FF2B5EF4-FFF2-40B4-BE49-F238E27FC236}">
                    <a16:creationId xmlns:a16="http://schemas.microsoft.com/office/drawing/2014/main" id="{84B53B23-4CB4-5A71-BB98-E1B7C826A97B}"/>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134DEE-070C-3BA2-D442-3AC04A3AC625}"/>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3</a:t>
                </a:r>
              </a:p>
            </p:txBody>
          </p:sp>
        </p:grpSp>
        <p:pic>
          <p:nvPicPr>
            <p:cNvPr id="17" name="Picture 16">
              <a:extLst>
                <a:ext uri="{FF2B5EF4-FFF2-40B4-BE49-F238E27FC236}">
                  <a16:creationId xmlns:a16="http://schemas.microsoft.com/office/drawing/2014/main" id="{1E697D26-0A27-FBC3-B6D0-887CF7E1DE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19" name="Picture 18">
              <a:extLst>
                <a:ext uri="{FF2B5EF4-FFF2-40B4-BE49-F238E27FC236}">
                  <a16:creationId xmlns:a16="http://schemas.microsoft.com/office/drawing/2014/main" id="{68C30880-5EB9-738E-1101-63BF6843E9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grpSp>
        <p:nvGrpSpPr>
          <p:cNvPr id="27" name="Group 26">
            <a:extLst>
              <a:ext uri="{FF2B5EF4-FFF2-40B4-BE49-F238E27FC236}">
                <a16:creationId xmlns:a16="http://schemas.microsoft.com/office/drawing/2014/main" id="{8915DAD0-15ED-4BEA-5638-F6213BCDA0E2}"/>
              </a:ext>
            </a:extLst>
          </p:cNvPr>
          <p:cNvGrpSpPr/>
          <p:nvPr/>
        </p:nvGrpSpPr>
        <p:grpSpPr>
          <a:xfrm>
            <a:off x="5192878" y="4914387"/>
            <a:ext cx="1806244" cy="569006"/>
            <a:chOff x="1060451" y="1552576"/>
            <a:chExt cx="1806244" cy="569006"/>
          </a:xfrm>
        </p:grpSpPr>
        <p:sp>
          <p:nvSpPr>
            <p:cNvPr id="31" name="Rectangle: Rounded Corners 30">
              <a:extLst>
                <a:ext uri="{FF2B5EF4-FFF2-40B4-BE49-F238E27FC236}">
                  <a16:creationId xmlns:a16="http://schemas.microsoft.com/office/drawing/2014/main" id="{55D880F7-3C1A-7386-5090-652CC5ADBA6F}"/>
                </a:ext>
              </a:extLst>
            </p:cNvPr>
            <p:cNvSpPr/>
            <p:nvPr/>
          </p:nvSpPr>
          <p:spPr>
            <a:xfrm>
              <a:off x="1060451" y="1552576"/>
              <a:ext cx="1806244" cy="569006"/>
            </a:xfrm>
            <a:prstGeom prst="roundRect">
              <a:avLst/>
            </a:prstGeom>
            <a:solidFill>
              <a:srgbClr val="DA1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04CFF53-E539-9398-8345-15556432DCCF}"/>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Yêu cầu</a:t>
              </a:r>
            </a:p>
          </p:txBody>
        </p:sp>
      </p:grpSp>
      <p:grpSp>
        <p:nvGrpSpPr>
          <p:cNvPr id="34" name="Group 33">
            <a:extLst>
              <a:ext uri="{FF2B5EF4-FFF2-40B4-BE49-F238E27FC236}">
                <a16:creationId xmlns:a16="http://schemas.microsoft.com/office/drawing/2014/main" id="{77EAA0F0-D4C5-A2F5-718B-EF76DB9C4F1A}"/>
              </a:ext>
            </a:extLst>
          </p:cNvPr>
          <p:cNvGrpSpPr/>
          <p:nvPr/>
        </p:nvGrpSpPr>
        <p:grpSpPr>
          <a:xfrm>
            <a:off x="5179792" y="2534179"/>
            <a:ext cx="1806244" cy="569006"/>
            <a:chOff x="1060451" y="1552576"/>
            <a:chExt cx="1806244" cy="569006"/>
          </a:xfrm>
        </p:grpSpPr>
        <p:sp>
          <p:nvSpPr>
            <p:cNvPr id="35" name="Rectangle: Rounded Corners 34">
              <a:extLst>
                <a:ext uri="{FF2B5EF4-FFF2-40B4-BE49-F238E27FC236}">
                  <a16:creationId xmlns:a16="http://schemas.microsoft.com/office/drawing/2014/main" id="{CD680ADF-9F13-0E8D-D5AD-C145B21FE55F}"/>
                </a:ext>
              </a:extLst>
            </p:cNvPr>
            <p:cNvSpPr/>
            <p:nvPr/>
          </p:nvSpPr>
          <p:spPr>
            <a:xfrm>
              <a:off x="1060451" y="1552576"/>
              <a:ext cx="1806244" cy="569006"/>
            </a:xfrm>
            <a:prstGeom prst="roundRect">
              <a:avLst/>
            </a:prstGeom>
            <a:solidFill>
              <a:srgbClr val="DA1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81E5AE5-BF16-095B-A708-F0F66DAA7BA2}"/>
                </a:ext>
              </a:extLst>
            </p:cNvPr>
            <p:cNvSpPr txBox="1"/>
            <p:nvPr/>
          </p:nvSpPr>
          <p:spPr>
            <a:xfrm>
              <a:off x="1098550" y="1615771"/>
              <a:ext cx="1679246" cy="461665"/>
            </a:xfrm>
            <a:prstGeom prst="rect">
              <a:avLst/>
            </a:prstGeom>
            <a:noFill/>
          </p:spPr>
          <p:txBody>
            <a:bodyPr wrap="square" rtlCol="0">
              <a:spAutoFit/>
            </a:bodyPr>
            <a:lstStyle/>
            <a:p>
              <a:pPr algn="ctr"/>
              <a:r>
                <a:rPr lang="en-US" sz="2400" b="1">
                  <a:solidFill>
                    <a:schemeClr val="bg1"/>
                  </a:solidFill>
                </a:rPr>
                <a:t>Tiến hành</a:t>
              </a:r>
            </a:p>
          </p:txBody>
        </p:sp>
      </p:grpSp>
    </p:spTree>
    <p:extLst>
      <p:ext uri="{BB962C8B-B14F-4D97-AF65-F5344CB8AC3E}">
        <p14:creationId xmlns:p14="http://schemas.microsoft.com/office/powerpoint/2010/main" val="1669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grpSp>
        <p:nvGrpSpPr>
          <p:cNvPr id="13" name="Group 12">
            <a:extLst>
              <a:ext uri="{FF2B5EF4-FFF2-40B4-BE49-F238E27FC236}">
                <a16:creationId xmlns:a16="http://schemas.microsoft.com/office/drawing/2014/main" id="{F25F1EE9-541C-82AB-AAB9-6A5FD09BC35E}"/>
              </a:ext>
            </a:extLst>
          </p:cNvPr>
          <p:cNvGrpSpPr/>
          <p:nvPr/>
        </p:nvGrpSpPr>
        <p:grpSpPr>
          <a:xfrm>
            <a:off x="3919608" y="390525"/>
            <a:ext cx="4354669" cy="880577"/>
            <a:chOff x="3919608" y="390525"/>
            <a:chExt cx="4354669" cy="880577"/>
          </a:xfrm>
        </p:grpSpPr>
        <p:grpSp>
          <p:nvGrpSpPr>
            <p:cNvPr id="15" name="Group 14">
              <a:extLst>
                <a:ext uri="{FF2B5EF4-FFF2-40B4-BE49-F238E27FC236}">
                  <a16:creationId xmlns:a16="http://schemas.microsoft.com/office/drawing/2014/main" id="{BA735B66-9CEB-82BF-6922-D9EACCBDC552}"/>
                </a:ext>
              </a:extLst>
            </p:cNvPr>
            <p:cNvGrpSpPr/>
            <p:nvPr/>
          </p:nvGrpSpPr>
          <p:grpSpPr>
            <a:xfrm>
              <a:off x="4486275" y="452432"/>
              <a:ext cx="3219450" cy="718924"/>
              <a:chOff x="4087456" y="389709"/>
              <a:chExt cx="3219450" cy="718924"/>
            </a:xfrm>
          </p:grpSpPr>
          <p:sp>
            <p:nvSpPr>
              <p:cNvPr id="21" name="Rectangle: Rounded Corners 20">
                <a:extLst>
                  <a:ext uri="{FF2B5EF4-FFF2-40B4-BE49-F238E27FC236}">
                    <a16:creationId xmlns:a16="http://schemas.microsoft.com/office/drawing/2014/main" id="{84B53B23-4CB4-5A71-BB98-E1B7C826A97B}"/>
                  </a:ext>
                </a:extLst>
              </p:cNvPr>
              <p:cNvSpPr/>
              <p:nvPr/>
            </p:nvSpPr>
            <p:spPr>
              <a:xfrm>
                <a:off x="4087456" y="389709"/>
                <a:ext cx="3219450" cy="718924"/>
              </a:xfrm>
              <a:prstGeom prst="roundRect">
                <a:avLst/>
              </a:prstGeom>
              <a:solidFill>
                <a:srgbClr val="096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134DEE-070C-3BA2-D442-3AC04A3AC625}"/>
                  </a:ext>
                </a:extLst>
              </p:cNvPr>
              <p:cNvSpPr txBox="1"/>
              <p:nvPr/>
            </p:nvSpPr>
            <p:spPr>
              <a:xfrm>
                <a:off x="4403251" y="509786"/>
                <a:ext cx="2587861" cy="523220"/>
              </a:xfrm>
              <a:prstGeom prst="rect">
                <a:avLst/>
              </a:prstGeom>
              <a:noFill/>
            </p:spPr>
            <p:txBody>
              <a:bodyPr wrap="square" rtlCol="0">
                <a:spAutoFit/>
              </a:bodyPr>
              <a:lstStyle/>
              <a:p>
                <a:pPr algn="ctr"/>
                <a:r>
                  <a:rPr lang="en-US" sz="2800" b="1">
                    <a:solidFill>
                      <a:schemeClr val="bg1"/>
                    </a:solidFill>
                  </a:rPr>
                  <a:t>THÍ NGHIỆM 3</a:t>
                </a:r>
              </a:p>
            </p:txBody>
          </p:sp>
        </p:grpSp>
        <p:pic>
          <p:nvPicPr>
            <p:cNvPr id="17" name="Picture 16">
              <a:extLst>
                <a:ext uri="{FF2B5EF4-FFF2-40B4-BE49-F238E27FC236}">
                  <a16:creationId xmlns:a16="http://schemas.microsoft.com/office/drawing/2014/main" id="{1E697D26-0A27-FBC3-B6D0-887CF7E1DE1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19608" y="390525"/>
              <a:ext cx="880577" cy="880577"/>
            </a:xfrm>
            <a:prstGeom prst="rect">
              <a:avLst/>
            </a:prstGeom>
          </p:spPr>
        </p:pic>
        <p:pic>
          <p:nvPicPr>
            <p:cNvPr id="19" name="Picture 18">
              <a:extLst>
                <a:ext uri="{FF2B5EF4-FFF2-40B4-BE49-F238E27FC236}">
                  <a16:creationId xmlns:a16="http://schemas.microsoft.com/office/drawing/2014/main" id="{68C30880-5EB9-738E-1101-63BF6843E9D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7393700" y="390525"/>
              <a:ext cx="880577" cy="880577"/>
            </a:xfrm>
            <a:prstGeom prst="rect">
              <a:avLst/>
            </a:prstGeom>
          </p:spPr>
        </p:pic>
      </p:grpSp>
      <p:grpSp>
        <p:nvGrpSpPr>
          <p:cNvPr id="7" name="Group 6">
            <a:extLst>
              <a:ext uri="{FF2B5EF4-FFF2-40B4-BE49-F238E27FC236}">
                <a16:creationId xmlns:a16="http://schemas.microsoft.com/office/drawing/2014/main" id="{8891EB12-11BF-979E-8298-0B7E2BE24D75}"/>
              </a:ext>
            </a:extLst>
          </p:cNvPr>
          <p:cNvGrpSpPr/>
          <p:nvPr/>
        </p:nvGrpSpPr>
        <p:grpSpPr>
          <a:xfrm>
            <a:off x="1535312" y="1658361"/>
            <a:ext cx="8078588" cy="768376"/>
            <a:chOff x="1535312" y="1658361"/>
            <a:chExt cx="8078588" cy="768376"/>
          </a:xfrm>
        </p:grpSpPr>
        <p:sp>
          <p:nvSpPr>
            <p:cNvPr id="5" name="TextBox 4">
              <a:extLst>
                <a:ext uri="{FF2B5EF4-FFF2-40B4-BE49-F238E27FC236}">
                  <a16:creationId xmlns:a16="http://schemas.microsoft.com/office/drawing/2014/main" id="{3B58FE4C-EB84-2833-4A30-DAB2B588EBD6}"/>
                </a:ext>
              </a:extLst>
            </p:cNvPr>
            <p:cNvSpPr txBox="1"/>
            <p:nvPr/>
          </p:nvSpPr>
          <p:spPr>
            <a:xfrm>
              <a:off x="2353645" y="1769785"/>
              <a:ext cx="7260255" cy="473912"/>
            </a:xfrm>
            <a:prstGeom prst="rect">
              <a:avLst/>
            </a:prstGeom>
            <a:noFill/>
          </p:spPr>
          <p:txBody>
            <a:bodyPr wrap="square" rtlCol="0">
              <a:spAutoFit/>
            </a:bodyPr>
            <a:lstStyle/>
            <a:p>
              <a:pPr>
                <a:lnSpc>
                  <a:spcPct val="125000"/>
                </a:lnSpc>
              </a:pPr>
              <a:r>
                <a:rPr lang="vi-VN" sz="2200" b="1">
                  <a:latin typeface="+mj-lt"/>
                </a:rPr>
                <a:t>Hiện tượng: </a:t>
              </a:r>
              <a:r>
                <a:rPr lang="vi-VN" sz="2200">
                  <a:latin typeface="+mj-lt"/>
                </a:rPr>
                <a:t>Xuất hiện kết tủa màu vàng.</a:t>
              </a:r>
            </a:p>
          </p:txBody>
        </p:sp>
        <p:pic>
          <p:nvPicPr>
            <p:cNvPr id="28" name="Picture 27">
              <a:extLst>
                <a:ext uri="{FF2B5EF4-FFF2-40B4-BE49-F238E27FC236}">
                  <a16:creationId xmlns:a16="http://schemas.microsoft.com/office/drawing/2014/main" id="{08C82125-9B04-40FB-DBBF-24D0AE25989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5312" y="1658361"/>
              <a:ext cx="768376" cy="768376"/>
            </a:xfrm>
            <a:prstGeom prst="rect">
              <a:avLst/>
            </a:prstGeom>
          </p:spPr>
        </p:pic>
      </p:grpSp>
      <p:grpSp>
        <p:nvGrpSpPr>
          <p:cNvPr id="8" name="Group 7">
            <a:extLst>
              <a:ext uri="{FF2B5EF4-FFF2-40B4-BE49-F238E27FC236}">
                <a16:creationId xmlns:a16="http://schemas.microsoft.com/office/drawing/2014/main" id="{E9F06F8C-4E4F-990A-0AFE-5BEC440DB984}"/>
              </a:ext>
            </a:extLst>
          </p:cNvPr>
          <p:cNvGrpSpPr/>
          <p:nvPr/>
        </p:nvGrpSpPr>
        <p:grpSpPr>
          <a:xfrm>
            <a:off x="1481440" y="4211341"/>
            <a:ext cx="8967588" cy="897105"/>
            <a:chOff x="1535312" y="2557185"/>
            <a:chExt cx="8967588" cy="897105"/>
          </a:xfrm>
        </p:grpSpPr>
        <p:sp>
          <p:nvSpPr>
            <p:cNvPr id="37" name="TextBox 36">
              <a:extLst>
                <a:ext uri="{FF2B5EF4-FFF2-40B4-BE49-F238E27FC236}">
                  <a16:creationId xmlns:a16="http://schemas.microsoft.com/office/drawing/2014/main" id="{A9E3E6A9-8D2C-3AE1-D783-1C0AB58AA1D7}"/>
                </a:ext>
              </a:extLst>
            </p:cNvPr>
            <p:cNvSpPr txBox="1"/>
            <p:nvPr/>
          </p:nvSpPr>
          <p:spPr>
            <a:xfrm>
              <a:off x="2353645" y="2557185"/>
              <a:ext cx="8149255" cy="897105"/>
            </a:xfrm>
            <a:prstGeom prst="rect">
              <a:avLst/>
            </a:prstGeom>
            <a:noFill/>
          </p:spPr>
          <p:txBody>
            <a:bodyPr wrap="square" rtlCol="0">
              <a:spAutoFit/>
            </a:bodyPr>
            <a:lstStyle/>
            <a:p>
              <a:pPr>
                <a:lnSpc>
                  <a:spcPct val="125000"/>
                </a:lnSpc>
              </a:pPr>
              <a:r>
                <a:rPr lang="vi-VN" sz="2200" b="1" dirty="0">
                  <a:latin typeface="+mj-lt"/>
                </a:rPr>
                <a:t>Giải thích: </a:t>
              </a:r>
              <a:r>
                <a:rPr lang="vi-VN" sz="2200" dirty="0">
                  <a:latin typeface="+mj-lt"/>
                </a:rPr>
                <a:t>acetaldehyde chứa nhóm methyl ketone phản ứng với I</a:t>
              </a:r>
              <a:r>
                <a:rPr lang="vi-VN" sz="2200" baseline="-25000" dirty="0">
                  <a:latin typeface="+mj-lt"/>
                </a:rPr>
                <a:t>2</a:t>
              </a:r>
              <a:r>
                <a:rPr lang="vi-VN" sz="2200" dirty="0">
                  <a:latin typeface="+mj-lt"/>
                </a:rPr>
                <a:t> trong môi trường kiềm tạo kết tủa iodoform màu vàng.</a:t>
              </a:r>
            </a:p>
          </p:txBody>
        </p:sp>
        <p:pic>
          <p:nvPicPr>
            <p:cNvPr id="38" name="Picture 37">
              <a:extLst>
                <a:ext uri="{FF2B5EF4-FFF2-40B4-BE49-F238E27FC236}">
                  <a16:creationId xmlns:a16="http://schemas.microsoft.com/office/drawing/2014/main" id="{D8195EF9-2B4D-78FB-45D1-B8967C69AC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5312" y="2621549"/>
              <a:ext cx="768376" cy="768376"/>
            </a:xfrm>
            <a:prstGeom prst="rect">
              <a:avLst/>
            </a:prstGeom>
          </p:spPr>
        </p:pic>
      </p:grpSp>
      <p:grpSp>
        <p:nvGrpSpPr>
          <p:cNvPr id="39" name="Group 38">
            <a:extLst>
              <a:ext uri="{FF2B5EF4-FFF2-40B4-BE49-F238E27FC236}">
                <a16:creationId xmlns:a16="http://schemas.microsoft.com/office/drawing/2014/main" id="{D6FCED4D-B787-75F3-092E-3B85706F985A}"/>
              </a:ext>
            </a:extLst>
          </p:cNvPr>
          <p:cNvGrpSpPr/>
          <p:nvPr/>
        </p:nvGrpSpPr>
        <p:grpSpPr>
          <a:xfrm>
            <a:off x="986416" y="5366976"/>
            <a:ext cx="10109200" cy="876301"/>
            <a:chOff x="1251493" y="3067049"/>
            <a:chExt cx="9689014" cy="876301"/>
          </a:xfrm>
        </p:grpSpPr>
        <p:sp>
          <p:nvSpPr>
            <p:cNvPr id="40" name="Rectangle 39">
              <a:extLst>
                <a:ext uri="{FF2B5EF4-FFF2-40B4-BE49-F238E27FC236}">
                  <a16:creationId xmlns:a16="http://schemas.microsoft.com/office/drawing/2014/main" id="{9A64AC5F-9797-C618-B1EE-9AEFF002DE37}"/>
                </a:ext>
              </a:extLst>
            </p:cNvPr>
            <p:cNvSpPr/>
            <p:nvPr/>
          </p:nvSpPr>
          <p:spPr>
            <a:xfrm>
              <a:off x="1251493" y="3067049"/>
              <a:ext cx="9689014" cy="876301"/>
            </a:xfrm>
            <a:prstGeom prst="rect">
              <a:avLst/>
            </a:prstGeom>
            <a:solidFill>
              <a:srgbClr val="E3FDF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7CE49F0-606C-0BA2-5817-BBEBE5C26911}"/>
                </a:ext>
              </a:extLst>
            </p:cNvPr>
            <p:cNvSpPr txBox="1"/>
            <p:nvPr/>
          </p:nvSpPr>
          <p:spPr>
            <a:xfrm>
              <a:off x="1373214" y="3195002"/>
              <a:ext cx="9445572" cy="576568"/>
            </a:xfrm>
            <a:prstGeom prst="rect">
              <a:avLst/>
            </a:prstGeom>
            <a:noFill/>
          </p:spPr>
          <p:txBody>
            <a:bodyPr wrap="square" rtlCol="0">
              <a:spAutoFit/>
            </a:bodyPr>
            <a:lstStyle/>
            <a:p>
              <a:pPr algn="ctr">
                <a:lnSpc>
                  <a:spcPct val="125000"/>
                </a:lnSpc>
              </a:pPr>
              <a:r>
                <a:rPr lang="pt-BR" sz="2800" b="1" i="0">
                  <a:solidFill>
                    <a:srgbClr val="000000"/>
                  </a:solidFill>
                  <a:effectLst/>
                  <a:latin typeface="+mj-lt"/>
                </a:rPr>
                <a:t>H</a:t>
              </a:r>
              <a:r>
                <a:rPr lang="pt-BR" sz="2800" b="1" i="0" baseline="-25000">
                  <a:solidFill>
                    <a:srgbClr val="000000"/>
                  </a:solidFill>
                  <a:effectLst/>
                  <a:latin typeface="+mj-lt"/>
                </a:rPr>
                <a:t>3</a:t>
              </a:r>
              <a:r>
                <a:rPr lang="pt-BR" sz="2800" b="1" i="0">
                  <a:solidFill>
                    <a:srgbClr val="000000"/>
                  </a:solidFill>
                  <a:effectLst/>
                  <a:latin typeface="+mj-lt"/>
                </a:rPr>
                <a:t>CO</a:t>
              </a:r>
              <a:r>
                <a:rPr lang="pt-BR" sz="2800" b="1" i="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pt-BR" sz="2800" b="1" i="0">
                  <a:solidFill>
                    <a:srgbClr val="000000"/>
                  </a:solidFill>
                  <a:effectLst/>
                  <a:latin typeface="+mj-lt"/>
                </a:rPr>
                <a:t>H + 3I</a:t>
              </a:r>
              <a:r>
                <a:rPr lang="pt-BR" sz="2800" b="1" i="0" baseline="-25000">
                  <a:solidFill>
                    <a:srgbClr val="000000"/>
                  </a:solidFill>
                  <a:effectLst/>
                  <a:latin typeface="+mj-lt"/>
                </a:rPr>
                <a:t>2</a:t>
              </a:r>
              <a:r>
                <a:rPr lang="pt-BR" sz="2800" b="1" i="0">
                  <a:solidFill>
                    <a:srgbClr val="000000"/>
                  </a:solidFill>
                  <a:effectLst/>
                  <a:latin typeface="+mj-lt"/>
                </a:rPr>
                <a:t> +4NaOH → H</a:t>
              </a:r>
              <a:r>
                <a:rPr lang="pt-BR" sz="2800" b="1" i="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pt-BR" sz="2800" b="1" i="0">
                  <a:solidFill>
                    <a:srgbClr val="000000"/>
                  </a:solidFill>
                  <a:effectLst/>
                  <a:latin typeface="+mj-lt"/>
                </a:rPr>
                <a:t>COONa+ 3NaI + CHI</a:t>
              </a:r>
              <a:r>
                <a:rPr lang="pt-BR" sz="2800" b="1" i="0" baseline="-25000">
                  <a:solidFill>
                    <a:srgbClr val="000000"/>
                  </a:solidFill>
                  <a:effectLst/>
                  <a:latin typeface="+mj-lt"/>
                </a:rPr>
                <a:t>3</a:t>
              </a:r>
              <a:r>
                <a:rPr lang="pt-BR" sz="2800" b="1" i="0">
                  <a:solidFill>
                    <a:srgbClr val="000000"/>
                  </a:solidFill>
                  <a:effectLst/>
                  <a:latin typeface="+mj-lt"/>
                </a:rPr>
                <a:t> + 3H</a:t>
              </a:r>
              <a:r>
                <a:rPr lang="pt-BR" sz="2800" b="1" i="0" baseline="-25000">
                  <a:solidFill>
                    <a:srgbClr val="000000"/>
                  </a:solidFill>
                  <a:effectLst/>
                  <a:latin typeface="+mj-lt"/>
                </a:rPr>
                <a:t>2</a:t>
              </a:r>
              <a:r>
                <a:rPr lang="pt-BR" sz="2800" b="1" i="0">
                  <a:solidFill>
                    <a:srgbClr val="000000"/>
                  </a:solidFill>
                  <a:effectLst/>
                  <a:latin typeface="+mj-lt"/>
                </a:rPr>
                <a:t>O</a:t>
              </a:r>
              <a:endParaRPr lang="en-US" sz="2600" b="1">
                <a:latin typeface="+mj-lt"/>
              </a:endParaRPr>
            </a:p>
          </p:txBody>
        </p:sp>
      </p:grpSp>
      <p:pic>
        <p:nvPicPr>
          <p:cNvPr id="11" name="Picture 10">
            <a:extLst>
              <a:ext uri="{FF2B5EF4-FFF2-40B4-BE49-F238E27FC236}">
                <a16:creationId xmlns:a16="http://schemas.microsoft.com/office/drawing/2014/main" id="{E44393CB-B823-7A0B-0E75-154547F19A9E}"/>
              </a:ext>
            </a:extLst>
          </p:cNvPr>
          <p:cNvPicPr>
            <a:picLocks noChangeAspect="1"/>
          </p:cNvPicPr>
          <p:nvPr/>
        </p:nvPicPr>
        <p:blipFill>
          <a:blip r:embed="rId20"/>
          <a:stretch>
            <a:fillRect/>
          </a:stretch>
        </p:blipFill>
        <p:spPr>
          <a:xfrm>
            <a:off x="4595391" y="2335397"/>
            <a:ext cx="3001217" cy="1858107"/>
          </a:xfrm>
          <a:prstGeom prst="rect">
            <a:avLst/>
          </a:prstGeom>
        </p:spPr>
      </p:pic>
    </p:spTree>
    <p:extLst>
      <p:ext uri="{BB962C8B-B14F-4D97-AF65-F5344CB8AC3E}">
        <p14:creationId xmlns:p14="http://schemas.microsoft.com/office/powerpoint/2010/main" val="38921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402106" y="-152400"/>
            <a:ext cx="5387788"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548699" y="234950"/>
            <a:ext cx="5094664" cy="492443"/>
          </a:xfrm>
          <a:prstGeom prst="rect">
            <a:avLst/>
          </a:prstGeom>
          <a:noFill/>
        </p:spPr>
        <p:txBody>
          <a:bodyPr wrap="none" rtlCol="0">
            <a:spAutoFit/>
          </a:bodyPr>
          <a:lstStyle/>
          <a:p>
            <a:pPr algn="ctr"/>
            <a:r>
              <a:rPr lang="en-US" sz="2600" b="1">
                <a:solidFill>
                  <a:schemeClr val="bg1"/>
                </a:solidFill>
              </a:rPr>
              <a:t>4. PHẢN ỨNG TẠO IODOFORM</a:t>
            </a:r>
          </a:p>
        </p:txBody>
      </p:sp>
      <p:grpSp>
        <p:nvGrpSpPr>
          <p:cNvPr id="19" name="Group 18">
            <a:extLst>
              <a:ext uri="{FF2B5EF4-FFF2-40B4-BE49-F238E27FC236}">
                <a16:creationId xmlns:a16="http://schemas.microsoft.com/office/drawing/2014/main" id="{6F8A607E-7C22-10B5-1EE2-4753B6661C97}"/>
              </a:ext>
            </a:extLst>
          </p:cNvPr>
          <p:cNvGrpSpPr/>
          <p:nvPr/>
        </p:nvGrpSpPr>
        <p:grpSpPr>
          <a:xfrm>
            <a:off x="1114425" y="1244080"/>
            <a:ext cx="9963150" cy="1118235"/>
            <a:chOff x="1114425" y="1244080"/>
            <a:chExt cx="9963150" cy="1118235"/>
          </a:xfrm>
        </p:grpSpPr>
        <p:sp>
          <p:nvSpPr>
            <p:cNvPr id="11" name="Rectangle: Rounded Corners 10">
              <a:extLst>
                <a:ext uri="{FF2B5EF4-FFF2-40B4-BE49-F238E27FC236}">
                  <a16:creationId xmlns:a16="http://schemas.microsoft.com/office/drawing/2014/main" id="{D3BB2386-101A-97D6-27F9-820450EF0B70}"/>
                </a:ext>
              </a:extLst>
            </p:cNvPr>
            <p:cNvSpPr/>
            <p:nvPr/>
          </p:nvSpPr>
          <p:spPr>
            <a:xfrm>
              <a:off x="1114425" y="1244080"/>
              <a:ext cx="996315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FA5492-6E03-CDBE-E312-EC12A1DBAE7F}"/>
                </a:ext>
              </a:extLst>
            </p:cNvPr>
            <p:cNvSpPr txBox="1"/>
            <p:nvPr/>
          </p:nvSpPr>
          <p:spPr>
            <a:xfrm>
              <a:off x="1172642" y="1354645"/>
              <a:ext cx="9846717" cy="897105"/>
            </a:xfrm>
            <a:prstGeom prst="rect">
              <a:avLst/>
            </a:prstGeom>
            <a:noFill/>
          </p:spPr>
          <p:txBody>
            <a:bodyPr wrap="square" rtlCol="0">
              <a:spAutoFit/>
            </a:bodyPr>
            <a:lstStyle/>
            <a:p>
              <a:pPr algn="ctr">
                <a:lnSpc>
                  <a:spcPct val="125000"/>
                </a:lnSpc>
              </a:pPr>
              <a:r>
                <a:rPr lang="en-US" sz="2200">
                  <a:latin typeface="+mj-lt"/>
                </a:rPr>
                <a:t>Khi cho hợp chất chứa nhóm methyl ketone (</a:t>
              </a:r>
              <a:r>
                <a:rPr lang="en-US" sz="2200" b="1">
                  <a:solidFill>
                    <a:srgbClr val="D12F19"/>
                  </a:solidFill>
                  <a:latin typeface="+mj-lt"/>
                </a:rPr>
                <a:t>CH</a:t>
              </a:r>
              <a:r>
                <a:rPr lang="en-US" sz="2200" b="1" baseline="-25000">
                  <a:solidFill>
                    <a:srgbClr val="D12F19"/>
                  </a:solidFill>
                  <a:latin typeface="+mj-lt"/>
                </a:rPr>
                <a:t>3</a:t>
              </a:r>
              <a:r>
                <a:rPr lang="en-US" sz="2200" b="1">
                  <a:solidFill>
                    <a:srgbClr val="D12F19"/>
                  </a:solidFill>
                  <a:latin typeface="+mj-lt"/>
                </a:rPr>
                <a:t>CO</a:t>
              </a:r>
              <a:r>
                <a:rPr lang="en-US" sz="2200" b="1">
                  <a:latin typeface="+mj-lt"/>
                  <a:ea typeface="Tahoma" panose="020B0604030504040204" pitchFamily="34" charset="0"/>
                  <a:cs typeface="Tahoma" panose="020B0604030504040204" pitchFamily="34" charset="0"/>
                </a:rPr>
                <a:t>−R</a:t>
              </a:r>
              <a:r>
                <a:rPr lang="en-US" sz="2200">
                  <a:latin typeface="+mj-lt"/>
                  <a:ea typeface="Tahoma" panose="020B0604030504040204" pitchFamily="34" charset="0"/>
                  <a:cs typeface="Tahoma" panose="020B0604030504040204" pitchFamily="34" charset="0"/>
                </a:rPr>
                <a:t>) phản ứng với iodine trong môi trường kiềm tạo ra kết quả iodoform (triiodomethane) màu vàng.</a:t>
              </a:r>
              <a:endParaRPr lang="en-US" sz="2200">
                <a:latin typeface="+mj-lt"/>
              </a:endParaRPr>
            </a:p>
          </p:txBody>
        </p:sp>
      </p:grpSp>
      <p:pic>
        <p:nvPicPr>
          <p:cNvPr id="15" name="Picture 14">
            <a:extLst>
              <a:ext uri="{FF2B5EF4-FFF2-40B4-BE49-F238E27FC236}">
                <a16:creationId xmlns:a16="http://schemas.microsoft.com/office/drawing/2014/main" id="{6F39DAA4-BF1B-5579-90B4-044B0A27946E}"/>
              </a:ext>
            </a:extLst>
          </p:cNvPr>
          <p:cNvPicPr>
            <a:picLocks noChangeAspect="1"/>
          </p:cNvPicPr>
          <p:nvPr/>
        </p:nvPicPr>
        <p:blipFill>
          <a:blip r:embed="rId18"/>
          <a:stretch>
            <a:fillRect/>
          </a:stretch>
        </p:blipFill>
        <p:spPr>
          <a:xfrm>
            <a:off x="4139682" y="2676904"/>
            <a:ext cx="3912636" cy="2341468"/>
          </a:xfrm>
          <a:prstGeom prst="rect">
            <a:avLst/>
          </a:prstGeom>
        </p:spPr>
      </p:pic>
    </p:spTree>
    <p:extLst>
      <p:ext uri="{BB962C8B-B14F-4D97-AF65-F5344CB8AC3E}">
        <p14:creationId xmlns:p14="http://schemas.microsoft.com/office/powerpoint/2010/main" val="32874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55" name="Rectangle: Rounded Corners 54">
            <a:extLst>
              <a:ext uri="{FF2B5EF4-FFF2-40B4-BE49-F238E27FC236}">
                <a16:creationId xmlns:a16="http://schemas.microsoft.com/office/drawing/2014/main" id="{65A1E601-9CB5-4CAD-AD16-1233073AEC47}"/>
              </a:ext>
            </a:extLst>
          </p:cNvPr>
          <p:cNvSpPr/>
          <p:nvPr/>
        </p:nvSpPr>
        <p:spPr>
          <a:xfrm>
            <a:off x="1638948" y="1055590"/>
            <a:ext cx="8909447" cy="2776181"/>
          </a:xfrm>
          <a:prstGeom prst="roundRect">
            <a:avLst>
              <a:gd name="adj" fmla="val 1424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56" name="Group 55">
            <a:extLst>
              <a:ext uri="{FF2B5EF4-FFF2-40B4-BE49-F238E27FC236}">
                <a16:creationId xmlns:a16="http://schemas.microsoft.com/office/drawing/2014/main" id="{D19C3E58-0A5C-4C92-821E-BD0239C7F1F1}"/>
              </a:ext>
            </a:extLst>
          </p:cNvPr>
          <p:cNvGrpSpPr/>
          <p:nvPr/>
        </p:nvGrpSpPr>
        <p:grpSpPr>
          <a:xfrm>
            <a:off x="3827122" y="4156561"/>
            <a:ext cx="3976884" cy="1029568"/>
            <a:chOff x="4037538" y="4547895"/>
            <a:chExt cx="3288936" cy="880471"/>
          </a:xfrm>
        </p:grpSpPr>
        <p:sp>
          <p:nvSpPr>
            <p:cNvPr id="57" name="!!Ques3">
              <a:extLst>
                <a:ext uri="{FF2B5EF4-FFF2-40B4-BE49-F238E27FC236}">
                  <a16:creationId xmlns:a16="http://schemas.microsoft.com/office/drawing/2014/main" id="{2AE665BC-A9FD-4F44-A1C4-FEDCC0050D83}"/>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58" name="!!Quesion1">
              <a:extLst>
                <a:ext uri="{FF2B5EF4-FFF2-40B4-BE49-F238E27FC236}">
                  <a16:creationId xmlns:a16="http://schemas.microsoft.com/office/drawing/2014/main" id="{44B98F9C-9506-4EDD-907D-AAAD402A17B2}"/>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59" name="!!Ques2">
              <a:extLst>
                <a:ext uri="{FF2B5EF4-FFF2-40B4-BE49-F238E27FC236}">
                  <a16:creationId xmlns:a16="http://schemas.microsoft.com/office/drawing/2014/main" id="{BCDC0C43-1560-46EA-9D7D-69BF96CF2F86}"/>
                </a:ext>
              </a:extLst>
            </p:cNvPr>
            <p:cNvGrpSpPr/>
            <p:nvPr/>
          </p:nvGrpSpPr>
          <p:grpSpPr>
            <a:xfrm>
              <a:off x="4037538" y="4547895"/>
              <a:ext cx="880471" cy="880471"/>
              <a:chOff x="3024040" y="4053992"/>
              <a:chExt cx="880471" cy="880471"/>
            </a:xfrm>
          </p:grpSpPr>
          <p:sp>
            <p:nvSpPr>
              <p:cNvPr id="60" name="!!A1">
                <a:extLst>
                  <a:ext uri="{FF2B5EF4-FFF2-40B4-BE49-F238E27FC236}">
                    <a16:creationId xmlns:a16="http://schemas.microsoft.com/office/drawing/2014/main" id="{FE2006BF-F4CF-4E45-98BA-A944E332762F}"/>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62" name="Group 61">
                <a:extLst>
                  <a:ext uri="{FF2B5EF4-FFF2-40B4-BE49-F238E27FC236}">
                    <a16:creationId xmlns:a16="http://schemas.microsoft.com/office/drawing/2014/main" id="{398F888C-F837-46B9-A632-50251BE29CF7}"/>
                  </a:ext>
                </a:extLst>
              </p:cNvPr>
              <p:cNvGrpSpPr/>
              <p:nvPr/>
            </p:nvGrpSpPr>
            <p:grpSpPr>
              <a:xfrm>
                <a:off x="3274432" y="4303974"/>
                <a:ext cx="379686" cy="380506"/>
                <a:chOff x="-2134638" y="3977659"/>
                <a:chExt cx="1406150" cy="1409187"/>
              </a:xfrm>
              <a:solidFill>
                <a:schemeClr val="bg1"/>
              </a:solidFill>
              <a:effectLst/>
            </p:grpSpPr>
            <p:sp>
              <p:nvSpPr>
                <p:cNvPr id="65" name="Freeform: Shape 64">
                  <a:extLst>
                    <a:ext uri="{FF2B5EF4-FFF2-40B4-BE49-F238E27FC236}">
                      <a16:creationId xmlns:a16="http://schemas.microsoft.com/office/drawing/2014/main" id="{8A56C677-BE26-4334-AD83-4737DB00F50F}"/>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66" name="Freeform: Shape 65">
                  <a:extLst>
                    <a:ext uri="{FF2B5EF4-FFF2-40B4-BE49-F238E27FC236}">
                      <a16:creationId xmlns:a16="http://schemas.microsoft.com/office/drawing/2014/main" id="{01F7F0EB-1C0F-4137-AAA0-A4C6AD60DA9A}"/>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
        <p:nvSpPr>
          <p:cNvPr id="67" name="TextBox 66">
            <a:extLst>
              <a:ext uri="{FF2B5EF4-FFF2-40B4-BE49-F238E27FC236}">
                <a16:creationId xmlns:a16="http://schemas.microsoft.com/office/drawing/2014/main" id="{5D948C29-A149-48A7-9DD1-34412B1B71BA}"/>
              </a:ext>
            </a:extLst>
          </p:cNvPr>
          <p:cNvSpPr txBox="1"/>
          <p:nvPr/>
        </p:nvSpPr>
        <p:spPr>
          <a:xfrm>
            <a:off x="2382889" y="1459117"/>
            <a:ext cx="731951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–OH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và</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nào </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ở phenol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ảnh</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hưởng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qua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lại</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lẫn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nhau?</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76" name="!!o3b">
            <a:extLst>
              <a:ext uri="{FF2B5EF4-FFF2-40B4-BE49-F238E27FC236}">
                <a16:creationId xmlns:a16="http://schemas.microsoft.com/office/drawing/2014/main" id="{D56C2488-6AA0-42A2-A1B3-CDCF2BAA5434}"/>
              </a:ext>
            </a:extLst>
          </p:cNvPr>
          <p:cNvSpPr/>
          <p:nvPr/>
        </p:nvSpPr>
        <p:spPr>
          <a:xfrm>
            <a:off x="3625672"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7" name="!!o3c">
            <a:extLst>
              <a:ext uri="{FF2B5EF4-FFF2-40B4-BE49-F238E27FC236}">
                <a16:creationId xmlns:a16="http://schemas.microsoft.com/office/drawing/2014/main" id="{23733C70-3522-4FF8-AC04-DF9F557752A2}"/>
              </a:ext>
            </a:extLst>
          </p:cNvPr>
          <p:cNvSpPr/>
          <p:nvPr/>
        </p:nvSpPr>
        <p:spPr>
          <a:xfrm>
            <a:off x="4783711"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9" name="!!o3a">
            <a:extLst>
              <a:ext uri="{FF2B5EF4-FFF2-40B4-BE49-F238E27FC236}">
                <a16:creationId xmlns:a16="http://schemas.microsoft.com/office/drawing/2014/main" id="{6D4E5403-74D2-4AAD-8F59-4DF8E5DBEA2C}"/>
              </a:ext>
            </a:extLst>
          </p:cNvPr>
          <p:cNvSpPr/>
          <p:nvPr/>
        </p:nvSpPr>
        <p:spPr>
          <a:xfrm>
            <a:off x="2463589"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0" name="!!3a">
            <a:extLst>
              <a:ext uri="{FF2B5EF4-FFF2-40B4-BE49-F238E27FC236}">
                <a16:creationId xmlns:a16="http://schemas.microsoft.com/office/drawing/2014/main" id="{922B7D1D-F90F-4929-AFA1-0664E60F346B}"/>
              </a:ext>
            </a:extLst>
          </p:cNvPr>
          <p:cNvSpPr txBox="1"/>
          <p:nvPr/>
        </p:nvSpPr>
        <p:spPr>
          <a:xfrm>
            <a:off x="2661694" y="5510918"/>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p</a:t>
            </a:r>
          </a:p>
        </p:txBody>
      </p:sp>
      <p:sp>
        <p:nvSpPr>
          <p:cNvPr id="81" name="!!3b">
            <a:extLst>
              <a:ext uri="{FF2B5EF4-FFF2-40B4-BE49-F238E27FC236}">
                <a16:creationId xmlns:a16="http://schemas.microsoft.com/office/drawing/2014/main" id="{F75C1FB0-22CD-43FC-A8C8-1BDE03549D64}"/>
              </a:ext>
            </a:extLst>
          </p:cNvPr>
          <p:cNvSpPr txBox="1"/>
          <p:nvPr/>
        </p:nvSpPr>
        <p:spPr>
          <a:xfrm>
            <a:off x="3786181" y="558356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82" name="!!3c">
            <a:extLst>
              <a:ext uri="{FF2B5EF4-FFF2-40B4-BE49-F238E27FC236}">
                <a16:creationId xmlns:a16="http://schemas.microsoft.com/office/drawing/2014/main" id="{61F9ABD7-D17E-4A7C-B35E-07E4E17B3246}"/>
              </a:ext>
            </a:extLst>
          </p:cNvPr>
          <p:cNvSpPr txBox="1"/>
          <p:nvPr/>
        </p:nvSpPr>
        <p:spPr>
          <a:xfrm>
            <a:off x="4918439" y="557086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83" name="!!o3b">
            <a:extLst>
              <a:ext uri="{FF2B5EF4-FFF2-40B4-BE49-F238E27FC236}">
                <a16:creationId xmlns:a16="http://schemas.microsoft.com/office/drawing/2014/main" id="{3A6EC4E7-7AE9-4AB7-9614-7E6BC7CBF3AF}"/>
              </a:ext>
            </a:extLst>
          </p:cNvPr>
          <p:cNvSpPr/>
          <p:nvPr/>
        </p:nvSpPr>
        <p:spPr>
          <a:xfrm>
            <a:off x="7099384"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4" name="!!o3c">
            <a:extLst>
              <a:ext uri="{FF2B5EF4-FFF2-40B4-BE49-F238E27FC236}">
                <a16:creationId xmlns:a16="http://schemas.microsoft.com/office/drawing/2014/main" id="{79AFFCEF-FF42-402F-9B9C-1339F0296D2F}"/>
              </a:ext>
            </a:extLst>
          </p:cNvPr>
          <p:cNvSpPr/>
          <p:nvPr/>
        </p:nvSpPr>
        <p:spPr>
          <a:xfrm>
            <a:off x="8257423"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5" name="!!o3a">
            <a:extLst>
              <a:ext uri="{FF2B5EF4-FFF2-40B4-BE49-F238E27FC236}">
                <a16:creationId xmlns:a16="http://schemas.microsoft.com/office/drawing/2014/main" id="{EAC44A84-D83E-4F4D-93BD-DCCE4B135CAD}"/>
              </a:ext>
            </a:extLst>
          </p:cNvPr>
          <p:cNvSpPr/>
          <p:nvPr/>
        </p:nvSpPr>
        <p:spPr>
          <a:xfrm>
            <a:off x="5943466" y="551091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86" name="!!3a">
            <a:extLst>
              <a:ext uri="{FF2B5EF4-FFF2-40B4-BE49-F238E27FC236}">
                <a16:creationId xmlns:a16="http://schemas.microsoft.com/office/drawing/2014/main" id="{CF7463EB-6743-4EC2-80F6-182D5E50963D}"/>
              </a:ext>
            </a:extLst>
          </p:cNvPr>
          <p:cNvSpPr txBox="1"/>
          <p:nvPr/>
        </p:nvSpPr>
        <p:spPr>
          <a:xfrm>
            <a:off x="6078163" y="5564037"/>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87" name="!!3b">
            <a:extLst>
              <a:ext uri="{FF2B5EF4-FFF2-40B4-BE49-F238E27FC236}">
                <a16:creationId xmlns:a16="http://schemas.microsoft.com/office/drawing/2014/main" id="{17A513B5-F9E6-4EEB-A1F2-1AD67F619497}"/>
              </a:ext>
            </a:extLst>
          </p:cNvPr>
          <p:cNvSpPr txBox="1"/>
          <p:nvPr/>
        </p:nvSpPr>
        <p:spPr>
          <a:xfrm>
            <a:off x="7259893" y="555816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y</a:t>
            </a:r>
          </a:p>
        </p:txBody>
      </p:sp>
      <p:sp>
        <p:nvSpPr>
          <p:cNvPr id="88" name="!!3c">
            <a:extLst>
              <a:ext uri="{FF2B5EF4-FFF2-40B4-BE49-F238E27FC236}">
                <a16:creationId xmlns:a16="http://schemas.microsoft.com/office/drawing/2014/main" id="{7491EADE-4BE8-41BF-AF3C-BFFD3D27B462}"/>
              </a:ext>
            </a:extLst>
          </p:cNvPr>
          <p:cNvSpPr txBox="1"/>
          <p:nvPr/>
        </p:nvSpPr>
        <p:spPr>
          <a:xfrm>
            <a:off x="8392151" y="5558162"/>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grpSp>
        <p:nvGrpSpPr>
          <p:cNvPr id="89" name="Group 88">
            <a:extLst>
              <a:ext uri="{FF2B5EF4-FFF2-40B4-BE49-F238E27FC236}">
                <a16:creationId xmlns:a16="http://schemas.microsoft.com/office/drawing/2014/main" id="{00D96B68-5F31-4AF6-8D15-BAF29C7E3105}"/>
              </a:ext>
            </a:extLst>
          </p:cNvPr>
          <p:cNvGrpSpPr/>
          <p:nvPr/>
        </p:nvGrpSpPr>
        <p:grpSpPr>
          <a:xfrm>
            <a:off x="11191610" y="156811"/>
            <a:ext cx="662996" cy="662996"/>
            <a:chOff x="11409342" y="180900"/>
            <a:chExt cx="662996" cy="662996"/>
          </a:xfrm>
        </p:grpSpPr>
        <p:sp>
          <p:nvSpPr>
            <p:cNvPr id="90" name="!!MatThu1">
              <a:hlinkClick r:id="rId4" action="ppaction://hlinksldjump"/>
              <a:extLst>
                <a:ext uri="{FF2B5EF4-FFF2-40B4-BE49-F238E27FC236}">
                  <a16:creationId xmlns:a16="http://schemas.microsoft.com/office/drawing/2014/main" id="{09576C53-80C1-415B-A905-2A0C450A93F9}"/>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91" name="Graphic 90">
              <a:hlinkClick r:id="rId4" action="ppaction://hlinksldjump"/>
              <a:extLst>
                <a:ext uri="{FF2B5EF4-FFF2-40B4-BE49-F238E27FC236}">
                  <a16:creationId xmlns:a16="http://schemas.microsoft.com/office/drawing/2014/main" id="{539BB1ED-BC52-427F-B76C-DDFD15920C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28358" y="343470"/>
              <a:ext cx="424964" cy="337856"/>
            </a:xfrm>
            <a:prstGeom prst="rect">
              <a:avLst/>
            </a:prstGeom>
          </p:spPr>
        </p:pic>
      </p:gr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670" y="360328"/>
            <a:ext cx="394486" cy="256654"/>
          </a:xfrm>
          <a:prstGeom prst="rect">
            <a:avLst/>
          </a:prstGeom>
        </p:spPr>
      </p:pic>
      <p:pic>
        <p:nvPicPr>
          <p:cNvPr id="54" name="Picture 53">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96" name="Picture 9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97" name="Picture 9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98" name="Picture 9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99" name="Picture 9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0" name="Picture 9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1" name="Picture 100">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2" name="Picture 101">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3" name="Picture 102">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05" name="Picture 104">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06" name="Picture 10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07" name="Picture 10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09" name="Picture 10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1" name="Picture 110">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4" name="Picture 113">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5" name="Picture 114">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6" name="Picture 115">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7" name="Picture 116">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8" name="Picture 117">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19" name="Picture 118">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0" name="Picture 119">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1" name="Picture 120">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2" name="Picture 121">
            <a:extLst>
              <a:ext uri="{FF2B5EF4-FFF2-40B4-BE49-F238E27FC236}">
                <a16:creationId xmlns:a16="http://schemas.microsoft.com/office/drawing/2014/main" id="{E70A302C-A080-4FF0-B68E-48442E8DDA74}"/>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3" name="Picture 122">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4" name="Picture 123">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5" name="Picture 124">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6" name="Picture 125">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7" name="Picture 126">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8" name="Picture 127">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63064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80"/>
                                        </p:tgtEl>
                                      </p:cBhvr>
                                    </p:animEffect>
                                    <p:animScale>
                                      <p:cBhvr>
                                        <p:cTn id="12" dur="250" autoRev="1" fill="hold"/>
                                        <p:tgtEl>
                                          <p:spTgt spid="80"/>
                                        </p:tgtEl>
                                      </p:cBhvr>
                                      <p:by x="105000" y="105000"/>
                                    </p:animScale>
                                  </p:childTnLst>
                                </p:cTn>
                              </p:par>
                            </p:childTnLst>
                          </p:cTn>
                        </p:par>
                      </p:childTnLst>
                    </p:cTn>
                  </p:par>
                </p:childTnLst>
              </p:cTn>
              <p:nextCondLst>
                <p:cond evt="onClick" delay="0">
                  <p:tgtEl>
                    <p:spTgt spid="79"/>
                  </p:tgtEl>
                </p:cond>
              </p:nextCondLst>
            </p:seq>
            <p:seq concurrent="1" nextAc="seek">
              <p:cTn id="13" restart="whenNotActive" fill="hold" evtFilter="cancelBubble" nodeType="interactiveSeq">
                <p:stCondLst>
                  <p:cond evt="onClick" delay="0">
                    <p:tgtEl>
                      <p:spTgt spid="7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 calcmode="lin" valueType="num">
                                      <p:cBhvr>
                                        <p:cTn id="18" dur="500" fill="hold"/>
                                        <p:tgtEl>
                                          <p:spTgt spid="81"/>
                                        </p:tgtEl>
                                        <p:attrNameLst>
                                          <p:attrName>ppt_w</p:attrName>
                                        </p:attrNameLst>
                                      </p:cBhvr>
                                      <p:tavLst>
                                        <p:tav tm="0">
                                          <p:val>
                                            <p:fltVal val="0"/>
                                          </p:val>
                                        </p:tav>
                                        <p:tav tm="100000">
                                          <p:val>
                                            <p:strVal val="#ppt_w"/>
                                          </p:val>
                                        </p:tav>
                                      </p:tavLst>
                                    </p:anim>
                                    <p:anim calcmode="lin" valueType="num">
                                      <p:cBhvr>
                                        <p:cTn id="19" dur="500" fill="hold"/>
                                        <p:tgtEl>
                                          <p:spTgt spid="81"/>
                                        </p:tgtEl>
                                        <p:attrNameLst>
                                          <p:attrName>ppt_h</p:attrName>
                                        </p:attrNameLst>
                                      </p:cBhvr>
                                      <p:tavLst>
                                        <p:tav tm="0">
                                          <p:val>
                                            <p:fltVal val="0"/>
                                          </p:val>
                                        </p:tav>
                                        <p:tav tm="100000">
                                          <p:val>
                                            <p:strVal val="#ppt_h"/>
                                          </p:val>
                                        </p:tav>
                                      </p:tavLst>
                                    </p:anim>
                                    <p:animEffect transition="in" filter="fade">
                                      <p:cBhvr>
                                        <p:cTn id="20" dur="500"/>
                                        <p:tgtEl>
                                          <p:spTgt spid="8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81"/>
                                        </p:tgtEl>
                                      </p:cBhvr>
                                    </p:animEffect>
                                    <p:animScale>
                                      <p:cBhvr>
                                        <p:cTn id="23" dur="250" autoRev="1" fill="hold"/>
                                        <p:tgtEl>
                                          <p:spTgt spid="81"/>
                                        </p:tgtEl>
                                      </p:cBhvr>
                                      <p:by x="105000" y="105000"/>
                                    </p:animScale>
                                  </p:childTnLst>
                                </p:cTn>
                              </p:par>
                            </p:childTnLst>
                          </p:cTn>
                        </p:par>
                      </p:childTnLst>
                    </p:cTn>
                  </p:par>
                </p:childTnLst>
              </p:cTn>
              <p:nextCondLst>
                <p:cond evt="onClick" delay="0">
                  <p:tgtEl>
                    <p:spTgt spid="76"/>
                  </p:tgtEl>
                </p:cond>
              </p:nextCondLst>
            </p:seq>
            <p:seq concurrent="1" nextAc="seek">
              <p:cTn id="24" restart="whenNotActive" fill="hold" evtFilter="cancelBubble" nodeType="interactiveSeq">
                <p:stCondLst>
                  <p:cond evt="onClick" delay="0">
                    <p:tgtEl>
                      <p:spTgt spid="7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82"/>
                                        </p:tgtEl>
                                      </p:cBhvr>
                                    </p:animEffect>
                                    <p:animScale>
                                      <p:cBhvr>
                                        <p:cTn id="34" dur="250" autoRev="1" fill="hold"/>
                                        <p:tgtEl>
                                          <p:spTgt spid="82"/>
                                        </p:tgtEl>
                                      </p:cBhvr>
                                      <p:by x="105000" y="105000"/>
                                    </p:animScale>
                                  </p:childTnLst>
                                </p:cTn>
                              </p:par>
                            </p:childTnLst>
                          </p:cTn>
                        </p:par>
                      </p:childTnLst>
                    </p:cTn>
                  </p:par>
                </p:childTnLst>
              </p:cTn>
              <p:nextCondLst>
                <p:cond evt="onClick" delay="0">
                  <p:tgtEl>
                    <p:spTgt spid="77"/>
                  </p:tgtEl>
                </p:cond>
              </p:nextCondLst>
            </p:seq>
            <p:seq concurrent="1" nextAc="seek">
              <p:cTn id="35" restart="whenNotActive" fill="hold" evtFilter="cancelBubble" nodeType="interactiveSeq">
                <p:stCondLst>
                  <p:cond evt="onClick" delay="0">
                    <p:tgtEl>
                      <p:spTgt spid="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 calcmode="lin" valueType="num">
                                      <p:cBhvr>
                                        <p:cTn id="40" dur="500" fill="hold"/>
                                        <p:tgtEl>
                                          <p:spTgt spid="86"/>
                                        </p:tgtEl>
                                        <p:attrNameLst>
                                          <p:attrName>ppt_w</p:attrName>
                                        </p:attrNameLst>
                                      </p:cBhvr>
                                      <p:tavLst>
                                        <p:tav tm="0">
                                          <p:val>
                                            <p:fltVal val="0"/>
                                          </p:val>
                                        </p:tav>
                                        <p:tav tm="100000">
                                          <p:val>
                                            <p:strVal val="#ppt_w"/>
                                          </p:val>
                                        </p:tav>
                                      </p:tavLst>
                                    </p:anim>
                                    <p:anim calcmode="lin" valueType="num">
                                      <p:cBhvr>
                                        <p:cTn id="41" dur="500" fill="hold"/>
                                        <p:tgtEl>
                                          <p:spTgt spid="86"/>
                                        </p:tgtEl>
                                        <p:attrNameLst>
                                          <p:attrName>ppt_h</p:attrName>
                                        </p:attrNameLst>
                                      </p:cBhvr>
                                      <p:tavLst>
                                        <p:tav tm="0">
                                          <p:val>
                                            <p:fltVal val="0"/>
                                          </p:val>
                                        </p:tav>
                                        <p:tav tm="100000">
                                          <p:val>
                                            <p:strVal val="#ppt_h"/>
                                          </p:val>
                                        </p:tav>
                                      </p:tavLst>
                                    </p:anim>
                                    <p:animEffect transition="in" filter="fade">
                                      <p:cBhvr>
                                        <p:cTn id="42" dur="500"/>
                                        <p:tgtEl>
                                          <p:spTgt spid="8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86"/>
                                        </p:tgtEl>
                                      </p:cBhvr>
                                    </p:animEffect>
                                    <p:animScale>
                                      <p:cBhvr>
                                        <p:cTn id="45" dur="250" autoRev="1" fill="hold"/>
                                        <p:tgtEl>
                                          <p:spTgt spid="86"/>
                                        </p:tgtEl>
                                      </p:cBhvr>
                                      <p:by x="105000" y="105000"/>
                                    </p:animScale>
                                  </p:childTnLst>
                                </p:cTn>
                              </p:par>
                            </p:childTnLst>
                          </p:cTn>
                        </p:par>
                      </p:childTnLst>
                    </p:cTn>
                  </p:par>
                </p:childTnLst>
              </p:cTn>
              <p:nextCondLst>
                <p:cond evt="onClick" delay="0">
                  <p:tgtEl>
                    <p:spTgt spid="85"/>
                  </p:tgtEl>
                </p:cond>
              </p:nextCondLst>
            </p:seq>
            <p:seq concurrent="1" nextAc="seek">
              <p:cTn id="46" restart="whenNotActive" fill="hold" evtFilter="cancelBubble" nodeType="interactiveSeq">
                <p:stCondLst>
                  <p:cond evt="onClick" delay="0">
                    <p:tgtEl>
                      <p:spTgt spid="83"/>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500" fill="hold"/>
                                        <p:tgtEl>
                                          <p:spTgt spid="87"/>
                                        </p:tgtEl>
                                        <p:attrNameLst>
                                          <p:attrName>ppt_w</p:attrName>
                                        </p:attrNameLst>
                                      </p:cBhvr>
                                      <p:tavLst>
                                        <p:tav tm="0">
                                          <p:val>
                                            <p:fltVal val="0"/>
                                          </p:val>
                                        </p:tav>
                                        <p:tav tm="100000">
                                          <p:val>
                                            <p:strVal val="#ppt_w"/>
                                          </p:val>
                                        </p:tav>
                                      </p:tavLst>
                                    </p:anim>
                                    <p:anim calcmode="lin" valueType="num">
                                      <p:cBhvr>
                                        <p:cTn id="52" dur="500" fill="hold"/>
                                        <p:tgtEl>
                                          <p:spTgt spid="87"/>
                                        </p:tgtEl>
                                        <p:attrNameLst>
                                          <p:attrName>ppt_h</p:attrName>
                                        </p:attrNameLst>
                                      </p:cBhvr>
                                      <p:tavLst>
                                        <p:tav tm="0">
                                          <p:val>
                                            <p:fltVal val="0"/>
                                          </p:val>
                                        </p:tav>
                                        <p:tav tm="100000">
                                          <p:val>
                                            <p:strVal val="#ppt_h"/>
                                          </p:val>
                                        </p:tav>
                                      </p:tavLst>
                                    </p:anim>
                                    <p:animEffect transition="in" filter="fade">
                                      <p:cBhvr>
                                        <p:cTn id="53" dur="500"/>
                                        <p:tgtEl>
                                          <p:spTgt spid="87"/>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87"/>
                                        </p:tgtEl>
                                      </p:cBhvr>
                                    </p:animEffect>
                                    <p:animScale>
                                      <p:cBhvr>
                                        <p:cTn id="56" dur="250" autoRev="1" fill="hold"/>
                                        <p:tgtEl>
                                          <p:spTgt spid="87"/>
                                        </p:tgtEl>
                                      </p:cBhvr>
                                      <p:by x="105000" y="105000"/>
                                    </p:animScale>
                                  </p:childTnLst>
                                </p:cTn>
                              </p:par>
                            </p:childTnLst>
                          </p:cTn>
                        </p:par>
                      </p:childTnLst>
                    </p:cTn>
                  </p:par>
                </p:childTnLst>
              </p:cTn>
              <p:nextCondLst>
                <p:cond evt="onClick" delay="0">
                  <p:tgtEl>
                    <p:spTgt spid="83"/>
                  </p:tgtEl>
                </p:cond>
              </p:nextCondLst>
            </p:seq>
            <p:seq concurrent="1" nextAc="seek">
              <p:cTn id="57" restart="whenNotActive" fill="hold" evtFilter="cancelBubble" nodeType="interactiveSeq">
                <p:stCondLst>
                  <p:cond evt="onClick" delay="0">
                    <p:tgtEl>
                      <p:spTgt spid="8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p:cTn id="62" dur="500" fill="hold"/>
                                        <p:tgtEl>
                                          <p:spTgt spid="88"/>
                                        </p:tgtEl>
                                        <p:attrNameLst>
                                          <p:attrName>ppt_w</p:attrName>
                                        </p:attrNameLst>
                                      </p:cBhvr>
                                      <p:tavLst>
                                        <p:tav tm="0">
                                          <p:val>
                                            <p:fltVal val="0"/>
                                          </p:val>
                                        </p:tav>
                                        <p:tav tm="100000">
                                          <p:val>
                                            <p:strVal val="#ppt_w"/>
                                          </p:val>
                                        </p:tav>
                                      </p:tavLst>
                                    </p:anim>
                                    <p:anim calcmode="lin" valueType="num">
                                      <p:cBhvr>
                                        <p:cTn id="63" dur="500" fill="hold"/>
                                        <p:tgtEl>
                                          <p:spTgt spid="88"/>
                                        </p:tgtEl>
                                        <p:attrNameLst>
                                          <p:attrName>ppt_h</p:attrName>
                                        </p:attrNameLst>
                                      </p:cBhvr>
                                      <p:tavLst>
                                        <p:tav tm="0">
                                          <p:val>
                                            <p:fltVal val="0"/>
                                          </p:val>
                                        </p:tav>
                                        <p:tav tm="100000">
                                          <p:val>
                                            <p:strVal val="#ppt_h"/>
                                          </p:val>
                                        </p:tav>
                                      </p:tavLst>
                                    </p:anim>
                                    <p:animEffect transition="in" filter="fade">
                                      <p:cBhvr>
                                        <p:cTn id="64" dur="500"/>
                                        <p:tgtEl>
                                          <p:spTgt spid="88"/>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88"/>
                                        </p:tgtEl>
                                      </p:cBhvr>
                                    </p:animEffect>
                                    <p:animScale>
                                      <p:cBhvr>
                                        <p:cTn id="67" dur="250" autoRev="1" fill="hold"/>
                                        <p:tgtEl>
                                          <p:spTgt spid="88"/>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6"/>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05"/>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97"/>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5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98"/>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99"/>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03"/>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00"/>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0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0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06"/>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0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0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11"/>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14"/>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15"/>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16"/>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18"/>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17"/>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19"/>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0"/>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1"/>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2"/>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23"/>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4"/>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26"/>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5"/>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7"/>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28"/>
                                        </p:tgtEl>
                                        <p:attrNameLst>
                                          <p:attrName>ppt_x</p:attrName>
                                          <p:attrName>ppt_y</p:attrName>
                                        </p:attrNameLst>
                                      </p:cBhvr>
                                    </p:animMotion>
                                  </p:childTnLst>
                                </p:cTn>
                              </p:par>
                            </p:childTnLst>
                          </p:cTn>
                        </p:par>
                      </p:childTnLst>
                    </p:cTn>
                  </p:par>
                </p:childTnLst>
              </p:cTn>
              <p:nextCondLst>
                <p:cond evt="onClick" delay="0">
                  <p:tgtEl>
                    <p:spTgt spid="84"/>
                  </p:tgtEl>
                </p:cond>
              </p:nextCondLst>
            </p:seq>
          </p:childTnLst>
        </p:cTn>
      </p:par>
    </p:tnLst>
    <p:bldLst>
      <p:bldP spid="80" grpId="0"/>
      <p:bldP spid="80" grpId="1"/>
      <p:bldP spid="81" grpId="0"/>
      <p:bldP spid="81" grpId="1"/>
      <p:bldP spid="82" grpId="0"/>
      <p:bldP spid="82" grpId="1"/>
      <p:bldP spid="86" grpId="0"/>
      <p:bldP spid="86" grpId="1"/>
      <p:bldP spid="87" grpId="0"/>
      <p:bldP spid="87" grpId="1"/>
      <p:bldP spid="88" grpId="0"/>
      <p:bldP spid="88"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3" name="Group 22">
            <a:extLst>
              <a:ext uri="{FF2B5EF4-FFF2-40B4-BE49-F238E27FC236}">
                <a16:creationId xmlns:a16="http://schemas.microsoft.com/office/drawing/2014/main" id="{738650DC-0883-2B71-507C-EBACA9CB0BDC}"/>
              </a:ext>
            </a:extLst>
          </p:cNvPr>
          <p:cNvGrpSpPr/>
          <p:nvPr/>
        </p:nvGrpSpPr>
        <p:grpSpPr>
          <a:xfrm>
            <a:off x="-157162" y="-126336"/>
            <a:ext cx="1414462" cy="1530714"/>
            <a:chOff x="-157162" y="-126336"/>
            <a:chExt cx="1757362" cy="1901796"/>
          </a:xfrm>
        </p:grpSpPr>
        <p:pic>
          <p:nvPicPr>
            <p:cNvPr id="18" name="Graphic 17">
              <a:extLst>
                <a:ext uri="{FF2B5EF4-FFF2-40B4-BE49-F238E27FC236}">
                  <a16:creationId xmlns:a16="http://schemas.microsoft.com/office/drawing/2014/main" id="{6C61A63B-44AC-7FA1-82C9-0AD9FF11F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5010" y="-116912"/>
              <a:ext cx="775089" cy="857295"/>
            </a:xfrm>
            <a:prstGeom prst="rect">
              <a:avLst/>
            </a:prstGeom>
          </p:spPr>
        </p:pic>
        <p:pic>
          <p:nvPicPr>
            <p:cNvPr id="20" name="Graphic 19">
              <a:extLst>
                <a:ext uri="{FF2B5EF4-FFF2-40B4-BE49-F238E27FC236}">
                  <a16:creationId xmlns:a16="http://schemas.microsoft.com/office/drawing/2014/main" id="{5BEFD948-7573-65C0-96D0-C8B29FEFD5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7162" y="951547"/>
              <a:ext cx="930224" cy="823913"/>
            </a:xfrm>
            <a:prstGeom prst="rect">
              <a:avLst/>
            </a:prstGeom>
          </p:spPr>
        </p:pic>
        <p:pic>
          <p:nvPicPr>
            <p:cNvPr id="22" name="Graphic 21">
              <a:extLst>
                <a:ext uri="{FF2B5EF4-FFF2-40B4-BE49-F238E27FC236}">
                  <a16:creationId xmlns:a16="http://schemas.microsoft.com/office/drawing/2014/main" id="{BC1280F7-24CE-1BC2-FE68-903E863D80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0087373">
              <a:off x="688659" y="-126336"/>
              <a:ext cx="911541" cy="943339"/>
            </a:xfrm>
            <a:prstGeom prst="rect">
              <a:avLst/>
            </a:prstGeom>
          </p:spPr>
        </p:pic>
      </p:grpSp>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818496">
              <a:off x="10465774" y="-263407"/>
              <a:ext cx="1304097" cy="1094798"/>
            </a:xfrm>
            <a:prstGeom prst="rect">
              <a:avLst/>
            </a:prstGeom>
          </p:spPr>
        </p:pic>
      </p:grpSp>
      <p:sp>
        <p:nvSpPr>
          <p:cNvPr id="5" name="Rectangle: Rounded Corners 4">
            <a:extLst>
              <a:ext uri="{FF2B5EF4-FFF2-40B4-BE49-F238E27FC236}">
                <a16:creationId xmlns:a16="http://schemas.microsoft.com/office/drawing/2014/main" id="{BBEA5B0D-D06B-703A-CA93-15F9B989288C}"/>
              </a:ext>
            </a:extLst>
          </p:cNvPr>
          <p:cNvSpPr/>
          <p:nvPr/>
        </p:nvSpPr>
        <p:spPr>
          <a:xfrm>
            <a:off x="3402106" y="-152400"/>
            <a:ext cx="5387788" cy="99822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060A9A-E002-46D2-267C-2A68E227D09B}"/>
              </a:ext>
            </a:extLst>
          </p:cNvPr>
          <p:cNvSpPr txBox="1"/>
          <p:nvPr/>
        </p:nvSpPr>
        <p:spPr>
          <a:xfrm>
            <a:off x="3548699" y="234950"/>
            <a:ext cx="5094664" cy="492443"/>
          </a:xfrm>
          <a:prstGeom prst="rect">
            <a:avLst/>
          </a:prstGeom>
          <a:noFill/>
        </p:spPr>
        <p:txBody>
          <a:bodyPr wrap="none" rtlCol="0">
            <a:spAutoFit/>
          </a:bodyPr>
          <a:lstStyle/>
          <a:p>
            <a:pPr algn="ctr"/>
            <a:r>
              <a:rPr lang="en-US" sz="2600" b="1">
                <a:solidFill>
                  <a:schemeClr val="bg1"/>
                </a:solidFill>
              </a:rPr>
              <a:t>4. PHẢN ỨNG TẠO IODOFORM</a:t>
            </a:r>
          </a:p>
        </p:txBody>
      </p:sp>
      <p:grpSp>
        <p:nvGrpSpPr>
          <p:cNvPr id="31" name="Group 30">
            <a:extLst>
              <a:ext uri="{FF2B5EF4-FFF2-40B4-BE49-F238E27FC236}">
                <a16:creationId xmlns:a16="http://schemas.microsoft.com/office/drawing/2014/main" id="{D0A7DF34-0349-4398-D563-DB6FD0CD14A9}"/>
              </a:ext>
            </a:extLst>
          </p:cNvPr>
          <p:cNvGrpSpPr/>
          <p:nvPr/>
        </p:nvGrpSpPr>
        <p:grpSpPr>
          <a:xfrm>
            <a:off x="1326629" y="4581332"/>
            <a:ext cx="9538742" cy="657922"/>
            <a:chOff x="1326629" y="5346442"/>
            <a:chExt cx="9538742" cy="657922"/>
          </a:xfrm>
        </p:grpSpPr>
        <p:sp>
          <p:nvSpPr>
            <p:cNvPr id="30" name="Rectangle: Rounded Corners 29">
              <a:extLst>
                <a:ext uri="{FF2B5EF4-FFF2-40B4-BE49-F238E27FC236}">
                  <a16:creationId xmlns:a16="http://schemas.microsoft.com/office/drawing/2014/main" id="{2CD1BE68-858F-FEE2-F807-74C5EB930A83}"/>
                </a:ext>
              </a:extLst>
            </p:cNvPr>
            <p:cNvSpPr/>
            <p:nvPr/>
          </p:nvSpPr>
          <p:spPr>
            <a:xfrm>
              <a:off x="1464906" y="5346442"/>
              <a:ext cx="9262188" cy="657922"/>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51DE41-1E6B-DBBA-CB7E-1BF62F660CDD}"/>
                </a:ext>
              </a:extLst>
            </p:cNvPr>
            <p:cNvSpPr txBox="1"/>
            <p:nvPr/>
          </p:nvSpPr>
          <p:spPr>
            <a:xfrm>
              <a:off x="1326629" y="5438446"/>
              <a:ext cx="9538742" cy="473912"/>
            </a:xfrm>
            <a:prstGeom prst="rect">
              <a:avLst/>
            </a:prstGeom>
            <a:noFill/>
          </p:spPr>
          <p:txBody>
            <a:bodyPr wrap="square" rtlCol="0">
              <a:spAutoFit/>
            </a:bodyPr>
            <a:lstStyle/>
            <a:p>
              <a:pPr algn="ctr">
                <a:lnSpc>
                  <a:spcPct val="125000"/>
                </a:lnSpc>
              </a:pPr>
              <a:r>
                <a:rPr lang="en-US" sz="2200">
                  <a:latin typeface="+mj-lt"/>
                </a:rPr>
                <a:t>Phản ứng này dùng để nhận biết các hợp chất có chứa nhóm CH</a:t>
              </a:r>
              <a:r>
                <a:rPr lang="en-US" sz="2200" baseline="-25000">
                  <a:latin typeface="+mj-lt"/>
                </a:rPr>
                <a:t>3</a:t>
              </a:r>
              <a:r>
                <a:rPr lang="en-US" sz="2200">
                  <a:latin typeface="+mj-lt"/>
                </a:rPr>
                <a:t>CO</a:t>
              </a:r>
              <a:r>
                <a:rPr lang="en-US" sz="2200">
                  <a:latin typeface="Tahoma" panose="020B0604030504040204" pitchFamily="34" charset="0"/>
                  <a:ea typeface="Tahoma" panose="020B0604030504040204" pitchFamily="34" charset="0"/>
                  <a:cs typeface="Tahoma" panose="020B0604030504040204" pitchFamily="34" charset="0"/>
                </a:rPr>
                <a:t>−</a:t>
              </a:r>
              <a:endParaRPr lang="en-US" sz="2200">
                <a:latin typeface="+mj-lt"/>
              </a:endParaRPr>
            </a:p>
          </p:txBody>
        </p:sp>
      </p:grpSp>
      <p:grpSp>
        <p:nvGrpSpPr>
          <p:cNvPr id="24" name="Group 23">
            <a:extLst>
              <a:ext uri="{FF2B5EF4-FFF2-40B4-BE49-F238E27FC236}">
                <a16:creationId xmlns:a16="http://schemas.microsoft.com/office/drawing/2014/main" id="{F78F0AEC-63B4-5ECD-09DA-91E18270C142}"/>
              </a:ext>
            </a:extLst>
          </p:cNvPr>
          <p:cNvGrpSpPr/>
          <p:nvPr/>
        </p:nvGrpSpPr>
        <p:grpSpPr>
          <a:xfrm>
            <a:off x="783772" y="2196534"/>
            <a:ext cx="10624458" cy="819150"/>
            <a:chOff x="783772" y="2196534"/>
            <a:chExt cx="10624458" cy="819150"/>
          </a:xfrm>
        </p:grpSpPr>
        <p:sp>
          <p:nvSpPr>
            <p:cNvPr id="15" name="Rectangle 14">
              <a:extLst>
                <a:ext uri="{FF2B5EF4-FFF2-40B4-BE49-F238E27FC236}">
                  <a16:creationId xmlns:a16="http://schemas.microsoft.com/office/drawing/2014/main" id="{36F1393C-A28A-F76C-22D1-B83ABA91FFD5}"/>
                </a:ext>
              </a:extLst>
            </p:cNvPr>
            <p:cNvSpPr/>
            <p:nvPr/>
          </p:nvSpPr>
          <p:spPr>
            <a:xfrm>
              <a:off x="783772" y="2196534"/>
              <a:ext cx="10624458" cy="81915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E41260E-78DD-2ED6-8BD0-F432F6249D52}"/>
                </a:ext>
              </a:extLst>
            </p:cNvPr>
            <p:cNvSpPr txBox="1"/>
            <p:nvPr/>
          </p:nvSpPr>
          <p:spPr>
            <a:xfrm>
              <a:off x="874059" y="2315902"/>
              <a:ext cx="10443882" cy="580415"/>
            </a:xfrm>
            <a:prstGeom prst="rect">
              <a:avLst/>
            </a:prstGeom>
            <a:noFill/>
          </p:spPr>
          <p:txBody>
            <a:bodyPr wrap="square" rtlCol="0">
              <a:spAutoFit/>
            </a:bodyPr>
            <a:lstStyle/>
            <a:p>
              <a:pPr algn="ctr">
                <a:lnSpc>
                  <a:spcPct val="125000"/>
                </a:lnSpc>
              </a:pPr>
              <a:r>
                <a:rPr lang="en-US" sz="2600" b="1">
                  <a:latin typeface="+mj-lt"/>
                </a:rPr>
                <a:t>CH</a:t>
              </a:r>
              <a:r>
                <a:rPr lang="en-US" sz="2600" b="1" baseline="-25000">
                  <a:latin typeface="+mj-lt"/>
                </a:rPr>
                <a:t>3</a:t>
              </a:r>
              <a:r>
                <a:rPr lang="en-US" sz="2600" b="1">
                  <a:latin typeface="+mj-lt"/>
                </a:rPr>
                <a:t>CO−CH</a:t>
              </a:r>
              <a:r>
                <a:rPr lang="en-US" sz="2600" b="1" baseline="-25000">
                  <a:latin typeface="+mj-lt"/>
                </a:rPr>
                <a:t>3</a:t>
              </a:r>
              <a:r>
                <a:rPr lang="en-US" sz="2600" b="1">
                  <a:latin typeface="+mj-lt"/>
                </a:rPr>
                <a:t> + 3</a:t>
              </a:r>
              <a:r>
                <a:rPr lang="en-US" sz="2800" b="1">
                  <a:latin typeface="Times New Roman" panose="02020603050405020304" pitchFamily="18" charset="0"/>
                  <a:cs typeface="Times New Roman" panose="02020603050405020304" pitchFamily="18" charset="0"/>
                </a:rPr>
                <a:t>I</a:t>
              </a:r>
              <a:r>
                <a:rPr lang="en-US" sz="2600" b="1" baseline="-25000">
                  <a:latin typeface="+mj-lt"/>
                </a:rPr>
                <a:t>2</a:t>
              </a:r>
              <a:r>
                <a:rPr lang="en-US" sz="2600" b="1">
                  <a:latin typeface="+mj-lt"/>
                </a:rPr>
                <a:t> + 4NaOH </a:t>
              </a:r>
              <a:r>
                <a:rPr lang="en-US" sz="2600" b="1">
                  <a:latin typeface="+mj-lt"/>
                  <a:cs typeface="Assistant" pitchFamily="2" charset="-79"/>
                </a:rPr>
                <a:t>→ CH</a:t>
              </a:r>
              <a:r>
                <a:rPr lang="en-US" sz="2600" b="1" baseline="-25000">
                  <a:latin typeface="+mj-lt"/>
                  <a:cs typeface="Assistant" pitchFamily="2" charset="-79"/>
                </a:rPr>
                <a:t>3</a:t>
              </a:r>
              <a:r>
                <a:rPr lang="en-US" sz="2600" b="1">
                  <a:latin typeface="+mj-lt"/>
                </a:rPr>
                <a:t>−COONa + 3Na</a:t>
              </a:r>
              <a:r>
                <a:rPr lang="en-US" sz="2800" b="1">
                  <a:latin typeface="Times New Roman" panose="02020603050405020304" pitchFamily="18" charset="0"/>
                  <a:cs typeface="Times New Roman" panose="02020603050405020304" pitchFamily="18" charset="0"/>
                </a:rPr>
                <a:t>I</a:t>
              </a:r>
              <a:r>
                <a:rPr lang="en-US" sz="2600" b="1">
                  <a:latin typeface="+mj-lt"/>
                </a:rPr>
                <a:t> + CH</a:t>
              </a:r>
              <a:r>
                <a:rPr lang="en-US" sz="2800" b="1">
                  <a:latin typeface="Times New Roman" panose="02020603050405020304" pitchFamily="18" charset="0"/>
                  <a:cs typeface="Times New Roman" panose="02020603050405020304" pitchFamily="18" charset="0"/>
                </a:rPr>
                <a:t>I</a:t>
              </a:r>
              <a:r>
                <a:rPr lang="en-US" sz="2600" b="1" baseline="-25000">
                  <a:latin typeface="+mj-lt"/>
                </a:rPr>
                <a:t>3</a:t>
              </a:r>
              <a:r>
                <a:rPr lang="en-US" sz="2600" b="1">
                  <a:latin typeface="+mj-lt"/>
                </a:rPr>
                <a:t> + 3H</a:t>
              </a:r>
              <a:r>
                <a:rPr lang="en-US" sz="2600" b="1" baseline="-25000">
                  <a:latin typeface="+mj-lt"/>
                </a:rPr>
                <a:t>2</a:t>
              </a:r>
              <a:r>
                <a:rPr lang="en-US" sz="2600" b="1">
                  <a:latin typeface="+mj-lt"/>
                </a:rPr>
                <a:t>O</a:t>
              </a:r>
            </a:p>
          </p:txBody>
        </p:sp>
      </p:grpSp>
      <p:grpSp>
        <p:nvGrpSpPr>
          <p:cNvPr id="21" name="Group 20">
            <a:extLst>
              <a:ext uri="{FF2B5EF4-FFF2-40B4-BE49-F238E27FC236}">
                <a16:creationId xmlns:a16="http://schemas.microsoft.com/office/drawing/2014/main" id="{B68BA5EB-4CD9-F580-D701-4D0829C79483}"/>
              </a:ext>
            </a:extLst>
          </p:cNvPr>
          <p:cNvGrpSpPr/>
          <p:nvPr/>
        </p:nvGrpSpPr>
        <p:grpSpPr>
          <a:xfrm>
            <a:off x="1268963" y="3375784"/>
            <a:ext cx="9654076" cy="819150"/>
            <a:chOff x="1268963" y="3935622"/>
            <a:chExt cx="9654076" cy="819150"/>
          </a:xfrm>
        </p:grpSpPr>
        <p:sp>
          <p:nvSpPr>
            <p:cNvPr id="19" name="Rectangle 18">
              <a:extLst>
                <a:ext uri="{FF2B5EF4-FFF2-40B4-BE49-F238E27FC236}">
                  <a16:creationId xmlns:a16="http://schemas.microsoft.com/office/drawing/2014/main" id="{9220753D-F318-DE74-2C7F-604CA71AE363}"/>
                </a:ext>
              </a:extLst>
            </p:cNvPr>
            <p:cNvSpPr/>
            <p:nvPr/>
          </p:nvSpPr>
          <p:spPr>
            <a:xfrm>
              <a:off x="1268963" y="3935622"/>
              <a:ext cx="9654076" cy="819150"/>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E9F272B-5342-34F7-EDC6-FAA168095B28}"/>
                </a:ext>
              </a:extLst>
            </p:cNvPr>
            <p:cNvSpPr txBox="1"/>
            <p:nvPr/>
          </p:nvSpPr>
          <p:spPr>
            <a:xfrm>
              <a:off x="1390261" y="4054990"/>
              <a:ext cx="9411478" cy="580415"/>
            </a:xfrm>
            <a:prstGeom prst="rect">
              <a:avLst/>
            </a:prstGeom>
            <a:noFill/>
          </p:spPr>
          <p:txBody>
            <a:bodyPr wrap="square" rtlCol="0">
              <a:spAutoFit/>
            </a:bodyPr>
            <a:lstStyle/>
            <a:p>
              <a:pPr algn="ctr">
                <a:lnSpc>
                  <a:spcPct val="125000"/>
                </a:lnSpc>
              </a:pPr>
              <a:r>
                <a:rPr lang="en-US" sz="2600" b="1" dirty="0">
                  <a:latin typeface="+mj-lt"/>
                </a:rPr>
                <a:t>CH</a:t>
              </a:r>
              <a:r>
                <a:rPr lang="en-US" sz="2600" b="1" baseline="-25000" dirty="0">
                  <a:latin typeface="+mj-lt"/>
                </a:rPr>
                <a:t>3</a:t>
              </a:r>
              <a:r>
                <a:rPr lang="en-US" sz="2600" b="1" dirty="0">
                  <a:latin typeface="+mj-lt"/>
                </a:rPr>
                <a:t>CO−H + </a:t>
              </a:r>
              <a:r>
                <a:rPr lang="en-US" sz="2800" b="1" dirty="0">
                  <a:latin typeface="Times New Roman" panose="02020603050405020304" pitchFamily="18" charset="0"/>
                  <a:cs typeface="Times New Roman" panose="02020603050405020304" pitchFamily="18" charset="0"/>
                </a:rPr>
                <a:t>I</a:t>
              </a:r>
              <a:r>
                <a:rPr lang="en-US" sz="2600" b="1" baseline="-25000" dirty="0">
                  <a:latin typeface="+mj-lt"/>
                </a:rPr>
                <a:t>2</a:t>
              </a:r>
              <a:r>
                <a:rPr lang="en-US" sz="2600" b="1" dirty="0">
                  <a:latin typeface="+mj-lt"/>
                </a:rPr>
                <a:t> + 4NaOH </a:t>
              </a:r>
              <a:r>
                <a:rPr lang="en-US" sz="2600" b="1" dirty="0">
                  <a:latin typeface="+mj-lt"/>
                  <a:cs typeface="Assistant" pitchFamily="2" charset="-79"/>
                </a:rPr>
                <a:t>→ H</a:t>
              </a:r>
              <a:r>
                <a:rPr lang="en-US" sz="2600" b="1" dirty="0">
                  <a:latin typeface="+mj-lt"/>
                </a:rPr>
                <a:t>−</a:t>
              </a:r>
              <a:r>
                <a:rPr lang="en-US" sz="2600" b="1" dirty="0" err="1">
                  <a:latin typeface="+mj-lt"/>
                </a:rPr>
                <a:t>COONa</a:t>
              </a:r>
              <a:r>
                <a:rPr lang="en-US" sz="2600" b="1" dirty="0">
                  <a:latin typeface="+mj-lt"/>
                </a:rPr>
                <a:t> + 3Na</a:t>
              </a:r>
              <a:r>
                <a:rPr lang="en-US" sz="2800" b="1" dirty="0">
                  <a:latin typeface="Times New Roman" panose="02020603050405020304" pitchFamily="18" charset="0"/>
                  <a:cs typeface="Times New Roman" panose="02020603050405020304" pitchFamily="18" charset="0"/>
                </a:rPr>
                <a:t>I</a:t>
              </a:r>
              <a:r>
                <a:rPr lang="en-US" sz="2600" b="1" dirty="0">
                  <a:latin typeface="+mj-lt"/>
                </a:rPr>
                <a:t> + CH</a:t>
              </a:r>
              <a:r>
                <a:rPr lang="en-US" sz="2800" b="1" dirty="0">
                  <a:latin typeface="Times New Roman" panose="02020603050405020304" pitchFamily="18" charset="0"/>
                  <a:cs typeface="Times New Roman" panose="02020603050405020304" pitchFamily="18" charset="0"/>
                </a:rPr>
                <a:t>I</a:t>
              </a:r>
              <a:r>
                <a:rPr lang="en-US" sz="2600" b="1" baseline="-25000" dirty="0">
                  <a:latin typeface="+mj-lt"/>
                </a:rPr>
                <a:t>3</a:t>
              </a:r>
              <a:r>
                <a:rPr lang="en-US" sz="2600" b="1" dirty="0">
                  <a:latin typeface="+mj-lt"/>
                </a:rPr>
                <a:t> + 3H</a:t>
              </a:r>
              <a:r>
                <a:rPr lang="en-US" sz="2600" b="1" baseline="-25000" dirty="0">
                  <a:latin typeface="+mj-lt"/>
                </a:rPr>
                <a:t>2</a:t>
              </a:r>
              <a:r>
                <a:rPr lang="en-US" sz="2600" b="1" dirty="0">
                  <a:latin typeface="+mj-lt"/>
                </a:rPr>
                <a:t>O</a:t>
              </a:r>
            </a:p>
          </p:txBody>
        </p:sp>
      </p:grpSp>
      <p:grpSp>
        <p:nvGrpSpPr>
          <p:cNvPr id="17" name="Group 16">
            <a:extLst>
              <a:ext uri="{FF2B5EF4-FFF2-40B4-BE49-F238E27FC236}">
                <a16:creationId xmlns:a16="http://schemas.microsoft.com/office/drawing/2014/main" id="{A4C8AEDC-1FBA-3F30-DE8A-E30F7532DCD1}"/>
              </a:ext>
            </a:extLst>
          </p:cNvPr>
          <p:cNvGrpSpPr/>
          <p:nvPr/>
        </p:nvGrpSpPr>
        <p:grpSpPr>
          <a:xfrm>
            <a:off x="723135" y="1181787"/>
            <a:ext cx="1965325" cy="772386"/>
            <a:chOff x="1416050" y="979031"/>
            <a:chExt cx="1965325" cy="772386"/>
          </a:xfrm>
        </p:grpSpPr>
        <p:sp>
          <p:nvSpPr>
            <p:cNvPr id="27" name="TextBox 26">
              <a:extLst>
                <a:ext uri="{FF2B5EF4-FFF2-40B4-BE49-F238E27FC236}">
                  <a16:creationId xmlns:a16="http://schemas.microsoft.com/office/drawing/2014/main" id="{E7487B86-09E1-7202-DD49-57FAD4855E2B}"/>
                </a:ext>
              </a:extLst>
            </p:cNvPr>
            <p:cNvSpPr txBox="1"/>
            <p:nvPr/>
          </p:nvSpPr>
          <p:spPr>
            <a:xfrm>
              <a:off x="2101692" y="1099705"/>
              <a:ext cx="1279683" cy="510778"/>
            </a:xfrm>
            <a:prstGeom prst="roundRect">
              <a:avLst/>
            </a:prstGeom>
            <a:solidFill>
              <a:srgbClr val="237F5C"/>
            </a:solidFill>
          </p:spPr>
          <p:txBody>
            <a:bodyPr wrap="square" rtlCol="0">
              <a:spAutoFit/>
            </a:bodyPr>
            <a:lstStyle/>
            <a:p>
              <a:pPr algn="ctr"/>
              <a:r>
                <a:rPr lang="en-US" sz="2400" b="1" dirty="0" err="1">
                  <a:solidFill>
                    <a:schemeClr val="bg1"/>
                  </a:solidFill>
                </a:rPr>
                <a:t>Ví</a:t>
              </a:r>
              <a:r>
                <a:rPr lang="en-US" sz="2400" b="1" dirty="0">
                  <a:solidFill>
                    <a:schemeClr val="bg1"/>
                  </a:solidFill>
                </a:rPr>
                <a:t> </a:t>
              </a:r>
              <a:r>
                <a:rPr lang="en-US" sz="2400" b="1" dirty="0" err="1">
                  <a:solidFill>
                    <a:schemeClr val="bg1"/>
                  </a:solidFill>
                </a:rPr>
                <a:t>dụ</a:t>
              </a:r>
              <a:r>
                <a:rPr lang="en-US" sz="2400" b="1" dirty="0">
                  <a:solidFill>
                    <a:schemeClr val="bg1"/>
                  </a:solidFill>
                </a:rPr>
                <a:t> </a:t>
              </a:r>
            </a:p>
          </p:txBody>
        </p:sp>
        <p:pic>
          <p:nvPicPr>
            <p:cNvPr id="28" name="Picture 27">
              <a:extLst>
                <a:ext uri="{FF2B5EF4-FFF2-40B4-BE49-F238E27FC236}">
                  <a16:creationId xmlns:a16="http://schemas.microsoft.com/office/drawing/2014/main" id="{90F04EB0-AB6D-54E7-AA0B-0C7F6EE6D82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6050" y="979031"/>
              <a:ext cx="772386" cy="772386"/>
            </a:xfrm>
            <a:prstGeom prst="rect">
              <a:avLst/>
            </a:prstGeom>
          </p:spPr>
        </p:pic>
      </p:grpSp>
    </p:spTree>
    <p:extLst>
      <p:ext uri="{BB962C8B-B14F-4D97-AF65-F5344CB8AC3E}">
        <p14:creationId xmlns:p14="http://schemas.microsoft.com/office/powerpoint/2010/main" val="426158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10B4FB6-8469-4BAC-FA58-9AA2B8CB7FAB}"/>
              </a:ext>
            </a:extLst>
          </p:cNvPr>
          <p:cNvSpPr txBox="1"/>
          <p:nvPr/>
        </p:nvSpPr>
        <p:spPr>
          <a:xfrm>
            <a:off x="3813935" y="4921561"/>
            <a:ext cx="1991359" cy="523220"/>
          </a:xfrm>
          <a:prstGeom prst="rect">
            <a:avLst/>
          </a:prstGeom>
          <a:noFill/>
        </p:spPr>
        <p:txBody>
          <a:bodyPr wrap="square" rtlCol="0">
            <a:spAutoFit/>
          </a:bodyPr>
          <a:lstStyle/>
          <a:p>
            <a:r>
              <a:rPr lang="en-US" sz="2800" b="1" dirty="0">
                <a:solidFill>
                  <a:schemeClr val="bg1"/>
                </a:solidFill>
              </a:rPr>
              <a:t>CÂU HỎI 2</a:t>
            </a:r>
          </a:p>
        </p:txBody>
      </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034408"/>
            <a:chOff x="2155371" y="1620596"/>
            <a:chExt cx="7881258" cy="1593288"/>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1593288"/>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1381802"/>
            </a:xfrm>
            <a:prstGeom prst="rect">
              <a:avLst/>
            </a:prstGeom>
            <a:noFill/>
          </p:spPr>
          <p:txBody>
            <a:bodyPr wrap="square" rtlCol="0">
              <a:spAutoFit/>
            </a:bodyPr>
            <a:lstStyle/>
            <a:p>
              <a:pPr algn="ctr">
                <a:lnSpc>
                  <a:spcPct val="125000"/>
                </a:lnSpc>
              </a:pPr>
              <a:r>
                <a:rPr lang="vi-VN" sz="2200" b="1" dirty="0"/>
                <a:t> Thực hiện thí nghiệm 3 tạo iodoform. Từ phương trình hóa học, xác định vai trò của I</a:t>
              </a:r>
              <a:r>
                <a:rPr lang="vi-VN" sz="2200" b="1" baseline="-25000" dirty="0"/>
                <a:t>2</a:t>
              </a:r>
              <a:r>
                <a:rPr lang="vi-VN" sz="2200" b="1" dirty="0"/>
                <a:t> và NaOH trong phản ứng tạo iodoform.</a:t>
              </a:r>
              <a:endParaRPr lang="en-US" sz="2200" b="1" dirty="0"/>
            </a:p>
          </p:txBody>
        </p:sp>
      </p:grpSp>
      <p:grpSp>
        <p:nvGrpSpPr>
          <p:cNvPr id="7" name="Group 6">
            <a:extLst>
              <a:ext uri="{FF2B5EF4-FFF2-40B4-BE49-F238E27FC236}">
                <a16:creationId xmlns:a16="http://schemas.microsoft.com/office/drawing/2014/main" id="{B4022703-1217-7345-E73D-6C2AD08B43A0}"/>
              </a:ext>
            </a:extLst>
          </p:cNvPr>
          <p:cNvGrpSpPr/>
          <p:nvPr/>
        </p:nvGrpSpPr>
        <p:grpSpPr>
          <a:xfrm>
            <a:off x="703087" y="3088173"/>
            <a:ext cx="10907745" cy="830997"/>
            <a:chOff x="587723" y="3975383"/>
            <a:chExt cx="10907745" cy="830997"/>
          </a:xfrm>
        </p:grpSpPr>
        <p:pic>
          <p:nvPicPr>
            <p:cNvPr id="9" name="Picture 8">
              <a:extLst>
                <a:ext uri="{FF2B5EF4-FFF2-40B4-BE49-F238E27FC236}">
                  <a16:creationId xmlns:a16="http://schemas.microsoft.com/office/drawing/2014/main" id="{5086483A-1F75-D356-208E-B10BDAD14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23" y="4009461"/>
              <a:ext cx="762842" cy="762842"/>
            </a:xfrm>
            <a:prstGeom prst="rect">
              <a:avLst/>
            </a:prstGeom>
          </p:spPr>
        </p:pic>
        <p:sp>
          <p:nvSpPr>
            <p:cNvPr id="2" name="Rectangle 1">
              <a:extLst>
                <a:ext uri="{FF2B5EF4-FFF2-40B4-BE49-F238E27FC236}">
                  <a16:creationId xmlns:a16="http://schemas.microsoft.com/office/drawing/2014/main" id="{4AA0A211-A0EA-5AA8-F2B5-2D97E02E4167}"/>
                </a:ext>
              </a:extLst>
            </p:cNvPr>
            <p:cNvSpPr>
              <a:spLocks noChangeArrowheads="1"/>
            </p:cNvSpPr>
            <p:nvPr/>
          </p:nvSpPr>
          <p:spPr bwMode="auto">
            <a:xfrm>
              <a:off x="1472485" y="3975383"/>
              <a:ext cx="1002298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b="0" i="0" dirty="0">
                  <a:solidFill>
                    <a:srgbClr val="333333"/>
                  </a:solidFill>
                  <a:effectLst/>
                  <a:latin typeface="+mj-lt"/>
                </a:rPr>
                <a:t>Từ phương trình hóa học, thấy  I</a:t>
              </a:r>
              <a:r>
                <a:rPr lang="vi-VN" sz="2400" b="0" i="0" baseline="-25000" dirty="0">
                  <a:solidFill>
                    <a:srgbClr val="333333"/>
                  </a:solidFill>
                  <a:effectLst/>
                  <a:latin typeface="+mj-lt"/>
                </a:rPr>
                <a:t>2</a:t>
              </a:r>
              <a:r>
                <a:rPr lang="vi-VN" sz="2400" b="0" i="0" dirty="0">
                  <a:solidFill>
                    <a:srgbClr val="333333"/>
                  </a:solidFill>
                  <a:effectLst/>
                  <a:latin typeface="+mj-lt"/>
                </a:rPr>
                <a:t> là chất oxi hoá và NaOH đóng vai trò làm môi trường trong phản ứng tạo iodoform.</a:t>
              </a:r>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324036" y="507121"/>
            <a:ext cx="2239901" cy="523220"/>
          </a:xfrm>
          <a:prstGeom prst="rect">
            <a:avLst/>
          </a:prstGeom>
          <a:noFill/>
        </p:spPr>
        <p:txBody>
          <a:bodyPr wrap="square" rtlCol="0">
            <a:spAutoFit/>
          </a:bodyPr>
          <a:lstStyle/>
          <a:p>
            <a:r>
              <a:rPr lang="en-US" sz="2800" b="1" dirty="0">
                <a:solidFill>
                  <a:schemeClr val="bg1"/>
                </a:solidFill>
              </a:rPr>
              <a:t>CÂU HỎI 11</a:t>
            </a:r>
          </a:p>
        </p:txBody>
      </p:sp>
    </p:spTree>
    <p:extLst>
      <p:ext uri="{BB962C8B-B14F-4D97-AF65-F5344CB8AC3E}">
        <p14:creationId xmlns:p14="http://schemas.microsoft.com/office/powerpoint/2010/main" val="384935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6</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02390"/>
            <a:ext cx="9815740" cy="2421163"/>
            <a:chOff x="1965788" y="2168370"/>
            <a:chExt cx="7305865" cy="4469035"/>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4469035"/>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8"/>
              <a:ext cx="7054310" cy="4185482"/>
            </a:xfrm>
            <a:prstGeom prst="rect">
              <a:avLst/>
            </a:prstGeom>
            <a:noFill/>
          </p:spPr>
          <p:txBody>
            <a:bodyPr wrap="square" rtlCol="0">
              <a:spAutoFit/>
            </a:bodyPr>
            <a:lstStyle/>
            <a:p>
              <a:pPr algn="ctr">
                <a:lnSpc>
                  <a:spcPct val="120000"/>
                </a:lnSpc>
              </a:pPr>
              <a:r>
                <a:rPr lang="vi-VN" sz="2400" b="1" dirty="0"/>
                <a:t>Hoàn thành các phản ứng hóa học của các chất của các phản ứng sau </a:t>
              </a:r>
            </a:p>
            <a:p>
              <a:pPr>
                <a:lnSpc>
                  <a:spcPct val="120000"/>
                </a:lnSpc>
              </a:pPr>
              <a:r>
                <a:rPr lang="vi-VN" sz="2400" b="1" dirty="0"/>
                <a:t>a) HCHO + [Ag(NH</a:t>
              </a:r>
              <a:r>
                <a:rPr lang="vi-VN" sz="2400" b="1" baseline="-25000" dirty="0"/>
                <a:t>3</a:t>
              </a:r>
              <a:r>
                <a:rPr lang="vi-VN" sz="2400" b="1" dirty="0"/>
                <a:t>)</a:t>
              </a:r>
              <a:r>
                <a:rPr lang="vi-VN" sz="2400" b="1" baseline="-25000" dirty="0"/>
                <a:t>2</a:t>
              </a:r>
              <a:r>
                <a:rPr lang="vi-VN" sz="2400" b="1" dirty="0"/>
                <a:t>]OH → </a:t>
              </a:r>
            </a:p>
            <a:p>
              <a:pPr>
                <a:lnSpc>
                  <a:spcPct val="120000"/>
                </a:lnSpc>
              </a:pPr>
              <a:r>
                <a:rPr lang="vi-VN" sz="2400" b="1" dirty="0"/>
                <a:t>b) C</a:t>
              </a:r>
              <a:r>
                <a:rPr lang="vi-VN" sz="2400" b="1" baseline="-25000" dirty="0"/>
                <a:t>2</a:t>
              </a:r>
              <a:r>
                <a:rPr lang="vi-VN" sz="2400" b="1" dirty="0"/>
                <a:t>H</a:t>
              </a:r>
              <a:r>
                <a:rPr lang="vi-VN" sz="2400" b="1" baseline="-25000" dirty="0"/>
                <a:t>5</a:t>
              </a:r>
              <a:r>
                <a:rPr lang="vi-VN" sz="2400" b="1" dirty="0"/>
                <a:t>CHO + Cu(OH)</a:t>
              </a:r>
              <a:r>
                <a:rPr lang="vi-VN" sz="2400" b="1" baseline="-25000" dirty="0"/>
                <a:t>2</a:t>
              </a:r>
              <a:r>
                <a:rPr lang="vi-VN" sz="2400" b="1" dirty="0"/>
                <a:t> + NaOH →</a:t>
              </a:r>
            </a:p>
            <a:p>
              <a:pPr>
                <a:lnSpc>
                  <a:spcPct val="120000"/>
                </a:lnSpc>
              </a:pPr>
              <a:r>
                <a:rPr lang="vi-VN" sz="2400" b="1" dirty="0"/>
                <a:t>c) C</a:t>
              </a:r>
              <a:r>
                <a:rPr lang="vi-VN" sz="2400" b="1" baseline="-25000" dirty="0"/>
                <a:t>2</a:t>
              </a:r>
              <a:r>
                <a:rPr lang="vi-VN" sz="2400" b="1" dirty="0"/>
                <a:t>H</a:t>
              </a:r>
              <a:r>
                <a:rPr lang="vi-VN" sz="2400" b="1" baseline="-25000" dirty="0"/>
                <a:t>5</a:t>
              </a:r>
              <a:r>
                <a:rPr lang="vi-VN" sz="2400" b="1" dirty="0"/>
                <a:t>CHO + HCN → </a:t>
              </a:r>
              <a:endParaRPr lang="vi-VN" sz="2400" b="1" baseline="-25000" dirty="0"/>
            </a:p>
          </p:txBody>
        </p:sp>
      </p:grpSp>
      <p:grpSp>
        <p:nvGrpSpPr>
          <p:cNvPr id="20" name="Group 19">
            <a:extLst>
              <a:ext uri="{FF2B5EF4-FFF2-40B4-BE49-F238E27FC236}">
                <a16:creationId xmlns:a16="http://schemas.microsoft.com/office/drawing/2014/main" id="{69415327-7B5B-2582-1A50-BE0ADE1696DC}"/>
              </a:ext>
            </a:extLst>
          </p:cNvPr>
          <p:cNvGrpSpPr/>
          <p:nvPr/>
        </p:nvGrpSpPr>
        <p:grpSpPr>
          <a:xfrm>
            <a:off x="659780" y="4053894"/>
            <a:ext cx="10872439" cy="1329482"/>
            <a:chOff x="826487" y="3091721"/>
            <a:chExt cx="10872439" cy="1329482"/>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487" y="3091721"/>
              <a:ext cx="609601" cy="609601"/>
            </a:xfrm>
            <a:prstGeom prst="rect">
              <a:avLst/>
            </a:prstGeom>
          </p:spPr>
        </p:pic>
        <p:sp>
          <p:nvSpPr>
            <p:cNvPr id="19" name="TextBox 18">
              <a:extLst>
                <a:ext uri="{FF2B5EF4-FFF2-40B4-BE49-F238E27FC236}">
                  <a16:creationId xmlns:a16="http://schemas.microsoft.com/office/drawing/2014/main" id="{9005EE99-C7B4-CB3F-ED4D-DD1DFF2F1703}"/>
                </a:ext>
              </a:extLst>
            </p:cNvPr>
            <p:cNvSpPr txBox="1"/>
            <p:nvPr/>
          </p:nvSpPr>
          <p:spPr>
            <a:xfrm>
              <a:off x="1577566" y="3128541"/>
              <a:ext cx="10121360" cy="1292662"/>
            </a:xfrm>
            <a:prstGeom prst="rect">
              <a:avLst/>
            </a:prstGeom>
            <a:noFill/>
          </p:spPr>
          <p:txBody>
            <a:bodyPr wrap="none" lIns="0" tIns="0" rIns="0" bIns="0" rtlCol="0">
              <a:spAutoFit/>
            </a:bodyPr>
            <a:lstStyle/>
            <a:p>
              <a:pPr algn="l"/>
              <a:r>
                <a:rPr lang="pt-BR" sz="2800" b="0" i="0" dirty="0">
                  <a:solidFill>
                    <a:srgbClr val="333333"/>
                  </a:solidFill>
                  <a:effectLst/>
                  <a:latin typeface="+mj-lt"/>
                </a:rPr>
                <a:t>HCHO + 2[Ag(NH</a:t>
              </a:r>
              <a:r>
                <a:rPr lang="pt-BR" sz="2800" b="0" i="0" baseline="-25000" dirty="0">
                  <a:solidFill>
                    <a:srgbClr val="333333"/>
                  </a:solidFill>
                  <a:effectLst/>
                  <a:latin typeface="+mj-lt"/>
                </a:rPr>
                <a:t>3</a:t>
              </a:r>
              <a:r>
                <a:rPr lang="pt-BR" sz="2800" b="0" i="0" dirty="0">
                  <a:solidFill>
                    <a:srgbClr val="333333"/>
                  </a:solidFill>
                  <a:effectLst/>
                  <a:latin typeface="+mj-lt"/>
                </a:rPr>
                <a:t>)</a:t>
              </a:r>
              <a:r>
                <a:rPr lang="pt-BR" sz="2800" b="0" i="0" baseline="-25000" dirty="0">
                  <a:solidFill>
                    <a:srgbClr val="333333"/>
                  </a:solidFill>
                  <a:effectLst/>
                  <a:latin typeface="+mj-lt"/>
                </a:rPr>
                <a:t>2</a:t>
              </a:r>
              <a:r>
                <a:rPr lang="pt-BR" sz="2800" b="0" i="0" dirty="0">
                  <a:solidFill>
                    <a:srgbClr val="333333"/>
                  </a:solidFill>
                  <a:effectLst/>
                  <a:latin typeface="+mj-lt"/>
                </a:rPr>
                <a:t>]OH → (NH</a:t>
              </a:r>
              <a:r>
                <a:rPr lang="pt-BR" sz="2800" b="0" i="0" baseline="-25000" dirty="0">
                  <a:solidFill>
                    <a:srgbClr val="333333"/>
                  </a:solidFill>
                  <a:effectLst/>
                  <a:latin typeface="+mj-lt"/>
                </a:rPr>
                <a:t>4</a:t>
              </a:r>
              <a:r>
                <a:rPr lang="pt-BR" sz="2800" b="0" i="0" dirty="0">
                  <a:solidFill>
                    <a:srgbClr val="333333"/>
                  </a:solidFill>
                  <a:effectLst/>
                  <a:latin typeface="+mj-lt"/>
                </a:rPr>
                <a:t>)</a:t>
              </a:r>
              <a:r>
                <a:rPr lang="pt-BR" sz="2800" b="0" i="0" baseline="-25000" dirty="0">
                  <a:solidFill>
                    <a:srgbClr val="333333"/>
                  </a:solidFill>
                  <a:effectLst/>
                  <a:latin typeface="+mj-lt"/>
                </a:rPr>
                <a:t>2</a:t>
              </a:r>
              <a:r>
                <a:rPr lang="pt-BR" sz="2800" b="0" i="0" dirty="0">
                  <a:solidFill>
                    <a:srgbClr val="333333"/>
                  </a:solidFill>
                  <a:effectLst/>
                  <a:latin typeface="+mj-lt"/>
                </a:rPr>
                <a:t>CO</a:t>
              </a:r>
              <a:r>
                <a:rPr lang="pt-BR" sz="2800" b="0" i="0" baseline="-25000" dirty="0">
                  <a:solidFill>
                    <a:srgbClr val="333333"/>
                  </a:solidFill>
                  <a:effectLst/>
                  <a:latin typeface="+mj-lt"/>
                </a:rPr>
                <a:t>3</a:t>
              </a:r>
              <a:r>
                <a:rPr lang="pt-BR" sz="2800" b="0" i="0" dirty="0">
                  <a:solidFill>
                    <a:srgbClr val="333333"/>
                  </a:solidFill>
                  <a:effectLst/>
                  <a:latin typeface="+mj-lt"/>
                </a:rPr>
                <a:t> + 4Ag  + 6NH</a:t>
              </a:r>
              <a:r>
                <a:rPr lang="pt-BR" sz="2800" b="0" i="0" baseline="-25000" dirty="0">
                  <a:solidFill>
                    <a:srgbClr val="333333"/>
                  </a:solidFill>
                  <a:effectLst/>
                  <a:latin typeface="+mj-lt"/>
                </a:rPr>
                <a:t>3</a:t>
              </a:r>
              <a:r>
                <a:rPr lang="pt-BR" sz="2800" b="0" i="0" dirty="0">
                  <a:solidFill>
                    <a:srgbClr val="333333"/>
                  </a:solidFill>
                  <a:effectLst/>
                  <a:latin typeface="+mj-lt"/>
                </a:rPr>
                <a:t> + 2H</a:t>
              </a:r>
              <a:r>
                <a:rPr lang="pt-BR" sz="2800" b="0" i="0" baseline="-25000" dirty="0">
                  <a:solidFill>
                    <a:srgbClr val="333333"/>
                  </a:solidFill>
                  <a:effectLst/>
                  <a:latin typeface="+mj-lt"/>
                </a:rPr>
                <a:t>2</a:t>
              </a:r>
              <a:r>
                <a:rPr lang="pt-BR" sz="2800" b="0" i="0" dirty="0">
                  <a:solidFill>
                    <a:srgbClr val="333333"/>
                  </a:solidFill>
                  <a:effectLst/>
                  <a:latin typeface="+mj-lt"/>
                </a:rPr>
                <a:t>O</a:t>
              </a:r>
            </a:p>
            <a:p>
              <a:pPr algn="l"/>
              <a:r>
                <a:rPr lang="pt-BR" sz="2800" b="0" i="0" dirty="0">
                  <a:solidFill>
                    <a:srgbClr val="333333"/>
                  </a:solidFill>
                  <a:effectLst/>
                  <a:latin typeface="+mj-lt"/>
                </a:rPr>
                <a:t>C</a:t>
              </a:r>
              <a:r>
                <a:rPr lang="pt-BR" sz="2800" b="0" i="0" baseline="-25000" dirty="0">
                  <a:solidFill>
                    <a:srgbClr val="333333"/>
                  </a:solidFill>
                  <a:effectLst/>
                  <a:latin typeface="+mj-lt"/>
                </a:rPr>
                <a:t>2</a:t>
              </a:r>
              <a:r>
                <a:rPr lang="pt-BR" sz="2800" b="0" i="0" dirty="0">
                  <a:solidFill>
                    <a:srgbClr val="333333"/>
                  </a:solidFill>
                  <a:effectLst/>
                  <a:latin typeface="+mj-lt"/>
                </a:rPr>
                <a:t>H</a:t>
              </a:r>
              <a:r>
                <a:rPr lang="pt-BR" sz="2800" b="0" i="0" baseline="-25000" dirty="0">
                  <a:solidFill>
                    <a:srgbClr val="333333"/>
                  </a:solidFill>
                  <a:effectLst/>
                  <a:latin typeface="+mj-lt"/>
                </a:rPr>
                <a:t>5</a:t>
              </a:r>
              <a:r>
                <a:rPr lang="pt-BR" sz="2800" b="0" i="0" dirty="0">
                  <a:solidFill>
                    <a:srgbClr val="333333"/>
                  </a:solidFill>
                  <a:effectLst/>
                  <a:latin typeface="+mj-lt"/>
                </a:rPr>
                <a:t>CHO + 2Cu(OH)</a:t>
              </a:r>
              <a:r>
                <a:rPr lang="pt-BR" sz="2800" b="0" i="0" baseline="-25000" dirty="0">
                  <a:solidFill>
                    <a:srgbClr val="333333"/>
                  </a:solidFill>
                  <a:effectLst/>
                  <a:latin typeface="+mj-lt"/>
                </a:rPr>
                <a:t>2 </a:t>
              </a:r>
              <a:r>
                <a:rPr lang="pt-BR" sz="2800" b="0" i="0" dirty="0">
                  <a:solidFill>
                    <a:srgbClr val="333333"/>
                  </a:solidFill>
                  <a:effectLst/>
                  <a:latin typeface="+mj-lt"/>
                </a:rPr>
                <a:t>+ NaOH → C</a:t>
              </a:r>
              <a:r>
                <a:rPr lang="pt-BR" sz="2800" b="0" i="0" baseline="-25000" dirty="0">
                  <a:solidFill>
                    <a:srgbClr val="333333"/>
                  </a:solidFill>
                  <a:effectLst/>
                  <a:latin typeface="+mj-lt"/>
                </a:rPr>
                <a:t>2</a:t>
              </a:r>
              <a:r>
                <a:rPr lang="pt-BR" sz="2800" b="0" i="0" dirty="0">
                  <a:solidFill>
                    <a:srgbClr val="333333"/>
                  </a:solidFill>
                  <a:effectLst/>
                  <a:latin typeface="+mj-lt"/>
                </a:rPr>
                <a:t>H</a:t>
              </a:r>
              <a:r>
                <a:rPr lang="pt-BR" sz="2800" b="0" i="0" baseline="-25000" dirty="0">
                  <a:solidFill>
                    <a:srgbClr val="333333"/>
                  </a:solidFill>
                  <a:effectLst/>
                  <a:latin typeface="+mj-lt"/>
                </a:rPr>
                <a:t>5</a:t>
              </a:r>
              <a:r>
                <a:rPr lang="pt-BR" sz="2800" b="0" i="0" dirty="0">
                  <a:solidFill>
                    <a:srgbClr val="333333"/>
                  </a:solidFill>
                  <a:effectLst/>
                  <a:latin typeface="+mj-lt"/>
                </a:rPr>
                <a:t>COONa + Cu</a:t>
              </a:r>
              <a:r>
                <a:rPr lang="pt-BR" sz="2800" b="0" i="0" baseline="-25000" dirty="0">
                  <a:solidFill>
                    <a:srgbClr val="333333"/>
                  </a:solidFill>
                  <a:effectLst/>
                  <a:latin typeface="+mj-lt"/>
                </a:rPr>
                <a:t>2</a:t>
              </a:r>
              <a:r>
                <a:rPr lang="pt-BR" sz="2800" b="0" i="0" dirty="0">
                  <a:solidFill>
                    <a:srgbClr val="333333"/>
                  </a:solidFill>
                  <a:effectLst/>
                  <a:latin typeface="+mj-lt"/>
                </a:rPr>
                <a:t>O + 2H</a:t>
              </a:r>
              <a:r>
                <a:rPr lang="pt-BR" sz="2800" b="0" i="0" baseline="-25000" dirty="0">
                  <a:solidFill>
                    <a:srgbClr val="333333"/>
                  </a:solidFill>
                  <a:effectLst/>
                  <a:latin typeface="+mj-lt"/>
                </a:rPr>
                <a:t>2</a:t>
              </a:r>
              <a:r>
                <a:rPr lang="pt-BR" sz="2800" b="0" i="0" dirty="0">
                  <a:solidFill>
                    <a:srgbClr val="333333"/>
                  </a:solidFill>
                  <a:effectLst/>
                  <a:latin typeface="+mj-lt"/>
                </a:rPr>
                <a:t>O</a:t>
              </a:r>
            </a:p>
            <a:p>
              <a:pPr algn="l"/>
              <a:r>
                <a:rPr lang="pt-BR" sz="2800" b="0" i="0" dirty="0">
                  <a:solidFill>
                    <a:srgbClr val="333333"/>
                  </a:solidFill>
                  <a:effectLst/>
                  <a:latin typeface="+mj-lt"/>
                </a:rPr>
                <a:t>C</a:t>
              </a:r>
              <a:r>
                <a:rPr lang="pt-BR" sz="2800" b="0" i="0" baseline="-25000" dirty="0">
                  <a:solidFill>
                    <a:srgbClr val="333333"/>
                  </a:solidFill>
                  <a:effectLst/>
                  <a:latin typeface="+mj-lt"/>
                </a:rPr>
                <a:t>2</a:t>
              </a:r>
              <a:r>
                <a:rPr lang="pt-BR" sz="2800" b="0" i="0" dirty="0">
                  <a:solidFill>
                    <a:srgbClr val="333333"/>
                  </a:solidFill>
                  <a:effectLst/>
                  <a:latin typeface="+mj-lt"/>
                </a:rPr>
                <a:t>H</a:t>
              </a:r>
              <a:r>
                <a:rPr lang="pt-BR" sz="2800" b="0" i="0" baseline="-25000" dirty="0">
                  <a:solidFill>
                    <a:srgbClr val="333333"/>
                  </a:solidFill>
                  <a:effectLst/>
                  <a:latin typeface="+mj-lt"/>
                </a:rPr>
                <a:t>5</a:t>
              </a:r>
              <a:r>
                <a:rPr lang="pt-BR" sz="2800" b="0" i="0" dirty="0">
                  <a:solidFill>
                    <a:srgbClr val="333333"/>
                  </a:solidFill>
                  <a:effectLst/>
                  <a:latin typeface="+mj-lt"/>
                </a:rPr>
                <a:t>CHO + HCN → </a:t>
              </a:r>
              <a:r>
                <a:rPr lang="pt-BR" sz="2000" b="0" i="0" dirty="0">
                  <a:solidFill>
                    <a:srgbClr val="000000"/>
                  </a:solidFill>
                  <a:effectLst/>
                  <a:latin typeface="+mj-lt"/>
                </a:rPr>
                <a:t> </a:t>
              </a:r>
              <a:r>
                <a:rPr lang="pt-BR" sz="2800" b="0" i="0" dirty="0">
                  <a:solidFill>
                    <a:srgbClr val="333333"/>
                  </a:solidFill>
                  <a:effectLst/>
                  <a:latin typeface="+mj-lt"/>
                </a:rPr>
                <a:t>C</a:t>
              </a:r>
              <a:r>
                <a:rPr lang="pt-BR" sz="2800" b="0" i="0" baseline="-25000" dirty="0">
                  <a:solidFill>
                    <a:srgbClr val="333333"/>
                  </a:solidFill>
                  <a:effectLst/>
                  <a:latin typeface="+mj-lt"/>
                </a:rPr>
                <a:t>2</a:t>
              </a:r>
              <a:r>
                <a:rPr lang="pt-BR" sz="2800" b="0" i="0" dirty="0">
                  <a:solidFill>
                    <a:srgbClr val="333333"/>
                  </a:solidFill>
                  <a:effectLst/>
                  <a:latin typeface="+mj-lt"/>
                </a:rPr>
                <a:t>H</a:t>
              </a:r>
              <a:r>
                <a:rPr lang="pt-BR" sz="2800" b="0" i="0" baseline="-25000" dirty="0">
                  <a:solidFill>
                    <a:srgbClr val="333333"/>
                  </a:solidFill>
                  <a:effectLst/>
                  <a:latin typeface="+mj-lt"/>
                </a:rPr>
                <a:t>5</a:t>
              </a:r>
              <a:r>
                <a:rPr lang="pt-BR" sz="2800" b="0" i="0" dirty="0">
                  <a:solidFill>
                    <a:srgbClr val="333333"/>
                  </a:solidFill>
                  <a:effectLst/>
                  <a:latin typeface="+mj-lt"/>
                </a:rPr>
                <a:t>CH(CN)-OH</a:t>
              </a:r>
            </a:p>
          </p:txBody>
        </p:sp>
      </p:grpSp>
    </p:spTree>
    <p:extLst>
      <p:ext uri="{BB962C8B-B14F-4D97-AF65-F5344CB8AC3E}">
        <p14:creationId xmlns:p14="http://schemas.microsoft.com/office/powerpoint/2010/main" val="10128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7</a:t>
              </a:r>
            </a:p>
          </p:txBody>
        </p:sp>
        <p:grpSp>
          <p:nvGrpSpPr>
            <p:cNvPr id="8" name="Group 7">
              <a:extLst>
                <a:ext uri="{FF2B5EF4-FFF2-40B4-BE49-F238E27FC236}">
                  <a16:creationId xmlns:a16="http://schemas.microsoft.com/office/drawing/2014/main" id="{5353F790-273E-D106-A069-7B9FFC24D5DF}"/>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26C6E14-F8F9-AB54-C119-45C43CC7FC8C}"/>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2F2CBA-250D-9B1A-72C7-72F8913504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3" name="Group 12">
            <a:extLst>
              <a:ext uri="{FF2B5EF4-FFF2-40B4-BE49-F238E27FC236}">
                <a16:creationId xmlns:a16="http://schemas.microsoft.com/office/drawing/2014/main" id="{A94E92B6-35FE-92D0-9B83-92EB6712EC06}"/>
              </a:ext>
            </a:extLst>
          </p:cNvPr>
          <p:cNvGrpSpPr/>
          <p:nvPr/>
        </p:nvGrpSpPr>
        <p:grpSpPr>
          <a:xfrm>
            <a:off x="1240544" y="1302391"/>
            <a:ext cx="9815740" cy="1501715"/>
            <a:chOff x="1965788" y="2168370"/>
            <a:chExt cx="7305865" cy="4469035"/>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4469035"/>
            </a:xfrm>
            <a:prstGeom prst="roundRect">
              <a:avLst>
                <a:gd name="adj" fmla="val 20240"/>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10938"/>
              <a:ext cx="7054310" cy="2549351"/>
            </a:xfrm>
            <a:prstGeom prst="rect">
              <a:avLst/>
            </a:prstGeom>
            <a:noFill/>
          </p:spPr>
          <p:txBody>
            <a:bodyPr wrap="square" rtlCol="0">
              <a:spAutoFit/>
            </a:bodyPr>
            <a:lstStyle/>
            <a:p>
              <a:pPr algn="ctr">
                <a:lnSpc>
                  <a:spcPct val="120000"/>
                </a:lnSpc>
              </a:pPr>
              <a:r>
                <a:rPr lang="vi-VN" sz="2400" b="1" dirty="0"/>
                <a:t>Cho các hợp chất sau: methanal, pentan - 3 - one, butanone. Hợp chất nào trong các hợp chất trên tham gia phản ứng iodoform. Giải thích</a:t>
              </a:r>
              <a:endParaRPr lang="vi-VN" sz="2400" b="1" baseline="-25000" dirty="0"/>
            </a:p>
          </p:txBody>
        </p:sp>
      </p:grpSp>
      <p:grpSp>
        <p:nvGrpSpPr>
          <p:cNvPr id="20" name="Group 19">
            <a:extLst>
              <a:ext uri="{FF2B5EF4-FFF2-40B4-BE49-F238E27FC236}">
                <a16:creationId xmlns:a16="http://schemas.microsoft.com/office/drawing/2014/main" id="{69415327-7B5B-2582-1A50-BE0ADE1696DC}"/>
              </a:ext>
            </a:extLst>
          </p:cNvPr>
          <p:cNvGrpSpPr/>
          <p:nvPr/>
        </p:nvGrpSpPr>
        <p:grpSpPr>
          <a:xfrm>
            <a:off x="1169703" y="3180456"/>
            <a:ext cx="9957420" cy="898594"/>
            <a:chOff x="826487" y="3091721"/>
            <a:chExt cx="9957420" cy="898594"/>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487" y="3091721"/>
              <a:ext cx="609601" cy="609601"/>
            </a:xfrm>
            <a:prstGeom prst="rect">
              <a:avLst/>
            </a:prstGeom>
          </p:spPr>
        </p:pic>
        <p:sp>
          <p:nvSpPr>
            <p:cNvPr id="19" name="TextBox 18">
              <a:extLst>
                <a:ext uri="{FF2B5EF4-FFF2-40B4-BE49-F238E27FC236}">
                  <a16:creationId xmlns:a16="http://schemas.microsoft.com/office/drawing/2014/main" id="{9005EE99-C7B4-CB3F-ED4D-DD1DFF2F1703}"/>
                </a:ext>
              </a:extLst>
            </p:cNvPr>
            <p:cNvSpPr txBox="1"/>
            <p:nvPr/>
          </p:nvSpPr>
          <p:spPr>
            <a:xfrm>
              <a:off x="1577566" y="3128541"/>
              <a:ext cx="9206341" cy="861774"/>
            </a:xfrm>
            <a:prstGeom prst="rect">
              <a:avLst/>
            </a:prstGeom>
            <a:noFill/>
          </p:spPr>
          <p:txBody>
            <a:bodyPr wrap="square" lIns="0" tIns="0" rIns="0" bIns="0" rtlCol="0">
              <a:spAutoFit/>
            </a:bodyPr>
            <a:lstStyle/>
            <a:p>
              <a:pPr algn="l"/>
              <a:r>
                <a:rPr lang="pt-BR" sz="2800" b="0" i="0" dirty="0">
                  <a:solidFill>
                    <a:srgbClr val="333333"/>
                  </a:solidFill>
                  <a:effectLst/>
                  <a:latin typeface="+mj-lt"/>
                </a:rPr>
                <a:t>butanone tham gia phản ứng iodoform do cấu taọ phân tử có nhóm methyl cạnh nhóm carbonyl ( CH</a:t>
              </a:r>
              <a:r>
                <a:rPr lang="pt-BR" sz="2800" b="0" i="0" baseline="-25000" dirty="0">
                  <a:solidFill>
                    <a:srgbClr val="333333"/>
                  </a:solidFill>
                  <a:effectLst/>
                  <a:latin typeface="+mj-lt"/>
                </a:rPr>
                <a:t>3</a:t>
              </a:r>
              <a:r>
                <a:rPr lang="pt-BR" sz="2800" b="0" i="0" dirty="0">
                  <a:solidFill>
                    <a:srgbClr val="333333"/>
                  </a:solidFill>
                  <a:effectLst/>
                  <a:latin typeface="+mj-lt"/>
                </a:rPr>
                <a:t>CO-)</a:t>
              </a:r>
            </a:p>
          </p:txBody>
        </p:sp>
      </p:grpSp>
      <p:pic>
        <p:nvPicPr>
          <p:cNvPr id="13314" name="Picture 2" descr="Cho các hợp chất sau: methanal, pentan - 3 - one, butanone. Hợp chất nào trong các hợp chất trên tham gia phản ứng iodoform. Giải thích">
            <a:extLst>
              <a:ext uri="{FF2B5EF4-FFF2-40B4-BE49-F238E27FC236}">
                <a16:creationId xmlns:a16="http://schemas.microsoft.com/office/drawing/2014/main" id="{657257FA-EFE9-8814-766D-A452B60F6A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3463" y="4312445"/>
            <a:ext cx="300990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3799839" y="3406092"/>
            <a:ext cx="4389121"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6EB5B2AF-141D-48D1-1855-4E352B59DAF0}"/>
              </a:ext>
            </a:extLst>
          </p:cNvPr>
          <p:cNvSpPr txBox="1"/>
          <p:nvPr/>
        </p:nvSpPr>
        <p:spPr>
          <a:xfrm>
            <a:off x="1788459" y="3577496"/>
            <a:ext cx="8615082"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dirty="0">
                <a:latin typeface="Arial" panose="020B0604020202020204" pitchFamily="34" charset="0"/>
                <a:ea typeface="Tahoma" panose="020B0604030504040204" pitchFamily="34" charset="0"/>
                <a:cs typeface="Arial" panose="020B0604020202020204" pitchFamily="34" charset="0"/>
              </a:rPr>
              <a:t>ỨNG DỤNG</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248150" y="1886858"/>
            <a:ext cx="3695702"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31337C45-5A50-63EB-02C2-B9D4FED49843}"/>
              </a:ext>
            </a:extLst>
          </p:cNvPr>
          <p:cNvSpPr txBox="1"/>
          <p:nvPr/>
        </p:nvSpPr>
        <p:spPr>
          <a:xfrm>
            <a:off x="4356100" y="1932689"/>
            <a:ext cx="3479800"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C00000"/>
                </a:solidFill>
                <a:latin typeface="Arial" panose="020B0604020202020204" pitchFamily="34" charset="0"/>
                <a:ea typeface="Tahoma" panose="020B0604030504040204" pitchFamily="34" charset="0"/>
                <a:cs typeface="Arial" panose="020B0604020202020204" pitchFamily="34" charset="0"/>
              </a:rPr>
              <a:t>PHẦN V.</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55352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818484" y="129540"/>
            <a:ext cx="325958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74247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486660" cy="523220"/>
          </a:xfrm>
          <a:prstGeom prst="rect">
            <a:avLst/>
          </a:prstGeom>
          <a:noFill/>
        </p:spPr>
        <p:txBody>
          <a:bodyPr wrap="square" rtlCol="0">
            <a:spAutoFit/>
          </a:bodyPr>
          <a:lstStyle/>
          <a:p>
            <a:pPr algn="ctr"/>
            <a:r>
              <a:rPr lang="en-US" sz="2700" b="1" dirty="0">
                <a:solidFill>
                  <a:schemeClr val="bg1"/>
                </a:solidFill>
              </a:rPr>
              <a:t>ỨNG DỤNG</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082502" y="244475"/>
            <a:ext cx="2995569" cy="507831"/>
          </a:xfrm>
          <a:prstGeom prst="rect">
            <a:avLst/>
          </a:prstGeom>
          <a:noFill/>
        </p:spPr>
        <p:txBody>
          <a:bodyPr wrap="square" rtlCol="0">
            <a:spAutoFit/>
          </a:bodyPr>
          <a:lstStyle/>
          <a:p>
            <a:r>
              <a:rPr lang="en-US" sz="2700" b="1">
                <a:solidFill>
                  <a:srgbClr val="D12F19"/>
                </a:solidFill>
              </a:rPr>
              <a:t>a) Formaldehyde</a:t>
            </a:r>
          </a:p>
        </p:txBody>
      </p:sp>
      <p:grpSp>
        <p:nvGrpSpPr>
          <p:cNvPr id="22" name="Group 21">
            <a:extLst>
              <a:ext uri="{FF2B5EF4-FFF2-40B4-BE49-F238E27FC236}">
                <a16:creationId xmlns:a16="http://schemas.microsoft.com/office/drawing/2014/main" id="{AC0F475B-E091-7DD7-EA60-09B90A3AEC10}"/>
              </a:ext>
            </a:extLst>
          </p:cNvPr>
          <p:cNvGrpSpPr/>
          <p:nvPr/>
        </p:nvGrpSpPr>
        <p:grpSpPr>
          <a:xfrm>
            <a:off x="2305050" y="1141444"/>
            <a:ext cx="7581900" cy="1118235"/>
            <a:chOff x="2305050" y="1141444"/>
            <a:chExt cx="7581900" cy="1118235"/>
          </a:xfrm>
        </p:grpSpPr>
        <p:sp>
          <p:nvSpPr>
            <p:cNvPr id="15" name="Rectangle: Rounded Corners 14">
              <a:extLst>
                <a:ext uri="{FF2B5EF4-FFF2-40B4-BE49-F238E27FC236}">
                  <a16:creationId xmlns:a16="http://schemas.microsoft.com/office/drawing/2014/main" id="{FADFC075-76A3-04F5-4E5E-61F209685ADB}"/>
                </a:ext>
              </a:extLst>
            </p:cNvPr>
            <p:cNvSpPr/>
            <p:nvPr/>
          </p:nvSpPr>
          <p:spPr>
            <a:xfrm>
              <a:off x="2305050" y="1141444"/>
              <a:ext cx="75819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FDE670-EBC2-6161-8409-CC518007F0A1}"/>
                </a:ext>
              </a:extLst>
            </p:cNvPr>
            <p:cNvSpPr txBox="1"/>
            <p:nvPr/>
          </p:nvSpPr>
          <p:spPr>
            <a:xfrm>
              <a:off x="2482329" y="1252009"/>
              <a:ext cx="7227342" cy="897105"/>
            </a:xfrm>
            <a:prstGeom prst="rect">
              <a:avLst/>
            </a:prstGeom>
            <a:noFill/>
          </p:spPr>
          <p:txBody>
            <a:bodyPr wrap="square" rtlCol="0">
              <a:spAutoFit/>
            </a:bodyPr>
            <a:lstStyle/>
            <a:p>
              <a:pPr algn="ctr">
                <a:lnSpc>
                  <a:spcPct val="125000"/>
                </a:lnSpc>
              </a:pPr>
              <a:r>
                <a:rPr lang="en-US" sz="2200">
                  <a:latin typeface="+mj-lt"/>
                </a:rPr>
                <a:t>Formaldehyde được dùng chủ yếu để sản xuất nhựa (như poly(phenol-formaldehyde) và urea formaldehyde).</a:t>
              </a:r>
            </a:p>
          </p:txBody>
        </p:sp>
      </p:grpSp>
      <p:grpSp>
        <p:nvGrpSpPr>
          <p:cNvPr id="23" name="Group 22">
            <a:extLst>
              <a:ext uri="{FF2B5EF4-FFF2-40B4-BE49-F238E27FC236}">
                <a16:creationId xmlns:a16="http://schemas.microsoft.com/office/drawing/2014/main" id="{0988FCC2-8D05-1325-ADEF-06172313977C}"/>
              </a:ext>
            </a:extLst>
          </p:cNvPr>
          <p:cNvGrpSpPr/>
          <p:nvPr/>
        </p:nvGrpSpPr>
        <p:grpSpPr>
          <a:xfrm>
            <a:off x="2905125" y="5281539"/>
            <a:ext cx="6381750" cy="1118235"/>
            <a:chOff x="2905125" y="5281539"/>
            <a:chExt cx="6381750" cy="1118235"/>
          </a:xfrm>
        </p:grpSpPr>
        <p:sp>
          <p:nvSpPr>
            <p:cNvPr id="21" name="Rectangle: Rounded Corners 20">
              <a:extLst>
                <a:ext uri="{FF2B5EF4-FFF2-40B4-BE49-F238E27FC236}">
                  <a16:creationId xmlns:a16="http://schemas.microsoft.com/office/drawing/2014/main" id="{73B536B1-B88A-012B-2238-804D266FBEEB}"/>
                </a:ext>
              </a:extLst>
            </p:cNvPr>
            <p:cNvSpPr/>
            <p:nvPr/>
          </p:nvSpPr>
          <p:spPr>
            <a:xfrm>
              <a:off x="2905125" y="5281539"/>
              <a:ext cx="6381750" cy="1118235"/>
            </a:xfrm>
            <a:prstGeom prst="roundRect">
              <a:avLst/>
            </a:prstGeom>
            <a:gradFill flip="none" rotWithShape="1">
              <a:gsLst>
                <a:gs pos="0">
                  <a:srgbClr val="FFF1CD"/>
                </a:gs>
                <a:gs pos="100000">
                  <a:srgbClr val="FEEAE6"/>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3A7D87-5F8F-570A-A7E3-86BD2121848C}"/>
                </a:ext>
              </a:extLst>
            </p:cNvPr>
            <p:cNvSpPr txBox="1"/>
            <p:nvPr/>
          </p:nvSpPr>
          <p:spPr>
            <a:xfrm>
              <a:off x="2977629" y="5392104"/>
              <a:ext cx="6236742" cy="897105"/>
            </a:xfrm>
            <a:prstGeom prst="rect">
              <a:avLst/>
            </a:prstGeom>
            <a:noFill/>
          </p:spPr>
          <p:txBody>
            <a:bodyPr wrap="square" rtlCol="0">
              <a:spAutoFit/>
            </a:bodyPr>
            <a:lstStyle/>
            <a:p>
              <a:pPr algn="ctr">
                <a:lnSpc>
                  <a:spcPct val="125000"/>
                </a:lnSpc>
              </a:pPr>
              <a:r>
                <a:rPr lang="en-US" sz="2200">
                  <a:latin typeface="+mj-lt"/>
                </a:rPr>
                <a:t>Formaldehyde cũng được sử dụng để sản xuất phẩm nhuộm, chất nổ và dược phẩm.</a:t>
              </a:r>
            </a:p>
          </p:txBody>
        </p:sp>
      </p:grpSp>
      <p:pic>
        <p:nvPicPr>
          <p:cNvPr id="17" name="Picture 16">
            <a:extLst>
              <a:ext uri="{FF2B5EF4-FFF2-40B4-BE49-F238E27FC236}">
                <a16:creationId xmlns:a16="http://schemas.microsoft.com/office/drawing/2014/main" id="{E3D2ED47-E2F1-CA09-ED58-850FBEA63F08}"/>
              </a:ext>
            </a:extLst>
          </p:cNvPr>
          <p:cNvPicPr>
            <a:picLocks noChangeAspect="1"/>
          </p:cNvPicPr>
          <p:nvPr/>
        </p:nvPicPr>
        <p:blipFill rotWithShape="1">
          <a:blip r:embed="rId16"/>
          <a:srcRect t="8244" b="8244"/>
          <a:stretch/>
        </p:blipFill>
        <p:spPr>
          <a:xfrm>
            <a:off x="1207499" y="2458170"/>
            <a:ext cx="4880947" cy="2728480"/>
          </a:xfrm>
          <a:prstGeom prst="rect">
            <a:avLst/>
          </a:prstGeom>
        </p:spPr>
      </p:pic>
      <p:pic>
        <p:nvPicPr>
          <p:cNvPr id="18" name="Picture 17">
            <a:extLst>
              <a:ext uri="{FF2B5EF4-FFF2-40B4-BE49-F238E27FC236}">
                <a16:creationId xmlns:a16="http://schemas.microsoft.com/office/drawing/2014/main" id="{8FC3BA86-3343-D2A0-4646-B99C5ADB1BCA}"/>
              </a:ext>
            </a:extLst>
          </p:cNvPr>
          <p:cNvPicPr>
            <a:picLocks noChangeAspect="1"/>
          </p:cNvPicPr>
          <p:nvPr/>
        </p:nvPicPr>
        <p:blipFill rotWithShape="1">
          <a:blip r:embed="rId17"/>
          <a:srcRect l="4015" r="4015"/>
          <a:stretch/>
        </p:blipFill>
        <p:spPr>
          <a:xfrm>
            <a:off x="6346044" y="2458170"/>
            <a:ext cx="4638458" cy="2728480"/>
          </a:xfrm>
          <a:prstGeom prst="rect">
            <a:avLst/>
          </a:prstGeom>
        </p:spPr>
      </p:pic>
    </p:spTree>
    <p:extLst>
      <p:ext uri="{BB962C8B-B14F-4D97-AF65-F5344CB8AC3E}">
        <p14:creationId xmlns:p14="http://schemas.microsoft.com/office/powerpoint/2010/main" val="15222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818484" y="129540"/>
            <a:ext cx="325958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74247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486660" cy="523220"/>
          </a:xfrm>
          <a:prstGeom prst="rect">
            <a:avLst/>
          </a:prstGeom>
          <a:noFill/>
        </p:spPr>
        <p:txBody>
          <a:bodyPr wrap="square" rtlCol="0">
            <a:spAutoFit/>
          </a:bodyPr>
          <a:lstStyle/>
          <a:p>
            <a:pPr algn="ctr"/>
            <a:r>
              <a:rPr lang="en-US" sz="2700" b="1" dirty="0">
                <a:solidFill>
                  <a:schemeClr val="bg1"/>
                </a:solidFill>
              </a:rPr>
              <a:t>ỨNG DỤNG</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082502" y="244475"/>
            <a:ext cx="2995569" cy="507831"/>
          </a:xfrm>
          <a:prstGeom prst="rect">
            <a:avLst/>
          </a:prstGeom>
          <a:noFill/>
        </p:spPr>
        <p:txBody>
          <a:bodyPr wrap="square" rtlCol="0">
            <a:spAutoFit/>
          </a:bodyPr>
          <a:lstStyle/>
          <a:p>
            <a:r>
              <a:rPr lang="en-US" sz="2700" b="1">
                <a:solidFill>
                  <a:srgbClr val="D12F19"/>
                </a:solidFill>
              </a:rPr>
              <a:t>a) Formaldehyde</a:t>
            </a:r>
          </a:p>
        </p:txBody>
      </p:sp>
      <p:grpSp>
        <p:nvGrpSpPr>
          <p:cNvPr id="18" name="Group 17">
            <a:extLst>
              <a:ext uri="{FF2B5EF4-FFF2-40B4-BE49-F238E27FC236}">
                <a16:creationId xmlns:a16="http://schemas.microsoft.com/office/drawing/2014/main" id="{957BABBA-C39C-4DBF-892F-63061D857863}"/>
              </a:ext>
            </a:extLst>
          </p:cNvPr>
          <p:cNvGrpSpPr/>
          <p:nvPr/>
        </p:nvGrpSpPr>
        <p:grpSpPr>
          <a:xfrm>
            <a:off x="1524000" y="1141444"/>
            <a:ext cx="9144000" cy="1118235"/>
            <a:chOff x="1524000" y="1141444"/>
            <a:chExt cx="9144000" cy="1118235"/>
          </a:xfrm>
        </p:grpSpPr>
        <p:sp>
          <p:nvSpPr>
            <p:cNvPr id="7" name="Rectangle: Rounded Corners 6">
              <a:extLst>
                <a:ext uri="{FF2B5EF4-FFF2-40B4-BE49-F238E27FC236}">
                  <a16:creationId xmlns:a16="http://schemas.microsoft.com/office/drawing/2014/main" id="{50407441-948D-0EA4-C486-6F823A05983B}"/>
                </a:ext>
              </a:extLst>
            </p:cNvPr>
            <p:cNvSpPr/>
            <p:nvPr/>
          </p:nvSpPr>
          <p:spPr>
            <a:xfrm>
              <a:off x="1524000" y="1141444"/>
              <a:ext cx="91440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FDE670-EBC2-6161-8409-CC518007F0A1}"/>
                </a:ext>
              </a:extLst>
            </p:cNvPr>
            <p:cNvSpPr txBox="1"/>
            <p:nvPr/>
          </p:nvSpPr>
          <p:spPr>
            <a:xfrm>
              <a:off x="1710804" y="1252009"/>
              <a:ext cx="8770392" cy="897105"/>
            </a:xfrm>
            <a:prstGeom prst="rect">
              <a:avLst/>
            </a:prstGeom>
            <a:noFill/>
          </p:spPr>
          <p:txBody>
            <a:bodyPr wrap="square" rtlCol="0">
              <a:spAutoFit/>
            </a:bodyPr>
            <a:lstStyle/>
            <a:p>
              <a:pPr algn="ctr">
                <a:lnSpc>
                  <a:spcPct val="125000"/>
                </a:lnSpc>
              </a:pPr>
              <a:r>
                <a:rPr lang="en-US" sz="2200">
                  <a:latin typeface="+mj-lt"/>
                </a:rPr>
                <a:t>Dung dịch 37 - 40% formaldehyde trong nước, được gọi là </a:t>
              </a:r>
              <a:r>
                <a:rPr lang="en-US" sz="2200" b="1">
                  <a:latin typeface="+mj-lt"/>
                </a:rPr>
                <a:t>formalin</a:t>
              </a:r>
              <a:r>
                <a:rPr lang="en-US" sz="2200">
                  <a:latin typeface="+mj-lt"/>
                </a:rPr>
                <a:t>, được dùng để ngâm xác động thực vật, tẩy uế, tiệt trùng.</a:t>
              </a:r>
            </a:p>
          </p:txBody>
        </p:sp>
      </p:grpSp>
      <p:pic>
        <p:nvPicPr>
          <p:cNvPr id="15" name="Picture 14">
            <a:extLst>
              <a:ext uri="{FF2B5EF4-FFF2-40B4-BE49-F238E27FC236}">
                <a16:creationId xmlns:a16="http://schemas.microsoft.com/office/drawing/2014/main" id="{35513C04-640E-2873-33F1-6B6858A4887F}"/>
              </a:ext>
            </a:extLst>
          </p:cNvPr>
          <p:cNvPicPr>
            <a:picLocks noChangeAspect="1"/>
          </p:cNvPicPr>
          <p:nvPr/>
        </p:nvPicPr>
        <p:blipFill>
          <a:blip r:embed="rId16"/>
          <a:stretch>
            <a:fillRect/>
          </a:stretch>
        </p:blipFill>
        <p:spPr>
          <a:xfrm>
            <a:off x="1547327" y="2621901"/>
            <a:ext cx="3526971" cy="3526971"/>
          </a:xfrm>
          <a:prstGeom prst="rect">
            <a:avLst/>
          </a:prstGeom>
        </p:spPr>
      </p:pic>
      <p:pic>
        <p:nvPicPr>
          <p:cNvPr id="17" name="Picture 16">
            <a:extLst>
              <a:ext uri="{FF2B5EF4-FFF2-40B4-BE49-F238E27FC236}">
                <a16:creationId xmlns:a16="http://schemas.microsoft.com/office/drawing/2014/main" id="{BFE2FB47-A70C-1405-4579-AA68B5976E77}"/>
              </a:ext>
            </a:extLst>
          </p:cNvPr>
          <p:cNvPicPr>
            <a:picLocks noChangeAspect="1"/>
          </p:cNvPicPr>
          <p:nvPr/>
        </p:nvPicPr>
        <p:blipFill>
          <a:blip r:embed="rId17"/>
          <a:stretch>
            <a:fillRect/>
          </a:stretch>
        </p:blipFill>
        <p:spPr>
          <a:xfrm>
            <a:off x="5179203" y="2671867"/>
            <a:ext cx="4776560" cy="3420092"/>
          </a:xfrm>
          <a:prstGeom prst="rect">
            <a:avLst/>
          </a:prstGeom>
        </p:spPr>
      </p:pic>
    </p:spTree>
    <p:extLst>
      <p:ext uri="{BB962C8B-B14F-4D97-AF65-F5344CB8AC3E}">
        <p14:creationId xmlns:p14="http://schemas.microsoft.com/office/powerpoint/2010/main" val="20759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818485" y="129540"/>
            <a:ext cx="3175916"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74247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486660" cy="523220"/>
          </a:xfrm>
          <a:prstGeom prst="rect">
            <a:avLst/>
          </a:prstGeom>
          <a:noFill/>
        </p:spPr>
        <p:txBody>
          <a:bodyPr wrap="square" rtlCol="0">
            <a:spAutoFit/>
          </a:bodyPr>
          <a:lstStyle/>
          <a:p>
            <a:pPr algn="ctr"/>
            <a:r>
              <a:rPr lang="en-US" sz="2700" b="1" dirty="0">
                <a:solidFill>
                  <a:schemeClr val="bg1"/>
                </a:solidFill>
              </a:rPr>
              <a:t>ỨNG DỤNG</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082503" y="244475"/>
            <a:ext cx="2842048" cy="507831"/>
          </a:xfrm>
          <a:prstGeom prst="rect">
            <a:avLst/>
          </a:prstGeom>
          <a:noFill/>
        </p:spPr>
        <p:txBody>
          <a:bodyPr wrap="square" rtlCol="0">
            <a:spAutoFit/>
          </a:bodyPr>
          <a:lstStyle/>
          <a:p>
            <a:r>
              <a:rPr lang="en-US" sz="2700" b="1">
                <a:solidFill>
                  <a:srgbClr val="D12F19"/>
                </a:solidFill>
              </a:rPr>
              <a:t>b) Acetaldehyde</a:t>
            </a:r>
          </a:p>
        </p:txBody>
      </p:sp>
      <p:grpSp>
        <p:nvGrpSpPr>
          <p:cNvPr id="18" name="Group 17">
            <a:extLst>
              <a:ext uri="{FF2B5EF4-FFF2-40B4-BE49-F238E27FC236}">
                <a16:creationId xmlns:a16="http://schemas.microsoft.com/office/drawing/2014/main" id="{AC854316-FB91-2CD5-1803-BAF556CCDC08}"/>
              </a:ext>
            </a:extLst>
          </p:cNvPr>
          <p:cNvGrpSpPr/>
          <p:nvPr/>
        </p:nvGrpSpPr>
        <p:grpSpPr>
          <a:xfrm>
            <a:off x="2905125" y="5143368"/>
            <a:ext cx="6381750" cy="1118235"/>
            <a:chOff x="2557462" y="3533643"/>
            <a:chExt cx="6381750" cy="1118235"/>
          </a:xfrm>
        </p:grpSpPr>
        <p:sp>
          <p:nvSpPr>
            <p:cNvPr id="17" name="Rectangle: Rounded Corners 16">
              <a:extLst>
                <a:ext uri="{FF2B5EF4-FFF2-40B4-BE49-F238E27FC236}">
                  <a16:creationId xmlns:a16="http://schemas.microsoft.com/office/drawing/2014/main" id="{B85600F6-35F2-A660-AE28-B51D1EE8EA36}"/>
                </a:ext>
              </a:extLst>
            </p:cNvPr>
            <p:cNvSpPr/>
            <p:nvPr/>
          </p:nvSpPr>
          <p:spPr>
            <a:xfrm>
              <a:off x="2557462" y="3533643"/>
              <a:ext cx="6381750" cy="1118235"/>
            </a:xfrm>
            <a:prstGeom prst="roundRect">
              <a:avLst/>
            </a:prstGeom>
            <a:gradFill flip="none" rotWithShape="1">
              <a:gsLst>
                <a:gs pos="0">
                  <a:srgbClr val="FFF1CD"/>
                </a:gs>
                <a:gs pos="100000">
                  <a:srgbClr val="FEEFEC"/>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6B2171-301E-C87E-1108-4078B4D0AA55}"/>
                </a:ext>
              </a:extLst>
            </p:cNvPr>
            <p:cNvSpPr txBox="1"/>
            <p:nvPr/>
          </p:nvSpPr>
          <p:spPr>
            <a:xfrm>
              <a:off x="2614612" y="3644208"/>
              <a:ext cx="6267450" cy="897105"/>
            </a:xfrm>
            <a:prstGeom prst="rect">
              <a:avLst/>
            </a:prstGeom>
            <a:noFill/>
          </p:spPr>
          <p:txBody>
            <a:bodyPr wrap="square" rtlCol="0">
              <a:spAutoFit/>
            </a:bodyPr>
            <a:lstStyle/>
            <a:p>
              <a:pPr algn="ctr">
                <a:lnSpc>
                  <a:spcPct val="125000"/>
                </a:lnSpc>
              </a:pPr>
              <a:r>
                <a:rPr lang="en-US" sz="2200">
                  <a:latin typeface="+mj-lt"/>
                </a:rPr>
                <a:t>Ví dụ từ acetaldehyde, người ta điều chế được ethylidene dùng để sản xuất poly(vinyl acetate).</a:t>
              </a:r>
            </a:p>
          </p:txBody>
        </p:sp>
      </p:grpSp>
      <p:grpSp>
        <p:nvGrpSpPr>
          <p:cNvPr id="22" name="Group 21">
            <a:extLst>
              <a:ext uri="{FF2B5EF4-FFF2-40B4-BE49-F238E27FC236}">
                <a16:creationId xmlns:a16="http://schemas.microsoft.com/office/drawing/2014/main" id="{3B0B8061-6F29-4189-4645-025343A4CE02}"/>
              </a:ext>
            </a:extLst>
          </p:cNvPr>
          <p:cNvGrpSpPr/>
          <p:nvPr/>
        </p:nvGrpSpPr>
        <p:grpSpPr>
          <a:xfrm>
            <a:off x="1223705" y="1167536"/>
            <a:ext cx="9720520" cy="897105"/>
            <a:chOff x="1223705" y="1167536"/>
            <a:chExt cx="9720520" cy="897105"/>
          </a:xfrm>
        </p:grpSpPr>
        <p:sp>
          <p:nvSpPr>
            <p:cNvPr id="5" name="TextBox 4">
              <a:extLst>
                <a:ext uri="{FF2B5EF4-FFF2-40B4-BE49-F238E27FC236}">
                  <a16:creationId xmlns:a16="http://schemas.microsoft.com/office/drawing/2014/main" id="{94456A91-09EE-154C-5BF1-98E61BF2CD79}"/>
                </a:ext>
              </a:extLst>
            </p:cNvPr>
            <p:cNvSpPr txBox="1"/>
            <p:nvPr/>
          </p:nvSpPr>
          <p:spPr>
            <a:xfrm>
              <a:off x="1840458" y="1167536"/>
              <a:ext cx="9103767" cy="897105"/>
            </a:xfrm>
            <a:prstGeom prst="rect">
              <a:avLst/>
            </a:prstGeom>
            <a:noFill/>
          </p:spPr>
          <p:txBody>
            <a:bodyPr wrap="square" rtlCol="0">
              <a:spAutoFit/>
            </a:bodyPr>
            <a:lstStyle/>
            <a:p>
              <a:pPr>
                <a:lnSpc>
                  <a:spcPct val="125000"/>
                </a:lnSpc>
              </a:pPr>
              <a:r>
                <a:rPr lang="en-US" sz="2200" dirty="0">
                  <a:latin typeface="+mj-lt"/>
                </a:rPr>
                <a:t>Acetaldehyde hay ethanal </a:t>
              </a:r>
              <a:r>
                <a:rPr lang="en-US" sz="2200" dirty="0" err="1">
                  <a:latin typeface="+mj-lt"/>
                </a:rPr>
                <a:t>được</a:t>
              </a:r>
              <a:r>
                <a:rPr lang="en-US" sz="2200" dirty="0">
                  <a:latin typeface="+mj-lt"/>
                </a:rPr>
                <a:t> </a:t>
              </a:r>
              <a:r>
                <a:rPr lang="en-US" sz="2200" dirty="0" err="1">
                  <a:latin typeface="+mj-lt"/>
                </a:rPr>
                <a:t>dùng</a:t>
              </a:r>
              <a:r>
                <a:rPr lang="en-US" sz="2200" dirty="0">
                  <a:latin typeface="+mj-lt"/>
                </a:rPr>
                <a:t> </a:t>
              </a:r>
              <a:r>
                <a:rPr lang="en-US" sz="2200" dirty="0" err="1">
                  <a:latin typeface="+mj-lt"/>
                </a:rPr>
                <a:t>nhiều</a:t>
              </a:r>
              <a:r>
                <a:rPr lang="en-US" sz="2200" dirty="0">
                  <a:latin typeface="+mj-lt"/>
                </a:rPr>
                <a:t> </a:t>
              </a:r>
              <a:r>
                <a:rPr lang="en-US" sz="2200" dirty="0" err="1">
                  <a:latin typeface="+mj-lt"/>
                </a:rPr>
                <a:t>trong</a:t>
              </a:r>
              <a:r>
                <a:rPr lang="en-US" sz="2200" dirty="0">
                  <a:latin typeface="+mj-lt"/>
                </a:rPr>
                <a:t> </a:t>
              </a:r>
              <a:r>
                <a:rPr lang="en-US" sz="2200" dirty="0" err="1">
                  <a:latin typeface="+mj-lt"/>
                </a:rPr>
                <a:t>tổng</a:t>
              </a:r>
              <a:r>
                <a:rPr lang="en-US" sz="2200" dirty="0">
                  <a:latin typeface="+mj-lt"/>
                </a:rPr>
                <a:t> </a:t>
              </a:r>
              <a:r>
                <a:rPr lang="en-US" sz="2200" dirty="0" err="1">
                  <a:latin typeface="+mj-lt"/>
                </a:rPr>
                <a:t>hợp</a:t>
              </a:r>
              <a:r>
                <a:rPr lang="en-US" sz="2200" dirty="0">
                  <a:latin typeface="+mj-lt"/>
                </a:rPr>
                <a:t> </a:t>
              </a:r>
              <a:r>
                <a:rPr lang="en-US" sz="2200" dirty="0" err="1">
                  <a:latin typeface="+mj-lt"/>
                </a:rPr>
                <a:t>hữu</a:t>
              </a:r>
              <a:r>
                <a:rPr lang="en-US" sz="2200" dirty="0">
                  <a:latin typeface="+mj-lt"/>
                </a:rPr>
                <a:t> </a:t>
              </a:r>
              <a:r>
                <a:rPr lang="en-US" sz="2200" dirty="0" err="1">
                  <a:latin typeface="+mj-lt"/>
                </a:rPr>
                <a:t>cơ</a:t>
              </a:r>
              <a:r>
                <a:rPr lang="en-US" sz="2200" dirty="0">
                  <a:latin typeface="+mj-lt"/>
                </a:rPr>
                <a:t> </a:t>
              </a:r>
              <a:r>
                <a:rPr lang="en-US" sz="2200" dirty="0" err="1">
                  <a:latin typeface="+mj-lt"/>
                </a:rPr>
                <a:t>để</a:t>
              </a:r>
              <a:r>
                <a:rPr lang="en-US" sz="2200" dirty="0">
                  <a:latin typeface="+mj-lt"/>
                </a:rPr>
                <a:t> </a:t>
              </a:r>
              <a:r>
                <a:rPr lang="en-US" sz="2200" dirty="0" err="1">
                  <a:latin typeface="+mj-lt"/>
                </a:rPr>
                <a:t>điều</a:t>
              </a:r>
              <a:r>
                <a:rPr lang="en-US" sz="2200" dirty="0">
                  <a:latin typeface="+mj-lt"/>
                </a:rPr>
                <a:t> </a:t>
              </a:r>
              <a:r>
                <a:rPr lang="en-US" sz="2200" dirty="0" err="1">
                  <a:latin typeface="+mj-lt"/>
                </a:rPr>
                <a:t>chế</a:t>
              </a:r>
              <a:r>
                <a:rPr lang="en-US" sz="2200" dirty="0">
                  <a:latin typeface="+mj-lt"/>
                </a:rPr>
                <a:t> </a:t>
              </a:r>
              <a:r>
                <a:rPr lang="en-US" sz="2200" dirty="0" err="1">
                  <a:latin typeface="+mj-lt"/>
                </a:rPr>
                <a:t>nhiều</a:t>
              </a:r>
              <a:r>
                <a:rPr lang="en-US" sz="2200" dirty="0">
                  <a:latin typeface="+mj-lt"/>
                </a:rPr>
                <a:t> </a:t>
              </a:r>
              <a:r>
                <a:rPr lang="en-US" sz="2200" dirty="0" err="1">
                  <a:latin typeface="+mj-lt"/>
                </a:rPr>
                <a:t>dược</a:t>
              </a:r>
              <a:r>
                <a:rPr lang="en-US" sz="2200" dirty="0">
                  <a:latin typeface="+mj-lt"/>
                </a:rPr>
                <a:t> </a:t>
              </a:r>
              <a:r>
                <a:rPr lang="en-US" sz="2200" dirty="0" err="1">
                  <a:latin typeface="+mj-lt"/>
                </a:rPr>
                <a:t>phẩm</a:t>
              </a:r>
              <a:r>
                <a:rPr lang="en-US" sz="2200" dirty="0">
                  <a:latin typeface="+mj-lt"/>
                </a:rPr>
                <a:t> </a:t>
              </a:r>
              <a:r>
                <a:rPr lang="en-US" sz="2200" dirty="0" err="1">
                  <a:latin typeface="+mj-lt"/>
                </a:rPr>
                <a:t>hoặc</a:t>
              </a:r>
              <a:r>
                <a:rPr lang="en-US" sz="2200" dirty="0">
                  <a:latin typeface="+mj-lt"/>
                </a:rPr>
                <a:t> </a:t>
              </a:r>
              <a:r>
                <a:rPr lang="en-US" sz="2200" dirty="0" err="1">
                  <a:latin typeface="+mj-lt"/>
                </a:rPr>
                <a:t>các</a:t>
              </a:r>
              <a:r>
                <a:rPr lang="en-US" sz="2200" dirty="0">
                  <a:latin typeface="+mj-lt"/>
                </a:rPr>
                <a:t> </a:t>
              </a:r>
              <a:r>
                <a:rPr lang="en-US" sz="2200" dirty="0" err="1">
                  <a:latin typeface="+mj-lt"/>
                </a:rPr>
                <a:t>chất</a:t>
              </a:r>
              <a:r>
                <a:rPr lang="en-US" sz="2200" dirty="0">
                  <a:latin typeface="+mj-lt"/>
                </a:rPr>
                <a:t> </a:t>
              </a:r>
              <a:r>
                <a:rPr lang="en-US" sz="2200" dirty="0" err="1">
                  <a:latin typeface="+mj-lt"/>
                </a:rPr>
                <a:t>có</a:t>
              </a:r>
              <a:r>
                <a:rPr lang="en-US" sz="2200" dirty="0">
                  <a:latin typeface="+mj-lt"/>
                </a:rPr>
                <a:t> </a:t>
              </a:r>
              <a:r>
                <a:rPr lang="en-US" sz="2200" dirty="0" err="1">
                  <a:latin typeface="+mj-lt"/>
                </a:rPr>
                <a:t>ứng</a:t>
              </a:r>
              <a:r>
                <a:rPr lang="en-US" sz="2200" dirty="0">
                  <a:latin typeface="+mj-lt"/>
                </a:rPr>
                <a:t> </a:t>
              </a:r>
              <a:r>
                <a:rPr lang="en-US" sz="2200" dirty="0" err="1">
                  <a:latin typeface="+mj-lt"/>
                </a:rPr>
                <a:t>dụng</a:t>
              </a:r>
              <a:r>
                <a:rPr lang="en-US" sz="2200" dirty="0">
                  <a:latin typeface="+mj-lt"/>
                </a:rPr>
                <a:t> </a:t>
              </a:r>
              <a:r>
                <a:rPr lang="en-US" sz="2200" dirty="0" err="1">
                  <a:latin typeface="+mj-lt"/>
                </a:rPr>
                <a:t>trong</a:t>
              </a:r>
              <a:r>
                <a:rPr lang="en-US" sz="2200" dirty="0">
                  <a:latin typeface="+mj-lt"/>
                </a:rPr>
                <a:t> </a:t>
              </a:r>
              <a:r>
                <a:rPr lang="en-US" sz="2200" dirty="0" err="1">
                  <a:latin typeface="+mj-lt"/>
                </a:rPr>
                <a:t>thực</a:t>
              </a:r>
              <a:r>
                <a:rPr lang="en-US" sz="2200" dirty="0">
                  <a:latin typeface="+mj-lt"/>
                </a:rPr>
                <a:t> </a:t>
              </a:r>
              <a:r>
                <a:rPr lang="en-US" sz="2200" dirty="0" err="1">
                  <a:latin typeface="+mj-lt"/>
                </a:rPr>
                <a:t>tiễn</a:t>
              </a:r>
              <a:r>
                <a:rPr lang="en-US" sz="2200" dirty="0">
                  <a:latin typeface="+mj-lt"/>
                </a:rPr>
                <a:t>.</a:t>
              </a:r>
            </a:p>
          </p:txBody>
        </p:sp>
        <p:pic>
          <p:nvPicPr>
            <p:cNvPr id="15" name="Picture 14">
              <a:extLst>
                <a:ext uri="{FF2B5EF4-FFF2-40B4-BE49-F238E27FC236}">
                  <a16:creationId xmlns:a16="http://schemas.microsoft.com/office/drawing/2014/main" id="{C8EF4D3D-3C5F-114E-467C-CD7C5C3805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3705" y="1322253"/>
              <a:ext cx="630372" cy="630372"/>
            </a:xfrm>
            <a:prstGeom prst="rect">
              <a:avLst/>
            </a:prstGeom>
          </p:spPr>
        </p:pic>
      </p:grpSp>
      <p:pic>
        <p:nvPicPr>
          <p:cNvPr id="20" name="Picture 19">
            <a:extLst>
              <a:ext uri="{FF2B5EF4-FFF2-40B4-BE49-F238E27FC236}">
                <a16:creationId xmlns:a16="http://schemas.microsoft.com/office/drawing/2014/main" id="{985C92C9-3754-2BB1-3C76-8430E3DC74B8}"/>
              </a:ext>
            </a:extLst>
          </p:cNvPr>
          <p:cNvPicPr>
            <a:picLocks noChangeAspect="1"/>
          </p:cNvPicPr>
          <p:nvPr/>
        </p:nvPicPr>
        <p:blipFill>
          <a:blip r:embed="rId17"/>
          <a:stretch>
            <a:fillRect/>
          </a:stretch>
        </p:blipFill>
        <p:spPr>
          <a:xfrm>
            <a:off x="2486042" y="2188457"/>
            <a:ext cx="4334636" cy="2766097"/>
          </a:xfrm>
          <a:prstGeom prst="rect">
            <a:avLst/>
          </a:prstGeom>
        </p:spPr>
      </p:pic>
      <p:pic>
        <p:nvPicPr>
          <p:cNvPr id="21" name="Picture 20">
            <a:extLst>
              <a:ext uri="{FF2B5EF4-FFF2-40B4-BE49-F238E27FC236}">
                <a16:creationId xmlns:a16="http://schemas.microsoft.com/office/drawing/2014/main" id="{451B4453-D834-B2DA-581E-6B26B878B6FC}"/>
              </a:ext>
            </a:extLst>
          </p:cNvPr>
          <p:cNvPicPr>
            <a:picLocks noChangeAspect="1"/>
          </p:cNvPicPr>
          <p:nvPr/>
        </p:nvPicPr>
        <p:blipFill rotWithShape="1">
          <a:blip r:embed="rId18"/>
          <a:srcRect t="4153" b="4153"/>
          <a:stretch/>
        </p:blipFill>
        <p:spPr>
          <a:xfrm>
            <a:off x="6990184" y="2220687"/>
            <a:ext cx="2965580" cy="2755996"/>
          </a:xfrm>
          <a:prstGeom prst="rect">
            <a:avLst/>
          </a:prstGeom>
        </p:spPr>
      </p:pic>
    </p:spTree>
    <p:extLst>
      <p:ext uri="{BB962C8B-B14F-4D97-AF65-F5344CB8AC3E}">
        <p14:creationId xmlns:p14="http://schemas.microsoft.com/office/powerpoint/2010/main" val="189478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818485" y="129540"/>
            <a:ext cx="2305965"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74247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486660" cy="523220"/>
          </a:xfrm>
          <a:prstGeom prst="rect">
            <a:avLst/>
          </a:prstGeom>
          <a:noFill/>
        </p:spPr>
        <p:txBody>
          <a:bodyPr wrap="square" rtlCol="0">
            <a:spAutoFit/>
          </a:bodyPr>
          <a:lstStyle/>
          <a:p>
            <a:pPr algn="ctr"/>
            <a:r>
              <a:rPr lang="en-US" sz="2700" b="1" dirty="0">
                <a:solidFill>
                  <a:schemeClr val="bg1"/>
                </a:solidFill>
              </a:rPr>
              <a:t>ỨNG DỤNG</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082503" y="244475"/>
            <a:ext cx="1927647" cy="507831"/>
          </a:xfrm>
          <a:prstGeom prst="rect">
            <a:avLst/>
          </a:prstGeom>
          <a:noFill/>
        </p:spPr>
        <p:txBody>
          <a:bodyPr wrap="square" rtlCol="0">
            <a:spAutoFit/>
          </a:bodyPr>
          <a:lstStyle/>
          <a:p>
            <a:r>
              <a:rPr lang="en-US" sz="2700" b="1">
                <a:solidFill>
                  <a:srgbClr val="D12F19"/>
                </a:solidFill>
              </a:rPr>
              <a:t>c) Acetone</a:t>
            </a:r>
          </a:p>
        </p:txBody>
      </p:sp>
      <p:sp>
        <p:nvSpPr>
          <p:cNvPr id="5" name="TextBox 4">
            <a:extLst>
              <a:ext uri="{FF2B5EF4-FFF2-40B4-BE49-F238E27FC236}">
                <a16:creationId xmlns:a16="http://schemas.microsoft.com/office/drawing/2014/main" id="{84346E4F-8A28-4C11-59B0-F381FD01C157}"/>
              </a:ext>
            </a:extLst>
          </p:cNvPr>
          <p:cNvSpPr txBox="1"/>
          <p:nvPr/>
        </p:nvSpPr>
        <p:spPr>
          <a:xfrm>
            <a:off x="1430883" y="1119911"/>
            <a:ext cx="9694317" cy="1320298"/>
          </a:xfrm>
          <a:prstGeom prst="rect">
            <a:avLst/>
          </a:prstGeom>
          <a:noFill/>
        </p:spPr>
        <p:txBody>
          <a:bodyPr wrap="square" rtlCol="0">
            <a:spAutoFit/>
          </a:bodyPr>
          <a:lstStyle/>
          <a:p>
            <a:pPr>
              <a:lnSpc>
                <a:spcPct val="125000"/>
              </a:lnSpc>
            </a:pPr>
            <a:r>
              <a:rPr lang="en-US" sz="2200">
                <a:latin typeface="+mj-lt"/>
              </a:rPr>
              <a:t>Acetone có thể hòa tan tốt nhiều chất hữu cơ khác nhau (kể cả các polymer như cellulose trinitrate). Vì vậy một lượng lớn acetone được dùng làm dung môi trong sản xuất tơ nhân tạo, thuốc súng không khói,...</a:t>
            </a:r>
          </a:p>
        </p:txBody>
      </p:sp>
      <p:grpSp>
        <p:nvGrpSpPr>
          <p:cNvPr id="20" name="Group 19">
            <a:extLst>
              <a:ext uri="{FF2B5EF4-FFF2-40B4-BE49-F238E27FC236}">
                <a16:creationId xmlns:a16="http://schemas.microsoft.com/office/drawing/2014/main" id="{A06EDC27-EADC-A970-199C-B078C158F0F4}"/>
              </a:ext>
            </a:extLst>
          </p:cNvPr>
          <p:cNvGrpSpPr/>
          <p:nvPr/>
        </p:nvGrpSpPr>
        <p:grpSpPr>
          <a:xfrm>
            <a:off x="1676400" y="5199433"/>
            <a:ext cx="8839200" cy="1118235"/>
            <a:chOff x="1676400" y="5104183"/>
            <a:chExt cx="8839200" cy="1118235"/>
          </a:xfrm>
        </p:grpSpPr>
        <p:sp>
          <p:nvSpPr>
            <p:cNvPr id="17" name="Rectangle: Rounded Corners 16">
              <a:extLst>
                <a:ext uri="{FF2B5EF4-FFF2-40B4-BE49-F238E27FC236}">
                  <a16:creationId xmlns:a16="http://schemas.microsoft.com/office/drawing/2014/main" id="{808C075E-15F0-D467-E663-494908993964}"/>
                </a:ext>
              </a:extLst>
            </p:cNvPr>
            <p:cNvSpPr/>
            <p:nvPr/>
          </p:nvSpPr>
          <p:spPr>
            <a:xfrm>
              <a:off x="1676400" y="5104183"/>
              <a:ext cx="88392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54F53B-F8FE-3574-C8FB-38ADDC5FB6DF}"/>
                </a:ext>
              </a:extLst>
            </p:cNvPr>
            <p:cNvSpPr txBox="1"/>
            <p:nvPr/>
          </p:nvSpPr>
          <p:spPr>
            <a:xfrm>
              <a:off x="1867967" y="5214748"/>
              <a:ext cx="8456067" cy="897105"/>
            </a:xfrm>
            <a:prstGeom prst="rect">
              <a:avLst/>
            </a:prstGeom>
            <a:noFill/>
          </p:spPr>
          <p:txBody>
            <a:bodyPr wrap="square" rtlCol="0">
              <a:spAutoFit/>
            </a:bodyPr>
            <a:lstStyle/>
            <a:p>
              <a:pPr algn="ctr">
                <a:lnSpc>
                  <a:spcPct val="125000"/>
                </a:lnSpc>
              </a:pPr>
              <a:r>
                <a:rPr lang="en-US" sz="2200">
                  <a:latin typeface="+mj-lt"/>
                </a:rPr>
                <a:t>Ngoài ra, acetone còn được dùng nhiều trong tổng hợp hữu cơ như để tổng hợp bisphenol-A, chloroform, thốc an thầm solfonal,...</a:t>
              </a:r>
            </a:p>
          </p:txBody>
        </p:sp>
      </p:grpSp>
      <p:pic>
        <p:nvPicPr>
          <p:cNvPr id="15" name="Picture 14">
            <a:extLst>
              <a:ext uri="{FF2B5EF4-FFF2-40B4-BE49-F238E27FC236}">
                <a16:creationId xmlns:a16="http://schemas.microsoft.com/office/drawing/2014/main" id="{4D110F06-758A-F8E5-BD82-E462AC2983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130" y="1265103"/>
            <a:ext cx="630372" cy="630372"/>
          </a:xfrm>
          <a:prstGeom prst="rect">
            <a:avLst/>
          </a:prstGeom>
        </p:spPr>
      </p:pic>
      <p:grpSp>
        <p:nvGrpSpPr>
          <p:cNvPr id="22" name="Group 21">
            <a:extLst>
              <a:ext uri="{FF2B5EF4-FFF2-40B4-BE49-F238E27FC236}">
                <a16:creationId xmlns:a16="http://schemas.microsoft.com/office/drawing/2014/main" id="{821BE40C-D5CC-3C1F-7D1F-48D9159998CB}"/>
              </a:ext>
            </a:extLst>
          </p:cNvPr>
          <p:cNvGrpSpPr/>
          <p:nvPr/>
        </p:nvGrpSpPr>
        <p:grpSpPr>
          <a:xfrm>
            <a:off x="2756372" y="2559164"/>
            <a:ext cx="6679256" cy="2348738"/>
            <a:chOff x="2855167" y="2559164"/>
            <a:chExt cx="6679256" cy="2348738"/>
          </a:xfrm>
        </p:grpSpPr>
        <p:pic>
          <p:nvPicPr>
            <p:cNvPr id="18" name="Picture 17">
              <a:extLst>
                <a:ext uri="{FF2B5EF4-FFF2-40B4-BE49-F238E27FC236}">
                  <a16:creationId xmlns:a16="http://schemas.microsoft.com/office/drawing/2014/main" id="{697B3C9A-A26A-6D67-1A8B-4A82F11E2B18}"/>
                </a:ext>
              </a:extLst>
            </p:cNvPr>
            <p:cNvPicPr>
              <a:picLocks noChangeAspect="1"/>
            </p:cNvPicPr>
            <p:nvPr/>
          </p:nvPicPr>
          <p:blipFill rotWithShape="1">
            <a:blip r:embed="rId17"/>
            <a:srcRect l="6157" r="14194" b="8038"/>
            <a:stretch/>
          </p:blipFill>
          <p:spPr>
            <a:xfrm>
              <a:off x="2855167" y="2559164"/>
              <a:ext cx="3256384" cy="2348738"/>
            </a:xfrm>
            <a:prstGeom prst="rect">
              <a:avLst/>
            </a:prstGeom>
          </p:spPr>
        </p:pic>
        <p:pic>
          <p:nvPicPr>
            <p:cNvPr id="21" name="Picture 20">
              <a:extLst>
                <a:ext uri="{FF2B5EF4-FFF2-40B4-BE49-F238E27FC236}">
                  <a16:creationId xmlns:a16="http://schemas.microsoft.com/office/drawing/2014/main" id="{07F6C80E-D743-1B02-92C1-2CB01DD3B1C8}"/>
                </a:ext>
              </a:extLst>
            </p:cNvPr>
            <p:cNvPicPr>
              <a:picLocks noChangeAspect="1"/>
            </p:cNvPicPr>
            <p:nvPr/>
          </p:nvPicPr>
          <p:blipFill>
            <a:blip r:embed="rId18"/>
            <a:stretch>
              <a:fillRect/>
            </a:stretch>
          </p:blipFill>
          <p:spPr>
            <a:xfrm>
              <a:off x="6278040" y="2559164"/>
              <a:ext cx="3256383" cy="2348738"/>
            </a:xfrm>
            <a:prstGeom prst="rect">
              <a:avLst/>
            </a:prstGeom>
          </p:spPr>
        </p:pic>
      </p:grpSp>
    </p:spTree>
    <p:extLst>
      <p:ext uri="{BB962C8B-B14F-4D97-AF65-F5344CB8AC3E}">
        <p14:creationId xmlns:p14="http://schemas.microsoft.com/office/powerpoint/2010/main" val="93583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818485" y="129540"/>
            <a:ext cx="3194271"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5" y="-152400"/>
            <a:ext cx="2742475"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486660" cy="523220"/>
          </a:xfrm>
          <a:prstGeom prst="rect">
            <a:avLst/>
          </a:prstGeom>
          <a:noFill/>
        </p:spPr>
        <p:txBody>
          <a:bodyPr wrap="square" rtlCol="0">
            <a:spAutoFit/>
          </a:bodyPr>
          <a:lstStyle/>
          <a:p>
            <a:pPr algn="ctr"/>
            <a:r>
              <a:rPr lang="en-US" sz="2700" b="1" dirty="0">
                <a:solidFill>
                  <a:schemeClr val="bg1"/>
                </a:solidFill>
              </a:rPr>
              <a:t>ỨNG DỤNG</a:t>
            </a:r>
          </a:p>
        </p:txBody>
      </p:sp>
      <p:sp>
        <p:nvSpPr>
          <p:cNvPr id="13" name="TextBox 12">
            <a:extLst>
              <a:ext uri="{FF2B5EF4-FFF2-40B4-BE49-F238E27FC236}">
                <a16:creationId xmlns:a16="http://schemas.microsoft.com/office/drawing/2014/main" id="{C225FEC4-C3BF-1DFD-C005-CBF00861BB2E}"/>
              </a:ext>
            </a:extLst>
          </p:cNvPr>
          <p:cNvSpPr txBox="1"/>
          <p:nvPr/>
        </p:nvSpPr>
        <p:spPr>
          <a:xfrm>
            <a:off x="3082503" y="244475"/>
            <a:ext cx="2930253" cy="507831"/>
          </a:xfrm>
          <a:prstGeom prst="rect">
            <a:avLst/>
          </a:prstGeom>
          <a:noFill/>
        </p:spPr>
        <p:txBody>
          <a:bodyPr wrap="square" rtlCol="0">
            <a:spAutoFit/>
          </a:bodyPr>
          <a:lstStyle/>
          <a:p>
            <a:r>
              <a:rPr lang="en-US" sz="2700" b="1" dirty="0">
                <a:solidFill>
                  <a:srgbClr val="D12F19"/>
                </a:solidFill>
              </a:rPr>
              <a:t>d) Benzaldehyde</a:t>
            </a:r>
          </a:p>
        </p:txBody>
      </p:sp>
      <p:sp>
        <p:nvSpPr>
          <p:cNvPr id="5" name="TextBox 4">
            <a:extLst>
              <a:ext uri="{FF2B5EF4-FFF2-40B4-BE49-F238E27FC236}">
                <a16:creationId xmlns:a16="http://schemas.microsoft.com/office/drawing/2014/main" id="{84346E4F-8A28-4C11-59B0-F381FD01C157}"/>
              </a:ext>
            </a:extLst>
          </p:cNvPr>
          <p:cNvSpPr txBox="1"/>
          <p:nvPr/>
        </p:nvSpPr>
        <p:spPr>
          <a:xfrm>
            <a:off x="1444502" y="1330373"/>
            <a:ext cx="9694317" cy="473912"/>
          </a:xfrm>
          <a:prstGeom prst="rect">
            <a:avLst/>
          </a:prstGeom>
          <a:noFill/>
        </p:spPr>
        <p:txBody>
          <a:bodyPr wrap="square" rtlCol="0">
            <a:spAutoFit/>
          </a:bodyPr>
          <a:lstStyle/>
          <a:p>
            <a:pPr>
              <a:lnSpc>
                <a:spcPct val="125000"/>
              </a:lnSpc>
            </a:pPr>
            <a:r>
              <a:rPr lang="en-US" sz="2200" dirty="0">
                <a:latin typeface="+mj-lt"/>
              </a:rPr>
              <a:t>Benzaldehyde </a:t>
            </a:r>
            <a:r>
              <a:rPr lang="en-US" sz="2200" dirty="0" err="1">
                <a:latin typeface="+mj-lt"/>
              </a:rPr>
              <a:t>được</a:t>
            </a:r>
            <a:r>
              <a:rPr lang="en-US" sz="2200" dirty="0">
                <a:latin typeface="+mj-lt"/>
              </a:rPr>
              <a:t> dung </a:t>
            </a:r>
            <a:r>
              <a:rPr lang="en-US" sz="2200" dirty="0" err="1">
                <a:latin typeface="+mj-lt"/>
              </a:rPr>
              <a:t>để</a:t>
            </a:r>
            <a:r>
              <a:rPr lang="en-US" sz="2200" dirty="0">
                <a:latin typeface="+mj-lt"/>
              </a:rPr>
              <a:t> </a:t>
            </a:r>
            <a:r>
              <a:rPr lang="en-US" sz="2200" dirty="0" err="1">
                <a:latin typeface="+mj-lt"/>
              </a:rPr>
              <a:t>sản</a:t>
            </a:r>
            <a:r>
              <a:rPr lang="en-US" sz="2200" dirty="0">
                <a:latin typeface="+mj-lt"/>
              </a:rPr>
              <a:t> </a:t>
            </a:r>
            <a:r>
              <a:rPr lang="en-US" sz="2200" dirty="0" err="1">
                <a:latin typeface="+mj-lt"/>
              </a:rPr>
              <a:t>xuất</a:t>
            </a:r>
            <a:r>
              <a:rPr lang="en-US" sz="2200" dirty="0">
                <a:latin typeface="+mj-lt"/>
              </a:rPr>
              <a:t> </a:t>
            </a:r>
            <a:r>
              <a:rPr lang="en-US" sz="2200" dirty="0" err="1">
                <a:latin typeface="+mj-lt"/>
              </a:rPr>
              <a:t>phẩm</a:t>
            </a:r>
            <a:r>
              <a:rPr lang="en-US" sz="2200" dirty="0">
                <a:latin typeface="+mj-lt"/>
              </a:rPr>
              <a:t> </a:t>
            </a:r>
            <a:r>
              <a:rPr lang="en-US" sz="2200" dirty="0" err="1">
                <a:latin typeface="+mj-lt"/>
              </a:rPr>
              <a:t>nhuộm</a:t>
            </a:r>
            <a:r>
              <a:rPr lang="en-US" sz="2200" dirty="0">
                <a:latin typeface="+mj-lt"/>
              </a:rPr>
              <a:t> </a:t>
            </a:r>
            <a:r>
              <a:rPr lang="en-US" sz="2200" dirty="0" err="1">
                <a:latin typeface="+mj-lt"/>
              </a:rPr>
              <a:t>và</a:t>
            </a:r>
            <a:r>
              <a:rPr lang="en-US" sz="2200" dirty="0">
                <a:latin typeface="+mj-lt"/>
              </a:rPr>
              <a:t> </a:t>
            </a:r>
            <a:r>
              <a:rPr lang="en-US" sz="2200" dirty="0" err="1">
                <a:latin typeface="+mj-lt"/>
              </a:rPr>
              <a:t>nhiều</a:t>
            </a:r>
            <a:r>
              <a:rPr lang="en-US" sz="2200" dirty="0">
                <a:latin typeface="+mj-lt"/>
              </a:rPr>
              <a:t> </a:t>
            </a:r>
            <a:r>
              <a:rPr lang="en-US" sz="2200" dirty="0" err="1">
                <a:latin typeface="+mj-lt"/>
              </a:rPr>
              <a:t>hóa</a:t>
            </a:r>
            <a:r>
              <a:rPr lang="en-US" sz="2200" dirty="0">
                <a:latin typeface="+mj-lt"/>
              </a:rPr>
              <a:t> </a:t>
            </a:r>
            <a:r>
              <a:rPr lang="en-US" sz="2200" dirty="0" err="1">
                <a:latin typeface="+mj-lt"/>
              </a:rPr>
              <a:t>chất</a:t>
            </a:r>
            <a:r>
              <a:rPr lang="en-US" sz="2200" dirty="0">
                <a:latin typeface="+mj-lt"/>
              </a:rPr>
              <a:t> </a:t>
            </a:r>
            <a:r>
              <a:rPr lang="en-US" sz="2200" dirty="0" err="1">
                <a:latin typeface="+mj-lt"/>
              </a:rPr>
              <a:t>khác</a:t>
            </a:r>
            <a:r>
              <a:rPr lang="en-US" sz="2200" dirty="0">
                <a:latin typeface="+mj-lt"/>
              </a:rPr>
              <a:t>.</a:t>
            </a:r>
          </a:p>
        </p:txBody>
      </p:sp>
      <p:pic>
        <p:nvPicPr>
          <p:cNvPr id="15" name="Picture 14">
            <a:extLst>
              <a:ext uri="{FF2B5EF4-FFF2-40B4-BE49-F238E27FC236}">
                <a16:creationId xmlns:a16="http://schemas.microsoft.com/office/drawing/2014/main" id="{4D110F06-758A-F8E5-BD82-E462AC2983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130" y="1265103"/>
            <a:ext cx="630372" cy="630372"/>
          </a:xfrm>
          <a:prstGeom prst="rect">
            <a:avLst/>
          </a:prstGeom>
        </p:spPr>
      </p:pic>
      <p:pic>
        <p:nvPicPr>
          <p:cNvPr id="21506" name="Picture 2" descr="Tác hại không ngờ của những loại thuốc nhuộm vải">
            <a:extLst>
              <a:ext uri="{FF2B5EF4-FFF2-40B4-BE49-F238E27FC236}">
                <a16:creationId xmlns:a16="http://schemas.microsoft.com/office/drawing/2014/main" id="{245CA92B-BEA0-1266-B686-3757D73742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38500" y="2027080"/>
            <a:ext cx="57150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97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22925" y="988632"/>
            <a:ext cx="9187160" cy="2846434"/>
          </a:xfrm>
          <a:prstGeom prst="roundRect">
            <a:avLst>
              <a:gd name="adj" fmla="val 2078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78" name="TextBox 77">
            <a:extLst>
              <a:ext uri="{FF2B5EF4-FFF2-40B4-BE49-F238E27FC236}">
                <a16:creationId xmlns:a16="http://schemas.microsoft.com/office/drawing/2014/main" id="{32846A3D-BAE2-4FFE-B054-AE802C1398BF}"/>
              </a:ext>
            </a:extLst>
          </p:cNvPr>
          <p:cNvSpPr txBox="1"/>
          <p:nvPr/>
        </p:nvSpPr>
        <p:spPr>
          <a:xfrm>
            <a:off x="4485545" y="1305342"/>
            <a:ext cx="5814465" cy="2123658"/>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dung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dịch</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NaOH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thì</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tính</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phenol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như</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thế</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nào</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sp>
        <p:nvSpPr>
          <p:cNvPr id="38" name="!!o4a">
            <a:extLst>
              <a:ext uri="{FF2B5EF4-FFF2-40B4-BE49-F238E27FC236}">
                <a16:creationId xmlns:a16="http://schemas.microsoft.com/office/drawing/2014/main" id="{03CD02AD-A0B0-4461-82E4-ADE45F3505A9}"/>
              </a:ext>
            </a:extLst>
          </p:cNvPr>
          <p:cNvSpPr/>
          <p:nvPr/>
        </p:nvSpPr>
        <p:spPr>
          <a:xfrm>
            <a:off x="4813867" y="5480297"/>
            <a:ext cx="1024386"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4955973" y="5529038"/>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a:extLst>
              <a:ext uri="{FF2B5EF4-FFF2-40B4-BE49-F238E27FC236}">
                <a16:creationId xmlns:a16="http://schemas.microsoft.com/office/drawing/2014/main" id="{03CD02AD-A0B0-4461-82E4-ADE45F3505A9}"/>
              </a:ext>
            </a:extLst>
          </p:cNvPr>
          <p:cNvSpPr/>
          <p:nvPr/>
        </p:nvSpPr>
        <p:spPr>
          <a:xfrm>
            <a:off x="3693150" y="5480297"/>
            <a:ext cx="1024386" cy="102956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3842368" y="555486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8" name="!!o4a">
            <a:extLst>
              <a:ext uri="{FF2B5EF4-FFF2-40B4-BE49-F238E27FC236}">
                <a16:creationId xmlns:a16="http://schemas.microsoft.com/office/drawing/2014/main" id="{03CD02AD-A0B0-4461-82E4-ADE45F3505A9}"/>
              </a:ext>
            </a:extLst>
          </p:cNvPr>
          <p:cNvSpPr/>
          <p:nvPr/>
        </p:nvSpPr>
        <p:spPr>
          <a:xfrm>
            <a:off x="2530802" y="5480288"/>
            <a:ext cx="1024386" cy="102957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2679615" y="5515466"/>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8" name="!!o4a">
            <a:extLst>
              <a:ext uri="{FF2B5EF4-FFF2-40B4-BE49-F238E27FC236}">
                <a16:creationId xmlns:a16="http://schemas.microsoft.com/office/drawing/2014/main" id="{03CD02AD-A0B0-4461-82E4-ADE45F3505A9}"/>
              </a:ext>
            </a:extLst>
          </p:cNvPr>
          <p:cNvSpPr/>
          <p:nvPr/>
        </p:nvSpPr>
        <p:spPr>
          <a:xfrm>
            <a:off x="5932673" y="5480299"/>
            <a:ext cx="1024386" cy="102956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9" name="!!4a">
            <a:extLst>
              <a:ext uri="{FF2B5EF4-FFF2-40B4-BE49-F238E27FC236}">
                <a16:creationId xmlns:a16="http://schemas.microsoft.com/office/drawing/2014/main" id="{7D7392F9-B328-40CF-A436-C3974F476E3C}"/>
              </a:ext>
            </a:extLst>
          </p:cNvPr>
          <p:cNvSpPr txBox="1"/>
          <p:nvPr/>
        </p:nvSpPr>
        <p:spPr>
          <a:xfrm>
            <a:off x="6081891" y="556044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4" name="!!o4a">
            <a:extLst>
              <a:ext uri="{FF2B5EF4-FFF2-40B4-BE49-F238E27FC236}">
                <a16:creationId xmlns:a16="http://schemas.microsoft.com/office/drawing/2014/main" id="{03CD02AD-A0B0-4461-82E4-ADE45F3505A9}"/>
              </a:ext>
            </a:extLst>
          </p:cNvPr>
          <p:cNvSpPr/>
          <p:nvPr/>
        </p:nvSpPr>
        <p:spPr>
          <a:xfrm>
            <a:off x="8190478" y="548547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5" name="!!4a">
            <a:extLst>
              <a:ext uri="{FF2B5EF4-FFF2-40B4-BE49-F238E27FC236}">
                <a16:creationId xmlns:a16="http://schemas.microsoft.com/office/drawing/2014/main" id="{7D7392F9-B328-40CF-A436-C3974F476E3C}"/>
              </a:ext>
            </a:extLst>
          </p:cNvPr>
          <p:cNvSpPr txBox="1"/>
          <p:nvPr/>
        </p:nvSpPr>
        <p:spPr>
          <a:xfrm>
            <a:off x="8365822" y="554914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6" name="!!o4a">
            <a:extLst>
              <a:ext uri="{FF2B5EF4-FFF2-40B4-BE49-F238E27FC236}">
                <a16:creationId xmlns:a16="http://schemas.microsoft.com/office/drawing/2014/main" id="{03CD02AD-A0B0-4461-82E4-ADE45F3505A9}"/>
              </a:ext>
            </a:extLst>
          </p:cNvPr>
          <p:cNvSpPr/>
          <p:nvPr/>
        </p:nvSpPr>
        <p:spPr>
          <a:xfrm>
            <a:off x="7056698" y="5480288"/>
            <a:ext cx="1024386" cy="10296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107" name="!!4a">
            <a:extLst>
              <a:ext uri="{FF2B5EF4-FFF2-40B4-BE49-F238E27FC236}">
                <a16:creationId xmlns:a16="http://schemas.microsoft.com/office/drawing/2014/main" id="{7D7392F9-B328-40CF-A436-C3974F476E3C}"/>
              </a:ext>
            </a:extLst>
          </p:cNvPr>
          <p:cNvSpPr txBox="1"/>
          <p:nvPr/>
        </p:nvSpPr>
        <p:spPr>
          <a:xfrm>
            <a:off x="7203705" y="553600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ố</a:t>
            </a:r>
          </a:p>
        </p:txBody>
      </p:sp>
      <p:pic>
        <p:nvPicPr>
          <p:cNvPr id="2" name="Picture 1"/>
          <p:cNvPicPr>
            <a:picLocks noChangeAspect="1"/>
          </p:cNvPicPr>
          <p:nvPr/>
        </p:nvPicPr>
        <p:blipFill>
          <a:blip r:embed="rId6">
            <a:clrChange>
              <a:clrFrom>
                <a:srgbClr val="FEFEFE"/>
              </a:clrFrom>
              <a:clrTo>
                <a:srgbClr val="FEFEFE">
                  <a:alpha val="0"/>
                </a:srgbClr>
              </a:clrTo>
            </a:clrChange>
          </a:blip>
          <a:stretch>
            <a:fillRect/>
          </a:stretch>
        </p:blipFill>
        <p:spPr>
          <a:xfrm>
            <a:off x="1523663" y="731469"/>
            <a:ext cx="3613306" cy="3224532"/>
          </a:xfrm>
          <a:prstGeom prst="rect">
            <a:avLst/>
          </a:prstGeom>
        </p:spPr>
      </p:pic>
      <p:grpSp>
        <p:nvGrpSpPr>
          <p:cNvPr id="99" name="Group 98">
            <a:extLst>
              <a:ext uri="{FF2B5EF4-FFF2-40B4-BE49-F238E27FC236}">
                <a16:creationId xmlns:a16="http://schemas.microsoft.com/office/drawing/2014/main" id="{F19E39F7-1029-4092-8120-2B1787805247}"/>
              </a:ext>
            </a:extLst>
          </p:cNvPr>
          <p:cNvGrpSpPr/>
          <p:nvPr/>
        </p:nvGrpSpPr>
        <p:grpSpPr>
          <a:xfrm>
            <a:off x="11191610" y="156811"/>
            <a:ext cx="662996" cy="662996"/>
            <a:chOff x="11409342" y="180900"/>
            <a:chExt cx="662996" cy="662996"/>
          </a:xfrm>
        </p:grpSpPr>
        <p:sp>
          <p:nvSpPr>
            <p:cNvPr id="101" name="!!MatThu1">
              <a:hlinkClick r:id="rId7" action="ppaction://hlinksldjump"/>
              <a:extLst>
                <a:ext uri="{FF2B5EF4-FFF2-40B4-BE49-F238E27FC236}">
                  <a16:creationId xmlns:a16="http://schemas.microsoft.com/office/drawing/2014/main" id="{79B7C002-0818-41F1-8BD4-DFCEF358D6AE}"/>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110" name="Graphic 109">
              <a:hlinkClick r:id="rId7" action="ppaction://hlinksldjump"/>
              <a:extLst>
                <a:ext uri="{FF2B5EF4-FFF2-40B4-BE49-F238E27FC236}">
                  <a16:creationId xmlns:a16="http://schemas.microsoft.com/office/drawing/2014/main" id="{3928438D-9647-456B-8985-755A04CFFBF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28358" y="343470"/>
              <a:ext cx="424964" cy="337856"/>
            </a:xfrm>
            <a:prstGeom prst="rect">
              <a:avLst/>
            </a:prstGeom>
          </p:spPr>
        </p:pic>
      </p:grpSp>
      <p:grpSp>
        <p:nvGrpSpPr>
          <p:cNvPr id="111" name="Group 110">
            <a:extLst>
              <a:ext uri="{FF2B5EF4-FFF2-40B4-BE49-F238E27FC236}">
                <a16:creationId xmlns:a16="http://schemas.microsoft.com/office/drawing/2014/main" id="{34ECD20E-214C-4278-BCAE-C251EDE27312}"/>
              </a:ext>
            </a:extLst>
          </p:cNvPr>
          <p:cNvGrpSpPr/>
          <p:nvPr/>
        </p:nvGrpSpPr>
        <p:grpSpPr>
          <a:xfrm>
            <a:off x="4182779" y="4127379"/>
            <a:ext cx="3976884" cy="1029568"/>
            <a:chOff x="4037538" y="4547895"/>
            <a:chExt cx="3288936" cy="880471"/>
          </a:xfrm>
        </p:grpSpPr>
        <p:sp>
          <p:nvSpPr>
            <p:cNvPr id="112" name="!!Ques3">
              <a:extLst>
                <a:ext uri="{FF2B5EF4-FFF2-40B4-BE49-F238E27FC236}">
                  <a16:creationId xmlns:a16="http://schemas.microsoft.com/office/drawing/2014/main" id="{9FD974A1-BD1B-4851-99F9-C08019CDB0BB}"/>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13" name="!!Quesion1">
              <a:extLst>
                <a:ext uri="{FF2B5EF4-FFF2-40B4-BE49-F238E27FC236}">
                  <a16:creationId xmlns:a16="http://schemas.microsoft.com/office/drawing/2014/main" id="{39285301-F6B2-48B7-8724-392A9ABA8AE2}"/>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114" name="!!Ques2">
              <a:extLst>
                <a:ext uri="{FF2B5EF4-FFF2-40B4-BE49-F238E27FC236}">
                  <a16:creationId xmlns:a16="http://schemas.microsoft.com/office/drawing/2014/main" id="{31B5E302-3D53-45B5-855D-E3E68CDFE7BF}"/>
                </a:ext>
              </a:extLst>
            </p:cNvPr>
            <p:cNvGrpSpPr/>
            <p:nvPr/>
          </p:nvGrpSpPr>
          <p:grpSpPr>
            <a:xfrm>
              <a:off x="4037538" y="4547895"/>
              <a:ext cx="880471" cy="880471"/>
              <a:chOff x="3024040" y="4053992"/>
              <a:chExt cx="880471" cy="880471"/>
            </a:xfrm>
          </p:grpSpPr>
          <p:sp>
            <p:nvSpPr>
              <p:cNvPr id="115" name="!!A1">
                <a:extLst>
                  <a:ext uri="{FF2B5EF4-FFF2-40B4-BE49-F238E27FC236}">
                    <a16:creationId xmlns:a16="http://schemas.microsoft.com/office/drawing/2014/main" id="{6E66F492-87CE-4780-A1A1-E8A264001979}"/>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16" name="Group 115">
                <a:extLst>
                  <a:ext uri="{FF2B5EF4-FFF2-40B4-BE49-F238E27FC236}">
                    <a16:creationId xmlns:a16="http://schemas.microsoft.com/office/drawing/2014/main" id="{76488947-B328-4B3A-B586-5923B26CE1D5}"/>
                  </a:ext>
                </a:extLst>
              </p:cNvPr>
              <p:cNvGrpSpPr/>
              <p:nvPr/>
            </p:nvGrpSpPr>
            <p:grpSpPr>
              <a:xfrm>
                <a:off x="3274432" y="4303974"/>
                <a:ext cx="379686" cy="380506"/>
                <a:chOff x="-2134638" y="3977659"/>
                <a:chExt cx="1406150" cy="1409187"/>
              </a:xfrm>
              <a:solidFill>
                <a:schemeClr val="bg1"/>
              </a:solidFill>
              <a:effectLst/>
            </p:grpSpPr>
            <p:sp>
              <p:nvSpPr>
                <p:cNvPr id="117" name="Freeform: Shape 116">
                  <a:extLst>
                    <a:ext uri="{FF2B5EF4-FFF2-40B4-BE49-F238E27FC236}">
                      <a16:creationId xmlns:a16="http://schemas.microsoft.com/office/drawing/2014/main" id="{6D79D99D-F415-4AA5-A4A8-178729FF0E91}"/>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18" name="Freeform: Shape 117">
                  <a:extLst>
                    <a:ext uri="{FF2B5EF4-FFF2-40B4-BE49-F238E27FC236}">
                      <a16:creationId xmlns:a16="http://schemas.microsoft.com/office/drawing/2014/main" id="{976ED4B9-D74D-44C7-8D6C-733BB445FF74}"/>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12"/>
          <a:stretch>
            <a:fillRect/>
          </a:stretch>
        </p:blipFill>
        <p:spPr>
          <a:xfrm>
            <a:off x="6201548" y="-1027897"/>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75748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9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35" restart="whenNotActive" fill="hold" evtFilter="cancelBubble" nodeType="interactiveSeq">
                <p:stCondLst>
                  <p:cond evt="onClick" delay="0">
                    <p:tgtEl>
                      <p:spTgt spid="10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9"/>
                                        </p:tgtEl>
                                        <p:attrNameLst>
                                          <p:attrName>style.visibility</p:attrName>
                                        </p:attrNameLst>
                                      </p:cBhvr>
                                      <p:to>
                                        <p:strVal val="visible"/>
                                      </p:to>
                                    </p:set>
                                    <p:anim calcmode="lin" valueType="num">
                                      <p:cBhvr>
                                        <p:cTn id="40" dur="500" fill="hold"/>
                                        <p:tgtEl>
                                          <p:spTgt spid="109"/>
                                        </p:tgtEl>
                                        <p:attrNameLst>
                                          <p:attrName>ppt_w</p:attrName>
                                        </p:attrNameLst>
                                      </p:cBhvr>
                                      <p:tavLst>
                                        <p:tav tm="0">
                                          <p:val>
                                            <p:fltVal val="0"/>
                                          </p:val>
                                        </p:tav>
                                        <p:tav tm="100000">
                                          <p:val>
                                            <p:strVal val="#ppt_w"/>
                                          </p:val>
                                        </p:tav>
                                      </p:tavLst>
                                    </p:anim>
                                    <p:anim calcmode="lin" valueType="num">
                                      <p:cBhvr>
                                        <p:cTn id="41" dur="500" fill="hold"/>
                                        <p:tgtEl>
                                          <p:spTgt spid="109"/>
                                        </p:tgtEl>
                                        <p:attrNameLst>
                                          <p:attrName>ppt_h</p:attrName>
                                        </p:attrNameLst>
                                      </p:cBhvr>
                                      <p:tavLst>
                                        <p:tav tm="0">
                                          <p:val>
                                            <p:fltVal val="0"/>
                                          </p:val>
                                        </p:tav>
                                        <p:tav tm="100000">
                                          <p:val>
                                            <p:strVal val="#ppt_h"/>
                                          </p:val>
                                        </p:tav>
                                      </p:tavLst>
                                    </p:anim>
                                    <p:animEffect transition="in" filter="fade">
                                      <p:cBhvr>
                                        <p:cTn id="42" dur="500"/>
                                        <p:tgtEl>
                                          <p:spTgt spid="109"/>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9"/>
                                        </p:tgtEl>
                                      </p:cBhvr>
                                    </p:animEffect>
                                    <p:animScale>
                                      <p:cBhvr>
                                        <p:cTn id="45" dur="250" autoRev="1" fill="hold"/>
                                        <p:tgtEl>
                                          <p:spTgt spid="109"/>
                                        </p:tgtEl>
                                      </p:cBhvr>
                                      <p:by x="105000" y="105000"/>
                                    </p:animScale>
                                  </p:childTnLst>
                                </p:cTn>
                              </p:par>
                            </p:childTnLst>
                          </p:cTn>
                        </p:par>
                      </p:childTnLst>
                    </p:cTn>
                  </p:par>
                </p:childTnLst>
              </p:cTn>
              <p:nextCondLst>
                <p:cond evt="onClick" delay="0">
                  <p:tgtEl>
                    <p:spTgt spid="108"/>
                  </p:tgtEl>
                </p:cond>
              </p:nextCondLst>
            </p:seq>
            <p:seq concurrent="1" nextAc="seek">
              <p:cTn id="46" restart="whenNotActive" fill="hold" evtFilter="cancelBubble" nodeType="interactiveSeq">
                <p:stCondLst>
                  <p:cond evt="onClick" delay="0">
                    <p:tgtEl>
                      <p:spTgt spid="10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anim calcmode="lin" valueType="num">
                                      <p:cBhvr>
                                        <p:cTn id="51" dur="500" fill="hold"/>
                                        <p:tgtEl>
                                          <p:spTgt spid="105"/>
                                        </p:tgtEl>
                                        <p:attrNameLst>
                                          <p:attrName>ppt_w</p:attrName>
                                        </p:attrNameLst>
                                      </p:cBhvr>
                                      <p:tavLst>
                                        <p:tav tm="0">
                                          <p:val>
                                            <p:fltVal val="0"/>
                                          </p:val>
                                        </p:tav>
                                        <p:tav tm="100000">
                                          <p:val>
                                            <p:strVal val="#ppt_w"/>
                                          </p:val>
                                        </p:tav>
                                      </p:tavLst>
                                    </p:anim>
                                    <p:anim calcmode="lin" valueType="num">
                                      <p:cBhvr>
                                        <p:cTn id="52" dur="500" fill="hold"/>
                                        <p:tgtEl>
                                          <p:spTgt spid="105"/>
                                        </p:tgtEl>
                                        <p:attrNameLst>
                                          <p:attrName>ppt_h</p:attrName>
                                        </p:attrNameLst>
                                      </p:cBhvr>
                                      <p:tavLst>
                                        <p:tav tm="0">
                                          <p:val>
                                            <p:fltVal val="0"/>
                                          </p:val>
                                        </p:tav>
                                        <p:tav tm="100000">
                                          <p:val>
                                            <p:strVal val="#ppt_h"/>
                                          </p:val>
                                        </p:tav>
                                      </p:tavLst>
                                    </p:anim>
                                    <p:animEffect transition="in" filter="fade">
                                      <p:cBhvr>
                                        <p:cTn id="53" dur="500"/>
                                        <p:tgtEl>
                                          <p:spTgt spid="105"/>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5"/>
                                        </p:tgtEl>
                                      </p:cBhvr>
                                    </p:animEffect>
                                    <p:animScale>
                                      <p:cBhvr>
                                        <p:cTn id="56" dur="250" autoRev="1" fill="hold"/>
                                        <p:tgtEl>
                                          <p:spTgt spid="105"/>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56"/>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67"/>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57"/>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55"/>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58"/>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59"/>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66"/>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60"/>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62"/>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65"/>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76"/>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79"/>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7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80"/>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81"/>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82"/>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83"/>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85"/>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84"/>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86"/>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87"/>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88"/>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89"/>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90"/>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91"/>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93"/>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92"/>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94"/>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95"/>
                                        </p:tgtEl>
                                        <p:attrNameLst>
                                          <p:attrName>ppt_x</p:attrName>
                                          <p:attrName>ppt_y</p:attrName>
                                        </p:attrNameLst>
                                      </p:cBhvr>
                                    </p:animMotion>
                                  </p:childTnLst>
                                </p:cTn>
                              </p:par>
                            </p:childTnLst>
                          </p:cTn>
                        </p:par>
                      </p:childTnLst>
                    </p:cTn>
                  </p:par>
                </p:childTnLst>
              </p:cTn>
              <p:nextCondLst>
                <p:cond evt="onClick" delay="0">
                  <p:tgtEl>
                    <p:spTgt spid="104"/>
                  </p:tgtEl>
                </p:cond>
              </p:nextCondLst>
            </p:seq>
            <p:seq concurrent="1" nextAc="seek">
              <p:cTn id="115" restart="whenNotActive" fill="hold" evtFilter="cancelBubble" nodeType="interactiveSeq">
                <p:stCondLst>
                  <p:cond evt="onClick" delay="0">
                    <p:tgtEl>
                      <p:spTgt spid="10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7"/>
                                        </p:tgtEl>
                                        <p:attrNameLst>
                                          <p:attrName>style.visibility</p:attrName>
                                        </p:attrNameLst>
                                      </p:cBhvr>
                                      <p:to>
                                        <p:strVal val="visible"/>
                                      </p:to>
                                    </p:set>
                                    <p:anim calcmode="lin" valueType="num">
                                      <p:cBhvr>
                                        <p:cTn id="120" dur="500" fill="hold"/>
                                        <p:tgtEl>
                                          <p:spTgt spid="107"/>
                                        </p:tgtEl>
                                        <p:attrNameLst>
                                          <p:attrName>ppt_w</p:attrName>
                                        </p:attrNameLst>
                                      </p:cBhvr>
                                      <p:tavLst>
                                        <p:tav tm="0">
                                          <p:val>
                                            <p:fltVal val="0"/>
                                          </p:val>
                                        </p:tav>
                                        <p:tav tm="100000">
                                          <p:val>
                                            <p:strVal val="#ppt_w"/>
                                          </p:val>
                                        </p:tav>
                                      </p:tavLst>
                                    </p:anim>
                                    <p:anim calcmode="lin" valueType="num">
                                      <p:cBhvr>
                                        <p:cTn id="121" dur="500" fill="hold"/>
                                        <p:tgtEl>
                                          <p:spTgt spid="107"/>
                                        </p:tgtEl>
                                        <p:attrNameLst>
                                          <p:attrName>ppt_h</p:attrName>
                                        </p:attrNameLst>
                                      </p:cBhvr>
                                      <p:tavLst>
                                        <p:tav tm="0">
                                          <p:val>
                                            <p:fltVal val="0"/>
                                          </p:val>
                                        </p:tav>
                                        <p:tav tm="100000">
                                          <p:val>
                                            <p:strVal val="#ppt_h"/>
                                          </p:val>
                                        </p:tav>
                                      </p:tavLst>
                                    </p:anim>
                                    <p:animEffect transition="in" filter="fade">
                                      <p:cBhvr>
                                        <p:cTn id="122" dur="500"/>
                                        <p:tgtEl>
                                          <p:spTgt spid="107"/>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7"/>
                                        </p:tgtEl>
                                      </p:cBhvr>
                                    </p:animEffect>
                                    <p:animScale>
                                      <p:cBhvr>
                                        <p:cTn id="125" dur="250" autoRev="1" fill="hold"/>
                                        <p:tgtEl>
                                          <p:spTgt spid="107"/>
                                        </p:tgtEl>
                                      </p:cBhvr>
                                      <p:by x="105000" y="105000"/>
                                    </p:animScale>
                                  </p:childTnLst>
                                </p:cTn>
                              </p:par>
                            </p:childTnLst>
                          </p:cTn>
                        </p:par>
                      </p:childTnLst>
                    </p:cTn>
                  </p:par>
                </p:childTnLst>
              </p:cTn>
              <p:nextCondLst>
                <p:cond evt="onClick" delay="0">
                  <p:tgtEl>
                    <p:spTgt spid="106"/>
                  </p:tgtEl>
                </p:cond>
              </p:nextCondLst>
            </p:seq>
          </p:childTnLst>
        </p:cTn>
      </p:par>
    </p:tnLst>
    <p:bldLst>
      <p:bldP spid="49" grpId="0"/>
      <p:bldP spid="49" grpId="1"/>
      <p:bldP spid="97" grpId="0"/>
      <p:bldP spid="97" grpId="1"/>
      <p:bldP spid="100" grpId="0"/>
      <p:bldP spid="100" grpId="1"/>
      <p:bldP spid="109" grpId="0"/>
      <p:bldP spid="109" grpId="1"/>
      <p:bldP spid="105" grpId="0"/>
      <p:bldP spid="105" grpId="1"/>
      <p:bldP spid="107" grpId="0"/>
      <p:bldP spid="107"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E3B1C0-B1C0-74E0-1B38-01044055110C}"/>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C1EC47E-7546-5906-C0CC-3BD6790125CD}"/>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944F7EBA-62EB-BD35-8A24-9B0BC33EC883}"/>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7F31EA-AB0C-7BBC-002B-9913FEB7985F}"/>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7" name="Block Arc 16">
              <a:extLst>
                <a:ext uri="{FF2B5EF4-FFF2-40B4-BE49-F238E27FC236}">
                  <a16:creationId xmlns:a16="http://schemas.microsoft.com/office/drawing/2014/main" id="{5E862E7C-A220-27F9-41A6-942BA3F1BF76}"/>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F72CEC30-154D-CFFA-BA08-478173912CCC}"/>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lock Arc 20">
              <a:extLst>
                <a:ext uri="{FF2B5EF4-FFF2-40B4-BE49-F238E27FC236}">
                  <a16:creationId xmlns:a16="http://schemas.microsoft.com/office/drawing/2014/main" id="{F1306269-CCE7-7526-12AB-0DDD6168BDB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18144196-965E-8A7E-3747-BA7B62DF1186}"/>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C9251D-DB57-374C-E25C-81180BBFB413}"/>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237F40-2347-E8A2-00C3-24719E2C5527}"/>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4246CEE9-C6A7-08BE-969B-D9E7AD53CB3C}"/>
              </a:ext>
            </a:extLst>
          </p:cNvPr>
          <p:cNvGrpSpPr/>
          <p:nvPr/>
        </p:nvGrpSpPr>
        <p:grpSpPr>
          <a:xfrm>
            <a:off x="995082" y="1390651"/>
            <a:ext cx="10201836" cy="1495566"/>
            <a:chOff x="2155371" y="1620596"/>
            <a:chExt cx="7881258" cy="2303604"/>
          </a:xfrm>
        </p:grpSpPr>
        <p:sp>
          <p:nvSpPr>
            <p:cNvPr id="31" name="Rectangle: Rounded Corners 30">
              <a:extLst>
                <a:ext uri="{FF2B5EF4-FFF2-40B4-BE49-F238E27FC236}">
                  <a16:creationId xmlns:a16="http://schemas.microsoft.com/office/drawing/2014/main" id="{50D850BD-E428-E671-0366-244F94243BA4}"/>
                </a:ext>
              </a:extLst>
            </p:cNvPr>
            <p:cNvSpPr/>
            <p:nvPr/>
          </p:nvSpPr>
          <p:spPr>
            <a:xfrm>
              <a:off x="2155371" y="1620596"/>
              <a:ext cx="7881258" cy="2303604"/>
            </a:xfrm>
            <a:prstGeom prst="roundRect">
              <a:avLst>
                <a:gd name="adj" fmla="val 12338"/>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2EC9335-9A33-A064-D1D6-CEC5E99AF542}"/>
                </a:ext>
              </a:extLst>
            </p:cNvPr>
            <p:cNvSpPr txBox="1"/>
            <p:nvPr/>
          </p:nvSpPr>
          <p:spPr>
            <a:xfrm>
              <a:off x="2259874" y="1701273"/>
              <a:ext cx="7672252" cy="2033641"/>
            </a:xfrm>
            <a:prstGeom prst="rect">
              <a:avLst/>
            </a:prstGeom>
            <a:noFill/>
          </p:spPr>
          <p:txBody>
            <a:bodyPr wrap="square" rtlCol="0">
              <a:spAutoFit/>
            </a:bodyPr>
            <a:lstStyle/>
            <a:p>
              <a:pPr algn="ctr">
                <a:lnSpc>
                  <a:spcPct val="125000"/>
                </a:lnSpc>
              </a:pPr>
              <a:r>
                <a:rPr lang="vi-VN" sz="2200" b="1" dirty="0"/>
                <a:t>Đọc thông tin về những ứng dụng một số hợp chất carbonyl thường gặp. Trình bày các ứng dụng của formaldehyde, acetaldehyde và acetone dưới dạng sơ đồ tư duy</a:t>
              </a:r>
              <a:endParaRPr lang="en-US" sz="2200" b="1" dirty="0"/>
            </a:p>
          </p:txBody>
        </p:sp>
      </p:grpSp>
      <p:sp>
        <p:nvSpPr>
          <p:cNvPr id="4" name="TextBox 3">
            <a:extLst>
              <a:ext uri="{FF2B5EF4-FFF2-40B4-BE49-F238E27FC236}">
                <a16:creationId xmlns:a16="http://schemas.microsoft.com/office/drawing/2014/main" id="{DF125B6B-F353-302C-2B17-0EA52E426190}"/>
              </a:ext>
            </a:extLst>
          </p:cNvPr>
          <p:cNvSpPr txBox="1"/>
          <p:nvPr/>
        </p:nvSpPr>
        <p:spPr>
          <a:xfrm>
            <a:off x="1324036" y="507121"/>
            <a:ext cx="2239901" cy="523220"/>
          </a:xfrm>
          <a:prstGeom prst="rect">
            <a:avLst/>
          </a:prstGeom>
          <a:noFill/>
        </p:spPr>
        <p:txBody>
          <a:bodyPr wrap="square" rtlCol="0">
            <a:spAutoFit/>
          </a:bodyPr>
          <a:lstStyle/>
          <a:p>
            <a:r>
              <a:rPr lang="en-US" sz="2800" b="1" dirty="0">
                <a:solidFill>
                  <a:schemeClr val="bg1"/>
                </a:solidFill>
              </a:rPr>
              <a:t>CÂU HỎI 12</a:t>
            </a:r>
          </a:p>
        </p:txBody>
      </p:sp>
      <p:pic>
        <p:nvPicPr>
          <p:cNvPr id="22530" name="Picture 2" descr="Đọc thông tin về những ứng dụng một số hợp chất carbonyl thường gặp. Trình bày các ứng dụng của formaldehyde acetaldehyde và acetone ">
            <a:extLst>
              <a:ext uri="{FF2B5EF4-FFF2-40B4-BE49-F238E27FC236}">
                <a16:creationId xmlns:a16="http://schemas.microsoft.com/office/drawing/2014/main" id="{071E020E-B5E3-94AD-AB8F-04820CAC8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8016" y="2939864"/>
            <a:ext cx="6346919" cy="346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6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A4D54120-FECF-5B25-48EC-9D629BD17ECC}"/>
              </a:ext>
            </a:extLst>
          </p:cNvPr>
          <p:cNvGrpSpPr/>
          <p:nvPr/>
        </p:nvGrpSpPr>
        <p:grpSpPr>
          <a:xfrm>
            <a:off x="358218" y="192818"/>
            <a:ext cx="3597832" cy="979356"/>
            <a:chOff x="358218" y="192818"/>
            <a:chExt cx="3597832" cy="979356"/>
          </a:xfrm>
        </p:grpSpPr>
        <p:sp>
          <p:nvSpPr>
            <p:cNvPr id="5" name="Rectangle: Rounded Corners 4">
              <a:extLst>
                <a:ext uri="{FF2B5EF4-FFF2-40B4-BE49-F238E27FC236}">
                  <a16:creationId xmlns:a16="http://schemas.microsoft.com/office/drawing/2014/main" id="{96146BC1-D959-0C98-22AB-7FB800AA6A90}"/>
                </a:ext>
              </a:extLst>
            </p:cNvPr>
            <p:cNvSpPr/>
            <p:nvPr/>
          </p:nvSpPr>
          <p:spPr>
            <a:xfrm>
              <a:off x="840662" y="323034"/>
              <a:ext cx="3115388" cy="71892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BC12C7-E41F-CE07-011C-D8358984FD15}"/>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VẬN DỤNG 3</a:t>
              </a:r>
            </a:p>
          </p:txBody>
        </p:sp>
        <p:sp>
          <p:nvSpPr>
            <p:cNvPr id="9" name="Oval 8">
              <a:extLst>
                <a:ext uri="{FF2B5EF4-FFF2-40B4-BE49-F238E27FC236}">
                  <a16:creationId xmlns:a16="http://schemas.microsoft.com/office/drawing/2014/main" id="{226C6E14-F8F9-AB54-C119-45C43CC7FC8C}"/>
                </a:ext>
              </a:extLst>
            </p:cNvPr>
            <p:cNvSpPr/>
            <p:nvPr/>
          </p:nvSpPr>
          <p:spPr>
            <a:xfrm>
              <a:off x="358218" y="192818"/>
              <a:ext cx="979356" cy="979356"/>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94E92B6-35FE-92D0-9B83-92EB6712EC06}"/>
              </a:ext>
            </a:extLst>
          </p:cNvPr>
          <p:cNvGrpSpPr/>
          <p:nvPr/>
        </p:nvGrpSpPr>
        <p:grpSpPr>
          <a:xfrm>
            <a:off x="1188130" y="1174202"/>
            <a:ext cx="9815740" cy="516392"/>
            <a:chOff x="1965788" y="2168370"/>
            <a:chExt cx="7305865" cy="5202457"/>
          </a:xfrm>
        </p:grpSpPr>
        <p:sp>
          <p:nvSpPr>
            <p:cNvPr id="15" name="Rectangle: Rounded Corners 14">
              <a:extLst>
                <a:ext uri="{FF2B5EF4-FFF2-40B4-BE49-F238E27FC236}">
                  <a16:creationId xmlns:a16="http://schemas.microsoft.com/office/drawing/2014/main" id="{C45BCC76-321F-245D-4D80-B3EDE82BEEA6}"/>
                </a:ext>
              </a:extLst>
            </p:cNvPr>
            <p:cNvSpPr/>
            <p:nvPr/>
          </p:nvSpPr>
          <p:spPr>
            <a:xfrm>
              <a:off x="1965788" y="2168370"/>
              <a:ext cx="7305865" cy="5202457"/>
            </a:xfrm>
            <a:prstGeom prst="roundRect">
              <a:avLst>
                <a:gd name="adj" fmla="val 20240"/>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2C97BB-787E-60AA-8808-E7870711FEAB}"/>
                </a:ext>
              </a:extLst>
            </p:cNvPr>
            <p:cNvSpPr txBox="1"/>
            <p:nvPr/>
          </p:nvSpPr>
          <p:spPr>
            <a:xfrm>
              <a:off x="2091565" y="2270628"/>
              <a:ext cx="7054310" cy="928884"/>
            </a:xfrm>
            <a:prstGeom prst="rect">
              <a:avLst/>
            </a:prstGeom>
            <a:noFill/>
          </p:spPr>
          <p:txBody>
            <a:bodyPr wrap="square" rtlCol="0">
              <a:spAutoFit/>
            </a:bodyPr>
            <a:lstStyle/>
            <a:p>
              <a:pPr algn="ctr">
                <a:lnSpc>
                  <a:spcPct val="120000"/>
                </a:lnSpc>
              </a:pPr>
              <a:r>
                <a:rPr lang="vi-VN" sz="2200" b="1" dirty="0"/>
                <a:t>Vì sao acetone được dùng làm dung môi để lau sơn móng tay.</a:t>
              </a:r>
            </a:p>
          </p:txBody>
        </p:sp>
      </p:grpSp>
      <p:grpSp>
        <p:nvGrpSpPr>
          <p:cNvPr id="20" name="Group 19">
            <a:extLst>
              <a:ext uri="{FF2B5EF4-FFF2-40B4-BE49-F238E27FC236}">
                <a16:creationId xmlns:a16="http://schemas.microsoft.com/office/drawing/2014/main" id="{55AD9E29-0584-7D8B-F35E-CE0FFE111549}"/>
              </a:ext>
            </a:extLst>
          </p:cNvPr>
          <p:cNvGrpSpPr/>
          <p:nvPr/>
        </p:nvGrpSpPr>
        <p:grpSpPr>
          <a:xfrm>
            <a:off x="1082890" y="2586654"/>
            <a:ext cx="10026217" cy="1444330"/>
            <a:chOff x="2566241" y="2718317"/>
            <a:chExt cx="10026217" cy="1444330"/>
          </a:xfrm>
        </p:grpSpPr>
        <p:pic>
          <p:nvPicPr>
            <p:cNvPr id="18" name="Picture 17">
              <a:extLst>
                <a:ext uri="{FF2B5EF4-FFF2-40B4-BE49-F238E27FC236}">
                  <a16:creationId xmlns:a16="http://schemas.microsoft.com/office/drawing/2014/main" id="{E5C509BB-1102-625B-68DC-DB87E2162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6241" y="2718317"/>
              <a:ext cx="609601" cy="609601"/>
            </a:xfrm>
            <a:prstGeom prst="rect">
              <a:avLst/>
            </a:prstGeom>
          </p:spPr>
        </p:pic>
        <p:sp>
          <p:nvSpPr>
            <p:cNvPr id="19" name="TextBox 18">
              <a:extLst>
                <a:ext uri="{FF2B5EF4-FFF2-40B4-BE49-F238E27FC236}">
                  <a16:creationId xmlns:a16="http://schemas.microsoft.com/office/drawing/2014/main" id="{9FC25F59-B3B0-F30D-9B07-F0F291846D79}"/>
                </a:ext>
              </a:extLst>
            </p:cNvPr>
            <p:cNvSpPr txBox="1"/>
            <p:nvPr/>
          </p:nvSpPr>
          <p:spPr>
            <a:xfrm>
              <a:off x="3269793" y="2730717"/>
              <a:ext cx="9322665" cy="1431930"/>
            </a:xfrm>
            <a:prstGeom prst="rect">
              <a:avLst/>
            </a:prstGeom>
            <a:noFill/>
          </p:spPr>
          <p:txBody>
            <a:bodyPr wrap="square" rtlCol="0">
              <a:spAutoFit/>
            </a:bodyPr>
            <a:lstStyle/>
            <a:p>
              <a:pPr>
                <a:lnSpc>
                  <a:spcPct val="125000"/>
                </a:lnSpc>
              </a:pPr>
              <a:r>
                <a:rPr lang="vi-VN" sz="2400" dirty="0">
                  <a:latin typeface="+mj-lt"/>
                </a:rPr>
                <a:t>Do acetone là dung môi hữu cơ có khả năng hòa tan nhiều hợp chất hóa học trong đó có sơn móng tay vì vậy acetone được dùng làm dung môi để lau sơn móng tay</a:t>
              </a:r>
              <a:endParaRPr lang="vi-VN" sz="2400" b="1" dirty="0">
                <a:latin typeface="+mj-lt"/>
              </a:endParaRPr>
            </a:p>
          </p:txBody>
        </p:sp>
      </p:grpSp>
      <p:pic>
        <p:nvPicPr>
          <p:cNvPr id="8194" name="Picture 2" descr="Brain - Free people icons">
            <a:extLst>
              <a:ext uri="{FF2B5EF4-FFF2-40B4-BE49-F238E27FC236}">
                <a16:creationId xmlns:a16="http://schemas.microsoft.com/office/drawing/2014/main" id="{C8ADC040-C47D-FBAB-CDB0-7340ECA6D5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434" y="323034"/>
            <a:ext cx="718924" cy="71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45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ECBDC-7BC8-A4FC-C19F-1C7FC8900DE8}"/>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90A408F4-E6AB-A52B-89A4-DCD3228BF5CF}"/>
              </a:ext>
            </a:extLst>
          </p:cNvPr>
          <p:cNvSpPr/>
          <p:nvPr/>
        </p:nvSpPr>
        <p:spPr>
          <a:xfrm>
            <a:off x="3615559" y="3406092"/>
            <a:ext cx="4771696" cy="1340711"/>
          </a:xfrm>
          <a:prstGeom prst="roundRect">
            <a:avLst>
              <a:gd name="adj" fmla="val 21008"/>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hannel URL">
            <a:extLst>
              <a:ext uri="{FF2B5EF4-FFF2-40B4-BE49-F238E27FC236}">
                <a16:creationId xmlns:a16="http://schemas.microsoft.com/office/drawing/2014/main" id="{6EB5B2AF-141D-48D1-1855-4E352B59DAF0}"/>
              </a:ext>
            </a:extLst>
          </p:cNvPr>
          <p:cNvSpPr txBox="1"/>
          <p:nvPr/>
        </p:nvSpPr>
        <p:spPr>
          <a:xfrm>
            <a:off x="1788459" y="3619537"/>
            <a:ext cx="8615082"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rPr>
              <a:t>ĐIỀU CHẾ</a:t>
            </a:r>
            <a:endParaRPr kumimoji="0" lang="vi-VN" sz="5400" b="1" i="0" u="none" strike="noStrike" kern="1200" cap="none" spc="0" normalizeH="0" baseline="0" noProof="0" dirty="0">
              <a:ln>
                <a:noFill/>
              </a:ln>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BF4CDA-6C74-2FE2-91DB-5ECA050346CC}"/>
              </a:ext>
            </a:extLst>
          </p:cNvPr>
          <p:cNvSpPr/>
          <p:nvPr/>
        </p:nvSpPr>
        <p:spPr>
          <a:xfrm>
            <a:off x="4248150" y="1886858"/>
            <a:ext cx="3695702"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annel URL">
            <a:extLst>
              <a:ext uri="{FF2B5EF4-FFF2-40B4-BE49-F238E27FC236}">
                <a16:creationId xmlns:a16="http://schemas.microsoft.com/office/drawing/2014/main" id="{31337C45-5A50-63EB-02C2-B9D4FED49843}"/>
              </a:ext>
            </a:extLst>
          </p:cNvPr>
          <p:cNvSpPr txBox="1"/>
          <p:nvPr/>
        </p:nvSpPr>
        <p:spPr>
          <a:xfrm>
            <a:off x="4356100" y="1932689"/>
            <a:ext cx="358775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C00000"/>
                </a:solidFill>
                <a:latin typeface="Arial" panose="020B0604020202020204" pitchFamily="34" charset="0"/>
                <a:ea typeface="Tahoma" panose="020B0604030504040204" pitchFamily="34" charset="0"/>
                <a:cs typeface="Arial" panose="020B0604020202020204" pitchFamily="34" charset="0"/>
              </a:rPr>
              <a:t>PHẦN VI.</a:t>
            </a:r>
            <a:endParaRPr kumimoji="0" lang="vi-VN" sz="60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97452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561309" y="129540"/>
            <a:ext cx="4609111"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6" y="-152400"/>
            <a:ext cx="2481490"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254250" cy="523220"/>
          </a:xfrm>
          <a:prstGeom prst="rect">
            <a:avLst/>
          </a:prstGeom>
          <a:noFill/>
        </p:spPr>
        <p:txBody>
          <a:bodyPr wrap="square" rtlCol="0">
            <a:spAutoFit/>
          </a:bodyPr>
          <a:lstStyle/>
          <a:p>
            <a:pPr algn="ctr"/>
            <a:r>
              <a:rPr lang="en-US" sz="2700" b="1" dirty="0">
                <a:solidFill>
                  <a:schemeClr val="bg1"/>
                </a:solidFill>
              </a:rPr>
              <a:t>ĐIỀU CHẾ</a:t>
            </a:r>
          </a:p>
        </p:txBody>
      </p:sp>
      <p:sp>
        <p:nvSpPr>
          <p:cNvPr id="13" name="TextBox 12">
            <a:extLst>
              <a:ext uri="{FF2B5EF4-FFF2-40B4-BE49-F238E27FC236}">
                <a16:creationId xmlns:a16="http://schemas.microsoft.com/office/drawing/2014/main" id="{C225FEC4-C3BF-1DFD-C005-CBF00861BB2E}"/>
              </a:ext>
            </a:extLst>
          </p:cNvPr>
          <p:cNvSpPr txBox="1"/>
          <p:nvPr/>
        </p:nvSpPr>
        <p:spPr>
          <a:xfrm>
            <a:off x="2825328" y="244475"/>
            <a:ext cx="4328508" cy="507831"/>
          </a:xfrm>
          <a:prstGeom prst="rect">
            <a:avLst/>
          </a:prstGeom>
          <a:noFill/>
        </p:spPr>
        <p:txBody>
          <a:bodyPr wrap="square" rtlCol="0">
            <a:spAutoFit/>
          </a:bodyPr>
          <a:lstStyle/>
          <a:p>
            <a:r>
              <a:rPr lang="en-US" sz="2700" b="1">
                <a:solidFill>
                  <a:srgbClr val="D12F19"/>
                </a:solidFill>
              </a:rPr>
              <a:t>a) Điều chế acetaldehyde</a:t>
            </a:r>
          </a:p>
        </p:txBody>
      </p:sp>
      <p:grpSp>
        <p:nvGrpSpPr>
          <p:cNvPr id="24" name="Group 23">
            <a:extLst>
              <a:ext uri="{FF2B5EF4-FFF2-40B4-BE49-F238E27FC236}">
                <a16:creationId xmlns:a16="http://schemas.microsoft.com/office/drawing/2014/main" id="{15E71766-A9A5-6C8A-F9BE-56E886F38A7B}"/>
              </a:ext>
            </a:extLst>
          </p:cNvPr>
          <p:cNvGrpSpPr/>
          <p:nvPr/>
        </p:nvGrpSpPr>
        <p:grpSpPr>
          <a:xfrm>
            <a:off x="2686050" y="1935416"/>
            <a:ext cx="6819900" cy="1118235"/>
            <a:chOff x="2686050" y="1141444"/>
            <a:chExt cx="6819900" cy="1118235"/>
          </a:xfrm>
        </p:grpSpPr>
        <p:sp>
          <p:nvSpPr>
            <p:cNvPr id="23" name="Rectangle: Rounded Corners 22">
              <a:extLst>
                <a:ext uri="{FF2B5EF4-FFF2-40B4-BE49-F238E27FC236}">
                  <a16:creationId xmlns:a16="http://schemas.microsoft.com/office/drawing/2014/main" id="{CED65BBC-F62E-72D7-3941-CE9112AA7F41}"/>
                </a:ext>
              </a:extLst>
            </p:cNvPr>
            <p:cNvSpPr/>
            <p:nvPr/>
          </p:nvSpPr>
          <p:spPr>
            <a:xfrm>
              <a:off x="2686050" y="1141444"/>
              <a:ext cx="6819900" cy="1118235"/>
            </a:xfrm>
            <a:prstGeom prst="roundRect">
              <a:avLst/>
            </a:prstGeom>
            <a:gradFill flip="none" rotWithShape="1">
              <a:gsLst>
                <a:gs pos="0">
                  <a:schemeClr val="accent4">
                    <a:lumMod val="20000"/>
                    <a:lumOff val="80000"/>
                  </a:schemeClr>
                </a:gs>
                <a:gs pos="100000">
                  <a:schemeClr val="accent1">
                    <a:lumMod val="20000"/>
                    <a:lumOff val="80000"/>
                  </a:schemeClr>
                </a:gs>
              </a:gsLst>
              <a:lin ang="5400000" scaled="1"/>
              <a:tileRect/>
            </a:gra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80822D-7D50-1E88-76CF-CABCC0F6FA80}"/>
                </a:ext>
              </a:extLst>
            </p:cNvPr>
            <p:cNvSpPr txBox="1"/>
            <p:nvPr/>
          </p:nvSpPr>
          <p:spPr>
            <a:xfrm>
              <a:off x="2758360" y="1252009"/>
              <a:ext cx="6675281" cy="897105"/>
            </a:xfrm>
            <a:prstGeom prst="rect">
              <a:avLst/>
            </a:prstGeom>
            <a:noFill/>
          </p:spPr>
          <p:txBody>
            <a:bodyPr wrap="square" rtlCol="0">
              <a:spAutoFit/>
            </a:bodyPr>
            <a:lstStyle/>
            <a:p>
              <a:pPr algn="ctr">
                <a:lnSpc>
                  <a:spcPct val="125000"/>
                </a:lnSpc>
              </a:pPr>
              <a:r>
                <a:rPr lang="en-US" sz="2200">
                  <a:latin typeface="+mj-lt"/>
                </a:rPr>
                <a:t>Trong công nghiệp, người ta điều chế acetaldehyde bằng phương pháp </a:t>
              </a:r>
              <a:r>
                <a:rPr lang="en-US" sz="2200" b="1">
                  <a:latin typeface="+mj-lt"/>
                </a:rPr>
                <a:t>oxi hóa ethylene</a:t>
              </a:r>
              <a:r>
                <a:rPr lang="en-US" sz="2200">
                  <a:latin typeface="+mj-lt"/>
                </a:rPr>
                <a:t>:</a:t>
              </a:r>
            </a:p>
          </p:txBody>
        </p:sp>
      </p:grpSp>
      <p:grpSp>
        <p:nvGrpSpPr>
          <p:cNvPr id="22" name="Group 21">
            <a:extLst>
              <a:ext uri="{FF2B5EF4-FFF2-40B4-BE49-F238E27FC236}">
                <a16:creationId xmlns:a16="http://schemas.microsoft.com/office/drawing/2014/main" id="{B5574B79-13AD-494D-F08A-6696689C464C}"/>
              </a:ext>
            </a:extLst>
          </p:cNvPr>
          <p:cNvGrpSpPr/>
          <p:nvPr/>
        </p:nvGrpSpPr>
        <p:grpSpPr>
          <a:xfrm>
            <a:off x="2789853" y="3275607"/>
            <a:ext cx="6612296" cy="1041189"/>
            <a:chOff x="2789853" y="2383145"/>
            <a:chExt cx="6612296" cy="1041189"/>
          </a:xfrm>
        </p:grpSpPr>
        <p:sp>
          <p:nvSpPr>
            <p:cNvPr id="21" name="Rectangle 20">
              <a:extLst>
                <a:ext uri="{FF2B5EF4-FFF2-40B4-BE49-F238E27FC236}">
                  <a16:creationId xmlns:a16="http://schemas.microsoft.com/office/drawing/2014/main" id="{C6731CC2-FD06-E23B-CAAC-AFCC0616E34B}"/>
                </a:ext>
              </a:extLst>
            </p:cNvPr>
            <p:cNvSpPr/>
            <p:nvPr/>
          </p:nvSpPr>
          <p:spPr>
            <a:xfrm>
              <a:off x="2789853" y="2383145"/>
              <a:ext cx="6612296" cy="1041189"/>
            </a:xfrm>
            <a:prstGeom prst="rect">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2BEAAEA-7C06-81A0-0627-3F21F27C364B}"/>
                </a:ext>
              </a:extLst>
            </p:cNvPr>
            <p:cNvGrpSpPr/>
            <p:nvPr/>
          </p:nvGrpSpPr>
          <p:grpSpPr>
            <a:xfrm>
              <a:off x="3058141" y="2558419"/>
              <a:ext cx="6075718" cy="690640"/>
              <a:chOff x="2089678" y="2450892"/>
              <a:chExt cx="6075718" cy="690640"/>
            </a:xfrm>
          </p:grpSpPr>
          <p:sp>
            <p:nvSpPr>
              <p:cNvPr id="15" name="TextBox 14">
                <a:extLst>
                  <a:ext uri="{FF2B5EF4-FFF2-40B4-BE49-F238E27FC236}">
                    <a16:creationId xmlns:a16="http://schemas.microsoft.com/office/drawing/2014/main" id="{68E8E0F1-9C5C-27B7-49CE-47EB9B138DEE}"/>
                  </a:ext>
                </a:extLst>
              </p:cNvPr>
              <p:cNvSpPr txBox="1"/>
              <p:nvPr/>
            </p:nvSpPr>
            <p:spPr>
              <a:xfrm>
                <a:off x="2089678" y="2580866"/>
                <a:ext cx="2824517" cy="560666"/>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2CH</a:t>
                </a:r>
                <a:r>
                  <a:rPr lang="en-US" sz="2700" b="1" baseline="-25000">
                    <a:latin typeface="+mj-lt"/>
                    <a:ea typeface="Tahoma" panose="020B0604030504040204" pitchFamily="34" charset="0"/>
                    <a:cs typeface="Tahoma" panose="020B0604030504040204" pitchFamily="34" charset="0"/>
                  </a:rPr>
                  <a:t>2</a:t>
                </a:r>
                <a:r>
                  <a:rPr lang="en-US" sz="2700" b="1">
                    <a:latin typeface="+mj-lt"/>
                    <a:ea typeface="Tahoma" panose="020B0604030504040204" pitchFamily="34" charset="0"/>
                    <a:cs typeface="Tahoma" panose="020B0604030504040204" pitchFamily="34" charset="0"/>
                  </a:rPr>
                  <a:t>=CH</a:t>
                </a:r>
                <a:r>
                  <a:rPr lang="en-US" sz="2700" b="1" baseline="-25000">
                    <a:latin typeface="+mj-lt"/>
                    <a:ea typeface="Tahoma" panose="020B0604030504040204" pitchFamily="34" charset="0"/>
                    <a:cs typeface="Tahoma" panose="020B0604030504040204" pitchFamily="34" charset="0"/>
                  </a:rPr>
                  <a:t>2</a:t>
                </a:r>
                <a:r>
                  <a:rPr lang="en-US" sz="2700" b="1">
                    <a:latin typeface="+mj-lt"/>
                    <a:ea typeface="Tahoma" panose="020B0604030504040204" pitchFamily="34" charset="0"/>
                    <a:cs typeface="Tahoma" panose="020B0604030504040204" pitchFamily="34" charset="0"/>
                  </a:rPr>
                  <a:t>  +  O</a:t>
                </a:r>
                <a:r>
                  <a:rPr lang="en-US" sz="2700" b="1" baseline="-25000">
                    <a:latin typeface="+mj-lt"/>
                    <a:ea typeface="Tahoma" panose="020B0604030504040204" pitchFamily="34" charset="0"/>
                    <a:cs typeface="Tahoma" panose="020B0604030504040204" pitchFamily="34" charset="0"/>
                  </a:rPr>
                  <a:t>2</a:t>
                </a:r>
                <a:endParaRPr lang="en-US" sz="2700" b="1">
                  <a:latin typeface="+mj-lt"/>
                </a:endParaRPr>
              </a:p>
            </p:txBody>
          </p:sp>
          <p:sp>
            <p:nvSpPr>
              <p:cNvPr id="17" name="TextBox 16">
                <a:extLst>
                  <a:ext uri="{FF2B5EF4-FFF2-40B4-BE49-F238E27FC236}">
                    <a16:creationId xmlns:a16="http://schemas.microsoft.com/office/drawing/2014/main" id="{8F7BC0F1-04DF-59DC-0DD1-77B6A0416B65}"/>
                  </a:ext>
                </a:extLst>
              </p:cNvPr>
              <p:cNvSpPr txBox="1"/>
              <p:nvPr/>
            </p:nvSpPr>
            <p:spPr>
              <a:xfrm>
                <a:off x="5991866" y="2580866"/>
                <a:ext cx="2173530" cy="560666"/>
              </a:xfrm>
              <a:prstGeom prst="rect">
                <a:avLst/>
              </a:prstGeom>
              <a:noFill/>
            </p:spPr>
            <p:txBody>
              <a:bodyPr wrap="square" rtlCol="0">
                <a:spAutoFit/>
              </a:bodyPr>
              <a:lstStyle/>
              <a:p>
                <a:pPr>
                  <a:lnSpc>
                    <a:spcPct val="125000"/>
                  </a:lnSpc>
                </a:pPr>
                <a:r>
                  <a:rPr lang="en-US" sz="2700" b="1">
                    <a:latin typeface="+mj-lt"/>
                    <a:ea typeface="Tahoma" panose="020B0604030504040204" pitchFamily="34" charset="0"/>
                    <a:cs typeface="Tahoma" panose="020B0604030504040204" pitchFamily="34" charset="0"/>
                  </a:rPr>
                  <a:t>2CH</a:t>
                </a:r>
                <a:r>
                  <a:rPr lang="en-US" sz="2700" b="1" baseline="-25000">
                    <a:latin typeface="+mj-lt"/>
                    <a:ea typeface="Tahoma" panose="020B0604030504040204" pitchFamily="34" charset="0"/>
                    <a:cs typeface="Tahoma" panose="020B0604030504040204" pitchFamily="34" charset="0"/>
                  </a:rPr>
                  <a:t>3</a:t>
                </a:r>
                <a:r>
                  <a:rPr lang="en-US" sz="2700" b="1">
                    <a:latin typeface="+mj-lt"/>
                    <a:ea typeface="Tahoma" panose="020B0604030504040204" pitchFamily="34" charset="0"/>
                    <a:cs typeface="Tahoma" panose="020B0604030504040204" pitchFamily="34" charset="0"/>
                  </a:rPr>
                  <a:t>−CH=O</a:t>
                </a:r>
                <a:endParaRPr lang="en-US" sz="2700" b="1">
                  <a:latin typeface="+mj-lt"/>
                </a:endParaRPr>
              </a:p>
            </p:txBody>
          </p:sp>
          <p:cxnSp>
            <p:nvCxnSpPr>
              <p:cNvPr id="18" name="Straight Arrow Connector 17">
                <a:extLst>
                  <a:ext uri="{FF2B5EF4-FFF2-40B4-BE49-F238E27FC236}">
                    <a16:creationId xmlns:a16="http://schemas.microsoft.com/office/drawing/2014/main" id="{335D67DC-00EA-3D4A-D790-1CA15DE35E79}"/>
                  </a:ext>
                </a:extLst>
              </p:cNvPr>
              <p:cNvCxnSpPr>
                <a:cxnSpLocks/>
              </p:cNvCxnSpPr>
              <p:nvPr/>
            </p:nvCxnSpPr>
            <p:spPr>
              <a:xfrm>
                <a:off x="4946416" y="2877671"/>
                <a:ext cx="9520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A2B2158-1BE0-B4D1-6F12-21DD668E3C2D}"/>
                  </a:ext>
                </a:extLst>
              </p:cNvPr>
              <p:cNvSpPr txBox="1"/>
              <p:nvPr/>
            </p:nvSpPr>
            <p:spPr>
              <a:xfrm>
                <a:off x="5034052" y="2450892"/>
                <a:ext cx="776860" cy="439287"/>
              </a:xfrm>
              <a:prstGeom prst="rect">
                <a:avLst/>
              </a:prstGeom>
              <a:noFill/>
            </p:spPr>
            <p:txBody>
              <a:bodyPr wrap="square" rtlCol="0">
                <a:spAutoFit/>
              </a:bodyPr>
              <a:lstStyle/>
              <a:p>
                <a:pPr>
                  <a:lnSpc>
                    <a:spcPct val="125000"/>
                  </a:lnSpc>
                </a:pPr>
                <a:r>
                  <a:rPr lang="en-US" sz="2000" b="1">
                    <a:latin typeface="+mj-lt"/>
                    <a:ea typeface="Tahoma" panose="020B0604030504040204" pitchFamily="34" charset="0"/>
                    <a:cs typeface="Tahoma" panose="020B0604030504040204" pitchFamily="34" charset="0"/>
                  </a:rPr>
                  <a:t>xt, t</a:t>
                </a:r>
                <a:r>
                  <a:rPr lang="en-US" sz="2000" b="1" baseline="30000">
                    <a:latin typeface="+mj-lt"/>
                    <a:ea typeface="Tahoma" panose="020B0604030504040204" pitchFamily="34" charset="0"/>
                    <a:cs typeface="Tahoma" panose="020B0604030504040204" pitchFamily="34" charset="0"/>
                  </a:rPr>
                  <a:t>o</a:t>
                </a:r>
                <a:endParaRPr lang="en-US" sz="2000" b="1">
                  <a:latin typeface="+mj-lt"/>
                </a:endParaRPr>
              </a:p>
            </p:txBody>
          </p:sp>
        </p:grpSp>
      </p:grpSp>
    </p:spTree>
    <p:extLst>
      <p:ext uri="{BB962C8B-B14F-4D97-AF65-F5344CB8AC3E}">
        <p14:creationId xmlns:p14="http://schemas.microsoft.com/office/powerpoint/2010/main" val="201052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4" name="Group 3">
            <a:extLst>
              <a:ext uri="{FF2B5EF4-FFF2-40B4-BE49-F238E27FC236}">
                <a16:creationId xmlns:a16="http://schemas.microsoft.com/office/drawing/2014/main" id="{42E5D05D-1A2B-131A-AA9B-9A27049B7267}"/>
              </a:ext>
            </a:extLst>
          </p:cNvPr>
          <p:cNvGrpSpPr/>
          <p:nvPr/>
        </p:nvGrpSpPr>
        <p:grpSpPr>
          <a:xfrm>
            <a:off x="10921832" y="-368056"/>
            <a:ext cx="1423616" cy="1725270"/>
            <a:chOff x="10570424" y="-368057"/>
            <a:chExt cx="1768735" cy="2143517"/>
          </a:xfrm>
        </p:grpSpPr>
        <p:pic>
          <p:nvPicPr>
            <p:cNvPr id="25" name="Graphic 24">
              <a:extLst>
                <a:ext uri="{FF2B5EF4-FFF2-40B4-BE49-F238E27FC236}">
                  <a16:creationId xmlns:a16="http://schemas.microsoft.com/office/drawing/2014/main" id="{BB91B40D-2303-23B4-02B3-94B70C5A7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541918" y="-116912"/>
              <a:ext cx="775089" cy="857295"/>
            </a:xfrm>
            <a:prstGeom prst="rect">
              <a:avLst/>
            </a:prstGeom>
          </p:spPr>
        </p:pic>
        <p:pic>
          <p:nvPicPr>
            <p:cNvPr id="26" name="Graphic 25">
              <a:extLst>
                <a:ext uri="{FF2B5EF4-FFF2-40B4-BE49-F238E27FC236}">
                  <a16:creationId xmlns:a16="http://schemas.microsoft.com/office/drawing/2014/main" id="{DBEDA0E3-48BF-C060-11B9-DE194B592B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1408935" y="951547"/>
              <a:ext cx="930224" cy="823913"/>
            </a:xfrm>
            <a:prstGeom prst="rect">
              <a:avLst/>
            </a:prstGeom>
          </p:spPr>
        </p:pic>
        <p:pic>
          <p:nvPicPr>
            <p:cNvPr id="29" name="Graphic 28">
              <a:extLst>
                <a:ext uri="{FF2B5EF4-FFF2-40B4-BE49-F238E27FC236}">
                  <a16:creationId xmlns:a16="http://schemas.microsoft.com/office/drawing/2014/main" id="{E4CA09A7-45A3-31A6-C250-DFF9B81002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18496">
              <a:off x="10465774" y="-263407"/>
              <a:ext cx="1304097" cy="1094798"/>
            </a:xfrm>
            <a:prstGeom prst="rect">
              <a:avLst/>
            </a:prstGeom>
          </p:spPr>
        </p:pic>
      </p:grpSp>
      <p:sp>
        <p:nvSpPr>
          <p:cNvPr id="8" name="Rectangle: Rounded Corners 7">
            <a:extLst>
              <a:ext uri="{FF2B5EF4-FFF2-40B4-BE49-F238E27FC236}">
                <a16:creationId xmlns:a16="http://schemas.microsoft.com/office/drawing/2014/main" id="{3F658EEF-B911-22E3-B97F-4A55949880B3}"/>
              </a:ext>
            </a:extLst>
          </p:cNvPr>
          <p:cNvSpPr/>
          <p:nvPr/>
        </p:nvSpPr>
        <p:spPr>
          <a:xfrm>
            <a:off x="2561309" y="129540"/>
            <a:ext cx="3763291"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0DAB14-8EC6-B47D-4FE7-13946E89C45E}"/>
              </a:ext>
            </a:extLst>
          </p:cNvPr>
          <p:cNvSpPr/>
          <p:nvPr/>
        </p:nvSpPr>
        <p:spPr>
          <a:xfrm>
            <a:off x="290286" y="-152400"/>
            <a:ext cx="2481490" cy="1069340"/>
          </a:xfrm>
          <a:prstGeom prst="roundRect">
            <a:avLst/>
          </a:prstGeom>
          <a:solidFill>
            <a:srgbClr val="D1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TextBox 10">
            <a:extLst>
              <a:ext uri="{FF2B5EF4-FFF2-40B4-BE49-F238E27FC236}">
                <a16:creationId xmlns:a16="http://schemas.microsoft.com/office/drawing/2014/main" id="{D5C9A5AA-DBBE-270E-5CE0-397940814645}"/>
              </a:ext>
            </a:extLst>
          </p:cNvPr>
          <p:cNvSpPr txBox="1"/>
          <p:nvPr/>
        </p:nvSpPr>
        <p:spPr>
          <a:xfrm>
            <a:off x="431800" y="244475"/>
            <a:ext cx="2254250" cy="523220"/>
          </a:xfrm>
          <a:prstGeom prst="rect">
            <a:avLst/>
          </a:prstGeom>
          <a:noFill/>
        </p:spPr>
        <p:txBody>
          <a:bodyPr wrap="square" rtlCol="0">
            <a:spAutoFit/>
          </a:bodyPr>
          <a:lstStyle/>
          <a:p>
            <a:pPr algn="ctr"/>
            <a:r>
              <a:rPr lang="en-US" sz="2700" b="1" dirty="0">
                <a:solidFill>
                  <a:schemeClr val="bg1"/>
                </a:solidFill>
              </a:rPr>
              <a:t>ĐIỀU CHẾ</a:t>
            </a:r>
          </a:p>
        </p:txBody>
      </p:sp>
      <p:sp>
        <p:nvSpPr>
          <p:cNvPr id="13" name="TextBox 12">
            <a:extLst>
              <a:ext uri="{FF2B5EF4-FFF2-40B4-BE49-F238E27FC236}">
                <a16:creationId xmlns:a16="http://schemas.microsoft.com/office/drawing/2014/main" id="{C225FEC4-C3BF-1DFD-C005-CBF00861BB2E}"/>
              </a:ext>
            </a:extLst>
          </p:cNvPr>
          <p:cNvSpPr txBox="1"/>
          <p:nvPr/>
        </p:nvSpPr>
        <p:spPr>
          <a:xfrm>
            <a:off x="2825328" y="244475"/>
            <a:ext cx="3467522" cy="507831"/>
          </a:xfrm>
          <a:prstGeom prst="rect">
            <a:avLst/>
          </a:prstGeom>
          <a:noFill/>
        </p:spPr>
        <p:txBody>
          <a:bodyPr wrap="square" rtlCol="0">
            <a:spAutoFit/>
          </a:bodyPr>
          <a:lstStyle/>
          <a:p>
            <a:r>
              <a:rPr lang="en-US" sz="2700" b="1">
                <a:solidFill>
                  <a:srgbClr val="D12F19"/>
                </a:solidFill>
              </a:rPr>
              <a:t>b) Điều chế acetone</a:t>
            </a:r>
          </a:p>
        </p:txBody>
      </p:sp>
      <p:grpSp>
        <p:nvGrpSpPr>
          <p:cNvPr id="30" name="Group 29">
            <a:extLst>
              <a:ext uri="{FF2B5EF4-FFF2-40B4-BE49-F238E27FC236}">
                <a16:creationId xmlns:a16="http://schemas.microsoft.com/office/drawing/2014/main" id="{4849A8C9-AD00-87D7-EA1A-6C5114E1145C}"/>
              </a:ext>
            </a:extLst>
          </p:cNvPr>
          <p:cNvGrpSpPr/>
          <p:nvPr/>
        </p:nvGrpSpPr>
        <p:grpSpPr>
          <a:xfrm>
            <a:off x="1445172" y="2985845"/>
            <a:ext cx="9448800" cy="1666876"/>
            <a:chOff x="1371600" y="2143125"/>
            <a:chExt cx="9448800" cy="1666876"/>
          </a:xfrm>
        </p:grpSpPr>
        <p:sp>
          <p:nvSpPr>
            <p:cNvPr id="7" name="Rectangle 6">
              <a:extLst>
                <a:ext uri="{FF2B5EF4-FFF2-40B4-BE49-F238E27FC236}">
                  <a16:creationId xmlns:a16="http://schemas.microsoft.com/office/drawing/2014/main" id="{E9662434-AA62-C601-2177-3ED79367CAC1}"/>
                </a:ext>
              </a:extLst>
            </p:cNvPr>
            <p:cNvSpPr/>
            <p:nvPr/>
          </p:nvSpPr>
          <p:spPr>
            <a:xfrm>
              <a:off x="1371600" y="2143125"/>
              <a:ext cx="9448800" cy="1666876"/>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5" name="Group 14">
              <a:extLst>
                <a:ext uri="{FF2B5EF4-FFF2-40B4-BE49-F238E27FC236}">
                  <a16:creationId xmlns:a16="http://schemas.microsoft.com/office/drawing/2014/main" id="{9B7F9B62-4E3A-9048-251C-0E6399E6193D}"/>
                </a:ext>
              </a:extLst>
            </p:cNvPr>
            <p:cNvGrpSpPr/>
            <p:nvPr/>
          </p:nvGrpSpPr>
          <p:grpSpPr>
            <a:xfrm>
              <a:off x="1630793" y="2325569"/>
              <a:ext cx="8930415" cy="1359139"/>
              <a:chOff x="932409" y="2401263"/>
              <a:chExt cx="8930415" cy="1359139"/>
            </a:xfrm>
          </p:grpSpPr>
          <p:sp>
            <p:nvSpPr>
              <p:cNvPr id="17" name="TextBox 16">
                <a:extLst>
                  <a:ext uri="{FF2B5EF4-FFF2-40B4-BE49-F238E27FC236}">
                    <a16:creationId xmlns:a16="http://schemas.microsoft.com/office/drawing/2014/main" id="{72054FF2-1250-AB9C-836A-A6EAB49E880A}"/>
                  </a:ext>
                </a:extLst>
              </p:cNvPr>
              <p:cNvSpPr txBox="1"/>
              <p:nvPr/>
            </p:nvSpPr>
            <p:spPr>
              <a:xfrm>
                <a:off x="932409" y="2627165"/>
                <a:ext cx="2553742" cy="578043"/>
              </a:xfrm>
              <a:prstGeom prst="rect">
                <a:avLst/>
              </a:prstGeom>
              <a:noFill/>
            </p:spPr>
            <p:txBody>
              <a:bodyPr wrap="square" rtlCol="0">
                <a:spAutoFit/>
              </a:bodyPr>
              <a:lstStyle/>
              <a:p>
                <a:pPr>
                  <a:lnSpc>
                    <a:spcPct val="125000"/>
                  </a:lnSpc>
                </a:pPr>
                <a:r>
                  <a:rPr lang="en-US" sz="2800" b="1">
                    <a:solidFill>
                      <a:srgbClr val="FF0000"/>
                    </a:solidFill>
                    <a:latin typeface="+mj-lt"/>
                  </a:rPr>
                  <a:t>C</a:t>
                </a:r>
                <a:r>
                  <a:rPr lang="en-US" sz="2800" b="1" baseline="-25000">
                    <a:solidFill>
                      <a:srgbClr val="FF0000"/>
                    </a:solidFill>
                    <a:latin typeface="+mj-lt"/>
                  </a:rPr>
                  <a:t>6</a:t>
                </a:r>
                <a:r>
                  <a:rPr lang="en-US" sz="2800" b="1">
                    <a:solidFill>
                      <a:srgbClr val="FF0000"/>
                    </a:solidFill>
                    <a:latin typeface="+mj-lt"/>
                  </a:rPr>
                  <a:t>H</a:t>
                </a:r>
                <a:r>
                  <a:rPr lang="en-US" sz="2800" b="1" baseline="-25000">
                    <a:solidFill>
                      <a:srgbClr val="FF0000"/>
                    </a:solidFill>
                    <a:latin typeface="+mj-lt"/>
                  </a:rPr>
                  <a:t>5</a:t>
                </a:r>
                <a:r>
                  <a:rPr lang="en-US" sz="2800" b="1">
                    <a:solidFill>
                      <a:srgbClr val="FF0000"/>
                    </a:solidFill>
                    <a:latin typeface="+mj-lt"/>
                  </a:rPr>
                  <a:t>CH(CH</a:t>
                </a:r>
                <a:r>
                  <a:rPr lang="en-US" sz="2800" b="1" baseline="-25000">
                    <a:solidFill>
                      <a:srgbClr val="FF0000"/>
                    </a:solidFill>
                    <a:latin typeface="+mj-lt"/>
                  </a:rPr>
                  <a:t>3</a:t>
                </a:r>
                <a:r>
                  <a:rPr lang="en-US" sz="2800" b="1">
                    <a:solidFill>
                      <a:srgbClr val="FF0000"/>
                    </a:solidFill>
                    <a:latin typeface="+mj-lt"/>
                  </a:rPr>
                  <a:t>)</a:t>
                </a:r>
                <a:r>
                  <a:rPr lang="en-US" sz="2800" b="1" baseline="-25000">
                    <a:solidFill>
                      <a:srgbClr val="FF0000"/>
                    </a:solidFill>
                    <a:latin typeface="+mj-lt"/>
                  </a:rPr>
                  <a:t>2</a:t>
                </a:r>
                <a:endParaRPr lang="en-US" sz="2800" b="1">
                  <a:solidFill>
                    <a:srgbClr val="FF0000"/>
                  </a:solidFill>
                  <a:latin typeface="+mj-lt"/>
                </a:endParaRPr>
              </a:p>
            </p:txBody>
          </p:sp>
          <p:sp>
            <p:nvSpPr>
              <p:cNvPr id="18" name="TextBox 17">
                <a:extLst>
                  <a:ext uri="{FF2B5EF4-FFF2-40B4-BE49-F238E27FC236}">
                    <a16:creationId xmlns:a16="http://schemas.microsoft.com/office/drawing/2014/main" id="{3AE2D211-7E01-8213-7742-371E6E85B0ED}"/>
                  </a:ext>
                </a:extLst>
              </p:cNvPr>
              <p:cNvSpPr txBox="1"/>
              <p:nvPr/>
            </p:nvSpPr>
            <p:spPr>
              <a:xfrm>
                <a:off x="5925166" y="2627165"/>
                <a:ext cx="3937658" cy="578043"/>
              </a:xfrm>
              <a:prstGeom prst="rect">
                <a:avLst/>
              </a:prstGeom>
              <a:noFill/>
            </p:spPr>
            <p:txBody>
              <a:bodyPr wrap="square" rtlCol="0">
                <a:spAutoFit/>
              </a:bodyPr>
              <a:lstStyle/>
              <a:p>
                <a:pPr>
                  <a:lnSpc>
                    <a:spcPct val="125000"/>
                  </a:lnSpc>
                </a:pPr>
                <a:r>
                  <a:rPr lang="en-US" sz="2800" b="1">
                    <a:solidFill>
                      <a:srgbClr val="FF0000"/>
                    </a:solidFill>
                    <a:latin typeface="+mj-lt"/>
                  </a:rPr>
                  <a:t>C</a:t>
                </a:r>
                <a:r>
                  <a:rPr lang="en-US" sz="2800" b="1" baseline="-25000">
                    <a:solidFill>
                      <a:srgbClr val="FF0000"/>
                    </a:solidFill>
                    <a:latin typeface="+mj-lt"/>
                  </a:rPr>
                  <a:t>6</a:t>
                </a:r>
                <a:r>
                  <a:rPr lang="en-US" sz="2800" b="1">
                    <a:solidFill>
                      <a:srgbClr val="FF0000"/>
                    </a:solidFill>
                    <a:latin typeface="+mj-lt"/>
                  </a:rPr>
                  <a:t>H</a:t>
                </a:r>
                <a:r>
                  <a:rPr lang="en-US" sz="2800" b="1" baseline="-25000">
                    <a:solidFill>
                      <a:srgbClr val="FF0000"/>
                    </a:solidFill>
                    <a:latin typeface="+mj-lt"/>
                  </a:rPr>
                  <a:t>5</a:t>
                </a:r>
                <a:r>
                  <a:rPr lang="en-US" sz="2800" b="1">
                    <a:solidFill>
                      <a:srgbClr val="FF0000"/>
                    </a:solidFill>
                    <a:latin typeface="+mj-lt"/>
                  </a:rPr>
                  <a:t>OH  +  CH</a:t>
                </a:r>
                <a:r>
                  <a:rPr lang="en-US" sz="2800" b="1" baseline="-25000">
                    <a:solidFill>
                      <a:srgbClr val="FF0000"/>
                    </a:solidFill>
                    <a:latin typeface="+mj-lt"/>
                  </a:rPr>
                  <a:t>3</a:t>
                </a:r>
                <a:r>
                  <a:rPr lang="en-US" sz="2800" b="1">
                    <a:solidFill>
                      <a:srgbClr val="FF0000"/>
                    </a:solidFill>
                    <a:latin typeface="+mj-lt"/>
                  </a:rPr>
                  <a:t>COCH</a:t>
                </a:r>
                <a:r>
                  <a:rPr lang="en-US" sz="2800" b="1" baseline="-25000">
                    <a:solidFill>
                      <a:srgbClr val="FF0000"/>
                    </a:solidFill>
                    <a:latin typeface="+mj-lt"/>
                  </a:rPr>
                  <a:t>3</a:t>
                </a:r>
                <a:endParaRPr lang="en-US" sz="2800" b="1">
                  <a:solidFill>
                    <a:srgbClr val="FF0000"/>
                  </a:solidFill>
                  <a:latin typeface="+mj-lt"/>
                </a:endParaRPr>
              </a:p>
            </p:txBody>
          </p:sp>
          <p:cxnSp>
            <p:nvCxnSpPr>
              <p:cNvPr id="20" name="Straight Arrow Connector 19">
                <a:extLst>
                  <a:ext uri="{FF2B5EF4-FFF2-40B4-BE49-F238E27FC236}">
                    <a16:creationId xmlns:a16="http://schemas.microsoft.com/office/drawing/2014/main" id="{FB2CF60A-5439-C59E-E713-01420C825CA8}"/>
                  </a:ext>
                </a:extLst>
              </p:cNvPr>
              <p:cNvCxnSpPr>
                <a:cxnSpLocks/>
              </p:cNvCxnSpPr>
              <p:nvPr/>
            </p:nvCxnSpPr>
            <p:spPr>
              <a:xfrm>
                <a:off x="3505200" y="2940878"/>
                <a:ext cx="23749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0CCFE84-975F-57E6-DFB1-34C6E3649B18}"/>
                  </a:ext>
                </a:extLst>
              </p:cNvPr>
              <p:cNvSpPr txBox="1"/>
              <p:nvPr/>
            </p:nvSpPr>
            <p:spPr>
              <a:xfrm>
                <a:off x="3511550" y="2401263"/>
                <a:ext cx="2228851" cy="508601"/>
              </a:xfrm>
              <a:prstGeom prst="rect">
                <a:avLst/>
              </a:prstGeom>
              <a:noFill/>
            </p:spPr>
            <p:txBody>
              <a:bodyPr wrap="square" rtlCol="0">
                <a:spAutoFit/>
              </a:bodyPr>
              <a:lstStyle/>
              <a:p>
                <a:pPr>
                  <a:lnSpc>
                    <a:spcPct val="125000"/>
                  </a:lnSpc>
                </a:pPr>
                <a:r>
                  <a:rPr lang="en-US" sz="2400" b="1">
                    <a:latin typeface="+mj-lt"/>
                  </a:rPr>
                  <a:t>1) O</a:t>
                </a:r>
                <a:r>
                  <a:rPr lang="en-US" sz="2400" b="1" baseline="-25000">
                    <a:latin typeface="+mj-lt"/>
                  </a:rPr>
                  <a:t>2</a:t>
                </a:r>
                <a:r>
                  <a:rPr lang="en-US" sz="2400" b="1">
                    <a:latin typeface="+mj-lt"/>
                  </a:rPr>
                  <a:t> (kk)</a:t>
                </a:r>
              </a:p>
            </p:txBody>
          </p:sp>
          <p:sp>
            <p:nvSpPr>
              <p:cNvPr id="22" name="TextBox 21">
                <a:extLst>
                  <a:ext uri="{FF2B5EF4-FFF2-40B4-BE49-F238E27FC236}">
                    <a16:creationId xmlns:a16="http://schemas.microsoft.com/office/drawing/2014/main" id="{14602E71-8E8D-907F-A943-5102841B4689}"/>
                  </a:ext>
                </a:extLst>
              </p:cNvPr>
              <p:cNvSpPr txBox="1"/>
              <p:nvPr/>
            </p:nvSpPr>
            <p:spPr>
              <a:xfrm>
                <a:off x="3531217" y="2915478"/>
                <a:ext cx="2228850" cy="508601"/>
              </a:xfrm>
              <a:prstGeom prst="rect">
                <a:avLst/>
              </a:prstGeom>
              <a:noFill/>
            </p:spPr>
            <p:txBody>
              <a:bodyPr wrap="square" rtlCol="0">
                <a:spAutoFit/>
              </a:bodyPr>
              <a:lstStyle/>
              <a:p>
                <a:pPr>
                  <a:lnSpc>
                    <a:spcPct val="125000"/>
                  </a:lnSpc>
                </a:pPr>
                <a:r>
                  <a:rPr lang="en-US" sz="2400" b="1">
                    <a:latin typeface="+mj-lt"/>
                  </a:rPr>
                  <a:t>2) H</a:t>
                </a:r>
                <a:r>
                  <a:rPr lang="en-US" sz="2400" b="1" baseline="-25000">
                    <a:latin typeface="+mj-lt"/>
                  </a:rPr>
                  <a:t>2</a:t>
                </a:r>
                <a:r>
                  <a:rPr lang="en-US" sz="2400" b="1">
                    <a:latin typeface="+mj-lt"/>
                  </a:rPr>
                  <a:t>O, H</a:t>
                </a:r>
                <a:r>
                  <a:rPr lang="en-US" sz="2400" b="1" baseline="-25000">
                    <a:latin typeface="+mj-lt"/>
                  </a:rPr>
                  <a:t>2</a:t>
                </a:r>
                <a:r>
                  <a:rPr lang="en-US" sz="2400" b="1">
                    <a:latin typeface="+mj-lt"/>
                  </a:rPr>
                  <a:t>SO</a:t>
                </a:r>
                <a:r>
                  <a:rPr lang="en-US" sz="2400" b="1" baseline="-25000">
                    <a:latin typeface="+mj-lt"/>
                  </a:rPr>
                  <a:t>4</a:t>
                </a:r>
                <a:endParaRPr lang="en-US" sz="2400" b="1">
                  <a:latin typeface="+mj-lt"/>
                </a:endParaRPr>
              </a:p>
            </p:txBody>
          </p:sp>
          <p:sp>
            <p:nvSpPr>
              <p:cNvPr id="23" name="TextBox 22">
                <a:extLst>
                  <a:ext uri="{FF2B5EF4-FFF2-40B4-BE49-F238E27FC236}">
                    <a16:creationId xmlns:a16="http://schemas.microsoft.com/office/drawing/2014/main" id="{FAC6139B-DCA2-E00D-F76D-4A74ABE8A46E}"/>
                  </a:ext>
                </a:extLst>
              </p:cNvPr>
              <p:cNvSpPr txBox="1"/>
              <p:nvPr/>
            </p:nvSpPr>
            <p:spPr>
              <a:xfrm>
                <a:off x="1237484" y="3251801"/>
                <a:ext cx="1664742" cy="508601"/>
              </a:xfrm>
              <a:prstGeom prst="rect">
                <a:avLst/>
              </a:prstGeom>
              <a:noFill/>
            </p:spPr>
            <p:txBody>
              <a:bodyPr wrap="square" rtlCol="0">
                <a:spAutoFit/>
              </a:bodyPr>
              <a:lstStyle/>
              <a:p>
                <a:pPr algn="ctr">
                  <a:lnSpc>
                    <a:spcPct val="125000"/>
                  </a:lnSpc>
                </a:pPr>
                <a:r>
                  <a:rPr lang="en-US" sz="2400" b="1">
                    <a:solidFill>
                      <a:srgbClr val="002060"/>
                    </a:solidFill>
                    <a:latin typeface="+mj-lt"/>
                  </a:rPr>
                  <a:t>Cumene</a:t>
                </a:r>
              </a:p>
            </p:txBody>
          </p:sp>
          <p:sp>
            <p:nvSpPr>
              <p:cNvPr id="24" name="TextBox 23">
                <a:extLst>
                  <a:ext uri="{FF2B5EF4-FFF2-40B4-BE49-F238E27FC236}">
                    <a16:creationId xmlns:a16="http://schemas.microsoft.com/office/drawing/2014/main" id="{850AD65E-BC0E-8EAB-3613-DD592CAA6C5E}"/>
                  </a:ext>
                </a:extLst>
              </p:cNvPr>
              <p:cNvSpPr txBox="1"/>
              <p:nvPr/>
            </p:nvSpPr>
            <p:spPr>
              <a:xfrm>
                <a:off x="5835989" y="3251801"/>
                <a:ext cx="1664742" cy="508601"/>
              </a:xfrm>
              <a:prstGeom prst="rect">
                <a:avLst/>
              </a:prstGeom>
              <a:noFill/>
            </p:spPr>
            <p:txBody>
              <a:bodyPr wrap="square" rtlCol="0">
                <a:spAutoFit/>
              </a:bodyPr>
              <a:lstStyle/>
              <a:p>
                <a:pPr algn="ctr">
                  <a:lnSpc>
                    <a:spcPct val="125000"/>
                  </a:lnSpc>
                </a:pPr>
                <a:r>
                  <a:rPr lang="en-US" sz="2400" b="1">
                    <a:solidFill>
                      <a:srgbClr val="002060"/>
                    </a:solidFill>
                    <a:latin typeface="+mj-lt"/>
                  </a:rPr>
                  <a:t>Phenol</a:t>
                </a:r>
              </a:p>
            </p:txBody>
          </p:sp>
          <p:sp>
            <p:nvSpPr>
              <p:cNvPr id="27" name="TextBox 26">
                <a:extLst>
                  <a:ext uri="{FF2B5EF4-FFF2-40B4-BE49-F238E27FC236}">
                    <a16:creationId xmlns:a16="http://schemas.microsoft.com/office/drawing/2014/main" id="{2A4E6939-AF71-6D99-7FD7-15B2F679A7FC}"/>
                  </a:ext>
                </a:extLst>
              </p:cNvPr>
              <p:cNvSpPr txBox="1"/>
              <p:nvPr/>
            </p:nvSpPr>
            <p:spPr>
              <a:xfrm>
                <a:off x="7996094" y="3251801"/>
                <a:ext cx="1664742" cy="508601"/>
              </a:xfrm>
              <a:prstGeom prst="rect">
                <a:avLst/>
              </a:prstGeom>
              <a:noFill/>
            </p:spPr>
            <p:txBody>
              <a:bodyPr wrap="square" rtlCol="0">
                <a:spAutoFit/>
              </a:bodyPr>
              <a:lstStyle/>
              <a:p>
                <a:pPr algn="ctr">
                  <a:lnSpc>
                    <a:spcPct val="125000"/>
                  </a:lnSpc>
                </a:pPr>
                <a:r>
                  <a:rPr lang="en-US" sz="2400" b="1">
                    <a:solidFill>
                      <a:srgbClr val="002060"/>
                    </a:solidFill>
                    <a:latin typeface="+mj-lt"/>
                  </a:rPr>
                  <a:t>Acetone</a:t>
                </a:r>
              </a:p>
            </p:txBody>
          </p:sp>
        </p:grpSp>
      </p:grpSp>
      <p:grpSp>
        <p:nvGrpSpPr>
          <p:cNvPr id="31" name="Group 30">
            <a:extLst>
              <a:ext uri="{FF2B5EF4-FFF2-40B4-BE49-F238E27FC236}">
                <a16:creationId xmlns:a16="http://schemas.microsoft.com/office/drawing/2014/main" id="{13EA37B2-8AED-FF5E-2576-3231223119F1}"/>
              </a:ext>
            </a:extLst>
          </p:cNvPr>
          <p:cNvGrpSpPr/>
          <p:nvPr/>
        </p:nvGrpSpPr>
        <p:grpSpPr>
          <a:xfrm>
            <a:off x="2973677" y="1908656"/>
            <a:ext cx="6463491" cy="897105"/>
            <a:chOff x="2900105" y="1065936"/>
            <a:chExt cx="6463491" cy="897105"/>
          </a:xfrm>
        </p:grpSpPr>
        <p:sp>
          <p:nvSpPr>
            <p:cNvPr id="5" name="TextBox 4">
              <a:extLst>
                <a:ext uri="{FF2B5EF4-FFF2-40B4-BE49-F238E27FC236}">
                  <a16:creationId xmlns:a16="http://schemas.microsoft.com/office/drawing/2014/main" id="{53D7D250-3C23-9B7E-C4B9-45CCEDDDF2D4}"/>
                </a:ext>
              </a:extLst>
            </p:cNvPr>
            <p:cNvSpPr txBox="1"/>
            <p:nvPr/>
          </p:nvSpPr>
          <p:spPr>
            <a:xfrm>
              <a:off x="3342754" y="1065936"/>
              <a:ext cx="6020842" cy="897105"/>
            </a:xfrm>
            <a:prstGeom prst="rect">
              <a:avLst/>
            </a:prstGeom>
            <a:noFill/>
          </p:spPr>
          <p:txBody>
            <a:bodyPr wrap="square" rtlCol="0">
              <a:spAutoFit/>
            </a:bodyPr>
            <a:lstStyle/>
            <a:p>
              <a:pPr algn="ctr">
                <a:lnSpc>
                  <a:spcPct val="125000"/>
                </a:lnSpc>
              </a:pPr>
              <a:r>
                <a:rPr lang="en-US" sz="2200">
                  <a:latin typeface="+mj-lt"/>
                </a:rPr>
                <a:t>Trong công nghiệp, acetone thu được trong quá trình oxi hóa cumene qua hai giai đoạn:</a:t>
              </a:r>
            </a:p>
          </p:txBody>
        </p:sp>
        <p:pic>
          <p:nvPicPr>
            <p:cNvPr id="28" name="Picture 27">
              <a:extLst>
                <a:ext uri="{FF2B5EF4-FFF2-40B4-BE49-F238E27FC236}">
                  <a16:creationId xmlns:a16="http://schemas.microsoft.com/office/drawing/2014/main" id="{4A60E5BF-7266-8EE2-BA0A-96B44EFC66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00105" y="1227003"/>
              <a:ext cx="630372" cy="630372"/>
            </a:xfrm>
            <a:prstGeom prst="rect">
              <a:avLst/>
            </a:prstGeom>
          </p:spPr>
        </p:pic>
      </p:grpSp>
    </p:spTree>
    <p:extLst>
      <p:ext uri="{BB962C8B-B14F-4D97-AF65-F5344CB8AC3E}">
        <p14:creationId xmlns:p14="http://schemas.microsoft.com/office/powerpoint/2010/main" val="253783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5" y="1285099"/>
            <a:ext cx="7007290" cy="675782"/>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81269" y="1399464"/>
              <a:ext cx="6746240" cy="508601"/>
            </a:xfrm>
            <a:prstGeom prst="rect">
              <a:avLst/>
            </a:prstGeom>
            <a:noFill/>
          </p:spPr>
          <p:txBody>
            <a:bodyPr wrap="square" rtlCol="0">
              <a:spAutoFit/>
            </a:bodyPr>
            <a:lstStyle/>
            <a:p>
              <a:pPr algn="ctr">
                <a:lnSpc>
                  <a:spcPct val="125000"/>
                </a:lnSpc>
              </a:pPr>
              <a:r>
                <a:rPr lang="en-US" sz="2400" dirty="0">
                  <a:latin typeface="+mj-lt"/>
                </a:rPr>
                <a:t>Hoàn </a:t>
              </a:r>
              <a:r>
                <a:rPr lang="en-US" sz="2400" dirty="0" err="1">
                  <a:latin typeface="+mj-lt"/>
                </a:rPr>
                <a:t>thành</a:t>
              </a:r>
              <a:r>
                <a:rPr lang="en-US" sz="2400" dirty="0">
                  <a:latin typeface="+mj-lt"/>
                </a:rPr>
                <a:t> </a:t>
              </a:r>
              <a:r>
                <a:rPr lang="en-US" sz="2400" dirty="0" err="1">
                  <a:latin typeface="+mj-lt"/>
                </a:rPr>
                <a:t>thông</a:t>
              </a:r>
              <a:r>
                <a:rPr lang="en-US" sz="2400" dirty="0">
                  <a:latin typeface="+mj-lt"/>
                </a:rPr>
                <a:t> tin </a:t>
              </a:r>
              <a:r>
                <a:rPr lang="en-US" sz="2400" dirty="0" err="1">
                  <a:latin typeface="+mj-lt"/>
                </a:rPr>
                <a:t>còn</a:t>
              </a:r>
              <a:r>
                <a:rPr lang="en-US" sz="2400" dirty="0">
                  <a:latin typeface="+mj-lt"/>
                </a:rPr>
                <a:t> </a:t>
              </a:r>
              <a:r>
                <a:rPr lang="en-US" sz="2400" dirty="0" err="1">
                  <a:latin typeface="+mj-lt"/>
                </a:rPr>
                <a:t>thiếu</a:t>
              </a:r>
              <a:r>
                <a:rPr lang="en-US" sz="2400" dirty="0">
                  <a:latin typeface="+mj-lt"/>
                </a:rPr>
                <a:t> </a:t>
              </a:r>
              <a:r>
                <a:rPr lang="en-US" sz="2400" dirty="0" err="1">
                  <a:latin typeface="+mj-lt"/>
                </a:rPr>
                <a:t>trong</a:t>
              </a:r>
              <a:r>
                <a:rPr lang="en-US" sz="2400" dirty="0">
                  <a:latin typeface="+mj-lt"/>
                </a:rPr>
                <a:t> </a:t>
              </a:r>
              <a:r>
                <a:rPr lang="en-US" sz="2400" dirty="0" err="1">
                  <a:latin typeface="+mj-lt"/>
                </a:rPr>
                <a:t>bảng</a:t>
              </a:r>
              <a:r>
                <a:rPr lang="en-US" sz="2400" dirty="0">
                  <a:latin typeface="+mj-lt"/>
                </a:rPr>
                <a:t> </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a:solidFill>
                    <a:srgbClr val="FFFF00"/>
                  </a:solidFill>
                </a:rPr>
                <a:t>BÀI TẬP 1</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aphicFrame>
        <p:nvGraphicFramePr>
          <p:cNvPr id="4" name="Table 3">
            <a:extLst>
              <a:ext uri="{FF2B5EF4-FFF2-40B4-BE49-F238E27FC236}">
                <a16:creationId xmlns:a16="http://schemas.microsoft.com/office/drawing/2014/main" id="{CD9AACA1-7B51-0C3F-7E48-F1C1B4A71C71}"/>
              </a:ext>
            </a:extLst>
          </p:cNvPr>
          <p:cNvGraphicFramePr>
            <a:graphicFrameLocks noGrp="1"/>
          </p:cNvGraphicFramePr>
          <p:nvPr>
            <p:extLst>
              <p:ext uri="{D42A27DB-BD31-4B8C-83A1-F6EECF244321}">
                <p14:modId xmlns:p14="http://schemas.microsoft.com/office/powerpoint/2010/main" val="2939649397"/>
              </p:ext>
            </p:extLst>
          </p:nvPr>
        </p:nvGraphicFramePr>
        <p:xfrm>
          <a:off x="1193926" y="2034485"/>
          <a:ext cx="10495030" cy="4330363"/>
        </p:xfrm>
        <a:graphic>
          <a:graphicData uri="http://schemas.openxmlformats.org/drawingml/2006/table">
            <a:tbl>
              <a:tblPr/>
              <a:tblGrid>
                <a:gridCol w="2061771">
                  <a:extLst>
                    <a:ext uri="{9D8B030D-6E8A-4147-A177-3AD203B41FA5}">
                      <a16:colId xmlns:a16="http://schemas.microsoft.com/office/drawing/2014/main" val="3872185179"/>
                    </a:ext>
                  </a:extLst>
                </a:gridCol>
                <a:gridCol w="3149208">
                  <a:extLst>
                    <a:ext uri="{9D8B030D-6E8A-4147-A177-3AD203B41FA5}">
                      <a16:colId xmlns:a16="http://schemas.microsoft.com/office/drawing/2014/main" val="142433759"/>
                    </a:ext>
                  </a:extLst>
                </a:gridCol>
                <a:gridCol w="3038083">
                  <a:extLst>
                    <a:ext uri="{9D8B030D-6E8A-4147-A177-3AD203B41FA5}">
                      <a16:colId xmlns:a16="http://schemas.microsoft.com/office/drawing/2014/main" val="22848786"/>
                    </a:ext>
                  </a:extLst>
                </a:gridCol>
                <a:gridCol w="2245968">
                  <a:extLst>
                    <a:ext uri="{9D8B030D-6E8A-4147-A177-3AD203B41FA5}">
                      <a16:colId xmlns:a16="http://schemas.microsoft.com/office/drawing/2014/main" val="2205835193"/>
                    </a:ext>
                  </a:extLst>
                </a:gridCol>
              </a:tblGrid>
              <a:tr h="419474">
                <a:tc>
                  <a:txBody>
                    <a:bodyPr/>
                    <a:lstStyle/>
                    <a:p>
                      <a:pPr algn="ctr" fontAlgn="t"/>
                      <a:r>
                        <a:rPr lang="en-US" sz="2000" dirty="0" err="1">
                          <a:effectLst/>
                        </a:rPr>
                        <a:t>Tên</a:t>
                      </a:r>
                      <a:r>
                        <a:rPr lang="en-US" sz="2000" dirty="0">
                          <a:effectLst/>
                        </a:rPr>
                        <a:t> </a:t>
                      </a:r>
                      <a:r>
                        <a:rPr lang="en-US" sz="2000" dirty="0" err="1">
                          <a:effectLst/>
                        </a:rPr>
                        <a:t>gọi</a:t>
                      </a:r>
                      <a:r>
                        <a:rPr lang="en-US" sz="2000" dirty="0">
                          <a:effectLst/>
                        </a:rPr>
                        <a:t> </a:t>
                      </a:r>
                      <a:r>
                        <a:rPr lang="en-US" sz="2000" dirty="0" err="1">
                          <a:effectLst/>
                        </a:rPr>
                        <a:t>hợp</a:t>
                      </a:r>
                      <a:r>
                        <a:rPr lang="en-US" sz="2000" dirty="0">
                          <a:effectLst/>
                        </a:rPr>
                        <a:t> </a:t>
                      </a:r>
                      <a:r>
                        <a:rPr lang="en-US" sz="2000" dirty="0" err="1">
                          <a:effectLst/>
                        </a:rPr>
                        <a:t>chất</a:t>
                      </a:r>
                      <a:endParaRPr lang="en-US" sz="2000" dirty="0">
                        <a:effectLst/>
                      </a:endParaRPr>
                    </a:p>
                  </a:txBody>
                  <a:tcPr marL="37904" marR="37904" marT="37904" marB="37904" anchor="ctr">
                    <a:lnL w="12700" cap="flat" cmpd="sng" algn="ctr">
                      <a:solidFill>
                        <a:srgbClr val="80839F"/>
                      </a:solidFill>
                      <a:prstDash val="solid"/>
                      <a:round/>
                      <a:headEnd type="none" w="med" len="med"/>
                      <a:tailEnd type="none" w="med" len="med"/>
                    </a:lnL>
                    <a:lnR w="12700" cap="flat" cmpd="sng" algn="ctr">
                      <a:solidFill>
                        <a:srgbClr val="80839F"/>
                      </a:solidFill>
                      <a:prstDash val="solid"/>
                      <a:round/>
                      <a:headEnd type="none" w="med" len="med"/>
                      <a:tailEnd type="none" w="med" len="med"/>
                    </a:lnR>
                    <a:lnT w="12700" cap="flat" cmpd="sng" algn="ctr">
                      <a:solidFill>
                        <a:srgbClr val="80839F"/>
                      </a:solidFill>
                      <a:prstDash val="solid"/>
                      <a:round/>
                      <a:headEnd type="none" w="med" len="med"/>
                      <a:tailEnd type="none" w="med" len="med"/>
                    </a:lnT>
                    <a:lnB w="12700" cap="flat" cmpd="sng" algn="ctr">
                      <a:solidFill>
                        <a:srgbClr val="E0849F"/>
                      </a:solidFill>
                      <a:prstDash val="solid"/>
                      <a:round/>
                      <a:headEnd type="none" w="med" len="med"/>
                      <a:tailEnd type="none" w="med" len="med"/>
                    </a:lnB>
                  </a:tcPr>
                </a:tc>
                <a:tc>
                  <a:txBody>
                    <a:bodyPr/>
                    <a:lstStyle/>
                    <a:p>
                      <a:pPr algn="ctr" fontAlgn="t"/>
                      <a:r>
                        <a:rPr lang="en-US" sz="2000" dirty="0" err="1">
                          <a:effectLst/>
                        </a:rPr>
                        <a:t>Công</a:t>
                      </a:r>
                      <a:r>
                        <a:rPr lang="en-US" sz="2000" dirty="0">
                          <a:effectLst/>
                        </a:rPr>
                        <a:t> </a:t>
                      </a:r>
                      <a:r>
                        <a:rPr lang="en-US" sz="2000" dirty="0" err="1">
                          <a:effectLst/>
                        </a:rPr>
                        <a:t>thức</a:t>
                      </a:r>
                      <a:r>
                        <a:rPr lang="en-US" sz="2000" dirty="0">
                          <a:effectLst/>
                        </a:rPr>
                        <a:t> </a:t>
                      </a:r>
                      <a:r>
                        <a:rPr lang="en-US" sz="2000" dirty="0" err="1">
                          <a:effectLst/>
                        </a:rPr>
                        <a:t>cấu</a:t>
                      </a:r>
                      <a:r>
                        <a:rPr lang="en-US" sz="2000" dirty="0">
                          <a:effectLst/>
                        </a:rPr>
                        <a:t> </a:t>
                      </a:r>
                      <a:r>
                        <a:rPr lang="en-US" sz="2000" dirty="0" err="1">
                          <a:effectLst/>
                        </a:rPr>
                        <a:t>tạo</a:t>
                      </a:r>
                      <a:r>
                        <a:rPr lang="en-US" sz="2000" dirty="0">
                          <a:effectLst/>
                        </a:rPr>
                        <a:t> </a:t>
                      </a:r>
                      <a:r>
                        <a:rPr lang="en-US" sz="2000" dirty="0" err="1">
                          <a:effectLst/>
                        </a:rPr>
                        <a:t>thu</a:t>
                      </a:r>
                      <a:r>
                        <a:rPr lang="en-US" sz="2000" dirty="0">
                          <a:effectLst/>
                        </a:rPr>
                        <a:t> </a:t>
                      </a:r>
                      <a:r>
                        <a:rPr lang="en-US" sz="2000" dirty="0" err="1">
                          <a:effectLst/>
                        </a:rPr>
                        <a:t>gọn</a:t>
                      </a:r>
                      <a:endParaRPr lang="en-US" sz="2000" dirty="0">
                        <a:effectLst/>
                      </a:endParaRPr>
                    </a:p>
                  </a:txBody>
                  <a:tcPr marL="37904" marR="37904" marT="37904" marB="37904" anchor="ctr">
                    <a:lnL w="12700" cap="flat" cmpd="sng" algn="ctr">
                      <a:solidFill>
                        <a:srgbClr val="80839F"/>
                      </a:solidFill>
                      <a:prstDash val="solid"/>
                      <a:round/>
                      <a:headEnd type="none" w="med" len="med"/>
                      <a:tailEnd type="none" w="med" len="med"/>
                    </a:lnL>
                    <a:lnR w="12700" cap="flat" cmpd="sng" algn="ctr">
                      <a:solidFill>
                        <a:srgbClr val="80839F"/>
                      </a:solidFill>
                      <a:prstDash val="solid"/>
                      <a:round/>
                      <a:headEnd type="none" w="med" len="med"/>
                      <a:tailEnd type="none" w="med" len="med"/>
                    </a:lnR>
                    <a:lnT w="12700" cap="flat" cmpd="sng" algn="ctr">
                      <a:solidFill>
                        <a:srgbClr val="80839F"/>
                      </a:solidFill>
                      <a:prstDash val="solid"/>
                      <a:round/>
                      <a:headEnd type="none" w="med" len="med"/>
                      <a:tailEnd type="none" w="med" len="med"/>
                    </a:lnT>
                    <a:lnB w="12700" cap="flat" cmpd="sng" algn="ctr">
                      <a:solidFill>
                        <a:srgbClr val="E0849F"/>
                      </a:solidFill>
                      <a:prstDash val="solid"/>
                      <a:round/>
                      <a:headEnd type="none" w="med" len="med"/>
                      <a:tailEnd type="none" w="med" len="med"/>
                    </a:lnB>
                  </a:tcPr>
                </a:tc>
                <a:tc>
                  <a:txBody>
                    <a:bodyPr/>
                    <a:lstStyle/>
                    <a:p>
                      <a:pPr algn="ctr" fontAlgn="t"/>
                      <a:r>
                        <a:rPr lang="en-US" sz="2000" dirty="0" err="1">
                          <a:effectLst/>
                        </a:rPr>
                        <a:t>Công</a:t>
                      </a:r>
                      <a:r>
                        <a:rPr lang="en-US" sz="2000" dirty="0">
                          <a:effectLst/>
                        </a:rPr>
                        <a:t> </a:t>
                      </a:r>
                      <a:r>
                        <a:rPr lang="en-US" sz="2000" dirty="0" err="1">
                          <a:effectLst/>
                        </a:rPr>
                        <a:t>thức</a:t>
                      </a:r>
                      <a:r>
                        <a:rPr lang="en-US" sz="2000" dirty="0">
                          <a:effectLst/>
                        </a:rPr>
                        <a:t> </a:t>
                      </a:r>
                      <a:r>
                        <a:rPr lang="en-US" sz="2000" dirty="0" err="1">
                          <a:effectLst/>
                        </a:rPr>
                        <a:t>khung</a:t>
                      </a:r>
                      <a:r>
                        <a:rPr lang="en-US" sz="2000" dirty="0">
                          <a:effectLst/>
                        </a:rPr>
                        <a:t> </a:t>
                      </a:r>
                      <a:r>
                        <a:rPr lang="en-US" sz="2000" dirty="0" err="1">
                          <a:effectLst/>
                        </a:rPr>
                        <a:t>phân</a:t>
                      </a:r>
                      <a:r>
                        <a:rPr lang="en-US" sz="2000" dirty="0">
                          <a:effectLst/>
                        </a:rPr>
                        <a:t> </a:t>
                      </a:r>
                      <a:r>
                        <a:rPr lang="en-US" sz="2000" dirty="0" err="1">
                          <a:effectLst/>
                        </a:rPr>
                        <a:t>tử</a:t>
                      </a:r>
                      <a:endParaRPr lang="en-US" sz="2000" dirty="0">
                        <a:effectLst/>
                      </a:endParaRPr>
                    </a:p>
                  </a:txBody>
                  <a:tcPr marL="37904" marR="37904" marT="37904" marB="37904" anchor="ctr">
                    <a:lnL w="12700" cap="flat" cmpd="sng" algn="ctr">
                      <a:solidFill>
                        <a:srgbClr val="80839F"/>
                      </a:solidFill>
                      <a:prstDash val="solid"/>
                      <a:round/>
                      <a:headEnd type="none" w="med" len="med"/>
                      <a:tailEnd type="none" w="med" len="med"/>
                    </a:lnL>
                    <a:lnR w="12700" cap="flat" cmpd="sng" algn="ctr">
                      <a:solidFill>
                        <a:srgbClr val="80839F"/>
                      </a:solidFill>
                      <a:prstDash val="solid"/>
                      <a:round/>
                      <a:headEnd type="none" w="med" len="med"/>
                      <a:tailEnd type="none" w="med" len="med"/>
                    </a:lnR>
                    <a:lnT w="12700" cap="flat" cmpd="sng" algn="ctr">
                      <a:solidFill>
                        <a:srgbClr val="80839F"/>
                      </a:solidFill>
                      <a:prstDash val="solid"/>
                      <a:round/>
                      <a:headEnd type="none" w="med" len="med"/>
                      <a:tailEnd type="none" w="med" len="med"/>
                    </a:lnT>
                    <a:lnB w="12700" cap="flat" cmpd="sng" algn="ctr">
                      <a:solidFill>
                        <a:srgbClr val="E0849F"/>
                      </a:solidFill>
                      <a:prstDash val="solid"/>
                      <a:round/>
                      <a:headEnd type="none" w="med" len="med"/>
                      <a:tailEnd type="none" w="med" len="med"/>
                    </a:lnB>
                  </a:tcPr>
                </a:tc>
                <a:tc>
                  <a:txBody>
                    <a:bodyPr/>
                    <a:lstStyle/>
                    <a:p>
                      <a:pPr algn="ctr" fontAlgn="t"/>
                      <a:r>
                        <a:rPr lang="en-US" sz="2000" dirty="0" err="1">
                          <a:effectLst/>
                        </a:rPr>
                        <a:t>Loại</a:t>
                      </a:r>
                      <a:r>
                        <a:rPr lang="en-US" sz="2000" dirty="0">
                          <a:effectLst/>
                        </a:rPr>
                        <a:t> </a:t>
                      </a:r>
                      <a:r>
                        <a:rPr lang="en-US" sz="2000" dirty="0" err="1">
                          <a:effectLst/>
                        </a:rPr>
                        <a:t>hợp</a:t>
                      </a:r>
                      <a:r>
                        <a:rPr lang="en-US" sz="2000" dirty="0">
                          <a:effectLst/>
                        </a:rPr>
                        <a:t> </a:t>
                      </a:r>
                      <a:r>
                        <a:rPr lang="en-US" sz="2000" dirty="0" err="1">
                          <a:effectLst/>
                        </a:rPr>
                        <a:t>chất</a:t>
                      </a:r>
                      <a:endParaRPr lang="en-US" sz="2000" dirty="0">
                        <a:effectLst/>
                      </a:endParaRPr>
                    </a:p>
                  </a:txBody>
                  <a:tcPr marL="37904" marR="37904" marT="37904" marB="37904" anchor="ctr">
                    <a:lnL w="12700" cap="flat" cmpd="sng" algn="ctr">
                      <a:solidFill>
                        <a:srgbClr val="80839F"/>
                      </a:solidFill>
                      <a:prstDash val="solid"/>
                      <a:round/>
                      <a:headEnd type="none" w="med" len="med"/>
                      <a:tailEnd type="none" w="med" len="med"/>
                    </a:lnL>
                    <a:lnR w="12700" cap="flat" cmpd="sng" algn="ctr">
                      <a:solidFill>
                        <a:srgbClr val="80839F"/>
                      </a:solidFill>
                      <a:prstDash val="solid"/>
                      <a:round/>
                      <a:headEnd type="none" w="med" len="med"/>
                      <a:tailEnd type="none" w="med" len="med"/>
                    </a:lnR>
                    <a:lnT w="12700" cap="flat" cmpd="sng" algn="ctr">
                      <a:solidFill>
                        <a:srgbClr val="80839F"/>
                      </a:solidFill>
                      <a:prstDash val="solid"/>
                      <a:round/>
                      <a:headEnd type="none" w="med" len="med"/>
                      <a:tailEnd type="none" w="med" len="med"/>
                    </a:lnT>
                    <a:lnB w="12700" cap="flat" cmpd="sng" algn="ctr">
                      <a:solidFill>
                        <a:srgbClr val="E0849F"/>
                      </a:solidFill>
                      <a:prstDash val="solid"/>
                      <a:round/>
                      <a:headEnd type="none" w="med" len="med"/>
                      <a:tailEnd type="none" w="med" len="med"/>
                    </a:lnB>
                  </a:tcPr>
                </a:tc>
                <a:extLst>
                  <a:ext uri="{0D108BD9-81ED-4DB2-BD59-A6C34878D82A}">
                    <a16:rowId xmlns:a16="http://schemas.microsoft.com/office/drawing/2014/main" val="3301714664"/>
                  </a:ext>
                </a:extLst>
              </a:tr>
              <a:tr h="621620">
                <a:tc>
                  <a:txBody>
                    <a:bodyPr/>
                    <a:lstStyle/>
                    <a:p>
                      <a:pPr algn="ctr" fontAlgn="t"/>
                      <a:r>
                        <a:rPr lang="en-US" sz="2000" dirty="0">
                          <a:effectLst/>
                        </a:rPr>
                        <a:t>?</a:t>
                      </a:r>
                    </a:p>
                  </a:txBody>
                  <a:tcPr marL="37904" marR="37904" marT="37904" marB="37904" anchor="ctr">
                    <a:lnL w="12700" cap="flat" cmpd="sng" algn="ctr">
                      <a:solidFill>
                        <a:srgbClr val="E0849F"/>
                      </a:solidFill>
                      <a:prstDash val="solid"/>
                      <a:round/>
                      <a:headEnd type="none" w="med" len="med"/>
                      <a:tailEnd type="none" w="med" len="med"/>
                    </a:lnL>
                    <a:lnR w="12700" cap="flat" cmpd="sng" algn="ctr">
                      <a:solidFill>
                        <a:srgbClr val="E0849F"/>
                      </a:solidFill>
                      <a:prstDash val="solid"/>
                      <a:round/>
                      <a:headEnd type="none" w="med" len="med"/>
                      <a:tailEnd type="none" w="med" len="med"/>
                    </a:lnR>
                    <a:lnT w="12700" cap="flat" cmpd="sng" algn="ctr">
                      <a:solidFill>
                        <a:srgbClr val="E0849F"/>
                      </a:solidFill>
                      <a:prstDash val="solid"/>
                      <a:round/>
                      <a:headEnd type="none" w="med" len="med"/>
                      <a:tailEnd type="none" w="med" len="med"/>
                    </a:lnT>
                    <a:lnB w="12700" cap="flat" cmpd="sng" algn="ctr">
                      <a:solidFill>
                        <a:srgbClr val="E0859F"/>
                      </a:solidFill>
                      <a:prstDash val="solid"/>
                      <a:round/>
                      <a:headEnd type="none" w="med" len="med"/>
                      <a:tailEnd type="none" w="med" len="med"/>
                    </a:lnB>
                  </a:tcPr>
                </a:tc>
                <a:tc>
                  <a:txBody>
                    <a:bodyPr/>
                    <a:lstStyle/>
                    <a:p>
                      <a:pPr algn="ctr" fontAlgn="t"/>
                      <a:r>
                        <a:rPr lang="en-US" sz="2000">
                          <a:effectLst/>
                        </a:rPr>
                        <a:t> (CH</a:t>
                      </a:r>
                      <a:r>
                        <a:rPr lang="en-US" sz="2000" baseline="-25000">
                          <a:effectLst/>
                        </a:rPr>
                        <a:t>3</a:t>
                      </a:r>
                      <a:r>
                        <a:rPr lang="en-US" sz="2000">
                          <a:effectLst/>
                        </a:rPr>
                        <a:t>)</a:t>
                      </a:r>
                      <a:r>
                        <a:rPr lang="en-US" sz="2000" baseline="-25000">
                          <a:effectLst/>
                        </a:rPr>
                        <a:t>2</a:t>
                      </a:r>
                      <a:r>
                        <a:rPr lang="en-US" sz="2000">
                          <a:effectLst/>
                        </a:rPr>
                        <a:t>CHCHO</a:t>
                      </a:r>
                    </a:p>
                  </a:txBody>
                  <a:tcPr marL="37904" marR="37904" marT="37904" marB="37904" anchor="ctr">
                    <a:lnL w="12700" cap="flat" cmpd="sng" algn="ctr">
                      <a:solidFill>
                        <a:srgbClr val="E0849F"/>
                      </a:solidFill>
                      <a:prstDash val="solid"/>
                      <a:round/>
                      <a:headEnd type="none" w="med" len="med"/>
                      <a:tailEnd type="none" w="med" len="med"/>
                    </a:lnL>
                    <a:lnR w="12700" cap="flat" cmpd="sng" algn="ctr">
                      <a:solidFill>
                        <a:srgbClr val="E0849F"/>
                      </a:solidFill>
                      <a:prstDash val="solid"/>
                      <a:round/>
                      <a:headEnd type="none" w="med" len="med"/>
                      <a:tailEnd type="none" w="med" len="med"/>
                    </a:lnR>
                    <a:lnT w="12700" cap="flat" cmpd="sng" algn="ctr">
                      <a:solidFill>
                        <a:srgbClr val="E0849F"/>
                      </a:solidFill>
                      <a:prstDash val="solid"/>
                      <a:round/>
                      <a:headEnd type="none" w="med" len="med"/>
                      <a:tailEnd type="none" w="med" len="med"/>
                    </a:lnT>
                    <a:lnB w="12700" cap="flat" cmpd="sng" algn="ctr">
                      <a:solidFill>
                        <a:srgbClr val="E085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E0849F"/>
                      </a:solidFill>
                      <a:prstDash val="solid"/>
                      <a:round/>
                      <a:headEnd type="none" w="med" len="med"/>
                      <a:tailEnd type="none" w="med" len="med"/>
                    </a:lnL>
                    <a:lnR w="12700" cap="flat" cmpd="sng" algn="ctr">
                      <a:solidFill>
                        <a:srgbClr val="E0849F"/>
                      </a:solidFill>
                      <a:prstDash val="solid"/>
                      <a:round/>
                      <a:headEnd type="none" w="med" len="med"/>
                      <a:tailEnd type="none" w="med" len="med"/>
                    </a:lnR>
                    <a:lnT w="12700" cap="flat" cmpd="sng" algn="ctr">
                      <a:solidFill>
                        <a:srgbClr val="E0849F"/>
                      </a:solidFill>
                      <a:prstDash val="solid"/>
                      <a:round/>
                      <a:headEnd type="none" w="med" len="med"/>
                      <a:tailEnd type="none" w="med" len="med"/>
                    </a:lnT>
                    <a:lnB w="12700" cap="flat" cmpd="sng" algn="ctr">
                      <a:solidFill>
                        <a:srgbClr val="E085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E0849F"/>
                      </a:solidFill>
                      <a:prstDash val="solid"/>
                      <a:round/>
                      <a:headEnd type="none" w="med" len="med"/>
                      <a:tailEnd type="none" w="med" len="med"/>
                    </a:lnL>
                    <a:lnR w="12700" cap="flat" cmpd="sng" algn="ctr">
                      <a:solidFill>
                        <a:srgbClr val="E0849F"/>
                      </a:solidFill>
                      <a:prstDash val="solid"/>
                      <a:round/>
                      <a:headEnd type="none" w="med" len="med"/>
                      <a:tailEnd type="none" w="med" len="med"/>
                    </a:lnR>
                    <a:lnT w="12700" cap="flat" cmpd="sng" algn="ctr">
                      <a:solidFill>
                        <a:srgbClr val="E0849F"/>
                      </a:solidFill>
                      <a:prstDash val="solid"/>
                      <a:round/>
                      <a:headEnd type="none" w="med" len="med"/>
                      <a:tailEnd type="none" w="med" len="med"/>
                    </a:lnT>
                    <a:lnB w="12700" cap="flat" cmpd="sng" algn="ctr">
                      <a:solidFill>
                        <a:srgbClr val="E0859F"/>
                      </a:solidFill>
                      <a:prstDash val="solid"/>
                      <a:round/>
                      <a:headEnd type="none" w="med" len="med"/>
                      <a:tailEnd type="none" w="med" len="med"/>
                    </a:lnB>
                  </a:tcPr>
                </a:tc>
                <a:extLst>
                  <a:ext uri="{0D108BD9-81ED-4DB2-BD59-A6C34878D82A}">
                    <a16:rowId xmlns:a16="http://schemas.microsoft.com/office/drawing/2014/main" val="1962831474"/>
                  </a:ext>
                </a:extLst>
              </a:tr>
              <a:tr h="1100181">
                <a:tc>
                  <a:txBody>
                    <a:bodyPr/>
                    <a:lstStyle/>
                    <a:p>
                      <a:pPr algn="ctr" fontAlgn="t"/>
                      <a:r>
                        <a:rPr lang="en-US" sz="2000">
                          <a:effectLst/>
                        </a:rPr>
                        <a:t>?</a:t>
                      </a:r>
                    </a:p>
                  </a:txBody>
                  <a:tcPr marL="37904" marR="37904" marT="37904" marB="37904" anchor="ctr">
                    <a:lnL w="12700" cap="flat" cmpd="sng" algn="ctr">
                      <a:solidFill>
                        <a:srgbClr val="E0859F"/>
                      </a:solidFill>
                      <a:prstDash val="solid"/>
                      <a:round/>
                      <a:headEnd type="none" w="med" len="med"/>
                      <a:tailEnd type="none" w="med" len="med"/>
                    </a:lnL>
                    <a:lnR w="12700" cap="flat" cmpd="sng" algn="ctr">
                      <a:solidFill>
                        <a:srgbClr val="E0859F"/>
                      </a:solidFill>
                      <a:prstDash val="solid"/>
                      <a:round/>
                      <a:headEnd type="none" w="med" len="med"/>
                      <a:tailEnd type="none" w="med" len="med"/>
                    </a:lnR>
                    <a:lnT w="12700" cap="flat" cmpd="sng" algn="ctr">
                      <a:solidFill>
                        <a:srgbClr val="E085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E0859F"/>
                      </a:solidFill>
                      <a:prstDash val="solid"/>
                      <a:round/>
                      <a:headEnd type="none" w="med" len="med"/>
                      <a:tailEnd type="none" w="med" len="med"/>
                    </a:lnL>
                    <a:lnR w="12700" cap="flat" cmpd="sng" algn="ctr">
                      <a:solidFill>
                        <a:srgbClr val="E0859F"/>
                      </a:solidFill>
                      <a:prstDash val="solid"/>
                      <a:round/>
                      <a:headEnd type="none" w="med" len="med"/>
                      <a:tailEnd type="none" w="med" len="med"/>
                    </a:lnR>
                    <a:lnT w="12700" cap="flat" cmpd="sng" algn="ctr">
                      <a:solidFill>
                        <a:srgbClr val="E085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endParaRPr lang="en-US" sz="2000" dirty="0">
                        <a:effectLst/>
                      </a:endParaRPr>
                    </a:p>
                  </a:txBody>
                  <a:tcPr marL="37904" marR="37904" marT="37904" marB="37904" anchor="ctr">
                    <a:lnL w="12700" cap="flat" cmpd="sng" algn="ctr">
                      <a:solidFill>
                        <a:srgbClr val="E0859F"/>
                      </a:solidFill>
                      <a:prstDash val="solid"/>
                      <a:round/>
                      <a:headEnd type="none" w="med" len="med"/>
                      <a:tailEnd type="none" w="med" len="med"/>
                    </a:lnL>
                    <a:lnR w="12700" cap="flat" cmpd="sng" algn="ctr">
                      <a:solidFill>
                        <a:srgbClr val="E0859F"/>
                      </a:solidFill>
                      <a:prstDash val="solid"/>
                      <a:round/>
                      <a:headEnd type="none" w="med" len="med"/>
                      <a:tailEnd type="none" w="med" len="med"/>
                    </a:lnR>
                    <a:lnT w="12700" cap="flat" cmpd="sng" algn="ctr">
                      <a:solidFill>
                        <a:srgbClr val="E085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E0859F"/>
                      </a:solidFill>
                      <a:prstDash val="solid"/>
                      <a:round/>
                      <a:headEnd type="none" w="med" len="med"/>
                      <a:tailEnd type="none" w="med" len="med"/>
                    </a:lnL>
                    <a:lnR w="12700" cap="flat" cmpd="sng" algn="ctr">
                      <a:solidFill>
                        <a:srgbClr val="E0859F"/>
                      </a:solidFill>
                      <a:prstDash val="solid"/>
                      <a:round/>
                      <a:headEnd type="none" w="med" len="med"/>
                      <a:tailEnd type="none" w="med" len="med"/>
                    </a:lnR>
                    <a:lnT w="12700" cap="flat" cmpd="sng" algn="ctr">
                      <a:solidFill>
                        <a:srgbClr val="E085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extLst>
                  <a:ext uri="{0D108BD9-81ED-4DB2-BD59-A6C34878D82A}">
                    <a16:rowId xmlns:a16="http://schemas.microsoft.com/office/drawing/2014/main" val="2979232052"/>
                  </a:ext>
                </a:extLst>
              </a:tr>
              <a:tr h="426720">
                <a:tc>
                  <a:txBody>
                    <a:bodyPr/>
                    <a:lstStyle/>
                    <a:p>
                      <a:pPr algn="ctr" fontAlgn="t"/>
                      <a:r>
                        <a:rPr lang="en-US" sz="2000">
                          <a:effectLst/>
                        </a:rPr>
                        <a:t>?</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00869F"/>
                      </a:solidFill>
                      <a:prstDash val="solid"/>
                      <a:round/>
                      <a:headEnd type="none" w="med" len="med"/>
                      <a:tailEnd type="none" w="med" len="med"/>
                    </a:lnB>
                  </a:tcPr>
                </a:tc>
                <a:tc>
                  <a:txBody>
                    <a:bodyPr/>
                    <a:lstStyle/>
                    <a:p>
                      <a:pPr algn="ctr" fontAlgn="t"/>
                      <a:r>
                        <a:rPr lang="en-US" sz="2000" dirty="0">
                          <a:effectLst/>
                        </a:rPr>
                        <a:t>CH</a:t>
                      </a:r>
                      <a:r>
                        <a:rPr lang="en-US" sz="2000" baseline="-25000" dirty="0">
                          <a:effectLst/>
                        </a:rPr>
                        <a:t>3</a:t>
                      </a:r>
                      <a:r>
                        <a:rPr lang="en-US" sz="2000" dirty="0">
                          <a:effectLst/>
                        </a:rPr>
                        <a:t>CH</a:t>
                      </a:r>
                      <a:r>
                        <a:rPr lang="en-US" sz="2000" baseline="-25000" dirty="0">
                          <a:effectLst/>
                        </a:rPr>
                        <a:t>2</a:t>
                      </a:r>
                      <a:r>
                        <a:rPr lang="en-US" sz="2000" dirty="0">
                          <a:effectLst/>
                        </a:rPr>
                        <a:t>COCH</a:t>
                      </a:r>
                      <a:r>
                        <a:rPr lang="en-US" sz="2000" baseline="-25000" dirty="0">
                          <a:effectLst/>
                        </a:rPr>
                        <a:t>2</a:t>
                      </a:r>
                      <a:r>
                        <a:rPr lang="en-US" sz="2000" dirty="0">
                          <a:effectLst/>
                        </a:rPr>
                        <a:t>CH</a:t>
                      </a:r>
                      <a:r>
                        <a:rPr lang="en-US" sz="2000" baseline="-25000" dirty="0">
                          <a:effectLst/>
                        </a:rPr>
                        <a:t>3</a:t>
                      </a:r>
                      <a:endParaRPr lang="en-US" sz="2000" dirty="0">
                        <a:effectLst/>
                      </a:endParaRP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0086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00869F"/>
                      </a:solidFill>
                      <a:prstDash val="solid"/>
                      <a:round/>
                      <a:headEnd type="none" w="med" len="med"/>
                      <a:tailEnd type="none" w="med" len="med"/>
                    </a:lnB>
                  </a:tcPr>
                </a:tc>
                <a:tc>
                  <a:txBody>
                    <a:bodyPr/>
                    <a:lstStyle/>
                    <a:p>
                      <a:pPr algn="ctr" fontAlgn="t"/>
                      <a:r>
                        <a:rPr lang="en-US" sz="2000" dirty="0">
                          <a:effectLst/>
                        </a:rPr>
                        <a:t> ?</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00869F"/>
                      </a:solidFill>
                      <a:prstDash val="solid"/>
                      <a:round/>
                      <a:headEnd type="none" w="med" len="med"/>
                      <a:tailEnd type="none" w="med" len="med"/>
                    </a:lnB>
                  </a:tcPr>
                </a:tc>
                <a:extLst>
                  <a:ext uri="{0D108BD9-81ED-4DB2-BD59-A6C34878D82A}">
                    <a16:rowId xmlns:a16="http://schemas.microsoft.com/office/drawing/2014/main" val="2932553883"/>
                  </a:ext>
                </a:extLst>
              </a:tr>
              <a:tr h="487680">
                <a:tc>
                  <a:txBody>
                    <a:bodyPr/>
                    <a:lstStyle/>
                    <a:p>
                      <a:pPr algn="ctr" fontAlgn="t"/>
                      <a:r>
                        <a:rPr lang="en-US" sz="2000" dirty="0">
                          <a:effectLst/>
                        </a:rPr>
                        <a:t>Benzaldehyde</a:t>
                      </a:r>
                    </a:p>
                  </a:txBody>
                  <a:tcPr marL="37904" marR="37904" marT="37904" marB="37904" anchor="ctr">
                    <a:lnL w="12700" cap="flat" cmpd="sng" algn="ctr">
                      <a:solidFill>
                        <a:srgbClr val="00869F"/>
                      </a:solidFill>
                      <a:prstDash val="solid"/>
                      <a:round/>
                      <a:headEnd type="none" w="med" len="med"/>
                      <a:tailEnd type="none" w="med" len="med"/>
                    </a:lnL>
                    <a:lnR w="12700" cap="flat" cmpd="sng" algn="ctr">
                      <a:solidFill>
                        <a:srgbClr val="00869F"/>
                      </a:solidFill>
                      <a:prstDash val="solid"/>
                      <a:round/>
                      <a:headEnd type="none" w="med" len="med"/>
                      <a:tailEnd type="none" w="med" len="med"/>
                    </a:lnR>
                    <a:lnT w="12700" cap="flat" cmpd="sng" algn="ctr">
                      <a:solidFill>
                        <a:srgbClr val="00869F"/>
                      </a:solidFill>
                      <a:prstDash val="solid"/>
                      <a:round/>
                      <a:headEnd type="none" w="med" len="med"/>
                      <a:tailEnd type="none" w="med" len="med"/>
                    </a:lnT>
                    <a:lnB w="12700" cap="flat" cmpd="sng" algn="ctr">
                      <a:solidFill>
                        <a:srgbClr val="C0869F"/>
                      </a:solidFill>
                      <a:prstDash val="solid"/>
                      <a:round/>
                      <a:headEnd type="none" w="med" len="med"/>
                      <a:tailEnd type="none" w="med" len="med"/>
                    </a:lnB>
                  </a:tcPr>
                </a:tc>
                <a:tc>
                  <a:txBody>
                    <a:bodyPr/>
                    <a:lstStyle/>
                    <a:p>
                      <a:pPr algn="ctr" fontAlgn="t"/>
                      <a:r>
                        <a:rPr lang="en-US" sz="2000" dirty="0">
                          <a:effectLst/>
                        </a:rPr>
                        <a:t>? </a:t>
                      </a:r>
                    </a:p>
                  </a:txBody>
                  <a:tcPr marL="37904" marR="37904" marT="37904" marB="37904" anchor="ctr">
                    <a:lnL w="12700" cap="flat" cmpd="sng" algn="ctr">
                      <a:solidFill>
                        <a:srgbClr val="00869F"/>
                      </a:solidFill>
                      <a:prstDash val="solid"/>
                      <a:round/>
                      <a:headEnd type="none" w="med" len="med"/>
                      <a:tailEnd type="none" w="med" len="med"/>
                    </a:lnL>
                    <a:lnR w="12700" cap="flat" cmpd="sng" algn="ctr">
                      <a:solidFill>
                        <a:srgbClr val="00869F"/>
                      </a:solidFill>
                      <a:prstDash val="solid"/>
                      <a:round/>
                      <a:headEnd type="none" w="med" len="med"/>
                      <a:tailEnd type="none" w="med" len="med"/>
                    </a:lnR>
                    <a:lnT w="12700" cap="flat" cmpd="sng" algn="ctr">
                      <a:solidFill>
                        <a:srgbClr val="00869F"/>
                      </a:solidFill>
                      <a:prstDash val="solid"/>
                      <a:round/>
                      <a:headEnd type="none" w="med" len="med"/>
                      <a:tailEnd type="none" w="med" len="med"/>
                    </a:lnT>
                    <a:lnB w="12700" cap="flat" cmpd="sng" algn="ctr">
                      <a:solidFill>
                        <a:srgbClr val="C0869F"/>
                      </a:solidFill>
                      <a:prstDash val="solid"/>
                      <a:round/>
                      <a:headEnd type="none" w="med" len="med"/>
                      <a:tailEnd type="none" w="med" len="med"/>
                    </a:lnB>
                  </a:tcPr>
                </a:tc>
                <a:tc>
                  <a:txBody>
                    <a:bodyPr/>
                    <a:lstStyle/>
                    <a:p>
                      <a:pPr algn="ctr" fontAlgn="t"/>
                      <a:r>
                        <a:rPr lang="en-US" sz="2000" dirty="0">
                          <a:effectLst/>
                        </a:rPr>
                        <a:t>? </a:t>
                      </a:r>
                    </a:p>
                  </a:txBody>
                  <a:tcPr marL="37904" marR="37904" marT="37904" marB="37904" anchor="ctr">
                    <a:lnL w="12700" cap="flat" cmpd="sng" algn="ctr">
                      <a:solidFill>
                        <a:srgbClr val="00869F"/>
                      </a:solidFill>
                      <a:prstDash val="solid"/>
                      <a:round/>
                      <a:headEnd type="none" w="med" len="med"/>
                      <a:tailEnd type="none" w="med" len="med"/>
                    </a:lnL>
                    <a:lnR w="12700" cap="flat" cmpd="sng" algn="ctr">
                      <a:solidFill>
                        <a:srgbClr val="00869F"/>
                      </a:solidFill>
                      <a:prstDash val="solid"/>
                      <a:round/>
                      <a:headEnd type="none" w="med" len="med"/>
                      <a:tailEnd type="none" w="med" len="med"/>
                    </a:lnR>
                    <a:lnT w="12700" cap="flat" cmpd="sng" algn="ctr">
                      <a:solidFill>
                        <a:srgbClr val="00869F"/>
                      </a:solidFill>
                      <a:prstDash val="solid"/>
                      <a:round/>
                      <a:headEnd type="none" w="med" len="med"/>
                      <a:tailEnd type="none" w="med" len="med"/>
                    </a:lnT>
                    <a:lnB w="12700" cap="flat" cmpd="sng" algn="ctr">
                      <a:solidFill>
                        <a:srgbClr val="C0869F"/>
                      </a:solidFill>
                      <a:prstDash val="solid"/>
                      <a:round/>
                      <a:headEnd type="none" w="med" len="med"/>
                      <a:tailEnd type="none" w="med" len="med"/>
                    </a:lnB>
                  </a:tcPr>
                </a:tc>
                <a:tc>
                  <a:txBody>
                    <a:bodyPr/>
                    <a:lstStyle/>
                    <a:p>
                      <a:pPr algn="ctr" fontAlgn="t"/>
                      <a:r>
                        <a:rPr lang="en-US" sz="2000" dirty="0">
                          <a:effectLst/>
                        </a:rPr>
                        <a:t> ?</a:t>
                      </a:r>
                    </a:p>
                  </a:txBody>
                  <a:tcPr marL="37904" marR="37904" marT="37904" marB="37904" anchor="ctr">
                    <a:lnL w="12700" cap="flat" cmpd="sng" algn="ctr">
                      <a:solidFill>
                        <a:srgbClr val="00869F"/>
                      </a:solidFill>
                      <a:prstDash val="solid"/>
                      <a:round/>
                      <a:headEnd type="none" w="med" len="med"/>
                      <a:tailEnd type="none" w="med" len="med"/>
                    </a:lnL>
                    <a:lnR w="12700" cap="flat" cmpd="sng" algn="ctr">
                      <a:solidFill>
                        <a:srgbClr val="00869F"/>
                      </a:solidFill>
                      <a:prstDash val="solid"/>
                      <a:round/>
                      <a:headEnd type="none" w="med" len="med"/>
                      <a:tailEnd type="none" w="med" len="med"/>
                    </a:lnR>
                    <a:lnT w="12700" cap="flat" cmpd="sng" algn="ctr">
                      <a:solidFill>
                        <a:srgbClr val="00869F"/>
                      </a:solidFill>
                      <a:prstDash val="solid"/>
                      <a:round/>
                      <a:headEnd type="none" w="med" len="med"/>
                      <a:tailEnd type="none" w="med" len="med"/>
                    </a:lnT>
                    <a:lnB w="12700" cap="flat" cmpd="sng" algn="ctr">
                      <a:solidFill>
                        <a:srgbClr val="C0869F"/>
                      </a:solidFill>
                      <a:prstDash val="solid"/>
                      <a:round/>
                      <a:headEnd type="none" w="med" len="med"/>
                      <a:tailEnd type="none" w="med" len="med"/>
                    </a:lnB>
                  </a:tcPr>
                </a:tc>
                <a:extLst>
                  <a:ext uri="{0D108BD9-81ED-4DB2-BD59-A6C34878D82A}">
                    <a16:rowId xmlns:a16="http://schemas.microsoft.com/office/drawing/2014/main" val="791039298"/>
                  </a:ext>
                </a:extLst>
              </a:tr>
              <a:tr h="894080">
                <a:tc>
                  <a:txBody>
                    <a:bodyPr/>
                    <a:lstStyle/>
                    <a:p>
                      <a:pPr algn="ctr" fontAlgn="t"/>
                      <a:r>
                        <a:rPr lang="en-US" sz="2000">
                          <a:effectLst/>
                        </a:rPr>
                        <a:t>?</a:t>
                      </a:r>
                    </a:p>
                  </a:txBody>
                  <a:tcPr marL="37904" marR="37904" marT="37904" marB="37904" anchor="ctr">
                    <a:lnL w="12700" cap="flat" cmpd="sng" algn="ctr">
                      <a:solidFill>
                        <a:srgbClr val="C0869F"/>
                      </a:solidFill>
                      <a:prstDash val="solid"/>
                      <a:round/>
                      <a:headEnd type="none" w="med" len="med"/>
                      <a:tailEnd type="none" w="med" len="med"/>
                    </a:lnL>
                    <a:lnR w="12700" cap="flat" cmpd="sng" algn="ctr">
                      <a:solidFill>
                        <a:srgbClr val="C0869F"/>
                      </a:solidFill>
                      <a:prstDash val="solid"/>
                      <a:round/>
                      <a:headEnd type="none" w="med" len="med"/>
                      <a:tailEnd type="none" w="med" len="med"/>
                    </a:lnR>
                    <a:lnT w="12700" cap="flat" cmpd="sng" algn="ctr">
                      <a:solidFill>
                        <a:srgbClr val="C086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C0869F"/>
                      </a:solidFill>
                      <a:prstDash val="solid"/>
                      <a:round/>
                      <a:headEnd type="none" w="med" len="med"/>
                      <a:tailEnd type="none" w="med" len="med"/>
                    </a:lnL>
                    <a:lnR w="12700" cap="flat" cmpd="sng" algn="ctr">
                      <a:solidFill>
                        <a:srgbClr val="C0869F"/>
                      </a:solidFill>
                      <a:prstDash val="solid"/>
                      <a:round/>
                      <a:headEnd type="none" w="med" len="med"/>
                      <a:tailEnd type="none" w="med" len="med"/>
                    </a:lnR>
                    <a:lnT w="12700" cap="flat" cmpd="sng" algn="ctr">
                      <a:solidFill>
                        <a:srgbClr val="C086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 </a:t>
                      </a:r>
                    </a:p>
                  </a:txBody>
                  <a:tcPr marL="37904" marR="37904" marT="37904" marB="37904" anchor="ctr">
                    <a:lnL w="12700" cap="flat" cmpd="sng" algn="ctr">
                      <a:solidFill>
                        <a:srgbClr val="C0869F"/>
                      </a:solidFill>
                      <a:prstDash val="solid"/>
                      <a:round/>
                      <a:headEnd type="none" w="med" len="med"/>
                      <a:tailEnd type="none" w="med" len="med"/>
                    </a:lnL>
                    <a:lnR w="12700" cap="flat" cmpd="sng" algn="ctr">
                      <a:solidFill>
                        <a:srgbClr val="C0869F"/>
                      </a:solidFill>
                      <a:prstDash val="solid"/>
                      <a:round/>
                      <a:headEnd type="none" w="med" len="med"/>
                      <a:tailEnd type="none" w="med" len="med"/>
                    </a:lnR>
                    <a:lnT w="12700" cap="flat" cmpd="sng" algn="ctr">
                      <a:solidFill>
                        <a:srgbClr val="C086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 ?</a:t>
                      </a:r>
                    </a:p>
                  </a:txBody>
                  <a:tcPr marL="37904" marR="37904" marT="37904" marB="37904" anchor="ctr">
                    <a:lnL w="12700" cap="flat" cmpd="sng" algn="ctr">
                      <a:solidFill>
                        <a:srgbClr val="C0869F"/>
                      </a:solidFill>
                      <a:prstDash val="solid"/>
                      <a:round/>
                      <a:headEnd type="none" w="med" len="med"/>
                      <a:tailEnd type="none" w="med" len="med"/>
                    </a:lnL>
                    <a:lnR w="12700" cap="flat" cmpd="sng" algn="ctr">
                      <a:solidFill>
                        <a:srgbClr val="C0869F"/>
                      </a:solidFill>
                      <a:prstDash val="solid"/>
                      <a:round/>
                      <a:headEnd type="none" w="med" len="med"/>
                      <a:tailEnd type="none" w="med" len="med"/>
                    </a:lnR>
                    <a:lnT w="12700" cap="flat" cmpd="sng" algn="ctr">
                      <a:solidFill>
                        <a:srgbClr val="C086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extLst>
                  <a:ext uri="{0D108BD9-81ED-4DB2-BD59-A6C34878D82A}">
                    <a16:rowId xmlns:a16="http://schemas.microsoft.com/office/drawing/2014/main" val="395553787"/>
                  </a:ext>
                </a:extLst>
              </a:tr>
              <a:tr h="113175">
                <a:tc>
                  <a:txBody>
                    <a:bodyPr/>
                    <a:lstStyle/>
                    <a:p>
                      <a:pPr algn="ctr" fontAlgn="t"/>
                      <a:r>
                        <a:rPr lang="en-US" sz="2000">
                          <a:effectLst/>
                        </a:rPr>
                        <a:t>?</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i="1" dirty="0">
                          <a:effectLst/>
                        </a:rPr>
                        <a:t>p</a:t>
                      </a:r>
                      <a:r>
                        <a:rPr lang="en-US" sz="2000" dirty="0">
                          <a:effectLst/>
                        </a:rPr>
                        <a:t> - CH</a:t>
                      </a:r>
                      <a:r>
                        <a:rPr lang="en-US" sz="2000" baseline="-25000" dirty="0">
                          <a:effectLst/>
                        </a:rPr>
                        <a:t>3</a:t>
                      </a:r>
                      <a:r>
                        <a:rPr lang="en-US" sz="2000" dirty="0">
                          <a:effectLst/>
                        </a:rPr>
                        <a:t>C</a:t>
                      </a:r>
                      <a:r>
                        <a:rPr lang="en-US" sz="2000" baseline="-25000" dirty="0">
                          <a:effectLst/>
                        </a:rPr>
                        <a:t>6</a:t>
                      </a:r>
                      <a:r>
                        <a:rPr lang="en-US" sz="2000" dirty="0">
                          <a:effectLst/>
                        </a:rPr>
                        <a:t>H</a:t>
                      </a:r>
                      <a:r>
                        <a:rPr lang="en-US" sz="2000" baseline="-25000" dirty="0">
                          <a:effectLst/>
                        </a:rPr>
                        <a:t>4</a:t>
                      </a:r>
                      <a:r>
                        <a:rPr lang="en-US" sz="2000" dirty="0">
                          <a:effectLst/>
                        </a:rPr>
                        <a:t>CHO</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a:effectLst/>
                        </a:rPr>
                        <a:t>?</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tc>
                  <a:txBody>
                    <a:bodyPr/>
                    <a:lstStyle/>
                    <a:p>
                      <a:pPr algn="ctr" fontAlgn="t"/>
                      <a:r>
                        <a:rPr lang="en-US" sz="2000" dirty="0">
                          <a:effectLst/>
                        </a:rPr>
                        <a:t> ?</a:t>
                      </a:r>
                    </a:p>
                  </a:txBody>
                  <a:tcPr marL="37904" marR="37904" marT="37904" marB="37904" anchor="ctr">
                    <a:lnL w="12700" cap="flat" cmpd="sng" algn="ctr">
                      <a:solidFill>
                        <a:srgbClr val="C0889F"/>
                      </a:solidFill>
                      <a:prstDash val="solid"/>
                      <a:round/>
                      <a:headEnd type="none" w="med" len="med"/>
                      <a:tailEnd type="none" w="med" len="med"/>
                    </a:lnL>
                    <a:lnR w="12700" cap="flat" cmpd="sng" algn="ctr">
                      <a:solidFill>
                        <a:srgbClr val="C0889F"/>
                      </a:solidFill>
                      <a:prstDash val="solid"/>
                      <a:round/>
                      <a:headEnd type="none" w="med" len="med"/>
                      <a:tailEnd type="none" w="med" len="med"/>
                    </a:lnR>
                    <a:lnT w="12700" cap="flat" cmpd="sng" algn="ctr">
                      <a:solidFill>
                        <a:srgbClr val="C0889F"/>
                      </a:solidFill>
                      <a:prstDash val="solid"/>
                      <a:round/>
                      <a:headEnd type="none" w="med" len="med"/>
                      <a:tailEnd type="none" w="med" len="med"/>
                    </a:lnT>
                    <a:lnB w="12700" cap="flat" cmpd="sng" algn="ctr">
                      <a:solidFill>
                        <a:srgbClr val="C0889F"/>
                      </a:solidFill>
                      <a:prstDash val="solid"/>
                      <a:round/>
                      <a:headEnd type="none" w="med" len="med"/>
                      <a:tailEnd type="none" w="med" len="med"/>
                    </a:lnB>
                  </a:tcPr>
                </a:tc>
                <a:extLst>
                  <a:ext uri="{0D108BD9-81ED-4DB2-BD59-A6C34878D82A}">
                    <a16:rowId xmlns:a16="http://schemas.microsoft.com/office/drawing/2014/main" val="3902847179"/>
                  </a:ext>
                </a:extLst>
              </a:tr>
            </a:tbl>
          </a:graphicData>
        </a:graphic>
      </p:graphicFrame>
      <p:pic>
        <p:nvPicPr>
          <p:cNvPr id="23553" name="Picture 1" descr="Hoàn thành thông tin còn thiếu trong bảng ">
            <a:extLst>
              <a:ext uri="{FF2B5EF4-FFF2-40B4-BE49-F238E27FC236}">
                <a16:creationId xmlns:a16="http://schemas.microsoft.com/office/drawing/2014/main" id="{F2ECCD35-7B7D-CE32-42D1-273719276B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5263" y="3152236"/>
            <a:ext cx="1660564" cy="96256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oàn thành thông tin còn thiếu trong bảng ">
            <a:extLst>
              <a:ext uri="{FF2B5EF4-FFF2-40B4-BE49-F238E27FC236}">
                <a16:creationId xmlns:a16="http://schemas.microsoft.com/office/drawing/2014/main" id="{44BB3562-35C1-F683-9787-3E92AB8C04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5263" y="5197181"/>
            <a:ext cx="1196737" cy="75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26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a:solidFill>
                    <a:srgbClr val="FFFF00"/>
                  </a:solidFill>
                </a:rPr>
                <a:t>BÀI TẬP 1</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aphicFrame>
        <p:nvGraphicFramePr>
          <p:cNvPr id="5" name="Table 4">
            <a:extLst>
              <a:ext uri="{FF2B5EF4-FFF2-40B4-BE49-F238E27FC236}">
                <a16:creationId xmlns:a16="http://schemas.microsoft.com/office/drawing/2014/main" id="{DABA9E4A-5039-10AE-EDE3-2AA5509C64C5}"/>
              </a:ext>
            </a:extLst>
          </p:cNvPr>
          <p:cNvGraphicFramePr>
            <a:graphicFrameLocks noGrp="1"/>
          </p:cNvGraphicFramePr>
          <p:nvPr>
            <p:extLst>
              <p:ext uri="{D42A27DB-BD31-4B8C-83A1-F6EECF244321}">
                <p14:modId xmlns:p14="http://schemas.microsoft.com/office/powerpoint/2010/main" val="1380991277"/>
              </p:ext>
            </p:extLst>
          </p:nvPr>
        </p:nvGraphicFramePr>
        <p:xfrm>
          <a:off x="1153460" y="1227313"/>
          <a:ext cx="10359938" cy="5271023"/>
        </p:xfrm>
        <a:graphic>
          <a:graphicData uri="http://schemas.openxmlformats.org/drawingml/2006/table">
            <a:tbl>
              <a:tblPr/>
              <a:tblGrid>
                <a:gridCol w="2398367">
                  <a:extLst>
                    <a:ext uri="{9D8B030D-6E8A-4147-A177-3AD203B41FA5}">
                      <a16:colId xmlns:a16="http://schemas.microsoft.com/office/drawing/2014/main" val="749444864"/>
                    </a:ext>
                  </a:extLst>
                </a:gridCol>
                <a:gridCol w="2832402">
                  <a:extLst>
                    <a:ext uri="{9D8B030D-6E8A-4147-A177-3AD203B41FA5}">
                      <a16:colId xmlns:a16="http://schemas.microsoft.com/office/drawing/2014/main" val="1809668943"/>
                    </a:ext>
                  </a:extLst>
                </a:gridCol>
                <a:gridCol w="2730802">
                  <a:extLst>
                    <a:ext uri="{9D8B030D-6E8A-4147-A177-3AD203B41FA5}">
                      <a16:colId xmlns:a16="http://schemas.microsoft.com/office/drawing/2014/main" val="3312726162"/>
                    </a:ext>
                  </a:extLst>
                </a:gridCol>
                <a:gridCol w="2398367">
                  <a:extLst>
                    <a:ext uri="{9D8B030D-6E8A-4147-A177-3AD203B41FA5}">
                      <a16:colId xmlns:a16="http://schemas.microsoft.com/office/drawing/2014/main" val="513508882"/>
                    </a:ext>
                  </a:extLst>
                </a:gridCol>
              </a:tblGrid>
              <a:tr h="337327">
                <a:tc>
                  <a:txBody>
                    <a:bodyPr/>
                    <a:lstStyle/>
                    <a:p>
                      <a:pPr fontAlgn="t"/>
                      <a:r>
                        <a:rPr lang="en-US" sz="1800" dirty="0" err="1">
                          <a:effectLst/>
                        </a:rPr>
                        <a:t>Tên</a:t>
                      </a:r>
                      <a:r>
                        <a:rPr lang="en-US" sz="1800" dirty="0">
                          <a:effectLst/>
                        </a:rPr>
                        <a:t> </a:t>
                      </a:r>
                      <a:r>
                        <a:rPr lang="en-US" sz="1800" dirty="0" err="1">
                          <a:effectLst/>
                        </a:rPr>
                        <a:t>gọi</a:t>
                      </a:r>
                      <a:r>
                        <a:rPr lang="en-US" sz="1800" dirty="0">
                          <a:effectLst/>
                        </a:rPr>
                        <a:t> </a:t>
                      </a:r>
                      <a:r>
                        <a:rPr lang="en-US" sz="1800" dirty="0" err="1">
                          <a:effectLst/>
                        </a:rPr>
                        <a:t>hợp</a:t>
                      </a:r>
                      <a:r>
                        <a:rPr lang="en-US" sz="1800" dirty="0">
                          <a:effectLst/>
                        </a:rPr>
                        <a:t> </a:t>
                      </a:r>
                      <a:r>
                        <a:rPr lang="en-US" sz="1800" dirty="0" err="1">
                          <a:effectLst/>
                        </a:rPr>
                        <a:t>chất</a:t>
                      </a:r>
                      <a:endParaRPr lang="en-US" sz="1800" dirty="0">
                        <a:effectLst/>
                      </a:endParaRPr>
                    </a:p>
                  </a:txBody>
                  <a:tcPr marL="31901" marR="31901" marT="31901" marB="31901">
                    <a:lnL w="12700" cap="flat" cmpd="sng" algn="ctr">
                      <a:solidFill>
                        <a:srgbClr val="406204"/>
                      </a:solidFill>
                      <a:prstDash val="solid"/>
                      <a:round/>
                      <a:headEnd type="none" w="med" len="med"/>
                      <a:tailEnd type="none" w="med" len="med"/>
                    </a:lnL>
                    <a:lnR w="12700" cap="flat" cmpd="sng" algn="ctr">
                      <a:solidFill>
                        <a:srgbClr val="406204"/>
                      </a:solidFill>
                      <a:prstDash val="solid"/>
                      <a:round/>
                      <a:headEnd type="none" w="med" len="med"/>
                      <a:tailEnd type="none" w="med" len="med"/>
                    </a:lnR>
                    <a:lnT w="12700" cap="flat" cmpd="sng" algn="ctr">
                      <a:solidFill>
                        <a:srgbClr val="4062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fontAlgn="t"/>
                      <a:r>
                        <a:rPr lang="en-US" sz="1800">
                          <a:effectLst/>
                        </a:rPr>
                        <a:t>Công thức cấu tạo thu gọn</a:t>
                      </a:r>
                    </a:p>
                  </a:txBody>
                  <a:tcPr marL="31901" marR="31901" marT="31901" marB="31901">
                    <a:lnL w="12700" cap="flat" cmpd="sng" algn="ctr">
                      <a:solidFill>
                        <a:srgbClr val="406204"/>
                      </a:solidFill>
                      <a:prstDash val="solid"/>
                      <a:round/>
                      <a:headEnd type="none" w="med" len="med"/>
                      <a:tailEnd type="none" w="med" len="med"/>
                    </a:lnL>
                    <a:lnR w="12700" cap="flat" cmpd="sng" algn="ctr">
                      <a:solidFill>
                        <a:srgbClr val="406204"/>
                      </a:solidFill>
                      <a:prstDash val="solid"/>
                      <a:round/>
                      <a:headEnd type="none" w="med" len="med"/>
                      <a:tailEnd type="none" w="med" len="med"/>
                    </a:lnR>
                    <a:lnT w="12700" cap="flat" cmpd="sng" algn="ctr">
                      <a:solidFill>
                        <a:srgbClr val="4062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fontAlgn="t"/>
                      <a:r>
                        <a:rPr lang="en-US" sz="1800" dirty="0" err="1">
                          <a:effectLst/>
                        </a:rPr>
                        <a:t>Công</a:t>
                      </a:r>
                      <a:r>
                        <a:rPr lang="en-US" sz="1800" dirty="0">
                          <a:effectLst/>
                        </a:rPr>
                        <a:t> </a:t>
                      </a:r>
                      <a:r>
                        <a:rPr lang="en-US" sz="1800" dirty="0" err="1">
                          <a:effectLst/>
                        </a:rPr>
                        <a:t>thức</a:t>
                      </a:r>
                      <a:r>
                        <a:rPr lang="en-US" sz="1800" dirty="0">
                          <a:effectLst/>
                        </a:rPr>
                        <a:t> </a:t>
                      </a:r>
                      <a:r>
                        <a:rPr lang="en-US" sz="1800" dirty="0" err="1">
                          <a:effectLst/>
                        </a:rPr>
                        <a:t>khung</a:t>
                      </a:r>
                      <a:r>
                        <a:rPr lang="en-US" sz="1800" dirty="0">
                          <a:effectLst/>
                        </a:rPr>
                        <a:t> </a:t>
                      </a:r>
                      <a:r>
                        <a:rPr lang="en-US" sz="1800" dirty="0" err="1">
                          <a:effectLst/>
                        </a:rPr>
                        <a:t>phân</a:t>
                      </a:r>
                      <a:r>
                        <a:rPr lang="en-US" sz="1800" dirty="0">
                          <a:effectLst/>
                        </a:rPr>
                        <a:t> </a:t>
                      </a:r>
                      <a:r>
                        <a:rPr lang="en-US" sz="1800" dirty="0" err="1">
                          <a:effectLst/>
                        </a:rPr>
                        <a:t>tử</a:t>
                      </a:r>
                      <a:endParaRPr lang="en-US" sz="1800" dirty="0">
                        <a:effectLst/>
                      </a:endParaRPr>
                    </a:p>
                  </a:txBody>
                  <a:tcPr marL="31901" marR="31901" marT="31901" marB="31901">
                    <a:lnL w="12700" cap="flat" cmpd="sng" algn="ctr">
                      <a:solidFill>
                        <a:srgbClr val="406204"/>
                      </a:solidFill>
                      <a:prstDash val="solid"/>
                      <a:round/>
                      <a:headEnd type="none" w="med" len="med"/>
                      <a:tailEnd type="none" w="med" len="med"/>
                    </a:lnL>
                    <a:lnR w="12700" cap="flat" cmpd="sng" algn="ctr">
                      <a:solidFill>
                        <a:srgbClr val="406204"/>
                      </a:solidFill>
                      <a:prstDash val="solid"/>
                      <a:round/>
                      <a:headEnd type="none" w="med" len="med"/>
                      <a:tailEnd type="none" w="med" len="med"/>
                    </a:lnR>
                    <a:lnT w="12700" cap="flat" cmpd="sng" algn="ctr">
                      <a:solidFill>
                        <a:srgbClr val="4062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fontAlgn="t"/>
                      <a:r>
                        <a:rPr lang="en-US" sz="1800">
                          <a:effectLst/>
                        </a:rPr>
                        <a:t>Loại hợp chất</a:t>
                      </a:r>
                    </a:p>
                  </a:txBody>
                  <a:tcPr marL="31901" marR="31901" marT="31901" marB="31901">
                    <a:lnL w="12700" cap="flat" cmpd="sng" algn="ctr">
                      <a:solidFill>
                        <a:srgbClr val="406204"/>
                      </a:solidFill>
                      <a:prstDash val="solid"/>
                      <a:round/>
                      <a:headEnd type="none" w="med" len="med"/>
                      <a:tailEnd type="none" w="med" len="med"/>
                    </a:lnL>
                    <a:lnR w="12700" cap="flat" cmpd="sng" algn="ctr">
                      <a:solidFill>
                        <a:srgbClr val="406204"/>
                      </a:solidFill>
                      <a:prstDash val="solid"/>
                      <a:round/>
                      <a:headEnd type="none" w="med" len="med"/>
                      <a:tailEnd type="none" w="med" len="med"/>
                    </a:lnR>
                    <a:lnT w="12700" cap="flat" cmpd="sng" algn="ctr">
                      <a:solidFill>
                        <a:srgbClr val="4062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extLst>
                  <a:ext uri="{0D108BD9-81ED-4DB2-BD59-A6C34878D82A}">
                    <a16:rowId xmlns:a16="http://schemas.microsoft.com/office/drawing/2014/main" val="1308304329"/>
                  </a:ext>
                </a:extLst>
              </a:tr>
              <a:tr h="700245">
                <a:tc>
                  <a:txBody>
                    <a:bodyPr/>
                    <a:lstStyle/>
                    <a:p>
                      <a:pPr algn="ctr" fontAlgn="t"/>
                      <a:r>
                        <a:rPr lang="en-US" sz="1800">
                          <a:effectLst/>
                        </a:rPr>
                        <a:t>2-methyl propanal.</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 (CH</a:t>
                      </a:r>
                      <a:r>
                        <a:rPr lang="en-US" sz="1800" baseline="-25000">
                          <a:effectLst/>
                        </a:rPr>
                        <a:t>3</a:t>
                      </a:r>
                      <a:r>
                        <a:rPr lang="en-US" sz="1800">
                          <a:effectLst/>
                        </a:rPr>
                        <a:t>)</a:t>
                      </a:r>
                      <a:r>
                        <a:rPr lang="en-US" sz="1800" baseline="-25000">
                          <a:effectLst/>
                        </a:rPr>
                        <a:t>2</a:t>
                      </a:r>
                      <a:r>
                        <a:rPr lang="en-US" sz="1800">
                          <a:effectLst/>
                        </a:rPr>
                        <a:t>CHCHO</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 </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 aldehyde</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extLst>
                  <a:ext uri="{0D108BD9-81ED-4DB2-BD59-A6C34878D82A}">
                    <a16:rowId xmlns:a16="http://schemas.microsoft.com/office/drawing/2014/main" val="2586533952"/>
                  </a:ext>
                </a:extLst>
              </a:tr>
              <a:tr h="824685">
                <a:tc>
                  <a:txBody>
                    <a:bodyPr/>
                    <a:lstStyle/>
                    <a:p>
                      <a:pPr algn="ctr" fontAlgn="t"/>
                      <a:r>
                        <a:rPr lang="en-US" sz="1800">
                          <a:effectLst/>
                        </a:rPr>
                        <a:t>Pentan-2-one</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CH</a:t>
                      </a:r>
                      <a:r>
                        <a:rPr lang="en-US" sz="1800" baseline="-25000">
                          <a:effectLst/>
                        </a:rPr>
                        <a:t>3</a:t>
                      </a:r>
                      <a:r>
                        <a:rPr lang="en-US" sz="1800">
                          <a:effectLst/>
                        </a:rPr>
                        <a:t>CH</a:t>
                      </a:r>
                      <a:r>
                        <a:rPr lang="en-US" sz="1800" baseline="-25000">
                          <a:effectLst/>
                        </a:rPr>
                        <a:t>2</a:t>
                      </a:r>
                      <a:r>
                        <a:rPr lang="en-US" sz="1800">
                          <a:effectLst/>
                        </a:rPr>
                        <a:t>CH</a:t>
                      </a:r>
                      <a:r>
                        <a:rPr lang="en-US" sz="1800" baseline="-25000">
                          <a:effectLst/>
                        </a:rPr>
                        <a:t>2</a:t>
                      </a:r>
                      <a:r>
                        <a:rPr lang="en-US" sz="1800">
                          <a:effectLst/>
                        </a:rPr>
                        <a:t>COCH</a:t>
                      </a:r>
                      <a:r>
                        <a:rPr lang="en-US" sz="1800" baseline="-25000">
                          <a:effectLst/>
                        </a:rPr>
                        <a:t>3</a:t>
                      </a:r>
                      <a:endParaRPr lang="en-US" sz="1800">
                        <a:effectLst/>
                      </a:endParaRP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endParaRPr lang="en-US" sz="1800" dirty="0">
                        <a:effectLst/>
                      </a:endParaRP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ketone</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extLst>
                  <a:ext uri="{0D108BD9-81ED-4DB2-BD59-A6C34878D82A}">
                    <a16:rowId xmlns:a16="http://schemas.microsoft.com/office/drawing/2014/main" val="1928560813"/>
                  </a:ext>
                </a:extLst>
              </a:tr>
              <a:tr h="823267">
                <a:tc>
                  <a:txBody>
                    <a:bodyPr/>
                    <a:lstStyle/>
                    <a:p>
                      <a:pPr algn="ctr" fontAlgn="t"/>
                      <a:r>
                        <a:rPr lang="en-US" sz="1800">
                          <a:effectLst/>
                        </a:rPr>
                        <a:t>Pentan-3-one</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CH</a:t>
                      </a:r>
                      <a:r>
                        <a:rPr lang="en-US" sz="1800" baseline="-25000">
                          <a:effectLst/>
                        </a:rPr>
                        <a:t>3</a:t>
                      </a:r>
                      <a:r>
                        <a:rPr lang="en-US" sz="1800">
                          <a:effectLst/>
                        </a:rPr>
                        <a:t>CH</a:t>
                      </a:r>
                      <a:r>
                        <a:rPr lang="en-US" sz="1800" baseline="-25000">
                          <a:effectLst/>
                        </a:rPr>
                        <a:t>2</a:t>
                      </a:r>
                      <a:r>
                        <a:rPr lang="en-US" sz="1800">
                          <a:effectLst/>
                        </a:rPr>
                        <a:t>COCH</a:t>
                      </a:r>
                      <a:r>
                        <a:rPr lang="en-US" sz="1800" baseline="-25000">
                          <a:effectLst/>
                        </a:rPr>
                        <a:t>2</a:t>
                      </a:r>
                      <a:r>
                        <a:rPr lang="en-US" sz="1800">
                          <a:effectLst/>
                        </a:rPr>
                        <a:t>CH</a:t>
                      </a:r>
                      <a:r>
                        <a:rPr lang="en-US" sz="1800" baseline="-25000">
                          <a:effectLst/>
                        </a:rPr>
                        <a:t>3</a:t>
                      </a:r>
                      <a:br>
                        <a:rPr lang="en-US" sz="1800">
                          <a:effectLst/>
                        </a:rPr>
                      </a:br>
                      <a:endParaRPr lang="en-US" sz="1800">
                        <a:effectLst/>
                      </a:endParaRP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 </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 ketone</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extLst>
                  <a:ext uri="{0D108BD9-81ED-4DB2-BD59-A6C34878D82A}">
                    <a16:rowId xmlns:a16="http://schemas.microsoft.com/office/drawing/2014/main" val="3614226491"/>
                  </a:ext>
                </a:extLst>
              </a:tr>
              <a:tr h="781463">
                <a:tc>
                  <a:txBody>
                    <a:bodyPr/>
                    <a:lstStyle/>
                    <a:p>
                      <a:pPr algn="ctr" fontAlgn="t"/>
                      <a:r>
                        <a:rPr lang="en-US" sz="1800">
                          <a:effectLst/>
                        </a:rPr>
                        <a:t>Benzaldehyde</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C</a:t>
                      </a:r>
                      <a:r>
                        <a:rPr lang="en-US" sz="1800" baseline="-25000">
                          <a:effectLst/>
                        </a:rPr>
                        <a:t>6</a:t>
                      </a:r>
                      <a:r>
                        <a:rPr lang="en-US" sz="1800">
                          <a:effectLst/>
                        </a:rPr>
                        <a:t>H</a:t>
                      </a:r>
                      <a:r>
                        <a:rPr lang="en-US" sz="1800" baseline="-25000">
                          <a:effectLst/>
                        </a:rPr>
                        <a:t>5</a:t>
                      </a:r>
                      <a:r>
                        <a:rPr lang="en-US" sz="1800">
                          <a:effectLst/>
                        </a:rPr>
                        <a:t>CHO </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 </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tc>
                  <a:txBody>
                    <a:bodyPr/>
                    <a:lstStyle/>
                    <a:p>
                      <a:pPr algn="ctr" fontAlgn="t"/>
                      <a:r>
                        <a:rPr lang="en-US" sz="1800">
                          <a:effectLst/>
                        </a:rPr>
                        <a:t> aldehyde </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704"/>
                      </a:solidFill>
                      <a:prstDash val="solid"/>
                      <a:round/>
                      <a:headEnd type="none" w="med" len="med"/>
                      <a:tailEnd type="none" w="med" len="med"/>
                    </a:lnB>
                    <a:solidFill>
                      <a:srgbClr val="FFFFFF"/>
                    </a:solidFill>
                  </a:tcPr>
                </a:tc>
                <a:extLst>
                  <a:ext uri="{0D108BD9-81ED-4DB2-BD59-A6C34878D82A}">
                    <a16:rowId xmlns:a16="http://schemas.microsoft.com/office/drawing/2014/main" val="807804755"/>
                  </a:ext>
                </a:extLst>
              </a:tr>
              <a:tr h="763502">
                <a:tc>
                  <a:txBody>
                    <a:bodyPr/>
                    <a:lstStyle/>
                    <a:p>
                      <a:pPr algn="ctr" fontAlgn="t"/>
                      <a:r>
                        <a:rPr lang="en-US" sz="1800" dirty="0">
                          <a:effectLst/>
                        </a:rPr>
                        <a:t>2-methyl butanal</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CH</a:t>
                      </a:r>
                      <a:r>
                        <a:rPr lang="en-US" sz="1800" baseline="-25000">
                          <a:effectLst/>
                        </a:rPr>
                        <a:t>3</a:t>
                      </a:r>
                      <a:r>
                        <a:rPr lang="en-US" sz="1800">
                          <a:effectLst/>
                        </a:rPr>
                        <a:t>CH</a:t>
                      </a:r>
                      <a:r>
                        <a:rPr lang="en-US" sz="1800" baseline="-25000">
                          <a:effectLst/>
                        </a:rPr>
                        <a:t>2</a:t>
                      </a:r>
                      <a:r>
                        <a:rPr lang="en-US" sz="1800">
                          <a:effectLst/>
                        </a:rPr>
                        <a:t>CH(CH</a:t>
                      </a:r>
                      <a:r>
                        <a:rPr lang="en-US" sz="1800" baseline="-25000">
                          <a:effectLst/>
                        </a:rPr>
                        <a:t>3</a:t>
                      </a:r>
                      <a:r>
                        <a:rPr lang="en-US" sz="1800">
                          <a:effectLst/>
                        </a:rPr>
                        <a:t>)CHO </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 </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a:effectLst/>
                        </a:rPr>
                        <a:t>  aldehyde </a:t>
                      </a:r>
                    </a:p>
                  </a:txBody>
                  <a:tcPr marL="31901" marR="31901" marT="31901" marB="31901" anchor="ctr">
                    <a:lnL w="12700" cap="flat" cmpd="sng" algn="ctr">
                      <a:solidFill>
                        <a:srgbClr val="E06704"/>
                      </a:solidFill>
                      <a:prstDash val="solid"/>
                      <a:round/>
                      <a:headEnd type="none" w="med" len="med"/>
                      <a:tailEnd type="none" w="med" len="med"/>
                    </a:lnL>
                    <a:lnR w="12700" cap="flat" cmpd="sng" algn="ctr">
                      <a:solidFill>
                        <a:srgbClr val="E06704"/>
                      </a:solidFill>
                      <a:prstDash val="solid"/>
                      <a:round/>
                      <a:headEnd type="none" w="med" len="med"/>
                      <a:tailEnd type="none" w="med" len="med"/>
                    </a:lnR>
                    <a:lnT w="12700" cap="flat" cmpd="sng" algn="ctr">
                      <a:solidFill>
                        <a:srgbClr val="E067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extLst>
                  <a:ext uri="{0D108BD9-81ED-4DB2-BD59-A6C34878D82A}">
                    <a16:rowId xmlns:a16="http://schemas.microsoft.com/office/drawing/2014/main" val="3277278006"/>
                  </a:ext>
                </a:extLst>
              </a:tr>
              <a:tr h="1039739">
                <a:tc>
                  <a:txBody>
                    <a:bodyPr/>
                    <a:lstStyle/>
                    <a:p>
                      <a:pPr algn="ctr" fontAlgn="t"/>
                      <a:r>
                        <a:rPr lang="en-US" sz="1800">
                          <a:effectLst/>
                        </a:rPr>
                        <a:t>4-Methylbenzaldehyde</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i="1">
                          <a:effectLst/>
                        </a:rPr>
                        <a:t>p</a:t>
                      </a:r>
                      <a:r>
                        <a:rPr lang="en-US" sz="1800">
                          <a:effectLst/>
                        </a:rPr>
                        <a:t> - CH</a:t>
                      </a:r>
                      <a:r>
                        <a:rPr lang="en-US" sz="1800" baseline="-25000">
                          <a:effectLst/>
                        </a:rPr>
                        <a:t>3</a:t>
                      </a:r>
                      <a:r>
                        <a:rPr lang="en-US" sz="1800">
                          <a:effectLst/>
                        </a:rPr>
                        <a:t>C</a:t>
                      </a:r>
                      <a:r>
                        <a:rPr lang="en-US" sz="1800" baseline="-25000">
                          <a:effectLst/>
                        </a:rPr>
                        <a:t>6</a:t>
                      </a:r>
                      <a:r>
                        <a:rPr lang="en-US" sz="1800">
                          <a:effectLst/>
                        </a:rPr>
                        <a:t>H</a:t>
                      </a:r>
                      <a:r>
                        <a:rPr lang="en-US" sz="1800" baseline="-25000">
                          <a:effectLst/>
                        </a:rPr>
                        <a:t>4</a:t>
                      </a:r>
                      <a:r>
                        <a:rPr lang="en-US" sz="1800">
                          <a:effectLst/>
                        </a:rPr>
                        <a:t>CHO</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dirty="0">
                          <a:effectLst/>
                        </a:rPr>
                        <a:t> </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tc>
                  <a:txBody>
                    <a:bodyPr/>
                    <a:lstStyle/>
                    <a:p>
                      <a:pPr algn="ctr" fontAlgn="t"/>
                      <a:r>
                        <a:rPr lang="en-US" sz="1800" dirty="0">
                          <a:effectLst/>
                        </a:rPr>
                        <a:t>  aldehyde</a:t>
                      </a:r>
                    </a:p>
                  </a:txBody>
                  <a:tcPr marL="31901" marR="31901" marT="31901" marB="31901" anchor="ctr">
                    <a:lnL w="12700" cap="flat" cmpd="sng" algn="ctr">
                      <a:solidFill>
                        <a:srgbClr val="E06404"/>
                      </a:solidFill>
                      <a:prstDash val="solid"/>
                      <a:round/>
                      <a:headEnd type="none" w="med" len="med"/>
                      <a:tailEnd type="none" w="med" len="med"/>
                    </a:lnL>
                    <a:lnR w="12700" cap="flat" cmpd="sng" algn="ctr">
                      <a:solidFill>
                        <a:srgbClr val="E06404"/>
                      </a:solidFill>
                      <a:prstDash val="solid"/>
                      <a:round/>
                      <a:headEnd type="none" w="med" len="med"/>
                      <a:tailEnd type="none" w="med" len="med"/>
                    </a:lnR>
                    <a:lnT w="12700" cap="flat" cmpd="sng" algn="ctr">
                      <a:solidFill>
                        <a:srgbClr val="E06404"/>
                      </a:solidFill>
                      <a:prstDash val="solid"/>
                      <a:round/>
                      <a:headEnd type="none" w="med" len="med"/>
                      <a:tailEnd type="none" w="med" len="med"/>
                    </a:lnT>
                    <a:lnB w="12700" cap="flat" cmpd="sng" algn="ctr">
                      <a:solidFill>
                        <a:srgbClr val="E06404"/>
                      </a:solidFill>
                      <a:prstDash val="solid"/>
                      <a:round/>
                      <a:headEnd type="none" w="med" len="med"/>
                      <a:tailEnd type="none" w="med" len="med"/>
                    </a:lnB>
                    <a:solidFill>
                      <a:srgbClr val="FFFFFF"/>
                    </a:solidFill>
                  </a:tcPr>
                </a:tc>
                <a:extLst>
                  <a:ext uri="{0D108BD9-81ED-4DB2-BD59-A6C34878D82A}">
                    <a16:rowId xmlns:a16="http://schemas.microsoft.com/office/drawing/2014/main" val="2363601097"/>
                  </a:ext>
                </a:extLst>
              </a:tr>
            </a:tbl>
          </a:graphicData>
        </a:graphic>
      </p:graphicFrame>
      <p:pic>
        <p:nvPicPr>
          <p:cNvPr id="25601" name="Picture 1" descr="Hoàn thành thông tin còn thiếu trong bảng ">
            <a:extLst>
              <a:ext uri="{FF2B5EF4-FFF2-40B4-BE49-F238E27FC236}">
                <a16:creationId xmlns:a16="http://schemas.microsoft.com/office/drawing/2014/main" id="{AA0A6EA3-1619-4483-3822-644544EA1D1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2079"/>
          <a:stretch/>
        </p:blipFill>
        <p:spPr bwMode="auto">
          <a:xfrm>
            <a:off x="7273233" y="1569529"/>
            <a:ext cx="1174290" cy="67728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oàn thành thông tin còn thiếu trong bảng ">
            <a:extLst>
              <a:ext uri="{FF2B5EF4-FFF2-40B4-BE49-F238E27FC236}">
                <a16:creationId xmlns:a16="http://schemas.microsoft.com/office/drawing/2014/main" id="{61E9556F-6984-0B65-8596-D5F0489EFE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1199" y="2350581"/>
            <a:ext cx="1084977" cy="628919"/>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Hoàn thành thông tin còn thiếu trong bảng ">
            <a:extLst>
              <a:ext uri="{FF2B5EF4-FFF2-40B4-BE49-F238E27FC236}">
                <a16:creationId xmlns:a16="http://schemas.microsoft.com/office/drawing/2014/main" id="{7BB5F932-43A7-517F-01EB-C8C55D9E1E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81199" y="3132590"/>
            <a:ext cx="1084977" cy="69238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oàn thành thông tin còn thiếu trong bảng ">
            <a:extLst>
              <a:ext uri="{FF2B5EF4-FFF2-40B4-BE49-F238E27FC236}">
                <a16:creationId xmlns:a16="http://schemas.microsoft.com/office/drawing/2014/main" id="{0EA618D7-0EAE-8E8E-C517-A0C1C3FC20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79631" y="3992927"/>
            <a:ext cx="986545" cy="657697"/>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Hoàn thành thông tin còn thiếu trong bảng ">
            <a:extLst>
              <a:ext uri="{FF2B5EF4-FFF2-40B4-BE49-F238E27FC236}">
                <a16:creationId xmlns:a16="http://schemas.microsoft.com/office/drawing/2014/main" id="{19471BD8-2A8F-B54B-9C89-1C1C148D3A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60242" y="4754824"/>
            <a:ext cx="987506" cy="620062"/>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oàn thành thông tin còn thiếu trong bảng ">
            <a:extLst>
              <a:ext uri="{FF2B5EF4-FFF2-40B4-BE49-F238E27FC236}">
                <a16:creationId xmlns:a16="http://schemas.microsoft.com/office/drawing/2014/main" id="{B3ACA7DE-41BF-F069-897F-24F10288D6D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3932" y="5469689"/>
            <a:ext cx="629364" cy="101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93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5" y="1285098"/>
            <a:ext cx="7007290"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830424" y="1399464"/>
              <a:ext cx="7007290" cy="1431930"/>
            </a:xfrm>
            <a:prstGeom prst="rect">
              <a:avLst/>
            </a:prstGeom>
            <a:noFill/>
          </p:spPr>
          <p:txBody>
            <a:bodyPr wrap="square" rtlCol="0">
              <a:spAutoFit/>
            </a:bodyPr>
            <a:lstStyle/>
            <a:p>
              <a:pPr algn="ctr">
                <a:lnSpc>
                  <a:spcPct val="125000"/>
                </a:lnSpc>
              </a:pPr>
              <a:r>
                <a:rPr lang="vi-VN" sz="2400" dirty="0">
                  <a:latin typeface="+mj-lt"/>
                </a:rPr>
                <a:t> Cho các chất sau: (1) C</a:t>
              </a:r>
              <a:r>
                <a:rPr lang="vi-VN" sz="2400" baseline="-25000" dirty="0">
                  <a:latin typeface="+mj-lt"/>
                </a:rPr>
                <a:t>3</a:t>
              </a:r>
              <a:r>
                <a:rPr lang="vi-VN" sz="2400" dirty="0">
                  <a:latin typeface="+mj-lt"/>
                </a:rPr>
                <a:t>H</a:t>
              </a:r>
              <a:r>
                <a:rPr lang="vi-VN" sz="2400" baseline="-25000" dirty="0">
                  <a:latin typeface="+mj-lt"/>
                </a:rPr>
                <a:t>6</a:t>
              </a:r>
              <a:r>
                <a:rPr lang="vi-VN" sz="2400" dirty="0">
                  <a:latin typeface="+mj-lt"/>
                </a:rPr>
                <a:t>, (2) C</a:t>
              </a:r>
              <a:r>
                <a:rPr lang="vi-VN" sz="2400" baseline="-25000" dirty="0">
                  <a:latin typeface="+mj-lt"/>
                </a:rPr>
                <a:t>2</a:t>
              </a:r>
              <a:r>
                <a:rPr lang="vi-VN" sz="2400" dirty="0">
                  <a:latin typeface="+mj-lt"/>
                </a:rPr>
                <a:t>H</a:t>
              </a:r>
              <a:r>
                <a:rPr lang="vi-VN" sz="2400" baseline="-25000" dirty="0">
                  <a:latin typeface="+mj-lt"/>
                </a:rPr>
                <a:t>5</a:t>
              </a:r>
              <a:r>
                <a:rPr lang="vi-VN" sz="2400" dirty="0">
                  <a:latin typeface="+mj-lt"/>
                </a:rPr>
                <a:t>OH, (3) CH</a:t>
              </a:r>
              <a:r>
                <a:rPr lang="vi-VN" sz="2400" baseline="-25000" dirty="0">
                  <a:latin typeface="+mj-lt"/>
                </a:rPr>
                <a:t>3</a:t>
              </a:r>
              <a:r>
                <a:rPr lang="vi-VN" sz="2400" dirty="0">
                  <a:latin typeface="+mj-lt"/>
                </a:rPr>
                <a:t>CHO. Sắp xếp các chất theo chiều tăng nhiệt độ sôi và độ tan trong nước. Giải thích.</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2</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1162583" y="3678218"/>
            <a:ext cx="10377194" cy="1893595"/>
            <a:chOff x="5041899" y="5447612"/>
            <a:chExt cx="9344280" cy="189359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8719438" cy="1893595"/>
            </a:xfrm>
            <a:prstGeom prst="rect">
              <a:avLst/>
            </a:prstGeom>
            <a:noFill/>
          </p:spPr>
          <p:txBody>
            <a:bodyPr wrap="square" rtlCol="0">
              <a:spAutoFit/>
            </a:bodyPr>
            <a:lstStyle/>
            <a:p>
              <a:pPr>
                <a:lnSpc>
                  <a:spcPct val="125000"/>
                </a:lnSpc>
              </a:pPr>
              <a:r>
                <a:rPr lang="vi-VN" sz="2400" dirty="0">
                  <a:latin typeface="+mj-lt"/>
                </a:rPr>
                <a:t>Các chất theo chiều tăng nhiệt độ sôi là (1) &lt; (3) &lt; (2)</a:t>
              </a:r>
            </a:p>
            <a:p>
              <a:pPr>
                <a:lnSpc>
                  <a:spcPct val="125000"/>
                </a:lnSpc>
              </a:pPr>
              <a:r>
                <a:rPr lang="vi-VN" sz="2400" dirty="0">
                  <a:latin typeface="+mj-lt"/>
                </a:rPr>
                <a:t>Do (2) có liên kết hydro nên nhiệt độ sôi cao nhất</a:t>
              </a:r>
            </a:p>
            <a:p>
              <a:pPr>
                <a:lnSpc>
                  <a:spcPct val="125000"/>
                </a:lnSpc>
              </a:pPr>
              <a:r>
                <a:rPr lang="vi-VN" sz="2400" dirty="0">
                  <a:latin typeface="+mj-lt"/>
                </a:rPr>
                <a:t>Trong phân tử (3) CH</a:t>
              </a:r>
              <a:r>
                <a:rPr lang="vi-VN" sz="2400" baseline="-25000" dirty="0">
                  <a:latin typeface="+mj-lt"/>
                </a:rPr>
                <a:t>3</a:t>
              </a:r>
              <a:r>
                <a:rPr lang="vi-VN" sz="2400" dirty="0">
                  <a:latin typeface="+mj-lt"/>
                </a:rPr>
                <a:t>CHO chứa nhóm carbonyl phân cực làm phân tử phân cực </a:t>
              </a:r>
              <a:r>
                <a:rPr lang="en-US" sz="2400" dirty="0">
                  <a:latin typeface="+mj-lt"/>
                  <a:sym typeface="Wingdings" panose="05000000000000000000" pitchFamily="2" charset="2"/>
                </a:rPr>
                <a:t></a:t>
              </a:r>
              <a:r>
                <a:rPr lang="vi-VN" sz="2400" dirty="0">
                  <a:latin typeface="+mj-lt"/>
                </a:rPr>
                <a:t> nhiệt độ sôi cao hơi nhiều so với (1) C</a:t>
              </a:r>
              <a:r>
                <a:rPr lang="vi-VN" sz="2400" baseline="-25000" dirty="0">
                  <a:latin typeface="+mj-lt"/>
                </a:rPr>
                <a:t>3</a:t>
              </a:r>
              <a:r>
                <a:rPr lang="vi-VN" sz="2400" dirty="0">
                  <a:latin typeface="+mj-lt"/>
                </a:rPr>
                <a:t>H</a:t>
              </a:r>
              <a:r>
                <a:rPr lang="vi-VN" sz="2400" baseline="-25000" dirty="0">
                  <a:latin typeface="+mj-lt"/>
                </a:rPr>
                <a:t>6</a:t>
              </a:r>
              <a:endParaRPr lang="vi-VN" sz="2400" baseline="-25000"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41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4" y="1285098"/>
            <a:ext cx="8014685"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830424" y="1399464"/>
              <a:ext cx="7007290" cy="1431930"/>
            </a:xfrm>
            <a:prstGeom prst="rect">
              <a:avLst/>
            </a:prstGeom>
            <a:noFill/>
          </p:spPr>
          <p:txBody>
            <a:bodyPr wrap="square" rtlCol="0">
              <a:spAutoFit/>
            </a:bodyPr>
            <a:lstStyle/>
            <a:p>
              <a:pPr algn="ctr">
                <a:lnSpc>
                  <a:spcPct val="125000"/>
                </a:lnSpc>
              </a:pPr>
              <a:r>
                <a:rPr lang="vi-VN" sz="2400" dirty="0">
                  <a:latin typeface="+mj-lt"/>
                </a:rPr>
                <a:t>Viết công thức cấu tạo của hợp chất carbonyl có trong phân tử C</a:t>
              </a:r>
              <a:r>
                <a:rPr lang="vi-VN" sz="2400" baseline="-25000" dirty="0">
                  <a:latin typeface="+mj-lt"/>
                </a:rPr>
                <a:t>5</a:t>
              </a:r>
              <a:r>
                <a:rPr lang="vi-VN" sz="2400" dirty="0">
                  <a:latin typeface="+mj-lt"/>
                </a:rPr>
                <a:t>H</a:t>
              </a:r>
              <a:r>
                <a:rPr lang="vi-VN" sz="2400" baseline="-25000" dirty="0">
                  <a:latin typeface="+mj-lt"/>
                </a:rPr>
                <a:t>10</a:t>
              </a:r>
              <a:r>
                <a:rPr lang="vi-VN" sz="2400" dirty="0">
                  <a:latin typeface="+mj-lt"/>
                </a:rPr>
                <a:t>O. Gọi tên theo danh pháp thay thế và tên thông thường (nếu có) của các đồng phân.</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721778" cy="764768"/>
            <a:chOff x="454433" y="358775"/>
            <a:chExt cx="2721778"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2013628" cy="523220"/>
            </a:xfrm>
            <a:prstGeom prst="rect">
              <a:avLst/>
            </a:prstGeom>
            <a:noFill/>
          </p:spPr>
          <p:txBody>
            <a:bodyPr wrap="none" rtlCol="0">
              <a:spAutoFit/>
            </a:bodyPr>
            <a:lstStyle/>
            <a:p>
              <a:r>
                <a:rPr lang="en-US" sz="2800" b="1" dirty="0">
                  <a:solidFill>
                    <a:srgbClr val="FFFF00"/>
                  </a:solidFill>
                </a:rPr>
                <a:t>BÀI TẬP 3 </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aphicFrame>
        <p:nvGraphicFramePr>
          <p:cNvPr id="4" name="Table 3">
            <a:extLst>
              <a:ext uri="{FF2B5EF4-FFF2-40B4-BE49-F238E27FC236}">
                <a16:creationId xmlns:a16="http://schemas.microsoft.com/office/drawing/2014/main" id="{6CEDE7CB-278A-E075-2B2F-F0288DEEEF16}"/>
              </a:ext>
            </a:extLst>
          </p:cNvPr>
          <p:cNvGraphicFramePr>
            <a:graphicFrameLocks noGrp="1"/>
          </p:cNvGraphicFramePr>
          <p:nvPr>
            <p:extLst>
              <p:ext uri="{D42A27DB-BD31-4B8C-83A1-F6EECF244321}">
                <p14:modId xmlns:p14="http://schemas.microsoft.com/office/powerpoint/2010/main" val="3824338940"/>
              </p:ext>
            </p:extLst>
          </p:nvPr>
        </p:nvGraphicFramePr>
        <p:xfrm>
          <a:off x="986416" y="3586233"/>
          <a:ext cx="10741026" cy="2209800"/>
        </p:xfrm>
        <a:graphic>
          <a:graphicData uri="http://schemas.openxmlformats.org/drawingml/2006/table">
            <a:tbl>
              <a:tblPr/>
              <a:tblGrid>
                <a:gridCol w="735013">
                  <a:extLst>
                    <a:ext uri="{9D8B030D-6E8A-4147-A177-3AD203B41FA5}">
                      <a16:colId xmlns:a16="http://schemas.microsoft.com/office/drawing/2014/main" val="2767079404"/>
                    </a:ext>
                  </a:extLst>
                </a:gridCol>
                <a:gridCol w="3246438">
                  <a:extLst>
                    <a:ext uri="{9D8B030D-6E8A-4147-A177-3AD203B41FA5}">
                      <a16:colId xmlns:a16="http://schemas.microsoft.com/office/drawing/2014/main" val="1024000773"/>
                    </a:ext>
                  </a:extLst>
                </a:gridCol>
                <a:gridCol w="4143375">
                  <a:extLst>
                    <a:ext uri="{9D8B030D-6E8A-4147-A177-3AD203B41FA5}">
                      <a16:colId xmlns:a16="http://schemas.microsoft.com/office/drawing/2014/main" val="1801223684"/>
                    </a:ext>
                  </a:extLst>
                </a:gridCol>
                <a:gridCol w="2616200">
                  <a:extLst>
                    <a:ext uri="{9D8B030D-6E8A-4147-A177-3AD203B41FA5}">
                      <a16:colId xmlns:a16="http://schemas.microsoft.com/office/drawing/2014/main" val="2842307387"/>
                    </a:ext>
                  </a:extLst>
                </a:gridCol>
              </a:tblGrid>
              <a:tr h="0">
                <a:tc>
                  <a:txBody>
                    <a:bodyPr/>
                    <a:lstStyle/>
                    <a:p>
                      <a:pPr algn="l" fontAlgn="t"/>
                      <a:r>
                        <a:rPr lang="en-US" sz="2400">
                          <a:effectLst/>
                          <a:latin typeface="+mj-lt"/>
                        </a:rPr>
                        <a:t>STT</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en-US" sz="2400">
                          <a:effectLst/>
                          <a:latin typeface="+mj-lt"/>
                        </a:rPr>
                        <a:t>Công thức cấu tạo</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en-US" sz="2400">
                          <a:effectLst/>
                          <a:latin typeface="+mj-lt"/>
                        </a:rPr>
                        <a:t>Tên theo danh pháp thay thế </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vi-VN" sz="2400">
                          <a:effectLst/>
                          <a:latin typeface="+mj-lt"/>
                        </a:rPr>
                        <a:t>Tên thông thường</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extLst>
                  <a:ext uri="{0D108BD9-81ED-4DB2-BD59-A6C34878D82A}">
                    <a16:rowId xmlns:a16="http://schemas.microsoft.com/office/drawing/2014/main" val="362127033"/>
                  </a:ext>
                </a:extLst>
              </a:tr>
              <a:tr h="0">
                <a:tc>
                  <a:txBody>
                    <a:bodyPr/>
                    <a:lstStyle/>
                    <a:p>
                      <a:pPr fontAlgn="t"/>
                      <a:r>
                        <a:rPr lang="en-US" sz="2400">
                          <a:effectLst/>
                          <a:latin typeface="+mj-lt"/>
                        </a:rPr>
                        <a:t>1</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CH</a:t>
                      </a:r>
                      <a:r>
                        <a:rPr lang="en-US" sz="2400" baseline="-25000">
                          <a:effectLst/>
                          <a:latin typeface="+mj-lt"/>
                        </a:rPr>
                        <a:t>3</a:t>
                      </a:r>
                      <a:r>
                        <a:rPr lang="en-US" sz="2400">
                          <a:effectLst/>
                          <a:latin typeface="+mj-lt"/>
                        </a:rPr>
                        <a:t>(CH</a:t>
                      </a:r>
                      <a:r>
                        <a:rPr lang="en-US" sz="2400" baseline="-25000">
                          <a:effectLst/>
                          <a:latin typeface="+mj-lt"/>
                        </a:rPr>
                        <a:t>2</a:t>
                      </a:r>
                      <a:r>
                        <a:rPr lang="en-US" sz="2400">
                          <a:effectLst/>
                          <a:latin typeface="+mj-lt"/>
                        </a:rPr>
                        <a:t>)</a:t>
                      </a:r>
                      <a:r>
                        <a:rPr lang="en-US" sz="2400" baseline="-25000">
                          <a:effectLst/>
                          <a:latin typeface="+mj-lt"/>
                        </a:rPr>
                        <a:t>3</a:t>
                      </a:r>
                      <a:r>
                        <a:rPr lang="en-US" sz="2400">
                          <a:effectLst/>
                          <a:latin typeface="+mj-lt"/>
                        </a:rPr>
                        <a:t>CHO</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Pentanal</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valeraldehyde</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extLst>
                  <a:ext uri="{0D108BD9-81ED-4DB2-BD59-A6C34878D82A}">
                    <a16:rowId xmlns:a16="http://schemas.microsoft.com/office/drawing/2014/main" val="1068599979"/>
                  </a:ext>
                </a:extLst>
              </a:tr>
              <a:tr h="0">
                <a:tc>
                  <a:txBody>
                    <a:bodyPr/>
                    <a:lstStyle/>
                    <a:p>
                      <a:pPr fontAlgn="t"/>
                      <a:r>
                        <a:rPr lang="en-US" sz="2400">
                          <a:effectLst/>
                          <a:latin typeface="+mj-lt"/>
                        </a:rPr>
                        <a:t>2</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sz="2400">
                          <a:effectLst/>
                          <a:latin typeface="+mj-lt"/>
                        </a:rPr>
                        <a:t>(CH</a:t>
                      </a:r>
                      <a:r>
                        <a:rPr lang="en-US" sz="2400" baseline="-25000">
                          <a:effectLst/>
                          <a:latin typeface="+mj-lt"/>
                        </a:rPr>
                        <a:t>3</a:t>
                      </a:r>
                      <a:r>
                        <a:rPr lang="en-US" sz="2400">
                          <a:effectLst/>
                          <a:latin typeface="+mj-lt"/>
                        </a:rPr>
                        <a:t>)</a:t>
                      </a:r>
                      <a:r>
                        <a:rPr lang="en-US" sz="2400" baseline="-25000">
                          <a:effectLst/>
                          <a:latin typeface="+mj-lt"/>
                        </a:rPr>
                        <a:t>2</a:t>
                      </a:r>
                      <a:r>
                        <a:rPr lang="en-US" sz="2400">
                          <a:effectLst/>
                          <a:latin typeface="+mj-lt"/>
                        </a:rPr>
                        <a:t>CHCH</a:t>
                      </a:r>
                      <a:r>
                        <a:rPr lang="en-US" sz="2400" baseline="-25000">
                          <a:effectLst/>
                          <a:latin typeface="+mj-lt"/>
                        </a:rPr>
                        <a:t>2</a:t>
                      </a:r>
                      <a:r>
                        <a:rPr lang="en-US" sz="2400">
                          <a:effectLst/>
                          <a:latin typeface="+mj-lt"/>
                        </a:rPr>
                        <a:t>-CHO    </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sz="2400">
                          <a:effectLst/>
                          <a:latin typeface="+mj-lt"/>
                        </a:rPr>
                        <a:t>3 – methylbutanal</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sz="2400">
                          <a:effectLst/>
                          <a:latin typeface="+mj-lt"/>
                        </a:rPr>
                        <a:t>Isovaleraldehyde </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extLst>
                  <a:ext uri="{0D108BD9-81ED-4DB2-BD59-A6C34878D82A}">
                    <a16:rowId xmlns:a16="http://schemas.microsoft.com/office/drawing/2014/main" val="2231345403"/>
                  </a:ext>
                </a:extLst>
              </a:tr>
              <a:tr h="0">
                <a:tc>
                  <a:txBody>
                    <a:bodyPr/>
                    <a:lstStyle/>
                    <a:p>
                      <a:pPr fontAlgn="t"/>
                      <a:r>
                        <a:rPr lang="en-US" sz="2400">
                          <a:effectLst/>
                          <a:latin typeface="+mj-lt"/>
                        </a:rPr>
                        <a:t>3</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CH</a:t>
                      </a:r>
                      <a:r>
                        <a:rPr lang="en-US" sz="2400" baseline="-25000">
                          <a:effectLst/>
                          <a:latin typeface="+mj-lt"/>
                        </a:rPr>
                        <a:t>3</a:t>
                      </a:r>
                      <a:r>
                        <a:rPr lang="en-US" sz="2400">
                          <a:effectLst/>
                          <a:latin typeface="+mj-lt"/>
                        </a:rPr>
                        <a:t>CH</a:t>
                      </a:r>
                      <a:r>
                        <a:rPr lang="en-US" sz="2400" baseline="-25000">
                          <a:effectLst/>
                          <a:latin typeface="+mj-lt"/>
                        </a:rPr>
                        <a:t>2</a:t>
                      </a:r>
                      <a:r>
                        <a:rPr lang="en-US" sz="2400">
                          <a:effectLst/>
                          <a:latin typeface="+mj-lt"/>
                        </a:rPr>
                        <a:t>CH(CH</a:t>
                      </a:r>
                      <a:r>
                        <a:rPr lang="en-US" sz="2400" baseline="-25000">
                          <a:effectLst/>
                          <a:latin typeface="+mj-lt"/>
                        </a:rPr>
                        <a:t>3</a:t>
                      </a:r>
                      <a:r>
                        <a:rPr lang="en-US" sz="2400">
                          <a:effectLst/>
                          <a:latin typeface="+mj-lt"/>
                        </a:rPr>
                        <a:t>)-CHO</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2 –methylbutanal</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 </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extLst>
                  <a:ext uri="{0D108BD9-81ED-4DB2-BD59-A6C34878D82A}">
                    <a16:rowId xmlns:a16="http://schemas.microsoft.com/office/drawing/2014/main" val="3741473694"/>
                  </a:ext>
                </a:extLst>
              </a:tr>
              <a:tr h="0">
                <a:tc>
                  <a:txBody>
                    <a:bodyPr/>
                    <a:lstStyle/>
                    <a:p>
                      <a:pPr fontAlgn="t"/>
                      <a:r>
                        <a:rPr lang="en-US" sz="2400">
                          <a:effectLst/>
                          <a:latin typeface="+mj-lt"/>
                        </a:rPr>
                        <a:t>4</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(CH</a:t>
                      </a:r>
                      <a:r>
                        <a:rPr lang="en-US" sz="2400" baseline="-25000">
                          <a:effectLst/>
                          <a:latin typeface="+mj-lt"/>
                        </a:rPr>
                        <a:t>3</a:t>
                      </a:r>
                      <a:r>
                        <a:rPr lang="en-US" sz="2400">
                          <a:effectLst/>
                          <a:latin typeface="+mj-lt"/>
                        </a:rPr>
                        <a:t>)</a:t>
                      </a:r>
                      <a:r>
                        <a:rPr lang="en-US" sz="2400" baseline="-25000">
                          <a:effectLst/>
                          <a:latin typeface="+mj-lt"/>
                        </a:rPr>
                        <a:t>3</a:t>
                      </a:r>
                      <a:r>
                        <a:rPr lang="en-US" sz="2400">
                          <a:effectLst/>
                          <a:latin typeface="+mj-lt"/>
                        </a:rPr>
                        <a:t>CH-CHO    </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rPr>
                        <a:t>2,2 – dimethylpropanal</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dirty="0" err="1">
                          <a:effectLst/>
                          <a:latin typeface="+mj-lt"/>
                        </a:rPr>
                        <a:t>Neopentanal</a:t>
                      </a:r>
                      <a:endParaRPr lang="en-US" sz="2400" dirty="0">
                        <a:effectLst/>
                        <a:latin typeface="+mj-lt"/>
                      </a:endParaRP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extLst>
                  <a:ext uri="{0D108BD9-81ED-4DB2-BD59-A6C34878D82A}">
                    <a16:rowId xmlns:a16="http://schemas.microsoft.com/office/drawing/2014/main" val="837846146"/>
                  </a:ext>
                </a:extLst>
              </a:tr>
            </a:tbl>
          </a:graphicData>
        </a:graphic>
      </p:graphicFrame>
      <p:sp>
        <p:nvSpPr>
          <p:cNvPr id="5" name="TextBox 4">
            <a:extLst>
              <a:ext uri="{FF2B5EF4-FFF2-40B4-BE49-F238E27FC236}">
                <a16:creationId xmlns:a16="http://schemas.microsoft.com/office/drawing/2014/main" id="{3FA0564E-B598-6F31-955D-A41795E4F4D1}"/>
              </a:ext>
            </a:extLst>
          </p:cNvPr>
          <p:cNvSpPr txBox="1"/>
          <p:nvPr/>
        </p:nvSpPr>
        <p:spPr>
          <a:xfrm>
            <a:off x="695503" y="3110077"/>
            <a:ext cx="1384995" cy="369332"/>
          </a:xfrm>
          <a:prstGeom prst="rect">
            <a:avLst/>
          </a:prstGeom>
          <a:noFill/>
        </p:spPr>
        <p:txBody>
          <a:bodyPr wrap="none" lIns="0" tIns="0" rIns="0" bIns="0" rtlCol="0">
            <a:spAutoFit/>
          </a:bodyPr>
          <a:lstStyle/>
          <a:p>
            <a:pPr algn="l"/>
            <a:r>
              <a:rPr lang="en-US" sz="2400" b="1" dirty="0"/>
              <a:t>Aldehyde</a:t>
            </a:r>
          </a:p>
        </p:txBody>
      </p:sp>
    </p:spTree>
    <p:extLst>
      <p:ext uri="{BB962C8B-B14F-4D97-AF65-F5344CB8AC3E}">
        <p14:creationId xmlns:p14="http://schemas.microsoft.com/office/powerpoint/2010/main" val="416897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4" y="1285098"/>
            <a:ext cx="8014685"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830424" y="1399464"/>
              <a:ext cx="7007290" cy="1431930"/>
            </a:xfrm>
            <a:prstGeom prst="rect">
              <a:avLst/>
            </a:prstGeom>
            <a:noFill/>
          </p:spPr>
          <p:txBody>
            <a:bodyPr wrap="square" rtlCol="0">
              <a:spAutoFit/>
            </a:bodyPr>
            <a:lstStyle/>
            <a:p>
              <a:pPr algn="ctr">
                <a:lnSpc>
                  <a:spcPct val="125000"/>
                </a:lnSpc>
              </a:pPr>
              <a:r>
                <a:rPr lang="vi-VN" sz="2400" dirty="0">
                  <a:latin typeface="+mj-lt"/>
                </a:rPr>
                <a:t>Viết công thức cấu tạo của hợp chất carbonyl có trong phân tử C</a:t>
              </a:r>
              <a:r>
                <a:rPr lang="vi-VN" sz="2400" baseline="-25000" dirty="0">
                  <a:latin typeface="+mj-lt"/>
                </a:rPr>
                <a:t>5</a:t>
              </a:r>
              <a:r>
                <a:rPr lang="vi-VN" sz="2400" dirty="0">
                  <a:latin typeface="+mj-lt"/>
                </a:rPr>
                <a:t>H</a:t>
              </a:r>
              <a:r>
                <a:rPr lang="vi-VN" sz="2400" baseline="-25000" dirty="0">
                  <a:latin typeface="+mj-lt"/>
                </a:rPr>
                <a:t>10</a:t>
              </a:r>
              <a:r>
                <a:rPr lang="vi-VN" sz="2400" dirty="0">
                  <a:latin typeface="+mj-lt"/>
                </a:rPr>
                <a:t>O. Gọi tên theo danh pháp thay thế và tên thông thường (nếu có) của các đồng phân.</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721778" cy="764768"/>
            <a:chOff x="454433" y="358775"/>
            <a:chExt cx="2721778"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2013628" cy="523220"/>
            </a:xfrm>
            <a:prstGeom prst="rect">
              <a:avLst/>
            </a:prstGeom>
            <a:noFill/>
          </p:spPr>
          <p:txBody>
            <a:bodyPr wrap="none" rtlCol="0">
              <a:spAutoFit/>
            </a:bodyPr>
            <a:lstStyle/>
            <a:p>
              <a:r>
                <a:rPr lang="en-US" sz="2800" b="1" dirty="0">
                  <a:solidFill>
                    <a:srgbClr val="FFFF00"/>
                  </a:solidFill>
                </a:rPr>
                <a:t>BÀI TẬP 3 </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aphicFrame>
        <p:nvGraphicFramePr>
          <p:cNvPr id="4" name="Table 3">
            <a:extLst>
              <a:ext uri="{FF2B5EF4-FFF2-40B4-BE49-F238E27FC236}">
                <a16:creationId xmlns:a16="http://schemas.microsoft.com/office/drawing/2014/main" id="{6CEDE7CB-278A-E075-2B2F-F0288DEEEF16}"/>
              </a:ext>
            </a:extLst>
          </p:cNvPr>
          <p:cNvGraphicFramePr>
            <a:graphicFrameLocks noGrp="1"/>
          </p:cNvGraphicFramePr>
          <p:nvPr>
            <p:extLst>
              <p:ext uri="{D42A27DB-BD31-4B8C-83A1-F6EECF244321}">
                <p14:modId xmlns:p14="http://schemas.microsoft.com/office/powerpoint/2010/main" val="2940285729"/>
              </p:ext>
            </p:extLst>
          </p:nvPr>
        </p:nvGraphicFramePr>
        <p:xfrm>
          <a:off x="986416" y="3586233"/>
          <a:ext cx="10741026" cy="1767840"/>
        </p:xfrm>
        <a:graphic>
          <a:graphicData uri="http://schemas.openxmlformats.org/drawingml/2006/table">
            <a:tbl>
              <a:tblPr/>
              <a:tblGrid>
                <a:gridCol w="735013">
                  <a:extLst>
                    <a:ext uri="{9D8B030D-6E8A-4147-A177-3AD203B41FA5}">
                      <a16:colId xmlns:a16="http://schemas.microsoft.com/office/drawing/2014/main" val="2767079404"/>
                    </a:ext>
                  </a:extLst>
                </a:gridCol>
                <a:gridCol w="3246438">
                  <a:extLst>
                    <a:ext uri="{9D8B030D-6E8A-4147-A177-3AD203B41FA5}">
                      <a16:colId xmlns:a16="http://schemas.microsoft.com/office/drawing/2014/main" val="1024000773"/>
                    </a:ext>
                  </a:extLst>
                </a:gridCol>
                <a:gridCol w="4143375">
                  <a:extLst>
                    <a:ext uri="{9D8B030D-6E8A-4147-A177-3AD203B41FA5}">
                      <a16:colId xmlns:a16="http://schemas.microsoft.com/office/drawing/2014/main" val="1801223684"/>
                    </a:ext>
                  </a:extLst>
                </a:gridCol>
                <a:gridCol w="2616200">
                  <a:extLst>
                    <a:ext uri="{9D8B030D-6E8A-4147-A177-3AD203B41FA5}">
                      <a16:colId xmlns:a16="http://schemas.microsoft.com/office/drawing/2014/main" val="2842307387"/>
                    </a:ext>
                  </a:extLst>
                </a:gridCol>
              </a:tblGrid>
              <a:tr h="0">
                <a:tc>
                  <a:txBody>
                    <a:bodyPr/>
                    <a:lstStyle/>
                    <a:p>
                      <a:pPr algn="l" fontAlgn="t"/>
                      <a:r>
                        <a:rPr lang="en-US" sz="2400">
                          <a:effectLst/>
                          <a:latin typeface="+mj-lt"/>
                          <a:ea typeface="Tahoma" panose="020B0604030504040204" pitchFamily="34" charset="0"/>
                          <a:cs typeface="Times New Roman" panose="02020603050405020304" pitchFamily="18" charset="0"/>
                        </a:rPr>
                        <a:t>STT</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en-US" sz="2400">
                          <a:effectLst/>
                          <a:latin typeface="+mj-lt"/>
                          <a:ea typeface="Tahoma" panose="020B0604030504040204" pitchFamily="34" charset="0"/>
                          <a:cs typeface="Times New Roman" panose="02020603050405020304" pitchFamily="18" charset="0"/>
                        </a:rPr>
                        <a:t>Công thức cấu tạo</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en-US" sz="2400">
                          <a:effectLst/>
                          <a:latin typeface="+mj-lt"/>
                          <a:ea typeface="Tahoma" panose="020B0604030504040204" pitchFamily="34" charset="0"/>
                          <a:cs typeface="Times New Roman" panose="02020603050405020304" pitchFamily="18" charset="0"/>
                        </a:rPr>
                        <a:t>Tên theo danh pháp thay thế </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tc>
                  <a:txBody>
                    <a:bodyPr/>
                    <a:lstStyle/>
                    <a:p>
                      <a:pPr algn="l" fontAlgn="t"/>
                      <a:r>
                        <a:rPr lang="vi-VN" sz="2400">
                          <a:effectLst/>
                          <a:latin typeface="+mj-lt"/>
                        </a:rPr>
                        <a:t>Tên thông thường</a:t>
                      </a:r>
                    </a:p>
                  </a:txBody>
                  <a:tcPr marL="38100" marR="38100" marT="38100" marB="38100">
                    <a:lnL w="12700" cap="flat" cmpd="sng" algn="ctr">
                      <a:solidFill>
                        <a:srgbClr val="601E05"/>
                      </a:solidFill>
                      <a:prstDash val="solid"/>
                      <a:round/>
                      <a:headEnd type="none" w="med" len="med"/>
                      <a:tailEnd type="none" w="med" len="med"/>
                    </a:lnL>
                    <a:lnR w="12700" cap="flat" cmpd="sng" algn="ctr">
                      <a:solidFill>
                        <a:srgbClr val="601E05"/>
                      </a:solidFill>
                      <a:prstDash val="solid"/>
                      <a:round/>
                      <a:headEnd type="none" w="med" len="med"/>
                      <a:tailEnd type="none" w="med" len="med"/>
                    </a:lnR>
                    <a:lnT w="12700" cap="flat" cmpd="sng" algn="ctr">
                      <a:solidFill>
                        <a:srgbClr val="601E05"/>
                      </a:solidFill>
                      <a:prstDash val="solid"/>
                      <a:round/>
                      <a:headEnd type="none" w="med" len="med"/>
                      <a:tailEnd type="none" w="med" len="med"/>
                    </a:lnT>
                    <a:lnB w="12700" cap="flat" cmpd="sng" algn="ctr">
                      <a:solidFill>
                        <a:srgbClr val="601F05"/>
                      </a:solidFill>
                      <a:prstDash val="solid"/>
                      <a:round/>
                      <a:headEnd type="none" w="med" len="med"/>
                      <a:tailEnd type="none" w="med" len="med"/>
                    </a:lnB>
                    <a:solidFill>
                      <a:srgbClr val="FFFFFF"/>
                    </a:solidFill>
                  </a:tcPr>
                </a:tc>
                <a:extLst>
                  <a:ext uri="{0D108BD9-81ED-4DB2-BD59-A6C34878D82A}">
                    <a16:rowId xmlns:a16="http://schemas.microsoft.com/office/drawing/2014/main" val="362127033"/>
                  </a:ext>
                </a:extLst>
              </a:tr>
              <a:tr h="0">
                <a:tc>
                  <a:txBody>
                    <a:bodyPr/>
                    <a:lstStyle/>
                    <a:p>
                      <a:pPr fontAlgn="t"/>
                      <a:r>
                        <a:rPr lang="en-US" sz="2400">
                          <a:effectLst/>
                          <a:latin typeface="+mj-lt"/>
                          <a:ea typeface="Tahoma" panose="020B0604030504040204" pitchFamily="34" charset="0"/>
                          <a:cs typeface="Times New Roman" panose="02020603050405020304" pitchFamily="18" charset="0"/>
                        </a:rPr>
                        <a:t>1</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dirty="0">
                          <a:effectLst/>
                          <a:latin typeface="+mj-lt"/>
                          <a:ea typeface="Tahoma" panose="020B0604030504040204" pitchFamily="34" charset="0"/>
                          <a:cs typeface="Times New Roman" panose="02020603050405020304" pitchFamily="18" charset="0"/>
                        </a:rPr>
                        <a:t>CH</a:t>
                      </a:r>
                      <a:r>
                        <a:rPr lang="en-US" sz="2400" baseline="-25000" dirty="0">
                          <a:effectLst/>
                          <a:latin typeface="+mj-lt"/>
                          <a:ea typeface="Tahoma" panose="020B0604030504040204" pitchFamily="34" charset="0"/>
                          <a:cs typeface="Times New Roman" panose="02020603050405020304" pitchFamily="18" charset="0"/>
                        </a:rPr>
                        <a:t>3</a:t>
                      </a:r>
                      <a:r>
                        <a:rPr lang="en-US" sz="2400" dirty="0">
                          <a:effectLst/>
                          <a:latin typeface="+mj-lt"/>
                          <a:ea typeface="Tahoma" panose="020B0604030504040204" pitchFamily="34" charset="0"/>
                          <a:cs typeface="Times New Roman" panose="02020603050405020304" pitchFamily="18" charset="0"/>
                        </a:rPr>
                        <a:t>COCH</a:t>
                      </a:r>
                      <a:r>
                        <a:rPr lang="en-US" sz="2400" baseline="-25000" dirty="0">
                          <a:effectLst/>
                          <a:latin typeface="+mj-lt"/>
                          <a:ea typeface="Tahoma" panose="020B0604030504040204" pitchFamily="34" charset="0"/>
                          <a:cs typeface="Times New Roman" panose="02020603050405020304" pitchFamily="18" charset="0"/>
                        </a:rPr>
                        <a:t>2</a:t>
                      </a:r>
                      <a:r>
                        <a:rPr lang="en-US" sz="2400" dirty="0">
                          <a:effectLst/>
                          <a:latin typeface="+mj-lt"/>
                          <a:ea typeface="Tahoma" panose="020B0604030504040204" pitchFamily="34" charset="0"/>
                          <a:cs typeface="Times New Roman" panose="02020603050405020304" pitchFamily="18" charset="0"/>
                        </a:rPr>
                        <a:t>CH</a:t>
                      </a:r>
                      <a:r>
                        <a:rPr lang="en-US" sz="2400" baseline="-25000" dirty="0">
                          <a:effectLst/>
                          <a:latin typeface="+mj-lt"/>
                          <a:ea typeface="Tahoma" panose="020B0604030504040204" pitchFamily="34" charset="0"/>
                          <a:cs typeface="Times New Roman" panose="02020603050405020304" pitchFamily="18" charset="0"/>
                        </a:rPr>
                        <a:t>2</a:t>
                      </a:r>
                      <a:r>
                        <a:rPr lang="en-US" sz="2400" dirty="0">
                          <a:effectLst/>
                          <a:latin typeface="+mj-lt"/>
                          <a:ea typeface="Tahoma" panose="020B0604030504040204" pitchFamily="34" charset="0"/>
                          <a:cs typeface="Times New Roman" panose="02020603050405020304" pitchFamily="18" charset="0"/>
                        </a:rPr>
                        <a:t>CH</a:t>
                      </a:r>
                      <a:r>
                        <a:rPr lang="en-US" sz="2400" baseline="-25000" dirty="0">
                          <a:effectLst/>
                          <a:latin typeface="+mj-lt"/>
                          <a:ea typeface="Tahoma" panose="020B0604030504040204" pitchFamily="34" charset="0"/>
                          <a:cs typeface="Times New Roman" panose="02020603050405020304" pitchFamily="18" charset="0"/>
                        </a:rPr>
                        <a:t>3</a:t>
                      </a:r>
                      <a:endParaRPr lang="en-US" sz="2400" dirty="0">
                        <a:effectLst/>
                        <a:latin typeface="+mj-lt"/>
                        <a:ea typeface="Tahoma" panose="020B0604030504040204" pitchFamily="34" charset="0"/>
                        <a:cs typeface="Times New Roman" panose="02020603050405020304" pitchFamily="18" charset="0"/>
                      </a:endParaRP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ea typeface="Tahoma" panose="020B0604030504040204" pitchFamily="34" charset="0"/>
                          <a:cs typeface="Times New Roman" panose="02020603050405020304" pitchFamily="18" charset="0"/>
                        </a:rPr>
                        <a:t>Pentan – 2 – one</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a:effectLst/>
                        </a:rPr>
                        <a:t> </a:t>
                      </a:r>
                    </a:p>
                  </a:txBody>
                  <a:tcPr marL="38100" marR="38100" marT="38100" marB="38100">
                    <a:lnL w="12700" cap="flat" cmpd="sng" algn="ctr">
                      <a:solidFill>
                        <a:srgbClr val="601F05"/>
                      </a:solidFill>
                      <a:prstDash val="solid"/>
                      <a:round/>
                      <a:headEnd type="none" w="med" len="med"/>
                      <a:tailEnd type="none" w="med" len="med"/>
                    </a:lnL>
                    <a:lnR w="12700" cap="flat" cmpd="sng" algn="ctr">
                      <a:solidFill>
                        <a:srgbClr val="601F05"/>
                      </a:solidFill>
                      <a:prstDash val="solid"/>
                      <a:round/>
                      <a:headEnd type="none" w="med" len="med"/>
                      <a:tailEnd type="none" w="med" len="med"/>
                    </a:lnR>
                    <a:lnT w="12700" cap="flat" cmpd="sng" algn="ctr">
                      <a:solidFill>
                        <a:srgbClr val="601F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extLst>
                  <a:ext uri="{0D108BD9-81ED-4DB2-BD59-A6C34878D82A}">
                    <a16:rowId xmlns:a16="http://schemas.microsoft.com/office/drawing/2014/main" val="1068599979"/>
                  </a:ext>
                </a:extLst>
              </a:tr>
              <a:tr h="0">
                <a:tc>
                  <a:txBody>
                    <a:bodyPr/>
                    <a:lstStyle/>
                    <a:p>
                      <a:pPr fontAlgn="t"/>
                      <a:r>
                        <a:rPr lang="en-US" sz="2400">
                          <a:effectLst/>
                          <a:latin typeface="+mj-lt"/>
                          <a:ea typeface="Tahoma" panose="020B0604030504040204" pitchFamily="34" charset="0"/>
                          <a:cs typeface="Times New Roman" panose="02020603050405020304" pitchFamily="18" charset="0"/>
                        </a:rPr>
                        <a:t>2</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sz="2400" dirty="0">
                          <a:effectLst/>
                          <a:latin typeface="+mj-lt"/>
                          <a:ea typeface="Tahoma" panose="020B0604030504040204" pitchFamily="34" charset="0"/>
                          <a:cs typeface="Times New Roman" panose="02020603050405020304" pitchFamily="18" charset="0"/>
                        </a:rPr>
                        <a:t>CH</a:t>
                      </a:r>
                      <a:r>
                        <a:rPr lang="en-US" sz="2400" baseline="-25000" dirty="0">
                          <a:effectLst/>
                          <a:latin typeface="+mj-lt"/>
                          <a:ea typeface="Tahoma" panose="020B0604030504040204" pitchFamily="34" charset="0"/>
                          <a:cs typeface="Times New Roman" panose="02020603050405020304" pitchFamily="18" charset="0"/>
                        </a:rPr>
                        <a:t>3</a:t>
                      </a:r>
                      <a:r>
                        <a:rPr lang="en-US" sz="2400" dirty="0">
                          <a:effectLst/>
                          <a:latin typeface="+mj-lt"/>
                          <a:ea typeface="Tahoma" panose="020B0604030504040204" pitchFamily="34" charset="0"/>
                          <a:cs typeface="Times New Roman" panose="02020603050405020304" pitchFamily="18" charset="0"/>
                        </a:rPr>
                        <a:t>COCH(CH</a:t>
                      </a:r>
                      <a:r>
                        <a:rPr lang="en-US" sz="2400" baseline="-25000" dirty="0">
                          <a:effectLst/>
                          <a:latin typeface="+mj-lt"/>
                          <a:ea typeface="Tahoma" panose="020B0604030504040204" pitchFamily="34" charset="0"/>
                          <a:cs typeface="Times New Roman" panose="02020603050405020304" pitchFamily="18" charset="0"/>
                        </a:rPr>
                        <a:t>3</a:t>
                      </a:r>
                      <a:r>
                        <a:rPr lang="en-US" sz="2400" dirty="0">
                          <a:effectLst/>
                          <a:latin typeface="+mj-lt"/>
                          <a:ea typeface="Tahoma" panose="020B0604030504040204" pitchFamily="34" charset="0"/>
                          <a:cs typeface="Times New Roman" panose="02020603050405020304" pitchFamily="18" charset="0"/>
                        </a:rPr>
                        <a:t>)</a:t>
                      </a:r>
                      <a:r>
                        <a:rPr lang="en-US" sz="2400" baseline="-25000" dirty="0">
                          <a:effectLst/>
                          <a:latin typeface="+mj-lt"/>
                          <a:ea typeface="Tahoma" panose="020B0604030504040204" pitchFamily="34" charset="0"/>
                          <a:cs typeface="Times New Roman" panose="02020603050405020304" pitchFamily="18" charset="0"/>
                        </a:rPr>
                        <a:t>2</a:t>
                      </a:r>
                      <a:endParaRPr lang="en-US" sz="2400" dirty="0">
                        <a:effectLst/>
                        <a:latin typeface="+mj-lt"/>
                        <a:ea typeface="Tahoma" panose="020B0604030504040204" pitchFamily="34" charset="0"/>
                        <a:cs typeface="Times New Roman" panose="02020603050405020304" pitchFamily="18" charset="0"/>
                      </a:endParaRP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sz="2400" dirty="0">
                          <a:effectLst/>
                          <a:latin typeface="+mj-lt"/>
                          <a:ea typeface="Tahoma" panose="020B0604030504040204" pitchFamily="34" charset="0"/>
                          <a:cs typeface="Times New Roman" panose="02020603050405020304" pitchFamily="18" charset="0"/>
                        </a:rPr>
                        <a:t>3 – </a:t>
                      </a:r>
                      <a:r>
                        <a:rPr lang="en-US" sz="2400" dirty="0" err="1">
                          <a:effectLst/>
                          <a:latin typeface="+mj-lt"/>
                          <a:ea typeface="Tahoma" panose="020B0604030504040204" pitchFamily="34" charset="0"/>
                          <a:cs typeface="Times New Roman" panose="02020603050405020304" pitchFamily="18" charset="0"/>
                        </a:rPr>
                        <a:t>methylbutan</a:t>
                      </a:r>
                      <a:r>
                        <a:rPr lang="en-US" sz="2400" dirty="0">
                          <a:effectLst/>
                          <a:latin typeface="+mj-lt"/>
                          <a:ea typeface="Tahoma" panose="020B0604030504040204" pitchFamily="34" charset="0"/>
                          <a:cs typeface="Times New Roman" panose="02020603050405020304" pitchFamily="18" charset="0"/>
                        </a:rPr>
                        <a:t> – 2 – one</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tc>
                  <a:txBody>
                    <a:bodyPr/>
                    <a:lstStyle/>
                    <a:p>
                      <a:pPr fontAlgn="t"/>
                      <a:r>
                        <a:rPr lang="en-US" dirty="0">
                          <a:effectLst/>
                        </a:rPr>
                        <a:t> </a:t>
                      </a:r>
                    </a:p>
                  </a:txBody>
                  <a:tcPr marL="38100" marR="38100" marT="38100" marB="38100">
                    <a:lnL w="12700" cap="flat" cmpd="sng" algn="ctr">
                      <a:solidFill>
                        <a:srgbClr val="602005"/>
                      </a:solidFill>
                      <a:prstDash val="solid"/>
                      <a:round/>
                      <a:headEnd type="none" w="med" len="med"/>
                      <a:tailEnd type="none" w="med" len="med"/>
                    </a:lnL>
                    <a:lnR w="12700" cap="flat" cmpd="sng" algn="ctr">
                      <a:solidFill>
                        <a:srgbClr val="602005"/>
                      </a:solidFill>
                      <a:prstDash val="solid"/>
                      <a:round/>
                      <a:headEnd type="none" w="med" len="med"/>
                      <a:tailEnd type="none" w="med" len="med"/>
                    </a:lnR>
                    <a:lnT w="12700" cap="flat" cmpd="sng" algn="ctr">
                      <a:solidFill>
                        <a:srgbClr val="602005"/>
                      </a:solidFill>
                      <a:prstDash val="solid"/>
                      <a:round/>
                      <a:headEnd type="none" w="med" len="med"/>
                      <a:tailEnd type="none" w="med" len="med"/>
                    </a:lnT>
                    <a:lnB w="12700" cap="flat" cmpd="sng" algn="ctr">
                      <a:solidFill>
                        <a:srgbClr val="E01905"/>
                      </a:solidFill>
                      <a:prstDash val="solid"/>
                      <a:round/>
                      <a:headEnd type="none" w="med" len="med"/>
                      <a:tailEnd type="none" w="med" len="med"/>
                    </a:lnB>
                    <a:solidFill>
                      <a:srgbClr val="FFFFFF"/>
                    </a:solidFill>
                  </a:tcPr>
                </a:tc>
                <a:extLst>
                  <a:ext uri="{0D108BD9-81ED-4DB2-BD59-A6C34878D82A}">
                    <a16:rowId xmlns:a16="http://schemas.microsoft.com/office/drawing/2014/main" val="2231345403"/>
                  </a:ext>
                </a:extLst>
              </a:tr>
              <a:tr h="0">
                <a:tc>
                  <a:txBody>
                    <a:bodyPr/>
                    <a:lstStyle/>
                    <a:p>
                      <a:pPr fontAlgn="t"/>
                      <a:r>
                        <a:rPr lang="en-US" sz="2400">
                          <a:effectLst/>
                          <a:latin typeface="+mj-lt"/>
                          <a:ea typeface="Tahoma" panose="020B0604030504040204" pitchFamily="34" charset="0"/>
                          <a:cs typeface="Times New Roman" panose="02020603050405020304" pitchFamily="18" charset="0"/>
                        </a:rPr>
                        <a:t>3</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a:effectLst/>
                          <a:latin typeface="+mj-lt"/>
                          <a:ea typeface="Tahoma" panose="020B0604030504040204" pitchFamily="34" charset="0"/>
                          <a:cs typeface="Times New Roman" panose="02020603050405020304" pitchFamily="18" charset="0"/>
                        </a:rPr>
                        <a:t>CH</a:t>
                      </a:r>
                      <a:r>
                        <a:rPr lang="en-US" sz="2400" baseline="-25000">
                          <a:effectLst/>
                          <a:latin typeface="+mj-lt"/>
                          <a:ea typeface="Tahoma" panose="020B0604030504040204" pitchFamily="34" charset="0"/>
                          <a:cs typeface="Times New Roman" panose="02020603050405020304" pitchFamily="18" charset="0"/>
                        </a:rPr>
                        <a:t>3</a:t>
                      </a:r>
                      <a:r>
                        <a:rPr lang="en-US" sz="2400">
                          <a:effectLst/>
                          <a:latin typeface="+mj-lt"/>
                          <a:ea typeface="Tahoma" panose="020B0604030504040204" pitchFamily="34" charset="0"/>
                          <a:cs typeface="Times New Roman" panose="02020603050405020304" pitchFamily="18" charset="0"/>
                        </a:rPr>
                        <a:t>CH</a:t>
                      </a:r>
                      <a:r>
                        <a:rPr lang="en-US" sz="2400" baseline="-25000">
                          <a:effectLst/>
                          <a:latin typeface="+mj-lt"/>
                          <a:ea typeface="Tahoma" panose="020B0604030504040204" pitchFamily="34" charset="0"/>
                          <a:cs typeface="Times New Roman" panose="02020603050405020304" pitchFamily="18" charset="0"/>
                        </a:rPr>
                        <a:t>2</a:t>
                      </a:r>
                      <a:r>
                        <a:rPr lang="en-US" sz="2400">
                          <a:effectLst/>
                          <a:latin typeface="+mj-lt"/>
                          <a:ea typeface="Tahoma" panose="020B0604030504040204" pitchFamily="34" charset="0"/>
                          <a:cs typeface="Times New Roman" panose="02020603050405020304" pitchFamily="18" charset="0"/>
                        </a:rPr>
                        <a:t>COCH</a:t>
                      </a:r>
                      <a:r>
                        <a:rPr lang="en-US" sz="2400" baseline="-25000">
                          <a:effectLst/>
                          <a:latin typeface="+mj-lt"/>
                          <a:ea typeface="Tahoma" panose="020B0604030504040204" pitchFamily="34" charset="0"/>
                          <a:cs typeface="Times New Roman" panose="02020603050405020304" pitchFamily="18" charset="0"/>
                        </a:rPr>
                        <a:t>2</a:t>
                      </a:r>
                      <a:r>
                        <a:rPr lang="en-US" sz="2400">
                          <a:effectLst/>
                          <a:latin typeface="+mj-lt"/>
                          <a:ea typeface="Tahoma" panose="020B0604030504040204" pitchFamily="34" charset="0"/>
                          <a:cs typeface="Times New Roman" panose="02020603050405020304" pitchFamily="18" charset="0"/>
                        </a:rPr>
                        <a:t>CH</a:t>
                      </a:r>
                      <a:r>
                        <a:rPr lang="en-US" sz="2400" baseline="-25000">
                          <a:effectLst/>
                          <a:latin typeface="+mj-lt"/>
                          <a:ea typeface="Tahoma" panose="020B0604030504040204" pitchFamily="34" charset="0"/>
                          <a:cs typeface="Times New Roman" panose="02020603050405020304" pitchFamily="18" charset="0"/>
                        </a:rPr>
                        <a:t>3</a:t>
                      </a:r>
                      <a:endParaRPr lang="en-US" sz="2400">
                        <a:effectLst/>
                        <a:latin typeface="+mj-lt"/>
                        <a:ea typeface="Tahoma" panose="020B0604030504040204" pitchFamily="34" charset="0"/>
                        <a:cs typeface="Times New Roman" panose="02020603050405020304" pitchFamily="18" charset="0"/>
                      </a:endParaRP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pPr fontAlgn="t"/>
                      <a:r>
                        <a:rPr lang="en-US" sz="2400" dirty="0" err="1">
                          <a:effectLst/>
                          <a:latin typeface="+mj-lt"/>
                          <a:ea typeface="Tahoma" panose="020B0604030504040204" pitchFamily="34" charset="0"/>
                          <a:cs typeface="Times New Roman" panose="02020603050405020304" pitchFamily="18" charset="0"/>
                        </a:rPr>
                        <a:t>Pentan</a:t>
                      </a:r>
                      <a:r>
                        <a:rPr lang="en-US" sz="2400" dirty="0">
                          <a:effectLst/>
                          <a:latin typeface="+mj-lt"/>
                          <a:ea typeface="Tahoma" panose="020B0604030504040204" pitchFamily="34" charset="0"/>
                          <a:cs typeface="Times New Roman" panose="02020603050405020304" pitchFamily="18" charset="0"/>
                        </a:rPr>
                        <a:t> – 3 – one</a:t>
                      </a:r>
                    </a:p>
                  </a:txBody>
                  <a:tcPr marL="38100" marR="38100" marT="38100" marB="38100">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rgbClr val="E01905"/>
                      </a:solidFill>
                      <a:prstDash val="solid"/>
                      <a:round/>
                      <a:headEnd type="none" w="med" len="med"/>
                      <a:tailEnd type="none" w="med" len="med"/>
                    </a:lnL>
                    <a:lnR w="12700" cap="flat" cmpd="sng" algn="ctr">
                      <a:solidFill>
                        <a:srgbClr val="E01905"/>
                      </a:solidFill>
                      <a:prstDash val="solid"/>
                      <a:round/>
                      <a:headEnd type="none" w="med" len="med"/>
                      <a:tailEnd type="none" w="med" len="med"/>
                    </a:lnR>
                    <a:lnT w="12700" cap="flat" cmpd="sng" algn="ctr">
                      <a:solidFill>
                        <a:srgbClr val="E01905"/>
                      </a:solidFill>
                      <a:prstDash val="solid"/>
                      <a:round/>
                      <a:headEnd type="none" w="med" len="med"/>
                      <a:tailEnd type="none" w="med" len="med"/>
                    </a:lnT>
                    <a:lnB w="12700" cap="flat" cmpd="sng" algn="ctr">
                      <a:solidFill>
                        <a:srgbClr val="602005"/>
                      </a:solidFill>
                      <a:prstDash val="solid"/>
                      <a:round/>
                      <a:headEnd type="none" w="med" len="med"/>
                      <a:tailEnd type="none" w="med" len="med"/>
                    </a:lnB>
                    <a:solidFill>
                      <a:srgbClr val="FFFFFF"/>
                    </a:solidFill>
                  </a:tcPr>
                </a:tc>
                <a:extLst>
                  <a:ext uri="{0D108BD9-81ED-4DB2-BD59-A6C34878D82A}">
                    <a16:rowId xmlns:a16="http://schemas.microsoft.com/office/drawing/2014/main" val="3741473694"/>
                  </a:ext>
                </a:extLst>
              </a:tr>
            </a:tbl>
          </a:graphicData>
        </a:graphic>
      </p:graphicFrame>
      <p:sp>
        <p:nvSpPr>
          <p:cNvPr id="5" name="TextBox 4">
            <a:extLst>
              <a:ext uri="{FF2B5EF4-FFF2-40B4-BE49-F238E27FC236}">
                <a16:creationId xmlns:a16="http://schemas.microsoft.com/office/drawing/2014/main" id="{3FA0564E-B598-6F31-955D-A41795E4F4D1}"/>
              </a:ext>
            </a:extLst>
          </p:cNvPr>
          <p:cNvSpPr txBox="1"/>
          <p:nvPr/>
        </p:nvSpPr>
        <p:spPr>
          <a:xfrm>
            <a:off x="695503" y="3110077"/>
            <a:ext cx="1043555" cy="369332"/>
          </a:xfrm>
          <a:prstGeom prst="rect">
            <a:avLst/>
          </a:prstGeom>
          <a:noFill/>
        </p:spPr>
        <p:txBody>
          <a:bodyPr wrap="none" lIns="0" tIns="0" rIns="0" bIns="0" rtlCol="0">
            <a:spAutoFit/>
          </a:bodyPr>
          <a:lstStyle/>
          <a:p>
            <a:pPr algn="l"/>
            <a:r>
              <a:rPr lang="en-US" sz="2400" b="1" dirty="0"/>
              <a:t>Ketone</a:t>
            </a:r>
          </a:p>
        </p:txBody>
      </p:sp>
    </p:spTree>
    <p:extLst>
      <p:ext uri="{BB962C8B-B14F-4D97-AF65-F5344CB8AC3E}">
        <p14:creationId xmlns:p14="http://schemas.microsoft.com/office/powerpoint/2010/main" val="1651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351175" y="1135456"/>
            <a:ext cx="9700746" cy="2860874"/>
          </a:xfrm>
          <a:prstGeom prst="roundRect">
            <a:avLst>
              <a:gd name="adj" fmla="val 1194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37" name="!!o2a">
            <a:extLst>
              <a:ext uri="{FF2B5EF4-FFF2-40B4-BE49-F238E27FC236}">
                <a16:creationId xmlns:a16="http://schemas.microsoft.com/office/drawing/2014/main" id="{6EC9969B-21CB-4D98-8627-337ABB761D81}"/>
              </a:ext>
            </a:extLst>
          </p:cNvPr>
          <p:cNvSpPr/>
          <p:nvPr/>
        </p:nvSpPr>
        <p:spPr>
          <a:xfrm>
            <a:off x="4875138" y="5444165"/>
            <a:ext cx="1029568" cy="10310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8" name="!!o2b">
            <a:extLst>
              <a:ext uri="{FF2B5EF4-FFF2-40B4-BE49-F238E27FC236}">
                <a16:creationId xmlns:a16="http://schemas.microsoft.com/office/drawing/2014/main" id="{78069A1B-D926-4C5A-B89C-A303ADAD4239}"/>
              </a:ext>
            </a:extLst>
          </p:cNvPr>
          <p:cNvSpPr/>
          <p:nvPr/>
        </p:nvSpPr>
        <p:spPr>
          <a:xfrm>
            <a:off x="6011088" y="5445617"/>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39" name="!!o2c">
            <a:extLst>
              <a:ext uri="{FF2B5EF4-FFF2-40B4-BE49-F238E27FC236}">
                <a16:creationId xmlns:a16="http://schemas.microsoft.com/office/drawing/2014/main" id="{25117B70-0FC6-4C2D-91BD-44B574FE73BA}"/>
              </a:ext>
            </a:extLst>
          </p:cNvPr>
          <p:cNvSpPr/>
          <p:nvPr/>
        </p:nvSpPr>
        <p:spPr>
          <a:xfrm>
            <a:off x="7144573" y="544672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40" name="!!2a">
            <a:extLst>
              <a:ext uri="{FF2B5EF4-FFF2-40B4-BE49-F238E27FC236}">
                <a16:creationId xmlns:a16="http://schemas.microsoft.com/office/drawing/2014/main" id="{BC6B0D28-E661-4560-AE7B-10549049C7B9}"/>
              </a:ext>
            </a:extLst>
          </p:cNvPr>
          <p:cNvSpPr txBox="1"/>
          <p:nvPr/>
        </p:nvSpPr>
        <p:spPr>
          <a:xfrm>
            <a:off x="5026485" y="5537494"/>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41" name="!!1b">
            <a:extLst>
              <a:ext uri="{FF2B5EF4-FFF2-40B4-BE49-F238E27FC236}">
                <a16:creationId xmlns:a16="http://schemas.microsoft.com/office/drawing/2014/main" id="{1CD069B4-5CF6-458A-B83D-7557A574044E}"/>
              </a:ext>
            </a:extLst>
          </p:cNvPr>
          <p:cNvSpPr txBox="1"/>
          <p:nvPr/>
        </p:nvSpPr>
        <p:spPr>
          <a:xfrm>
            <a:off x="6185603" y="5544903"/>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42" name="!!2c">
            <a:extLst>
              <a:ext uri="{FF2B5EF4-FFF2-40B4-BE49-F238E27FC236}">
                <a16:creationId xmlns:a16="http://schemas.microsoft.com/office/drawing/2014/main" id="{F4982626-B297-4298-81A0-46C7C0A1CACB}"/>
              </a:ext>
            </a:extLst>
          </p:cNvPr>
          <p:cNvSpPr txBox="1"/>
          <p:nvPr/>
        </p:nvSpPr>
        <p:spPr>
          <a:xfrm>
            <a:off x="7323269" y="5533291"/>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519784" y="1285242"/>
            <a:ext cx="5704889" cy="255454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Ngoài</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cách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tách</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từ</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nhựa</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than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thể</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điều</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chế</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Phenol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từ</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nào</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0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khác</a:t>
            </a:r>
            <a:r>
              <a:rPr kumimoji="0" lang="en-US" sz="40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sp>
        <p:nvSpPr>
          <p:cNvPr id="66" name="!!o2c">
            <a:extLst>
              <a:ext uri="{FF2B5EF4-FFF2-40B4-BE49-F238E27FC236}">
                <a16:creationId xmlns:a16="http://schemas.microsoft.com/office/drawing/2014/main" id="{25117B70-0FC6-4C2D-91BD-44B574FE73BA}"/>
              </a:ext>
            </a:extLst>
          </p:cNvPr>
          <p:cNvSpPr/>
          <p:nvPr/>
        </p:nvSpPr>
        <p:spPr>
          <a:xfrm>
            <a:off x="8282239" y="544561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67" name="!!2c">
            <a:extLst>
              <a:ext uri="{FF2B5EF4-FFF2-40B4-BE49-F238E27FC236}">
                <a16:creationId xmlns:a16="http://schemas.microsoft.com/office/drawing/2014/main" id="{F4982626-B297-4298-81A0-46C7C0A1CACB}"/>
              </a:ext>
            </a:extLst>
          </p:cNvPr>
          <p:cNvSpPr txBox="1"/>
          <p:nvPr/>
        </p:nvSpPr>
        <p:spPr>
          <a:xfrm>
            <a:off x="8450670" y="5550731"/>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pic>
        <p:nvPicPr>
          <p:cNvPr id="57" name="Picture 56">
            <a:extLst>
              <a:ext uri="{FF2B5EF4-FFF2-40B4-BE49-F238E27FC236}">
                <a16:creationId xmlns:a16="http://schemas.microsoft.com/office/drawing/2014/main" id="{9675DFE9-CA9A-4ECD-BA71-E68DA677B78E}"/>
              </a:ext>
            </a:extLst>
          </p:cNvPr>
          <p:cNvPicPr>
            <a:picLocks noChangeAspect="1"/>
          </p:cNvPicPr>
          <p:nvPr/>
        </p:nvPicPr>
        <p:blipFill>
          <a:blip r:embed="rId5"/>
          <a:stretch>
            <a:fillRect/>
          </a:stretch>
        </p:blipFill>
        <p:spPr>
          <a:xfrm>
            <a:off x="4297585" y="-631254"/>
            <a:ext cx="360000" cy="214615"/>
          </a:xfrm>
          <a:prstGeom prst="rect">
            <a:avLst/>
          </a:prstGeom>
        </p:spPr>
      </p:pic>
      <p:pic>
        <p:nvPicPr>
          <p:cNvPr id="58" name="Picture 57">
            <a:extLst>
              <a:ext uri="{FF2B5EF4-FFF2-40B4-BE49-F238E27FC236}">
                <a16:creationId xmlns:a16="http://schemas.microsoft.com/office/drawing/2014/main" id="{F0E72F9C-5ED5-4278-BAFD-A02E55A427D9}"/>
              </a:ext>
            </a:extLst>
          </p:cNvPr>
          <p:cNvPicPr>
            <a:picLocks noChangeAspect="1"/>
          </p:cNvPicPr>
          <p:nvPr/>
        </p:nvPicPr>
        <p:blipFill>
          <a:blip r:embed="rId6"/>
          <a:stretch>
            <a:fillRect/>
          </a:stretch>
        </p:blipFill>
        <p:spPr>
          <a:xfrm>
            <a:off x="2022889" y="-680390"/>
            <a:ext cx="360000" cy="214615"/>
          </a:xfrm>
          <a:prstGeom prst="rect">
            <a:avLst/>
          </a:prstGeom>
        </p:spPr>
      </p:pic>
      <p:pic>
        <p:nvPicPr>
          <p:cNvPr id="59" name="Picture 58">
            <a:extLst>
              <a:ext uri="{FF2B5EF4-FFF2-40B4-BE49-F238E27FC236}">
                <a16:creationId xmlns:a16="http://schemas.microsoft.com/office/drawing/2014/main" id="{5FE066A9-AE79-42AA-888F-CC57498EE90B}"/>
              </a:ext>
            </a:extLst>
          </p:cNvPr>
          <p:cNvPicPr>
            <a:picLocks noChangeAspect="1"/>
          </p:cNvPicPr>
          <p:nvPr/>
        </p:nvPicPr>
        <p:blipFill>
          <a:blip r:embed="rId7"/>
          <a:stretch>
            <a:fillRect/>
          </a:stretch>
        </p:blipFill>
        <p:spPr>
          <a:xfrm>
            <a:off x="3562404" y="-1010893"/>
            <a:ext cx="360000" cy="218075"/>
          </a:xfrm>
          <a:prstGeom prst="rect">
            <a:avLst/>
          </a:prstGeom>
        </p:spPr>
      </p:pic>
      <p:pic>
        <p:nvPicPr>
          <p:cNvPr id="60" name="Picture 59">
            <a:extLst>
              <a:ext uri="{FF2B5EF4-FFF2-40B4-BE49-F238E27FC236}">
                <a16:creationId xmlns:a16="http://schemas.microsoft.com/office/drawing/2014/main" id="{4CC87EF8-774F-428A-9339-6A305457035E}"/>
              </a:ext>
            </a:extLst>
          </p:cNvPr>
          <p:cNvPicPr>
            <a:picLocks noChangeAspect="1"/>
          </p:cNvPicPr>
          <p:nvPr/>
        </p:nvPicPr>
        <p:blipFill>
          <a:blip r:embed="rId8"/>
          <a:stretch>
            <a:fillRect/>
          </a:stretch>
        </p:blipFill>
        <p:spPr>
          <a:xfrm>
            <a:off x="5329696" y="-719246"/>
            <a:ext cx="360000" cy="218075"/>
          </a:xfrm>
          <a:prstGeom prst="rect">
            <a:avLst/>
          </a:prstGeom>
        </p:spPr>
      </p:pic>
      <p:pic>
        <p:nvPicPr>
          <p:cNvPr id="62" name="Picture 61">
            <a:extLst>
              <a:ext uri="{FF2B5EF4-FFF2-40B4-BE49-F238E27FC236}">
                <a16:creationId xmlns:a16="http://schemas.microsoft.com/office/drawing/2014/main" id="{DC059A72-C368-464F-9166-ABEB1FCD0C8A}"/>
              </a:ext>
            </a:extLst>
          </p:cNvPr>
          <p:cNvPicPr>
            <a:picLocks noChangeAspect="1"/>
          </p:cNvPicPr>
          <p:nvPr/>
        </p:nvPicPr>
        <p:blipFill>
          <a:blip r:embed="rId9"/>
          <a:stretch>
            <a:fillRect/>
          </a:stretch>
        </p:blipFill>
        <p:spPr>
          <a:xfrm>
            <a:off x="10151615" y="-649523"/>
            <a:ext cx="360000" cy="214615"/>
          </a:xfrm>
          <a:prstGeom prst="rect">
            <a:avLst/>
          </a:prstGeom>
        </p:spPr>
      </p:pic>
      <p:pic>
        <p:nvPicPr>
          <p:cNvPr id="65" name="Picture 64">
            <a:extLst>
              <a:ext uri="{FF2B5EF4-FFF2-40B4-BE49-F238E27FC236}">
                <a16:creationId xmlns:a16="http://schemas.microsoft.com/office/drawing/2014/main" id="{187D1FDD-56BC-404A-80B8-700F878EAE82}"/>
              </a:ext>
            </a:extLst>
          </p:cNvPr>
          <p:cNvPicPr>
            <a:picLocks noChangeAspect="1"/>
          </p:cNvPicPr>
          <p:nvPr/>
        </p:nvPicPr>
        <p:blipFill>
          <a:blip r:embed="rId10"/>
          <a:stretch>
            <a:fillRect/>
          </a:stretch>
        </p:blipFill>
        <p:spPr>
          <a:xfrm>
            <a:off x="7478868" y="-1101340"/>
            <a:ext cx="360000" cy="218075"/>
          </a:xfrm>
          <a:prstGeom prst="rect">
            <a:avLst/>
          </a:prstGeom>
        </p:spPr>
      </p:pic>
      <p:pic>
        <p:nvPicPr>
          <p:cNvPr id="76" name="Picture 75">
            <a:extLst>
              <a:ext uri="{FF2B5EF4-FFF2-40B4-BE49-F238E27FC236}">
                <a16:creationId xmlns:a16="http://schemas.microsoft.com/office/drawing/2014/main" id="{89E0D148-CF1A-4D3D-BC6C-E4ED4F8D8A3A}"/>
              </a:ext>
            </a:extLst>
          </p:cNvPr>
          <p:cNvPicPr>
            <a:picLocks noChangeAspect="1"/>
          </p:cNvPicPr>
          <p:nvPr/>
        </p:nvPicPr>
        <p:blipFill>
          <a:blip r:embed="rId11"/>
          <a:stretch>
            <a:fillRect/>
          </a:stretch>
        </p:blipFill>
        <p:spPr>
          <a:xfrm>
            <a:off x="8383689" y="-593030"/>
            <a:ext cx="360000" cy="214615"/>
          </a:xfrm>
          <a:prstGeom prst="rect">
            <a:avLst/>
          </a:prstGeom>
        </p:spPr>
      </p:pic>
      <p:pic>
        <p:nvPicPr>
          <p:cNvPr id="77" name="Picture 76">
            <a:extLst>
              <a:ext uri="{FF2B5EF4-FFF2-40B4-BE49-F238E27FC236}">
                <a16:creationId xmlns:a16="http://schemas.microsoft.com/office/drawing/2014/main" id="{7E2EB5AB-8BA8-4C6E-A4B1-E970107967EC}"/>
              </a:ext>
            </a:extLst>
          </p:cNvPr>
          <p:cNvPicPr>
            <a:picLocks noChangeAspect="1"/>
          </p:cNvPicPr>
          <p:nvPr/>
        </p:nvPicPr>
        <p:blipFill>
          <a:blip r:embed="rId12"/>
          <a:stretch>
            <a:fillRect/>
          </a:stretch>
        </p:blipFill>
        <p:spPr>
          <a:xfrm>
            <a:off x="9159089" y="-634714"/>
            <a:ext cx="360000" cy="218075"/>
          </a:xfrm>
          <a:prstGeom prst="rect">
            <a:avLst/>
          </a:prstGeom>
        </p:spPr>
      </p:pic>
      <p:pic>
        <p:nvPicPr>
          <p:cNvPr id="79" name="Picture 78">
            <a:extLst>
              <a:ext uri="{FF2B5EF4-FFF2-40B4-BE49-F238E27FC236}">
                <a16:creationId xmlns:a16="http://schemas.microsoft.com/office/drawing/2014/main" id="{E2ACEBE5-E6A1-4742-8F76-34CF0EE31CF1}"/>
              </a:ext>
            </a:extLst>
          </p:cNvPr>
          <p:cNvPicPr>
            <a:picLocks noChangeAspect="1"/>
          </p:cNvPicPr>
          <p:nvPr/>
        </p:nvPicPr>
        <p:blipFill>
          <a:blip r:embed="rId13"/>
          <a:stretch>
            <a:fillRect/>
          </a:stretch>
        </p:blipFill>
        <p:spPr>
          <a:xfrm>
            <a:off x="6914365" y="-556196"/>
            <a:ext cx="360000" cy="218075"/>
          </a:xfrm>
          <a:prstGeom prst="rect">
            <a:avLst/>
          </a:prstGeom>
        </p:spPr>
      </p:pic>
      <p:pic>
        <p:nvPicPr>
          <p:cNvPr id="80" name="Picture 79">
            <a:extLst>
              <a:ext uri="{FF2B5EF4-FFF2-40B4-BE49-F238E27FC236}">
                <a16:creationId xmlns:a16="http://schemas.microsoft.com/office/drawing/2014/main" id="{31FF0748-6D3A-4DC9-A5DA-C562E83EB93D}"/>
              </a:ext>
            </a:extLst>
          </p:cNvPr>
          <p:cNvPicPr>
            <a:picLocks noChangeAspect="1"/>
          </p:cNvPicPr>
          <p:nvPr/>
        </p:nvPicPr>
        <p:blipFill>
          <a:blip r:embed="rId14"/>
          <a:stretch>
            <a:fillRect/>
          </a:stretch>
        </p:blipFill>
        <p:spPr>
          <a:xfrm>
            <a:off x="2749874" y="-705644"/>
            <a:ext cx="360000" cy="218075"/>
          </a:xfrm>
          <a:prstGeom prst="rect">
            <a:avLst/>
          </a:prstGeom>
        </p:spPr>
      </p:pic>
      <p:pic>
        <p:nvPicPr>
          <p:cNvPr id="81" name="Picture 80">
            <a:extLst>
              <a:ext uri="{FF2B5EF4-FFF2-40B4-BE49-F238E27FC236}">
                <a16:creationId xmlns:a16="http://schemas.microsoft.com/office/drawing/2014/main" id="{50A915F1-2144-4B20-98CC-87F94380FE31}"/>
              </a:ext>
            </a:extLst>
          </p:cNvPr>
          <p:cNvPicPr>
            <a:picLocks noChangeAspect="1"/>
          </p:cNvPicPr>
          <p:nvPr/>
        </p:nvPicPr>
        <p:blipFill>
          <a:blip r:embed="rId6"/>
          <a:stretch>
            <a:fillRect/>
          </a:stretch>
        </p:blipFill>
        <p:spPr>
          <a:xfrm>
            <a:off x="6872692" y="-853478"/>
            <a:ext cx="360000" cy="214615"/>
          </a:xfrm>
          <a:prstGeom prst="rect">
            <a:avLst/>
          </a:prstGeom>
        </p:spPr>
      </p:pic>
      <p:pic>
        <p:nvPicPr>
          <p:cNvPr id="82" name="Picture 81">
            <a:extLst>
              <a:ext uri="{FF2B5EF4-FFF2-40B4-BE49-F238E27FC236}">
                <a16:creationId xmlns:a16="http://schemas.microsoft.com/office/drawing/2014/main" id="{8A88CF31-A1E3-415D-9BC4-1A3CC4C8606E}"/>
              </a:ext>
            </a:extLst>
          </p:cNvPr>
          <p:cNvPicPr>
            <a:picLocks noChangeAspect="1"/>
          </p:cNvPicPr>
          <p:nvPr/>
        </p:nvPicPr>
        <p:blipFill>
          <a:blip r:embed="rId7"/>
          <a:stretch>
            <a:fillRect/>
          </a:stretch>
        </p:blipFill>
        <p:spPr>
          <a:xfrm>
            <a:off x="8412207" y="-1183981"/>
            <a:ext cx="360000" cy="218075"/>
          </a:xfrm>
          <a:prstGeom prst="rect">
            <a:avLst/>
          </a:prstGeom>
        </p:spPr>
      </p:pic>
      <p:pic>
        <p:nvPicPr>
          <p:cNvPr id="83" name="Picture 82">
            <a:extLst>
              <a:ext uri="{FF2B5EF4-FFF2-40B4-BE49-F238E27FC236}">
                <a16:creationId xmlns:a16="http://schemas.microsoft.com/office/drawing/2014/main" id="{009EFD73-92A3-41E8-80AA-A85DBFF0AFF5}"/>
              </a:ext>
            </a:extLst>
          </p:cNvPr>
          <p:cNvPicPr>
            <a:picLocks noChangeAspect="1"/>
          </p:cNvPicPr>
          <p:nvPr/>
        </p:nvPicPr>
        <p:blipFill>
          <a:blip r:embed="rId14"/>
          <a:stretch>
            <a:fillRect/>
          </a:stretch>
        </p:blipFill>
        <p:spPr>
          <a:xfrm>
            <a:off x="7599677" y="-878732"/>
            <a:ext cx="360000" cy="218075"/>
          </a:xfrm>
          <a:prstGeom prst="rect">
            <a:avLst/>
          </a:prstGeom>
        </p:spPr>
      </p:pic>
      <p:pic>
        <p:nvPicPr>
          <p:cNvPr id="84" name="Picture 83">
            <a:extLst>
              <a:ext uri="{FF2B5EF4-FFF2-40B4-BE49-F238E27FC236}">
                <a16:creationId xmlns:a16="http://schemas.microsoft.com/office/drawing/2014/main" id="{77E2F0CA-80C3-4FEE-B820-DDD06F9EB02D}"/>
              </a:ext>
            </a:extLst>
          </p:cNvPr>
          <p:cNvPicPr>
            <a:picLocks noChangeAspect="1"/>
          </p:cNvPicPr>
          <p:nvPr/>
        </p:nvPicPr>
        <p:blipFill>
          <a:blip r:embed="rId8"/>
          <a:stretch>
            <a:fillRect/>
          </a:stretch>
        </p:blipFill>
        <p:spPr>
          <a:xfrm>
            <a:off x="700335" y="-564778"/>
            <a:ext cx="360000" cy="218075"/>
          </a:xfrm>
          <a:prstGeom prst="rect">
            <a:avLst/>
          </a:prstGeom>
        </p:spPr>
      </p:pic>
      <p:pic>
        <p:nvPicPr>
          <p:cNvPr id="85" name="Picture 84">
            <a:extLst>
              <a:ext uri="{FF2B5EF4-FFF2-40B4-BE49-F238E27FC236}">
                <a16:creationId xmlns:a16="http://schemas.microsoft.com/office/drawing/2014/main" id="{71585584-3952-41B3-8147-354196B4D0B2}"/>
              </a:ext>
            </a:extLst>
          </p:cNvPr>
          <p:cNvPicPr>
            <a:picLocks noChangeAspect="1"/>
          </p:cNvPicPr>
          <p:nvPr/>
        </p:nvPicPr>
        <p:blipFill>
          <a:blip r:embed="rId9"/>
          <a:stretch>
            <a:fillRect/>
          </a:stretch>
        </p:blipFill>
        <p:spPr>
          <a:xfrm>
            <a:off x="1631260" y="-980072"/>
            <a:ext cx="360000" cy="214615"/>
          </a:xfrm>
          <a:prstGeom prst="rect">
            <a:avLst/>
          </a:prstGeom>
        </p:spPr>
      </p:pic>
      <p:pic>
        <p:nvPicPr>
          <p:cNvPr id="86" name="Picture 85">
            <a:extLst>
              <a:ext uri="{FF2B5EF4-FFF2-40B4-BE49-F238E27FC236}">
                <a16:creationId xmlns:a16="http://schemas.microsoft.com/office/drawing/2014/main" id="{275ACA86-3767-4A5F-A08E-27D330F593DA}"/>
              </a:ext>
            </a:extLst>
          </p:cNvPr>
          <p:cNvPicPr>
            <a:picLocks noChangeAspect="1"/>
          </p:cNvPicPr>
          <p:nvPr/>
        </p:nvPicPr>
        <p:blipFill>
          <a:blip r:embed="rId10"/>
          <a:stretch>
            <a:fillRect/>
          </a:stretch>
        </p:blipFill>
        <p:spPr>
          <a:xfrm>
            <a:off x="2849507" y="-946872"/>
            <a:ext cx="360000" cy="218075"/>
          </a:xfrm>
          <a:prstGeom prst="rect">
            <a:avLst/>
          </a:prstGeom>
        </p:spPr>
      </p:pic>
      <p:pic>
        <p:nvPicPr>
          <p:cNvPr id="87" name="Picture 86">
            <a:extLst>
              <a:ext uri="{FF2B5EF4-FFF2-40B4-BE49-F238E27FC236}">
                <a16:creationId xmlns:a16="http://schemas.microsoft.com/office/drawing/2014/main" id="{1AE351B7-0398-4233-9C0E-E8FAD81CB0C7}"/>
              </a:ext>
            </a:extLst>
          </p:cNvPr>
          <p:cNvPicPr>
            <a:picLocks noChangeAspect="1"/>
          </p:cNvPicPr>
          <p:nvPr/>
        </p:nvPicPr>
        <p:blipFill>
          <a:blip r:embed="rId6"/>
          <a:stretch>
            <a:fillRect/>
          </a:stretch>
        </p:blipFill>
        <p:spPr>
          <a:xfrm>
            <a:off x="2243331" y="-699010"/>
            <a:ext cx="360000" cy="214615"/>
          </a:xfrm>
          <a:prstGeom prst="rect">
            <a:avLst/>
          </a:prstGeom>
        </p:spPr>
      </p:pic>
      <p:pic>
        <p:nvPicPr>
          <p:cNvPr id="88" name="Picture 87">
            <a:extLst>
              <a:ext uri="{FF2B5EF4-FFF2-40B4-BE49-F238E27FC236}">
                <a16:creationId xmlns:a16="http://schemas.microsoft.com/office/drawing/2014/main" id="{06DAFDD2-10C5-4908-BFE4-4CFDC767966F}"/>
              </a:ext>
            </a:extLst>
          </p:cNvPr>
          <p:cNvPicPr>
            <a:picLocks noChangeAspect="1"/>
          </p:cNvPicPr>
          <p:nvPr/>
        </p:nvPicPr>
        <p:blipFill>
          <a:blip r:embed="rId7"/>
          <a:stretch>
            <a:fillRect/>
          </a:stretch>
        </p:blipFill>
        <p:spPr>
          <a:xfrm>
            <a:off x="3782846" y="-1029513"/>
            <a:ext cx="360000" cy="218075"/>
          </a:xfrm>
          <a:prstGeom prst="rect">
            <a:avLst/>
          </a:prstGeom>
        </p:spPr>
      </p:pic>
      <p:pic>
        <p:nvPicPr>
          <p:cNvPr id="89" name="Picture 88">
            <a:extLst>
              <a:ext uri="{FF2B5EF4-FFF2-40B4-BE49-F238E27FC236}">
                <a16:creationId xmlns:a16="http://schemas.microsoft.com/office/drawing/2014/main" id="{73693C48-E9B6-4CDB-B670-9786AA89990B}"/>
              </a:ext>
            </a:extLst>
          </p:cNvPr>
          <p:cNvPicPr>
            <a:picLocks noChangeAspect="1"/>
          </p:cNvPicPr>
          <p:nvPr/>
        </p:nvPicPr>
        <p:blipFill>
          <a:blip r:embed="rId14"/>
          <a:stretch>
            <a:fillRect/>
          </a:stretch>
        </p:blipFill>
        <p:spPr>
          <a:xfrm>
            <a:off x="2970316" y="-724264"/>
            <a:ext cx="360000" cy="218075"/>
          </a:xfrm>
          <a:prstGeom prst="rect">
            <a:avLst/>
          </a:prstGeom>
        </p:spPr>
      </p:pic>
      <p:pic>
        <p:nvPicPr>
          <p:cNvPr id="90" name="Picture 89">
            <a:extLst>
              <a:ext uri="{FF2B5EF4-FFF2-40B4-BE49-F238E27FC236}">
                <a16:creationId xmlns:a16="http://schemas.microsoft.com/office/drawing/2014/main" id="{DB175582-052B-4A89-9812-57992605E5C4}"/>
              </a:ext>
            </a:extLst>
          </p:cNvPr>
          <p:cNvPicPr>
            <a:picLocks noChangeAspect="1"/>
          </p:cNvPicPr>
          <p:nvPr/>
        </p:nvPicPr>
        <p:blipFill>
          <a:blip r:embed="rId7"/>
          <a:stretch>
            <a:fillRect/>
          </a:stretch>
        </p:blipFill>
        <p:spPr>
          <a:xfrm>
            <a:off x="5981106" y="-1009277"/>
            <a:ext cx="360000" cy="218075"/>
          </a:xfrm>
          <a:prstGeom prst="rect">
            <a:avLst/>
          </a:prstGeom>
        </p:spPr>
      </p:pic>
      <p:pic>
        <p:nvPicPr>
          <p:cNvPr id="120" name="Picture 119">
            <a:extLst>
              <a:ext uri="{FF2B5EF4-FFF2-40B4-BE49-F238E27FC236}">
                <a16:creationId xmlns:a16="http://schemas.microsoft.com/office/drawing/2014/main" id="{3C524276-F7C6-4ACB-9030-612780FA5A51}"/>
              </a:ext>
            </a:extLst>
          </p:cNvPr>
          <p:cNvPicPr>
            <a:picLocks noChangeAspect="1"/>
          </p:cNvPicPr>
          <p:nvPr/>
        </p:nvPicPr>
        <p:blipFill>
          <a:blip r:embed="rId9"/>
          <a:stretch>
            <a:fillRect/>
          </a:stretch>
        </p:blipFill>
        <p:spPr>
          <a:xfrm>
            <a:off x="4049962" y="-978456"/>
            <a:ext cx="360000" cy="214615"/>
          </a:xfrm>
          <a:prstGeom prst="rect">
            <a:avLst/>
          </a:prstGeom>
        </p:spPr>
      </p:pic>
      <p:pic>
        <p:nvPicPr>
          <p:cNvPr id="121" name="Picture 120">
            <a:extLst>
              <a:ext uri="{FF2B5EF4-FFF2-40B4-BE49-F238E27FC236}">
                <a16:creationId xmlns:a16="http://schemas.microsoft.com/office/drawing/2014/main" id="{5082D3B4-BAC8-445A-9D29-D26AF49E42E1}"/>
              </a:ext>
            </a:extLst>
          </p:cNvPr>
          <p:cNvPicPr>
            <a:picLocks noChangeAspect="1"/>
          </p:cNvPicPr>
          <p:nvPr/>
        </p:nvPicPr>
        <p:blipFill>
          <a:blip r:embed="rId10"/>
          <a:stretch>
            <a:fillRect/>
          </a:stretch>
        </p:blipFill>
        <p:spPr>
          <a:xfrm>
            <a:off x="5268209" y="-945256"/>
            <a:ext cx="360000" cy="218075"/>
          </a:xfrm>
          <a:prstGeom prst="rect">
            <a:avLst/>
          </a:prstGeom>
        </p:spPr>
      </p:pic>
      <p:pic>
        <p:nvPicPr>
          <p:cNvPr id="122" name="Picture 121">
            <a:extLst>
              <a:ext uri="{FF2B5EF4-FFF2-40B4-BE49-F238E27FC236}">
                <a16:creationId xmlns:a16="http://schemas.microsoft.com/office/drawing/2014/main" id="{E70A302C-A080-4FF0-B68E-48442E8DDA74}"/>
              </a:ext>
            </a:extLst>
          </p:cNvPr>
          <p:cNvPicPr>
            <a:picLocks noChangeAspect="1"/>
          </p:cNvPicPr>
          <p:nvPr/>
        </p:nvPicPr>
        <p:blipFill>
          <a:blip r:embed="rId7"/>
          <a:stretch>
            <a:fillRect/>
          </a:stretch>
        </p:blipFill>
        <p:spPr>
          <a:xfrm>
            <a:off x="6201548" y="-1027897"/>
            <a:ext cx="360000" cy="218075"/>
          </a:xfrm>
          <a:prstGeom prst="rect">
            <a:avLst/>
          </a:prstGeom>
        </p:spPr>
      </p:pic>
      <p:pic>
        <p:nvPicPr>
          <p:cNvPr id="123" name="Picture 122">
            <a:extLst>
              <a:ext uri="{FF2B5EF4-FFF2-40B4-BE49-F238E27FC236}">
                <a16:creationId xmlns:a16="http://schemas.microsoft.com/office/drawing/2014/main" id="{26EB6412-86EC-4A0B-A327-E1DAE63882E9}"/>
              </a:ext>
            </a:extLst>
          </p:cNvPr>
          <p:cNvPicPr>
            <a:picLocks noChangeAspect="1"/>
          </p:cNvPicPr>
          <p:nvPr/>
        </p:nvPicPr>
        <p:blipFill>
          <a:blip r:embed="rId10"/>
          <a:stretch>
            <a:fillRect/>
          </a:stretch>
        </p:blipFill>
        <p:spPr>
          <a:xfrm>
            <a:off x="5160333" y="-577531"/>
            <a:ext cx="360000" cy="218075"/>
          </a:xfrm>
          <a:prstGeom prst="rect">
            <a:avLst/>
          </a:prstGeom>
        </p:spPr>
      </p:pic>
      <p:pic>
        <p:nvPicPr>
          <p:cNvPr id="124" name="Picture 123">
            <a:extLst>
              <a:ext uri="{FF2B5EF4-FFF2-40B4-BE49-F238E27FC236}">
                <a16:creationId xmlns:a16="http://schemas.microsoft.com/office/drawing/2014/main" id="{50077623-605A-4E4F-9EAB-70EBDF6C9543}"/>
              </a:ext>
            </a:extLst>
          </p:cNvPr>
          <p:cNvPicPr>
            <a:picLocks noChangeAspect="1"/>
          </p:cNvPicPr>
          <p:nvPr/>
        </p:nvPicPr>
        <p:blipFill>
          <a:blip r:embed="rId6"/>
          <a:stretch>
            <a:fillRect/>
          </a:stretch>
        </p:blipFill>
        <p:spPr>
          <a:xfrm>
            <a:off x="4554157" y="-329669"/>
            <a:ext cx="360000" cy="214615"/>
          </a:xfrm>
          <a:prstGeom prst="rect">
            <a:avLst/>
          </a:prstGeom>
        </p:spPr>
      </p:pic>
      <p:pic>
        <p:nvPicPr>
          <p:cNvPr id="125" name="Picture 124">
            <a:extLst>
              <a:ext uri="{FF2B5EF4-FFF2-40B4-BE49-F238E27FC236}">
                <a16:creationId xmlns:a16="http://schemas.microsoft.com/office/drawing/2014/main" id="{FD8FE783-5688-4994-A5B4-891DA846BDB2}"/>
              </a:ext>
            </a:extLst>
          </p:cNvPr>
          <p:cNvPicPr>
            <a:picLocks noChangeAspect="1"/>
          </p:cNvPicPr>
          <p:nvPr/>
        </p:nvPicPr>
        <p:blipFill>
          <a:blip r:embed="rId7"/>
          <a:stretch>
            <a:fillRect/>
          </a:stretch>
        </p:blipFill>
        <p:spPr>
          <a:xfrm>
            <a:off x="6093672" y="-660172"/>
            <a:ext cx="360000" cy="218075"/>
          </a:xfrm>
          <a:prstGeom prst="rect">
            <a:avLst/>
          </a:prstGeom>
        </p:spPr>
      </p:pic>
      <p:pic>
        <p:nvPicPr>
          <p:cNvPr id="126" name="Picture 125">
            <a:extLst>
              <a:ext uri="{FF2B5EF4-FFF2-40B4-BE49-F238E27FC236}">
                <a16:creationId xmlns:a16="http://schemas.microsoft.com/office/drawing/2014/main" id="{91DB4ABE-6263-42D1-9535-20AB27D3DB04}"/>
              </a:ext>
            </a:extLst>
          </p:cNvPr>
          <p:cNvPicPr>
            <a:picLocks noChangeAspect="1"/>
          </p:cNvPicPr>
          <p:nvPr/>
        </p:nvPicPr>
        <p:blipFill>
          <a:blip r:embed="rId14"/>
          <a:stretch>
            <a:fillRect/>
          </a:stretch>
        </p:blipFill>
        <p:spPr>
          <a:xfrm>
            <a:off x="5281142" y="-354923"/>
            <a:ext cx="360000" cy="218075"/>
          </a:xfrm>
          <a:prstGeom prst="rect">
            <a:avLst/>
          </a:prstGeom>
        </p:spPr>
      </p:pic>
      <p:pic>
        <p:nvPicPr>
          <p:cNvPr id="127" name="Picture 126">
            <a:extLst>
              <a:ext uri="{FF2B5EF4-FFF2-40B4-BE49-F238E27FC236}">
                <a16:creationId xmlns:a16="http://schemas.microsoft.com/office/drawing/2014/main" id="{5AC46BCB-B86D-49E7-8ED3-5AEA9D462F89}"/>
              </a:ext>
            </a:extLst>
          </p:cNvPr>
          <p:cNvPicPr>
            <a:picLocks noChangeAspect="1"/>
          </p:cNvPicPr>
          <p:nvPr/>
        </p:nvPicPr>
        <p:blipFill>
          <a:blip r:embed="rId7"/>
          <a:stretch>
            <a:fillRect/>
          </a:stretch>
        </p:blipFill>
        <p:spPr>
          <a:xfrm>
            <a:off x="3662571" y="-485468"/>
            <a:ext cx="360000" cy="218075"/>
          </a:xfrm>
          <a:prstGeom prst="rect">
            <a:avLst/>
          </a:prstGeom>
        </p:spPr>
      </p:pic>
      <p:pic>
        <p:nvPicPr>
          <p:cNvPr id="128" name="Picture 127">
            <a:extLst>
              <a:ext uri="{FF2B5EF4-FFF2-40B4-BE49-F238E27FC236}">
                <a16:creationId xmlns:a16="http://schemas.microsoft.com/office/drawing/2014/main" id="{CBDE6CB9-37C1-4F72-9F41-F52BA10A1836}"/>
              </a:ext>
            </a:extLst>
          </p:cNvPr>
          <p:cNvPicPr>
            <a:picLocks noChangeAspect="1"/>
          </p:cNvPicPr>
          <p:nvPr/>
        </p:nvPicPr>
        <p:blipFill>
          <a:blip r:embed="rId7"/>
          <a:stretch>
            <a:fillRect/>
          </a:stretch>
        </p:blipFill>
        <p:spPr>
          <a:xfrm>
            <a:off x="3883013" y="-504088"/>
            <a:ext cx="360000" cy="218075"/>
          </a:xfrm>
          <a:prstGeom prst="rect">
            <a:avLst/>
          </a:prstGeom>
        </p:spPr>
      </p:pic>
      <p:grpSp>
        <p:nvGrpSpPr>
          <p:cNvPr id="91" name="Group 90">
            <a:extLst>
              <a:ext uri="{FF2B5EF4-FFF2-40B4-BE49-F238E27FC236}">
                <a16:creationId xmlns:a16="http://schemas.microsoft.com/office/drawing/2014/main" id="{57D7A962-86AB-43FC-A8C9-A419EF881063}"/>
              </a:ext>
            </a:extLst>
          </p:cNvPr>
          <p:cNvGrpSpPr/>
          <p:nvPr/>
        </p:nvGrpSpPr>
        <p:grpSpPr>
          <a:xfrm>
            <a:off x="11191610" y="156811"/>
            <a:ext cx="662996" cy="662996"/>
            <a:chOff x="11409342" y="180900"/>
            <a:chExt cx="662996" cy="662996"/>
          </a:xfrm>
        </p:grpSpPr>
        <p:sp>
          <p:nvSpPr>
            <p:cNvPr id="92" name="!!MatThu1">
              <a:hlinkClick r:id="rId15" action="ppaction://hlinksldjump"/>
              <a:extLst>
                <a:ext uri="{FF2B5EF4-FFF2-40B4-BE49-F238E27FC236}">
                  <a16:creationId xmlns:a16="http://schemas.microsoft.com/office/drawing/2014/main" id="{F77BE56B-05EC-46EF-A0B3-EF353DB2BD9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WorkSansRegular-San"/>
                <a:ea typeface="+mn-ea"/>
                <a:cs typeface="+mn-cs"/>
              </a:endParaRPr>
            </a:p>
          </p:txBody>
        </p:sp>
        <p:pic>
          <p:nvPicPr>
            <p:cNvPr id="93" name="Graphic 92">
              <a:hlinkClick r:id="rId15" action="ppaction://hlinksldjump"/>
              <a:extLst>
                <a:ext uri="{FF2B5EF4-FFF2-40B4-BE49-F238E27FC236}">
                  <a16:creationId xmlns:a16="http://schemas.microsoft.com/office/drawing/2014/main" id="{DCCE8985-CA66-4824-B270-E78D983C9F3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528358" y="343470"/>
              <a:ext cx="424964" cy="337856"/>
            </a:xfrm>
            <a:prstGeom prst="rect">
              <a:avLst/>
            </a:prstGeom>
          </p:spPr>
        </p:pic>
      </p:grpSp>
      <p:sp>
        <p:nvSpPr>
          <p:cNvPr id="94" name="!!o2a">
            <a:extLst>
              <a:ext uri="{FF2B5EF4-FFF2-40B4-BE49-F238E27FC236}">
                <a16:creationId xmlns:a16="http://schemas.microsoft.com/office/drawing/2014/main" id="{3B0A17C6-0679-4024-932C-E805E6A15E91}"/>
              </a:ext>
            </a:extLst>
          </p:cNvPr>
          <p:cNvSpPr/>
          <p:nvPr/>
        </p:nvSpPr>
        <p:spPr>
          <a:xfrm>
            <a:off x="2603331" y="5436793"/>
            <a:ext cx="1029568" cy="103839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5" name="!!o2b">
            <a:extLst>
              <a:ext uri="{FF2B5EF4-FFF2-40B4-BE49-F238E27FC236}">
                <a16:creationId xmlns:a16="http://schemas.microsoft.com/office/drawing/2014/main" id="{2DEA4DAD-96EB-44FF-A430-D6277402B4E3}"/>
              </a:ext>
            </a:extLst>
          </p:cNvPr>
          <p:cNvSpPr/>
          <p:nvPr/>
        </p:nvSpPr>
        <p:spPr>
          <a:xfrm>
            <a:off x="3739281" y="5438244"/>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2.Jovis-WorkSansRegular-San"/>
              <a:ea typeface="+mn-ea"/>
              <a:cs typeface="+mn-cs"/>
            </a:endParaRPr>
          </a:p>
        </p:txBody>
      </p:sp>
      <p:sp>
        <p:nvSpPr>
          <p:cNvPr id="96" name="!!2a">
            <a:extLst>
              <a:ext uri="{FF2B5EF4-FFF2-40B4-BE49-F238E27FC236}">
                <a16:creationId xmlns:a16="http://schemas.microsoft.com/office/drawing/2014/main" id="{BAAB268F-AA44-424E-A2E2-D447CFEB514E}"/>
              </a:ext>
            </a:extLst>
          </p:cNvPr>
          <p:cNvSpPr txBox="1"/>
          <p:nvPr/>
        </p:nvSpPr>
        <p:spPr>
          <a:xfrm>
            <a:off x="2782182" y="555964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97" name="!!1b">
            <a:extLst>
              <a:ext uri="{FF2B5EF4-FFF2-40B4-BE49-F238E27FC236}">
                <a16:creationId xmlns:a16="http://schemas.microsoft.com/office/drawing/2014/main" id="{A25BE6E5-A182-4A22-B338-56507FEE8CDA}"/>
              </a:ext>
            </a:extLst>
          </p:cNvPr>
          <p:cNvSpPr txBox="1"/>
          <p:nvPr/>
        </p:nvSpPr>
        <p:spPr>
          <a:xfrm>
            <a:off x="3913796" y="5537530"/>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pic>
        <p:nvPicPr>
          <p:cNvPr id="1026" name="Picture 2" descr="Phenol là gì? - Tính chất hóa học ứng dụng và cách điều chế Phenol">
            <a:extLst>
              <a:ext uri="{FF2B5EF4-FFF2-40B4-BE49-F238E27FC236}">
                <a16:creationId xmlns:a16="http://schemas.microsoft.com/office/drawing/2014/main" id="{757918BC-6D39-4583-AD4A-5F1A3D0EFFB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71945" y="834173"/>
            <a:ext cx="3670156" cy="3471660"/>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A481AE10-289D-454C-B99D-7044C7A4AA92}"/>
              </a:ext>
            </a:extLst>
          </p:cNvPr>
          <p:cNvGrpSpPr/>
          <p:nvPr/>
        </p:nvGrpSpPr>
        <p:grpSpPr>
          <a:xfrm>
            <a:off x="4182779" y="4127379"/>
            <a:ext cx="3976884" cy="1029568"/>
            <a:chOff x="4037538" y="4547895"/>
            <a:chExt cx="3288936" cy="880471"/>
          </a:xfrm>
        </p:grpSpPr>
        <p:sp>
          <p:nvSpPr>
            <p:cNvPr id="100" name="!!Ques3">
              <a:extLst>
                <a:ext uri="{FF2B5EF4-FFF2-40B4-BE49-F238E27FC236}">
                  <a16:creationId xmlns:a16="http://schemas.microsoft.com/office/drawing/2014/main" id="{5409DE30-E8DD-4872-B681-E412C2C05413}"/>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sp>
          <p:nvSpPr>
            <p:cNvPr id="101" name="!!Quesion1">
              <a:extLst>
                <a:ext uri="{FF2B5EF4-FFF2-40B4-BE49-F238E27FC236}">
                  <a16:creationId xmlns:a16="http://schemas.microsoft.com/office/drawing/2014/main" id="{A4862952-C97C-4917-A2D6-146301F9ACEE}"/>
                </a:ext>
              </a:extLst>
            </p:cNvPr>
            <p:cNvSpPr txBox="1"/>
            <p:nvPr/>
          </p:nvSpPr>
          <p:spPr>
            <a:xfrm>
              <a:off x="5005888" y="4742960"/>
              <a:ext cx="1895428" cy="5000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Đáp</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102" name="!!Ques2">
              <a:extLst>
                <a:ext uri="{FF2B5EF4-FFF2-40B4-BE49-F238E27FC236}">
                  <a16:creationId xmlns:a16="http://schemas.microsoft.com/office/drawing/2014/main" id="{153DB445-6462-4B1D-BD75-D5434DBD6BB1}"/>
                </a:ext>
              </a:extLst>
            </p:cNvPr>
            <p:cNvGrpSpPr/>
            <p:nvPr/>
          </p:nvGrpSpPr>
          <p:grpSpPr>
            <a:xfrm>
              <a:off x="4037538" y="4547895"/>
              <a:ext cx="880471" cy="880471"/>
              <a:chOff x="3024040" y="4053992"/>
              <a:chExt cx="880471" cy="880471"/>
            </a:xfrm>
          </p:grpSpPr>
          <p:sp>
            <p:nvSpPr>
              <p:cNvPr id="103" name="!!A1">
                <a:extLst>
                  <a:ext uri="{FF2B5EF4-FFF2-40B4-BE49-F238E27FC236}">
                    <a16:creationId xmlns:a16="http://schemas.microsoft.com/office/drawing/2014/main" id="{DD3CA44C-A26E-477E-8791-FF825AEC3F0F}"/>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2.Jovis-WorkSansRegular-San"/>
                  <a:ea typeface="+mn-ea"/>
                  <a:cs typeface="+mn-cs"/>
                </a:endParaRPr>
              </a:p>
            </p:txBody>
          </p:sp>
          <p:grpSp>
            <p:nvGrpSpPr>
              <p:cNvPr id="104" name="Group 103">
                <a:extLst>
                  <a:ext uri="{FF2B5EF4-FFF2-40B4-BE49-F238E27FC236}">
                    <a16:creationId xmlns:a16="http://schemas.microsoft.com/office/drawing/2014/main" id="{6A087F57-A366-447C-A846-43B01B82D9FE}"/>
                  </a:ext>
                </a:extLst>
              </p:cNvPr>
              <p:cNvGrpSpPr/>
              <p:nvPr/>
            </p:nvGrpSpPr>
            <p:grpSpPr>
              <a:xfrm>
                <a:off x="3274432" y="4303974"/>
                <a:ext cx="379686" cy="380506"/>
                <a:chOff x="-2134638" y="3977659"/>
                <a:chExt cx="1406150" cy="1409187"/>
              </a:xfrm>
              <a:solidFill>
                <a:schemeClr val="bg1"/>
              </a:solidFill>
              <a:effectLst/>
            </p:grpSpPr>
            <p:sp>
              <p:nvSpPr>
                <p:cNvPr id="105" name="Freeform: Shape 104">
                  <a:extLst>
                    <a:ext uri="{FF2B5EF4-FFF2-40B4-BE49-F238E27FC236}">
                      <a16:creationId xmlns:a16="http://schemas.microsoft.com/office/drawing/2014/main" id="{66E7980C-453E-4C2E-B955-60672ADEB667}"/>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sp>
              <p:nvSpPr>
                <p:cNvPr id="106" name="Freeform: Shape 105">
                  <a:extLst>
                    <a:ext uri="{FF2B5EF4-FFF2-40B4-BE49-F238E27FC236}">
                      <a16:creationId xmlns:a16="http://schemas.microsoft.com/office/drawing/2014/main" id="{1B753FB2-2502-4932-9477-4093D0254049}"/>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2.Jovis-WorkSansRegular-San"/>
                    <a:ea typeface="+mn-ea"/>
                    <a:cs typeface="+mn-cs"/>
                  </a:endParaRPr>
                </a:p>
              </p:txBody>
            </p:sp>
          </p:grpSp>
        </p:grpSp>
      </p:grpSp>
    </p:spTree>
    <p:extLst>
      <p:ext uri="{BB962C8B-B14F-4D97-AF65-F5344CB8AC3E}">
        <p14:creationId xmlns:p14="http://schemas.microsoft.com/office/powerpoint/2010/main" val="428097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1"/>
                                        </p:tgtEl>
                                      </p:cBhvr>
                                    </p:animEffect>
                                    <p:animScale>
                                      <p:cBhvr>
                                        <p:cTn id="23"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24" restart="whenNotActive" fill="hold" evtFilter="cancelBubble" nodeType="interactiveSeq">
                <p:stCondLst>
                  <p:cond evt="onClick" delay="0">
                    <p:tgtEl>
                      <p:spTgt spid="3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42"/>
                                        </p:tgtEl>
                                      </p:cBhvr>
                                    </p:animEffect>
                                    <p:animScale>
                                      <p:cBhvr>
                                        <p:cTn id="34"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6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p:cTn id="40" dur="500" fill="hold"/>
                                        <p:tgtEl>
                                          <p:spTgt spid="67"/>
                                        </p:tgtEl>
                                        <p:attrNameLst>
                                          <p:attrName>ppt_w</p:attrName>
                                        </p:attrNameLst>
                                      </p:cBhvr>
                                      <p:tavLst>
                                        <p:tav tm="0">
                                          <p:val>
                                            <p:fltVal val="0"/>
                                          </p:val>
                                        </p:tav>
                                        <p:tav tm="100000">
                                          <p:val>
                                            <p:strVal val="#ppt_w"/>
                                          </p:val>
                                        </p:tav>
                                      </p:tavLst>
                                    </p:anim>
                                    <p:anim calcmode="lin" valueType="num">
                                      <p:cBhvr>
                                        <p:cTn id="41" dur="500" fill="hold"/>
                                        <p:tgtEl>
                                          <p:spTgt spid="67"/>
                                        </p:tgtEl>
                                        <p:attrNameLst>
                                          <p:attrName>ppt_h</p:attrName>
                                        </p:attrNameLst>
                                      </p:cBhvr>
                                      <p:tavLst>
                                        <p:tav tm="0">
                                          <p:val>
                                            <p:fltVal val="0"/>
                                          </p:val>
                                        </p:tav>
                                        <p:tav tm="100000">
                                          <p:val>
                                            <p:strVal val="#ppt_h"/>
                                          </p:val>
                                        </p:tav>
                                      </p:tavLst>
                                    </p:anim>
                                    <p:animEffect transition="in" filter="fade">
                                      <p:cBhvr>
                                        <p:cTn id="42" dur="500"/>
                                        <p:tgtEl>
                                          <p:spTgt spid="67"/>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7"/>
                                        </p:tgtEl>
                                      </p:cBhvr>
                                    </p:animEffect>
                                    <p:animScale>
                                      <p:cBhvr>
                                        <p:cTn id="45" dur="250" autoRev="1" fill="hold"/>
                                        <p:tgtEl>
                                          <p:spTgt spid="67"/>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5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80"/>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59"/>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57"/>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60"/>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62"/>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7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6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76"/>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77"/>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81"/>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83"/>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8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84"/>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85"/>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86"/>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87"/>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8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88"/>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9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0"/>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2"/>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3"/>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4"/>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6"/>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5"/>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28"/>
                                        </p:tgtEl>
                                        <p:attrNameLst>
                                          <p:attrName>ppt_x</p:attrName>
                                          <p:attrName>ppt_y</p:attrName>
                                        </p:attrNameLst>
                                      </p:cBhvr>
                                    </p:animMotion>
                                  </p:childTnLst>
                                </p:cTn>
                              </p:par>
                            </p:childTnLst>
                          </p:cTn>
                        </p:par>
                      </p:childTnLst>
                    </p:cTn>
                  </p:par>
                </p:childTnLst>
              </p:cTn>
              <p:nextCondLst>
                <p:cond evt="onClick" delay="0">
                  <p:tgtEl>
                    <p:spTgt spid="66"/>
                  </p:tgtEl>
                </p:cond>
              </p:nextCondLst>
            </p:seq>
            <p:seq concurrent="1" nextAc="seek">
              <p:cTn id="104" restart="whenNotActive" fill="hold" evtFilter="cancelBubble" nodeType="interactiveSeq">
                <p:stCondLst>
                  <p:cond evt="onClick" delay="0">
                    <p:tgtEl>
                      <p:spTgt spid="9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96"/>
                                        </p:tgtEl>
                                        <p:attrNameLst>
                                          <p:attrName>style.visibility</p:attrName>
                                        </p:attrNameLst>
                                      </p:cBhvr>
                                      <p:to>
                                        <p:strVal val="visible"/>
                                      </p:to>
                                    </p:set>
                                    <p:anim calcmode="lin" valueType="num">
                                      <p:cBhvr>
                                        <p:cTn id="109" dur="500" fill="hold"/>
                                        <p:tgtEl>
                                          <p:spTgt spid="96"/>
                                        </p:tgtEl>
                                        <p:attrNameLst>
                                          <p:attrName>ppt_w</p:attrName>
                                        </p:attrNameLst>
                                      </p:cBhvr>
                                      <p:tavLst>
                                        <p:tav tm="0">
                                          <p:val>
                                            <p:fltVal val="0"/>
                                          </p:val>
                                        </p:tav>
                                        <p:tav tm="100000">
                                          <p:val>
                                            <p:strVal val="#ppt_w"/>
                                          </p:val>
                                        </p:tav>
                                      </p:tavLst>
                                    </p:anim>
                                    <p:anim calcmode="lin" valueType="num">
                                      <p:cBhvr>
                                        <p:cTn id="110" dur="500" fill="hold"/>
                                        <p:tgtEl>
                                          <p:spTgt spid="96"/>
                                        </p:tgtEl>
                                        <p:attrNameLst>
                                          <p:attrName>ppt_h</p:attrName>
                                        </p:attrNameLst>
                                      </p:cBhvr>
                                      <p:tavLst>
                                        <p:tav tm="0">
                                          <p:val>
                                            <p:fltVal val="0"/>
                                          </p:val>
                                        </p:tav>
                                        <p:tav tm="100000">
                                          <p:val>
                                            <p:strVal val="#ppt_h"/>
                                          </p:val>
                                        </p:tav>
                                      </p:tavLst>
                                    </p:anim>
                                    <p:animEffect transition="in" filter="fade">
                                      <p:cBhvr>
                                        <p:cTn id="111" dur="500"/>
                                        <p:tgtEl>
                                          <p:spTgt spid="96"/>
                                        </p:tgtEl>
                                      </p:cBhvr>
                                    </p:animEffect>
                                  </p:childTnLst>
                                  <p:subTnLst>
                                    <p:audio>
                                      <p:cMediaNode>
                                        <p:cTn display="0" masterRel="sameClick">
                                          <p:stCondLst>
                                            <p:cond evt="begin" delay="0">
                                              <p:tn val="107"/>
                                            </p:cond>
                                          </p:stCondLst>
                                          <p:endCondLst>
                                            <p:cond evt="onStopAudio" delay="0">
                                              <p:tgtEl>
                                                <p:sldTgt/>
                                              </p:tgtEl>
                                            </p:cond>
                                          </p:endCondLst>
                                        </p:cTn>
                                        <p:tgtEl>
                                          <p:sndTgt r:embed="rId2"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96"/>
                                        </p:tgtEl>
                                      </p:cBhvr>
                                    </p:animEffect>
                                    <p:animScale>
                                      <p:cBhvr>
                                        <p:cTn id="114" dur="250" autoRev="1" fill="hold"/>
                                        <p:tgtEl>
                                          <p:spTgt spid="96"/>
                                        </p:tgtEl>
                                      </p:cBhvr>
                                      <p:by x="105000" y="105000"/>
                                    </p:animScale>
                                  </p:childTnLst>
                                </p:cTn>
                              </p:par>
                            </p:childTnLst>
                          </p:cTn>
                        </p:par>
                      </p:childTnLst>
                    </p:cTn>
                  </p:par>
                </p:childTnLst>
              </p:cTn>
              <p:nextCondLst>
                <p:cond evt="onClick" delay="0">
                  <p:tgtEl>
                    <p:spTgt spid="94"/>
                  </p:tgtEl>
                </p:cond>
              </p:nextCondLst>
            </p:seq>
            <p:seq concurrent="1" nextAc="seek">
              <p:cTn id="115" restart="whenNotActive" fill="hold" evtFilter="cancelBubble" nodeType="interactiveSeq">
                <p:stCondLst>
                  <p:cond evt="onClick" delay="0">
                    <p:tgtEl>
                      <p:spTgt spid="95"/>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 calcmode="lin" valueType="num">
                                      <p:cBhvr>
                                        <p:cTn id="120" dur="500" fill="hold"/>
                                        <p:tgtEl>
                                          <p:spTgt spid="97"/>
                                        </p:tgtEl>
                                        <p:attrNameLst>
                                          <p:attrName>ppt_w</p:attrName>
                                        </p:attrNameLst>
                                      </p:cBhvr>
                                      <p:tavLst>
                                        <p:tav tm="0">
                                          <p:val>
                                            <p:fltVal val="0"/>
                                          </p:val>
                                        </p:tav>
                                        <p:tav tm="100000">
                                          <p:val>
                                            <p:strVal val="#ppt_w"/>
                                          </p:val>
                                        </p:tav>
                                      </p:tavLst>
                                    </p:anim>
                                    <p:anim calcmode="lin" valueType="num">
                                      <p:cBhvr>
                                        <p:cTn id="121" dur="500" fill="hold"/>
                                        <p:tgtEl>
                                          <p:spTgt spid="97"/>
                                        </p:tgtEl>
                                        <p:attrNameLst>
                                          <p:attrName>ppt_h</p:attrName>
                                        </p:attrNameLst>
                                      </p:cBhvr>
                                      <p:tavLst>
                                        <p:tav tm="0">
                                          <p:val>
                                            <p:fltVal val="0"/>
                                          </p:val>
                                        </p:tav>
                                        <p:tav tm="100000">
                                          <p:val>
                                            <p:strVal val="#ppt_h"/>
                                          </p:val>
                                        </p:tav>
                                      </p:tavLst>
                                    </p:anim>
                                    <p:animEffect transition="in" filter="fade">
                                      <p:cBhvr>
                                        <p:cTn id="122" dur="500"/>
                                        <p:tgtEl>
                                          <p:spTgt spid="97"/>
                                        </p:tgtEl>
                                      </p:cBhvr>
                                    </p:animEffect>
                                  </p:childTnLst>
                                  <p:subTnLst>
                                    <p:audio>
                                      <p:cMediaNode>
                                        <p:cTn display="0" masterRel="sameClick">
                                          <p:stCondLst>
                                            <p:cond evt="begin" delay="0">
                                              <p:tn val="118"/>
                                            </p:cond>
                                          </p:stCondLst>
                                          <p:endCondLst>
                                            <p:cond evt="onStopAudio" delay="0">
                                              <p:tgtEl>
                                                <p:sldTgt/>
                                              </p:tgtEl>
                                            </p:cond>
                                          </p:endCondLst>
                                        </p:cTn>
                                        <p:tgtEl>
                                          <p:sndTgt r:embed="rId2"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7"/>
                                        </p:tgtEl>
                                      </p:cBhvr>
                                    </p:animEffect>
                                    <p:animScale>
                                      <p:cBhvr>
                                        <p:cTn id="125" dur="250" autoRev="1" fill="hold"/>
                                        <p:tgtEl>
                                          <p:spTgt spid="97"/>
                                        </p:tgtEl>
                                      </p:cBhvr>
                                      <p:by x="105000" y="105000"/>
                                    </p:animScale>
                                  </p:childTnLst>
                                </p:cTn>
                              </p:par>
                            </p:childTnLst>
                          </p:cTn>
                        </p:par>
                      </p:childTnLst>
                    </p:cTn>
                  </p:par>
                </p:childTnLst>
              </p:cTn>
              <p:nextCondLst>
                <p:cond evt="onClick" delay="0">
                  <p:tgtEl>
                    <p:spTgt spid="95"/>
                  </p:tgtEl>
                </p:cond>
              </p:nextCondLst>
            </p:seq>
          </p:childTnLst>
        </p:cTn>
      </p:par>
    </p:tnLst>
    <p:bldLst>
      <p:bldP spid="40" grpId="0"/>
      <p:bldP spid="40" grpId="1"/>
      <p:bldP spid="41" grpId="0"/>
      <p:bldP spid="41" grpId="1"/>
      <p:bldP spid="42" grpId="0"/>
      <p:bldP spid="42" grpId="1"/>
      <p:bldP spid="67" grpId="0"/>
      <p:bldP spid="67" grpId="1"/>
      <p:bldP spid="96" grpId="0"/>
      <p:bldP spid="96" grpId="1"/>
      <p:bldP spid="97" grpId="0"/>
      <p:bldP spid="9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27214" y="1287009"/>
            <a:ext cx="11737569" cy="5163963"/>
            <a:chOff x="707194" y="1285098"/>
            <a:chExt cx="7130520" cy="2192871"/>
          </a:xfrm>
        </p:grpSpPr>
        <p:sp>
          <p:nvSpPr>
            <p:cNvPr id="21" name="Rectangle 20">
              <a:extLst>
                <a:ext uri="{FF2B5EF4-FFF2-40B4-BE49-F238E27FC236}">
                  <a16:creationId xmlns:a16="http://schemas.microsoft.com/office/drawing/2014/main" id="{4CE0BE9F-6D8C-E12C-ECFC-70D06F7F751F}"/>
                </a:ext>
              </a:extLst>
            </p:cNvPr>
            <p:cNvSpPr/>
            <p:nvPr/>
          </p:nvSpPr>
          <p:spPr>
            <a:xfrm>
              <a:off x="707195" y="1285098"/>
              <a:ext cx="7130519" cy="2169880"/>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707194" y="1290883"/>
              <a:ext cx="7130519" cy="2187086"/>
            </a:xfrm>
            <a:prstGeom prst="rect">
              <a:avLst/>
            </a:prstGeom>
            <a:noFill/>
          </p:spPr>
          <p:txBody>
            <a:bodyPr wrap="square" rtlCol="0">
              <a:spAutoFit/>
            </a:bodyPr>
            <a:lstStyle/>
            <a:p>
              <a:pPr algn="ctr">
                <a:lnSpc>
                  <a:spcPct val="125000"/>
                </a:lnSpc>
              </a:pPr>
              <a:r>
                <a:rPr lang="vi-VN" sz="2400" dirty="0">
                  <a:latin typeface="+mj-lt"/>
                </a:rPr>
                <a:t>Khi đo phổ IR của hợp chất X thu được kết quả dưới:</a:t>
              </a:r>
              <a:endParaRPr lang="en-US" sz="2400" dirty="0">
                <a:latin typeface="+mj-lt"/>
              </a:endParaRPr>
            </a:p>
            <a:p>
              <a:pPr algn="ctr">
                <a:lnSpc>
                  <a:spcPct val="125000"/>
                </a:lnSpc>
              </a:pPr>
              <a:endParaRPr lang="en-US" sz="2400" dirty="0">
                <a:latin typeface="+mj-lt"/>
              </a:endParaRPr>
            </a:p>
            <a:p>
              <a:pPr algn="ctr">
                <a:lnSpc>
                  <a:spcPct val="125000"/>
                </a:lnSpc>
              </a:pPr>
              <a:endParaRPr lang="en-US" sz="2400" dirty="0">
                <a:latin typeface="+mj-lt"/>
              </a:endParaRPr>
            </a:p>
            <a:p>
              <a:pPr algn="ctr">
                <a:lnSpc>
                  <a:spcPct val="125000"/>
                </a:lnSpc>
              </a:pPr>
              <a:endParaRPr lang="en-US" sz="2400" dirty="0">
                <a:latin typeface="+mj-lt"/>
              </a:endParaRPr>
            </a:p>
            <a:p>
              <a:pPr algn="ctr">
                <a:lnSpc>
                  <a:spcPct val="125000"/>
                </a:lnSpc>
              </a:pPr>
              <a:endParaRPr lang="en-US" sz="2400" dirty="0">
                <a:latin typeface="+mj-lt"/>
              </a:endParaRPr>
            </a:p>
            <a:p>
              <a:pPr algn="ctr">
                <a:lnSpc>
                  <a:spcPct val="125000"/>
                </a:lnSpc>
              </a:pPr>
              <a:endParaRPr lang="en-US" sz="2400" dirty="0">
                <a:latin typeface="+mj-lt"/>
              </a:endParaRPr>
            </a:p>
            <a:p>
              <a:pPr algn="ctr">
                <a:lnSpc>
                  <a:spcPct val="125000"/>
                </a:lnSpc>
              </a:pPr>
              <a:endParaRPr lang="en-US" sz="2400" dirty="0">
                <a:latin typeface="+mj-lt"/>
              </a:endParaRPr>
            </a:p>
            <a:p>
              <a:pPr algn="ctr">
                <a:lnSpc>
                  <a:spcPct val="125000"/>
                </a:lnSpc>
              </a:pPr>
              <a:r>
                <a:rPr lang="vi-VN" sz="2400" dirty="0">
                  <a:latin typeface="+mj-lt"/>
                </a:rPr>
                <a:t>Bằng phương pháp phân tích nguyên tố, xác định được thành phần các nguyên tố của hợp chất X chứa 66,66 %C, 11,11 %H về khối lượng, còn lại là O. Trên phố MS của X, có peak ion phân tử [M</a:t>
              </a:r>
              <a:r>
                <a:rPr lang="vi-VN" sz="2400" baseline="30000" dirty="0">
                  <a:latin typeface="+mj-lt"/>
                </a:rPr>
                <a:t>+</a:t>
              </a:r>
              <a:r>
                <a:rPr lang="vi-VN" sz="2400" dirty="0">
                  <a:latin typeface="+mj-lt"/>
                </a:rPr>
                <a:t>] có giá trị m/z bằng 72.</a:t>
              </a:r>
            </a:p>
            <a:p>
              <a:pPr algn="ctr">
                <a:lnSpc>
                  <a:spcPct val="125000"/>
                </a:lnSpc>
              </a:pPr>
              <a:r>
                <a:rPr lang="vi-VN" sz="2400" dirty="0">
                  <a:latin typeface="+mj-lt"/>
                </a:rPr>
                <a:t>Chất X bị khử bởi LiAIH</a:t>
              </a:r>
              <a:r>
                <a:rPr lang="vi-VN" sz="2400" baseline="-25000" dirty="0">
                  <a:latin typeface="+mj-lt"/>
                </a:rPr>
                <a:t>4</a:t>
              </a:r>
              <a:r>
                <a:rPr lang="vi-VN" sz="2400" dirty="0">
                  <a:latin typeface="+mj-lt"/>
                </a:rPr>
                <a:t>, tạo thành alcohol bậc II. Xác định công thức cấu tạo của X.</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4</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pic>
        <p:nvPicPr>
          <p:cNvPr id="9" name="Picture 8">
            <a:extLst>
              <a:ext uri="{FF2B5EF4-FFF2-40B4-BE49-F238E27FC236}">
                <a16:creationId xmlns:a16="http://schemas.microsoft.com/office/drawing/2014/main" id="{FF0B7BD4-DBE6-85FF-F07E-337CE038F7DD}"/>
              </a:ext>
            </a:extLst>
          </p:cNvPr>
          <p:cNvPicPr>
            <a:picLocks noChangeAspect="1"/>
          </p:cNvPicPr>
          <p:nvPr/>
        </p:nvPicPr>
        <p:blipFill>
          <a:blip r:embed="rId11"/>
          <a:stretch>
            <a:fillRect/>
          </a:stretch>
        </p:blipFill>
        <p:spPr>
          <a:xfrm>
            <a:off x="4119990" y="1821677"/>
            <a:ext cx="3952019" cy="2750323"/>
          </a:xfrm>
          <a:prstGeom prst="rect">
            <a:avLst/>
          </a:prstGeom>
        </p:spPr>
      </p:pic>
    </p:spTree>
    <p:extLst>
      <p:ext uri="{BB962C8B-B14F-4D97-AF65-F5344CB8AC3E}">
        <p14:creationId xmlns:p14="http://schemas.microsoft.com/office/powerpoint/2010/main" val="278561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46989-B145-1DED-E404-FE75048D9BCE}"/>
              </a:ext>
            </a:extLst>
          </p:cNvPr>
          <p:cNvPicPr>
            <a:picLocks noChangeAspect="1"/>
          </p:cNvPicPr>
          <p:nvPr/>
        </p:nvPicPr>
        <p:blipFill>
          <a:blip r:embed="rId2"/>
          <a:stretch>
            <a:fillRect/>
          </a:stretch>
        </p:blipFill>
        <p:spPr>
          <a:xfrm>
            <a:off x="3138214" y="2856162"/>
            <a:ext cx="3702054" cy="2095053"/>
          </a:xfrm>
          <a:prstGeom prst="rect">
            <a:avLst/>
          </a:prstGeom>
        </p:spPr>
      </p:pic>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27682" y="5703742"/>
            <a:ext cx="964317" cy="1154258"/>
          </a:xfrm>
          <a:prstGeom prst="rect">
            <a:avLst/>
          </a:prstGeom>
        </p:spPr>
      </p:pic>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4</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1400611" y="1516547"/>
            <a:ext cx="10377194" cy="4863383"/>
            <a:chOff x="5041899" y="5447612"/>
            <a:chExt cx="9344280" cy="4863383"/>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8719438" cy="4863383"/>
            </a:xfrm>
            <a:prstGeom prst="rect">
              <a:avLst/>
            </a:prstGeom>
            <a:noFill/>
          </p:spPr>
          <p:txBody>
            <a:bodyPr wrap="square" rtlCol="0">
              <a:spAutoFit/>
            </a:bodyPr>
            <a:lstStyle/>
            <a:p>
              <a:pPr>
                <a:lnSpc>
                  <a:spcPct val="125000"/>
                </a:lnSpc>
              </a:pPr>
              <a:r>
                <a:rPr lang="vi-VN" sz="2400" dirty="0">
                  <a:latin typeface="+mj-lt"/>
                </a:rPr>
                <a:t>Gọi công thức phân tử của X là CxHyOz</a:t>
              </a:r>
            </a:p>
            <a:p>
              <a:pPr>
                <a:lnSpc>
                  <a:spcPct val="125000"/>
                </a:lnSpc>
              </a:pPr>
              <a:r>
                <a:rPr lang="vi-VN" sz="2400" dirty="0">
                  <a:latin typeface="+mj-lt"/>
                </a:rPr>
                <a:t>Dựa vào phổ MS, có MX = 72</a:t>
              </a:r>
            </a:p>
            <a:p>
              <a:pPr>
                <a:lnSpc>
                  <a:spcPct val="125000"/>
                </a:lnSpc>
              </a:pPr>
              <a:r>
                <a:rPr lang="vi-VN" sz="2400" dirty="0">
                  <a:latin typeface="+mj-lt"/>
                </a:rPr>
                <a:t>%mC = 66,66, %mH = 11,11, %mO = 22,22%</a:t>
              </a:r>
            </a:p>
            <a:p>
              <a:pPr>
                <a:lnSpc>
                  <a:spcPct val="125000"/>
                </a:lnSpc>
              </a:pPr>
              <a:r>
                <a:rPr lang="vi-VN" sz="2400" dirty="0">
                  <a:latin typeface="+mj-lt"/>
                </a:rPr>
                <a:t>Ta có:</a:t>
              </a:r>
              <a:endParaRPr lang="en-US" sz="2400" dirty="0">
                <a:latin typeface="+mj-lt"/>
              </a:endParaRPr>
            </a:p>
            <a:p>
              <a:pPr>
                <a:lnSpc>
                  <a:spcPct val="125000"/>
                </a:lnSpc>
              </a:pPr>
              <a:endParaRPr lang="en-US" sz="2400" baseline="-25000" dirty="0">
                <a:solidFill>
                  <a:schemeClr val="accent5">
                    <a:lumMod val="75000"/>
                  </a:schemeClr>
                </a:solidFill>
                <a:latin typeface="+mj-lt"/>
              </a:endParaRPr>
            </a:p>
            <a:p>
              <a:pPr>
                <a:lnSpc>
                  <a:spcPct val="125000"/>
                </a:lnSpc>
              </a:pPr>
              <a:endParaRPr lang="en-US" sz="2400" baseline="-25000" dirty="0">
                <a:solidFill>
                  <a:schemeClr val="accent5">
                    <a:lumMod val="75000"/>
                  </a:schemeClr>
                </a:solidFill>
                <a:latin typeface="+mj-lt"/>
              </a:endParaRPr>
            </a:p>
            <a:p>
              <a:pPr>
                <a:lnSpc>
                  <a:spcPct val="125000"/>
                </a:lnSpc>
              </a:pPr>
              <a:endParaRPr lang="en-US" sz="2400" baseline="-25000" dirty="0">
                <a:solidFill>
                  <a:schemeClr val="accent5">
                    <a:lumMod val="75000"/>
                  </a:schemeClr>
                </a:solidFill>
                <a:latin typeface="+mj-lt"/>
              </a:endParaRPr>
            </a:p>
            <a:p>
              <a:pPr>
                <a:lnSpc>
                  <a:spcPct val="125000"/>
                </a:lnSpc>
              </a:pPr>
              <a:endParaRPr lang="en-US" sz="2400" baseline="-25000" dirty="0">
                <a:solidFill>
                  <a:schemeClr val="accent5">
                    <a:lumMod val="75000"/>
                  </a:schemeClr>
                </a:solidFill>
                <a:latin typeface="+mj-lt"/>
              </a:endParaRPr>
            </a:p>
            <a:p>
              <a:pPr>
                <a:lnSpc>
                  <a:spcPct val="125000"/>
                </a:lnSpc>
              </a:pPr>
              <a:endParaRPr lang="en-US" sz="2400" baseline="-25000" dirty="0">
                <a:solidFill>
                  <a:schemeClr val="accent5">
                    <a:lumMod val="75000"/>
                  </a:schemeClr>
                </a:solidFill>
                <a:latin typeface="+mj-lt"/>
              </a:endParaRPr>
            </a:p>
            <a:p>
              <a:pPr algn="l"/>
              <a:r>
                <a:rPr lang="en-US" sz="2400" b="0" i="0" dirty="0" err="1">
                  <a:solidFill>
                    <a:srgbClr val="333333"/>
                  </a:solidFill>
                  <a:effectLst/>
                  <a:latin typeface="+mj-lt"/>
                </a:rPr>
                <a:t>Vậy</a:t>
              </a:r>
              <a:r>
                <a:rPr lang="en-US" sz="2400" b="0" i="0" dirty="0">
                  <a:solidFill>
                    <a:srgbClr val="333333"/>
                  </a:solidFill>
                  <a:effectLst/>
                  <a:latin typeface="+mj-lt"/>
                </a:rPr>
                <a:t> </a:t>
              </a:r>
              <a:r>
                <a:rPr lang="en-US" sz="2400" b="0" i="0" dirty="0" err="1">
                  <a:solidFill>
                    <a:srgbClr val="333333"/>
                  </a:solidFill>
                  <a:effectLst/>
                  <a:latin typeface="+mj-lt"/>
                </a:rPr>
                <a:t>công</a:t>
              </a:r>
              <a:r>
                <a:rPr lang="en-US" sz="2400" b="0" i="0" dirty="0">
                  <a:solidFill>
                    <a:srgbClr val="333333"/>
                  </a:solidFill>
                  <a:effectLst/>
                  <a:latin typeface="+mj-lt"/>
                </a:rPr>
                <a:t> </a:t>
              </a:r>
              <a:r>
                <a:rPr lang="en-US" sz="2400" b="0" i="0" dirty="0" err="1">
                  <a:solidFill>
                    <a:srgbClr val="333333"/>
                  </a:solidFill>
                  <a:effectLst/>
                  <a:latin typeface="+mj-lt"/>
                </a:rPr>
                <a:t>thức</a:t>
              </a:r>
              <a:r>
                <a:rPr lang="en-US" sz="2400" b="0" i="0" dirty="0">
                  <a:solidFill>
                    <a:srgbClr val="333333"/>
                  </a:solidFill>
                  <a:effectLst/>
                  <a:latin typeface="+mj-lt"/>
                </a:rPr>
                <a:t> </a:t>
              </a:r>
              <a:r>
                <a:rPr lang="en-US" sz="2400" b="0" i="0" dirty="0" err="1">
                  <a:solidFill>
                    <a:srgbClr val="333333"/>
                  </a:solidFill>
                  <a:effectLst/>
                  <a:latin typeface="+mj-lt"/>
                </a:rPr>
                <a:t>phân</a:t>
              </a:r>
              <a:r>
                <a:rPr lang="en-US" sz="2400" b="0" i="0" dirty="0">
                  <a:solidFill>
                    <a:srgbClr val="333333"/>
                  </a:solidFill>
                  <a:effectLst/>
                  <a:latin typeface="+mj-lt"/>
                </a:rPr>
                <a:t> </a:t>
              </a:r>
              <a:r>
                <a:rPr lang="en-US" sz="2400" b="0" i="0" dirty="0" err="1">
                  <a:solidFill>
                    <a:srgbClr val="333333"/>
                  </a:solidFill>
                  <a:effectLst/>
                  <a:latin typeface="+mj-lt"/>
                </a:rPr>
                <a:t>tử</a:t>
              </a:r>
              <a:r>
                <a:rPr lang="en-US" sz="2400" b="0" i="0" dirty="0">
                  <a:solidFill>
                    <a:srgbClr val="333333"/>
                  </a:solidFill>
                  <a:effectLst/>
                  <a:latin typeface="+mj-lt"/>
                </a:rPr>
                <a:t> </a:t>
              </a:r>
              <a:r>
                <a:rPr lang="en-US" sz="2400" b="0" i="0" dirty="0" err="1">
                  <a:solidFill>
                    <a:srgbClr val="333333"/>
                  </a:solidFill>
                  <a:effectLst/>
                  <a:latin typeface="+mj-lt"/>
                </a:rPr>
                <a:t>của</a:t>
              </a:r>
              <a:r>
                <a:rPr lang="en-US" sz="2400" b="0" i="0" dirty="0">
                  <a:solidFill>
                    <a:srgbClr val="333333"/>
                  </a:solidFill>
                  <a:effectLst/>
                  <a:latin typeface="+mj-lt"/>
                </a:rPr>
                <a:t> X </a:t>
              </a:r>
              <a:r>
                <a:rPr lang="en-US" sz="2400" b="0" i="0" dirty="0" err="1">
                  <a:solidFill>
                    <a:srgbClr val="333333"/>
                  </a:solidFill>
                  <a:effectLst/>
                  <a:latin typeface="+mj-lt"/>
                </a:rPr>
                <a:t>là</a:t>
              </a:r>
              <a:r>
                <a:rPr lang="en-US" sz="2400" b="0" i="0" dirty="0">
                  <a:solidFill>
                    <a:srgbClr val="333333"/>
                  </a:solidFill>
                  <a:effectLst/>
                  <a:latin typeface="+mj-lt"/>
                </a:rPr>
                <a:t> C</a:t>
              </a:r>
              <a:r>
                <a:rPr lang="en-US" sz="2400" b="0" i="0" baseline="-25000" dirty="0">
                  <a:solidFill>
                    <a:srgbClr val="333333"/>
                  </a:solidFill>
                  <a:effectLst/>
                  <a:latin typeface="+mj-lt"/>
                </a:rPr>
                <a:t>4</a:t>
              </a:r>
              <a:r>
                <a:rPr lang="en-US" sz="2400" b="0" i="0" dirty="0">
                  <a:solidFill>
                    <a:srgbClr val="333333"/>
                  </a:solidFill>
                  <a:effectLst/>
                  <a:latin typeface="+mj-lt"/>
                </a:rPr>
                <a:t>H</a:t>
              </a:r>
              <a:r>
                <a:rPr lang="en-US" sz="2400" b="0" i="0" baseline="-25000" dirty="0">
                  <a:solidFill>
                    <a:srgbClr val="333333"/>
                  </a:solidFill>
                  <a:effectLst/>
                  <a:latin typeface="+mj-lt"/>
                </a:rPr>
                <a:t>8</a:t>
              </a:r>
              <a:r>
                <a:rPr lang="en-US" sz="2400" b="0" i="0" dirty="0">
                  <a:solidFill>
                    <a:srgbClr val="333333"/>
                  </a:solidFill>
                  <a:effectLst/>
                  <a:latin typeface="+mj-lt"/>
                </a:rPr>
                <a:t>O</a:t>
              </a:r>
            </a:p>
            <a:p>
              <a:pPr algn="l"/>
              <a:r>
                <a:rPr lang="en-US" sz="2400" b="0" i="0" dirty="0" err="1">
                  <a:solidFill>
                    <a:srgbClr val="333333"/>
                  </a:solidFill>
                  <a:effectLst/>
                  <a:latin typeface="+mj-lt"/>
                </a:rPr>
                <a:t>Chất</a:t>
              </a:r>
              <a:r>
                <a:rPr lang="en-US" sz="2400" b="0" i="0" dirty="0">
                  <a:solidFill>
                    <a:srgbClr val="333333"/>
                  </a:solidFill>
                  <a:effectLst/>
                  <a:latin typeface="+mj-lt"/>
                </a:rPr>
                <a:t> X </a:t>
              </a:r>
              <a:r>
                <a:rPr lang="en-US" sz="2400" b="0" i="0" dirty="0" err="1">
                  <a:solidFill>
                    <a:srgbClr val="333333"/>
                  </a:solidFill>
                  <a:effectLst/>
                  <a:latin typeface="+mj-lt"/>
                </a:rPr>
                <a:t>bị</a:t>
              </a:r>
              <a:r>
                <a:rPr lang="en-US" sz="2400" b="0" i="0" dirty="0">
                  <a:solidFill>
                    <a:srgbClr val="333333"/>
                  </a:solidFill>
                  <a:effectLst/>
                  <a:latin typeface="+mj-lt"/>
                </a:rPr>
                <a:t> </a:t>
              </a:r>
              <a:r>
                <a:rPr lang="en-US" sz="2400" b="0" i="0" dirty="0" err="1">
                  <a:solidFill>
                    <a:srgbClr val="333333"/>
                  </a:solidFill>
                  <a:effectLst/>
                  <a:latin typeface="+mj-lt"/>
                </a:rPr>
                <a:t>khử</a:t>
              </a:r>
              <a:r>
                <a:rPr lang="en-US" sz="2400" b="0" i="0" dirty="0">
                  <a:solidFill>
                    <a:srgbClr val="333333"/>
                  </a:solidFill>
                  <a:effectLst/>
                  <a:latin typeface="+mj-lt"/>
                </a:rPr>
                <a:t> </a:t>
              </a:r>
              <a:r>
                <a:rPr lang="en-US" sz="2400" b="0" i="0" dirty="0" err="1">
                  <a:solidFill>
                    <a:srgbClr val="333333"/>
                  </a:solidFill>
                  <a:effectLst/>
                  <a:latin typeface="+mj-lt"/>
                </a:rPr>
                <a:t>bởi</a:t>
              </a:r>
              <a:r>
                <a:rPr lang="en-US" sz="2400" b="0" i="0" dirty="0">
                  <a:solidFill>
                    <a:srgbClr val="333333"/>
                  </a:solidFill>
                  <a:effectLst/>
                  <a:latin typeface="+mj-lt"/>
                </a:rPr>
                <a:t> LiAIH</a:t>
              </a:r>
              <a:r>
                <a:rPr lang="en-US" sz="2400" b="0" i="0" baseline="-25000" dirty="0">
                  <a:solidFill>
                    <a:srgbClr val="333333"/>
                  </a:solidFill>
                  <a:effectLst/>
                  <a:latin typeface="+mj-lt"/>
                </a:rPr>
                <a:t>4</a:t>
              </a:r>
              <a:r>
                <a:rPr lang="en-US" sz="2400" b="0" i="0" dirty="0">
                  <a:solidFill>
                    <a:srgbClr val="333333"/>
                  </a:solidFill>
                  <a:effectLst/>
                  <a:latin typeface="+mj-lt"/>
                </a:rPr>
                <a:t>, </a:t>
              </a:r>
              <a:r>
                <a:rPr lang="en-US" sz="2400" b="0" i="0" dirty="0" err="1">
                  <a:solidFill>
                    <a:srgbClr val="333333"/>
                  </a:solidFill>
                  <a:effectLst/>
                  <a:latin typeface="+mj-lt"/>
                </a:rPr>
                <a:t>tạo</a:t>
              </a:r>
              <a:r>
                <a:rPr lang="en-US" sz="2400" b="0" i="0" dirty="0">
                  <a:solidFill>
                    <a:srgbClr val="333333"/>
                  </a:solidFill>
                  <a:effectLst/>
                  <a:latin typeface="+mj-lt"/>
                </a:rPr>
                <a:t> </a:t>
              </a:r>
              <a:r>
                <a:rPr lang="en-US" sz="2400" b="0" i="0" dirty="0" err="1">
                  <a:solidFill>
                    <a:srgbClr val="333333"/>
                  </a:solidFill>
                  <a:effectLst/>
                  <a:latin typeface="+mj-lt"/>
                </a:rPr>
                <a:t>thành</a:t>
              </a:r>
              <a:r>
                <a:rPr lang="en-US" sz="2400" b="0" i="0" dirty="0">
                  <a:solidFill>
                    <a:srgbClr val="333333"/>
                  </a:solidFill>
                  <a:effectLst/>
                  <a:latin typeface="+mj-lt"/>
                </a:rPr>
                <a:t> alcohol </a:t>
              </a:r>
              <a:r>
                <a:rPr lang="en-US" sz="2400" b="0" i="0" dirty="0" err="1">
                  <a:solidFill>
                    <a:srgbClr val="333333"/>
                  </a:solidFill>
                  <a:effectLst/>
                  <a:latin typeface="+mj-lt"/>
                </a:rPr>
                <a:t>bậc</a:t>
              </a:r>
              <a:r>
                <a:rPr lang="en-US" sz="2400" b="0" i="0" dirty="0">
                  <a:solidFill>
                    <a:srgbClr val="333333"/>
                  </a:solidFill>
                  <a:effectLst/>
                  <a:latin typeface="+mj-lt"/>
                </a:rPr>
                <a:t> II.</a:t>
              </a:r>
            </a:p>
            <a:p>
              <a:pPr algn="l"/>
              <a:r>
                <a:rPr lang="en-US" sz="2400" b="0" i="0" dirty="0" err="1">
                  <a:solidFill>
                    <a:srgbClr val="333333"/>
                  </a:solidFill>
                  <a:effectLst/>
                  <a:latin typeface="+mj-lt"/>
                </a:rPr>
                <a:t>Công</a:t>
              </a:r>
              <a:r>
                <a:rPr lang="en-US" sz="2400" b="0" i="0" dirty="0">
                  <a:solidFill>
                    <a:srgbClr val="333333"/>
                  </a:solidFill>
                  <a:effectLst/>
                  <a:latin typeface="+mj-lt"/>
                </a:rPr>
                <a:t> </a:t>
              </a:r>
              <a:r>
                <a:rPr lang="en-US" sz="2400" b="0" i="0" dirty="0" err="1">
                  <a:solidFill>
                    <a:srgbClr val="333333"/>
                  </a:solidFill>
                  <a:effectLst/>
                  <a:latin typeface="+mj-lt"/>
                </a:rPr>
                <a:t>thức</a:t>
              </a:r>
              <a:r>
                <a:rPr lang="en-US" sz="2400" b="0" i="0" dirty="0">
                  <a:solidFill>
                    <a:srgbClr val="333333"/>
                  </a:solidFill>
                  <a:effectLst/>
                  <a:latin typeface="+mj-lt"/>
                </a:rPr>
                <a:t> </a:t>
              </a:r>
              <a:r>
                <a:rPr lang="en-US" sz="2400" b="0" i="0" dirty="0" err="1">
                  <a:solidFill>
                    <a:srgbClr val="333333"/>
                  </a:solidFill>
                  <a:effectLst/>
                  <a:latin typeface="+mj-lt"/>
                </a:rPr>
                <a:t>cấu</a:t>
              </a:r>
              <a:r>
                <a:rPr lang="en-US" sz="2400" b="0" i="0" dirty="0">
                  <a:solidFill>
                    <a:srgbClr val="333333"/>
                  </a:solidFill>
                  <a:effectLst/>
                  <a:latin typeface="+mj-lt"/>
                </a:rPr>
                <a:t> </a:t>
              </a:r>
              <a:r>
                <a:rPr lang="en-US" sz="2400" b="0" i="0" dirty="0" err="1">
                  <a:solidFill>
                    <a:srgbClr val="333333"/>
                  </a:solidFill>
                  <a:effectLst/>
                  <a:latin typeface="+mj-lt"/>
                </a:rPr>
                <a:t>tạo</a:t>
              </a:r>
              <a:r>
                <a:rPr lang="en-US" sz="2400" b="0" i="0" dirty="0">
                  <a:solidFill>
                    <a:srgbClr val="333333"/>
                  </a:solidFill>
                  <a:effectLst/>
                  <a:latin typeface="+mj-lt"/>
                </a:rPr>
                <a:t> </a:t>
              </a:r>
              <a:r>
                <a:rPr lang="en-US" sz="2400" b="0" i="0" dirty="0" err="1">
                  <a:solidFill>
                    <a:srgbClr val="333333"/>
                  </a:solidFill>
                  <a:effectLst/>
                  <a:latin typeface="+mj-lt"/>
                </a:rPr>
                <a:t>của</a:t>
              </a:r>
              <a:r>
                <a:rPr lang="en-US" sz="2400" b="0" i="0" dirty="0">
                  <a:solidFill>
                    <a:srgbClr val="333333"/>
                  </a:solidFill>
                  <a:effectLst/>
                  <a:latin typeface="+mj-lt"/>
                </a:rPr>
                <a:t> X </a:t>
              </a:r>
              <a:r>
                <a:rPr lang="en-US" sz="2400" b="0" i="0" dirty="0" err="1">
                  <a:solidFill>
                    <a:srgbClr val="333333"/>
                  </a:solidFill>
                  <a:effectLst/>
                  <a:latin typeface="+mj-lt"/>
                </a:rPr>
                <a:t>là</a:t>
              </a:r>
              <a:r>
                <a:rPr lang="en-US" sz="2400" b="0" i="0" dirty="0">
                  <a:solidFill>
                    <a:srgbClr val="333333"/>
                  </a:solidFill>
                  <a:effectLst/>
                  <a:latin typeface="+mj-lt"/>
                </a:rPr>
                <a:t> CH</a:t>
              </a:r>
              <a:r>
                <a:rPr lang="en-US" sz="2400" b="0" i="0" baseline="-25000" dirty="0">
                  <a:solidFill>
                    <a:srgbClr val="333333"/>
                  </a:solidFill>
                  <a:effectLst/>
                  <a:latin typeface="+mj-lt"/>
                </a:rPr>
                <a:t>3</a:t>
              </a:r>
              <a:r>
                <a:rPr lang="en-US" sz="2400" b="0" i="0" dirty="0">
                  <a:solidFill>
                    <a:srgbClr val="333333"/>
                  </a:solidFill>
                  <a:effectLst/>
                  <a:latin typeface="+mj-lt"/>
                </a:rPr>
                <a:t>COCH</a:t>
              </a:r>
              <a:r>
                <a:rPr lang="en-US" sz="2400" b="0" i="0" baseline="-25000" dirty="0">
                  <a:solidFill>
                    <a:srgbClr val="333333"/>
                  </a:solidFill>
                  <a:effectLst/>
                  <a:latin typeface="+mj-lt"/>
                </a:rPr>
                <a:t>2</a:t>
              </a:r>
              <a:r>
                <a:rPr lang="en-US" sz="2400" b="0" i="0" dirty="0">
                  <a:solidFill>
                    <a:srgbClr val="333333"/>
                  </a:solidFill>
                  <a:effectLst/>
                  <a:latin typeface="+mj-lt"/>
                </a:rPr>
                <a:t>CH</a:t>
              </a:r>
              <a:r>
                <a:rPr lang="en-US" sz="2400" b="0" i="0" baseline="-25000" dirty="0">
                  <a:solidFill>
                    <a:srgbClr val="333333"/>
                  </a:solidFill>
                  <a:effectLst/>
                  <a:latin typeface="+mj-lt"/>
                </a:rPr>
                <a:t>3</a:t>
              </a:r>
              <a:endParaRPr lang="en-US" sz="2400" b="0" i="0" dirty="0">
                <a:solidFill>
                  <a:srgbClr val="333333"/>
                </a:solidFill>
                <a:effectLst/>
                <a:latin typeface="+mj-lt"/>
              </a:endParaRPr>
            </a:p>
            <a:p>
              <a:pPr>
                <a:lnSpc>
                  <a:spcPct val="125000"/>
                </a:lnSpc>
              </a:pPr>
              <a:endParaRPr lang="vi-VN" sz="2400" baseline="-25000"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34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261DD-21A1-D83E-31C3-FDAD510475E3}"/>
              </a:ext>
            </a:extLst>
          </p:cNvPr>
          <p:cNvPicPr>
            <a:picLocks noChangeAspect="1"/>
          </p:cNvPicPr>
          <p:nvPr/>
        </p:nvPicPr>
        <p:blipFill rotWithShape="1">
          <a:blip r:embed="rId2">
            <a:extLst>
              <a:ext uri="{28A0092B-C50C-407E-A947-70E740481C1C}">
                <a14:useLocalDpi xmlns:a14="http://schemas.microsoft.com/office/drawing/2010/main" val="0"/>
              </a:ext>
            </a:extLst>
          </a:blip>
          <a:srcRect t="3705" b="11920"/>
          <a:stretch/>
        </p:blipFill>
        <p:spPr>
          <a:xfrm>
            <a:off x="0" y="-1"/>
            <a:ext cx="12192000" cy="6858001"/>
          </a:xfrm>
          <a:prstGeom prst="rect">
            <a:avLst/>
          </a:prstGeom>
        </p:spPr>
      </p:pic>
      <p:grpSp>
        <p:nvGrpSpPr>
          <p:cNvPr id="9" name="Group 8">
            <a:extLst>
              <a:ext uri="{FF2B5EF4-FFF2-40B4-BE49-F238E27FC236}">
                <a16:creationId xmlns:a16="http://schemas.microsoft.com/office/drawing/2014/main" id="{4A751BCC-F307-26E3-645A-097AD06C96A1}"/>
              </a:ext>
            </a:extLst>
          </p:cNvPr>
          <p:cNvGrpSpPr/>
          <p:nvPr/>
        </p:nvGrpSpPr>
        <p:grpSpPr>
          <a:xfrm>
            <a:off x="1954040" y="1898240"/>
            <a:ext cx="8283920" cy="3061520"/>
            <a:chOff x="1919335" y="657386"/>
            <a:chExt cx="8283920" cy="3061520"/>
          </a:xfrm>
        </p:grpSpPr>
        <p:sp>
          <p:nvSpPr>
            <p:cNvPr id="10" name="Rectangle: Rounded Corners 9">
              <a:extLst>
                <a:ext uri="{FF2B5EF4-FFF2-40B4-BE49-F238E27FC236}">
                  <a16:creationId xmlns:a16="http://schemas.microsoft.com/office/drawing/2014/main" id="{ACD1A078-0AAD-6AF2-2DF0-6CD0C5BDD5DE}"/>
                </a:ext>
              </a:extLst>
            </p:cNvPr>
            <p:cNvSpPr/>
            <p:nvPr/>
          </p:nvSpPr>
          <p:spPr>
            <a:xfrm>
              <a:off x="1919335" y="657386"/>
              <a:ext cx="8283920" cy="3061520"/>
            </a:xfrm>
            <a:prstGeom prst="roundRect">
              <a:avLst/>
            </a:prstGeom>
            <a:solidFill>
              <a:srgbClr val="FEE2DC"/>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nnel URL">
              <a:extLst>
                <a:ext uri="{FF2B5EF4-FFF2-40B4-BE49-F238E27FC236}">
                  <a16:creationId xmlns:a16="http://schemas.microsoft.com/office/drawing/2014/main" id="{C15D70E3-8DDE-6F45-AE81-299BD8B0295D}"/>
                </a:ext>
              </a:extLst>
            </p:cNvPr>
            <p:cNvSpPr txBox="1"/>
            <p:nvPr/>
          </p:nvSpPr>
          <p:spPr>
            <a:xfrm>
              <a:off x="2129073" y="853133"/>
              <a:ext cx="7864444" cy="262931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BÀI TẬP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7200" b="1" dirty="0">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CỦNG CỐ</a:t>
              </a:r>
              <a:endParaRPr kumimoji="0" lang="vi-VN" sz="7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2506248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5" y="1285098"/>
            <a:ext cx="7007290"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1896833" y="1399464"/>
              <a:ext cx="4874472" cy="508601"/>
            </a:xfrm>
            <a:prstGeom prst="rect">
              <a:avLst/>
            </a:prstGeom>
            <a:noFill/>
          </p:spPr>
          <p:txBody>
            <a:bodyPr wrap="square" rtlCol="0">
              <a:spAutoFit/>
            </a:bodyPr>
            <a:lstStyle/>
            <a:p>
              <a:pPr algn="ctr">
                <a:lnSpc>
                  <a:spcPct val="125000"/>
                </a:lnSpc>
              </a:pPr>
              <a:r>
                <a:rPr lang="en-US" sz="2400">
                  <a:latin typeface="+mj-lt"/>
                </a:rPr>
                <a:t>Công thức cấu tạo của acetone là:</a:t>
              </a:r>
            </a:p>
          </p:txBody>
        </p:sp>
        <p:sp>
          <p:nvSpPr>
            <p:cNvPr id="9" name="TextBox 8">
              <a:extLst>
                <a:ext uri="{FF2B5EF4-FFF2-40B4-BE49-F238E27FC236}">
                  <a16:creationId xmlns:a16="http://schemas.microsoft.com/office/drawing/2014/main" id="{A1ED05B7-2DF7-B099-6FCD-7F395A511EBA}"/>
                </a:ext>
              </a:extLst>
            </p:cNvPr>
            <p:cNvSpPr txBox="1"/>
            <p:nvPr/>
          </p:nvSpPr>
          <p:spPr>
            <a:xfrm>
              <a:off x="985151" y="1929236"/>
              <a:ext cx="2934743" cy="970266"/>
            </a:xfrm>
            <a:prstGeom prst="rect">
              <a:avLst/>
            </a:prstGeom>
            <a:noFill/>
          </p:spPr>
          <p:txBody>
            <a:bodyPr wrap="square" rtlCol="0">
              <a:spAutoFit/>
            </a:bodyPr>
            <a:lstStyle/>
            <a:p>
              <a:pPr>
                <a:lnSpc>
                  <a:spcPct val="125000"/>
                </a:lnSpc>
              </a:pPr>
              <a:r>
                <a:rPr lang="en-US" sz="2400" b="1">
                  <a:solidFill>
                    <a:srgbClr val="FF0000"/>
                  </a:solidFill>
                  <a:latin typeface="+mj-lt"/>
                </a:rPr>
                <a:t>A. </a:t>
              </a:r>
              <a:r>
                <a:rPr lang="en-US" sz="2400">
                  <a:latin typeface="+mj-lt"/>
                </a:rPr>
                <a:t>CH</a:t>
              </a:r>
              <a:r>
                <a:rPr lang="en-US" sz="2400" baseline="-25000">
                  <a:latin typeface="+mj-lt"/>
                </a:rPr>
                <a:t>3</a:t>
              </a:r>
              <a:r>
                <a:rPr lang="en-US" sz="2400">
                  <a:latin typeface="+mj-lt"/>
                </a:rPr>
                <a:t>COCH</a:t>
              </a:r>
              <a:r>
                <a:rPr lang="en-US" sz="2400" baseline="-25000">
                  <a:latin typeface="+mj-lt"/>
                </a:rPr>
                <a:t>2</a:t>
              </a:r>
              <a:r>
                <a:rPr lang="en-US" sz="2400">
                  <a:latin typeface="+mj-lt"/>
                </a:rPr>
                <a:t>CH</a:t>
              </a:r>
              <a:r>
                <a:rPr lang="en-US" sz="2400" baseline="-25000">
                  <a:latin typeface="+mj-lt"/>
                </a:rPr>
                <a:t>3</a:t>
              </a:r>
              <a:r>
                <a:rPr lang="en-US" sz="2400">
                  <a:latin typeface="+mj-lt"/>
                </a:rPr>
                <a:t>.</a:t>
              </a:r>
            </a:p>
            <a:p>
              <a:pPr>
                <a:lnSpc>
                  <a:spcPct val="125000"/>
                </a:lnSpc>
              </a:pPr>
              <a:r>
                <a:rPr lang="en-US" sz="2400" b="1">
                  <a:solidFill>
                    <a:srgbClr val="FF0000"/>
                  </a:solidFill>
                  <a:latin typeface="+mj-lt"/>
                </a:rPr>
                <a:t>C. </a:t>
              </a:r>
              <a:r>
                <a:rPr lang="en-US" sz="2400">
                  <a:latin typeface="+mj-lt"/>
                </a:rPr>
                <a:t>CH</a:t>
              </a:r>
              <a:r>
                <a:rPr lang="en-US" sz="2400" baseline="-25000">
                  <a:latin typeface="+mj-lt"/>
                </a:rPr>
                <a:t>3</a:t>
              </a:r>
              <a:r>
                <a:rPr lang="en-US" sz="2400">
                  <a:latin typeface="+mj-lt"/>
                </a:rPr>
                <a:t>COCH</a:t>
              </a:r>
              <a:r>
                <a:rPr lang="en-US" sz="2400" baseline="-25000">
                  <a:latin typeface="+mj-lt"/>
                </a:rPr>
                <a:t>3</a:t>
              </a:r>
              <a:r>
                <a:rPr lang="en-US" sz="2400">
                  <a:latin typeface="+mj-lt"/>
                </a:rPr>
                <a:t>.</a:t>
              </a:r>
            </a:p>
          </p:txBody>
        </p:sp>
        <p:sp>
          <p:nvSpPr>
            <p:cNvPr id="11" name="TextBox 10">
              <a:extLst>
                <a:ext uri="{FF2B5EF4-FFF2-40B4-BE49-F238E27FC236}">
                  <a16:creationId xmlns:a16="http://schemas.microsoft.com/office/drawing/2014/main" id="{36CF7F59-C31E-E799-C709-2D1F82252FE0}"/>
                </a:ext>
              </a:extLst>
            </p:cNvPr>
            <p:cNvSpPr txBox="1"/>
            <p:nvPr/>
          </p:nvSpPr>
          <p:spPr>
            <a:xfrm>
              <a:off x="4352465" y="1929236"/>
              <a:ext cx="3390129" cy="970266"/>
            </a:xfrm>
            <a:prstGeom prst="rect">
              <a:avLst/>
            </a:prstGeom>
            <a:noFill/>
          </p:spPr>
          <p:txBody>
            <a:bodyPr wrap="square" rtlCol="0">
              <a:spAutoFit/>
            </a:bodyPr>
            <a:lstStyle/>
            <a:p>
              <a:pPr>
                <a:lnSpc>
                  <a:spcPct val="125000"/>
                </a:lnSpc>
              </a:pPr>
              <a:r>
                <a:rPr lang="en-US" sz="2400" b="1">
                  <a:solidFill>
                    <a:srgbClr val="FF0000"/>
                  </a:solidFill>
                  <a:latin typeface="+mj-lt"/>
                </a:rPr>
                <a:t>B. </a:t>
              </a:r>
              <a:r>
                <a:rPr lang="en-US" sz="2400">
                  <a:latin typeface="+mj-lt"/>
                </a:rPr>
                <a:t>CH</a:t>
              </a:r>
              <a:r>
                <a:rPr lang="en-US" sz="2400" baseline="-25000">
                  <a:latin typeface="+mj-lt"/>
                </a:rPr>
                <a:t>3</a:t>
              </a:r>
              <a:r>
                <a:rPr lang="en-US" sz="2400">
                  <a:latin typeface="+mj-lt"/>
                </a:rPr>
                <a:t>CH</a:t>
              </a:r>
              <a:r>
                <a:rPr lang="en-US" sz="2400" baseline="-25000">
                  <a:latin typeface="+mj-lt"/>
                </a:rPr>
                <a:t>2</a:t>
              </a:r>
              <a:r>
                <a:rPr lang="en-US" sz="2400">
                  <a:latin typeface="+mj-lt"/>
                </a:rPr>
                <a:t>COCH</a:t>
              </a:r>
              <a:r>
                <a:rPr lang="en-US" sz="2400" baseline="-25000">
                  <a:latin typeface="+mj-lt"/>
                </a:rPr>
                <a:t>2</a:t>
              </a:r>
              <a:r>
                <a:rPr lang="en-US" sz="2400">
                  <a:latin typeface="+mj-lt"/>
                </a:rPr>
                <a:t>CH</a:t>
              </a:r>
              <a:r>
                <a:rPr lang="en-US" sz="2400" baseline="-25000">
                  <a:latin typeface="+mj-lt"/>
                </a:rPr>
                <a:t>3</a:t>
              </a:r>
              <a:r>
                <a:rPr lang="en-US" sz="2400">
                  <a:latin typeface="+mj-lt"/>
                </a:rPr>
                <a:t>.</a:t>
              </a:r>
            </a:p>
            <a:p>
              <a:pPr>
                <a:lnSpc>
                  <a:spcPct val="125000"/>
                </a:lnSpc>
              </a:pPr>
              <a:r>
                <a:rPr lang="en-US" sz="2400" b="1">
                  <a:solidFill>
                    <a:srgbClr val="FF0000"/>
                  </a:solidFill>
                  <a:latin typeface="+mj-lt"/>
                </a:rPr>
                <a:t>D. </a:t>
              </a:r>
              <a:r>
                <a:rPr lang="en-US" sz="2400">
                  <a:latin typeface="+mj-lt"/>
                </a:rPr>
                <a:t>CH</a:t>
              </a:r>
              <a:r>
                <a:rPr lang="en-US" sz="2400" baseline="-25000">
                  <a:latin typeface="+mj-lt"/>
                </a:rPr>
                <a:t>3</a:t>
              </a:r>
              <a:r>
                <a:rPr lang="en-US" sz="2400">
                  <a:latin typeface="+mj-lt"/>
                </a:rPr>
                <a:t>CHO.</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a:solidFill>
                    <a:srgbClr val="FFFF00"/>
                  </a:solidFill>
                </a:rPr>
                <a:t>BÀI TẬP 1</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567554"/>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a:latin typeface="+mj-lt"/>
                </a:rPr>
                <a:t>Chọn </a:t>
              </a:r>
              <a:r>
                <a:rPr lang="en-US" sz="2400" b="1">
                  <a:solidFill>
                    <a:schemeClr val="accent5">
                      <a:lumMod val="75000"/>
                    </a:schemeClr>
                  </a:solidFill>
                  <a:latin typeface="+mj-lt"/>
                </a:rPr>
                <a:t>C</a:t>
              </a:r>
              <a:endParaRPr lang="vi-VN" sz="2400" b="1">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52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2592355" y="1285098"/>
            <a:ext cx="7007290" cy="1738019"/>
            <a:chOff x="830424" y="1285098"/>
            <a:chExt cx="7007290" cy="1738019"/>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8"/>
              <a:ext cx="7007290" cy="173801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1314894" y="1399464"/>
              <a:ext cx="5877989" cy="508601"/>
            </a:xfrm>
            <a:prstGeom prst="rect">
              <a:avLst/>
            </a:prstGeom>
            <a:noFill/>
          </p:spPr>
          <p:txBody>
            <a:bodyPr wrap="square" rtlCol="0">
              <a:spAutoFit/>
            </a:bodyPr>
            <a:lstStyle/>
            <a:p>
              <a:pPr algn="ctr">
                <a:lnSpc>
                  <a:spcPct val="125000"/>
                </a:lnSpc>
              </a:pPr>
              <a:r>
                <a:rPr lang="en-US" sz="2400" dirty="0" err="1">
                  <a:latin typeface="+mj-lt"/>
                </a:rPr>
                <a:t>Tên</a:t>
              </a:r>
              <a:r>
                <a:rPr lang="en-US" sz="2400" dirty="0">
                  <a:latin typeface="+mj-lt"/>
                </a:rPr>
                <a:t> </a:t>
              </a:r>
              <a:r>
                <a:rPr lang="en-US" sz="2400" dirty="0" err="1">
                  <a:latin typeface="+mj-lt"/>
                </a:rPr>
                <a:t>gọi</a:t>
              </a:r>
              <a:r>
                <a:rPr lang="en-US" sz="2400" dirty="0">
                  <a:latin typeface="+mj-lt"/>
                </a:rPr>
                <a:t> </a:t>
              </a:r>
              <a:r>
                <a:rPr lang="en-US" sz="2400" dirty="0" err="1">
                  <a:latin typeface="+mj-lt"/>
                </a:rPr>
                <a:t>nào</a:t>
              </a:r>
              <a:r>
                <a:rPr lang="en-US" sz="2400" dirty="0">
                  <a:latin typeface="+mj-lt"/>
                </a:rPr>
                <a:t> </a:t>
              </a:r>
              <a:r>
                <a:rPr lang="en-US" sz="2400" dirty="0" err="1">
                  <a:latin typeface="+mj-lt"/>
                </a:rPr>
                <a:t>sau</a:t>
              </a:r>
              <a:r>
                <a:rPr lang="en-US" sz="2400" dirty="0">
                  <a:latin typeface="+mj-lt"/>
                </a:rPr>
                <a:t> </a:t>
              </a:r>
              <a:r>
                <a:rPr lang="en-US" sz="2400" dirty="0" err="1">
                  <a:latin typeface="+mj-lt"/>
                </a:rPr>
                <a:t>đây</a:t>
              </a:r>
              <a:r>
                <a:rPr lang="en-US" sz="2400" dirty="0">
                  <a:latin typeface="+mj-lt"/>
                </a:rPr>
                <a:t> </a:t>
              </a:r>
              <a:r>
                <a:rPr lang="en-US" sz="2400" dirty="0" err="1">
                  <a:latin typeface="+mj-lt"/>
                </a:rPr>
                <a:t>của</a:t>
              </a:r>
              <a:r>
                <a:rPr lang="en-US" sz="2400" dirty="0">
                  <a:latin typeface="+mj-lt"/>
                </a:rPr>
                <a:t> HCHO </a:t>
              </a:r>
              <a:r>
                <a:rPr lang="en-US" sz="2400" dirty="0" err="1">
                  <a:latin typeface="+mj-lt"/>
                </a:rPr>
                <a:t>là</a:t>
              </a:r>
              <a:r>
                <a:rPr lang="en-US" sz="2400" dirty="0">
                  <a:latin typeface="+mj-lt"/>
                </a:rPr>
                <a:t> </a:t>
              </a:r>
              <a:r>
                <a:rPr lang="en-US" sz="2400" b="1" dirty="0" err="1">
                  <a:latin typeface="+mj-lt"/>
                </a:rPr>
                <a:t>sai</a:t>
              </a:r>
              <a:r>
                <a:rPr lang="en-US" sz="2400" dirty="0">
                  <a:latin typeface="+mj-lt"/>
                </a:rPr>
                <a:t>:</a:t>
              </a:r>
            </a:p>
          </p:txBody>
        </p:sp>
        <p:sp>
          <p:nvSpPr>
            <p:cNvPr id="9" name="TextBox 8">
              <a:extLst>
                <a:ext uri="{FF2B5EF4-FFF2-40B4-BE49-F238E27FC236}">
                  <a16:creationId xmlns:a16="http://schemas.microsoft.com/office/drawing/2014/main" id="{A1ED05B7-2DF7-B099-6FCD-7F395A511EBA}"/>
                </a:ext>
              </a:extLst>
            </p:cNvPr>
            <p:cNvSpPr txBox="1"/>
            <p:nvPr/>
          </p:nvSpPr>
          <p:spPr>
            <a:xfrm>
              <a:off x="985151" y="1929236"/>
              <a:ext cx="2934743" cy="970266"/>
            </a:xfrm>
            <a:prstGeom prst="rect">
              <a:avLst/>
            </a:prstGeom>
            <a:noFill/>
          </p:spPr>
          <p:txBody>
            <a:bodyPr wrap="square" rtlCol="0">
              <a:spAutoFit/>
            </a:bodyPr>
            <a:lstStyle/>
            <a:p>
              <a:pPr>
                <a:lnSpc>
                  <a:spcPct val="125000"/>
                </a:lnSpc>
              </a:pPr>
              <a:r>
                <a:rPr lang="en-US" sz="2400" b="1" dirty="0">
                  <a:solidFill>
                    <a:srgbClr val="FF0000"/>
                  </a:solidFill>
                  <a:latin typeface="+mj-lt"/>
                </a:rPr>
                <a:t>A. </a:t>
              </a:r>
              <a:r>
                <a:rPr lang="en-US" sz="2400" dirty="0" err="1">
                  <a:latin typeface="+mj-lt"/>
                </a:rPr>
                <a:t>Metalal</a:t>
              </a:r>
              <a:endParaRPr lang="en-US" sz="2400" dirty="0">
                <a:latin typeface="+mj-lt"/>
              </a:endParaRPr>
            </a:p>
            <a:p>
              <a:pPr>
                <a:lnSpc>
                  <a:spcPct val="125000"/>
                </a:lnSpc>
              </a:pPr>
              <a:r>
                <a:rPr lang="en-US" sz="2400" b="1" dirty="0">
                  <a:solidFill>
                    <a:srgbClr val="FF0000"/>
                  </a:solidFill>
                  <a:latin typeface="+mj-lt"/>
                </a:rPr>
                <a:t>C. </a:t>
              </a:r>
              <a:r>
                <a:rPr lang="en-US" sz="2400" dirty="0">
                  <a:latin typeface="+mj-lt"/>
                </a:rPr>
                <a:t>Formaldehyde</a:t>
              </a:r>
            </a:p>
          </p:txBody>
        </p:sp>
        <p:sp>
          <p:nvSpPr>
            <p:cNvPr id="11" name="TextBox 10">
              <a:extLst>
                <a:ext uri="{FF2B5EF4-FFF2-40B4-BE49-F238E27FC236}">
                  <a16:creationId xmlns:a16="http://schemas.microsoft.com/office/drawing/2014/main" id="{36CF7F59-C31E-E799-C709-2D1F82252FE0}"/>
                </a:ext>
              </a:extLst>
            </p:cNvPr>
            <p:cNvSpPr txBox="1"/>
            <p:nvPr/>
          </p:nvSpPr>
          <p:spPr>
            <a:xfrm>
              <a:off x="4352465" y="1929236"/>
              <a:ext cx="3390129" cy="970266"/>
            </a:xfrm>
            <a:prstGeom prst="rect">
              <a:avLst/>
            </a:prstGeom>
            <a:noFill/>
          </p:spPr>
          <p:txBody>
            <a:bodyPr wrap="square" rtlCol="0">
              <a:spAutoFit/>
            </a:bodyPr>
            <a:lstStyle/>
            <a:p>
              <a:pPr>
                <a:lnSpc>
                  <a:spcPct val="125000"/>
                </a:lnSpc>
              </a:pPr>
              <a:r>
                <a:rPr lang="en-US" sz="2400" b="1" dirty="0">
                  <a:solidFill>
                    <a:srgbClr val="FF0000"/>
                  </a:solidFill>
                  <a:latin typeface="+mj-lt"/>
                </a:rPr>
                <a:t>B. </a:t>
              </a:r>
              <a:r>
                <a:rPr lang="en-US" sz="2400" dirty="0">
                  <a:latin typeface="+mj-lt"/>
                </a:rPr>
                <a:t>Aldehyde formic</a:t>
              </a:r>
            </a:p>
            <a:p>
              <a:pPr>
                <a:lnSpc>
                  <a:spcPct val="125000"/>
                </a:lnSpc>
              </a:pPr>
              <a:r>
                <a:rPr lang="en-US" sz="2400" b="1" dirty="0">
                  <a:solidFill>
                    <a:srgbClr val="FF0000"/>
                  </a:solidFill>
                  <a:latin typeface="+mj-lt"/>
                </a:rPr>
                <a:t>D. </a:t>
              </a:r>
              <a:r>
                <a:rPr lang="en-US" sz="2400" dirty="0" err="1">
                  <a:latin typeface="+mj-lt"/>
                </a:rPr>
                <a:t>Etanal</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2</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4" y="3567554"/>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D</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633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581437"/>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1844417"/>
            </a:xfrm>
            <a:prstGeom prst="rect">
              <a:avLst/>
            </a:prstGeom>
            <a:noFill/>
          </p:spPr>
          <p:txBody>
            <a:bodyPr wrap="square" rtlCol="0">
              <a:spAutoFit/>
            </a:bodyPr>
            <a:lstStyle/>
            <a:p>
              <a:pPr algn="ctr">
                <a:lnSpc>
                  <a:spcPct val="125000"/>
                </a:lnSpc>
              </a:pPr>
              <a:r>
                <a:rPr lang="en-US" sz="2400" dirty="0">
                  <a:latin typeface="+mj-lt"/>
                </a:rPr>
                <a:t>H</a:t>
              </a:r>
              <a:r>
                <a:rPr lang="vi-VN" sz="2400" dirty="0">
                  <a:latin typeface="+mj-lt"/>
                </a:rPr>
                <a:t>ợp chất carbonyl là</a:t>
              </a:r>
              <a:r>
                <a:rPr lang="en-US" sz="2400" dirty="0">
                  <a:latin typeface="+mj-lt"/>
                </a:rPr>
                <a:t>:</a:t>
              </a:r>
              <a:endParaRPr lang="vi-VN" sz="2400" dirty="0">
                <a:latin typeface="+mj-lt"/>
              </a:endParaRPr>
            </a:p>
            <a:p>
              <a:pPr>
                <a:lnSpc>
                  <a:spcPct val="125000"/>
                </a:lnSpc>
              </a:pPr>
              <a:r>
                <a:rPr lang="vi-VN" sz="2400" b="1" dirty="0">
                  <a:solidFill>
                    <a:srgbClr val="FF0000"/>
                  </a:solidFill>
                  <a:latin typeface="+mj-lt"/>
                </a:rPr>
                <a:t>A. </a:t>
              </a:r>
              <a:r>
                <a:rPr lang="vi-VN" sz="2400" dirty="0">
                  <a:latin typeface="+mj-lt"/>
                </a:rPr>
                <a:t>Các hợp chất hữu cơ trong phân tử có chứa nhóm carbonyl</a:t>
              </a:r>
            </a:p>
            <a:p>
              <a:pPr>
                <a:lnSpc>
                  <a:spcPct val="125000"/>
                </a:lnSpc>
              </a:pPr>
              <a:r>
                <a:rPr lang="en-US" sz="2400" b="1" dirty="0">
                  <a:solidFill>
                    <a:srgbClr val="FF0000"/>
                  </a:solidFill>
                  <a:latin typeface="+mj-lt"/>
                </a:rPr>
                <a:t>B</a:t>
              </a:r>
              <a:r>
                <a:rPr lang="vi-VN" sz="2400" b="1" dirty="0">
                  <a:solidFill>
                    <a:srgbClr val="FF0000"/>
                  </a:solidFill>
                  <a:latin typeface="+mj-lt"/>
                </a:rPr>
                <a:t>. </a:t>
              </a:r>
              <a:r>
                <a:rPr lang="vi-VN" sz="2400" dirty="0">
                  <a:latin typeface="+mj-lt"/>
                </a:rPr>
                <a:t>Các hợp chất vô cơ trong phân tử có chứa nhóm oxygen</a:t>
              </a:r>
            </a:p>
            <a:p>
              <a:pPr>
                <a:lnSpc>
                  <a:spcPct val="125000"/>
                </a:lnSpc>
              </a:pPr>
              <a:r>
                <a:rPr lang="en-US" sz="2400" b="1" dirty="0">
                  <a:solidFill>
                    <a:srgbClr val="FF0000"/>
                  </a:solidFill>
                  <a:latin typeface="+mj-lt"/>
                </a:rPr>
                <a:t>C</a:t>
              </a:r>
              <a:r>
                <a:rPr lang="vi-VN" sz="2400" b="1" dirty="0">
                  <a:solidFill>
                    <a:srgbClr val="FF0000"/>
                  </a:solidFill>
                  <a:latin typeface="+mj-lt"/>
                </a:rPr>
                <a:t>. </a:t>
              </a:r>
              <a:r>
                <a:rPr lang="vi-VN" sz="2400" dirty="0">
                  <a:latin typeface="+mj-lt"/>
                </a:rPr>
                <a:t>Các hợp chất hữu cơ trong phân tử có chứa halogen</a:t>
              </a:r>
            </a:p>
            <a:p>
              <a:pPr>
                <a:lnSpc>
                  <a:spcPct val="125000"/>
                </a:lnSpc>
              </a:pPr>
              <a:r>
                <a:rPr lang="en-US" sz="2400" b="1" dirty="0">
                  <a:solidFill>
                    <a:srgbClr val="FF0000"/>
                  </a:solidFill>
                  <a:latin typeface="+mj-lt"/>
                </a:rPr>
                <a:t>D</a:t>
              </a:r>
              <a:r>
                <a:rPr lang="vi-VN" sz="2400" b="1" dirty="0">
                  <a:solidFill>
                    <a:srgbClr val="FF0000"/>
                  </a:solidFill>
                  <a:latin typeface="+mj-lt"/>
                </a:rPr>
                <a:t>. </a:t>
              </a:r>
              <a:r>
                <a:rPr lang="vi-VN" sz="2400" dirty="0">
                  <a:latin typeface="+mj-lt"/>
                </a:rPr>
                <a:t>Các hợp chất vô cơ trong phân tử có chứa nhóm carbonyl</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3</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C</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370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2581437"/>
            <a:chOff x="830424" y="1285097"/>
            <a:chExt cx="7007290" cy="2021537"/>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02153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1844416"/>
            </a:xfrm>
            <a:prstGeom prst="rect">
              <a:avLst/>
            </a:prstGeom>
            <a:noFill/>
          </p:spPr>
          <p:txBody>
            <a:bodyPr wrap="square" rtlCol="0">
              <a:spAutoFit/>
            </a:bodyPr>
            <a:lstStyle/>
            <a:p>
              <a:pPr algn="ctr">
                <a:lnSpc>
                  <a:spcPct val="125000"/>
                </a:lnSpc>
              </a:pPr>
              <a:r>
                <a:rPr lang="vi-VN" sz="2400" dirty="0">
                  <a:latin typeface="+mj-lt"/>
                </a:rPr>
                <a:t>Aldehyde thể hiện tính khử khi tác dụng với tác chất nào?</a:t>
              </a:r>
            </a:p>
            <a:p>
              <a:pPr>
                <a:lnSpc>
                  <a:spcPct val="125000"/>
                </a:lnSpc>
              </a:pPr>
              <a:r>
                <a:rPr lang="vi-VN" sz="2400" b="1" dirty="0">
                  <a:solidFill>
                    <a:srgbClr val="FF0000"/>
                  </a:solidFill>
                  <a:latin typeface="+mj-lt"/>
                </a:rPr>
                <a:t>A. </a:t>
              </a:r>
              <a:r>
                <a:rPr lang="vi-VN" sz="2400" dirty="0">
                  <a:latin typeface="+mj-lt"/>
                </a:rPr>
                <a:t>Dung dịch bão hòa NaHSO</a:t>
              </a:r>
              <a:r>
                <a:rPr lang="vi-VN" sz="2400" baseline="-25000" dirty="0">
                  <a:latin typeface="+mj-lt"/>
                </a:rPr>
                <a:t>3</a:t>
              </a:r>
              <a:r>
                <a:rPr lang="vi-VN" sz="2400" dirty="0">
                  <a:latin typeface="+mj-lt"/>
                </a:rPr>
                <a:t> </a:t>
              </a:r>
            </a:p>
            <a:p>
              <a:pPr>
                <a:lnSpc>
                  <a:spcPct val="125000"/>
                </a:lnSpc>
              </a:pPr>
              <a:r>
                <a:rPr lang="vi-VN" sz="2400" b="1" dirty="0">
                  <a:solidFill>
                    <a:srgbClr val="FF0000"/>
                  </a:solidFill>
                  <a:latin typeface="+mj-lt"/>
                </a:rPr>
                <a:t>B. </a:t>
              </a:r>
              <a:r>
                <a:rPr lang="vi-VN" sz="2400" dirty="0">
                  <a:latin typeface="+mj-lt"/>
                </a:rPr>
                <a:t>H</a:t>
              </a:r>
              <a:r>
                <a:rPr lang="vi-VN" sz="2400" baseline="-25000" dirty="0">
                  <a:latin typeface="+mj-lt"/>
                </a:rPr>
                <a:t>2</a:t>
              </a:r>
              <a:r>
                <a:rPr lang="vi-VN" sz="2400" dirty="0">
                  <a:latin typeface="+mj-lt"/>
                </a:rPr>
                <a:t>/Ni, t˚ </a:t>
              </a:r>
            </a:p>
            <a:p>
              <a:pPr>
                <a:lnSpc>
                  <a:spcPct val="125000"/>
                </a:lnSpc>
              </a:pPr>
              <a:r>
                <a:rPr lang="vi-VN" sz="2400" b="1" dirty="0">
                  <a:solidFill>
                    <a:srgbClr val="FF0000"/>
                  </a:solidFill>
                  <a:latin typeface="+mj-lt"/>
                </a:rPr>
                <a:t>C. </a:t>
              </a:r>
              <a:r>
                <a:rPr lang="vi-VN" sz="2400" dirty="0">
                  <a:latin typeface="+mj-lt"/>
                </a:rPr>
                <a:t>Dung dịch AgNO</a:t>
              </a:r>
              <a:r>
                <a:rPr lang="vi-VN" sz="2400" baseline="-25000" dirty="0">
                  <a:latin typeface="+mj-lt"/>
                </a:rPr>
                <a:t>3</a:t>
              </a:r>
              <a:r>
                <a:rPr lang="vi-VN" sz="2400" dirty="0">
                  <a:latin typeface="+mj-lt"/>
                </a:rPr>
                <a:t> trong NH</a:t>
              </a:r>
              <a:r>
                <a:rPr lang="vi-VN" sz="2400" baseline="-25000" dirty="0">
                  <a:latin typeface="+mj-lt"/>
                </a:rPr>
                <a:t>3</a:t>
              </a:r>
              <a:r>
                <a:rPr lang="vi-VN" sz="2400" dirty="0">
                  <a:latin typeface="+mj-lt"/>
                </a:rPr>
                <a:t>        </a:t>
              </a:r>
            </a:p>
            <a:p>
              <a:pPr>
                <a:lnSpc>
                  <a:spcPct val="125000"/>
                </a:lnSpc>
              </a:pPr>
              <a:r>
                <a:rPr lang="vi-VN" sz="2400" b="1" dirty="0">
                  <a:solidFill>
                    <a:srgbClr val="FF0000"/>
                  </a:solidFill>
                  <a:latin typeface="+mj-lt"/>
                </a:rPr>
                <a:t>D. </a:t>
              </a:r>
              <a:r>
                <a:rPr lang="vi-VN" sz="2400" dirty="0">
                  <a:latin typeface="+mj-lt"/>
                </a:rPr>
                <a:t>Cả (A), (B), (C) vì aldehyde có tính khử đặc trưng</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4</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096941" y="4251747"/>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C</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524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6"/>
            <a:ext cx="9692232" cy="3202821"/>
            <a:chOff x="830424" y="1285097"/>
            <a:chExt cx="7007290" cy="250814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205949"/>
            </a:xfrm>
            <a:prstGeom prst="rect">
              <a:avLst/>
            </a:prstGeom>
            <a:noFill/>
          </p:spPr>
          <p:txBody>
            <a:bodyPr wrap="square" rtlCol="0">
              <a:spAutoFit/>
            </a:bodyPr>
            <a:lstStyle/>
            <a:p>
              <a:pPr algn="ctr">
                <a:lnSpc>
                  <a:spcPct val="125000"/>
                </a:lnSpc>
              </a:pPr>
              <a:r>
                <a:rPr lang="vi-VN" sz="2400" dirty="0">
                  <a:latin typeface="+mj-lt"/>
                </a:rPr>
                <a:t> Khi oxi hóa một alcohol thu được một ketone. Kết luận nào dưới đây là đúng khi nói về bậc của alcohol đó</a:t>
              </a:r>
            </a:p>
            <a:p>
              <a:pPr>
                <a:lnSpc>
                  <a:spcPct val="125000"/>
                </a:lnSpc>
              </a:pPr>
              <a:r>
                <a:rPr lang="vi-VN" sz="2400" b="1" dirty="0">
                  <a:solidFill>
                    <a:srgbClr val="FF0000"/>
                  </a:solidFill>
                  <a:latin typeface="+mj-lt"/>
                </a:rPr>
                <a:t>A. </a:t>
              </a:r>
              <a:r>
                <a:rPr lang="vi-VN" sz="2400" dirty="0">
                  <a:latin typeface="+mj-lt"/>
                </a:rPr>
                <a:t>Alcohol bậc 1                                           </a:t>
              </a:r>
            </a:p>
            <a:p>
              <a:pPr>
                <a:lnSpc>
                  <a:spcPct val="125000"/>
                </a:lnSpc>
              </a:pPr>
              <a:r>
                <a:rPr lang="vi-VN" sz="2400" b="1" dirty="0">
                  <a:solidFill>
                    <a:srgbClr val="FF0000"/>
                  </a:solidFill>
                  <a:latin typeface="+mj-lt"/>
                </a:rPr>
                <a:t>B. </a:t>
              </a:r>
              <a:r>
                <a:rPr lang="vi-VN" sz="2400" dirty="0">
                  <a:latin typeface="+mj-lt"/>
                </a:rPr>
                <a:t>Alcohol bậc 2              </a:t>
              </a:r>
            </a:p>
            <a:p>
              <a:pPr>
                <a:lnSpc>
                  <a:spcPct val="125000"/>
                </a:lnSpc>
              </a:pPr>
              <a:r>
                <a:rPr lang="vi-VN" sz="2400" b="1" dirty="0">
                  <a:solidFill>
                    <a:srgbClr val="FF0000"/>
                  </a:solidFill>
                  <a:latin typeface="+mj-lt"/>
                </a:rPr>
                <a:t>C. </a:t>
              </a:r>
              <a:r>
                <a:rPr lang="vi-VN" sz="2400" dirty="0">
                  <a:latin typeface="+mj-lt"/>
                </a:rPr>
                <a:t>Alcohol bậc 3                                           </a:t>
              </a:r>
            </a:p>
            <a:p>
              <a:pPr>
                <a:lnSpc>
                  <a:spcPct val="125000"/>
                </a:lnSpc>
              </a:pPr>
              <a:r>
                <a:rPr lang="vi-VN" sz="2400" b="1" dirty="0">
                  <a:solidFill>
                    <a:srgbClr val="FF0000"/>
                  </a:solidFill>
                  <a:latin typeface="+mj-lt"/>
                </a:rPr>
                <a:t>D. </a:t>
              </a:r>
              <a:r>
                <a:rPr lang="vi-VN" sz="2400" dirty="0">
                  <a:latin typeface="+mj-lt"/>
                </a:rPr>
                <a:t>Alcohol bậc bất kì</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5</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B</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7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7"/>
            <a:ext cx="9692232" cy="2687814"/>
            <a:chOff x="830424" y="1285097"/>
            <a:chExt cx="7007290" cy="250814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197822"/>
            </a:xfrm>
            <a:prstGeom prst="rect">
              <a:avLst/>
            </a:prstGeom>
            <a:noFill/>
          </p:spPr>
          <p:txBody>
            <a:bodyPr wrap="square" rtlCol="0">
              <a:spAutoFit/>
            </a:bodyPr>
            <a:lstStyle/>
            <a:p>
              <a:pPr algn="ctr">
                <a:lnSpc>
                  <a:spcPct val="125000"/>
                </a:lnSpc>
              </a:pPr>
              <a:r>
                <a:rPr lang="vi-VN" sz="2400" dirty="0">
                  <a:latin typeface="+mj-lt"/>
                </a:rPr>
                <a:t>  Để phân biệt aldehyde và ketone, ta dùng</a:t>
              </a:r>
            </a:p>
            <a:p>
              <a:pPr>
                <a:lnSpc>
                  <a:spcPct val="125000"/>
                </a:lnSpc>
              </a:pPr>
              <a:r>
                <a:rPr lang="en-US" sz="2400" b="1" dirty="0">
                  <a:solidFill>
                    <a:srgbClr val="FF0000"/>
                  </a:solidFill>
                  <a:latin typeface="+mj-lt"/>
                </a:rPr>
                <a:t>A. </a:t>
              </a:r>
              <a:r>
                <a:rPr lang="vi-VN" sz="2400" dirty="0">
                  <a:latin typeface="+mj-lt"/>
                </a:rPr>
                <a:t>Thuốc thử Fehling</a:t>
              </a:r>
            </a:p>
            <a:p>
              <a:pPr>
                <a:lnSpc>
                  <a:spcPct val="125000"/>
                </a:lnSpc>
              </a:pPr>
              <a:r>
                <a:rPr lang="en-US" sz="2400" b="1" dirty="0">
                  <a:solidFill>
                    <a:srgbClr val="FF0000"/>
                  </a:solidFill>
                  <a:latin typeface="+mj-lt"/>
                </a:rPr>
                <a:t>B. </a:t>
              </a:r>
              <a:r>
                <a:rPr lang="vi-VN" sz="2400" dirty="0">
                  <a:latin typeface="+mj-lt"/>
                </a:rPr>
                <a:t>Thuốc thử Tollens</a:t>
              </a:r>
            </a:p>
            <a:p>
              <a:pPr>
                <a:lnSpc>
                  <a:spcPct val="125000"/>
                </a:lnSpc>
              </a:pPr>
              <a:r>
                <a:rPr lang="en-US" sz="2400" b="1" dirty="0">
                  <a:solidFill>
                    <a:srgbClr val="FF0000"/>
                  </a:solidFill>
                  <a:latin typeface="+mj-lt"/>
                </a:rPr>
                <a:t>C. </a:t>
              </a:r>
              <a:r>
                <a:rPr lang="vi-VN" sz="2400" dirty="0">
                  <a:latin typeface="+mj-lt"/>
                </a:rPr>
                <a:t>Thuốc thử Schiff</a:t>
              </a:r>
            </a:p>
            <a:p>
              <a:pPr>
                <a:lnSpc>
                  <a:spcPct val="125000"/>
                </a:lnSpc>
              </a:pPr>
              <a:r>
                <a:rPr lang="en-US" sz="2400" b="1" dirty="0">
                  <a:solidFill>
                    <a:srgbClr val="FF0000"/>
                  </a:solidFill>
                  <a:latin typeface="+mj-lt"/>
                </a:rPr>
                <a:t>D. </a:t>
              </a:r>
              <a:r>
                <a:rPr lang="vi-VN" sz="2400" dirty="0">
                  <a:latin typeface="+mj-lt"/>
                </a:rPr>
                <a:t>Không phân biệt được</a:t>
              </a:r>
              <a:endParaRPr lang="en-US" sz="2400" dirty="0">
                <a:latin typeface="+mj-lt"/>
              </a:endParaRP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6</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A</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91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ADDFD49-C84E-B182-8369-55AA71A3ED3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546EDACA-D472-716B-B02B-3FA89BF64FB7}"/>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A28C8C-682D-16FA-9C7A-DCD5B723E5CF}"/>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0164B40-2621-A02A-EAB2-4E3F74258F20}"/>
              </a:ext>
            </a:extLst>
          </p:cNvPr>
          <p:cNvGrpSpPr/>
          <p:nvPr/>
        </p:nvGrpSpPr>
        <p:grpSpPr>
          <a:xfrm rot="1088608">
            <a:off x="-187326" y="5807103"/>
            <a:ext cx="949325" cy="1263623"/>
            <a:chOff x="-250825" y="5500687"/>
            <a:chExt cx="1169986" cy="1557339"/>
          </a:xfrm>
        </p:grpSpPr>
        <p:pic>
          <p:nvPicPr>
            <p:cNvPr id="12" name="Graphic 11">
              <a:extLst>
                <a:ext uri="{FF2B5EF4-FFF2-40B4-BE49-F238E27FC236}">
                  <a16:creationId xmlns:a16="http://schemas.microsoft.com/office/drawing/2014/main" id="{901B5E7E-BB69-9BCC-3E23-11A8399D4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6687" y="5500687"/>
              <a:ext cx="676275" cy="1266825"/>
            </a:xfrm>
            <a:prstGeom prst="rect">
              <a:avLst/>
            </a:prstGeom>
          </p:spPr>
        </p:pic>
        <p:pic>
          <p:nvPicPr>
            <p:cNvPr id="10" name="Graphic 9">
              <a:extLst>
                <a:ext uri="{FF2B5EF4-FFF2-40B4-BE49-F238E27FC236}">
                  <a16:creationId xmlns:a16="http://schemas.microsoft.com/office/drawing/2014/main" id="{E1A75FFD-9586-3D6C-98EE-58E410238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61625">
              <a:off x="-250825" y="5573713"/>
              <a:ext cx="876300" cy="1400175"/>
            </a:xfrm>
            <a:prstGeom prst="rect">
              <a:avLst/>
            </a:prstGeom>
          </p:spPr>
        </p:pic>
        <p:pic>
          <p:nvPicPr>
            <p:cNvPr id="14" name="Graphic 13">
              <a:extLst>
                <a:ext uri="{FF2B5EF4-FFF2-40B4-BE49-F238E27FC236}">
                  <a16:creationId xmlns:a16="http://schemas.microsoft.com/office/drawing/2014/main" id="{8830E5BF-CD27-C9EF-1D2D-C0EDC862A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6236">
              <a:off x="471486" y="5895976"/>
              <a:ext cx="447675" cy="1162050"/>
            </a:xfrm>
            <a:prstGeom prst="rect">
              <a:avLst/>
            </a:prstGeom>
          </p:spPr>
        </p:pic>
      </p:grpSp>
      <p:pic>
        <p:nvPicPr>
          <p:cNvPr id="16" name="Graphic 15">
            <a:extLst>
              <a:ext uri="{FF2B5EF4-FFF2-40B4-BE49-F238E27FC236}">
                <a16:creationId xmlns:a16="http://schemas.microsoft.com/office/drawing/2014/main" id="{AA1F087A-974F-A137-89F9-6F623C301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27682" y="5703742"/>
            <a:ext cx="964317" cy="1154258"/>
          </a:xfrm>
          <a:prstGeom prst="rect">
            <a:avLst/>
          </a:prstGeom>
        </p:spPr>
      </p:pic>
      <p:grpSp>
        <p:nvGrpSpPr>
          <p:cNvPr id="22" name="Group 21">
            <a:extLst>
              <a:ext uri="{FF2B5EF4-FFF2-40B4-BE49-F238E27FC236}">
                <a16:creationId xmlns:a16="http://schemas.microsoft.com/office/drawing/2014/main" id="{F18E3906-06A6-A96B-4D2E-40417DF9C6FA}"/>
              </a:ext>
            </a:extLst>
          </p:cNvPr>
          <p:cNvGrpSpPr/>
          <p:nvPr/>
        </p:nvGrpSpPr>
        <p:grpSpPr>
          <a:xfrm>
            <a:off x="1219201" y="1285097"/>
            <a:ext cx="9692232" cy="2687814"/>
            <a:chOff x="830424" y="1285097"/>
            <a:chExt cx="7007290" cy="2508146"/>
          </a:xfrm>
        </p:grpSpPr>
        <p:sp>
          <p:nvSpPr>
            <p:cNvPr id="21" name="Rectangle 20">
              <a:extLst>
                <a:ext uri="{FF2B5EF4-FFF2-40B4-BE49-F238E27FC236}">
                  <a16:creationId xmlns:a16="http://schemas.microsoft.com/office/drawing/2014/main" id="{4CE0BE9F-6D8C-E12C-ECFC-70D06F7F751F}"/>
                </a:ext>
              </a:extLst>
            </p:cNvPr>
            <p:cNvSpPr/>
            <p:nvPr/>
          </p:nvSpPr>
          <p:spPr>
            <a:xfrm>
              <a:off x="830424" y="1285097"/>
              <a:ext cx="7007290" cy="2508146"/>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7ADE09-ED1B-C27A-D911-E16FE4A7ED13}"/>
                </a:ext>
              </a:extLst>
            </p:cNvPr>
            <p:cNvSpPr txBox="1"/>
            <p:nvPr/>
          </p:nvSpPr>
          <p:spPr>
            <a:xfrm>
              <a:off x="969910" y="1399464"/>
              <a:ext cx="6772684" cy="2197822"/>
            </a:xfrm>
            <a:prstGeom prst="rect">
              <a:avLst/>
            </a:prstGeom>
            <a:noFill/>
          </p:spPr>
          <p:txBody>
            <a:bodyPr wrap="square" rtlCol="0">
              <a:spAutoFit/>
            </a:bodyPr>
            <a:lstStyle/>
            <a:p>
              <a:pPr algn="ctr">
                <a:lnSpc>
                  <a:spcPct val="125000"/>
                </a:lnSpc>
              </a:pPr>
              <a:r>
                <a:rPr lang="vi-VN" sz="2400" dirty="0">
                  <a:latin typeface="+mj-lt"/>
                </a:rPr>
                <a:t>  </a:t>
              </a:r>
              <a:r>
                <a:rPr lang="en-US" sz="2400" dirty="0">
                  <a:latin typeface="+mj-lt"/>
                </a:rPr>
                <a:t>Ở </a:t>
              </a:r>
              <a:r>
                <a:rPr lang="en-US" sz="2400" dirty="0" err="1">
                  <a:latin typeface="+mj-lt"/>
                </a:rPr>
                <a:t>điều</a:t>
              </a:r>
              <a:r>
                <a:rPr lang="en-US" sz="2400" dirty="0">
                  <a:latin typeface="+mj-lt"/>
                </a:rPr>
                <a:t> </a:t>
              </a:r>
              <a:r>
                <a:rPr lang="en-US" sz="2400" dirty="0" err="1">
                  <a:latin typeface="+mj-lt"/>
                </a:rPr>
                <a:t>kiện</a:t>
              </a:r>
              <a:r>
                <a:rPr lang="en-US" sz="2400" dirty="0">
                  <a:latin typeface="+mj-lt"/>
                </a:rPr>
                <a:t> </a:t>
              </a:r>
              <a:r>
                <a:rPr lang="en-US" sz="2400" dirty="0" err="1">
                  <a:latin typeface="+mj-lt"/>
                </a:rPr>
                <a:t>thường</a:t>
              </a:r>
              <a:r>
                <a:rPr lang="en-US" sz="2400" dirty="0">
                  <a:latin typeface="+mj-lt"/>
                </a:rPr>
                <a:t>, F</a:t>
              </a:r>
              <a:r>
                <a:rPr lang="vi-VN" sz="2400" dirty="0">
                  <a:latin typeface="+mj-lt"/>
                </a:rPr>
                <a:t>ormic aldehyde </a:t>
              </a:r>
              <a:r>
                <a:rPr lang="en-US" sz="2400" dirty="0" err="1">
                  <a:latin typeface="+mj-lt"/>
                </a:rPr>
                <a:t>là</a:t>
              </a:r>
              <a:r>
                <a:rPr lang="en-US" sz="2400" dirty="0">
                  <a:latin typeface="+mj-lt"/>
                </a:rPr>
                <a:t>:</a:t>
              </a:r>
              <a:endParaRPr lang="vi-VN" sz="2400" dirty="0">
                <a:latin typeface="+mj-lt"/>
              </a:endParaRPr>
            </a:p>
            <a:p>
              <a:pPr>
                <a:lnSpc>
                  <a:spcPct val="125000"/>
                </a:lnSpc>
              </a:pPr>
              <a:r>
                <a:rPr lang="en-US" sz="2400" b="1" dirty="0">
                  <a:solidFill>
                    <a:srgbClr val="FF0000"/>
                  </a:solidFill>
                  <a:latin typeface="+mj-lt"/>
                </a:rPr>
                <a:t>A. </a:t>
              </a:r>
              <a:r>
                <a:rPr lang="en-US" sz="2400" dirty="0" err="1">
                  <a:latin typeface="+mj-lt"/>
                </a:rPr>
                <a:t>Chất</a:t>
              </a:r>
              <a:r>
                <a:rPr lang="en-US" sz="2400" dirty="0">
                  <a:latin typeface="+mj-lt"/>
                </a:rPr>
                <a:t> </a:t>
              </a:r>
              <a:r>
                <a:rPr lang="en-US" sz="2400" dirty="0" err="1">
                  <a:latin typeface="+mj-lt"/>
                </a:rPr>
                <a:t>khí</a:t>
              </a:r>
              <a:r>
                <a:rPr lang="en-US" sz="2400" dirty="0">
                  <a:latin typeface="+mj-lt"/>
                </a:rPr>
                <a:t>.</a:t>
              </a:r>
              <a:endParaRPr lang="vi-VN" sz="2400" dirty="0">
                <a:latin typeface="+mj-lt"/>
              </a:endParaRPr>
            </a:p>
            <a:p>
              <a:pPr>
                <a:lnSpc>
                  <a:spcPct val="125000"/>
                </a:lnSpc>
              </a:pPr>
              <a:r>
                <a:rPr lang="en-US" sz="2400" b="1" dirty="0">
                  <a:solidFill>
                    <a:srgbClr val="FF0000"/>
                  </a:solidFill>
                  <a:latin typeface="+mj-lt"/>
                </a:rPr>
                <a:t>B. </a:t>
              </a:r>
              <a:r>
                <a:rPr lang="en-US" sz="2400" dirty="0" err="1">
                  <a:latin typeface="+mj-lt"/>
                </a:rPr>
                <a:t>Chất</a:t>
              </a:r>
              <a:r>
                <a:rPr lang="en-US" sz="2400" dirty="0">
                  <a:latin typeface="+mj-lt"/>
                </a:rPr>
                <a:t> </a:t>
              </a:r>
              <a:r>
                <a:rPr lang="en-US" sz="2400" dirty="0" err="1">
                  <a:latin typeface="+mj-lt"/>
                </a:rPr>
                <a:t>rắn</a:t>
              </a:r>
              <a:r>
                <a:rPr lang="en-US" sz="2400" dirty="0">
                  <a:latin typeface="+mj-lt"/>
                </a:rPr>
                <a:t>.</a:t>
              </a:r>
              <a:endParaRPr lang="vi-VN" sz="2400" dirty="0">
                <a:latin typeface="+mj-lt"/>
              </a:endParaRPr>
            </a:p>
            <a:p>
              <a:pPr>
                <a:lnSpc>
                  <a:spcPct val="125000"/>
                </a:lnSpc>
              </a:pPr>
              <a:r>
                <a:rPr lang="en-US" sz="2400" b="1" dirty="0">
                  <a:solidFill>
                    <a:srgbClr val="FF0000"/>
                  </a:solidFill>
                  <a:latin typeface="+mj-lt"/>
                </a:rPr>
                <a:t>C. </a:t>
              </a:r>
              <a:r>
                <a:rPr lang="en-US" sz="2400" dirty="0" err="1">
                  <a:latin typeface="+mj-lt"/>
                </a:rPr>
                <a:t>Chất</a:t>
              </a:r>
              <a:r>
                <a:rPr lang="en-US" sz="2400" dirty="0">
                  <a:latin typeface="+mj-lt"/>
                </a:rPr>
                <a:t> </a:t>
              </a:r>
              <a:r>
                <a:rPr lang="en-US" sz="2400" dirty="0" err="1">
                  <a:latin typeface="+mj-lt"/>
                </a:rPr>
                <a:t>lỏng</a:t>
              </a:r>
              <a:r>
                <a:rPr lang="en-US" sz="2400" dirty="0">
                  <a:latin typeface="+mj-lt"/>
                </a:rPr>
                <a:t>.</a:t>
              </a:r>
              <a:endParaRPr lang="vi-VN" sz="2400" dirty="0">
                <a:latin typeface="+mj-lt"/>
              </a:endParaRPr>
            </a:p>
            <a:p>
              <a:pPr>
                <a:lnSpc>
                  <a:spcPct val="125000"/>
                </a:lnSpc>
              </a:pPr>
              <a:r>
                <a:rPr lang="en-US" sz="2400" b="1" dirty="0">
                  <a:solidFill>
                    <a:srgbClr val="FF0000"/>
                  </a:solidFill>
                  <a:latin typeface="+mj-lt"/>
                </a:rPr>
                <a:t>D. </a:t>
              </a:r>
              <a:r>
                <a:rPr lang="en-US" sz="2400" dirty="0" err="1">
                  <a:latin typeface="+mj-lt"/>
                </a:rPr>
                <a:t>Vô</a:t>
              </a:r>
              <a:r>
                <a:rPr lang="en-US" sz="2400" dirty="0">
                  <a:latin typeface="+mj-lt"/>
                </a:rPr>
                <a:t> </a:t>
              </a:r>
              <a:r>
                <a:rPr lang="en-US" sz="2400" dirty="0" err="1">
                  <a:latin typeface="+mj-lt"/>
                </a:rPr>
                <a:t>định</a:t>
              </a:r>
              <a:r>
                <a:rPr lang="en-US" sz="2400" dirty="0">
                  <a:latin typeface="+mj-lt"/>
                </a:rPr>
                <a:t> </a:t>
              </a:r>
              <a:r>
                <a:rPr lang="en-US" sz="2400" dirty="0" err="1">
                  <a:latin typeface="+mj-lt"/>
                </a:rPr>
                <a:t>hình</a:t>
              </a:r>
              <a:r>
                <a:rPr lang="en-US" sz="2400" dirty="0">
                  <a:latin typeface="+mj-lt"/>
                </a:rPr>
                <a:t>.</a:t>
              </a:r>
            </a:p>
          </p:txBody>
        </p:sp>
      </p:grpSp>
      <p:grpSp>
        <p:nvGrpSpPr>
          <p:cNvPr id="20" name="Group 19">
            <a:extLst>
              <a:ext uri="{FF2B5EF4-FFF2-40B4-BE49-F238E27FC236}">
                <a16:creationId xmlns:a16="http://schemas.microsoft.com/office/drawing/2014/main" id="{DC15CBEC-710F-690F-F950-3DD4410FA9C5}"/>
              </a:ext>
            </a:extLst>
          </p:cNvPr>
          <p:cNvGrpSpPr/>
          <p:nvPr/>
        </p:nvGrpSpPr>
        <p:grpSpPr>
          <a:xfrm>
            <a:off x="454433" y="358775"/>
            <a:ext cx="2696526" cy="764768"/>
            <a:chOff x="454433" y="358775"/>
            <a:chExt cx="2696526" cy="764768"/>
          </a:xfrm>
        </p:grpSpPr>
        <p:sp>
          <p:nvSpPr>
            <p:cNvPr id="7" name="Rectangle: Rounded Corners 6">
              <a:extLst>
                <a:ext uri="{FF2B5EF4-FFF2-40B4-BE49-F238E27FC236}">
                  <a16:creationId xmlns:a16="http://schemas.microsoft.com/office/drawing/2014/main" id="{9AEA8930-7BEA-20A5-2FCD-9CD39CE15D6B}"/>
                </a:ext>
              </a:extLst>
            </p:cNvPr>
            <p:cNvSpPr/>
            <p:nvPr/>
          </p:nvSpPr>
          <p:spPr>
            <a:xfrm>
              <a:off x="1010038" y="441866"/>
              <a:ext cx="2140921" cy="60326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2D4C55-9A0F-12D3-182A-66151AF82B69}"/>
                </a:ext>
              </a:extLst>
            </p:cNvPr>
            <p:cNvSpPr txBox="1"/>
            <p:nvPr/>
          </p:nvSpPr>
          <p:spPr>
            <a:xfrm>
              <a:off x="1162583" y="499477"/>
              <a:ext cx="1914242" cy="523220"/>
            </a:xfrm>
            <a:prstGeom prst="rect">
              <a:avLst/>
            </a:prstGeom>
            <a:noFill/>
          </p:spPr>
          <p:txBody>
            <a:bodyPr wrap="none" rtlCol="0">
              <a:spAutoFit/>
            </a:bodyPr>
            <a:lstStyle/>
            <a:p>
              <a:r>
                <a:rPr lang="en-US" sz="2800" b="1" dirty="0">
                  <a:solidFill>
                    <a:srgbClr val="FFFF00"/>
                  </a:solidFill>
                </a:rPr>
                <a:t>BÀI TẬP 7</a:t>
              </a:r>
            </a:p>
          </p:txBody>
        </p:sp>
        <p:pic>
          <p:nvPicPr>
            <p:cNvPr id="18" name="Picture 17">
              <a:extLst>
                <a:ext uri="{FF2B5EF4-FFF2-40B4-BE49-F238E27FC236}">
                  <a16:creationId xmlns:a16="http://schemas.microsoft.com/office/drawing/2014/main" id="{689C472A-7932-1F87-A7D0-BEBC19BC8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433" y="358775"/>
              <a:ext cx="764768" cy="764768"/>
            </a:xfrm>
            <a:prstGeom prst="rect">
              <a:avLst/>
            </a:prstGeom>
          </p:spPr>
        </p:pic>
      </p:grpSp>
      <p:grpSp>
        <p:nvGrpSpPr>
          <p:cNvPr id="27" name="Group 26">
            <a:extLst>
              <a:ext uri="{FF2B5EF4-FFF2-40B4-BE49-F238E27FC236}">
                <a16:creationId xmlns:a16="http://schemas.microsoft.com/office/drawing/2014/main" id="{73345827-336F-B095-76E3-9C2F9B24057A}"/>
              </a:ext>
            </a:extLst>
          </p:cNvPr>
          <p:cNvGrpSpPr/>
          <p:nvPr/>
        </p:nvGrpSpPr>
        <p:grpSpPr>
          <a:xfrm>
            <a:off x="5127623" y="4870901"/>
            <a:ext cx="1936752" cy="517825"/>
            <a:chOff x="5041899" y="5447612"/>
            <a:chExt cx="1936752" cy="517825"/>
          </a:xfrm>
        </p:grpSpPr>
        <p:sp>
          <p:nvSpPr>
            <p:cNvPr id="23" name="TextBox 22">
              <a:extLst>
                <a:ext uri="{FF2B5EF4-FFF2-40B4-BE49-F238E27FC236}">
                  <a16:creationId xmlns:a16="http://schemas.microsoft.com/office/drawing/2014/main" id="{B1AD25D7-0E52-79D7-70BD-2B9A0040C6AE}"/>
                </a:ext>
              </a:extLst>
            </p:cNvPr>
            <p:cNvSpPr txBox="1"/>
            <p:nvPr/>
          </p:nvSpPr>
          <p:spPr>
            <a:xfrm>
              <a:off x="5666741" y="5447612"/>
              <a:ext cx="1311910" cy="508601"/>
            </a:xfrm>
            <a:prstGeom prst="rect">
              <a:avLst/>
            </a:prstGeom>
            <a:noFill/>
          </p:spPr>
          <p:txBody>
            <a:bodyPr wrap="square" rtlCol="0">
              <a:spAutoFit/>
            </a:bodyPr>
            <a:lstStyle/>
            <a:p>
              <a:pPr>
                <a:lnSpc>
                  <a:spcPct val="125000"/>
                </a:lnSpc>
              </a:pPr>
              <a:r>
                <a:rPr lang="en-US" sz="2400" b="1" dirty="0" err="1">
                  <a:latin typeface="+mj-lt"/>
                </a:rPr>
                <a:t>Chọn</a:t>
              </a:r>
              <a:r>
                <a:rPr lang="en-US" sz="2400" b="1" dirty="0">
                  <a:latin typeface="+mj-lt"/>
                </a:rPr>
                <a:t> </a:t>
              </a:r>
              <a:r>
                <a:rPr lang="en-US" sz="2400" b="1" dirty="0">
                  <a:solidFill>
                    <a:schemeClr val="accent5">
                      <a:lumMod val="75000"/>
                    </a:schemeClr>
                  </a:solidFill>
                  <a:latin typeface="+mj-lt"/>
                </a:rPr>
                <a:t>A</a:t>
              </a:r>
              <a:endParaRPr lang="vi-VN" sz="2400" b="1" dirty="0">
                <a:solidFill>
                  <a:schemeClr val="accent5">
                    <a:lumMod val="75000"/>
                  </a:schemeClr>
                </a:solidFill>
                <a:latin typeface="+mj-lt"/>
              </a:endParaRPr>
            </a:p>
          </p:txBody>
        </p:sp>
        <p:sp>
          <p:nvSpPr>
            <p:cNvPr id="24" name="Arrow: Right 23">
              <a:extLst>
                <a:ext uri="{FF2B5EF4-FFF2-40B4-BE49-F238E27FC236}">
                  <a16:creationId xmlns:a16="http://schemas.microsoft.com/office/drawing/2014/main" id="{3B300D7E-E4A4-E70A-C063-548661AB2989}"/>
                </a:ext>
              </a:extLst>
            </p:cNvPr>
            <p:cNvSpPr/>
            <p:nvPr/>
          </p:nvSpPr>
          <p:spPr>
            <a:xfrm>
              <a:off x="5041899" y="5489187"/>
              <a:ext cx="621545" cy="47625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13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5718</Words>
  <Application>Microsoft Office PowerPoint</Application>
  <PresentationFormat>Widescreen</PresentationFormat>
  <Paragraphs>798</Paragraphs>
  <Slides>103</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103</vt:i4>
      </vt:variant>
    </vt:vector>
  </HeadingPairs>
  <TitlesOfParts>
    <vt:vector size="114" baseType="lpstr">
      <vt:lpstr>#9Slide02 Noi dung dai</vt:lpstr>
      <vt:lpstr>A2.Jovis-WorkSansRegular-San</vt:lpstr>
      <vt:lpstr>A3.Jovis-BebasNeueBold-San</vt:lpstr>
      <vt:lpstr>Arial</vt:lpstr>
      <vt:lpstr>Averta Std ExtraBold</vt:lpstr>
      <vt:lpstr>Calibri</vt:lpstr>
      <vt:lpstr>Roboto</vt:lpstr>
      <vt:lpstr>Tahoma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DELL</cp:lastModifiedBy>
  <cp:revision>4</cp:revision>
  <dcterms:created xsi:type="dcterms:W3CDTF">2023-12-26T09:55:43Z</dcterms:created>
  <dcterms:modified xsi:type="dcterms:W3CDTF">2024-04-06T05:57:05Z</dcterms:modified>
</cp:coreProperties>
</file>