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424" r:id="rId3"/>
    <p:sldId id="396" r:id="rId4"/>
    <p:sldId id="425" r:id="rId5"/>
    <p:sldId id="426" r:id="rId6"/>
    <p:sldId id="428" r:id="rId7"/>
    <p:sldId id="475" r:id="rId8"/>
    <p:sldId id="440" r:id="rId9"/>
    <p:sldId id="476" r:id="rId10"/>
    <p:sldId id="477" r:id="rId11"/>
    <p:sldId id="683" r:id="rId12"/>
    <p:sldId id="684" r:id="rId13"/>
    <p:sldId id="745" r:id="rId14"/>
    <p:sldId id="751" r:id="rId15"/>
    <p:sldId id="752" r:id="rId16"/>
    <p:sldId id="753" r:id="rId17"/>
    <p:sldId id="754" r:id="rId18"/>
    <p:sldId id="755" r:id="rId19"/>
    <p:sldId id="756" r:id="rId20"/>
    <p:sldId id="693" r:id="rId21"/>
    <p:sldId id="760" r:id="rId22"/>
    <p:sldId id="761" r:id="rId23"/>
    <p:sldId id="694" r:id="rId24"/>
    <p:sldId id="762" r:id="rId25"/>
    <p:sldId id="763" r:id="rId26"/>
    <p:sldId id="759" r:id="rId27"/>
    <p:sldId id="764" r:id="rId28"/>
    <p:sldId id="695" r:id="rId29"/>
    <p:sldId id="765" r:id="rId30"/>
    <p:sldId id="696" r:id="rId31"/>
    <p:sldId id="768" r:id="rId32"/>
    <p:sldId id="766" r:id="rId33"/>
    <p:sldId id="767" r:id="rId34"/>
    <p:sldId id="697" r:id="rId35"/>
    <p:sldId id="701" r:id="rId36"/>
    <p:sldId id="702" r:id="rId37"/>
    <p:sldId id="769" r:id="rId38"/>
    <p:sldId id="770" r:id="rId39"/>
    <p:sldId id="700" r:id="rId40"/>
    <p:sldId id="771" r:id="rId41"/>
    <p:sldId id="432" r:id="rId42"/>
    <p:sldId id="772" r:id="rId43"/>
    <p:sldId id="773" r:id="rId44"/>
    <p:sldId id="774" r:id="rId45"/>
    <p:sldId id="705" r:id="rId46"/>
    <p:sldId id="775" r:id="rId47"/>
    <p:sldId id="776" r:id="rId48"/>
    <p:sldId id="777" r:id="rId49"/>
    <p:sldId id="437" r:id="rId50"/>
    <p:sldId id="778" r:id="rId51"/>
    <p:sldId id="779" r:id="rId52"/>
    <p:sldId id="780" r:id="rId53"/>
    <p:sldId id="781" r:id="rId54"/>
    <p:sldId id="690" r:id="rId55"/>
    <p:sldId id="658" r:id="rId56"/>
    <p:sldId id="285" r:id="rId57"/>
    <p:sldId id="782" r:id="rId58"/>
    <p:sldId id="783" r:id="rId59"/>
    <p:sldId id="784" r:id="rId60"/>
    <p:sldId id="785" r:id="rId61"/>
    <p:sldId id="786" r:id="rId62"/>
    <p:sldId id="78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E0"/>
    <a:srgbClr val="FFFFFF"/>
    <a:srgbClr val="FC5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701"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F240A-7E43-47C0-A65F-84DE9EA8D428}"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653D0-8B46-4ACA-99F8-B0F0C1ABA401}" type="slidenum">
              <a:rPr lang="en-US" smtClean="0"/>
              <a:t>‹#›</a:t>
            </a:fld>
            <a:endParaRPr lang="en-US"/>
          </a:p>
        </p:txBody>
      </p:sp>
    </p:spTree>
    <p:extLst>
      <p:ext uri="{BB962C8B-B14F-4D97-AF65-F5344CB8AC3E}">
        <p14:creationId xmlns:p14="http://schemas.microsoft.com/office/powerpoint/2010/main" val="181537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0158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6238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7670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586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5291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49899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55332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3724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E78E2-18C1-4EEB-BA27-78770F185C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851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60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949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669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E86C-16FC-9CD2-D180-EB6224957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050C3E-8B4A-B3CB-1F2B-02C7D02352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F759E7-24D5-5D53-DCFA-FAD270E52A94}"/>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5" name="Footer Placeholder 4">
            <a:extLst>
              <a:ext uri="{FF2B5EF4-FFF2-40B4-BE49-F238E27FC236}">
                <a16:creationId xmlns:a16="http://schemas.microsoft.com/office/drawing/2014/main" id="{85719C78-FE4B-467E-F147-C0345998D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F1567-F0D8-651D-8812-8C5CC6D0C8D1}"/>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31608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676D-21F2-5A0F-1C08-AEC42F313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B104FB-23C5-8CAC-974E-D34C10F1E1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2725C-6DA3-0612-DC56-DE5DBFA8CDFA}"/>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5" name="Footer Placeholder 4">
            <a:extLst>
              <a:ext uri="{FF2B5EF4-FFF2-40B4-BE49-F238E27FC236}">
                <a16:creationId xmlns:a16="http://schemas.microsoft.com/office/drawing/2014/main" id="{6A75E20E-90BA-693D-C0A7-65E27B101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11418-3F37-E3A9-4595-51F810D129FE}"/>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314173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57E86F-9156-2D01-C063-48B86BE824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C042E2-51C5-4133-1392-F44DC871F7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3E2B8-D0AF-B7F9-C308-CD21129A7521}"/>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5" name="Footer Placeholder 4">
            <a:extLst>
              <a:ext uri="{FF2B5EF4-FFF2-40B4-BE49-F238E27FC236}">
                <a16:creationId xmlns:a16="http://schemas.microsoft.com/office/drawing/2014/main" id="{7715237A-439D-5E28-F9A0-192E33047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60E4F-E9DA-61B9-6908-7FEECF38BCA3}"/>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110336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1"/>
            <a:ext cx="10515600" cy="632403"/>
          </a:xfrm>
        </p:spPr>
        <p:txBody>
          <a:bodyPr>
            <a:normAutofit/>
          </a:bodyPr>
          <a:lstStyle>
            <a:lvl1pPr>
              <a:defRPr sz="316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386156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342849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1" cy="2387600"/>
          </a:xfrm>
        </p:spPr>
        <p:txBody>
          <a:bodyPr anchor="b"/>
          <a:lstStyle>
            <a:lvl1pPr algn="ctr">
              <a:defRPr sz="5926"/>
            </a:lvl1pPr>
          </a:lstStyle>
          <a:p>
            <a:r>
              <a:rPr lang="zh-CN" altLang="en-US"/>
              <a:t>单击此处编辑母版标题样式</a:t>
            </a:r>
          </a:p>
        </p:txBody>
      </p:sp>
      <p:sp>
        <p:nvSpPr>
          <p:cNvPr id="3" name="副标题 2"/>
          <p:cNvSpPr>
            <a:spLocks noGrp="1"/>
          </p:cNvSpPr>
          <p:nvPr>
            <p:ph type="subTitle" idx="1"/>
          </p:nvPr>
        </p:nvSpPr>
        <p:spPr>
          <a:xfrm>
            <a:off x="1524000" y="3602039"/>
            <a:ext cx="9144001" cy="1655763"/>
          </a:xfrm>
        </p:spPr>
        <p:txBody>
          <a:bodyPr/>
          <a:lstStyle>
            <a:lvl1pPr marL="0" indent="0" algn="ctr">
              <a:buNone/>
              <a:defRPr sz="2370"/>
            </a:lvl1pPr>
            <a:lvl2pPr marL="451532" indent="0" algn="ctr">
              <a:buNone/>
              <a:defRPr sz="1975"/>
            </a:lvl2pPr>
            <a:lvl3pPr marL="903065" indent="0" algn="ctr">
              <a:buNone/>
              <a:defRPr sz="1778"/>
            </a:lvl3pPr>
            <a:lvl4pPr marL="1354597" indent="0" algn="ctr">
              <a:buNone/>
              <a:defRPr sz="1580"/>
            </a:lvl4pPr>
            <a:lvl5pPr marL="1806130" indent="0" algn="ctr">
              <a:buNone/>
              <a:defRPr sz="1580"/>
            </a:lvl5pPr>
            <a:lvl6pPr marL="2257662" indent="0" algn="ctr">
              <a:buNone/>
              <a:defRPr sz="1580"/>
            </a:lvl6pPr>
            <a:lvl7pPr marL="2709195" indent="0" algn="ctr">
              <a:buNone/>
              <a:defRPr sz="1580"/>
            </a:lvl7pPr>
            <a:lvl8pPr marL="3160727" indent="0" algn="ctr">
              <a:buNone/>
              <a:defRPr sz="1580"/>
            </a:lvl8pPr>
            <a:lvl9pPr marL="3612259" indent="0" algn="ctr">
              <a:buNone/>
              <a:defRPr sz="158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2023/9/5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0889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23076041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2680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AA55-33B8-0F85-34A5-DA866DB86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620FA-B425-85A5-4B91-321151F25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B0773-17FC-1D0D-94C5-621BC14E39FC}"/>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5" name="Footer Placeholder 4">
            <a:extLst>
              <a:ext uri="{FF2B5EF4-FFF2-40B4-BE49-F238E27FC236}">
                <a16:creationId xmlns:a16="http://schemas.microsoft.com/office/drawing/2014/main" id="{4462CF54-5AC6-43C5-2359-ABDF2A94E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9CF4F-F7C4-4509-6D0A-587992777DFC}"/>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400620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9C66-5A82-E136-F64A-112B84477E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8B3FD-8CB4-EB0D-FF04-1E88989BF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16093-CA1F-8CF9-4205-8DD150DD8904}"/>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5" name="Footer Placeholder 4">
            <a:extLst>
              <a:ext uri="{FF2B5EF4-FFF2-40B4-BE49-F238E27FC236}">
                <a16:creationId xmlns:a16="http://schemas.microsoft.com/office/drawing/2014/main" id="{06EFE69F-1015-58F5-9D88-75DD56D00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6F55E-9EED-155B-E88E-C0382AB3196D}"/>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217669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B9A78-2C0C-182B-94AB-0A32CA9F1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A7306-F56D-A877-97DE-DC380876EA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8B8093-42A5-35B8-1B52-BCA013219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1AB936-A375-776A-6DDF-9FD39098AD8E}"/>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6" name="Footer Placeholder 5">
            <a:extLst>
              <a:ext uri="{FF2B5EF4-FFF2-40B4-BE49-F238E27FC236}">
                <a16:creationId xmlns:a16="http://schemas.microsoft.com/office/drawing/2014/main" id="{BFD855F4-52D9-D1C7-15EA-B8D491655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0D6F2-578B-0DC3-0E20-04BCD3394A90}"/>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38101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2D00-7DEB-8DEF-B544-02300B5F7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221ED0-8023-8DD0-ADCC-B7328BF8C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7584F-DC1F-6D11-CE66-C52FDC950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AF1FD9-8313-B7FB-04E0-4A6AA55AE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2848D0-ED3A-376E-435C-E8808483CB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456E-4F17-1DBC-63A5-443CFDC0C955}"/>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8" name="Footer Placeholder 7">
            <a:extLst>
              <a:ext uri="{FF2B5EF4-FFF2-40B4-BE49-F238E27FC236}">
                <a16:creationId xmlns:a16="http://schemas.microsoft.com/office/drawing/2014/main" id="{72AB496E-A75C-FD33-B4D2-506A9F9EE1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2A31E0-736F-CD0A-903D-C8B7BBC6AB16}"/>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1196098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C0D0-D114-8D03-E0A5-9912210F9A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7F8EE-2E37-D4A3-E859-48A94C1F9320}"/>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4" name="Footer Placeholder 3">
            <a:extLst>
              <a:ext uri="{FF2B5EF4-FFF2-40B4-BE49-F238E27FC236}">
                <a16:creationId xmlns:a16="http://schemas.microsoft.com/office/drawing/2014/main" id="{6023BCAA-3F91-BC2C-9C69-C370DEA84C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72E687-5F05-6B0F-195D-2AB91DE3554A}"/>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2256321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8A2FE-E789-426F-FE21-DAAA499B9A60}"/>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3" name="Footer Placeholder 2">
            <a:extLst>
              <a:ext uri="{FF2B5EF4-FFF2-40B4-BE49-F238E27FC236}">
                <a16:creationId xmlns:a16="http://schemas.microsoft.com/office/drawing/2014/main" id="{E3412E30-F179-51BC-CD57-096A3DD6B9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1FD322-76DC-FB9C-A87B-1FDD4D16BE37}"/>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197388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DD4F-51D1-4D21-4421-D904DE06F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CCFF40-7EFB-3BFB-B27F-F989B24B6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6FEBAD-C634-0C13-F550-DB3473BAC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0F226-8188-7A42-9C29-F46660DD8C5D}"/>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6" name="Footer Placeholder 5">
            <a:extLst>
              <a:ext uri="{FF2B5EF4-FFF2-40B4-BE49-F238E27FC236}">
                <a16:creationId xmlns:a16="http://schemas.microsoft.com/office/drawing/2014/main" id="{3A4807DD-1D15-0582-1D8F-8CCC46FDC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2823C-1F5E-1039-587E-171BDF06E631}"/>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2205472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059A-2A27-09DD-D59A-10B8CFCE1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25BF5-6B64-4591-33E9-F98A079D29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63B3E-905D-F897-BDA6-A376CF1E7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8DDD6-3076-A635-991C-1F115DF37970}"/>
              </a:ext>
            </a:extLst>
          </p:cNvPr>
          <p:cNvSpPr>
            <a:spLocks noGrp="1"/>
          </p:cNvSpPr>
          <p:nvPr>
            <p:ph type="dt" sz="half" idx="10"/>
          </p:nvPr>
        </p:nvSpPr>
        <p:spPr/>
        <p:txBody>
          <a:bodyPr/>
          <a:lstStyle/>
          <a:p>
            <a:fld id="{9DF8F9E3-A689-42CC-885D-24D070F3D2C6}" type="datetimeFigureOut">
              <a:rPr lang="en-US" smtClean="0"/>
              <a:t>9/5/2023</a:t>
            </a:fld>
            <a:endParaRPr lang="en-US"/>
          </a:p>
        </p:txBody>
      </p:sp>
      <p:sp>
        <p:nvSpPr>
          <p:cNvPr id="6" name="Footer Placeholder 5">
            <a:extLst>
              <a:ext uri="{FF2B5EF4-FFF2-40B4-BE49-F238E27FC236}">
                <a16:creationId xmlns:a16="http://schemas.microsoft.com/office/drawing/2014/main" id="{BEA493CA-AF4E-7738-C4C1-1F73B3A98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275E7-47B9-88B2-16D8-16CE5AABFB75}"/>
              </a:ext>
            </a:extLst>
          </p:cNvPr>
          <p:cNvSpPr>
            <a:spLocks noGrp="1"/>
          </p:cNvSpPr>
          <p:nvPr>
            <p:ph type="sldNum" sz="quarter" idx="12"/>
          </p:nvPr>
        </p:nvSpPr>
        <p:spPr/>
        <p:txBody>
          <a:bodyPr/>
          <a:lstStyle/>
          <a:p>
            <a:fld id="{A3D02171-9625-447E-B5C9-D023024065D9}" type="slidenum">
              <a:rPr lang="en-US" smtClean="0"/>
              <a:t>‹#›</a:t>
            </a:fld>
            <a:endParaRPr lang="en-US"/>
          </a:p>
        </p:txBody>
      </p:sp>
    </p:spTree>
    <p:extLst>
      <p:ext uri="{BB962C8B-B14F-4D97-AF65-F5344CB8AC3E}">
        <p14:creationId xmlns:p14="http://schemas.microsoft.com/office/powerpoint/2010/main" val="51536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FA6B5-0F4E-C30B-1CE3-43A026F7D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CFEA47-AB08-3DFF-1FD4-2223F667F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20061-FDB4-B319-D57B-85943F23E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8F9E3-A689-42CC-885D-24D070F3D2C6}" type="datetimeFigureOut">
              <a:rPr lang="en-US" smtClean="0"/>
              <a:t>9/5/2023</a:t>
            </a:fld>
            <a:endParaRPr lang="en-US"/>
          </a:p>
        </p:txBody>
      </p:sp>
      <p:sp>
        <p:nvSpPr>
          <p:cNvPr id="5" name="Footer Placeholder 4">
            <a:extLst>
              <a:ext uri="{FF2B5EF4-FFF2-40B4-BE49-F238E27FC236}">
                <a16:creationId xmlns:a16="http://schemas.microsoft.com/office/drawing/2014/main" id="{4375D47B-631E-29E5-9D3E-83E74442F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8910AB-A91A-999A-736E-DF7EEE047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02171-9625-447E-B5C9-D023024065D9}" type="slidenum">
              <a:rPr lang="en-US" smtClean="0"/>
              <a:t>‹#›</a:t>
            </a:fld>
            <a:endParaRPr lang="en-US"/>
          </a:p>
        </p:txBody>
      </p:sp>
    </p:spTree>
    <p:extLst>
      <p:ext uri="{BB962C8B-B14F-4D97-AF65-F5344CB8AC3E}">
        <p14:creationId xmlns:p14="http://schemas.microsoft.com/office/powerpoint/2010/main" val="1879040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D997B5FA-0921-464F-AAE1-844C04324D75}" type="datetimeFigureOut">
              <a:rPr lang="zh-CN" altLang="en-US" smtClean="0"/>
              <a:t>2023/9/5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8654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03065" rtl="0" eaLnBrk="1" latinLnBrk="0" hangingPunct="1">
        <a:lnSpc>
          <a:spcPct val="90000"/>
        </a:lnSpc>
        <a:spcBef>
          <a:spcPct val="0"/>
        </a:spcBef>
        <a:buNone/>
        <a:defRPr sz="4345" kern="1200">
          <a:solidFill>
            <a:schemeClr val="tx1"/>
          </a:solidFill>
          <a:latin typeface="+mj-lt"/>
          <a:ea typeface="+mj-ea"/>
          <a:cs typeface="+mj-cs"/>
        </a:defRPr>
      </a:lvl1pPr>
    </p:titleStyle>
    <p:bodyStyle>
      <a:lvl1pPr marL="225767" indent="-225767" algn="l" defTabSz="903065" rtl="0" eaLnBrk="1" latinLnBrk="0" hangingPunct="1">
        <a:lnSpc>
          <a:spcPct val="90000"/>
        </a:lnSpc>
        <a:spcBef>
          <a:spcPts val="988"/>
        </a:spcBef>
        <a:buFont typeface="Arial" panose="020B0604020202020204" pitchFamily="34" charset="0"/>
        <a:buChar char="•"/>
        <a:defRPr sz="2765" kern="1200">
          <a:solidFill>
            <a:schemeClr val="tx1"/>
          </a:solidFill>
          <a:latin typeface="+mn-lt"/>
          <a:ea typeface="+mn-ea"/>
          <a:cs typeface="+mn-cs"/>
        </a:defRPr>
      </a:lvl1pPr>
      <a:lvl2pPr marL="677299" indent="-225767" algn="l" defTabSz="903065" rtl="0" eaLnBrk="1" latinLnBrk="0" hangingPunct="1">
        <a:lnSpc>
          <a:spcPct val="90000"/>
        </a:lnSpc>
        <a:spcBef>
          <a:spcPts val="494"/>
        </a:spcBef>
        <a:buFont typeface="Arial" panose="020B0604020202020204" pitchFamily="34" charset="0"/>
        <a:buChar char="•"/>
        <a:defRPr sz="2370" kern="1200">
          <a:solidFill>
            <a:schemeClr val="tx1"/>
          </a:solidFill>
          <a:latin typeface="+mn-lt"/>
          <a:ea typeface="+mn-ea"/>
          <a:cs typeface="+mn-cs"/>
        </a:defRPr>
      </a:lvl2pPr>
      <a:lvl3pPr marL="1128832" indent="-225767" algn="l" defTabSz="903065" rtl="0" eaLnBrk="1" latinLnBrk="0" hangingPunct="1">
        <a:lnSpc>
          <a:spcPct val="90000"/>
        </a:lnSpc>
        <a:spcBef>
          <a:spcPts val="494"/>
        </a:spcBef>
        <a:buFont typeface="Arial" panose="020B0604020202020204" pitchFamily="34" charset="0"/>
        <a:buChar char="•"/>
        <a:defRPr sz="1975" kern="1200">
          <a:solidFill>
            <a:schemeClr val="tx1"/>
          </a:solidFill>
          <a:latin typeface="+mn-lt"/>
          <a:ea typeface="+mn-ea"/>
          <a:cs typeface="+mn-cs"/>
        </a:defRPr>
      </a:lvl3pPr>
      <a:lvl4pPr marL="158036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4pPr>
      <a:lvl5pPr marL="2031897"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5pPr>
      <a:lvl6pPr marL="2483429"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4961"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49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026"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zh-CN"/>
      </a:defPPr>
      <a:lvl1pPr marL="0" algn="l" defTabSz="903065" rtl="0" eaLnBrk="1" latinLnBrk="0" hangingPunct="1">
        <a:defRPr sz="1778" kern="1200">
          <a:solidFill>
            <a:schemeClr val="tx1"/>
          </a:solidFill>
          <a:latin typeface="+mn-lt"/>
          <a:ea typeface="+mn-ea"/>
          <a:cs typeface="+mn-cs"/>
        </a:defRPr>
      </a:lvl1pPr>
      <a:lvl2pPr marL="451532" algn="l" defTabSz="903065" rtl="0" eaLnBrk="1" latinLnBrk="0" hangingPunct="1">
        <a:defRPr sz="1778" kern="1200">
          <a:solidFill>
            <a:schemeClr val="tx1"/>
          </a:solidFill>
          <a:latin typeface="+mn-lt"/>
          <a:ea typeface="+mn-ea"/>
          <a:cs typeface="+mn-cs"/>
        </a:defRPr>
      </a:lvl2pPr>
      <a:lvl3pPr marL="903065" algn="l" defTabSz="903065" rtl="0" eaLnBrk="1" latinLnBrk="0" hangingPunct="1">
        <a:defRPr sz="1778" kern="1200">
          <a:solidFill>
            <a:schemeClr val="tx1"/>
          </a:solidFill>
          <a:latin typeface="+mn-lt"/>
          <a:ea typeface="+mn-ea"/>
          <a:cs typeface="+mn-cs"/>
        </a:defRPr>
      </a:lvl3pPr>
      <a:lvl4pPr marL="1354597" algn="l" defTabSz="903065" rtl="0" eaLnBrk="1" latinLnBrk="0" hangingPunct="1">
        <a:defRPr sz="1778" kern="1200">
          <a:solidFill>
            <a:schemeClr val="tx1"/>
          </a:solidFill>
          <a:latin typeface="+mn-lt"/>
          <a:ea typeface="+mn-ea"/>
          <a:cs typeface="+mn-cs"/>
        </a:defRPr>
      </a:lvl4pPr>
      <a:lvl5pPr marL="1806130" algn="l" defTabSz="903065" rtl="0" eaLnBrk="1" latinLnBrk="0" hangingPunct="1">
        <a:defRPr sz="1778" kern="1200">
          <a:solidFill>
            <a:schemeClr val="tx1"/>
          </a:solidFill>
          <a:latin typeface="+mn-lt"/>
          <a:ea typeface="+mn-ea"/>
          <a:cs typeface="+mn-cs"/>
        </a:defRPr>
      </a:lvl5pPr>
      <a:lvl6pPr marL="2257662" algn="l" defTabSz="903065" rtl="0" eaLnBrk="1" latinLnBrk="0" hangingPunct="1">
        <a:defRPr sz="1778" kern="1200">
          <a:solidFill>
            <a:schemeClr val="tx1"/>
          </a:solidFill>
          <a:latin typeface="+mn-lt"/>
          <a:ea typeface="+mn-ea"/>
          <a:cs typeface="+mn-cs"/>
        </a:defRPr>
      </a:lvl6pPr>
      <a:lvl7pPr marL="2709195" algn="l" defTabSz="903065" rtl="0" eaLnBrk="1" latinLnBrk="0" hangingPunct="1">
        <a:defRPr sz="1778" kern="1200">
          <a:solidFill>
            <a:schemeClr val="tx1"/>
          </a:solidFill>
          <a:latin typeface="+mn-lt"/>
          <a:ea typeface="+mn-ea"/>
          <a:cs typeface="+mn-cs"/>
        </a:defRPr>
      </a:lvl7pPr>
      <a:lvl8pPr marL="3160727" algn="l" defTabSz="903065" rtl="0" eaLnBrk="1" latinLnBrk="0" hangingPunct="1">
        <a:defRPr sz="1778" kern="1200">
          <a:solidFill>
            <a:schemeClr val="tx1"/>
          </a:solidFill>
          <a:latin typeface="+mn-lt"/>
          <a:ea typeface="+mn-ea"/>
          <a:cs typeface="+mn-cs"/>
        </a:defRPr>
      </a:lvl8pPr>
      <a:lvl9pPr marL="3612259" algn="l" defTabSz="903065" rtl="0" eaLnBrk="1" latinLnBrk="0" hangingPunct="1">
        <a:defRPr sz="17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3.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43.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5.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9.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1.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0.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3.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6.jpeg"/><Relationship Id="rId2" Type="http://schemas.openxmlformats.org/officeDocument/2006/relationships/image" Target="../media/image5.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3.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3.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64.jpe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65.gi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6.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3.png"/><Relationship Id="rId10" Type="http://schemas.openxmlformats.org/officeDocument/2006/relationships/image" Target="../media/image11.png"/><Relationship Id="rId4" Type="http://schemas.openxmlformats.org/officeDocument/2006/relationships/image" Target="../media/image66.gif"/><Relationship Id="rId9" Type="http://schemas.openxmlformats.org/officeDocument/2006/relationships/image" Target="../media/image10.svg"/></Relationships>
</file>

<file path=ppt/slides/_rels/slide5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0.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EB353-9BF6-9D7C-6673-C0F76A529BED}"/>
              </a:ext>
            </a:extLst>
          </p:cNvPr>
          <p:cNvPicPr>
            <a:picLocks noChangeAspect="1"/>
          </p:cNvPicPr>
          <p:nvPr/>
        </p:nvPicPr>
        <p:blipFill rotWithShape="1">
          <a:blip r:embed="rId2">
            <a:extLst>
              <a:ext uri="{28A0092B-C50C-407E-A947-70E740481C1C}">
                <a14:useLocalDpi xmlns:a14="http://schemas.microsoft.com/office/drawing/2010/main" val="0"/>
              </a:ext>
            </a:extLst>
          </a:blip>
          <a:srcRect l="39256" r="30748"/>
          <a:stretch/>
        </p:blipFill>
        <p:spPr>
          <a:xfrm>
            <a:off x="9105901" y="0"/>
            <a:ext cx="3086100" cy="6858000"/>
          </a:xfrm>
          <a:prstGeom prst="rect">
            <a:avLst/>
          </a:prstGeom>
        </p:spPr>
      </p:pic>
      <p:pic>
        <p:nvPicPr>
          <p:cNvPr id="4" name="Picture 3">
            <a:extLst>
              <a:ext uri="{FF2B5EF4-FFF2-40B4-BE49-F238E27FC236}">
                <a16:creationId xmlns:a16="http://schemas.microsoft.com/office/drawing/2014/main" id="{3551693D-583B-7B64-989D-5FD1BE87F546}"/>
              </a:ext>
            </a:extLst>
          </p:cNvPr>
          <p:cNvPicPr>
            <a:picLocks noChangeAspect="1"/>
          </p:cNvPicPr>
          <p:nvPr/>
        </p:nvPicPr>
        <p:blipFill rotWithShape="1">
          <a:blip r:embed="rId2">
            <a:extLst>
              <a:ext uri="{28A0092B-C50C-407E-A947-70E740481C1C}">
                <a14:useLocalDpi xmlns:a14="http://schemas.microsoft.com/office/drawing/2010/main" val="0"/>
              </a:ext>
            </a:extLst>
          </a:blip>
          <a:srcRect l="39256" r="30748"/>
          <a:stretch/>
        </p:blipFill>
        <p:spPr>
          <a:xfrm flipH="1">
            <a:off x="0" y="0"/>
            <a:ext cx="3086100" cy="6858000"/>
          </a:xfrm>
          <a:prstGeom prst="rect">
            <a:avLst/>
          </a:prstGeom>
        </p:spPr>
      </p:pic>
      <p:sp>
        <p:nvSpPr>
          <p:cNvPr id="3" name="Rectangle: Rounded Corners 2">
            <a:extLst>
              <a:ext uri="{FF2B5EF4-FFF2-40B4-BE49-F238E27FC236}">
                <a16:creationId xmlns:a16="http://schemas.microsoft.com/office/drawing/2014/main" id="{421C71B3-20B7-9194-9075-C5C9B0739184}"/>
              </a:ext>
            </a:extLst>
          </p:cNvPr>
          <p:cNvSpPr/>
          <p:nvPr/>
        </p:nvSpPr>
        <p:spPr>
          <a:xfrm>
            <a:off x="1919335" y="657386"/>
            <a:ext cx="8353330" cy="215849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URL">
            <a:extLst>
              <a:ext uri="{FF2B5EF4-FFF2-40B4-BE49-F238E27FC236}">
                <a16:creationId xmlns:a16="http://schemas.microsoft.com/office/drawing/2014/main" id="{C520ACF7-A7EB-1C16-7E6C-24CC73F487A7}"/>
              </a:ext>
            </a:extLst>
          </p:cNvPr>
          <p:cNvSpPr txBox="1"/>
          <p:nvPr/>
        </p:nvSpPr>
        <p:spPr>
          <a:xfrm>
            <a:off x="2163778" y="844816"/>
            <a:ext cx="7864444" cy="17836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KÍNH CHÀO THẦY CÔ</a:t>
            </a:r>
            <a:b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CÙNG CÁC EM HỌC SINH</a:t>
            </a:r>
            <a:endParaRPr kumimoji="0" lang="vi-VN"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 name="Channel URL">
            <a:extLst>
              <a:ext uri="{FF2B5EF4-FFF2-40B4-BE49-F238E27FC236}">
                <a16:creationId xmlns:a16="http://schemas.microsoft.com/office/drawing/2014/main" id="{9281A940-4DC1-DC86-967E-69C9F4D500A6}"/>
              </a:ext>
            </a:extLst>
          </p:cNvPr>
          <p:cNvSpPr txBox="1"/>
          <p:nvPr/>
        </p:nvSpPr>
        <p:spPr>
          <a:xfrm>
            <a:off x="1779980" y="3003306"/>
            <a:ext cx="8632041" cy="136082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HOÁ HỌC 11 – CHÂN TRỜI SÁNG TẠO</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Năm</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2023 – 2024 </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7" name="Picture 2" descr="Bộ Sách Giáo Khoa Lớp 6 - Phần Bài Học - Bộ Sách Chân Trời Sáng Tạo |  Lazada.vn">
            <a:extLst>
              <a:ext uri="{FF2B5EF4-FFF2-40B4-BE49-F238E27FC236}">
                <a16:creationId xmlns:a16="http://schemas.microsoft.com/office/drawing/2014/main" id="{130F43D2-96F7-F865-219F-41CB966C5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974" y="4773068"/>
            <a:ext cx="2576052" cy="1717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12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1</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71720" y="1694250"/>
            <a:ext cx="9233749" cy="1446550"/>
          </a:xfrm>
          <a:prstGeom prst="rect">
            <a:avLst/>
          </a:prstGeom>
          <a:noFill/>
        </p:spPr>
        <p:txBody>
          <a:bodyPr wrap="square">
            <a:spAutoFit/>
          </a:bodyPr>
          <a:lstStyle/>
          <a:p>
            <a:pPr algn="ctr"/>
            <a:r>
              <a:rPr lang="vi-VN" sz="2200" b="0" i="0" dirty="0">
                <a:solidFill>
                  <a:srgbClr val="333333"/>
                </a:solidFill>
                <a:effectLst/>
              </a:rPr>
              <a:t>Tầm quan trọng của các hữu cơ không chỉ bởi số lượng mà còn vì vai trò rất lớn của chúng trong đời sống, sản xuất con người. Những thành tựu hóa học hữu cơ còn và cơ sở nghiên cứu hóa học của sự sống. Chất hữu cơ là gì? Chúng được phân loại như thế nào?</a:t>
            </a:r>
            <a:endParaRPr lang="en-US" sz="22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sp>
        <p:nvSpPr>
          <p:cNvPr id="29" name="Rectangle: Top Corners Snipped 28">
            <a:extLst>
              <a:ext uri="{FF2B5EF4-FFF2-40B4-BE49-F238E27FC236}">
                <a16:creationId xmlns:a16="http://schemas.microsoft.com/office/drawing/2014/main" id="{629C78D1-697F-EC8D-8623-5C8A9471AE19}"/>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24FBD72-EBE7-772B-35CF-713571424E53}"/>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pic>
        <p:nvPicPr>
          <p:cNvPr id="3072" name="Picture 2" descr="Nhận xét sự khác nhau về thành phần nguyên tố của các hợp chất hữu cơ và hợp chất vô cơ trong một số sản phẩm hình 8.1 ">
            <a:extLst>
              <a:ext uri="{FF2B5EF4-FFF2-40B4-BE49-F238E27FC236}">
                <a16:creationId xmlns:a16="http://schemas.microsoft.com/office/drawing/2014/main" id="{70A2BEF0-DE4A-B39D-685E-7A04782366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88961" y="4896587"/>
            <a:ext cx="4224587" cy="1492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ận xét sự khác nhau về thành phần nguyên tố của các hợp chất hữu cơ và hợp chất vô cơ trong một số sản phẩm hình 8.1 ">
            <a:extLst>
              <a:ext uri="{FF2B5EF4-FFF2-40B4-BE49-F238E27FC236}">
                <a16:creationId xmlns:a16="http://schemas.microsoft.com/office/drawing/2014/main" id="{141207F8-FAD9-8AF7-80A7-3286EAEC71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88961" y="3166060"/>
            <a:ext cx="4214078" cy="160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661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1</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sp>
        <p:nvSpPr>
          <p:cNvPr id="29" name="Rectangle: Top Corners Snipped 28">
            <a:extLst>
              <a:ext uri="{FF2B5EF4-FFF2-40B4-BE49-F238E27FC236}">
                <a16:creationId xmlns:a16="http://schemas.microsoft.com/office/drawing/2014/main" id="{629C78D1-697F-EC8D-8623-5C8A9471AE19}"/>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24FBD72-EBE7-772B-35CF-713571424E53}"/>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813154" y="2361911"/>
            <a:ext cx="8972328" cy="1107996"/>
          </a:xfrm>
          <a:prstGeom prst="rect">
            <a:avLst/>
          </a:prstGeom>
          <a:noFill/>
        </p:spPr>
        <p:txBody>
          <a:bodyPr wrap="none" rtlCol="0">
            <a:spAutoFit/>
          </a:bodyPr>
          <a:lstStyle/>
          <a:p>
            <a:pPr marL="342900" indent="-342900" algn="l">
              <a:buFont typeface="Arial" panose="020B0604020202020204" pitchFamily="34" charset="0"/>
              <a:buChar char="•"/>
            </a:pPr>
            <a:r>
              <a:rPr lang="vi-VN" sz="2200" b="0" i="0" dirty="0">
                <a:solidFill>
                  <a:srgbClr val="333333"/>
                </a:solidFill>
                <a:effectLst/>
              </a:rPr>
              <a:t>Trong hợp chất hữu cơ, có thành phần C, H, O,...</a:t>
            </a:r>
            <a:endParaRPr lang="en-US" sz="2200" b="0" i="0" dirty="0">
              <a:solidFill>
                <a:srgbClr val="333333"/>
              </a:solidFill>
              <a:effectLst/>
            </a:endParaRPr>
          </a:p>
          <a:p>
            <a:pPr marL="342900" indent="-342900" algn="l">
              <a:buFont typeface="Arial" panose="020B0604020202020204" pitchFamily="34" charset="0"/>
              <a:buChar char="•"/>
            </a:pPr>
            <a:r>
              <a:rPr lang="en-US" sz="2200" dirty="0">
                <a:solidFill>
                  <a:srgbClr val="333333"/>
                </a:solidFill>
                <a:latin typeface="Arial" panose="020B0604020202020204" pitchFamily="34" charset="0"/>
                <a:cs typeface="Arial" panose="020B0604020202020204" pitchFamily="34" charset="0"/>
              </a:rPr>
              <a:t>C</a:t>
            </a:r>
            <a:r>
              <a:rPr lang="vi-VN" sz="2200" b="0" i="0" dirty="0">
                <a:solidFill>
                  <a:srgbClr val="333333"/>
                </a:solidFill>
                <a:effectLst/>
              </a:rPr>
              <a:t>òn vô cơ có thể có C hoặc không</a:t>
            </a:r>
          </a:p>
          <a:p>
            <a:pPr marL="342900" indent="-342900" algn="l">
              <a:buFont typeface="Arial" panose="020B0604020202020204" pitchFamily="34" charset="0"/>
              <a:buChar char="•"/>
            </a:pPr>
            <a:r>
              <a:rPr lang="vi-VN" sz="2200" b="0" i="0" dirty="0">
                <a:solidFill>
                  <a:srgbClr val="333333"/>
                </a:solidFill>
                <a:effectLst/>
              </a:rPr>
              <a:t>Nguyên tố luôn có trong thành phần hợp chất hữu cơ là Carbon (C)</a:t>
            </a:r>
          </a:p>
        </p:txBody>
      </p:sp>
    </p:spTree>
    <p:extLst>
      <p:ext uri="{BB962C8B-B14F-4D97-AF65-F5344CB8AC3E}">
        <p14:creationId xmlns:p14="http://schemas.microsoft.com/office/powerpoint/2010/main" val="138688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7" name="Rectangle: Rounded Corners 26">
            <a:extLst>
              <a:ext uri="{FF2B5EF4-FFF2-40B4-BE49-F238E27FC236}">
                <a16:creationId xmlns:a16="http://schemas.microsoft.com/office/drawing/2014/main" id="{E782AAFB-F156-5ECD-E9D6-62EAD32891D8}"/>
              </a:ext>
            </a:extLst>
          </p:cNvPr>
          <p:cNvSpPr/>
          <p:nvPr/>
        </p:nvSpPr>
        <p:spPr>
          <a:xfrm>
            <a:off x="5381480" y="3627210"/>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宋体"/>
                <a:cs typeface="+mn-cs"/>
              </a:rPr>
              <a:t>Trả</a:t>
            </a:r>
            <a:r>
              <a:rPr kumimoji="0" lang="en-US" sz="2400" b="1" i="0" u="none" strike="noStrike" kern="1200" cap="none" spc="0" normalizeH="0" baseline="0" noProof="0" dirty="0">
                <a:ln>
                  <a:noFill/>
                </a:ln>
                <a:solidFill>
                  <a:srgbClr val="000000"/>
                </a:solidFill>
                <a:effectLst/>
                <a:uLnTx/>
                <a:uFillTx/>
                <a:latin typeface="Arial"/>
                <a:ea typeface="宋体"/>
                <a:cs typeface="+mn-cs"/>
              </a:rPr>
              <a:t> </a:t>
            </a:r>
            <a:r>
              <a:rPr kumimoji="0" lang="en-US" sz="2400" b="1" i="0" u="none" strike="noStrike" kern="1200" cap="none" spc="0" normalizeH="0" baseline="0" noProof="0" dirty="0" err="1">
                <a:ln>
                  <a:noFill/>
                </a:ln>
                <a:solidFill>
                  <a:srgbClr val="000000"/>
                </a:solidFill>
                <a:effectLst/>
                <a:uLnTx/>
                <a:uFillTx/>
                <a:latin typeface="Arial"/>
                <a:ea typeface="宋体"/>
                <a:cs typeface="+mn-cs"/>
              </a:rPr>
              <a:t>lời</a:t>
            </a:r>
            <a:endParaRPr kumimoji="0" lang="en-US" sz="2400" b="1" i="0" u="none" strike="noStrike" kern="1200" cap="none" spc="0" normalizeH="0" baseline="0" noProof="0" dirty="0">
              <a:ln>
                <a:noFill/>
              </a:ln>
              <a:solidFill>
                <a:srgbClr val="000000"/>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2255256"/>
            <a:chOff x="452834" y="2656158"/>
            <a:chExt cx="10704899" cy="2255256"/>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2255256"/>
              <a:chOff x="338863" y="2009976"/>
              <a:chExt cx="10696975" cy="2255256"/>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2255256"/>
                <a:chOff x="338863" y="2009976"/>
                <a:chExt cx="10696975" cy="2255256"/>
              </a:xfrm>
            </p:grpSpPr>
            <p:sp>
              <p:nvSpPr>
                <p:cNvPr id="19" name="Rectangle: Single Corner Rounded 18">
                  <a:extLst>
                    <a:ext uri="{FF2B5EF4-FFF2-40B4-BE49-F238E27FC236}">
                      <a16:creationId xmlns:a16="http://schemas.microsoft.com/office/drawing/2014/main" id="{2DAA3097-9A32-E5B6-4D8C-E83B61A686D2}"/>
                    </a:ext>
                  </a:extLst>
                </p:cNvPr>
                <p:cNvSpPr/>
                <p:nvPr/>
              </p:nvSpPr>
              <p:spPr>
                <a:xfrm flipH="1">
                  <a:off x="552089" y="2261747"/>
                  <a:ext cx="10483747" cy="2003485"/>
                </a:xfrm>
                <a:prstGeom prst="round1Rect">
                  <a:avLst>
                    <a:gd name="adj" fmla="val 14496"/>
                  </a:avLst>
                </a:prstGeom>
                <a:solidFill>
                  <a:srgbClr val="EF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138999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400" b="0" i="0" dirty="0">
                    <a:solidFill>
                      <a:srgbClr val="333333"/>
                    </a:solidFill>
                    <a:effectLst/>
                  </a:rPr>
                  <a:t>Trong các chất sau Na</a:t>
                </a:r>
                <a:r>
                  <a:rPr lang="vi-VN" sz="2400" b="0" i="0" baseline="-25000" dirty="0">
                    <a:solidFill>
                      <a:srgbClr val="333333"/>
                    </a:solidFill>
                    <a:effectLst/>
                  </a:rPr>
                  <a:t>2</a:t>
                </a:r>
                <a:r>
                  <a:rPr lang="vi-VN" sz="2400" b="0" i="0" dirty="0">
                    <a:solidFill>
                      <a:srgbClr val="333333"/>
                    </a:solidFill>
                    <a:effectLst/>
                  </a:rPr>
                  <a:t>CO</a:t>
                </a:r>
                <a:r>
                  <a:rPr lang="vi-VN" sz="2400" b="0" i="0" baseline="-25000" dirty="0">
                    <a:solidFill>
                      <a:srgbClr val="333333"/>
                    </a:solidFill>
                    <a:effectLst/>
                  </a:rPr>
                  <a:t>3</a:t>
                </a:r>
                <a:r>
                  <a:rPr lang="vi-VN" sz="2400" b="0" i="0" dirty="0">
                    <a:solidFill>
                      <a:srgbClr val="333333"/>
                    </a:solidFill>
                    <a:effectLst/>
                  </a:rPr>
                  <a:t>, BaCl</a:t>
                </a:r>
                <a:r>
                  <a:rPr lang="vi-VN" sz="2400" b="0" i="0" baseline="-25000" dirty="0">
                    <a:solidFill>
                      <a:srgbClr val="333333"/>
                    </a:solidFill>
                    <a:effectLst/>
                  </a:rPr>
                  <a:t>2</a:t>
                </a:r>
                <a:r>
                  <a:rPr lang="vi-VN" sz="2400" b="0" i="0" dirty="0">
                    <a:solidFill>
                      <a:srgbClr val="333333"/>
                    </a:solidFill>
                    <a:effectLst/>
                  </a:rPr>
                  <a:t>, MgSO4, CH</a:t>
                </a:r>
                <a:r>
                  <a:rPr lang="vi-VN" sz="2400" b="0" i="0" baseline="-25000" dirty="0">
                    <a:solidFill>
                      <a:srgbClr val="333333"/>
                    </a:solidFill>
                    <a:effectLst/>
                  </a:rPr>
                  <a:t>3</a:t>
                </a:r>
                <a:r>
                  <a:rPr lang="vi-VN" sz="2400" b="0" i="0" dirty="0">
                    <a:solidFill>
                      <a:srgbClr val="333333"/>
                    </a:solidFill>
                    <a:effectLst/>
                  </a:rPr>
                  <a:t>COONa, C</a:t>
                </a:r>
                <a:r>
                  <a:rPr lang="vi-VN" sz="2400" b="0" i="0" baseline="-25000" dirty="0">
                    <a:solidFill>
                      <a:srgbClr val="333333"/>
                    </a:solidFill>
                    <a:effectLst/>
                  </a:rPr>
                  <a:t>2</a:t>
                </a:r>
                <a:r>
                  <a:rPr lang="vi-VN" sz="2400" b="0" i="0" dirty="0">
                    <a:solidFill>
                      <a:srgbClr val="333333"/>
                    </a:solidFill>
                    <a:effectLst/>
                  </a:rPr>
                  <a:t>H</a:t>
                </a:r>
                <a:r>
                  <a:rPr lang="vi-VN" sz="2400" b="0" i="0" baseline="-25000" dirty="0">
                    <a:solidFill>
                      <a:srgbClr val="333333"/>
                    </a:solidFill>
                    <a:effectLst/>
                  </a:rPr>
                  <a:t>5</a:t>
                </a:r>
                <a:r>
                  <a:rPr lang="vi-VN" sz="2400" b="0" i="0" dirty="0">
                    <a:solidFill>
                      <a:srgbClr val="333333"/>
                    </a:solidFill>
                    <a:effectLst/>
                  </a:rPr>
                  <a:t>Br, CaO, CHCl</a:t>
                </a:r>
                <a:r>
                  <a:rPr lang="vi-VN" sz="2400" b="0" i="0" baseline="-25000" dirty="0">
                    <a:solidFill>
                      <a:srgbClr val="333333"/>
                    </a:solidFill>
                    <a:effectLst/>
                  </a:rPr>
                  <a:t>3</a:t>
                </a:r>
                <a:r>
                  <a:rPr lang="vi-VN" sz="2400" b="0" i="0" dirty="0">
                    <a:solidFill>
                      <a:srgbClr val="333333"/>
                    </a:solidFill>
                    <a:effectLst/>
                  </a:rPr>
                  <a:t>, HCOOH. Xác định chất nào là hợp chất hữu cơ, chất nào là hợp chất vô cơ trong các chất trên</a:t>
                </a:r>
                <a:endParaRPr kumimoji="0" lang="en-US" sz="2400" b="0" i="0" u="none" strike="noStrike" kern="1200" cap="none" spc="0" normalizeH="0" baseline="0" noProof="0" dirty="0">
                  <a:ln>
                    <a:noFill/>
                  </a:ln>
                  <a:solidFill>
                    <a:srgbClr val="000000"/>
                  </a:solidFill>
                  <a:effectLst/>
                  <a:uLnTx/>
                  <a:uFillTx/>
                  <a:ea typeface="宋体"/>
                  <a:cs typeface="Arial" panose="020B0604020202020204" pitchFamily="34" charset="0"/>
                </a:endParaRP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1</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sp>
        <p:nvSpPr>
          <p:cNvPr id="28" name="Rectangle: Top Corners Snipped 27">
            <a:extLst>
              <a:ext uri="{FF2B5EF4-FFF2-40B4-BE49-F238E27FC236}">
                <a16:creationId xmlns:a16="http://schemas.microsoft.com/office/drawing/2014/main" id="{8E1167B2-5BA1-FB57-2E79-DC98AD233F13}"/>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2AA0C56-3F28-5C5A-59A7-E205D46FBF1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
        <p:nvSpPr>
          <p:cNvPr id="31" name="TextBox 30">
            <a:extLst>
              <a:ext uri="{FF2B5EF4-FFF2-40B4-BE49-F238E27FC236}">
                <a16:creationId xmlns:a16="http://schemas.microsoft.com/office/drawing/2014/main" id="{A4DD7E66-65E1-088C-80E3-D0C057B0CDA2}"/>
              </a:ext>
            </a:extLst>
          </p:cNvPr>
          <p:cNvSpPr txBox="1"/>
          <p:nvPr/>
        </p:nvSpPr>
        <p:spPr>
          <a:xfrm>
            <a:off x="2384227" y="4185493"/>
            <a:ext cx="7605415" cy="769441"/>
          </a:xfrm>
          <a:prstGeom prst="rect">
            <a:avLst/>
          </a:prstGeom>
          <a:noFill/>
        </p:spPr>
        <p:txBody>
          <a:bodyPr wrap="none" rtlCol="0">
            <a:spAutoFit/>
          </a:bodyPr>
          <a:lstStyle/>
          <a:p>
            <a:pPr marL="342900" indent="-342900">
              <a:buFont typeface="Arial" panose="020B0604020202020204" pitchFamily="34" charset="0"/>
              <a:buChar char="•"/>
            </a:pPr>
            <a:r>
              <a:rPr lang="vi-VN" sz="2200" dirty="0">
                <a:latin typeface="Arial" panose="020B0604020202020204" pitchFamily="34" charset="0"/>
                <a:cs typeface="Arial" panose="020B0604020202020204" pitchFamily="34" charset="0"/>
              </a:rPr>
              <a:t>Hợp chất hữu cơ: CH</a:t>
            </a:r>
            <a:r>
              <a:rPr lang="vi-VN" sz="2200" baseline="-25000" dirty="0">
                <a:latin typeface="Arial" panose="020B0604020202020204" pitchFamily="34" charset="0"/>
                <a:cs typeface="Arial" panose="020B0604020202020204" pitchFamily="34" charset="0"/>
              </a:rPr>
              <a:t>3</a:t>
            </a:r>
            <a:r>
              <a:rPr lang="vi-VN" sz="2200" dirty="0">
                <a:latin typeface="Arial" panose="020B0604020202020204" pitchFamily="34" charset="0"/>
                <a:cs typeface="Arial" panose="020B0604020202020204" pitchFamily="34" charset="0"/>
              </a:rPr>
              <a:t>COONa, C</a:t>
            </a:r>
            <a:r>
              <a:rPr lang="vi-VN" sz="2200" baseline="-25000" dirty="0">
                <a:latin typeface="Arial" panose="020B0604020202020204" pitchFamily="34" charset="0"/>
                <a:cs typeface="Arial" panose="020B0604020202020204" pitchFamily="34" charset="0"/>
              </a:rPr>
              <a:t>2</a:t>
            </a:r>
            <a:r>
              <a:rPr lang="vi-VN" sz="2200" dirty="0">
                <a:latin typeface="Arial" panose="020B0604020202020204" pitchFamily="34" charset="0"/>
                <a:cs typeface="Arial" panose="020B0604020202020204" pitchFamily="34" charset="0"/>
              </a:rPr>
              <a:t>H</a:t>
            </a:r>
            <a:r>
              <a:rPr lang="vi-VN" sz="2200" baseline="-25000" dirty="0">
                <a:latin typeface="Arial" panose="020B0604020202020204" pitchFamily="34" charset="0"/>
                <a:cs typeface="Arial" panose="020B0604020202020204" pitchFamily="34" charset="0"/>
              </a:rPr>
              <a:t>5</a:t>
            </a:r>
            <a:r>
              <a:rPr lang="vi-VN" sz="2200" dirty="0">
                <a:latin typeface="Arial" panose="020B0604020202020204" pitchFamily="34" charset="0"/>
                <a:cs typeface="Arial" panose="020B0604020202020204" pitchFamily="34" charset="0"/>
              </a:rPr>
              <a:t>Br, CHCl</a:t>
            </a:r>
            <a:r>
              <a:rPr lang="vi-VN" sz="2200" baseline="-25000" dirty="0">
                <a:latin typeface="Arial" panose="020B0604020202020204" pitchFamily="34" charset="0"/>
                <a:cs typeface="Arial" panose="020B0604020202020204" pitchFamily="34" charset="0"/>
              </a:rPr>
              <a:t>3</a:t>
            </a:r>
            <a:r>
              <a:rPr lang="vi-VN" sz="2200" dirty="0">
                <a:latin typeface="Arial" panose="020B0604020202020204" pitchFamily="34" charset="0"/>
                <a:cs typeface="Arial" panose="020B0604020202020204" pitchFamily="34" charset="0"/>
              </a:rPr>
              <a:t>, HCOOH.</a:t>
            </a:r>
          </a:p>
          <a:p>
            <a:pPr marL="342900" indent="-342900">
              <a:buFont typeface="Arial" panose="020B0604020202020204" pitchFamily="34" charset="0"/>
              <a:buChar char="•"/>
            </a:pPr>
            <a:r>
              <a:rPr lang="vi-VN" sz="2200" dirty="0">
                <a:latin typeface="Arial" panose="020B0604020202020204" pitchFamily="34" charset="0"/>
                <a:cs typeface="Arial" panose="020B0604020202020204" pitchFamily="34" charset="0"/>
              </a:rPr>
              <a:t>Hợp chất vô cơ:Na</a:t>
            </a:r>
            <a:r>
              <a:rPr lang="vi-VN" sz="2200" baseline="-25000" dirty="0">
                <a:latin typeface="Arial" panose="020B0604020202020204" pitchFamily="34" charset="0"/>
                <a:cs typeface="Arial" panose="020B0604020202020204" pitchFamily="34" charset="0"/>
              </a:rPr>
              <a:t>2</a:t>
            </a:r>
            <a:r>
              <a:rPr lang="vi-VN" sz="2200" dirty="0">
                <a:latin typeface="Arial" panose="020B0604020202020204" pitchFamily="34" charset="0"/>
                <a:cs typeface="Arial" panose="020B0604020202020204" pitchFamily="34" charset="0"/>
              </a:rPr>
              <a:t>CO</a:t>
            </a:r>
            <a:r>
              <a:rPr lang="vi-VN" sz="2200" baseline="-25000" dirty="0">
                <a:latin typeface="Arial" panose="020B0604020202020204" pitchFamily="34" charset="0"/>
                <a:cs typeface="Arial" panose="020B0604020202020204" pitchFamily="34" charset="0"/>
              </a:rPr>
              <a:t>3</a:t>
            </a:r>
            <a:r>
              <a:rPr lang="vi-VN" sz="2200" dirty="0">
                <a:latin typeface="Arial" panose="020B0604020202020204" pitchFamily="34" charset="0"/>
                <a:cs typeface="Arial" panose="020B0604020202020204" pitchFamily="34" charset="0"/>
              </a:rPr>
              <a:t>,BaCl</a:t>
            </a:r>
            <a:r>
              <a:rPr lang="vi-VN" sz="2200" baseline="-25000" dirty="0">
                <a:latin typeface="Arial" panose="020B0604020202020204" pitchFamily="34" charset="0"/>
                <a:cs typeface="Arial" panose="020B0604020202020204" pitchFamily="34" charset="0"/>
              </a:rPr>
              <a:t>2</a:t>
            </a:r>
            <a:r>
              <a:rPr lang="vi-VN" sz="2200" dirty="0">
                <a:latin typeface="Arial" panose="020B0604020202020204" pitchFamily="34" charset="0"/>
                <a:cs typeface="Arial" panose="020B0604020202020204" pitchFamily="34" charset="0"/>
              </a:rPr>
              <a:t>, MgSO</a:t>
            </a:r>
            <a:r>
              <a:rPr lang="vi-VN" sz="2200" baseline="-25000" dirty="0">
                <a:latin typeface="Arial" panose="020B0604020202020204" pitchFamily="34" charset="0"/>
                <a:cs typeface="Arial" panose="020B0604020202020204" pitchFamily="34" charset="0"/>
              </a:rPr>
              <a:t>4</a:t>
            </a:r>
            <a:r>
              <a:rPr lang="vi-VN" sz="2200" dirty="0">
                <a:latin typeface="Arial" panose="020B0604020202020204" pitchFamily="34" charset="0"/>
                <a:cs typeface="Arial" panose="020B0604020202020204" pitchFamily="34" charset="0"/>
              </a:rPr>
              <a:t>,  CaO.</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134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26" name="TextBox 25">
            <a:extLst>
              <a:ext uri="{FF2B5EF4-FFF2-40B4-BE49-F238E27FC236}">
                <a16:creationId xmlns:a16="http://schemas.microsoft.com/office/drawing/2014/main" id="{871DED09-3DE3-3C30-4E5B-71DF90E677E7}"/>
              </a:ext>
            </a:extLst>
          </p:cNvPr>
          <p:cNvSpPr txBox="1"/>
          <p:nvPr/>
        </p:nvSpPr>
        <p:spPr>
          <a:xfrm>
            <a:off x="1300232" y="3850024"/>
            <a:ext cx="7049967" cy="2123658"/>
          </a:xfrm>
          <a:prstGeom prst="rect">
            <a:avLst/>
          </a:prstGeom>
          <a:noFill/>
        </p:spPr>
        <p:txBody>
          <a:bodyPr wrap="square" rtlCol="0">
            <a:spAutoFit/>
          </a:bodyPr>
          <a:lstStyle/>
          <a:p>
            <a:r>
              <a:rPr lang="vi-VN" sz="2200" dirty="0"/>
              <a:t>Ứng dụng của hợp chất hữu cơ trong đời sống</a:t>
            </a:r>
          </a:p>
          <a:p>
            <a:r>
              <a:rPr lang="vi-VN" sz="2200" b="1" dirty="0"/>
              <a:t>a. Alkane ở thể khí (C</a:t>
            </a:r>
            <a:r>
              <a:rPr lang="vi-VN" sz="2200" b="1" baseline="-25000" dirty="0"/>
              <a:t>1</a:t>
            </a:r>
            <a:r>
              <a:rPr lang="vi-VN" sz="2200" b="1" dirty="0"/>
              <a:t> - C</a:t>
            </a:r>
            <a:r>
              <a:rPr lang="vi-VN" sz="2200" b="1" baseline="-25000" dirty="0"/>
              <a:t>4</a:t>
            </a:r>
            <a:r>
              <a:rPr lang="vi-VN" sz="2200" b="1" dirty="0"/>
              <a:t>)</a:t>
            </a:r>
          </a:p>
          <a:p>
            <a:r>
              <a:rPr lang="vi-VN" sz="2200" dirty="0"/>
              <a:t>Sản phẩm là quá trình chưng cất dưới 80 độ C.</a:t>
            </a:r>
          </a:p>
          <a:p>
            <a:r>
              <a:rPr lang="vi-VN" sz="2200" dirty="0"/>
              <a:t>Được hóa lỏng cho vào bình gas hoặc các đường dẫn khí để đun nấu hoặc sưởi ấm.</a:t>
            </a:r>
          </a:p>
          <a:p>
            <a:r>
              <a:rPr lang="vi-VN" sz="2200" dirty="0"/>
              <a:t>Cung cấp nhiệt cho hệ thống sưởi ấm và các nhà máy.</a:t>
            </a:r>
          </a:p>
        </p:txBody>
      </p:sp>
      <p:pic>
        <p:nvPicPr>
          <p:cNvPr id="4098" name="Picture 2" descr="Nổ bình gas hay nổ khí gas? Nguyên nhân và cách phòng tránh">
            <a:extLst>
              <a:ext uri="{FF2B5EF4-FFF2-40B4-BE49-F238E27FC236}">
                <a16:creationId xmlns:a16="http://schemas.microsoft.com/office/drawing/2014/main" id="{0C787984-E5C4-D79D-6A61-1885D6F63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1111" y="3670397"/>
            <a:ext cx="2961675" cy="248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2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26" name="TextBox 25">
            <a:extLst>
              <a:ext uri="{FF2B5EF4-FFF2-40B4-BE49-F238E27FC236}">
                <a16:creationId xmlns:a16="http://schemas.microsoft.com/office/drawing/2014/main" id="{871DED09-3DE3-3C30-4E5B-71DF90E677E7}"/>
              </a:ext>
            </a:extLst>
          </p:cNvPr>
          <p:cNvSpPr txBox="1"/>
          <p:nvPr/>
        </p:nvSpPr>
        <p:spPr>
          <a:xfrm>
            <a:off x="1300232" y="3850024"/>
            <a:ext cx="7049967" cy="1446550"/>
          </a:xfrm>
          <a:prstGeom prst="rect">
            <a:avLst/>
          </a:prstGeom>
          <a:noFill/>
        </p:spPr>
        <p:txBody>
          <a:bodyPr wrap="square" rtlCol="0">
            <a:spAutoFit/>
          </a:bodyPr>
          <a:lstStyle/>
          <a:p>
            <a:r>
              <a:rPr lang="vi-VN" sz="2200" b="1" dirty="0"/>
              <a:t>b. Xăng</a:t>
            </a:r>
          </a:p>
          <a:p>
            <a:r>
              <a:rPr lang="vi-VN" sz="2200" dirty="0"/>
              <a:t>Là sản phẩm chưng cất dầu mỏ ở 40 </a:t>
            </a:r>
            <a:r>
              <a:rPr lang="en-US" sz="2200" dirty="0">
                <a:sym typeface="Wingdings" panose="05000000000000000000" pitchFamily="2" charset="2"/>
              </a:rPr>
              <a:t></a:t>
            </a:r>
            <a:r>
              <a:rPr lang="vi-VN" sz="2200" dirty="0"/>
              <a:t> 80 độ C.</a:t>
            </a:r>
          </a:p>
          <a:p>
            <a:r>
              <a:rPr lang="vi-VN" sz="2200" dirty="0"/>
              <a:t>Là nhiên liệu quan trọng cho hầu hết các phương tiện giao thông.</a:t>
            </a:r>
          </a:p>
        </p:txBody>
      </p:sp>
      <p:pic>
        <p:nvPicPr>
          <p:cNvPr id="8194" name="Picture 2" descr="Giá xăng dầu hôm nay 24.6.2023: Tuần giảm 3,5%">
            <a:extLst>
              <a:ext uri="{FF2B5EF4-FFF2-40B4-BE49-F238E27FC236}">
                <a16:creationId xmlns:a16="http://schemas.microsoft.com/office/drawing/2014/main" id="{2CD5BA33-C9A1-490C-B4C1-6F4399353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554" y="4037772"/>
            <a:ext cx="3310859" cy="220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81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4" y="3467695"/>
            <a:ext cx="6766066" cy="2800767"/>
          </a:xfrm>
          <a:prstGeom prst="rect">
            <a:avLst/>
          </a:prstGeom>
          <a:noFill/>
        </p:spPr>
        <p:txBody>
          <a:bodyPr wrap="square" rtlCol="0">
            <a:spAutoFit/>
          </a:bodyPr>
          <a:lstStyle/>
          <a:p>
            <a:r>
              <a:rPr lang="vi-VN" sz="2200" b="1" dirty="0"/>
              <a:t>c. Dầu hỏa và dầu diezene:</a:t>
            </a:r>
          </a:p>
          <a:p>
            <a:r>
              <a:rPr lang="vi-VN" sz="2200" dirty="0"/>
              <a:t>Là nhiên liệu cho phương tiện giao thông vận tải lớn được tinh chế qua quá trình chưng cất áp suất cao.</a:t>
            </a:r>
          </a:p>
          <a:p>
            <a:r>
              <a:rPr lang="vi-VN" sz="2200" dirty="0"/>
              <a:t>Dầu hỏa (C10 – C16)</a:t>
            </a:r>
          </a:p>
          <a:p>
            <a:pPr lvl="1"/>
            <a:r>
              <a:rPr lang="vi-VN" sz="2200" dirty="0"/>
              <a:t>Là sản phẩm tinh chế có được qua quá trình chưng cất ở nhiệt độ từ 180 – 220 độ C.</a:t>
            </a:r>
          </a:p>
          <a:p>
            <a:pPr lvl="1"/>
            <a:r>
              <a:rPr lang="vi-VN" sz="2200" dirty="0"/>
              <a:t>Được điều chế từ dầu mỏ để thắp sáng, làm nguyên liệu chủ yếu cho động cơ phản lực.</a:t>
            </a:r>
          </a:p>
        </p:txBody>
      </p:sp>
      <p:pic>
        <p:nvPicPr>
          <p:cNvPr id="10242" name="Picture 2" descr="Dầu mỏ là gì? Thành phần và những ứng dụng nổi bật">
            <a:extLst>
              <a:ext uri="{FF2B5EF4-FFF2-40B4-BE49-F238E27FC236}">
                <a16:creationId xmlns:a16="http://schemas.microsoft.com/office/drawing/2014/main" id="{DFCC4762-8EF4-DFD3-D554-8047EF7D3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836" y="3937078"/>
            <a:ext cx="3407639" cy="213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171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4" y="3467695"/>
            <a:ext cx="7434660" cy="1785104"/>
          </a:xfrm>
          <a:prstGeom prst="rect">
            <a:avLst/>
          </a:prstGeom>
          <a:noFill/>
        </p:spPr>
        <p:txBody>
          <a:bodyPr wrap="square" rtlCol="0">
            <a:spAutoFit/>
          </a:bodyPr>
          <a:lstStyle/>
          <a:p>
            <a:r>
              <a:rPr lang="vi-VN" sz="2200" b="1" dirty="0"/>
              <a:t>c. Dầu hỏa và dầu diezene:</a:t>
            </a:r>
          </a:p>
          <a:p>
            <a:r>
              <a:rPr lang="vi-VN" sz="2200" dirty="0"/>
              <a:t>Diezen (C16 –C21)</a:t>
            </a:r>
          </a:p>
          <a:p>
            <a:pPr lvl="1"/>
            <a:r>
              <a:rPr lang="vi-VN" sz="2200" dirty="0"/>
              <a:t>Được chưng cất ở nhiệt độ khoảng 260 – 300 độ C.</a:t>
            </a:r>
          </a:p>
          <a:p>
            <a:pPr lvl="1"/>
            <a:r>
              <a:rPr lang="vi-VN" sz="2200" dirty="0"/>
              <a:t>Nhiên liệu cho động cơ đốt trong cần công suất lớn như xe tải, tàu hỏa,…</a:t>
            </a:r>
          </a:p>
        </p:txBody>
      </p:sp>
      <p:pic>
        <p:nvPicPr>
          <p:cNvPr id="9218" name="Picture 2" descr="Thị trường dầu diesel u ám, điềm báo xấu cho kinh tế toàn cầu - Tạp chí  Kinh tế Sài Gòn">
            <a:extLst>
              <a:ext uri="{FF2B5EF4-FFF2-40B4-BE49-F238E27FC236}">
                <a16:creationId xmlns:a16="http://schemas.microsoft.com/office/drawing/2014/main" id="{DE50E5AC-FFA2-3771-E544-917AA9C1B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023" y="3781059"/>
            <a:ext cx="3353414" cy="223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5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4" y="3467695"/>
            <a:ext cx="6884054" cy="2462213"/>
          </a:xfrm>
          <a:prstGeom prst="rect">
            <a:avLst/>
          </a:prstGeom>
          <a:noFill/>
        </p:spPr>
        <p:txBody>
          <a:bodyPr wrap="square" rtlCol="0">
            <a:spAutoFit/>
          </a:bodyPr>
          <a:lstStyle/>
          <a:p>
            <a:r>
              <a:rPr lang="vi-VN" sz="2200" b="1" dirty="0"/>
              <a:t>d. Dầu nhờn và nhựa đường:</a:t>
            </a:r>
          </a:p>
          <a:p>
            <a:r>
              <a:rPr lang="vi-VN" sz="2200" dirty="0"/>
              <a:t>Dầu nhờn: dùng để bôi trơn cho các động cơ, máy móc công nghiệp, là sản phẩm mazut khi chưng cất ở áp suất cao.</a:t>
            </a:r>
          </a:p>
          <a:p>
            <a:r>
              <a:rPr lang="vi-VN" sz="2200" dirty="0"/>
              <a:t>Nhựa đường: là một trong những ứng dụng quan trọng nhất của mazut dầu mỏ, là sản phẩm chưng cất ở áp suất thấp.</a:t>
            </a:r>
          </a:p>
        </p:txBody>
      </p:sp>
      <p:pic>
        <p:nvPicPr>
          <p:cNvPr id="11266" name="Picture 2" descr="Nhựa đường có mấy loại và ứng dụng là gì ?">
            <a:extLst>
              <a:ext uri="{FF2B5EF4-FFF2-40B4-BE49-F238E27FC236}">
                <a16:creationId xmlns:a16="http://schemas.microsoft.com/office/drawing/2014/main" id="{4A33DA9A-982D-E610-0660-B097E3C76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002"/>
          <a:stretch/>
        </p:blipFill>
        <p:spPr bwMode="auto">
          <a:xfrm>
            <a:off x="8254474" y="3564935"/>
            <a:ext cx="3328622"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837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Trả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lời</a:t>
            </a:r>
            <a:endParaRPr lang="en-US" sz="2400" b="1"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71DED09-3DE3-3C30-4E5B-71DF90E677E7}"/>
              </a:ext>
            </a:extLst>
          </p:cNvPr>
          <p:cNvSpPr txBox="1"/>
          <p:nvPr/>
        </p:nvSpPr>
        <p:spPr>
          <a:xfrm>
            <a:off x="1247223" y="3467695"/>
            <a:ext cx="8408053" cy="3139321"/>
          </a:xfrm>
          <a:prstGeom prst="rect">
            <a:avLst/>
          </a:prstGeom>
          <a:noFill/>
        </p:spPr>
        <p:txBody>
          <a:bodyPr wrap="square" rtlCol="0">
            <a:spAutoFit/>
          </a:bodyPr>
          <a:lstStyle/>
          <a:p>
            <a:r>
              <a:rPr lang="vi-VN" sz="2200" b="1" dirty="0"/>
              <a:t>e. Nguyên liệu trong công nghiệp:</a:t>
            </a:r>
            <a:endParaRPr lang="vi-VN" sz="2200" dirty="0"/>
          </a:p>
          <a:p>
            <a:r>
              <a:rPr lang="vi-VN" sz="2200" dirty="0"/>
              <a:t>Alkene được tạo ra từ quá trình chưng cất dầu mỏ để làm nguyên liệu chế biến nhựa và cao su.</a:t>
            </a:r>
          </a:p>
          <a:p>
            <a:r>
              <a:rPr lang="vi-VN" sz="2200" dirty="0"/>
              <a:t>Là nguyên liệu quan trọng để sản xuất các chất hữu cơ và phân bón đạm.</a:t>
            </a:r>
          </a:p>
          <a:p>
            <a:r>
              <a:rPr lang="vi-VN" sz="2200" b="1" dirty="0"/>
              <a:t>f. Ứng dụng khác:</a:t>
            </a:r>
          </a:p>
          <a:p>
            <a:r>
              <a:rPr lang="vi-VN" sz="2200" dirty="0"/>
              <a:t>Làm dung môi cho hợp chất hữu cơ.</a:t>
            </a:r>
          </a:p>
          <a:p>
            <a:r>
              <a:rPr lang="vi-VN" sz="2200" dirty="0"/>
              <a:t>Ứng dụng trong y học và mỹ phẩm (ví dụ: vaseline).</a:t>
            </a:r>
          </a:p>
          <a:p>
            <a:r>
              <a:rPr lang="vi-VN" sz="2200" dirty="0"/>
              <a:t>Alkane rắn dùng làm nến.</a:t>
            </a:r>
          </a:p>
        </p:txBody>
      </p:sp>
      <p:pic>
        <p:nvPicPr>
          <p:cNvPr id="3" name="Picture 2" descr="A white bottle with red lid&#10;&#10;Description automatically generated">
            <a:extLst>
              <a:ext uri="{FF2B5EF4-FFF2-40B4-BE49-F238E27FC236}">
                <a16:creationId xmlns:a16="http://schemas.microsoft.com/office/drawing/2014/main" id="{BEEAC826-BBD9-8169-D448-844225F17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031" y="3429000"/>
            <a:ext cx="2136314" cy="2926800"/>
          </a:xfrm>
          <a:prstGeom prst="rect">
            <a:avLst/>
          </a:prstGeom>
        </p:spPr>
      </p:pic>
    </p:spTree>
    <p:extLst>
      <p:ext uri="{BB962C8B-B14F-4D97-AF65-F5344CB8AC3E}">
        <p14:creationId xmlns:p14="http://schemas.microsoft.com/office/powerpoint/2010/main" val="756836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170364" y="2302479"/>
            <a:ext cx="9851272" cy="2406166"/>
            <a:chOff x="2305050" y="428625"/>
            <a:chExt cx="7581900" cy="1314450"/>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314450"/>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1034441"/>
            </a:xfrm>
            <a:prstGeom prst="rect">
              <a:avLst/>
            </a:prstGeom>
            <a:noFill/>
          </p:spPr>
          <p:txBody>
            <a:bodyPr wrap="square" rtlCol="0">
              <a:spAutoFit/>
            </a:bodyPr>
            <a:lstStyle/>
            <a:p>
              <a:pPr algn="ctr">
                <a:lnSpc>
                  <a:spcPct val="125000"/>
                </a:lnSpc>
              </a:pP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rõ</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Tuy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240146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2DA94-622E-2C25-2933-06E87B5F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171" y="0"/>
            <a:ext cx="10288029" cy="6858000"/>
          </a:xfrm>
          <a:prstGeom prst="rect">
            <a:avLst/>
          </a:prstGeom>
        </p:spPr>
      </p:pic>
      <p:sp>
        <p:nvSpPr>
          <p:cNvPr id="2" name="Rectangle: Rounded Corners 1">
            <a:extLst>
              <a:ext uri="{FF2B5EF4-FFF2-40B4-BE49-F238E27FC236}">
                <a16:creationId xmlns:a16="http://schemas.microsoft.com/office/drawing/2014/main" id="{14C2039C-E7EE-EB44-6BC2-6927BF20ACA9}"/>
              </a:ext>
            </a:extLst>
          </p:cNvPr>
          <p:cNvSpPr/>
          <p:nvPr/>
        </p:nvSpPr>
        <p:spPr>
          <a:xfrm>
            <a:off x="641350" y="2565400"/>
            <a:ext cx="6111876" cy="1905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8E0C30FD-7FC6-E126-54DF-8A4FD8A3D233}"/>
              </a:ext>
            </a:extLst>
          </p:cNvPr>
          <p:cNvSpPr txBox="1"/>
          <p:nvPr/>
        </p:nvSpPr>
        <p:spPr>
          <a:xfrm>
            <a:off x="833438" y="2696553"/>
            <a:ext cx="5765800" cy="164269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HỢP CHẤT HỮU CƠ,</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HÓA HỌC HỮU CƠ</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C17D957C-2A54-24F8-0F6D-24C3E2E1893E}"/>
              </a:ext>
            </a:extLst>
          </p:cNvPr>
          <p:cNvSpPr txBox="1"/>
          <p:nvPr/>
        </p:nvSpPr>
        <p:spPr>
          <a:xfrm>
            <a:off x="882650" y="1335741"/>
            <a:ext cx="345350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rPr>
              <a:t>BÀI </a:t>
            </a:r>
            <a:r>
              <a:rPr lang="en-US" sz="6000" b="1" dirty="0">
                <a:solidFill>
                  <a:srgbClr val="0A3FC3"/>
                </a:solidFill>
                <a:latin typeface="Arial" panose="020B0604020202020204" pitchFamily="34" charset="0"/>
                <a:ea typeface="Tahoma" panose="020B0604030504040204" pitchFamily="34" charset="0"/>
                <a:cs typeface="Arial" panose="020B0604020202020204" pitchFamily="34" charset="0"/>
              </a:rPr>
              <a:t>8</a:t>
            </a:r>
            <a:endParaRPr kumimoji="0" lang="vi-VN"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92273170"/>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2</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769441"/>
          </a:xfrm>
          <a:prstGeom prst="rect">
            <a:avLst/>
          </a:prstGeom>
          <a:noFill/>
        </p:spPr>
        <p:txBody>
          <a:bodyPr wrap="square">
            <a:spAutoFit/>
          </a:bodyPr>
          <a:lstStyle/>
          <a:p>
            <a:pPr algn="ctr"/>
            <a:r>
              <a:rPr lang="vi-VN" sz="2200" b="0" i="0" dirty="0">
                <a:effectLst/>
              </a:rPr>
              <a:t>Xác định loại liên kết liên kết cộng hóa trị, liên kết ion trong phân tử các hợp chất hữu cơ ở hình 8.3 </a:t>
            </a:r>
            <a:endParaRPr lang="en-US" sz="22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2" name="Picture 2" descr="Công thức của ancol etylic và các tính chất đặc trưng | ToSchool.vn">
            <a:extLst>
              <a:ext uri="{FF2B5EF4-FFF2-40B4-BE49-F238E27FC236}">
                <a16:creationId xmlns:a16="http://schemas.microsoft.com/office/drawing/2014/main" id="{35BA84F1-8145-8574-BA30-FB56E9CC5D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7544" y="2848588"/>
            <a:ext cx="3034464" cy="1856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DB9C88-D152-A3C9-5AE6-C72983EEFE5F}"/>
              </a:ext>
            </a:extLst>
          </p:cNvPr>
          <p:cNvSpPr txBox="1"/>
          <p:nvPr/>
        </p:nvSpPr>
        <p:spPr>
          <a:xfrm>
            <a:off x="1936737" y="4841699"/>
            <a:ext cx="230252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-OH</a:t>
            </a:r>
          </a:p>
        </p:txBody>
      </p:sp>
      <p:pic>
        <p:nvPicPr>
          <p:cNvPr id="8" name="Picture 4" descr="Viết CTCT Của Axit Axetic - Công Ty Hóa Chất Hanimex">
            <a:extLst>
              <a:ext uri="{FF2B5EF4-FFF2-40B4-BE49-F238E27FC236}">
                <a16:creationId xmlns:a16="http://schemas.microsoft.com/office/drawing/2014/main" id="{41E8BC63-A92B-EC03-73A7-6D28331F42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51636" y="2893447"/>
            <a:ext cx="2768330" cy="18518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A433FC9-E93E-64C5-C756-06EF6D3382D7}"/>
              </a:ext>
            </a:extLst>
          </p:cNvPr>
          <p:cNvSpPr txBox="1"/>
          <p:nvPr/>
        </p:nvSpPr>
        <p:spPr>
          <a:xfrm>
            <a:off x="5389619" y="4841699"/>
            <a:ext cx="206837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-COOH</a:t>
            </a:r>
          </a:p>
        </p:txBody>
      </p:sp>
      <p:sp>
        <p:nvSpPr>
          <p:cNvPr id="26" name="TextBox 25">
            <a:extLst>
              <a:ext uri="{FF2B5EF4-FFF2-40B4-BE49-F238E27FC236}">
                <a16:creationId xmlns:a16="http://schemas.microsoft.com/office/drawing/2014/main" id="{504AB47F-E1F1-9107-434C-80A3DDC49B40}"/>
              </a:ext>
            </a:extLst>
          </p:cNvPr>
          <p:cNvSpPr txBox="1"/>
          <p:nvPr/>
        </p:nvSpPr>
        <p:spPr>
          <a:xfrm>
            <a:off x="8608353" y="4841699"/>
            <a:ext cx="226881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-COONa</a:t>
            </a:r>
          </a:p>
        </p:txBody>
      </p:sp>
      <p:pic>
        <p:nvPicPr>
          <p:cNvPr id="1026" name="Picture 2" descr="Category:Sodium acetate - Wikimedia Commons">
            <a:extLst>
              <a:ext uri="{FF2B5EF4-FFF2-40B4-BE49-F238E27FC236}">
                <a16:creationId xmlns:a16="http://schemas.microsoft.com/office/drawing/2014/main" id="{25CD4132-177C-3A91-95B5-9700C818B6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0607" y="3021746"/>
            <a:ext cx="2984091" cy="145474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462814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2</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rPr>
              <a:t>Đa số liên kết hóa học trong phân tử hợp chất hữu cơ ở hình 8.3 có liên kết cộng hóa trị. </a:t>
            </a:r>
            <a:endParaRPr lang="en-US" sz="2400" b="0" i="0" dirty="0">
              <a:solidFill>
                <a:srgbClr val="333333"/>
              </a:solidFill>
              <a:effectLst/>
            </a:endParaRPr>
          </a:p>
          <a:p>
            <a:pPr marL="342900" indent="-342900" algn="l">
              <a:buFont typeface="Arial" panose="020B0604020202020204" pitchFamily="34" charset="0"/>
              <a:buChar char="•"/>
            </a:pPr>
            <a:r>
              <a:rPr lang="vi-VN" sz="2400" b="0" i="0" dirty="0">
                <a:solidFill>
                  <a:srgbClr val="333333"/>
                </a:solidFill>
                <a:effectLst/>
              </a:rPr>
              <a:t>Hợp chất CH</a:t>
            </a:r>
            <a:r>
              <a:rPr lang="vi-VN" sz="2400" b="0" i="0" baseline="-25000" dirty="0">
                <a:solidFill>
                  <a:srgbClr val="333333"/>
                </a:solidFill>
                <a:effectLst/>
              </a:rPr>
              <a:t>3</a:t>
            </a:r>
            <a:r>
              <a:rPr lang="vi-VN" sz="2400" b="0" i="0" dirty="0">
                <a:solidFill>
                  <a:srgbClr val="333333"/>
                </a:solidFill>
                <a:effectLst/>
              </a:rPr>
              <a:t>COONa có thêm liên kết ion giữa CH</a:t>
            </a:r>
            <a:r>
              <a:rPr lang="vi-VN" sz="2400" b="0" i="0" baseline="-25000" dirty="0">
                <a:solidFill>
                  <a:srgbClr val="333333"/>
                </a:solidFill>
                <a:effectLst/>
              </a:rPr>
              <a:t>3</a:t>
            </a:r>
            <a:r>
              <a:rPr lang="vi-VN" sz="2400" b="0" i="0" dirty="0">
                <a:solidFill>
                  <a:srgbClr val="333333"/>
                </a:solidFill>
                <a:effectLst/>
              </a:rPr>
              <a:t>COO</a:t>
            </a:r>
            <a:r>
              <a:rPr lang="vi-VN" sz="2400" b="0" i="0" baseline="30000" dirty="0">
                <a:solidFill>
                  <a:srgbClr val="333333"/>
                </a:solidFill>
                <a:effectLst/>
              </a:rPr>
              <a:t>-</a:t>
            </a:r>
            <a:r>
              <a:rPr lang="vi-VN" sz="2400" b="0" i="0" dirty="0">
                <a:solidFill>
                  <a:srgbClr val="333333"/>
                </a:solidFill>
                <a:effectLst/>
              </a:rPr>
              <a:t> và Na</a:t>
            </a:r>
            <a:r>
              <a:rPr lang="vi-VN" sz="2400" b="0" i="0" baseline="30000" dirty="0">
                <a:solidFill>
                  <a:srgbClr val="333333"/>
                </a:solidFill>
                <a:effectLst/>
              </a:rPr>
              <a:t>+</a:t>
            </a:r>
            <a:endParaRPr lang="vi-VN" sz="2200" b="0" i="0" baseline="30000" dirty="0">
              <a:solidFill>
                <a:srgbClr val="333333"/>
              </a:solidFill>
              <a:effectLst/>
            </a:endParaRPr>
          </a:p>
        </p:txBody>
      </p:sp>
      <p:sp>
        <p:nvSpPr>
          <p:cNvPr id="23" name="Rectangle: Top Corners Snipped 22">
            <a:extLst>
              <a:ext uri="{FF2B5EF4-FFF2-40B4-BE49-F238E27FC236}">
                <a16:creationId xmlns:a16="http://schemas.microsoft.com/office/drawing/2014/main" id="{3221008B-DF43-2073-28F1-7BC601CC763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E27803-5185-C2CF-7E0F-B093D7CB01FF}"/>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755737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959601" y="1070558"/>
            <a:ext cx="10272797" cy="1139091"/>
            <a:chOff x="2305050" y="428625"/>
            <a:chExt cx="7581900" cy="1747922"/>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747922"/>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970266"/>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kết</a:t>
              </a:r>
              <a:r>
                <a:rPr lang="en-US" sz="2400" b="1" dirty="0">
                  <a:latin typeface="Arial" panose="020B0604020202020204" pitchFamily="34" charset="0"/>
                  <a:cs typeface="Arial" panose="020B0604020202020204" pitchFamily="34" charset="0"/>
                </a:rPr>
                <a:t>:</a:t>
              </a:r>
            </a:p>
            <a:p>
              <a:pPr algn="ctr">
                <a:lnSpc>
                  <a:spcPct val="125000"/>
                </a:lnSpc>
              </a:pPr>
              <a:r>
                <a:rPr lang="en-US" sz="2400" dirty="0">
                  <a:latin typeface="Arial" panose="020B0604020202020204" pitchFamily="34" charset="0"/>
                  <a:cs typeface="Arial" panose="020B0604020202020204" pitchFamily="34" charset="0"/>
                </a:rPr>
                <a:t>Liên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liên</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kết</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cộng</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hóa</a:t>
              </a:r>
              <a:r>
                <a:rPr lang="en-US" sz="2400" b="1" dirty="0">
                  <a:solidFill>
                    <a:srgbClr val="FC5784"/>
                  </a:solidFill>
                  <a:latin typeface="Arial" panose="020B0604020202020204" pitchFamily="34" charset="0"/>
                  <a:cs typeface="Arial" panose="020B0604020202020204" pitchFamily="34" charset="0"/>
                </a:rPr>
                <a:t> </a:t>
              </a:r>
              <a:r>
                <a:rPr lang="en-US" sz="2400" b="1" dirty="0" err="1">
                  <a:solidFill>
                    <a:srgbClr val="FC5784"/>
                  </a:solidFill>
                  <a:latin typeface="Arial" panose="020B0604020202020204" pitchFamily="34" charset="0"/>
                  <a:cs typeface="Arial" panose="020B0604020202020204" pitchFamily="34" charset="0"/>
                </a:rPr>
                <a:t>trị</a:t>
              </a:r>
              <a:r>
                <a:rPr lang="en-US" sz="2400" b="1" dirty="0">
                  <a:solidFill>
                    <a:srgbClr val="FC5784"/>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16386" name="Picture 2" descr="Liên kết cộng hóa trị là gì? Tất cả kiến thức đầy đủ chi tiết">
            <a:extLst>
              <a:ext uri="{FF2B5EF4-FFF2-40B4-BE49-F238E27FC236}">
                <a16:creationId xmlns:a16="http://schemas.microsoft.com/office/drawing/2014/main" id="{AF1E3F88-3222-E4C9-870E-88F7A3E092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2824" y="2968895"/>
            <a:ext cx="4729897" cy="247137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ợp chất hữu cơ là gì? Đặc điểm về hợp chất hữu cơ">
            <a:extLst>
              <a:ext uri="{FF2B5EF4-FFF2-40B4-BE49-F238E27FC236}">
                <a16:creationId xmlns:a16="http://schemas.microsoft.com/office/drawing/2014/main" id="{53D8D258-85E2-3B84-5C12-17A9BDEF28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6642" y="2667175"/>
            <a:ext cx="5148840" cy="321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69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5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3</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769441"/>
          </a:xfrm>
          <a:prstGeom prst="rect">
            <a:avLst/>
          </a:prstGeom>
          <a:noFill/>
        </p:spPr>
        <p:txBody>
          <a:bodyPr wrap="square">
            <a:spAutoFit/>
          </a:bodyPr>
          <a:lstStyle/>
          <a:p>
            <a:pPr algn="ctr"/>
            <a:r>
              <a:rPr lang="vi-VN" sz="2200" b="0" i="0" dirty="0">
                <a:effectLst/>
              </a:rPr>
              <a:t>So sánh nhiệt độ nóng chảy, nhiệt độ sôi của các chất hữu cơ và các chất vô cơ trong bảng 8.1 và giải thích.</a:t>
            </a:r>
            <a:endParaRPr lang="en-US" sz="22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graphicFrame>
        <p:nvGraphicFramePr>
          <p:cNvPr id="25" name="Table 9">
            <a:extLst>
              <a:ext uri="{FF2B5EF4-FFF2-40B4-BE49-F238E27FC236}">
                <a16:creationId xmlns:a16="http://schemas.microsoft.com/office/drawing/2014/main" id="{188A96DC-3B38-3BD1-3447-624D52FBBE69}"/>
              </a:ext>
            </a:extLst>
          </p:cNvPr>
          <p:cNvGraphicFramePr>
            <a:graphicFrameLocks noGrp="1"/>
          </p:cNvGraphicFramePr>
          <p:nvPr>
            <p:extLst>
              <p:ext uri="{D42A27DB-BD31-4B8C-83A1-F6EECF244321}">
                <p14:modId xmlns:p14="http://schemas.microsoft.com/office/powerpoint/2010/main" val="2289444244"/>
              </p:ext>
            </p:extLst>
          </p:nvPr>
        </p:nvGraphicFramePr>
        <p:xfrm>
          <a:off x="1643414" y="2978717"/>
          <a:ext cx="9233750" cy="2153586"/>
        </p:xfrm>
        <a:graphic>
          <a:graphicData uri="http://schemas.openxmlformats.org/drawingml/2006/table">
            <a:tbl>
              <a:tblPr firstRow="1" bandRow="1">
                <a:tableStyleId>{5C22544A-7EE6-4342-B048-85BDC9FD1C3A}</a:tableStyleId>
              </a:tblPr>
              <a:tblGrid>
                <a:gridCol w="3481122">
                  <a:extLst>
                    <a:ext uri="{9D8B030D-6E8A-4147-A177-3AD203B41FA5}">
                      <a16:colId xmlns:a16="http://schemas.microsoft.com/office/drawing/2014/main" val="3494662349"/>
                    </a:ext>
                  </a:extLst>
                </a:gridCol>
                <a:gridCol w="1438157">
                  <a:extLst>
                    <a:ext uri="{9D8B030D-6E8A-4147-A177-3AD203B41FA5}">
                      <a16:colId xmlns:a16="http://schemas.microsoft.com/office/drawing/2014/main" val="492164279"/>
                    </a:ext>
                  </a:extLst>
                </a:gridCol>
                <a:gridCol w="1438157">
                  <a:extLst>
                    <a:ext uri="{9D8B030D-6E8A-4147-A177-3AD203B41FA5}">
                      <a16:colId xmlns:a16="http://schemas.microsoft.com/office/drawing/2014/main" val="227385984"/>
                    </a:ext>
                  </a:extLst>
                </a:gridCol>
                <a:gridCol w="1438157">
                  <a:extLst>
                    <a:ext uri="{9D8B030D-6E8A-4147-A177-3AD203B41FA5}">
                      <a16:colId xmlns:a16="http://schemas.microsoft.com/office/drawing/2014/main" val="3415726785"/>
                    </a:ext>
                  </a:extLst>
                </a:gridCol>
                <a:gridCol w="1438157">
                  <a:extLst>
                    <a:ext uri="{9D8B030D-6E8A-4147-A177-3AD203B41FA5}">
                      <a16:colId xmlns:a16="http://schemas.microsoft.com/office/drawing/2014/main" val="1881746921"/>
                    </a:ext>
                  </a:extLst>
                </a:gridCol>
              </a:tblGrid>
              <a:tr h="717862">
                <a:tc>
                  <a:txBody>
                    <a:bodyPr/>
                    <a:lstStyle/>
                    <a:p>
                      <a:r>
                        <a:rPr lang="en-US" sz="2200" dirty="0" err="1">
                          <a:latin typeface="Arial" panose="020B0604020202020204" pitchFamily="34" charset="0"/>
                          <a:cs typeface="Arial" panose="020B0604020202020204" pitchFamily="34" charset="0"/>
                        </a:rPr>
                        <a:t>Chất</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C</a:t>
                      </a:r>
                      <a:r>
                        <a:rPr lang="en-US" sz="2200" baseline="-25000" dirty="0">
                          <a:latin typeface="Arial" panose="020B0604020202020204" pitchFamily="34" charset="0"/>
                          <a:cs typeface="Arial" panose="020B0604020202020204" pitchFamily="34" charset="0"/>
                        </a:rPr>
                        <a:t>2</a:t>
                      </a:r>
                      <a:r>
                        <a:rPr lang="en-US" sz="2200" baseline="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5</a:t>
                      </a:r>
                      <a:r>
                        <a:rPr lang="en-US" sz="2200" baseline="0" dirty="0">
                          <a:latin typeface="Arial" panose="020B0604020202020204" pitchFamily="34" charset="0"/>
                          <a:cs typeface="Arial" panose="020B0604020202020204" pitchFamily="34" charset="0"/>
                        </a:rPr>
                        <a:t>OH</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CH</a:t>
                      </a:r>
                      <a:r>
                        <a:rPr lang="en-US" sz="2200" baseline="-25000" dirty="0">
                          <a:latin typeface="Arial" panose="020B0604020202020204" pitchFamily="34" charset="0"/>
                          <a:cs typeface="Arial" panose="020B0604020202020204" pitchFamily="34" charset="0"/>
                        </a:rPr>
                        <a:t>2</a:t>
                      </a:r>
                      <a:r>
                        <a:rPr lang="en-US" sz="2200" baseline="0" dirty="0">
                          <a:latin typeface="Arial" panose="020B0604020202020204" pitchFamily="34" charset="0"/>
                          <a:cs typeface="Arial" panose="020B0604020202020204" pitchFamily="34" charset="0"/>
                        </a:rPr>
                        <a:t>Cl</a:t>
                      </a:r>
                      <a:r>
                        <a:rPr lang="en-US" sz="2200" baseline="-25000" dirty="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KOH</a:t>
                      </a:r>
                    </a:p>
                  </a:txBody>
                  <a:tcPr anchor="ctr"/>
                </a:tc>
                <a:tc>
                  <a:txBody>
                    <a:bodyPr/>
                    <a:lstStyle/>
                    <a:p>
                      <a:pPr algn="ctr"/>
                      <a:r>
                        <a:rPr lang="en-US" sz="2200" dirty="0">
                          <a:latin typeface="Arial" panose="020B0604020202020204" pitchFamily="34" charset="0"/>
                          <a:cs typeface="Arial" panose="020B0604020202020204" pitchFamily="34" charset="0"/>
                        </a:rPr>
                        <a:t>CaCl</a:t>
                      </a:r>
                      <a:r>
                        <a:rPr lang="en-US" sz="2200" baseline="-25000" dirty="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36356480"/>
                  </a:ext>
                </a:extLst>
              </a:tr>
              <a:tr h="717862">
                <a:tc>
                  <a:txBody>
                    <a:bodyPr/>
                    <a:lstStyle/>
                    <a:p>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chảy</a:t>
                      </a:r>
                      <a:r>
                        <a:rPr lang="en-US" sz="2200" dirty="0">
                          <a:latin typeface="Arial" panose="020B0604020202020204" pitchFamily="34" charset="0"/>
                          <a:cs typeface="Arial" panose="020B0604020202020204" pitchFamily="34" charset="0"/>
                        </a:rPr>
                        <a:t> (</a:t>
                      </a:r>
                      <a:r>
                        <a:rPr lang="en-US" sz="2200" baseline="30000" dirty="0" err="1">
                          <a:latin typeface="Arial" panose="020B0604020202020204" pitchFamily="34" charset="0"/>
                          <a:cs typeface="Arial" panose="020B0604020202020204" pitchFamily="34" charset="0"/>
                        </a:rPr>
                        <a:t>o</a:t>
                      </a:r>
                      <a:r>
                        <a:rPr lang="en-US" sz="2200" baseline="0" dirty="0" err="1">
                          <a:latin typeface="Arial" panose="020B0604020202020204" pitchFamily="34" charset="0"/>
                          <a:cs typeface="Arial" panose="020B0604020202020204" pitchFamily="34" charset="0"/>
                        </a:rPr>
                        <a:t>C</a:t>
                      </a:r>
                      <a:r>
                        <a:rPr lang="en-US" sz="2200" baseline="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-114,14</a:t>
                      </a:r>
                    </a:p>
                  </a:txBody>
                  <a:tcPr anchor="ctr"/>
                </a:tc>
                <a:tc>
                  <a:txBody>
                    <a:bodyPr/>
                    <a:lstStyle/>
                    <a:p>
                      <a:pPr algn="ctr"/>
                      <a:r>
                        <a:rPr lang="en-US" sz="2200" dirty="0">
                          <a:latin typeface="Arial" panose="020B0604020202020204" pitchFamily="34" charset="0"/>
                          <a:cs typeface="Arial" panose="020B0604020202020204" pitchFamily="34" charset="0"/>
                        </a:rPr>
                        <a:t>-95</a:t>
                      </a:r>
                    </a:p>
                  </a:txBody>
                  <a:tcPr anchor="ctr"/>
                </a:tc>
                <a:tc>
                  <a:txBody>
                    <a:bodyPr/>
                    <a:lstStyle/>
                    <a:p>
                      <a:pPr algn="ctr"/>
                      <a:r>
                        <a:rPr lang="en-US" sz="2200" dirty="0">
                          <a:latin typeface="Arial" panose="020B0604020202020204" pitchFamily="34" charset="0"/>
                          <a:cs typeface="Arial" panose="020B0604020202020204" pitchFamily="34" charset="0"/>
                        </a:rPr>
                        <a:t>406</a:t>
                      </a:r>
                    </a:p>
                  </a:txBody>
                  <a:tcPr anchor="ctr"/>
                </a:tc>
                <a:tc>
                  <a:txBody>
                    <a:bodyPr/>
                    <a:lstStyle/>
                    <a:p>
                      <a:pPr algn="ctr"/>
                      <a:r>
                        <a:rPr lang="en-US" sz="2200" dirty="0">
                          <a:latin typeface="Arial" panose="020B0604020202020204" pitchFamily="34" charset="0"/>
                          <a:cs typeface="Arial" panose="020B0604020202020204" pitchFamily="34" charset="0"/>
                        </a:rPr>
                        <a:t>775</a:t>
                      </a:r>
                    </a:p>
                  </a:txBody>
                  <a:tcPr anchor="ctr"/>
                </a:tc>
                <a:extLst>
                  <a:ext uri="{0D108BD9-81ED-4DB2-BD59-A6C34878D82A}">
                    <a16:rowId xmlns:a16="http://schemas.microsoft.com/office/drawing/2014/main" val="1649940517"/>
                  </a:ext>
                </a:extLst>
              </a:tr>
              <a:tr h="717862">
                <a:tc>
                  <a:txBody>
                    <a:bodyPr/>
                    <a:lstStyle/>
                    <a:p>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baseline="30000" dirty="0" err="1">
                          <a:latin typeface="Arial" panose="020B0604020202020204" pitchFamily="34" charset="0"/>
                          <a:cs typeface="Arial" panose="020B0604020202020204" pitchFamily="34" charset="0"/>
                        </a:rPr>
                        <a:t>o</a:t>
                      </a:r>
                      <a:r>
                        <a:rPr lang="en-US" sz="2200" baseline="0" dirty="0" err="1">
                          <a:latin typeface="Arial" panose="020B0604020202020204" pitchFamily="34" charset="0"/>
                          <a:cs typeface="Arial" panose="020B0604020202020204" pitchFamily="34" charset="0"/>
                        </a:rPr>
                        <a:t>C</a:t>
                      </a:r>
                      <a:r>
                        <a:rPr lang="en-US" sz="2200" baseline="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txBody>
                  <a:tcPr anchor="ctr"/>
                </a:tc>
                <a:tc>
                  <a:txBody>
                    <a:bodyPr/>
                    <a:lstStyle/>
                    <a:p>
                      <a:pPr algn="ctr"/>
                      <a:r>
                        <a:rPr lang="en-US" sz="2200" dirty="0">
                          <a:latin typeface="Arial" panose="020B0604020202020204" pitchFamily="34" charset="0"/>
                          <a:cs typeface="Arial" panose="020B0604020202020204" pitchFamily="34" charset="0"/>
                        </a:rPr>
                        <a:t>78,3</a:t>
                      </a:r>
                    </a:p>
                  </a:txBody>
                  <a:tcPr anchor="ctr"/>
                </a:tc>
                <a:tc>
                  <a:txBody>
                    <a:bodyPr/>
                    <a:lstStyle/>
                    <a:p>
                      <a:pPr algn="ctr"/>
                      <a:r>
                        <a:rPr lang="en-US" sz="2200" dirty="0">
                          <a:latin typeface="Arial" panose="020B0604020202020204" pitchFamily="34" charset="0"/>
                          <a:cs typeface="Arial" panose="020B0604020202020204" pitchFamily="34" charset="0"/>
                        </a:rPr>
                        <a:t>39,8</a:t>
                      </a:r>
                    </a:p>
                  </a:txBody>
                  <a:tcPr anchor="ctr"/>
                </a:tc>
                <a:tc>
                  <a:txBody>
                    <a:bodyPr/>
                    <a:lstStyle/>
                    <a:p>
                      <a:pPr algn="ctr"/>
                      <a:r>
                        <a:rPr lang="en-US" sz="2200" dirty="0">
                          <a:latin typeface="Arial" panose="020B0604020202020204" pitchFamily="34" charset="0"/>
                          <a:cs typeface="Arial" panose="020B0604020202020204" pitchFamily="34" charset="0"/>
                        </a:rPr>
                        <a:t>1327</a:t>
                      </a:r>
                    </a:p>
                  </a:txBody>
                  <a:tcPr anchor="ctr"/>
                </a:tc>
                <a:tc>
                  <a:txBody>
                    <a:bodyPr/>
                    <a:lstStyle/>
                    <a:p>
                      <a:pPr algn="ctr"/>
                      <a:r>
                        <a:rPr lang="en-US" sz="2200" dirty="0">
                          <a:latin typeface="Arial" panose="020B0604020202020204" pitchFamily="34" charset="0"/>
                          <a:cs typeface="Arial" panose="020B0604020202020204" pitchFamily="34" charset="0"/>
                        </a:rPr>
                        <a:t>1935</a:t>
                      </a:r>
                    </a:p>
                  </a:txBody>
                  <a:tcPr anchor="ctr"/>
                </a:tc>
                <a:extLst>
                  <a:ext uri="{0D108BD9-81ED-4DB2-BD59-A6C34878D82A}">
                    <a16:rowId xmlns:a16="http://schemas.microsoft.com/office/drawing/2014/main" val="664326963"/>
                  </a:ext>
                </a:extLst>
              </a:tr>
            </a:tbl>
          </a:graphicData>
        </a:graphic>
      </p:graphicFrame>
    </p:spTree>
    <p:extLst>
      <p:ext uri="{BB962C8B-B14F-4D97-AF65-F5344CB8AC3E}">
        <p14:creationId xmlns:p14="http://schemas.microsoft.com/office/powerpoint/2010/main" val="3955733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3</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200329"/>
          </a:xfrm>
          <a:prstGeom prst="rect">
            <a:avLst/>
          </a:prstGeom>
          <a:noFill/>
        </p:spPr>
        <p:txBody>
          <a:bodyPr wrap="square" rtlCol="0">
            <a:spAutoFit/>
          </a:bodyPr>
          <a:lstStyle/>
          <a:p>
            <a:pPr marL="342900" indent="-342900"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N</a:t>
            </a:r>
            <a:r>
              <a:rPr lang="vi-VN" sz="2400" b="0" i="0" dirty="0">
                <a:solidFill>
                  <a:srgbClr val="333333"/>
                </a:solidFill>
                <a:effectLst/>
                <a:latin typeface="Arial" panose="020B0604020202020204" pitchFamily="34" charset="0"/>
                <a:cs typeface="Arial" panose="020B0604020202020204" pitchFamily="34" charset="0"/>
              </a:rPr>
              <a:t>hiệt độ sôi, nhiệt độ nóng chảy của các chất hữu cơ thấp hơn so với nhiệt độ sôi, nhiệt độ nóng chảy của các chất vô cơ </a:t>
            </a: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Do hợp chất vô cơ có độ bền liên kết lớn hơn hợp chất hữu cơ</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3" name="Rectangle: Top Corners Snipped 22">
            <a:extLst>
              <a:ext uri="{FF2B5EF4-FFF2-40B4-BE49-F238E27FC236}">
                <a16:creationId xmlns:a16="http://schemas.microsoft.com/office/drawing/2014/main" id="{3221008B-DF43-2073-28F1-7BC601CC763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E27803-5185-C2CF-7E0F-B093D7CB01FF}"/>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898891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
        <p:nvSpPr>
          <p:cNvPr id="12" name="AutoShape 6" descr="legislazione compressa Vendita formula chimica del sale Manutenzione  Preludio Abituale">
            <a:extLst>
              <a:ext uri="{FF2B5EF4-FFF2-40B4-BE49-F238E27FC236}">
                <a16:creationId xmlns:a16="http://schemas.microsoft.com/office/drawing/2014/main" id="{48AC065C-7780-7243-D7E2-74A36C6CD1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2">
            <a:extLst>
              <a:ext uri="{FF2B5EF4-FFF2-40B4-BE49-F238E27FC236}">
                <a16:creationId xmlns:a16="http://schemas.microsoft.com/office/drawing/2014/main" id="{687DEAF6-3498-94EE-6CED-927712DE1768}"/>
              </a:ext>
            </a:extLst>
          </p:cNvPr>
          <p:cNvGraphicFramePr>
            <a:graphicFrameLocks noGrp="1"/>
          </p:cNvGraphicFramePr>
          <p:nvPr>
            <p:extLst>
              <p:ext uri="{D42A27DB-BD31-4B8C-83A1-F6EECF244321}">
                <p14:modId xmlns:p14="http://schemas.microsoft.com/office/powerpoint/2010/main" val="3828887372"/>
              </p:ext>
            </p:extLst>
          </p:nvPr>
        </p:nvGraphicFramePr>
        <p:xfrm>
          <a:off x="945463" y="885462"/>
          <a:ext cx="10332353" cy="5466949"/>
        </p:xfrm>
        <a:graphic>
          <a:graphicData uri="http://schemas.openxmlformats.org/drawingml/2006/table">
            <a:tbl>
              <a:tblPr firstRow="1" bandRow="1">
                <a:tableStyleId>{5C22544A-7EE6-4342-B048-85BDC9FD1C3A}</a:tableStyleId>
              </a:tblPr>
              <a:tblGrid>
                <a:gridCol w="2467657">
                  <a:extLst>
                    <a:ext uri="{9D8B030D-6E8A-4147-A177-3AD203B41FA5}">
                      <a16:colId xmlns:a16="http://schemas.microsoft.com/office/drawing/2014/main" val="3591444065"/>
                    </a:ext>
                  </a:extLst>
                </a:gridCol>
                <a:gridCol w="7864696">
                  <a:extLst>
                    <a:ext uri="{9D8B030D-6E8A-4147-A177-3AD203B41FA5}">
                      <a16:colId xmlns:a16="http://schemas.microsoft.com/office/drawing/2014/main" val="1146195117"/>
                    </a:ext>
                  </a:extLst>
                </a:gridCol>
              </a:tblGrid>
              <a:tr h="651109">
                <a:tc>
                  <a:txBody>
                    <a:bodyPr/>
                    <a:lstStyle/>
                    <a:p>
                      <a:r>
                        <a:rPr lang="en-US" sz="2200" b="1" dirty="0" err="1">
                          <a:latin typeface="Arial" panose="020B0604020202020204" pitchFamily="34" charset="0"/>
                          <a:cs typeface="Arial" panose="020B0604020202020204" pitchFamily="34" charset="0"/>
                        </a:rPr>
                        <a:t>Chất</a:t>
                      </a:r>
                      <a:endParaRPr lang="en-US" sz="2200" b="1" dirty="0">
                        <a:latin typeface="Arial" panose="020B0604020202020204" pitchFamily="34" charset="0"/>
                        <a:cs typeface="Arial" panose="020B0604020202020204" pitchFamily="34" charset="0"/>
                      </a:endParaRPr>
                    </a:p>
                  </a:txBody>
                  <a:tcPr anchor="ctr"/>
                </a:tc>
                <a:tc>
                  <a:txBody>
                    <a:bodyPr/>
                    <a:lstStyle/>
                    <a:p>
                      <a:pPr algn="l"/>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tan</a:t>
                      </a:r>
                    </a:p>
                  </a:txBody>
                  <a:tcPr anchor="ctr"/>
                </a:tc>
                <a:extLst>
                  <a:ext uri="{0D108BD9-81ED-4DB2-BD59-A6C34878D82A}">
                    <a16:rowId xmlns:a16="http://schemas.microsoft.com/office/drawing/2014/main" val="2382325401"/>
                  </a:ext>
                </a:extLst>
              </a:tr>
              <a:tr h="651109">
                <a:tc>
                  <a:txBody>
                    <a:bodyPr/>
                    <a:lstStyle/>
                    <a:p>
                      <a:r>
                        <a:rPr lang="en-US" sz="2200" b="1" dirty="0">
                          <a:latin typeface="Arial" panose="020B0604020202020204" pitchFamily="34" charset="0"/>
                          <a:cs typeface="Arial" panose="020B0604020202020204" pitchFamily="34" charset="0"/>
                        </a:rPr>
                        <a:t>Methane</a:t>
                      </a:r>
                    </a:p>
                  </a:txBody>
                  <a:tcPr anchor="ctr"/>
                </a:tc>
                <a:tc>
                  <a:txBody>
                    <a:bodyPr/>
                    <a:lstStyle/>
                    <a:p>
                      <a:pPr algn="l"/>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p>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diethyl ether, benzene, toluene, methanol.</a:t>
                      </a:r>
                    </a:p>
                  </a:txBody>
                  <a:tcPr anchor="ctr"/>
                </a:tc>
                <a:extLst>
                  <a:ext uri="{0D108BD9-81ED-4DB2-BD59-A6C34878D82A}">
                    <a16:rowId xmlns:a16="http://schemas.microsoft.com/office/drawing/2014/main" val="2230885331"/>
                  </a:ext>
                </a:extLst>
              </a:tr>
              <a:tr h="651109">
                <a:tc>
                  <a:txBody>
                    <a:bodyPr/>
                    <a:lstStyle/>
                    <a:p>
                      <a:r>
                        <a:rPr lang="en-US" sz="2200" b="1" dirty="0">
                          <a:latin typeface="Arial" panose="020B0604020202020204" pitchFamily="34" charset="0"/>
                          <a:cs typeface="Arial" panose="020B0604020202020204" pitchFamily="34" charset="0"/>
                        </a:rPr>
                        <a:t>Ethylene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benzene, acetone.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diethyl ether.</a:t>
                      </a:r>
                    </a:p>
                  </a:txBody>
                  <a:tcPr anchor="ctr"/>
                </a:tc>
                <a:extLst>
                  <a:ext uri="{0D108BD9-81ED-4DB2-BD59-A6C34878D82A}">
                    <a16:rowId xmlns:a16="http://schemas.microsoft.com/office/drawing/2014/main" val="224204783"/>
                  </a:ext>
                </a:extLst>
              </a:tr>
              <a:tr h="651109">
                <a:tc>
                  <a:txBody>
                    <a:bodyPr/>
                    <a:lstStyle/>
                    <a:p>
                      <a:r>
                        <a:rPr lang="en-US" sz="2200" b="1" dirty="0">
                          <a:latin typeface="Arial" panose="020B0604020202020204" pitchFamily="34" charset="0"/>
                          <a:cs typeface="Arial" panose="020B0604020202020204" pitchFamily="34" charset="0"/>
                        </a:rPr>
                        <a:t>Acetylene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ethanol.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benzene, acetone, </a:t>
                      </a:r>
                      <a:r>
                        <a:rPr lang="en-US" sz="2200" dirty="0" err="1">
                          <a:latin typeface="Arial" panose="020B0604020202020204" pitchFamily="34" charset="0"/>
                          <a:cs typeface="Arial" panose="020B0604020202020204" pitchFamily="34" charset="0"/>
                        </a:rPr>
                        <a:t>chlorform</a:t>
                      </a:r>
                      <a:r>
                        <a:rPr lang="en-US" sz="22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785564386"/>
                  </a:ext>
                </a:extLst>
              </a:tr>
              <a:tr h="651109">
                <a:tc>
                  <a:txBody>
                    <a:bodyPr/>
                    <a:lstStyle/>
                    <a:p>
                      <a:r>
                        <a:rPr lang="en-US" sz="2200" b="1" dirty="0">
                          <a:latin typeface="Arial" panose="020B0604020202020204" pitchFamily="34" charset="0"/>
                          <a:cs typeface="Arial" panose="020B0604020202020204" pitchFamily="34" charset="0"/>
                        </a:rPr>
                        <a:t>Benzene</a:t>
                      </a:r>
                    </a:p>
                  </a:txBody>
                  <a:tcPr anchor="ctr"/>
                </a:tc>
                <a:tc>
                  <a:txBody>
                    <a:bodyPr/>
                    <a:lstStyle/>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p>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diethyl ether, acetone, chloroform, carbon </a:t>
                      </a:r>
                      <a:r>
                        <a:rPr lang="en-US" sz="2200" dirty="0" err="1">
                          <a:latin typeface="Arial" panose="020B0604020202020204" pitchFamily="34" charset="0"/>
                          <a:cs typeface="Arial" panose="020B0604020202020204" pitchFamily="34" charset="0"/>
                        </a:rPr>
                        <a:t>tetracloride</a:t>
                      </a:r>
                      <a:r>
                        <a:rPr lang="en-US" sz="2200"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732241606"/>
                  </a:ext>
                </a:extLst>
              </a:tr>
              <a:tr h="651109">
                <a:tc>
                  <a:txBody>
                    <a:bodyPr/>
                    <a:lstStyle/>
                    <a:p>
                      <a:r>
                        <a:rPr lang="en-US" sz="2200" b="1" dirty="0">
                          <a:latin typeface="Arial" panose="020B0604020202020204" pitchFamily="34" charset="0"/>
                          <a:cs typeface="Arial" panose="020B0604020202020204" pitchFamily="34" charset="0"/>
                        </a:rPr>
                        <a:t>Isoamyl acetate</a:t>
                      </a:r>
                    </a:p>
                  </a:txBody>
                  <a:tcPr anchor="ctr"/>
                </a:tc>
                <a:tc>
                  <a:txBody>
                    <a:bodyPr/>
                    <a:lstStyle/>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p>
                    <a:p>
                      <a:pPr algn="l"/>
                      <a:r>
                        <a:rPr lang="en-US" sz="2200" dirty="0">
                          <a:latin typeface="Arial" panose="020B0604020202020204" pitchFamily="34" charset="0"/>
                          <a:cs typeface="Arial" panose="020B0604020202020204" pitchFamily="34" charset="0"/>
                        </a:rPr>
                        <a:t>Tan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ethanol, diethyl ether, acetone, chloroform.</a:t>
                      </a:r>
                    </a:p>
                  </a:txBody>
                  <a:tcPr anchor="ctr"/>
                </a:tc>
                <a:extLst>
                  <a:ext uri="{0D108BD9-81ED-4DB2-BD59-A6C34878D82A}">
                    <a16:rowId xmlns:a16="http://schemas.microsoft.com/office/drawing/2014/main" val="217920108"/>
                  </a:ext>
                </a:extLst>
              </a:tr>
            </a:tbl>
          </a:graphicData>
        </a:graphic>
      </p:graphicFrame>
    </p:spTree>
    <p:extLst>
      <p:ext uri="{BB962C8B-B14F-4D97-AF65-F5344CB8AC3E}">
        <p14:creationId xmlns:p14="http://schemas.microsoft.com/office/powerpoint/2010/main" val="209038493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4</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769441"/>
          </a:xfrm>
          <a:prstGeom prst="rect">
            <a:avLst/>
          </a:prstGeom>
          <a:noFill/>
        </p:spPr>
        <p:txBody>
          <a:bodyPr wrap="square">
            <a:spAutoFit/>
          </a:bodyPr>
          <a:lstStyle/>
          <a:p>
            <a:pPr algn="ctr"/>
            <a:r>
              <a:rPr lang="vi-VN" sz="2200" b="0" i="0" dirty="0">
                <a:effectLst/>
              </a:rPr>
              <a:t>Quan sát bảng 8.2 nhận xét về tính tan của các hợp chất hữu cơ trong dung môi nước và một số dung môi hữu cơ</a:t>
            </a:r>
            <a:endParaRPr lang="en-US" sz="22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grpSp>
        <p:nvGrpSpPr>
          <p:cNvPr id="2" name="Group 1">
            <a:extLst>
              <a:ext uri="{FF2B5EF4-FFF2-40B4-BE49-F238E27FC236}">
                <a16:creationId xmlns:a16="http://schemas.microsoft.com/office/drawing/2014/main" id="{C554E989-284B-C744-E7C3-38E79FC14190}"/>
              </a:ext>
            </a:extLst>
          </p:cNvPr>
          <p:cNvGrpSpPr/>
          <p:nvPr/>
        </p:nvGrpSpPr>
        <p:grpSpPr>
          <a:xfrm>
            <a:off x="5102478" y="2735467"/>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A8A3588-D73F-42AC-56FF-A19B9E32B50F}"/>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3757DC-7E4F-B347-D377-D1886F1A4166}"/>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D7084C55-31DB-11AD-E66F-FD98DAB9C7EB}"/>
              </a:ext>
            </a:extLst>
          </p:cNvPr>
          <p:cNvSpPr txBox="1"/>
          <p:nvPr/>
        </p:nvSpPr>
        <p:spPr>
          <a:xfrm>
            <a:off x="1469894" y="3633518"/>
            <a:ext cx="9516093" cy="830997"/>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Nhận xét các hợp chất hữu cơ tan ít hoặc không tan trong nước và tan nhiều trong các dung môi hữu cơ</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295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302904" y="894795"/>
            <a:ext cx="9585261" cy="1672269"/>
            <a:chOff x="2305050" y="428625"/>
            <a:chExt cx="7581900" cy="1672269"/>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672269"/>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1431930"/>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lý</a:t>
              </a:r>
              <a:r>
                <a:rPr lang="en-US" sz="2400" b="1"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tan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ít</a:t>
              </a:r>
              <a:r>
                <a:rPr lang="en-US" sz="2400" dirty="0">
                  <a:latin typeface="Arial" panose="020B0604020202020204" pitchFamily="34" charset="0"/>
                  <a:cs typeface="Arial" panose="020B0604020202020204" pitchFamily="34" charset="0"/>
                </a:rPr>
                <a:t> tan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tan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18434" name="Picture 2" descr="Cách làm bánh từ bột mì không cần lò nướng cho các bà nội trợ Đam mê nấu  nướng">
            <a:extLst>
              <a:ext uri="{FF2B5EF4-FFF2-40B4-BE49-F238E27FC236}">
                <a16:creationId xmlns:a16="http://schemas.microsoft.com/office/drawing/2014/main" id="{00CAE953-0E8B-7168-EC81-72F6CB2D81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2412" y="3140104"/>
            <a:ext cx="4008659" cy="26724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lass of liquid being poured into a glass&#10;&#10;Description automatically generated">
            <a:extLst>
              <a:ext uri="{FF2B5EF4-FFF2-40B4-BE49-F238E27FC236}">
                <a16:creationId xmlns:a16="http://schemas.microsoft.com/office/drawing/2014/main" id="{8D2A0C81-DA33-54E5-69D6-EFDA445706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33493" y="2924501"/>
            <a:ext cx="4610064" cy="3073376"/>
          </a:xfrm>
          <a:prstGeom prst="rect">
            <a:avLst/>
          </a:prstGeom>
        </p:spPr>
      </p:pic>
    </p:spTree>
    <p:extLst>
      <p:ext uri="{BB962C8B-B14F-4D97-AF65-F5344CB8AC3E}">
        <p14:creationId xmlns:p14="http://schemas.microsoft.com/office/powerpoint/2010/main" val="214678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fade">
                                      <p:cBhvr>
                                        <p:cTn id="14"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2054" name="Picture 6" descr="Nguyên tắc nhóm và sử dụng lửa trại ngoài tự nhiên - Tư Vấn Du Lịch Trải  Nghiệm">
            <a:extLst>
              <a:ext uri="{FF2B5EF4-FFF2-40B4-BE49-F238E27FC236}">
                <a16:creationId xmlns:a16="http://schemas.microsoft.com/office/drawing/2014/main" id="{2F0FDCA5-289B-6E5D-0DB3-0F983CD672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7780" y="1501185"/>
            <a:ext cx="5331350" cy="32730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ồn khô, cồn thạch sỉ và lẻ Cần Thơ - Miền Tây » 0939.226.261">
            <a:extLst>
              <a:ext uri="{FF2B5EF4-FFF2-40B4-BE49-F238E27FC236}">
                <a16:creationId xmlns:a16="http://schemas.microsoft.com/office/drawing/2014/main" id="{5F778D80-B61F-2112-2939-92EE283613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2335" y="1501185"/>
            <a:ext cx="3650290" cy="3273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6F0DAD-135A-33A5-085D-F3B09E845BD5}"/>
              </a:ext>
            </a:extLst>
          </p:cNvPr>
          <p:cNvSpPr txBox="1"/>
          <p:nvPr/>
        </p:nvSpPr>
        <p:spPr>
          <a:xfrm>
            <a:off x="1318518" y="4877137"/>
            <a:ext cx="3417923" cy="1015663"/>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Đốt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cồn</a:t>
            </a:r>
            <a:endParaRPr lang="en-US" sz="2000" b="1" dirty="0">
              <a:latin typeface="Arial" panose="020B0604020202020204" pitchFamily="34" charset="0"/>
              <a:cs typeface="Arial" panose="020B0604020202020204" pitchFamily="34" charset="0"/>
            </a:endParaRPr>
          </a:p>
          <a:p>
            <a:pPr algn="ct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ethanol </a:t>
            </a:r>
          </a:p>
          <a:p>
            <a:pPr algn="ctr"/>
            <a:r>
              <a:rPr lang="en-US" sz="2000" dirty="0">
                <a:latin typeface="Arial" panose="020B0604020202020204" pitchFamily="34" charset="0"/>
                <a:cs typeface="Arial" panose="020B0604020202020204" pitchFamily="34" charset="0"/>
              </a:rPr>
              <a:t>(CH</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CH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OH)</a:t>
            </a:r>
          </a:p>
        </p:txBody>
      </p:sp>
      <p:sp>
        <p:nvSpPr>
          <p:cNvPr id="12" name="TextBox 11">
            <a:extLst>
              <a:ext uri="{FF2B5EF4-FFF2-40B4-BE49-F238E27FC236}">
                <a16:creationId xmlns:a16="http://schemas.microsoft.com/office/drawing/2014/main" id="{1BFFC0A1-7D05-D5B6-486E-85D9ACC36E16}"/>
              </a:ext>
            </a:extLst>
          </p:cNvPr>
          <p:cNvSpPr txBox="1"/>
          <p:nvPr/>
        </p:nvSpPr>
        <p:spPr>
          <a:xfrm>
            <a:off x="6353815" y="4877136"/>
            <a:ext cx="3719288" cy="1015663"/>
          </a:xfrm>
          <a:prstGeom prst="rect">
            <a:avLst/>
          </a:prstGeom>
          <a:noFill/>
        </p:spPr>
        <p:txBody>
          <a:bodyPr wrap="none" rtlCol="0">
            <a:spAutoFit/>
          </a:bodyPr>
          <a:lstStyle/>
          <a:p>
            <a:pPr algn="ctr"/>
            <a:r>
              <a:rPr lang="en-US" sz="2000" b="1" dirty="0" err="1">
                <a:latin typeface="Arial" panose="020B0604020202020204" pitchFamily="34" charset="0"/>
                <a:cs typeface="Arial" panose="020B0604020202020204" pitchFamily="34" charset="0"/>
              </a:rPr>
              <a:t>Đốt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gỗ</a:t>
            </a:r>
            <a:endParaRPr lang="en-US" sz="2000" b="1" dirty="0">
              <a:latin typeface="Arial" panose="020B0604020202020204" pitchFamily="34" charset="0"/>
              <a:cs typeface="Arial" panose="020B0604020202020204" pitchFamily="34" charset="0"/>
            </a:endParaRPr>
          </a:p>
          <a:p>
            <a:pPr algn="ct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cenllulose</a:t>
            </a:r>
            <a:r>
              <a:rPr lang="en-US" sz="2000" dirty="0">
                <a:latin typeface="Arial" panose="020B0604020202020204" pitchFamily="34" charset="0"/>
                <a:cs typeface="Arial" panose="020B0604020202020204" pitchFamily="34" charset="0"/>
              </a:rPr>
              <a:t> </a:t>
            </a:r>
          </a:p>
          <a:p>
            <a:pPr algn="ctr"/>
            <a:r>
              <a:rPr lang="en-US" sz="2000" dirty="0">
                <a:latin typeface="Arial" panose="020B0604020202020204" pitchFamily="34" charset="0"/>
                <a:cs typeface="Arial" panose="020B0604020202020204" pitchFamily="34" charset="0"/>
              </a:rPr>
              <a:t>((C</a:t>
            </a:r>
            <a:r>
              <a:rPr lang="en-US" sz="2000" baseline="-25000" dirty="0">
                <a:latin typeface="Arial" panose="020B0604020202020204" pitchFamily="34" charset="0"/>
                <a:cs typeface="Arial" panose="020B0604020202020204" pitchFamily="34" charset="0"/>
              </a:rPr>
              <a:t>6</a:t>
            </a:r>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10</a:t>
            </a:r>
            <a:r>
              <a:rPr lang="en-US" sz="2000" dirty="0">
                <a:latin typeface="Arial" panose="020B0604020202020204" pitchFamily="34" charset="0"/>
                <a:cs typeface="Arial" panose="020B0604020202020204" pitchFamily="34" charset="0"/>
              </a:rPr>
              <a:t>O</a:t>
            </a:r>
            <a:r>
              <a:rPr lang="en-US" sz="2000" baseline="-25000" dirty="0">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a:t>
            </a:r>
            <a:r>
              <a:rPr lang="en-US" sz="2000" baseline="-25000"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495984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302904" y="894795"/>
            <a:ext cx="9585261" cy="1190759"/>
            <a:chOff x="2305050" y="428625"/>
            <a:chExt cx="7581900" cy="2286210"/>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2286210"/>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1862872"/>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hóa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dễ</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hủy</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19458" name="Picture 2" descr="biển cảnh báo dễ cháy, Flammable">
            <a:extLst>
              <a:ext uri="{FF2B5EF4-FFF2-40B4-BE49-F238E27FC236}">
                <a16:creationId xmlns:a16="http://schemas.microsoft.com/office/drawing/2014/main" id="{EEDC934D-4518-E9C5-0FC6-CE53E769D6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5891" y="2243907"/>
            <a:ext cx="4351017" cy="435101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Ổ Cắm Sino Bị Chảy Nhựa &amp; Bị Cháy Nguyên Nhân Vì Sao?">
            <a:extLst>
              <a:ext uri="{FF2B5EF4-FFF2-40B4-BE49-F238E27FC236}">
                <a16:creationId xmlns:a16="http://schemas.microsoft.com/office/drawing/2014/main" id="{9A68FF35-B8CE-457F-607D-07D82E6B35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7349" y="2202337"/>
            <a:ext cx="3098474" cy="206564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Phát hiện thi thể 2 công nhân sau khi dập tắt cháy rừng">
            <a:extLst>
              <a:ext uri="{FF2B5EF4-FFF2-40B4-BE49-F238E27FC236}">
                <a16:creationId xmlns:a16="http://schemas.microsoft.com/office/drawing/2014/main" id="{B4A0519E-76B0-5828-D3F6-93FF183C5E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7349" y="4491631"/>
            <a:ext cx="3098474" cy="206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96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500"/>
                                        <p:tgtEl>
                                          <p:spTgt spid="1945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462"/>
                                        </p:tgtEl>
                                        <p:attrNameLst>
                                          <p:attrName>style.visibility</p:attrName>
                                        </p:attrNameLst>
                                      </p:cBhvr>
                                      <p:to>
                                        <p:strVal val="visible"/>
                                      </p:to>
                                    </p:set>
                                    <p:animEffect transition="in" filter="fade">
                                      <p:cBhvr>
                                        <p:cTn id="16" dur="500"/>
                                        <p:tgtEl>
                                          <p:spTgt spid="19462"/>
                                        </p:tgtEl>
                                      </p:cBhvr>
                                    </p:animEffect>
                                  </p:childTnLst>
                                </p:cTn>
                              </p:par>
                              <p:par>
                                <p:cTn id="17" presetID="10" presetClass="entr" presetSubtype="0" fill="hold" nodeType="with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259196" y="628245"/>
            <a:ext cx="9330144" cy="2317005"/>
            <a:chOff x="3314700" y="1234291"/>
            <a:chExt cx="5677213" cy="2317005"/>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34291"/>
              <a:ext cx="5677213" cy="2166683"/>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14700" y="1384613"/>
              <a:ext cx="5589004" cy="2166683"/>
            </a:xfrm>
            <a:prstGeom prst="rect">
              <a:avLst/>
            </a:prstGeom>
            <a:noFill/>
          </p:spPr>
          <p:txBody>
            <a:bodyPr wrap="square" rtlCol="0">
              <a:spAutoFit/>
            </a:bodyPr>
            <a:lstStyle/>
            <a:p>
              <a:pPr algn="ctr">
                <a:lnSpc>
                  <a:spcPct val="125000"/>
                </a:lnSpc>
              </a:pPr>
              <a:r>
                <a:rPr lang="vi-VN" sz="2200" dirty="0"/>
                <a:t>Tầm quan trọng của các hữu cơ không chỉ bởi số lượng mà còn vì vai trò rất lớn của chúng trong đời sống, sản xuất con người. </a:t>
              </a:r>
              <a:endParaRPr lang="en-US" sz="2200" dirty="0"/>
            </a:p>
            <a:p>
              <a:pPr algn="ctr">
                <a:lnSpc>
                  <a:spcPct val="125000"/>
                </a:lnSpc>
              </a:pPr>
              <a:r>
                <a:rPr lang="vi-VN" sz="2200" dirty="0"/>
                <a:t>Những thành tựu hóa học hữu cơ còn và cơ sở nghiên cứu hóa học của sự sống. Chất hữu cơ là gì? Chúng được phân loại như thế nào?</a:t>
              </a:r>
            </a:p>
          </p:txBody>
        </p:sp>
      </p:grpSp>
      <p:pic>
        <p:nvPicPr>
          <p:cNvPr id="6" name="Picture 2" descr="Hợp chất hữu cơ là gì? Khái niệm hợp chất hữu cơ và hóa học hữu cơ">
            <a:extLst>
              <a:ext uri="{FF2B5EF4-FFF2-40B4-BE49-F238E27FC236}">
                <a16:creationId xmlns:a16="http://schemas.microsoft.com/office/drawing/2014/main" id="{E5E325B8-2B38-1978-EDCB-4D3CD178A2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5347" y="3051639"/>
            <a:ext cx="5265430" cy="329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330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3" name="TextBox 2">
            <a:extLst>
              <a:ext uri="{FF2B5EF4-FFF2-40B4-BE49-F238E27FC236}">
                <a16:creationId xmlns:a16="http://schemas.microsoft.com/office/drawing/2014/main" id="{431C2924-285E-BDDD-3344-9C944B2627E7}"/>
              </a:ext>
            </a:extLst>
          </p:cNvPr>
          <p:cNvSpPr txBox="1"/>
          <p:nvPr/>
        </p:nvSpPr>
        <p:spPr>
          <a:xfrm>
            <a:off x="1470537" y="984428"/>
            <a:ext cx="9249996" cy="2355260"/>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a:t>
            </a:r>
          </a:p>
          <a:p>
            <a:pPr>
              <a:lnSpc>
                <a:spcPct val="125000"/>
              </a:lnSpc>
            </a:pPr>
            <a:r>
              <a:rPr lang="en-US" sz="2400" dirty="0">
                <a:latin typeface="Arial" panose="020B0604020202020204" pitchFamily="34" charset="0"/>
                <a:cs typeface="Arial" panose="020B0604020202020204" pitchFamily="34" charset="0"/>
              </a:rPr>
              <a:t>VD: </a:t>
            </a: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ester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ethanol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acetic acid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a:t>
            </a:r>
          </a:p>
          <a:p>
            <a:pPr marL="342900" indent="-342900">
              <a:lnSpc>
                <a:spcPct val="125000"/>
              </a:lnSpc>
              <a:buFont typeface="Arial" panose="020B0604020202020204" pitchFamily="34" charset="0"/>
              <a:buChar char="•"/>
            </a:pP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hướng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a:t>
            </a:r>
          </a:p>
          <a:p>
            <a:pPr>
              <a:lnSpc>
                <a:spcPct val="125000"/>
              </a:lnSpc>
            </a:pPr>
            <a:r>
              <a:rPr lang="en-US" sz="2400" dirty="0">
                <a:latin typeface="Arial" panose="020B0604020202020204" pitchFamily="34" charset="0"/>
                <a:cs typeface="Arial" panose="020B0604020202020204" pitchFamily="34" charset="0"/>
              </a:rPr>
              <a:t>VD: </a:t>
            </a: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butan-2-ol.</a:t>
            </a:r>
            <a:endParaRPr lang="vi-VN" sz="2400" dirty="0">
              <a:latin typeface="Arial" panose="020B0604020202020204" pitchFamily="34" charset="0"/>
              <a:cs typeface="Arial" panose="020B0604020202020204" pitchFamily="34" charset="0"/>
            </a:endParaRPr>
          </a:p>
        </p:txBody>
      </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6146" name="Picture 2" descr="Khi tách nước từ một chất X có công thức phân tử C4H10O tạo thành ba">
            <a:extLst>
              <a:ext uri="{FF2B5EF4-FFF2-40B4-BE49-F238E27FC236}">
                <a16:creationId xmlns:a16="http://schemas.microsoft.com/office/drawing/2014/main" id="{6B7C8301-5F33-65E2-A187-2A7E8A3BC39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7995" b="56671"/>
          <a:stretch/>
        </p:blipFill>
        <p:spPr bwMode="auto">
          <a:xfrm>
            <a:off x="2532781" y="3728944"/>
            <a:ext cx="6198264" cy="125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8070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5</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830997"/>
          </a:xfrm>
          <a:prstGeom prst="rect">
            <a:avLst/>
          </a:prstGeom>
          <a:noFill/>
        </p:spPr>
        <p:txBody>
          <a:bodyPr wrap="square">
            <a:spAutoFit/>
          </a:bodyPr>
          <a:lstStyle/>
          <a:p>
            <a:pPr algn="ctr"/>
            <a:r>
              <a:rPr lang="vi-VN" sz="2400" b="0" i="0" dirty="0">
                <a:effectLst/>
              </a:rPr>
              <a:t>Nhận xét đặc điểm cấu tạo của hai sản phẩm tạo thành trong phản ứng tách nước của butan - 2 - ol </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sp>
        <p:nvSpPr>
          <p:cNvPr id="27" name="Rectangle: Top Corners Snipped 26">
            <a:extLst>
              <a:ext uri="{FF2B5EF4-FFF2-40B4-BE49-F238E27FC236}">
                <a16:creationId xmlns:a16="http://schemas.microsoft.com/office/drawing/2014/main" id="{95ED787A-3E24-342C-522E-DE3D232B7C8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473BB11-0D93-BF85-F562-1FD046ABF74C}"/>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5122" name="Picture 2">
            <a:extLst>
              <a:ext uri="{FF2B5EF4-FFF2-40B4-BE49-F238E27FC236}">
                <a16:creationId xmlns:a16="http://schemas.microsoft.com/office/drawing/2014/main" id="{444153DB-757F-2737-65FA-816AA44DE6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6926" y="3115051"/>
            <a:ext cx="5402118" cy="264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97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5</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Trong phản ứng tách nước của butan - 2 - ol sản phẩm tạo thành có số lượng nguyên tử C, H như nhau, nhưng đặc điểm liên kết (vị trí liên kết đôi) khác nhau</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3" name="Rectangle: Top Corners Snipped 22">
            <a:extLst>
              <a:ext uri="{FF2B5EF4-FFF2-40B4-BE49-F238E27FC236}">
                <a16:creationId xmlns:a16="http://schemas.microsoft.com/office/drawing/2014/main" id="{3221008B-DF43-2073-28F1-7BC601CC7639}"/>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E27803-5185-C2CF-7E0F-B093D7CB01FF}"/>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spTree>
    <p:extLst>
      <p:ext uri="{BB962C8B-B14F-4D97-AF65-F5344CB8AC3E}">
        <p14:creationId xmlns:p14="http://schemas.microsoft.com/office/powerpoint/2010/main" val="2955186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1302904" y="894795"/>
            <a:ext cx="9585261" cy="2001388"/>
            <a:chOff x="2305050" y="428625"/>
            <a:chExt cx="7581900" cy="3842586"/>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3842586"/>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3635628"/>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chất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hóa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a:t>
              </a:r>
            </a:p>
            <a:p>
              <a:pPr algn="ctr">
                <a:lnSpc>
                  <a:spcPct val="125000"/>
                </a:lnSpc>
              </a:pPr>
              <a:r>
                <a:rPr lang="en-US" sz="2400" dirty="0" err="1">
                  <a:latin typeface="Arial" panose="020B0604020202020204" pitchFamily="34" charset="0"/>
                  <a:cs typeface="Arial" panose="020B0604020202020204" pitchFamily="34" charset="0"/>
                </a:rPr>
                <a:t>Phản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hướng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hỗn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1368352" y="-8714"/>
            <a:ext cx="9096786"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II. ĐẶC ĐIỂM CHUNG CỦA CÁC HỢP CHẤT HỮU CƠ</a:t>
            </a:r>
          </a:p>
        </p:txBody>
      </p:sp>
      <p:pic>
        <p:nvPicPr>
          <p:cNvPr id="20484" name="Picture 4" descr="Addition of HCl - ChemistryScore">
            <a:extLst>
              <a:ext uri="{FF2B5EF4-FFF2-40B4-BE49-F238E27FC236}">
                <a16:creationId xmlns:a16="http://schemas.microsoft.com/office/drawing/2014/main" id="{B75ED8B6-1961-BF5D-2C99-46C9612856D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0250"/>
          <a:stretch/>
        </p:blipFill>
        <p:spPr bwMode="auto">
          <a:xfrm>
            <a:off x="2878897" y="3125107"/>
            <a:ext cx="6075695" cy="344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64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fade">
                                      <p:cBhvr>
                                        <p:cTn id="1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436912" y="724980"/>
            <a:ext cx="9043517" cy="1134151"/>
            <a:chOff x="3301497" y="1263789"/>
            <a:chExt cx="8210894" cy="1134151"/>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8099211" cy="11341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7" y="1377239"/>
              <a:ext cx="8210894" cy="905248"/>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Dựa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hydrocarbon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dẫn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xuất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hydrocarbon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E41AEB7D-66B8-1931-93CF-2935B1587F3B}"/>
              </a:ext>
            </a:extLst>
          </p:cNvPr>
          <p:cNvSpPr/>
          <p:nvPr/>
        </p:nvSpPr>
        <p:spPr>
          <a:xfrm>
            <a:off x="1919095" y="3057959"/>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6AD7F9-E4AF-7F5A-C273-D104B0EB2F9B}"/>
              </a:ext>
            </a:extLst>
          </p:cNvPr>
          <p:cNvSpPr txBox="1"/>
          <p:nvPr/>
        </p:nvSpPr>
        <p:spPr>
          <a:xfrm>
            <a:off x="2762447" y="3106810"/>
            <a:ext cx="203132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HYDROCARBON</a:t>
            </a:r>
          </a:p>
        </p:txBody>
      </p:sp>
      <p:sp>
        <p:nvSpPr>
          <p:cNvPr id="19" name="TextBox 18">
            <a:extLst>
              <a:ext uri="{FF2B5EF4-FFF2-40B4-BE49-F238E27FC236}">
                <a16:creationId xmlns:a16="http://schemas.microsoft.com/office/drawing/2014/main" id="{AA2ED0B8-4592-2130-661C-6F1D45A2B4FD}"/>
              </a:ext>
            </a:extLst>
          </p:cNvPr>
          <p:cNvSpPr txBox="1"/>
          <p:nvPr/>
        </p:nvSpPr>
        <p:spPr>
          <a:xfrm>
            <a:off x="2115518" y="3485596"/>
            <a:ext cx="3325179"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carbon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hydrogen</a:t>
            </a:r>
          </a:p>
        </p:txBody>
      </p:sp>
      <p:grpSp>
        <p:nvGrpSpPr>
          <p:cNvPr id="29" name="Group 28">
            <a:extLst>
              <a:ext uri="{FF2B5EF4-FFF2-40B4-BE49-F238E27FC236}">
                <a16:creationId xmlns:a16="http://schemas.microsoft.com/office/drawing/2014/main" id="{FCA3CF9B-BC00-EFA4-B316-CAD92A2CEE01}"/>
              </a:ext>
            </a:extLst>
          </p:cNvPr>
          <p:cNvGrpSpPr/>
          <p:nvPr/>
        </p:nvGrpSpPr>
        <p:grpSpPr>
          <a:xfrm>
            <a:off x="1272494" y="4915735"/>
            <a:ext cx="1573489" cy="1331433"/>
            <a:chOff x="1474751" y="4912122"/>
            <a:chExt cx="1573489" cy="1331433"/>
          </a:xfrm>
        </p:grpSpPr>
        <p:sp>
          <p:nvSpPr>
            <p:cNvPr id="23" name="Rectangle 22">
              <a:extLst>
                <a:ext uri="{FF2B5EF4-FFF2-40B4-BE49-F238E27FC236}">
                  <a16:creationId xmlns:a16="http://schemas.microsoft.com/office/drawing/2014/main" id="{64D13EEE-76AA-4A08-EC47-0925991FDF35}"/>
                </a:ext>
              </a:extLst>
            </p:cNvPr>
            <p:cNvSpPr/>
            <p:nvPr/>
          </p:nvSpPr>
          <p:spPr>
            <a:xfrm>
              <a:off x="1579104"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82C2D07-CDD2-9DAC-5D0F-F21625C9DAEE}"/>
                </a:ext>
              </a:extLst>
            </p:cNvPr>
            <p:cNvSpPr txBox="1"/>
            <p:nvPr/>
          </p:nvSpPr>
          <p:spPr>
            <a:xfrm>
              <a:off x="1474751"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no</a:t>
              </a:r>
            </a:p>
          </p:txBody>
        </p:sp>
      </p:grpSp>
      <p:grpSp>
        <p:nvGrpSpPr>
          <p:cNvPr id="30" name="Group 29">
            <a:extLst>
              <a:ext uri="{FF2B5EF4-FFF2-40B4-BE49-F238E27FC236}">
                <a16:creationId xmlns:a16="http://schemas.microsoft.com/office/drawing/2014/main" id="{32E49FB5-5ADA-9522-2F0B-09B5942BDD66}"/>
              </a:ext>
            </a:extLst>
          </p:cNvPr>
          <p:cNvGrpSpPr/>
          <p:nvPr/>
        </p:nvGrpSpPr>
        <p:grpSpPr>
          <a:xfrm>
            <a:off x="2758914" y="4915735"/>
            <a:ext cx="1573489" cy="1331433"/>
            <a:chOff x="2997774" y="4912122"/>
            <a:chExt cx="1573489" cy="1331433"/>
          </a:xfrm>
        </p:grpSpPr>
        <p:sp>
          <p:nvSpPr>
            <p:cNvPr id="25" name="Rectangle 24">
              <a:extLst>
                <a:ext uri="{FF2B5EF4-FFF2-40B4-BE49-F238E27FC236}">
                  <a16:creationId xmlns:a16="http://schemas.microsoft.com/office/drawing/2014/main" id="{98F74892-4EDF-D272-B633-9C202CA8AD65}"/>
                </a:ext>
              </a:extLst>
            </p:cNvPr>
            <p:cNvSpPr/>
            <p:nvPr/>
          </p:nvSpPr>
          <p:spPr>
            <a:xfrm>
              <a:off x="3102127"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BC0E313-74F6-5E5D-186F-658DC1C795E6}"/>
                </a:ext>
              </a:extLst>
            </p:cNvPr>
            <p:cNvSpPr txBox="1"/>
            <p:nvPr/>
          </p:nvSpPr>
          <p:spPr>
            <a:xfrm>
              <a:off x="2997774"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không</a:t>
              </a:r>
              <a:r>
                <a:rPr lang="en-US" sz="1600" dirty="0">
                  <a:latin typeface="Arial" panose="020B0604020202020204" pitchFamily="34" charset="0"/>
                  <a:cs typeface="Arial" panose="020B0604020202020204" pitchFamily="34" charset="0"/>
                </a:rPr>
                <a:t> no</a:t>
              </a:r>
            </a:p>
          </p:txBody>
        </p:sp>
      </p:grpSp>
      <p:grpSp>
        <p:nvGrpSpPr>
          <p:cNvPr id="31" name="Group 30">
            <a:extLst>
              <a:ext uri="{FF2B5EF4-FFF2-40B4-BE49-F238E27FC236}">
                <a16:creationId xmlns:a16="http://schemas.microsoft.com/office/drawing/2014/main" id="{9DB855F9-D0AB-9641-5629-EE699132550E}"/>
              </a:ext>
            </a:extLst>
          </p:cNvPr>
          <p:cNvGrpSpPr/>
          <p:nvPr/>
        </p:nvGrpSpPr>
        <p:grpSpPr>
          <a:xfrm>
            <a:off x="4245335" y="4915735"/>
            <a:ext cx="1573489" cy="1331433"/>
            <a:chOff x="4455876" y="4912122"/>
            <a:chExt cx="1573489" cy="1331433"/>
          </a:xfrm>
        </p:grpSpPr>
        <p:sp>
          <p:nvSpPr>
            <p:cNvPr id="27" name="Rectangle 26">
              <a:extLst>
                <a:ext uri="{FF2B5EF4-FFF2-40B4-BE49-F238E27FC236}">
                  <a16:creationId xmlns:a16="http://schemas.microsoft.com/office/drawing/2014/main" id="{E990E5C2-471B-563A-3441-F0D7EFCEB203}"/>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11057AE-34CF-721F-2B2F-8D737583D100}"/>
                </a:ext>
              </a:extLst>
            </p:cNvPr>
            <p:cNvSpPr txBox="1"/>
            <p:nvPr/>
          </p:nvSpPr>
          <p:spPr>
            <a:xfrm>
              <a:off x="4455876"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thơm</a:t>
              </a:r>
              <a:endParaRPr lang="en-US" sz="1600" dirty="0">
                <a:latin typeface="Arial" panose="020B0604020202020204" pitchFamily="34" charset="0"/>
                <a:cs typeface="Arial" panose="020B0604020202020204" pitchFamily="34" charset="0"/>
              </a:endParaRPr>
            </a:p>
          </p:txBody>
        </p:sp>
      </p:grpSp>
      <p:cxnSp>
        <p:nvCxnSpPr>
          <p:cNvPr id="23552" name="Straight Arrow Connector 23551">
            <a:extLst>
              <a:ext uri="{FF2B5EF4-FFF2-40B4-BE49-F238E27FC236}">
                <a16:creationId xmlns:a16="http://schemas.microsoft.com/office/drawing/2014/main" id="{A2A405A0-4AAA-69D5-779B-243370880D6D}"/>
              </a:ext>
            </a:extLst>
          </p:cNvPr>
          <p:cNvCxnSpPr>
            <a:cxnSpLocks/>
            <a:stCxn id="8" idx="2"/>
            <a:endCxn id="10" idx="0"/>
          </p:cNvCxnSpPr>
          <p:nvPr/>
        </p:nvCxnSpPr>
        <p:spPr>
          <a:xfrm flipH="1">
            <a:off x="3778109" y="2627123"/>
            <a:ext cx="2075055" cy="430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58" name="Straight Arrow Connector 23557">
            <a:extLst>
              <a:ext uri="{FF2B5EF4-FFF2-40B4-BE49-F238E27FC236}">
                <a16:creationId xmlns:a16="http://schemas.microsoft.com/office/drawing/2014/main" id="{3849ED97-E9FE-B520-8E74-78F85FBCB9C4}"/>
              </a:ext>
            </a:extLst>
          </p:cNvPr>
          <p:cNvCxnSpPr>
            <a:cxnSpLocks/>
            <a:stCxn id="10" idx="2"/>
            <a:endCxn id="23" idx="0"/>
          </p:cNvCxnSpPr>
          <p:nvPr/>
        </p:nvCxnSpPr>
        <p:spPr>
          <a:xfrm flipH="1">
            <a:off x="2059240" y="4316598"/>
            <a:ext cx="171886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1" name="Straight Arrow Connector 23560">
            <a:extLst>
              <a:ext uri="{FF2B5EF4-FFF2-40B4-BE49-F238E27FC236}">
                <a16:creationId xmlns:a16="http://schemas.microsoft.com/office/drawing/2014/main" id="{58EE6C7E-7B98-1E51-1144-364C26E85C10}"/>
              </a:ext>
            </a:extLst>
          </p:cNvPr>
          <p:cNvCxnSpPr>
            <a:cxnSpLocks/>
            <a:stCxn id="10" idx="2"/>
            <a:endCxn id="25" idx="0"/>
          </p:cNvCxnSpPr>
          <p:nvPr/>
        </p:nvCxnSpPr>
        <p:spPr>
          <a:xfrm flipH="1">
            <a:off x="3545660" y="4316598"/>
            <a:ext cx="23244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4" name="Straight Arrow Connector 23563">
            <a:extLst>
              <a:ext uri="{FF2B5EF4-FFF2-40B4-BE49-F238E27FC236}">
                <a16:creationId xmlns:a16="http://schemas.microsoft.com/office/drawing/2014/main" id="{1246B223-5EEE-79FA-E89D-9AA7F5B8F93E}"/>
              </a:ext>
            </a:extLst>
          </p:cNvPr>
          <p:cNvCxnSpPr>
            <a:cxnSpLocks/>
            <a:stCxn id="10" idx="2"/>
            <a:endCxn id="27" idx="0"/>
          </p:cNvCxnSpPr>
          <p:nvPr/>
        </p:nvCxnSpPr>
        <p:spPr>
          <a:xfrm>
            <a:off x="3778109" y="4316598"/>
            <a:ext cx="1253972"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585" name="Group 23584">
            <a:extLst>
              <a:ext uri="{FF2B5EF4-FFF2-40B4-BE49-F238E27FC236}">
                <a16:creationId xmlns:a16="http://schemas.microsoft.com/office/drawing/2014/main" id="{AA0299F7-BD68-3538-3536-E48DF69B84E0}"/>
              </a:ext>
            </a:extLst>
          </p:cNvPr>
          <p:cNvGrpSpPr/>
          <p:nvPr/>
        </p:nvGrpSpPr>
        <p:grpSpPr>
          <a:xfrm>
            <a:off x="4582048" y="2242198"/>
            <a:ext cx="2542233" cy="400518"/>
            <a:chOff x="4582048" y="2242198"/>
            <a:chExt cx="2542233" cy="400518"/>
          </a:xfrm>
        </p:grpSpPr>
        <p:sp>
          <p:nvSpPr>
            <p:cNvPr id="6" name="Rectangle 5">
              <a:extLst>
                <a:ext uri="{FF2B5EF4-FFF2-40B4-BE49-F238E27FC236}">
                  <a16:creationId xmlns:a16="http://schemas.microsoft.com/office/drawing/2014/main" id="{F99C11B3-0742-CD73-5003-89760C664C90}"/>
                </a:ext>
              </a:extLst>
            </p:cNvPr>
            <p:cNvSpPr/>
            <p:nvPr/>
          </p:nvSpPr>
          <p:spPr>
            <a:xfrm>
              <a:off x="4582048" y="2242198"/>
              <a:ext cx="2542233" cy="400518"/>
            </a:xfrm>
            <a:prstGeom prst="rect">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671B1A-721C-F51B-77A4-90689D35953D}"/>
                </a:ext>
              </a:extLst>
            </p:cNvPr>
            <p:cNvSpPr txBox="1"/>
            <p:nvPr/>
          </p:nvSpPr>
          <p:spPr>
            <a:xfrm>
              <a:off x="4648507" y="2257791"/>
              <a:ext cx="2409314"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HỢP CHẤT HỮU CƠ</a:t>
              </a:r>
            </a:p>
          </p:txBody>
        </p:sp>
      </p:grpSp>
      <p:sp>
        <p:nvSpPr>
          <p:cNvPr id="21" name="Rectangle: Top Corners Snipped 20">
            <a:extLst>
              <a:ext uri="{FF2B5EF4-FFF2-40B4-BE49-F238E27FC236}">
                <a16:creationId xmlns:a16="http://schemas.microsoft.com/office/drawing/2014/main" id="{92181A73-EDEA-3650-6168-96C3AB29DB9A}"/>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BB58BF-6C7A-0993-D25F-1F7112399DB7}"/>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pic>
        <p:nvPicPr>
          <p:cNvPr id="7170" name="Picture 2" descr="Propylen – Wikipedia tiếng Việt">
            <a:extLst>
              <a:ext uri="{FF2B5EF4-FFF2-40B4-BE49-F238E27FC236}">
                <a16:creationId xmlns:a16="http://schemas.microsoft.com/office/drawing/2014/main" id="{F619B2CB-6A59-D3A5-773C-CC613CB6BC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0359" y="1985514"/>
            <a:ext cx="1962121" cy="1850735"/>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7168">
            <a:extLst>
              <a:ext uri="{FF2B5EF4-FFF2-40B4-BE49-F238E27FC236}">
                <a16:creationId xmlns:a16="http://schemas.microsoft.com/office/drawing/2014/main" id="{39D2E401-0D8A-16F2-60A6-8EA26F1BD3CD}"/>
              </a:ext>
            </a:extLst>
          </p:cNvPr>
          <p:cNvPicPr>
            <a:picLocks noChangeAspect="1"/>
          </p:cNvPicPr>
          <p:nvPr/>
        </p:nvPicPr>
        <p:blipFill rotWithShape="1">
          <a:blip r:embed="rId13"/>
          <a:srcRect t="37371" b="38695"/>
          <a:stretch/>
        </p:blipFill>
        <p:spPr>
          <a:xfrm>
            <a:off x="8023732" y="4170753"/>
            <a:ext cx="2567072" cy="390983"/>
          </a:xfrm>
          <a:prstGeom prst="rect">
            <a:avLst/>
          </a:prstGeom>
        </p:spPr>
      </p:pic>
      <p:pic>
        <p:nvPicPr>
          <p:cNvPr id="7174" name="Picture 6" descr="09/2023] [ TÌM HIỂU ] C4H4 Công Thức Cấu Tạo Là Gì ?💝">
            <a:extLst>
              <a:ext uri="{FF2B5EF4-FFF2-40B4-BE49-F238E27FC236}">
                <a16:creationId xmlns:a16="http://schemas.microsoft.com/office/drawing/2014/main" id="{56BCC5FA-2731-5987-8380-59D10F22AF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2719" y="4742421"/>
            <a:ext cx="2849099" cy="1889198"/>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Box 7170">
            <a:extLst>
              <a:ext uri="{FF2B5EF4-FFF2-40B4-BE49-F238E27FC236}">
                <a16:creationId xmlns:a16="http://schemas.microsoft.com/office/drawing/2014/main" id="{8C5046AF-686E-C934-34D5-4960F6115E7E}"/>
              </a:ext>
            </a:extLst>
          </p:cNvPr>
          <p:cNvSpPr txBox="1"/>
          <p:nvPr/>
        </p:nvSpPr>
        <p:spPr>
          <a:xfrm>
            <a:off x="6898794" y="3023931"/>
            <a:ext cx="85792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6</a:t>
            </a:r>
            <a:endParaRPr lang="en-US" sz="2400" b="1" dirty="0">
              <a:latin typeface="Arial" panose="020B0604020202020204" pitchFamily="34" charset="0"/>
              <a:cs typeface="Arial" panose="020B0604020202020204" pitchFamily="34" charset="0"/>
            </a:endParaRPr>
          </a:p>
        </p:txBody>
      </p:sp>
      <p:sp>
        <p:nvSpPr>
          <p:cNvPr id="7172" name="TextBox 7171">
            <a:extLst>
              <a:ext uri="{FF2B5EF4-FFF2-40B4-BE49-F238E27FC236}">
                <a16:creationId xmlns:a16="http://schemas.microsoft.com/office/drawing/2014/main" id="{7A16EE8F-DB56-139A-4165-A8BB59981995}"/>
              </a:ext>
            </a:extLst>
          </p:cNvPr>
          <p:cNvSpPr txBox="1"/>
          <p:nvPr/>
        </p:nvSpPr>
        <p:spPr>
          <a:xfrm>
            <a:off x="6898794" y="4127260"/>
            <a:ext cx="85792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p:txBody>
      </p:sp>
      <p:sp>
        <p:nvSpPr>
          <p:cNvPr id="7173" name="TextBox 7172">
            <a:extLst>
              <a:ext uri="{FF2B5EF4-FFF2-40B4-BE49-F238E27FC236}">
                <a16:creationId xmlns:a16="http://schemas.microsoft.com/office/drawing/2014/main" id="{9E3D2101-7C7E-A40C-C855-C785F48B7C0E}"/>
              </a:ext>
            </a:extLst>
          </p:cNvPr>
          <p:cNvSpPr txBox="1"/>
          <p:nvPr/>
        </p:nvSpPr>
        <p:spPr>
          <a:xfrm>
            <a:off x="6898793" y="5304934"/>
            <a:ext cx="85792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4</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4</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9732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436912" y="724980"/>
            <a:ext cx="9043517" cy="1134151"/>
            <a:chOff x="3301497" y="1263789"/>
            <a:chExt cx="8210894" cy="1134151"/>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8099211" cy="11341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7" y="1377239"/>
              <a:ext cx="8210894" cy="905248"/>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Dựa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hydrocarbon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dẫn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xuất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hydrocarbon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EEEBE1D6-E0FE-2D88-6451-7231D730AEA7}"/>
              </a:ext>
            </a:extLst>
          </p:cNvPr>
          <p:cNvSpPr/>
          <p:nvPr/>
        </p:nvSpPr>
        <p:spPr>
          <a:xfrm>
            <a:off x="6284049" y="3057958"/>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FCF694C-F3C5-2D9A-CB2F-90F61157FED7}"/>
              </a:ext>
            </a:extLst>
          </p:cNvPr>
          <p:cNvSpPr txBox="1"/>
          <p:nvPr/>
        </p:nvSpPr>
        <p:spPr>
          <a:xfrm>
            <a:off x="6375382" y="3347096"/>
            <a:ext cx="3535357" cy="923330"/>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hydrogen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hydrocarbon</a:t>
            </a:r>
          </a:p>
        </p:txBody>
      </p:sp>
      <p:sp>
        <p:nvSpPr>
          <p:cNvPr id="22" name="TextBox 21">
            <a:extLst>
              <a:ext uri="{FF2B5EF4-FFF2-40B4-BE49-F238E27FC236}">
                <a16:creationId xmlns:a16="http://schemas.microsoft.com/office/drawing/2014/main" id="{45A295A8-A0AD-5C75-7931-316A67AC0655}"/>
              </a:ext>
            </a:extLst>
          </p:cNvPr>
          <p:cNvSpPr txBox="1"/>
          <p:nvPr/>
        </p:nvSpPr>
        <p:spPr>
          <a:xfrm>
            <a:off x="6499021" y="3113515"/>
            <a:ext cx="32880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DẪN XUẤT HYDROCARBON</a:t>
            </a:r>
          </a:p>
        </p:txBody>
      </p:sp>
      <p:grpSp>
        <p:nvGrpSpPr>
          <p:cNvPr id="32" name="Group 31">
            <a:extLst>
              <a:ext uri="{FF2B5EF4-FFF2-40B4-BE49-F238E27FC236}">
                <a16:creationId xmlns:a16="http://schemas.microsoft.com/office/drawing/2014/main" id="{1FA13CAF-B615-BE10-8215-458DDD4925CB}"/>
              </a:ext>
            </a:extLst>
          </p:cNvPr>
          <p:cNvGrpSpPr/>
          <p:nvPr/>
        </p:nvGrpSpPr>
        <p:grpSpPr>
          <a:xfrm>
            <a:off x="5793215" y="4910603"/>
            <a:ext cx="923267" cy="1331433"/>
            <a:chOff x="4455876" y="4912122"/>
            <a:chExt cx="1573489" cy="1331433"/>
          </a:xfrm>
        </p:grpSpPr>
        <p:sp>
          <p:nvSpPr>
            <p:cNvPr id="33" name="Rectangle 32">
              <a:extLst>
                <a:ext uri="{FF2B5EF4-FFF2-40B4-BE49-F238E27FC236}">
                  <a16:creationId xmlns:a16="http://schemas.microsoft.com/office/drawing/2014/main" id="{A9F97A55-9866-13D5-BDF7-F5A111884F39}"/>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40B4440-8FE1-755D-D6FA-13628B91DC57}"/>
                </a:ext>
              </a:extLst>
            </p:cNvPr>
            <p:cNvSpPr txBox="1"/>
            <p:nvPr/>
          </p:nvSpPr>
          <p:spPr>
            <a:xfrm>
              <a:off x="4455876" y="5207500"/>
              <a:ext cx="1573489" cy="584775"/>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xuất</a:t>
              </a:r>
              <a:r>
                <a:rPr lang="en-US" sz="1600" dirty="0">
                  <a:latin typeface="Arial" panose="020B0604020202020204" pitchFamily="34" charset="0"/>
                  <a:cs typeface="Arial" panose="020B0604020202020204" pitchFamily="34" charset="0"/>
                </a:rPr>
                <a:t> halogen</a:t>
              </a:r>
            </a:p>
          </p:txBody>
        </p:sp>
      </p:grpSp>
      <p:grpSp>
        <p:nvGrpSpPr>
          <p:cNvPr id="35" name="Group 34">
            <a:extLst>
              <a:ext uri="{FF2B5EF4-FFF2-40B4-BE49-F238E27FC236}">
                <a16:creationId xmlns:a16="http://schemas.microsoft.com/office/drawing/2014/main" id="{EA036913-0C55-10BA-93A7-A39B2952604E}"/>
              </a:ext>
            </a:extLst>
          </p:cNvPr>
          <p:cNvGrpSpPr/>
          <p:nvPr/>
        </p:nvGrpSpPr>
        <p:grpSpPr>
          <a:xfrm>
            <a:off x="6682969" y="4910603"/>
            <a:ext cx="923267" cy="1331433"/>
            <a:chOff x="4455876" y="4912122"/>
            <a:chExt cx="1573489" cy="1331433"/>
          </a:xfrm>
        </p:grpSpPr>
        <p:sp>
          <p:nvSpPr>
            <p:cNvPr id="36" name="Rectangle 35">
              <a:extLst>
                <a:ext uri="{FF2B5EF4-FFF2-40B4-BE49-F238E27FC236}">
                  <a16:creationId xmlns:a16="http://schemas.microsoft.com/office/drawing/2014/main" id="{7CC125B4-EBF7-404E-DF65-0868DE5CDFAD}"/>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4EE496A-BAB2-B8DE-29CD-E8CD69B03F9A}"/>
                </a:ext>
              </a:extLst>
            </p:cNvPr>
            <p:cNvSpPr txBox="1"/>
            <p:nvPr/>
          </p:nvSpPr>
          <p:spPr>
            <a:xfrm>
              <a:off x="4455876" y="5207500"/>
              <a:ext cx="1573489"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Alcohol, phenol,</a:t>
              </a:r>
            </a:p>
            <a:p>
              <a:pPr algn="ctr"/>
              <a:r>
                <a:rPr lang="en-US" sz="1600" dirty="0">
                  <a:latin typeface="Arial" panose="020B0604020202020204" pitchFamily="34" charset="0"/>
                  <a:cs typeface="Arial" panose="020B0604020202020204" pitchFamily="34" charset="0"/>
                </a:rPr>
                <a:t>ether</a:t>
              </a:r>
            </a:p>
          </p:txBody>
        </p:sp>
      </p:grpSp>
      <p:grpSp>
        <p:nvGrpSpPr>
          <p:cNvPr id="41" name="Group 40">
            <a:extLst>
              <a:ext uri="{FF2B5EF4-FFF2-40B4-BE49-F238E27FC236}">
                <a16:creationId xmlns:a16="http://schemas.microsoft.com/office/drawing/2014/main" id="{50FD24BB-C8A9-C606-F8A9-D2357565A239}"/>
              </a:ext>
            </a:extLst>
          </p:cNvPr>
          <p:cNvGrpSpPr/>
          <p:nvPr/>
        </p:nvGrpSpPr>
        <p:grpSpPr>
          <a:xfrm>
            <a:off x="9352231" y="4910603"/>
            <a:ext cx="1053247" cy="1331433"/>
            <a:chOff x="4455876" y="4912122"/>
            <a:chExt cx="1573489" cy="1331433"/>
          </a:xfrm>
        </p:grpSpPr>
        <p:sp>
          <p:nvSpPr>
            <p:cNvPr id="42" name="Rectangle 41">
              <a:extLst>
                <a:ext uri="{FF2B5EF4-FFF2-40B4-BE49-F238E27FC236}">
                  <a16:creationId xmlns:a16="http://schemas.microsoft.com/office/drawing/2014/main" id="{BA32794E-15C5-938F-4718-095A34128B0C}"/>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3E312E6-DC96-8B1A-4B5F-354379454C67}"/>
                </a:ext>
              </a:extLst>
            </p:cNvPr>
            <p:cNvSpPr txBox="1"/>
            <p:nvPr/>
          </p:nvSpPr>
          <p:spPr>
            <a:xfrm>
              <a:off x="4455876" y="532797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Aldehyde</a:t>
              </a:r>
            </a:p>
            <a:p>
              <a:pPr algn="ctr"/>
              <a:r>
                <a:rPr lang="en-US" sz="1600" dirty="0">
                  <a:latin typeface="Arial" panose="020B0604020202020204" pitchFamily="34" charset="0"/>
                  <a:cs typeface="Arial" panose="020B0604020202020204" pitchFamily="34" charset="0"/>
                </a:rPr>
                <a:t>ketone</a:t>
              </a:r>
            </a:p>
          </p:txBody>
        </p:sp>
      </p:grpSp>
      <p:grpSp>
        <p:nvGrpSpPr>
          <p:cNvPr id="44" name="Group 43">
            <a:extLst>
              <a:ext uri="{FF2B5EF4-FFF2-40B4-BE49-F238E27FC236}">
                <a16:creationId xmlns:a16="http://schemas.microsoft.com/office/drawing/2014/main" id="{308E584F-5A6B-4A40-1C54-149F73014CD5}"/>
              </a:ext>
            </a:extLst>
          </p:cNvPr>
          <p:cNvGrpSpPr/>
          <p:nvPr/>
        </p:nvGrpSpPr>
        <p:grpSpPr>
          <a:xfrm>
            <a:off x="7572723" y="4910603"/>
            <a:ext cx="923267" cy="1331433"/>
            <a:chOff x="4455876" y="4912122"/>
            <a:chExt cx="1573489" cy="1331433"/>
          </a:xfrm>
        </p:grpSpPr>
        <p:sp>
          <p:nvSpPr>
            <p:cNvPr id="46" name="Rectangle 45">
              <a:extLst>
                <a:ext uri="{FF2B5EF4-FFF2-40B4-BE49-F238E27FC236}">
                  <a16:creationId xmlns:a16="http://schemas.microsoft.com/office/drawing/2014/main" id="{F01D08EF-6EA3-A191-244B-3AE21FCC1126}"/>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17B4CDD-B145-5BFB-5737-916241C9F285}"/>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Amine,</a:t>
              </a:r>
            </a:p>
            <a:p>
              <a:pPr algn="ctr"/>
              <a:r>
                <a:rPr lang="en-US" sz="1600" dirty="0">
                  <a:latin typeface="Arial" panose="020B0604020202020204" pitchFamily="34" charset="0"/>
                  <a:cs typeface="Arial" panose="020B0604020202020204" pitchFamily="34" charset="0"/>
                </a:rPr>
                <a:t>nitro</a:t>
              </a:r>
            </a:p>
          </p:txBody>
        </p:sp>
      </p:grpSp>
      <p:grpSp>
        <p:nvGrpSpPr>
          <p:cNvPr id="49" name="Group 48">
            <a:extLst>
              <a:ext uri="{FF2B5EF4-FFF2-40B4-BE49-F238E27FC236}">
                <a16:creationId xmlns:a16="http://schemas.microsoft.com/office/drawing/2014/main" id="{C96B1E19-7C4F-C229-1150-1D5130A865A1}"/>
              </a:ext>
            </a:extLst>
          </p:cNvPr>
          <p:cNvGrpSpPr/>
          <p:nvPr/>
        </p:nvGrpSpPr>
        <p:grpSpPr>
          <a:xfrm>
            <a:off x="8462477" y="4910603"/>
            <a:ext cx="923267" cy="1331433"/>
            <a:chOff x="4455876" y="4912122"/>
            <a:chExt cx="1573489" cy="1331433"/>
          </a:xfrm>
        </p:grpSpPr>
        <p:sp>
          <p:nvSpPr>
            <p:cNvPr id="58" name="Rectangle 57">
              <a:extLst>
                <a:ext uri="{FF2B5EF4-FFF2-40B4-BE49-F238E27FC236}">
                  <a16:creationId xmlns:a16="http://schemas.microsoft.com/office/drawing/2014/main" id="{9F856720-774F-8430-BF9C-725586455A52}"/>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B2986904-CB00-3C10-09DD-B1C292D01B9C}"/>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Acid, ester</a:t>
              </a:r>
            </a:p>
          </p:txBody>
        </p:sp>
      </p:grpSp>
      <p:grpSp>
        <p:nvGrpSpPr>
          <p:cNvPr id="60" name="Group 59">
            <a:extLst>
              <a:ext uri="{FF2B5EF4-FFF2-40B4-BE49-F238E27FC236}">
                <a16:creationId xmlns:a16="http://schemas.microsoft.com/office/drawing/2014/main" id="{7DB81C26-374E-55CA-74CB-CE77FD852547}"/>
              </a:ext>
            </a:extLst>
          </p:cNvPr>
          <p:cNvGrpSpPr/>
          <p:nvPr/>
        </p:nvGrpSpPr>
        <p:grpSpPr>
          <a:xfrm>
            <a:off x="10371963" y="4941602"/>
            <a:ext cx="923267" cy="1331433"/>
            <a:chOff x="4455876" y="4912122"/>
            <a:chExt cx="1573489" cy="1331433"/>
          </a:xfrm>
        </p:grpSpPr>
        <p:sp>
          <p:nvSpPr>
            <p:cNvPr id="61" name="Rectangle 60">
              <a:extLst>
                <a:ext uri="{FF2B5EF4-FFF2-40B4-BE49-F238E27FC236}">
                  <a16:creationId xmlns:a16="http://schemas.microsoft.com/office/drawing/2014/main" id="{C1F907A6-1DEC-E981-97FB-1EC573F2A0A7}"/>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FCAF707-02A6-0AAB-5AC5-8D0BF39A2921}"/>
                </a:ext>
              </a:extLst>
            </p:cNvPr>
            <p:cNvSpPr txBox="1"/>
            <p:nvPr/>
          </p:nvSpPr>
          <p:spPr>
            <a:xfrm>
              <a:off x="4455876" y="5162339"/>
              <a:ext cx="1573489" cy="830997"/>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Tạp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polimer</a:t>
              </a:r>
              <a:endParaRPr lang="en-US" sz="1600" dirty="0">
                <a:latin typeface="Arial" panose="020B0604020202020204" pitchFamily="34" charset="0"/>
                <a:cs typeface="Arial" panose="020B0604020202020204" pitchFamily="34" charset="0"/>
              </a:endParaRPr>
            </a:p>
          </p:txBody>
        </p:sp>
      </p:grpSp>
      <p:cxnSp>
        <p:nvCxnSpPr>
          <p:cNvPr id="23555" name="Straight Arrow Connector 23554">
            <a:extLst>
              <a:ext uri="{FF2B5EF4-FFF2-40B4-BE49-F238E27FC236}">
                <a16:creationId xmlns:a16="http://schemas.microsoft.com/office/drawing/2014/main" id="{18F6E062-F3DD-09F2-C270-1719AF491C38}"/>
              </a:ext>
            </a:extLst>
          </p:cNvPr>
          <p:cNvCxnSpPr>
            <a:cxnSpLocks/>
            <a:stCxn id="8" idx="2"/>
            <a:endCxn id="21" idx="0"/>
          </p:cNvCxnSpPr>
          <p:nvPr/>
        </p:nvCxnSpPr>
        <p:spPr>
          <a:xfrm>
            <a:off x="5853164" y="2627123"/>
            <a:ext cx="2289899" cy="4308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7" name="Straight Arrow Connector 23566">
            <a:extLst>
              <a:ext uri="{FF2B5EF4-FFF2-40B4-BE49-F238E27FC236}">
                <a16:creationId xmlns:a16="http://schemas.microsoft.com/office/drawing/2014/main" id="{04E7287B-0536-4004-83AF-05C423D54FE9}"/>
              </a:ext>
            </a:extLst>
          </p:cNvPr>
          <p:cNvCxnSpPr>
            <a:cxnSpLocks/>
            <a:stCxn id="21" idx="2"/>
            <a:endCxn id="33" idx="0"/>
          </p:cNvCxnSpPr>
          <p:nvPr/>
        </p:nvCxnSpPr>
        <p:spPr>
          <a:xfrm flipH="1">
            <a:off x="6254850" y="4316597"/>
            <a:ext cx="188821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0" name="Straight Arrow Connector 23569">
            <a:extLst>
              <a:ext uri="{FF2B5EF4-FFF2-40B4-BE49-F238E27FC236}">
                <a16:creationId xmlns:a16="http://schemas.microsoft.com/office/drawing/2014/main" id="{0D004841-56A5-2936-34DA-7D6C3189A3A1}"/>
              </a:ext>
            </a:extLst>
          </p:cNvPr>
          <p:cNvCxnSpPr>
            <a:cxnSpLocks/>
            <a:stCxn id="21" idx="2"/>
            <a:endCxn id="36" idx="0"/>
          </p:cNvCxnSpPr>
          <p:nvPr/>
        </p:nvCxnSpPr>
        <p:spPr>
          <a:xfrm flipH="1">
            <a:off x="7144604" y="4316597"/>
            <a:ext cx="99845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3" name="Straight Arrow Connector 23572">
            <a:extLst>
              <a:ext uri="{FF2B5EF4-FFF2-40B4-BE49-F238E27FC236}">
                <a16:creationId xmlns:a16="http://schemas.microsoft.com/office/drawing/2014/main" id="{B47AC28C-17B5-1EE6-27AD-038257CA19C3}"/>
              </a:ext>
            </a:extLst>
          </p:cNvPr>
          <p:cNvCxnSpPr>
            <a:cxnSpLocks/>
            <a:stCxn id="21" idx="2"/>
            <a:endCxn id="46" idx="0"/>
          </p:cNvCxnSpPr>
          <p:nvPr/>
        </p:nvCxnSpPr>
        <p:spPr>
          <a:xfrm flipH="1">
            <a:off x="8034358" y="4316597"/>
            <a:ext cx="108705"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6" name="Straight Arrow Connector 23575">
            <a:extLst>
              <a:ext uri="{FF2B5EF4-FFF2-40B4-BE49-F238E27FC236}">
                <a16:creationId xmlns:a16="http://schemas.microsoft.com/office/drawing/2014/main" id="{5B68E9C1-172C-FDC4-2BB5-FF11CE5455C5}"/>
              </a:ext>
            </a:extLst>
          </p:cNvPr>
          <p:cNvCxnSpPr>
            <a:cxnSpLocks/>
            <a:stCxn id="21" idx="2"/>
            <a:endCxn id="58" idx="0"/>
          </p:cNvCxnSpPr>
          <p:nvPr/>
        </p:nvCxnSpPr>
        <p:spPr>
          <a:xfrm>
            <a:off x="8143063" y="4316597"/>
            <a:ext cx="78104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9" name="Straight Arrow Connector 23578">
            <a:extLst>
              <a:ext uri="{FF2B5EF4-FFF2-40B4-BE49-F238E27FC236}">
                <a16:creationId xmlns:a16="http://schemas.microsoft.com/office/drawing/2014/main" id="{BFD07333-B7A3-B25A-405A-541F33B04004}"/>
              </a:ext>
            </a:extLst>
          </p:cNvPr>
          <p:cNvCxnSpPr>
            <a:cxnSpLocks/>
            <a:stCxn id="21" idx="2"/>
            <a:endCxn id="42" idx="0"/>
          </p:cNvCxnSpPr>
          <p:nvPr/>
        </p:nvCxnSpPr>
        <p:spPr>
          <a:xfrm>
            <a:off x="8143063" y="4316597"/>
            <a:ext cx="173579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82" name="Straight Arrow Connector 23581">
            <a:extLst>
              <a:ext uri="{FF2B5EF4-FFF2-40B4-BE49-F238E27FC236}">
                <a16:creationId xmlns:a16="http://schemas.microsoft.com/office/drawing/2014/main" id="{80BA83F5-E7FF-2935-80B4-C17B544061D7}"/>
              </a:ext>
            </a:extLst>
          </p:cNvPr>
          <p:cNvCxnSpPr>
            <a:cxnSpLocks/>
            <a:stCxn id="21" idx="2"/>
            <a:endCxn id="61" idx="0"/>
          </p:cNvCxnSpPr>
          <p:nvPr/>
        </p:nvCxnSpPr>
        <p:spPr>
          <a:xfrm>
            <a:off x="8143063" y="4316597"/>
            <a:ext cx="2690535" cy="6250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585" name="Group 23584">
            <a:extLst>
              <a:ext uri="{FF2B5EF4-FFF2-40B4-BE49-F238E27FC236}">
                <a16:creationId xmlns:a16="http://schemas.microsoft.com/office/drawing/2014/main" id="{AA0299F7-BD68-3538-3536-E48DF69B84E0}"/>
              </a:ext>
            </a:extLst>
          </p:cNvPr>
          <p:cNvGrpSpPr/>
          <p:nvPr/>
        </p:nvGrpSpPr>
        <p:grpSpPr>
          <a:xfrm>
            <a:off x="4582048" y="2242198"/>
            <a:ext cx="2542233" cy="400518"/>
            <a:chOff x="4582048" y="2242198"/>
            <a:chExt cx="2542233" cy="400518"/>
          </a:xfrm>
        </p:grpSpPr>
        <p:sp>
          <p:nvSpPr>
            <p:cNvPr id="6" name="Rectangle 5">
              <a:extLst>
                <a:ext uri="{FF2B5EF4-FFF2-40B4-BE49-F238E27FC236}">
                  <a16:creationId xmlns:a16="http://schemas.microsoft.com/office/drawing/2014/main" id="{F99C11B3-0742-CD73-5003-89760C664C90}"/>
                </a:ext>
              </a:extLst>
            </p:cNvPr>
            <p:cNvSpPr/>
            <p:nvPr/>
          </p:nvSpPr>
          <p:spPr>
            <a:xfrm>
              <a:off x="4582048" y="2242198"/>
              <a:ext cx="2542233" cy="400518"/>
            </a:xfrm>
            <a:prstGeom prst="rect">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671B1A-721C-F51B-77A4-90689D35953D}"/>
                </a:ext>
              </a:extLst>
            </p:cNvPr>
            <p:cNvSpPr txBox="1"/>
            <p:nvPr/>
          </p:nvSpPr>
          <p:spPr>
            <a:xfrm>
              <a:off x="4648507" y="2257791"/>
              <a:ext cx="2409314"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HỢP CHẤT HỮU CƠ</a:t>
              </a:r>
            </a:p>
          </p:txBody>
        </p:sp>
      </p:grpSp>
      <p:sp>
        <p:nvSpPr>
          <p:cNvPr id="10" name="Rectangle: Top Corners Snipped 9">
            <a:extLst>
              <a:ext uri="{FF2B5EF4-FFF2-40B4-BE49-F238E27FC236}">
                <a16:creationId xmlns:a16="http://schemas.microsoft.com/office/drawing/2014/main" id="{43712CF6-D4C5-4DC9-FF15-FCAEC79EFFEB}"/>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2242B8-D41D-B75F-90FE-EE56B092DEB2}"/>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pic>
        <p:nvPicPr>
          <p:cNvPr id="8194" name="Picture 2" descr="Metilamina - Wikipedia, la enciclopedia libre">
            <a:extLst>
              <a:ext uri="{FF2B5EF4-FFF2-40B4-BE49-F238E27FC236}">
                <a16:creationId xmlns:a16="http://schemas.microsoft.com/office/drawing/2014/main" id="{592BB640-5622-86A6-D457-575A382B01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551" y="2018223"/>
            <a:ext cx="2042155" cy="15699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58E4D3A-5AF5-63BB-00FB-7576816FDA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7362" y="3496323"/>
            <a:ext cx="1743459" cy="141061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loroetan - Wikipedia">
            <a:extLst>
              <a:ext uri="{FF2B5EF4-FFF2-40B4-BE49-F238E27FC236}">
                <a16:creationId xmlns:a16="http://schemas.microsoft.com/office/drawing/2014/main" id="{10BB04C5-F304-FA49-3BD9-38A5B66843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6408" y="5016342"/>
            <a:ext cx="1921927" cy="14976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702DE84-4DCB-010C-AB4B-383C258BBFD6}"/>
              </a:ext>
            </a:extLst>
          </p:cNvPr>
          <p:cNvSpPr txBox="1"/>
          <p:nvPr/>
        </p:nvSpPr>
        <p:spPr>
          <a:xfrm>
            <a:off x="843634" y="2702010"/>
            <a:ext cx="96693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5</a:t>
            </a:r>
            <a:r>
              <a:rPr lang="en-US" sz="2400" b="1" dirty="0">
                <a:latin typeface="Arial" panose="020B0604020202020204" pitchFamily="34" charset="0"/>
                <a:cs typeface="Arial" panose="020B0604020202020204" pitchFamily="34" charset="0"/>
              </a:rPr>
              <a:t>N</a:t>
            </a:r>
          </a:p>
        </p:txBody>
      </p:sp>
      <p:sp>
        <p:nvSpPr>
          <p:cNvPr id="23" name="TextBox 22">
            <a:extLst>
              <a:ext uri="{FF2B5EF4-FFF2-40B4-BE49-F238E27FC236}">
                <a16:creationId xmlns:a16="http://schemas.microsoft.com/office/drawing/2014/main" id="{86091146-E762-7B9A-A82C-A01B8F81D9CC}"/>
              </a:ext>
            </a:extLst>
          </p:cNvPr>
          <p:cNvSpPr txBox="1"/>
          <p:nvPr/>
        </p:nvSpPr>
        <p:spPr>
          <a:xfrm>
            <a:off x="843634" y="4214837"/>
            <a:ext cx="109677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O</a:t>
            </a:r>
            <a:r>
              <a:rPr lang="en-US" sz="2400" b="1" baseline="-25000"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E6B9CC8-018B-DB3E-DB17-C8140559B633}"/>
              </a:ext>
            </a:extLst>
          </p:cNvPr>
          <p:cNvSpPr txBox="1"/>
          <p:nvPr/>
        </p:nvSpPr>
        <p:spPr>
          <a:xfrm>
            <a:off x="843634" y="5363232"/>
            <a:ext cx="116570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H</a:t>
            </a:r>
            <a:r>
              <a:rPr lang="en-US" sz="2400" b="1" baseline="-25000" dirty="0">
                <a:latin typeface="Arial" panose="020B0604020202020204" pitchFamily="34" charset="0"/>
                <a:cs typeface="Arial" panose="020B0604020202020204" pitchFamily="34" charset="0"/>
              </a:rPr>
              <a:t>5</a:t>
            </a:r>
            <a:r>
              <a:rPr lang="en-US" sz="2400" b="1" dirty="0">
                <a:latin typeface="Arial" panose="020B0604020202020204" pitchFamily="34" charset="0"/>
                <a:cs typeface="Arial" panose="020B0604020202020204" pitchFamily="34" charset="0"/>
              </a:rPr>
              <a:t>Cl</a:t>
            </a:r>
          </a:p>
        </p:txBody>
      </p:sp>
    </p:spTree>
    <p:extLst>
      <p:ext uri="{BB962C8B-B14F-4D97-AF65-F5344CB8AC3E}">
        <p14:creationId xmlns:p14="http://schemas.microsoft.com/office/powerpoint/2010/main" val="204629593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6</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830997"/>
          </a:xfrm>
          <a:prstGeom prst="rect">
            <a:avLst/>
          </a:prstGeom>
          <a:noFill/>
        </p:spPr>
        <p:txBody>
          <a:bodyPr wrap="square">
            <a:spAutoFit/>
          </a:bodyPr>
          <a:lstStyle/>
          <a:p>
            <a:pPr algn="ctr"/>
            <a:r>
              <a:rPr lang="vi-VN" sz="2400" b="0" i="0" dirty="0">
                <a:effectLst/>
              </a:rPr>
              <a:t> Nhận xét thành phần nguyên tố của hydrocarbon và dẫn xuất của hydrocarbon trong hình 8.5 và 8.6</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9218" name="Picture 2" descr="Nhận xét thành phần nguyên tố của hydrocacbon và dẫn xuất của hydrocacbon trong hình 8.5 và 8.6">
            <a:extLst>
              <a:ext uri="{FF2B5EF4-FFF2-40B4-BE49-F238E27FC236}">
                <a16:creationId xmlns:a16="http://schemas.microsoft.com/office/drawing/2014/main" id="{4EC553F0-3BC4-B238-FDB8-3B6613307A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29786" y="2972283"/>
            <a:ext cx="4932428" cy="27842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Snipped 1">
            <a:extLst>
              <a:ext uri="{FF2B5EF4-FFF2-40B4-BE49-F238E27FC236}">
                <a16:creationId xmlns:a16="http://schemas.microsoft.com/office/drawing/2014/main" id="{9BACFA1B-396C-0428-E60B-E03C4661CE9C}"/>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B2FB42-02C7-9DA6-DC6C-975A79CA0215}"/>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2198463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6</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1607544" y="2644752"/>
            <a:ext cx="9516093" cy="1938992"/>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Hydrocarbon là hợp chất hữu cơ trong thành phần phân tử chỉ chứa hai nguyên tố là carbon và hydro</a:t>
            </a:r>
            <a:r>
              <a:rPr lang="en-US" sz="2400" b="0" i="0" dirty="0">
                <a:solidFill>
                  <a:srgbClr val="333333"/>
                </a:solidFill>
                <a:effectLst/>
                <a:latin typeface="Arial" panose="020B0604020202020204" pitchFamily="34" charset="0"/>
                <a:cs typeface="Arial" panose="020B0604020202020204" pitchFamily="34" charset="0"/>
              </a:rPr>
              <a:t>gen</a:t>
            </a:r>
            <a:r>
              <a:rPr lang="vi-VN" sz="2400" b="0" i="0" dirty="0">
                <a:solidFill>
                  <a:srgbClr val="333333"/>
                </a:solidFill>
                <a:effectLst/>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Dẫn xuất của hydrocarbon là những hợp chất mà trong phân tử ngoài C, H ra còn có một số hay nhiều nguyên tố khác như O, N, S, Cl...</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6" name="Rectangle: Top Corners Snipped 25">
            <a:extLst>
              <a:ext uri="{FF2B5EF4-FFF2-40B4-BE49-F238E27FC236}">
                <a16:creationId xmlns:a16="http://schemas.microsoft.com/office/drawing/2014/main" id="{9B270914-2C65-9448-B0D8-B0C95D2373B4}"/>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52813FE-02EF-301C-FFB3-3EEBDF0A5C02}"/>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852049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436912" y="724980"/>
            <a:ext cx="9043517" cy="1134151"/>
            <a:chOff x="3301497" y="1263789"/>
            <a:chExt cx="8210894" cy="1134151"/>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8099211" cy="11341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7" y="1377239"/>
              <a:ext cx="8210894" cy="905248"/>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Dựa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hydrocarbon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dẫn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xuất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hydrocarbon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E41AEB7D-66B8-1931-93CF-2935B1587F3B}"/>
              </a:ext>
            </a:extLst>
          </p:cNvPr>
          <p:cNvSpPr/>
          <p:nvPr/>
        </p:nvSpPr>
        <p:spPr>
          <a:xfrm>
            <a:off x="1919095" y="3057959"/>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6AD7F9-E4AF-7F5A-C273-D104B0EB2F9B}"/>
              </a:ext>
            </a:extLst>
          </p:cNvPr>
          <p:cNvSpPr txBox="1"/>
          <p:nvPr/>
        </p:nvSpPr>
        <p:spPr>
          <a:xfrm>
            <a:off x="2762447" y="3106810"/>
            <a:ext cx="203132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HYDROCARBON</a:t>
            </a:r>
          </a:p>
        </p:txBody>
      </p:sp>
      <p:sp>
        <p:nvSpPr>
          <p:cNvPr id="19" name="TextBox 18">
            <a:extLst>
              <a:ext uri="{FF2B5EF4-FFF2-40B4-BE49-F238E27FC236}">
                <a16:creationId xmlns:a16="http://schemas.microsoft.com/office/drawing/2014/main" id="{AA2ED0B8-4592-2130-661C-6F1D45A2B4FD}"/>
              </a:ext>
            </a:extLst>
          </p:cNvPr>
          <p:cNvSpPr txBox="1"/>
          <p:nvPr/>
        </p:nvSpPr>
        <p:spPr>
          <a:xfrm>
            <a:off x="2115518" y="3485596"/>
            <a:ext cx="3325179"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carbon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hydrogen</a:t>
            </a:r>
          </a:p>
        </p:txBody>
      </p:sp>
      <p:sp>
        <p:nvSpPr>
          <p:cNvPr id="21" name="Rectangle 20">
            <a:extLst>
              <a:ext uri="{FF2B5EF4-FFF2-40B4-BE49-F238E27FC236}">
                <a16:creationId xmlns:a16="http://schemas.microsoft.com/office/drawing/2014/main" id="{EEEBE1D6-E0FE-2D88-6451-7231D730AEA7}"/>
              </a:ext>
            </a:extLst>
          </p:cNvPr>
          <p:cNvSpPr/>
          <p:nvPr/>
        </p:nvSpPr>
        <p:spPr>
          <a:xfrm>
            <a:off x="6284049" y="3057958"/>
            <a:ext cx="3718027" cy="1258639"/>
          </a:xfrm>
          <a:prstGeom prst="rect">
            <a:avLst/>
          </a:prstGeom>
          <a:solidFill>
            <a:srgbClr val="CCC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FCF694C-F3C5-2D9A-CB2F-90F61157FED7}"/>
              </a:ext>
            </a:extLst>
          </p:cNvPr>
          <p:cNvSpPr txBox="1"/>
          <p:nvPr/>
        </p:nvSpPr>
        <p:spPr>
          <a:xfrm>
            <a:off x="6375382" y="3347096"/>
            <a:ext cx="3535357" cy="923330"/>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hydrogen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hydrocarbon</a:t>
            </a:r>
          </a:p>
        </p:txBody>
      </p:sp>
      <p:sp>
        <p:nvSpPr>
          <p:cNvPr id="22" name="TextBox 21">
            <a:extLst>
              <a:ext uri="{FF2B5EF4-FFF2-40B4-BE49-F238E27FC236}">
                <a16:creationId xmlns:a16="http://schemas.microsoft.com/office/drawing/2014/main" id="{45A295A8-A0AD-5C75-7931-316A67AC0655}"/>
              </a:ext>
            </a:extLst>
          </p:cNvPr>
          <p:cNvSpPr txBox="1"/>
          <p:nvPr/>
        </p:nvSpPr>
        <p:spPr>
          <a:xfrm>
            <a:off x="6499021" y="3113515"/>
            <a:ext cx="32880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DẪN XUẤT HYDROCARBON</a:t>
            </a:r>
          </a:p>
        </p:txBody>
      </p:sp>
      <p:grpSp>
        <p:nvGrpSpPr>
          <p:cNvPr id="29" name="Group 28">
            <a:extLst>
              <a:ext uri="{FF2B5EF4-FFF2-40B4-BE49-F238E27FC236}">
                <a16:creationId xmlns:a16="http://schemas.microsoft.com/office/drawing/2014/main" id="{FCA3CF9B-BC00-EFA4-B316-CAD92A2CEE01}"/>
              </a:ext>
            </a:extLst>
          </p:cNvPr>
          <p:cNvGrpSpPr/>
          <p:nvPr/>
        </p:nvGrpSpPr>
        <p:grpSpPr>
          <a:xfrm>
            <a:off x="1272494" y="4915735"/>
            <a:ext cx="1573489" cy="1331433"/>
            <a:chOff x="1474751" y="4912122"/>
            <a:chExt cx="1573489" cy="1331433"/>
          </a:xfrm>
        </p:grpSpPr>
        <p:sp>
          <p:nvSpPr>
            <p:cNvPr id="23" name="Rectangle 22">
              <a:extLst>
                <a:ext uri="{FF2B5EF4-FFF2-40B4-BE49-F238E27FC236}">
                  <a16:creationId xmlns:a16="http://schemas.microsoft.com/office/drawing/2014/main" id="{64D13EEE-76AA-4A08-EC47-0925991FDF35}"/>
                </a:ext>
              </a:extLst>
            </p:cNvPr>
            <p:cNvSpPr/>
            <p:nvPr/>
          </p:nvSpPr>
          <p:spPr>
            <a:xfrm>
              <a:off x="1579104"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82C2D07-CDD2-9DAC-5D0F-F21625C9DAEE}"/>
                </a:ext>
              </a:extLst>
            </p:cNvPr>
            <p:cNvSpPr txBox="1"/>
            <p:nvPr/>
          </p:nvSpPr>
          <p:spPr>
            <a:xfrm>
              <a:off x="1474751"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no</a:t>
              </a:r>
            </a:p>
          </p:txBody>
        </p:sp>
      </p:grpSp>
      <p:grpSp>
        <p:nvGrpSpPr>
          <p:cNvPr id="30" name="Group 29">
            <a:extLst>
              <a:ext uri="{FF2B5EF4-FFF2-40B4-BE49-F238E27FC236}">
                <a16:creationId xmlns:a16="http://schemas.microsoft.com/office/drawing/2014/main" id="{32E49FB5-5ADA-9522-2F0B-09B5942BDD66}"/>
              </a:ext>
            </a:extLst>
          </p:cNvPr>
          <p:cNvGrpSpPr/>
          <p:nvPr/>
        </p:nvGrpSpPr>
        <p:grpSpPr>
          <a:xfrm>
            <a:off x="2758914" y="4915735"/>
            <a:ext cx="1573489" cy="1331433"/>
            <a:chOff x="2997774" y="4912122"/>
            <a:chExt cx="1573489" cy="1331433"/>
          </a:xfrm>
        </p:grpSpPr>
        <p:sp>
          <p:nvSpPr>
            <p:cNvPr id="25" name="Rectangle 24">
              <a:extLst>
                <a:ext uri="{FF2B5EF4-FFF2-40B4-BE49-F238E27FC236}">
                  <a16:creationId xmlns:a16="http://schemas.microsoft.com/office/drawing/2014/main" id="{98F74892-4EDF-D272-B633-9C202CA8AD65}"/>
                </a:ext>
              </a:extLst>
            </p:cNvPr>
            <p:cNvSpPr/>
            <p:nvPr/>
          </p:nvSpPr>
          <p:spPr>
            <a:xfrm>
              <a:off x="3102127"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BC0E313-74F6-5E5D-186F-658DC1C795E6}"/>
                </a:ext>
              </a:extLst>
            </p:cNvPr>
            <p:cNvSpPr txBox="1"/>
            <p:nvPr/>
          </p:nvSpPr>
          <p:spPr>
            <a:xfrm>
              <a:off x="2997774"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không</a:t>
              </a:r>
              <a:r>
                <a:rPr lang="en-US" sz="1600" dirty="0">
                  <a:latin typeface="Arial" panose="020B0604020202020204" pitchFamily="34" charset="0"/>
                  <a:cs typeface="Arial" panose="020B0604020202020204" pitchFamily="34" charset="0"/>
                </a:rPr>
                <a:t> no</a:t>
              </a:r>
            </a:p>
          </p:txBody>
        </p:sp>
      </p:grpSp>
      <p:grpSp>
        <p:nvGrpSpPr>
          <p:cNvPr id="31" name="Group 30">
            <a:extLst>
              <a:ext uri="{FF2B5EF4-FFF2-40B4-BE49-F238E27FC236}">
                <a16:creationId xmlns:a16="http://schemas.microsoft.com/office/drawing/2014/main" id="{9DB855F9-D0AB-9641-5629-EE699132550E}"/>
              </a:ext>
            </a:extLst>
          </p:cNvPr>
          <p:cNvGrpSpPr/>
          <p:nvPr/>
        </p:nvGrpSpPr>
        <p:grpSpPr>
          <a:xfrm>
            <a:off x="4245335" y="4915735"/>
            <a:ext cx="1573489" cy="1331433"/>
            <a:chOff x="4455876" y="4912122"/>
            <a:chExt cx="1573489" cy="1331433"/>
          </a:xfrm>
        </p:grpSpPr>
        <p:sp>
          <p:nvSpPr>
            <p:cNvPr id="27" name="Rectangle 26">
              <a:extLst>
                <a:ext uri="{FF2B5EF4-FFF2-40B4-BE49-F238E27FC236}">
                  <a16:creationId xmlns:a16="http://schemas.microsoft.com/office/drawing/2014/main" id="{E990E5C2-471B-563A-3441-F0D7EFCEB203}"/>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11057AE-34CF-721F-2B2F-8D737583D100}"/>
                </a:ext>
              </a:extLst>
            </p:cNvPr>
            <p:cNvSpPr txBox="1"/>
            <p:nvPr/>
          </p:nvSpPr>
          <p:spPr>
            <a:xfrm>
              <a:off x="4455876" y="5308025"/>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Hydrocarbon  </a:t>
              </a:r>
              <a:r>
                <a:rPr lang="en-US" sz="1600" dirty="0" err="1">
                  <a:latin typeface="Arial" panose="020B0604020202020204" pitchFamily="34" charset="0"/>
                  <a:cs typeface="Arial" panose="020B0604020202020204" pitchFamily="34" charset="0"/>
                </a:rPr>
                <a:t>thơm</a:t>
              </a:r>
              <a:endParaRPr lang="en-US" sz="16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FA13CAF-B615-BE10-8215-458DDD4925CB}"/>
              </a:ext>
            </a:extLst>
          </p:cNvPr>
          <p:cNvGrpSpPr/>
          <p:nvPr/>
        </p:nvGrpSpPr>
        <p:grpSpPr>
          <a:xfrm>
            <a:off x="5793215" y="4910603"/>
            <a:ext cx="923267" cy="1331433"/>
            <a:chOff x="4455876" y="4912122"/>
            <a:chExt cx="1573489" cy="1331433"/>
          </a:xfrm>
        </p:grpSpPr>
        <p:sp>
          <p:nvSpPr>
            <p:cNvPr id="33" name="Rectangle 32">
              <a:extLst>
                <a:ext uri="{FF2B5EF4-FFF2-40B4-BE49-F238E27FC236}">
                  <a16:creationId xmlns:a16="http://schemas.microsoft.com/office/drawing/2014/main" id="{A9F97A55-9866-13D5-BDF7-F5A111884F39}"/>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40B4440-8FE1-755D-D6FA-13628B91DC57}"/>
                </a:ext>
              </a:extLst>
            </p:cNvPr>
            <p:cNvSpPr txBox="1"/>
            <p:nvPr/>
          </p:nvSpPr>
          <p:spPr>
            <a:xfrm>
              <a:off x="4455876" y="5207500"/>
              <a:ext cx="1573489" cy="584775"/>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xuất</a:t>
              </a:r>
              <a:r>
                <a:rPr lang="en-US" sz="1600" dirty="0">
                  <a:latin typeface="Arial" panose="020B0604020202020204" pitchFamily="34" charset="0"/>
                  <a:cs typeface="Arial" panose="020B0604020202020204" pitchFamily="34" charset="0"/>
                </a:rPr>
                <a:t> halogen</a:t>
              </a:r>
            </a:p>
          </p:txBody>
        </p:sp>
      </p:grpSp>
      <p:grpSp>
        <p:nvGrpSpPr>
          <p:cNvPr id="35" name="Group 34">
            <a:extLst>
              <a:ext uri="{FF2B5EF4-FFF2-40B4-BE49-F238E27FC236}">
                <a16:creationId xmlns:a16="http://schemas.microsoft.com/office/drawing/2014/main" id="{EA036913-0C55-10BA-93A7-A39B2952604E}"/>
              </a:ext>
            </a:extLst>
          </p:cNvPr>
          <p:cNvGrpSpPr/>
          <p:nvPr/>
        </p:nvGrpSpPr>
        <p:grpSpPr>
          <a:xfrm>
            <a:off x="6682969" y="4910603"/>
            <a:ext cx="923267" cy="1331433"/>
            <a:chOff x="4455876" y="4912122"/>
            <a:chExt cx="1573489" cy="1331433"/>
          </a:xfrm>
        </p:grpSpPr>
        <p:sp>
          <p:nvSpPr>
            <p:cNvPr id="36" name="Rectangle 35">
              <a:extLst>
                <a:ext uri="{FF2B5EF4-FFF2-40B4-BE49-F238E27FC236}">
                  <a16:creationId xmlns:a16="http://schemas.microsoft.com/office/drawing/2014/main" id="{7CC125B4-EBF7-404E-DF65-0868DE5CDFAD}"/>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4EE496A-BAB2-B8DE-29CD-E8CD69B03F9A}"/>
                </a:ext>
              </a:extLst>
            </p:cNvPr>
            <p:cNvSpPr txBox="1"/>
            <p:nvPr/>
          </p:nvSpPr>
          <p:spPr>
            <a:xfrm>
              <a:off x="4455876" y="5207500"/>
              <a:ext cx="1573489"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Alcohol, phenol,</a:t>
              </a:r>
            </a:p>
            <a:p>
              <a:pPr algn="ctr"/>
              <a:r>
                <a:rPr lang="en-US" sz="1600" dirty="0">
                  <a:latin typeface="Arial" panose="020B0604020202020204" pitchFamily="34" charset="0"/>
                  <a:cs typeface="Arial" panose="020B0604020202020204" pitchFamily="34" charset="0"/>
                </a:rPr>
                <a:t>ether</a:t>
              </a:r>
            </a:p>
          </p:txBody>
        </p:sp>
      </p:grpSp>
      <p:grpSp>
        <p:nvGrpSpPr>
          <p:cNvPr id="41" name="Group 40">
            <a:extLst>
              <a:ext uri="{FF2B5EF4-FFF2-40B4-BE49-F238E27FC236}">
                <a16:creationId xmlns:a16="http://schemas.microsoft.com/office/drawing/2014/main" id="{50FD24BB-C8A9-C606-F8A9-D2357565A239}"/>
              </a:ext>
            </a:extLst>
          </p:cNvPr>
          <p:cNvGrpSpPr/>
          <p:nvPr/>
        </p:nvGrpSpPr>
        <p:grpSpPr>
          <a:xfrm>
            <a:off x="9352231" y="4910603"/>
            <a:ext cx="1053247" cy="1331433"/>
            <a:chOff x="4455876" y="4912122"/>
            <a:chExt cx="1573489" cy="1331433"/>
          </a:xfrm>
        </p:grpSpPr>
        <p:sp>
          <p:nvSpPr>
            <p:cNvPr id="42" name="Rectangle 41">
              <a:extLst>
                <a:ext uri="{FF2B5EF4-FFF2-40B4-BE49-F238E27FC236}">
                  <a16:creationId xmlns:a16="http://schemas.microsoft.com/office/drawing/2014/main" id="{BA32794E-15C5-938F-4718-095A34128B0C}"/>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3E312E6-DC96-8B1A-4B5F-354379454C67}"/>
                </a:ext>
              </a:extLst>
            </p:cNvPr>
            <p:cNvSpPr txBox="1"/>
            <p:nvPr/>
          </p:nvSpPr>
          <p:spPr>
            <a:xfrm>
              <a:off x="4455876" y="532797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Aldehyde</a:t>
              </a:r>
            </a:p>
            <a:p>
              <a:pPr algn="ctr"/>
              <a:r>
                <a:rPr lang="en-US" sz="1600" dirty="0">
                  <a:latin typeface="Arial" panose="020B0604020202020204" pitchFamily="34" charset="0"/>
                  <a:cs typeface="Arial" panose="020B0604020202020204" pitchFamily="34" charset="0"/>
                </a:rPr>
                <a:t>ketone</a:t>
              </a:r>
            </a:p>
          </p:txBody>
        </p:sp>
      </p:grpSp>
      <p:grpSp>
        <p:nvGrpSpPr>
          <p:cNvPr id="44" name="Group 43">
            <a:extLst>
              <a:ext uri="{FF2B5EF4-FFF2-40B4-BE49-F238E27FC236}">
                <a16:creationId xmlns:a16="http://schemas.microsoft.com/office/drawing/2014/main" id="{308E584F-5A6B-4A40-1C54-149F73014CD5}"/>
              </a:ext>
            </a:extLst>
          </p:cNvPr>
          <p:cNvGrpSpPr/>
          <p:nvPr/>
        </p:nvGrpSpPr>
        <p:grpSpPr>
          <a:xfrm>
            <a:off x="7572723" y="4910603"/>
            <a:ext cx="923267" cy="1331433"/>
            <a:chOff x="4455876" y="4912122"/>
            <a:chExt cx="1573489" cy="1331433"/>
          </a:xfrm>
        </p:grpSpPr>
        <p:sp>
          <p:nvSpPr>
            <p:cNvPr id="46" name="Rectangle 45">
              <a:extLst>
                <a:ext uri="{FF2B5EF4-FFF2-40B4-BE49-F238E27FC236}">
                  <a16:creationId xmlns:a16="http://schemas.microsoft.com/office/drawing/2014/main" id="{F01D08EF-6EA3-A191-244B-3AE21FCC1126}"/>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17B4CDD-B145-5BFB-5737-916241C9F285}"/>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Amine,</a:t>
              </a:r>
            </a:p>
            <a:p>
              <a:pPr algn="ctr"/>
              <a:r>
                <a:rPr lang="en-US" sz="1600" dirty="0">
                  <a:latin typeface="Arial" panose="020B0604020202020204" pitchFamily="34" charset="0"/>
                  <a:cs typeface="Arial" panose="020B0604020202020204" pitchFamily="34" charset="0"/>
                </a:rPr>
                <a:t>nitro</a:t>
              </a:r>
            </a:p>
          </p:txBody>
        </p:sp>
      </p:grpSp>
      <p:grpSp>
        <p:nvGrpSpPr>
          <p:cNvPr id="49" name="Group 48">
            <a:extLst>
              <a:ext uri="{FF2B5EF4-FFF2-40B4-BE49-F238E27FC236}">
                <a16:creationId xmlns:a16="http://schemas.microsoft.com/office/drawing/2014/main" id="{C96B1E19-7C4F-C229-1150-1D5130A865A1}"/>
              </a:ext>
            </a:extLst>
          </p:cNvPr>
          <p:cNvGrpSpPr/>
          <p:nvPr/>
        </p:nvGrpSpPr>
        <p:grpSpPr>
          <a:xfrm>
            <a:off x="8462477" y="4910603"/>
            <a:ext cx="923267" cy="1331433"/>
            <a:chOff x="4455876" y="4912122"/>
            <a:chExt cx="1573489" cy="1331433"/>
          </a:xfrm>
        </p:grpSpPr>
        <p:sp>
          <p:nvSpPr>
            <p:cNvPr id="58" name="Rectangle 57">
              <a:extLst>
                <a:ext uri="{FF2B5EF4-FFF2-40B4-BE49-F238E27FC236}">
                  <a16:creationId xmlns:a16="http://schemas.microsoft.com/office/drawing/2014/main" id="{9F856720-774F-8430-BF9C-725586455A52}"/>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B2986904-CB00-3C10-09DD-B1C292D01B9C}"/>
                </a:ext>
              </a:extLst>
            </p:cNvPr>
            <p:cNvSpPr txBox="1"/>
            <p:nvPr/>
          </p:nvSpPr>
          <p:spPr>
            <a:xfrm>
              <a:off x="4455876" y="5285450"/>
              <a:ext cx="157348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Acid, ester</a:t>
              </a:r>
            </a:p>
          </p:txBody>
        </p:sp>
      </p:grpSp>
      <p:grpSp>
        <p:nvGrpSpPr>
          <p:cNvPr id="60" name="Group 59">
            <a:extLst>
              <a:ext uri="{FF2B5EF4-FFF2-40B4-BE49-F238E27FC236}">
                <a16:creationId xmlns:a16="http://schemas.microsoft.com/office/drawing/2014/main" id="{7DB81C26-374E-55CA-74CB-CE77FD852547}"/>
              </a:ext>
            </a:extLst>
          </p:cNvPr>
          <p:cNvGrpSpPr/>
          <p:nvPr/>
        </p:nvGrpSpPr>
        <p:grpSpPr>
          <a:xfrm>
            <a:off x="10371963" y="4941602"/>
            <a:ext cx="923267" cy="1331433"/>
            <a:chOff x="4455876" y="4912122"/>
            <a:chExt cx="1573489" cy="1331433"/>
          </a:xfrm>
        </p:grpSpPr>
        <p:sp>
          <p:nvSpPr>
            <p:cNvPr id="61" name="Rectangle 60">
              <a:extLst>
                <a:ext uri="{FF2B5EF4-FFF2-40B4-BE49-F238E27FC236}">
                  <a16:creationId xmlns:a16="http://schemas.microsoft.com/office/drawing/2014/main" id="{C1F907A6-1DEC-E981-97FB-1EC573F2A0A7}"/>
                </a:ext>
              </a:extLst>
            </p:cNvPr>
            <p:cNvSpPr/>
            <p:nvPr/>
          </p:nvSpPr>
          <p:spPr>
            <a:xfrm>
              <a:off x="4560229" y="4912122"/>
              <a:ext cx="1364785" cy="13314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FCAF707-02A6-0AAB-5AC5-8D0BF39A2921}"/>
                </a:ext>
              </a:extLst>
            </p:cNvPr>
            <p:cNvSpPr txBox="1"/>
            <p:nvPr/>
          </p:nvSpPr>
          <p:spPr>
            <a:xfrm>
              <a:off x="4455876" y="5162339"/>
              <a:ext cx="1573489" cy="830997"/>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Tạp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polimer</a:t>
              </a:r>
              <a:endParaRPr lang="en-US" sz="1600" dirty="0">
                <a:latin typeface="Arial" panose="020B0604020202020204" pitchFamily="34" charset="0"/>
                <a:cs typeface="Arial" panose="020B0604020202020204" pitchFamily="34" charset="0"/>
              </a:endParaRPr>
            </a:p>
          </p:txBody>
        </p:sp>
      </p:grpSp>
      <p:cxnSp>
        <p:nvCxnSpPr>
          <p:cNvPr id="23552" name="Straight Arrow Connector 23551">
            <a:extLst>
              <a:ext uri="{FF2B5EF4-FFF2-40B4-BE49-F238E27FC236}">
                <a16:creationId xmlns:a16="http://schemas.microsoft.com/office/drawing/2014/main" id="{A2A405A0-4AAA-69D5-779B-243370880D6D}"/>
              </a:ext>
            </a:extLst>
          </p:cNvPr>
          <p:cNvCxnSpPr>
            <a:cxnSpLocks/>
            <a:stCxn id="8" idx="2"/>
            <a:endCxn id="10" idx="0"/>
          </p:cNvCxnSpPr>
          <p:nvPr/>
        </p:nvCxnSpPr>
        <p:spPr>
          <a:xfrm flipH="1">
            <a:off x="3778109" y="2627123"/>
            <a:ext cx="2075055" cy="430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55" name="Straight Arrow Connector 23554">
            <a:extLst>
              <a:ext uri="{FF2B5EF4-FFF2-40B4-BE49-F238E27FC236}">
                <a16:creationId xmlns:a16="http://schemas.microsoft.com/office/drawing/2014/main" id="{18F6E062-F3DD-09F2-C270-1719AF491C38}"/>
              </a:ext>
            </a:extLst>
          </p:cNvPr>
          <p:cNvCxnSpPr>
            <a:cxnSpLocks/>
            <a:stCxn id="8" idx="2"/>
            <a:endCxn id="21" idx="0"/>
          </p:cNvCxnSpPr>
          <p:nvPr/>
        </p:nvCxnSpPr>
        <p:spPr>
          <a:xfrm>
            <a:off x="5853164" y="2627123"/>
            <a:ext cx="2289899" cy="4308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58" name="Straight Arrow Connector 23557">
            <a:extLst>
              <a:ext uri="{FF2B5EF4-FFF2-40B4-BE49-F238E27FC236}">
                <a16:creationId xmlns:a16="http://schemas.microsoft.com/office/drawing/2014/main" id="{3849ED97-E9FE-B520-8E74-78F85FBCB9C4}"/>
              </a:ext>
            </a:extLst>
          </p:cNvPr>
          <p:cNvCxnSpPr>
            <a:cxnSpLocks/>
            <a:stCxn id="10" idx="2"/>
            <a:endCxn id="23" idx="0"/>
          </p:cNvCxnSpPr>
          <p:nvPr/>
        </p:nvCxnSpPr>
        <p:spPr>
          <a:xfrm flipH="1">
            <a:off x="2059240" y="4316598"/>
            <a:ext cx="171886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1" name="Straight Arrow Connector 23560">
            <a:extLst>
              <a:ext uri="{FF2B5EF4-FFF2-40B4-BE49-F238E27FC236}">
                <a16:creationId xmlns:a16="http://schemas.microsoft.com/office/drawing/2014/main" id="{58EE6C7E-7B98-1E51-1144-364C26E85C10}"/>
              </a:ext>
            </a:extLst>
          </p:cNvPr>
          <p:cNvCxnSpPr>
            <a:cxnSpLocks/>
            <a:stCxn id="10" idx="2"/>
            <a:endCxn id="25" idx="0"/>
          </p:cNvCxnSpPr>
          <p:nvPr/>
        </p:nvCxnSpPr>
        <p:spPr>
          <a:xfrm flipH="1">
            <a:off x="3545660" y="4316598"/>
            <a:ext cx="232449"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4" name="Straight Arrow Connector 23563">
            <a:extLst>
              <a:ext uri="{FF2B5EF4-FFF2-40B4-BE49-F238E27FC236}">
                <a16:creationId xmlns:a16="http://schemas.microsoft.com/office/drawing/2014/main" id="{1246B223-5EEE-79FA-E89D-9AA7F5B8F93E}"/>
              </a:ext>
            </a:extLst>
          </p:cNvPr>
          <p:cNvCxnSpPr>
            <a:cxnSpLocks/>
            <a:stCxn id="10" idx="2"/>
            <a:endCxn id="27" idx="0"/>
          </p:cNvCxnSpPr>
          <p:nvPr/>
        </p:nvCxnSpPr>
        <p:spPr>
          <a:xfrm>
            <a:off x="3778109" y="4316598"/>
            <a:ext cx="1253972" cy="5991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67" name="Straight Arrow Connector 23566">
            <a:extLst>
              <a:ext uri="{FF2B5EF4-FFF2-40B4-BE49-F238E27FC236}">
                <a16:creationId xmlns:a16="http://schemas.microsoft.com/office/drawing/2014/main" id="{04E7287B-0536-4004-83AF-05C423D54FE9}"/>
              </a:ext>
            </a:extLst>
          </p:cNvPr>
          <p:cNvCxnSpPr>
            <a:cxnSpLocks/>
            <a:stCxn id="21" idx="2"/>
            <a:endCxn id="33" idx="0"/>
          </p:cNvCxnSpPr>
          <p:nvPr/>
        </p:nvCxnSpPr>
        <p:spPr>
          <a:xfrm flipH="1">
            <a:off x="6254850" y="4316597"/>
            <a:ext cx="188821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0" name="Straight Arrow Connector 23569">
            <a:extLst>
              <a:ext uri="{FF2B5EF4-FFF2-40B4-BE49-F238E27FC236}">
                <a16:creationId xmlns:a16="http://schemas.microsoft.com/office/drawing/2014/main" id="{0D004841-56A5-2936-34DA-7D6C3189A3A1}"/>
              </a:ext>
            </a:extLst>
          </p:cNvPr>
          <p:cNvCxnSpPr>
            <a:cxnSpLocks/>
            <a:stCxn id="21" idx="2"/>
            <a:endCxn id="36" idx="0"/>
          </p:cNvCxnSpPr>
          <p:nvPr/>
        </p:nvCxnSpPr>
        <p:spPr>
          <a:xfrm flipH="1">
            <a:off x="7144604" y="4316597"/>
            <a:ext cx="99845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3" name="Straight Arrow Connector 23572">
            <a:extLst>
              <a:ext uri="{FF2B5EF4-FFF2-40B4-BE49-F238E27FC236}">
                <a16:creationId xmlns:a16="http://schemas.microsoft.com/office/drawing/2014/main" id="{B47AC28C-17B5-1EE6-27AD-038257CA19C3}"/>
              </a:ext>
            </a:extLst>
          </p:cNvPr>
          <p:cNvCxnSpPr>
            <a:cxnSpLocks/>
            <a:stCxn id="21" idx="2"/>
            <a:endCxn id="46" idx="0"/>
          </p:cNvCxnSpPr>
          <p:nvPr/>
        </p:nvCxnSpPr>
        <p:spPr>
          <a:xfrm flipH="1">
            <a:off x="8034358" y="4316597"/>
            <a:ext cx="108705"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6" name="Straight Arrow Connector 23575">
            <a:extLst>
              <a:ext uri="{FF2B5EF4-FFF2-40B4-BE49-F238E27FC236}">
                <a16:creationId xmlns:a16="http://schemas.microsoft.com/office/drawing/2014/main" id="{5B68E9C1-172C-FDC4-2BB5-FF11CE5455C5}"/>
              </a:ext>
            </a:extLst>
          </p:cNvPr>
          <p:cNvCxnSpPr>
            <a:cxnSpLocks/>
            <a:stCxn id="21" idx="2"/>
            <a:endCxn id="58" idx="0"/>
          </p:cNvCxnSpPr>
          <p:nvPr/>
        </p:nvCxnSpPr>
        <p:spPr>
          <a:xfrm>
            <a:off x="8143063" y="4316597"/>
            <a:ext cx="781049"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79" name="Straight Arrow Connector 23578">
            <a:extLst>
              <a:ext uri="{FF2B5EF4-FFF2-40B4-BE49-F238E27FC236}">
                <a16:creationId xmlns:a16="http://schemas.microsoft.com/office/drawing/2014/main" id="{BFD07333-B7A3-B25A-405A-541F33B04004}"/>
              </a:ext>
            </a:extLst>
          </p:cNvPr>
          <p:cNvCxnSpPr>
            <a:cxnSpLocks/>
            <a:stCxn id="21" idx="2"/>
            <a:endCxn id="42" idx="0"/>
          </p:cNvCxnSpPr>
          <p:nvPr/>
        </p:nvCxnSpPr>
        <p:spPr>
          <a:xfrm>
            <a:off x="8143063" y="4316597"/>
            <a:ext cx="1735793" cy="594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82" name="Straight Arrow Connector 23581">
            <a:extLst>
              <a:ext uri="{FF2B5EF4-FFF2-40B4-BE49-F238E27FC236}">
                <a16:creationId xmlns:a16="http://schemas.microsoft.com/office/drawing/2014/main" id="{80BA83F5-E7FF-2935-80B4-C17B544061D7}"/>
              </a:ext>
            </a:extLst>
          </p:cNvPr>
          <p:cNvCxnSpPr>
            <a:cxnSpLocks/>
            <a:stCxn id="21" idx="2"/>
            <a:endCxn id="61" idx="0"/>
          </p:cNvCxnSpPr>
          <p:nvPr/>
        </p:nvCxnSpPr>
        <p:spPr>
          <a:xfrm>
            <a:off x="8143063" y="4316597"/>
            <a:ext cx="2690535" cy="6250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585" name="Group 23584">
            <a:extLst>
              <a:ext uri="{FF2B5EF4-FFF2-40B4-BE49-F238E27FC236}">
                <a16:creationId xmlns:a16="http://schemas.microsoft.com/office/drawing/2014/main" id="{AA0299F7-BD68-3538-3536-E48DF69B84E0}"/>
              </a:ext>
            </a:extLst>
          </p:cNvPr>
          <p:cNvGrpSpPr/>
          <p:nvPr/>
        </p:nvGrpSpPr>
        <p:grpSpPr>
          <a:xfrm>
            <a:off x="4582048" y="2242198"/>
            <a:ext cx="2542233" cy="400518"/>
            <a:chOff x="4582048" y="2242198"/>
            <a:chExt cx="2542233" cy="400518"/>
          </a:xfrm>
        </p:grpSpPr>
        <p:sp>
          <p:nvSpPr>
            <p:cNvPr id="6" name="Rectangle 5">
              <a:extLst>
                <a:ext uri="{FF2B5EF4-FFF2-40B4-BE49-F238E27FC236}">
                  <a16:creationId xmlns:a16="http://schemas.microsoft.com/office/drawing/2014/main" id="{F99C11B3-0742-CD73-5003-89760C664C90}"/>
                </a:ext>
              </a:extLst>
            </p:cNvPr>
            <p:cNvSpPr/>
            <p:nvPr/>
          </p:nvSpPr>
          <p:spPr>
            <a:xfrm>
              <a:off x="4582048" y="2242198"/>
              <a:ext cx="2542233" cy="400518"/>
            </a:xfrm>
            <a:prstGeom prst="rect">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671B1A-721C-F51B-77A4-90689D35953D}"/>
                </a:ext>
              </a:extLst>
            </p:cNvPr>
            <p:cNvSpPr txBox="1"/>
            <p:nvPr/>
          </p:nvSpPr>
          <p:spPr>
            <a:xfrm>
              <a:off x="4648507" y="2257791"/>
              <a:ext cx="2409314"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HỢP CHẤT HỮU CƠ</a:t>
              </a:r>
            </a:p>
          </p:txBody>
        </p:sp>
      </p:grpSp>
      <p:sp>
        <p:nvSpPr>
          <p:cNvPr id="11" name="Rectangle: Top Corners Snipped 10">
            <a:extLst>
              <a:ext uri="{FF2B5EF4-FFF2-40B4-BE49-F238E27FC236}">
                <a16:creationId xmlns:a16="http://schemas.microsoft.com/office/drawing/2014/main" id="{F0560A7F-6819-7136-9BBE-4718F9EBAB05}"/>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6E0A38-3631-71BC-9F51-021FE6D87B53}"/>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397928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85"/>
                                        </p:tgtEl>
                                        <p:attrNameLst>
                                          <p:attrName>style.visibility</p:attrName>
                                        </p:attrNameLst>
                                      </p:cBhvr>
                                      <p:to>
                                        <p:strVal val="visible"/>
                                      </p:to>
                                    </p:set>
                                    <p:animEffect transition="in" filter="fade">
                                      <p:cBhvr>
                                        <p:cTn id="12" dur="500"/>
                                        <p:tgtEl>
                                          <p:spTgt spid="235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3552"/>
                                        </p:tgtEl>
                                        <p:attrNameLst>
                                          <p:attrName>style.visibility</p:attrName>
                                        </p:attrNameLst>
                                      </p:cBhvr>
                                      <p:to>
                                        <p:strVal val="visible"/>
                                      </p:to>
                                    </p:set>
                                    <p:animEffect transition="in" filter="fade">
                                      <p:cBhvr>
                                        <p:cTn id="35" dur="500"/>
                                        <p:tgtEl>
                                          <p:spTgt spid="23552"/>
                                        </p:tgtEl>
                                      </p:cBhvr>
                                    </p:animEffect>
                                  </p:childTnLst>
                                </p:cTn>
                              </p:par>
                              <p:par>
                                <p:cTn id="36" presetID="10" presetClass="entr" presetSubtype="0" fill="hold" nodeType="withEffect">
                                  <p:stCondLst>
                                    <p:cond delay="0"/>
                                  </p:stCondLst>
                                  <p:childTnLst>
                                    <p:set>
                                      <p:cBhvr>
                                        <p:cTn id="37" dur="1" fill="hold">
                                          <p:stCondLst>
                                            <p:cond delay="0"/>
                                          </p:stCondLst>
                                        </p:cTn>
                                        <p:tgtEl>
                                          <p:spTgt spid="23555"/>
                                        </p:tgtEl>
                                        <p:attrNameLst>
                                          <p:attrName>style.visibility</p:attrName>
                                        </p:attrNameLst>
                                      </p:cBhvr>
                                      <p:to>
                                        <p:strVal val="visible"/>
                                      </p:to>
                                    </p:set>
                                    <p:animEffect transition="in" filter="fade">
                                      <p:cBhvr>
                                        <p:cTn id="38" dur="500"/>
                                        <p:tgtEl>
                                          <p:spTgt spid="2355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23558"/>
                                        </p:tgtEl>
                                        <p:attrNameLst>
                                          <p:attrName>style.visibility</p:attrName>
                                        </p:attrNameLst>
                                      </p:cBhvr>
                                      <p:to>
                                        <p:strVal val="visible"/>
                                      </p:to>
                                    </p:set>
                                    <p:animEffect transition="in" filter="fade">
                                      <p:cBhvr>
                                        <p:cTn id="49" dur="500"/>
                                        <p:tgtEl>
                                          <p:spTgt spid="23558"/>
                                        </p:tgtEl>
                                      </p:cBhvr>
                                    </p:animEffect>
                                  </p:childTnLst>
                                </p:cTn>
                              </p:par>
                              <p:par>
                                <p:cTn id="50" presetID="10" presetClass="entr" presetSubtype="0" fill="hold" nodeType="withEffect">
                                  <p:stCondLst>
                                    <p:cond delay="0"/>
                                  </p:stCondLst>
                                  <p:childTnLst>
                                    <p:set>
                                      <p:cBhvr>
                                        <p:cTn id="51" dur="1" fill="hold">
                                          <p:stCondLst>
                                            <p:cond delay="0"/>
                                          </p:stCondLst>
                                        </p:cTn>
                                        <p:tgtEl>
                                          <p:spTgt spid="23561"/>
                                        </p:tgtEl>
                                        <p:attrNameLst>
                                          <p:attrName>style.visibility</p:attrName>
                                        </p:attrNameLst>
                                      </p:cBhvr>
                                      <p:to>
                                        <p:strVal val="visible"/>
                                      </p:to>
                                    </p:set>
                                    <p:animEffect transition="in" filter="fade">
                                      <p:cBhvr>
                                        <p:cTn id="52" dur="500"/>
                                        <p:tgtEl>
                                          <p:spTgt spid="23561"/>
                                        </p:tgtEl>
                                      </p:cBhvr>
                                    </p:animEffect>
                                  </p:childTnLst>
                                </p:cTn>
                              </p:par>
                              <p:par>
                                <p:cTn id="53" presetID="10" presetClass="entr" presetSubtype="0" fill="hold" nodeType="withEffect">
                                  <p:stCondLst>
                                    <p:cond delay="0"/>
                                  </p:stCondLst>
                                  <p:childTnLst>
                                    <p:set>
                                      <p:cBhvr>
                                        <p:cTn id="54" dur="1" fill="hold">
                                          <p:stCondLst>
                                            <p:cond delay="0"/>
                                          </p:stCondLst>
                                        </p:cTn>
                                        <p:tgtEl>
                                          <p:spTgt spid="23564"/>
                                        </p:tgtEl>
                                        <p:attrNameLst>
                                          <p:attrName>style.visibility</p:attrName>
                                        </p:attrNameLst>
                                      </p:cBhvr>
                                      <p:to>
                                        <p:strVal val="visible"/>
                                      </p:to>
                                    </p:set>
                                    <p:animEffect transition="in" filter="fade">
                                      <p:cBhvr>
                                        <p:cTn id="55" dur="500"/>
                                        <p:tgtEl>
                                          <p:spTgt spid="23564"/>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fade">
                                      <p:cBhvr>
                                        <p:cTn id="75" dur="500"/>
                                        <p:tgtEl>
                                          <p:spTgt spid="60"/>
                                        </p:tgtEl>
                                      </p:cBhvr>
                                    </p:animEffect>
                                  </p:childTnLst>
                                </p:cTn>
                              </p:par>
                              <p:par>
                                <p:cTn id="76" presetID="10" presetClass="entr" presetSubtype="0" fill="hold" nodeType="withEffect">
                                  <p:stCondLst>
                                    <p:cond delay="0"/>
                                  </p:stCondLst>
                                  <p:childTnLst>
                                    <p:set>
                                      <p:cBhvr>
                                        <p:cTn id="77" dur="1" fill="hold">
                                          <p:stCondLst>
                                            <p:cond delay="0"/>
                                          </p:stCondLst>
                                        </p:cTn>
                                        <p:tgtEl>
                                          <p:spTgt spid="23567"/>
                                        </p:tgtEl>
                                        <p:attrNameLst>
                                          <p:attrName>style.visibility</p:attrName>
                                        </p:attrNameLst>
                                      </p:cBhvr>
                                      <p:to>
                                        <p:strVal val="visible"/>
                                      </p:to>
                                    </p:set>
                                    <p:animEffect transition="in" filter="fade">
                                      <p:cBhvr>
                                        <p:cTn id="78" dur="500"/>
                                        <p:tgtEl>
                                          <p:spTgt spid="23567"/>
                                        </p:tgtEl>
                                      </p:cBhvr>
                                    </p:animEffect>
                                  </p:childTnLst>
                                </p:cTn>
                              </p:par>
                              <p:par>
                                <p:cTn id="79" presetID="10" presetClass="entr" presetSubtype="0" fill="hold" nodeType="withEffect">
                                  <p:stCondLst>
                                    <p:cond delay="0"/>
                                  </p:stCondLst>
                                  <p:childTnLst>
                                    <p:set>
                                      <p:cBhvr>
                                        <p:cTn id="80" dur="1" fill="hold">
                                          <p:stCondLst>
                                            <p:cond delay="0"/>
                                          </p:stCondLst>
                                        </p:cTn>
                                        <p:tgtEl>
                                          <p:spTgt spid="23570"/>
                                        </p:tgtEl>
                                        <p:attrNameLst>
                                          <p:attrName>style.visibility</p:attrName>
                                        </p:attrNameLst>
                                      </p:cBhvr>
                                      <p:to>
                                        <p:strVal val="visible"/>
                                      </p:to>
                                    </p:set>
                                    <p:animEffect transition="in" filter="fade">
                                      <p:cBhvr>
                                        <p:cTn id="81" dur="500"/>
                                        <p:tgtEl>
                                          <p:spTgt spid="23570"/>
                                        </p:tgtEl>
                                      </p:cBhvr>
                                    </p:animEffect>
                                  </p:childTnLst>
                                </p:cTn>
                              </p:par>
                              <p:par>
                                <p:cTn id="82" presetID="10" presetClass="entr" presetSubtype="0" fill="hold" nodeType="withEffect">
                                  <p:stCondLst>
                                    <p:cond delay="0"/>
                                  </p:stCondLst>
                                  <p:childTnLst>
                                    <p:set>
                                      <p:cBhvr>
                                        <p:cTn id="83" dur="1" fill="hold">
                                          <p:stCondLst>
                                            <p:cond delay="0"/>
                                          </p:stCondLst>
                                        </p:cTn>
                                        <p:tgtEl>
                                          <p:spTgt spid="23573"/>
                                        </p:tgtEl>
                                        <p:attrNameLst>
                                          <p:attrName>style.visibility</p:attrName>
                                        </p:attrNameLst>
                                      </p:cBhvr>
                                      <p:to>
                                        <p:strVal val="visible"/>
                                      </p:to>
                                    </p:set>
                                    <p:animEffect transition="in" filter="fade">
                                      <p:cBhvr>
                                        <p:cTn id="84" dur="500"/>
                                        <p:tgtEl>
                                          <p:spTgt spid="23573"/>
                                        </p:tgtEl>
                                      </p:cBhvr>
                                    </p:animEffect>
                                  </p:childTnLst>
                                </p:cTn>
                              </p:par>
                              <p:par>
                                <p:cTn id="85" presetID="10" presetClass="entr" presetSubtype="0" fill="hold" nodeType="withEffect">
                                  <p:stCondLst>
                                    <p:cond delay="0"/>
                                  </p:stCondLst>
                                  <p:childTnLst>
                                    <p:set>
                                      <p:cBhvr>
                                        <p:cTn id="86" dur="1" fill="hold">
                                          <p:stCondLst>
                                            <p:cond delay="0"/>
                                          </p:stCondLst>
                                        </p:cTn>
                                        <p:tgtEl>
                                          <p:spTgt spid="23576"/>
                                        </p:tgtEl>
                                        <p:attrNameLst>
                                          <p:attrName>style.visibility</p:attrName>
                                        </p:attrNameLst>
                                      </p:cBhvr>
                                      <p:to>
                                        <p:strVal val="visible"/>
                                      </p:to>
                                    </p:set>
                                    <p:animEffect transition="in" filter="fade">
                                      <p:cBhvr>
                                        <p:cTn id="87" dur="500"/>
                                        <p:tgtEl>
                                          <p:spTgt spid="23576"/>
                                        </p:tgtEl>
                                      </p:cBhvr>
                                    </p:animEffect>
                                  </p:childTnLst>
                                </p:cTn>
                              </p:par>
                              <p:par>
                                <p:cTn id="88" presetID="10" presetClass="entr" presetSubtype="0" fill="hold" nodeType="withEffect">
                                  <p:stCondLst>
                                    <p:cond delay="0"/>
                                  </p:stCondLst>
                                  <p:childTnLst>
                                    <p:set>
                                      <p:cBhvr>
                                        <p:cTn id="89" dur="1" fill="hold">
                                          <p:stCondLst>
                                            <p:cond delay="0"/>
                                          </p:stCondLst>
                                        </p:cTn>
                                        <p:tgtEl>
                                          <p:spTgt spid="23579"/>
                                        </p:tgtEl>
                                        <p:attrNameLst>
                                          <p:attrName>style.visibility</p:attrName>
                                        </p:attrNameLst>
                                      </p:cBhvr>
                                      <p:to>
                                        <p:strVal val="visible"/>
                                      </p:to>
                                    </p:set>
                                    <p:animEffect transition="in" filter="fade">
                                      <p:cBhvr>
                                        <p:cTn id="90" dur="500"/>
                                        <p:tgtEl>
                                          <p:spTgt spid="23579"/>
                                        </p:tgtEl>
                                      </p:cBhvr>
                                    </p:animEffect>
                                  </p:childTnLst>
                                </p:cTn>
                              </p:par>
                              <p:par>
                                <p:cTn id="91" presetID="10" presetClass="entr" presetSubtype="0" fill="hold" nodeType="withEffect">
                                  <p:stCondLst>
                                    <p:cond delay="0"/>
                                  </p:stCondLst>
                                  <p:childTnLst>
                                    <p:set>
                                      <p:cBhvr>
                                        <p:cTn id="92" dur="1" fill="hold">
                                          <p:stCondLst>
                                            <p:cond delay="0"/>
                                          </p:stCondLst>
                                        </p:cTn>
                                        <p:tgtEl>
                                          <p:spTgt spid="23582"/>
                                        </p:tgtEl>
                                        <p:attrNameLst>
                                          <p:attrName>style.visibility</p:attrName>
                                        </p:attrNameLst>
                                      </p:cBhvr>
                                      <p:to>
                                        <p:strVal val="visible"/>
                                      </p:to>
                                    </p:set>
                                    <p:animEffect transition="in" filter="fade">
                                      <p:cBhvr>
                                        <p:cTn id="93" dur="500"/>
                                        <p:tgtEl>
                                          <p:spTgt spid="23582"/>
                                        </p:tgtEl>
                                      </p:cBhvr>
                                    </p:animEffect>
                                  </p:childTnLst>
                                </p:cTn>
                              </p:par>
                              <p:par>
                                <p:cTn id="94" presetID="10" presetClass="entr" presetSubtype="0" fill="hold"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9" grpId="0"/>
      <p:bldP spid="21" grpId="0" animBg="1"/>
      <p:bldP spid="20"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7" name="Rectangle: Rounded Corners 26">
            <a:extLst>
              <a:ext uri="{FF2B5EF4-FFF2-40B4-BE49-F238E27FC236}">
                <a16:creationId xmlns:a16="http://schemas.microsoft.com/office/drawing/2014/main" id="{E782AAFB-F156-5ECD-E9D6-62EAD32891D8}"/>
              </a:ext>
            </a:extLst>
          </p:cNvPr>
          <p:cNvSpPr/>
          <p:nvPr/>
        </p:nvSpPr>
        <p:spPr>
          <a:xfrm>
            <a:off x="5381480" y="3627210"/>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宋体"/>
                <a:cs typeface="+mn-cs"/>
              </a:rPr>
              <a:t>Trả</a:t>
            </a:r>
            <a:r>
              <a:rPr kumimoji="0" lang="en-US" sz="2400" b="1" i="0" u="none" strike="noStrike" kern="1200" cap="none" spc="0" normalizeH="0" baseline="0" noProof="0" dirty="0">
                <a:ln>
                  <a:noFill/>
                </a:ln>
                <a:solidFill>
                  <a:srgbClr val="000000"/>
                </a:solidFill>
                <a:effectLst/>
                <a:uLnTx/>
                <a:uFillTx/>
                <a:latin typeface="Arial"/>
                <a:ea typeface="宋体"/>
                <a:cs typeface="+mn-cs"/>
              </a:rPr>
              <a:t> </a:t>
            </a:r>
            <a:r>
              <a:rPr kumimoji="0" lang="en-US" sz="2400" b="1" i="0" u="none" strike="noStrike" kern="1200" cap="none" spc="0" normalizeH="0" baseline="0" noProof="0" dirty="0" err="1">
                <a:ln>
                  <a:noFill/>
                </a:ln>
                <a:solidFill>
                  <a:srgbClr val="000000"/>
                </a:solidFill>
                <a:effectLst/>
                <a:uLnTx/>
                <a:uFillTx/>
                <a:latin typeface="Arial"/>
                <a:ea typeface="宋体"/>
                <a:cs typeface="+mn-cs"/>
              </a:rPr>
              <a:t>lời</a:t>
            </a:r>
            <a:endParaRPr kumimoji="0" lang="en-US" sz="2400" b="1" i="0" u="none" strike="noStrike" kern="1200" cap="none" spc="0" normalizeH="0" baseline="0" noProof="0" dirty="0">
              <a:ln>
                <a:noFill/>
              </a:ln>
              <a:solidFill>
                <a:srgbClr val="000000"/>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2255256"/>
            <a:chOff x="452834" y="2656158"/>
            <a:chExt cx="10704899" cy="2255256"/>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2255256"/>
              <a:chOff x="338863" y="2009976"/>
              <a:chExt cx="10696975" cy="2255256"/>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2255256"/>
                <a:chOff x="338863" y="2009976"/>
                <a:chExt cx="10696975" cy="2255256"/>
              </a:xfrm>
            </p:grpSpPr>
            <p:sp>
              <p:nvSpPr>
                <p:cNvPr id="19" name="Rectangle: Single Corner Rounded 18">
                  <a:extLst>
                    <a:ext uri="{FF2B5EF4-FFF2-40B4-BE49-F238E27FC236}">
                      <a16:creationId xmlns:a16="http://schemas.microsoft.com/office/drawing/2014/main" id="{2DAA3097-9A32-E5B6-4D8C-E83B61A686D2}"/>
                    </a:ext>
                  </a:extLst>
                </p:cNvPr>
                <p:cNvSpPr/>
                <p:nvPr/>
              </p:nvSpPr>
              <p:spPr>
                <a:xfrm flipH="1">
                  <a:off x="552089" y="2261747"/>
                  <a:ext cx="10483747" cy="2003485"/>
                </a:xfrm>
                <a:prstGeom prst="round1Rect">
                  <a:avLst>
                    <a:gd name="adj" fmla="val 14496"/>
                  </a:avLst>
                </a:prstGeom>
                <a:solidFill>
                  <a:srgbClr val="EF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138999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400" b="0" i="0" dirty="0">
                    <a:solidFill>
                      <a:srgbClr val="333333"/>
                    </a:solidFill>
                    <a:effectLst/>
                  </a:rPr>
                  <a:t> Cho các hợp chất hữu cơ sau: CH</a:t>
                </a:r>
                <a:r>
                  <a:rPr lang="vi-VN" sz="2400" b="0" i="0" baseline="-25000" dirty="0">
                    <a:solidFill>
                      <a:srgbClr val="333333"/>
                    </a:solidFill>
                    <a:effectLst/>
                  </a:rPr>
                  <a:t>3</a:t>
                </a:r>
                <a:r>
                  <a:rPr lang="vi-VN" sz="2400" b="0" i="0" dirty="0">
                    <a:solidFill>
                      <a:srgbClr val="333333"/>
                    </a:solidFill>
                    <a:effectLst/>
                  </a:rPr>
                  <a:t>COONa, C</a:t>
                </a:r>
                <a:r>
                  <a:rPr lang="vi-VN" sz="2400" b="0" i="0" baseline="-25000" dirty="0">
                    <a:solidFill>
                      <a:srgbClr val="333333"/>
                    </a:solidFill>
                    <a:effectLst/>
                  </a:rPr>
                  <a:t>2</a:t>
                </a:r>
                <a:r>
                  <a:rPr lang="vi-VN" sz="2400" b="0" i="0" dirty="0">
                    <a:solidFill>
                      <a:srgbClr val="333333"/>
                    </a:solidFill>
                    <a:effectLst/>
                  </a:rPr>
                  <a:t>H</a:t>
                </a:r>
                <a:r>
                  <a:rPr lang="vi-VN" sz="2400" b="0" i="0" baseline="-25000" dirty="0">
                    <a:solidFill>
                      <a:srgbClr val="333333"/>
                    </a:solidFill>
                    <a:effectLst/>
                  </a:rPr>
                  <a:t>5</a:t>
                </a:r>
                <a:r>
                  <a:rPr lang="vi-VN" sz="2400" b="0" i="0" dirty="0">
                    <a:solidFill>
                      <a:srgbClr val="333333"/>
                    </a:solidFill>
                    <a:effectLst/>
                  </a:rPr>
                  <a:t>Br, C</a:t>
                </a:r>
                <a:r>
                  <a:rPr lang="vi-VN" sz="2400" b="0" i="0" baseline="-25000" dirty="0">
                    <a:solidFill>
                      <a:srgbClr val="333333"/>
                    </a:solidFill>
                    <a:effectLst/>
                  </a:rPr>
                  <a:t>2</a:t>
                </a:r>
                <a:r>
                  <a:rPr lang="vi-VN" sz="2400" b="0" i="0" dirty="0">
                    <a:solidFill>
                      <a:srgbClr val="333333"/>
                    </a:solidFill>
                    <a:effectLst/>
                  </a:rPr>
                  <a:t>H</a:t>
                </a:r>
                <a:r>
                  <a:rPr lang="vi-VN" sz="2400" b="0" i="0" baseline="-25000" dirty="0">
                    <a:solidFill>
                      <a:srgbClr val="333333"/>
                    </a:solidFill>
                    <a:effectLst/>
                  </a:rPr>
                  <a:t>6</a:t>
                </a:r>
                <a:r>
                  <a:rPr lang="vi-VN" sz="2400" b="0" i="0" dirty="0">
                    <a:solidFill>
                      <a:srgbClr val="333333"/>
                    </a:solidFill>
                    <a:effectLst/>
                  </a:rPr>
                  <a:t>, CHCl</a:t>
                </a:r>
                <a:r>
                  <a:rPr lang="vi-VN" sz="2400" b="0" i="0" baseline="-25000" dirty="0">
                    <a:solidFill>
                      <a:srgbClr val="333333"/>
                    </a:solidFill>
                    <a:effectLst/>
                  </a:rPr>
                  <a:t>3</a:t>
                </a:r>
                <a:r>
                  <a:rPr lang="vi-VN" sz="2400" b="0" i="0" dirty="0">
                    <a:solidFill>
                      <a:srgbClr val="333333"/>
                    </a:solidFill>
                    <a:effectLst/>
                  </a:rPr>
                  <a:t>, HCOOH, C</a:t>
                </a:r>
                <a:r>
                  <a:rPr lang="vi-VN" sz="2400" b="0" i="0" baseline="-25000" dirty="0">
                    <a:solidFill>
                      <a:srgbClr val="333333"/>
                    </a:solidFill>
                    <a:effectLst/>
                  </a:rPr>
                  <a:t>6</a:t>
                </a:r>
                <a:r>
                  <a:rPr lang="vi-VN" sz="2400" b="0" i="0" dirty="0">
                    <a:solidFill>
                      <a:srgbClr val="333333"/>
                    </a:solidFill>
                    <a:effectLst/>
                  </a:rPr>
                  <a:t>H</a:t>
                </a:r>
                <a:r>
                  <a:rPr lang="vi-VN" sz="2400" b="0" i="0" baseline="-25000" dirty="0">
                    <a:solidFill>
                      <a:srgbClr val="333333"/>
                    </a:solidFill>
                    <a:effectLst/>
                  </a:rPr>
                  <a:t>6</a:t>
                </a:r>
                <a:r>
                  <a:rPr lang="vi-VN" sz="2400" b="0" i="0" dirty="0">
                    <a:solidFill>
                      <a:srgbClr val="333333"/>
                    </a:solidFill>
                    <a:effectLst/>
                  </a:rPr>
                  <a:t>. Cho biết chất nào là hydrocarbon chất nào là dẫn xuất hydrocarbon.</a:t>
                </a:r>
                <a:endParaRPr kumimoji="0" lang="en-US" sz="2400" b="0" i="0" u="none" strike="noStrike" kern="1200" cap="none" spc="0" normalizeH="0" baseline="0" noProof="0" dirty="0">
                  <a:ln>
                    <a:noFill/>
                  </a:ln>
                  <a:solidFill>
                    <a:srgbClr val="000000"/>
                  </a:solidFill>
                  <a:effectLst/>
                  <a:uLnTx/>
                  <a:uFillTx/>
                  <a:ea typeface="宋体"/>
                  <a:cs typeface="Arial" panose="020B0604020202020204" pitchFamily="34" charset="0"/>
                </a:endParaRP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2</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sp>
        <p:nvSpPr>
          <p:cNvPr id="31" name="TextBox 30">
            <a:extLst>
              <a:ext uri="{FF2B5EF4-FFF2-40B4-BE49-F238E27FC236}">
                <a16:creationId xmlns:a16="http://schemas.microsoft.com/office/drawing/2014/main" id="{A4DD7E66-65E1-088C-80E3-D0C057B0CDA2}"/>
              </a:ext>
            </a:extLst>
          </p:cNvPr>
          <p:cNvSpPr txBox="1"/>
          <p:nvPr/>
        </p:nvSpPr>
        <p:spPr>
          <a:xfrm>
            <a:off x="2384227" y="4185493"/>
            <a:ext cx="8406917" cy="769441"/>
          </a:xfrm>
          <a:prstGeom prst="rect">
            <a:avLst/>
          </a:prstGeom>
          <a:noFill/>
        </p:spPr>
        <p:txBody>
          <a:bodyPr wrap="none" rtlCol="0">
            <a:spAutoFit/>
          </a:bodyPr>
          <a:lstStyle/>
          <a:p>
            <a:pPr marL="342900" indent="-342900">
              <a:buFont typeface="Arial" panose="020B0604020202020204" pitchFamily="34" charset="0"/>
              <a:buChar char="•"/>
            </a:pPr>
            <a:r>
              <a:rPr lang="en-US" sz="2200" dirty="0">
                <a:cs typeface="Arial" panose="020B0604020202020204" pitchFamily="34" charset="0"/>
              </a:rPr>
              <a:t>H</a:t>
            </a:r>
            <a:r>
              <a:rPr lang="vi-VN" sz="2200" dirty="0">
                <a:cs typeface="Arial" panose="020B0604020202020204" pitchFamily="34" charset="0"/>
              </a:rPr>
              <a:t>ydrocarbon: C</a:t>
            </a:r>
            <a:r>
              <a:rPr lang="vi-VN" sz="2200" baseline="-25000" dirty="0">
                <a:cs typeface="Arial" panose="020B0604020202020204" pitchFamily="34" charset="0"/>
              </a:rPr>
              <a:t>2</a:t>
            </a:r>
            <a:r>
              <a:rPr lang="vi-VN" sz="2200" dirty="0">
                <a:cs typeface="Arial" panose="020B0604020202020204" pitchFamily="34" charset="0"/>
              </a:rPr>
              <a:t>H</a:t>
            </a:r>
            <a:r>
              <a:rPr lang="vi-VN" sz="2200" baseline="-25000" dirty="0">
                <a:cs typeface="Arial" panose="020B0604020202020204" pitchFamily="34" charset="0"/>
              </a:rPr>
              <a:t>6</a:t>
            </a:r>
            <a:r>
              <a:rPr lang="vi-VN" sz="2200" dirty="0">
                <a:cs typeface="Arial" panose="020B0604020202020204" pitchFamily="34" charset="0"/>
              </a:rPr>
              <a:t>, C</a:t>
            </a:r>
            <a:r>
              <a:rPr lang="vi-VN" sz="2200" baseline="-25000" dirty="0">
                <a:cs typeface="Arial" panose="020B0604020202020204" pitchFamily="34" charset="0"/>
              </a:rPr>
              <a:t>6</a:t>
            </a:r>
            <a:r>
              <a:rPr lang="vi-VN" sz="2200" dirty="0">
                <a:cs typeface="Arial" panose="020B0604020202020204" pitchFamily="34" charset="0"/>
              </a:rPr>
              <a:t>H</a:t>
            </a:r>
            <a:r>
              <a:rPr lang="vi-VN" sz="2200" baseline="-25000" dirty="0">
                <a:cs typeface="Arial" panose="020B0604020202020204" pitchFamily="34" charset="0"/>
              </a:rPr>
              <a:t>6</a:t>
            </a:r>
            <a:r>
              <a:rPr lang="vi-VN" sz="2200" dirty="0">
                <a:cs typeface="Arial" panose="020B0604020202020204" pitchFamily="34" charset="0"/>
              </a:rPr>
              <a:t>. </a:t>
            </a:r>
          </a:p>
          <a:p>
            <a:pPr marL="342900" indent="-342900">
              <a:buFont typeface="Arial" panose="020B0604020202020204" pitchFamily="34" charset="0"/>
              <a:buChar char="•"/>
            </a:pPr>
            <a:r>
              <a:rPr lang="en-US" sz="2200" dirty="0">
                <a:cs typeface="Arial" panose="020B0604020202020204" pitchFamily="34" charset="0"/>
              </a:rPr>
              <a:t>D</a:t>
            </a:r>
            <a:r>
              <a:rPr lang="vi-VN" sz="2200" dirty="0">
                <a:cs typeface="Arial" panose="020B0604020202020204" pitchFamily="34" charset="0"/>
              </a:rPr>
              <a:t>ẫn xuất hydrocarbon: CH</a:t>
            </a:r>
            <a:r>
              <a:rPr lang="vi-VN" sz="2200" baseline="-25000" dirty="0">
                <a:cs typeface="Arial" panose="020B0604020202020204" pitchFamily="34" charset="0"/>
              </a:rPr>
              <a:t>3</a:t>
            </a:r>
            <a:r>
              <a:rPr lang="vi-VN" sz="2200" dirty="0">
                <a:cs typeface="Arial" panose="020B0604020202020204" pitchFamily="34" charset="0"/>
              </a:rPr>
              <a:t>COONa, C</a:t>
            </a:r>
            <a:r>
              <a:rPr lang="vi-VN" sz="2200" baseline="-25000" dirty="0">
                <a:cs typeface="Arial" panose="020B0604020202020204" pitchFamily="34" charset="0"/>
              </a:rPr>
              <a:t>2</a:t>
            </a:r>
            <a:r>
              <a:rPr lang="vi-VN" sz="2200" dirty="0">
                <a:cs typeface="Arial" panose="020B0604020202020204" pitchFamily="34" charset="0"/>
              </a:rPr>
              <a:t>H</a:t>
            </a:r>
            <a:r>
              <a:rPr lang="vi-VN" sz="2200" baseline="-25000" dirty="0">
                <a:cs typeface="Arial" panose="020B0604020202020204" pitchFamily="34" charset="0"/>
              </a:rPr>
              <a:t>5</a:t>
            </a:r>
            <a:r>
              <a:rPr lang="vi-VN" sz="2200" dirty="0">
                <a:cs typeface="Arial" panose="020B0604020202020204" pitchFamily="34" charset="0"/>
              </a:rPr>
              <a:t>Br, CHCl</a:t>
            </a:r>
            <a:r>
              <a:rPr lang="vi-VN" sz="2200" baseline="-25000" dirty="0">
                <a:cs typeface="Arial" panose="020B0604020202020204" pitchFamily="34" charset="0"/>
              </a:rPr>
              <a:t>3</a:t>
            </a:r>
            <a:r>
              <a:rPr lang="vi-VN" sz="2200" dirty="0">
                <a:cs typeface="Arial" panose="020B0604020202020204" pitchFamily="34" charset="0"/>
              </a:rPr>
              <a:t>, HCOOH.</a:t>
            </a:r>
            <a:endParaRPr lang="en-US" sz="2200" dirty="0">
              <a:latin typeface="Arial" panose="020B0604020202020204" pitchFamily="34" charset="0"/>
              <a:cs typeface="Arial" panose="020B0604020202020204" pitchFamily="34" charset="0"/>
            </a:endParaRPr>
          </a:p>
        </p:txBody>
      </p:sp>
      <p:sp>
        <p:nvSpPr>
          <p:cNvPr id="2" name="Rectangle: Top Corners Snipped 1">
            <a:extLst>
              <a:ext uri="{FF2B5EF4-FFF2-40B4-BE49-F238E27FC236}">
                <a16:creationId xmlns:a16="http://schemas.microsoft.com/office/drawing/2014/main" id="{C38EDE76-7E79-1D22-19D2-507E04DBD003}"/>
              </a:ext>
            </a:extLst>
          </p:cNvPr>
          <p:cNvSpPr/>
          <p:nvPr/>
        </p:nvSpPr>
        <p:spPr>
          <a:xfrm flipV="1">
            <a:off x="1202335" y="-17586"/>
            <a:ext cx="9428821"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02E3AB-D622-6564-633C-AEB1E37F403F}"/>
              </a:ext>
            </a:extLst>
          </p:cNvPr>
          <p:cNvSpPr txBox="1"/>
          <p:nvPr/>
        </p:nvSpPr>
        <p:spPr>
          <a:xfrm>
            <a:off x="2410059" y="-8714"/>
            <a:ext cx="711278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III. PHÂN LOẠI CÁC HỢP CHẤT HỮU CƠ</a:t>
            </a:r>
          </a:p>
        </p:txBody>
      </p:sp>
    </p:spTree>
    <p:extLst>
      <p:ext uri="{BB962C8B-B14F-4D97-AF65-F5344CB8AC3E}">
        <p14:creationId xmlns:p14="http://schemas.microsoft.com/office/powerpoint/2010/main" val="2032348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1557D397-0532-0062-2EA7-4E8EADE07D96}"/>
              </a:ext>
            </a:extLst>
          </p:cNvPr>
          <p:cNvGrpSpPr/>
          <p:nvPr/>
        </p:nvGrpSpPr>
        <p:grpSpPr>
          <a:xfrm>
            <a:off x="1259196" y="628245"/>
            <a:ext cx="9330144" cy="1893813"/>
            <a:chOff x="3314700" y="1234291"/>
            <a:chExt cx="5677213" cy="1893813"/>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34291"/>
              <a:ext cx="5677213" cy="1893813"/>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14700" y="1384613"/>
              <a:ext cx="5589004" cy="1743491"/>
            </a:xfrm>
            <a:prstGeom prst="rect">
              <a:avLst/>
            </a:prstGeom>
            <a:noFill/>
          </p:spPr>
          <p:txBody>
            <a:bodyPr wrap="square" rtlCol="0">
              <a:spAutoFit/>
            </a:bodyPr>
            <a:lstStyle/>
            <a:p>
              <a:pPr algn="ctr">
                <a:lnSpc>
                  <a:spcPct val="125000"/>
                </a:lnSpc>
              </a:pPr>
              <a:r>
                <a:rPr lang="en-US" sz="2200" dirty="0">
                  <a:latin typeface="Arial" panose="020B0604020202020204" pitchFamily="34" charset="0"/>
                  <a:cs typeface="Arial" panose="020B0604020202020204" pitchFamily="34" charset="0"/>
                </a:rPr>
                <a:t>H</a:t>
              </a:r>
              <a:r>
                <a:rPr lang="vi-VN" sz="2200" dirty="0">
                  <a:latin typeface="Arial" panose="020B0604020202020204" pitchFamily="34" charset="0"/>
                  <a:cs typeface="Arial" panose="020B0604020202020204" pitchFamily="34" charset="0"/>
                </a:rPr>
                <a:t>ợp chất hữu cơ là hợp chất của Carbon trừ số một số hợp chất như các oxide của Carbon, muối carbonate, các carbide</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a:p>
              <a:pPr algn="ctr">
                <a:lnSpc>
                  <a:spcPct val="125000"/>
                </a:lnSpc>
              </a:pPr>
              <a:r>
                <a:rPr lang="vi-VN" sz="2200" dirty="0">
                  <a:latin typeface="Arial" panose="020B0604020202020204" pitchFamily="34" charset="0"/>
                  <a:cs typeface="Arial" panose="020B0604020202020204" pitchFamily="34" charset="0"/>
                </a:rPr>
                <a:t>Hợp chất hữu cơ được chia thành hai loại là hydrocarbon và dẫn xuất hydrocarbon</a:t>
              </a:r>
            </a:p>
          </p:txBody>
        </p:sp>
      </p:grpSp>
      <p:pic>
        <p:nvPicPr>
          <p:cNvPr id="8" name="Picture 2" descr="Carbon Atomic Number - Uses of Carbon &amp; Properties of Carbon">
            <a:extLst>
              <a:ext uri="{FF2B5EF4-FFF2-40B4-BE49-F238E27FC236}">
                <a16:creationId xmlns:a16="http://schemas.microsoft.com/office/drawing/2014/main" id="{8FC7F9EB-D72C-1084-70D2-535DD8C167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5228" y="2831037"/>
            <a:ext cx="2892062" cy="2892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ed circle and black circle&#10;&#10;Description automatically generated">
            <a:extLst>
              <a:ext uri="{FF2B5EF4-FFF2-40B4-BE49-F238E27FC236}">
                <a16:creationId xmlns:a16="http://schemas.microsoft.com/office/drawing/2014/main" id="{E1EA3F90-65D4-B588-D0F8-F1B2B69E26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15844" y="3118576"/>
            <a:ext cx="2507289" cy="1176259"/>
          </a:xfrm>
          <a:prstGeom prst="rect">
            <a:avLst/>
          </a:prstGeom>
        </p:spPr>
      </p:pic>
      <p:pic>
        <p:nvPicPr>
          <p:cNvPr id="11" name="Picture 10" descr="A black circle with a white letter in the middle&#10;&#10;Description automatically generated">
            <a:extLst>
              <a:ext uri="{FF2B5EF4-FFF2-40B4-BE49-F238E27FC236}">
                <a16:creationId xmlns:a16="http://schemas.microsoft.com/office/drawing/2014/main" id="{8534A455-1633-F14E-CBE4-55B3C54509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67279" y="4224250"/>
            <a:ext cx="4467119" cy="1395662"/>
          </a:xfrm>
          <a:prstGeom prst="rect">
            <a:avLst/>
          </a:prstGeom>
        </p:spPr>
      </p:pic>
      <p:pic>
        <p:nvPicPr>
          <p:cNvPr id="12" name="Picture 4" descr="Carbonat – Wikipedia tiếng Việt">
            <a:extLst>
              <a:ext uri="{FF2B5EF4-FFF2-40B4-BE49-F238E27FC236}">
                <a16:creationId xmlns:a16="http://schemas.microsoft.com/office/drawing/2014/main" id="{F782C89A-E9EF-26C4-B118-18C6E2E5FA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65757" y="3173008"/>
            <a:ext cx="1235427" cy="1102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ue and white circle with black lines&#10;&#10;Description automatically generated">
            <a:extLst>
              <a:ext uri="{FF2B5EF4-FFF2-40B4-BE49-F238E27FC236}">
                <a16:creationId xmlns:a16="http://schemas.microsoft.com/office/drawing/2014/main" id="{05EAE460-C077-ED48-CF36-AF9B76CA92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08981" y="2954872"/>
            <a:ext cx="2652843" cy="2652843"/>
          </a:xfrm>
          <a:prstGeom prst="rect">
            <a:avLst/>
          </a:prstGeom>
        </p:spPr>
      </p:pic>
      <p:sp>
        <p:nvSpPr>
          <p:cNvPr id="14" name="Cross 13">
            <a:extLst>
              <a:ext uri="{FF2B5EF4-FFF2-40B4-BE49-F238E27FC236}">
                <a16:creationId xmlns:a16="http://schemas.microsoft.com/office/drawing/2014/main" id="{0CAD966B-0C7D-2796-316C-1A7F6A8ED3AC}"/>
              </a:ext>
            </a:extLst>
          </p:cNvPr>
          <p:cNvSpPr/>
          <p:nvPr/>
        </p:nvSpPr>
        <p:spPr>
          <a:xfrm rot="18828948">
            <a:off x="6168089" y="2321620"/>
            <a:ext cx="4127928" cy="4127928"/>
          </a:xfrm>
          <a:prstGeom prst="plus">
            <a:avLst>
              <a:gd name="adj" fmla="val 47008"/>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012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2DA94-622E-2C25-2933-06E87B5F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971" y="0"/>
            <a:ext cx="10288029" cy="6858000"/>
          </a:xfrm>
          <a:prstGeom prst="rect">
            <a:avLst/>
          </a:prstGeom>
        </p:spPr>
      </p:pic>
      <p:sp>
        <p:nvSpPr>
          <p:cNvPr id="2" name="Rectangle: Rounded Corners 1">
            <a:extLst>
              <a:ext uri="{FF2B5EF4-FFF2-40B4-BE49-F238E27FC236}">
                <a16:creationId xmlns:a16="http://schemas.microsoft.com/office/drawing/2014/main" id="{14C2039C-E7EE-EB44-6BC2-6927BF20ACA9}"/>
              </a:ext>
            </a:extLst>
          </p:cNvPr>
          <p:cNvSpPr/>
          <p:nvPr/>
        </p:nvSpPr>
        <p:spPr>
          <a:xfrm>
            <a:off x="746432" y="2581684"/>
            <a:ext cx="7817466" cy="2258405"/>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8E0C30FD-7FC6-E126-54DF-8A4FD8A3D233}"/>
              </a:ext>
            </a:extLst>
          </p:cNvPr>
          <p:cNvSpPr txBox="1"/>
          <p:nvPr/>
        </p:nvSpPr>
        <p:spPr>
          <a:xfrm>
            <a:off x="918677" y="2701224"/>
            <a:ext cx="709461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NHÓM CHỨC VÀ PHỔ HỒNG NGOẠI</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C17D957C-2A54-24F8-0F6D-24C3E2E1893E}"/>
              </a:ext>
            </a:extLst>
          </p:cNvPr>
          <p:cNvSpPr txBox="1"/>
          <p:nvPr/>
        </p:nvSpPr>
        <p:spPr>
          <a:xfrm>
            <a:off x="987733" y="1352026"/>
            <a:ext cx="345350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6000" b="1" dirty="0">
                <a:solidFill>
                  <a:srgbClr val="0A3FC3"/>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343241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2" name="TextBox 1">
            <a:extLst>
              <a:ext uri="{FF2B5EF4-FFF2-40B4-BE49-F238E27FC236}">
                <a16:creationId xmlns:a16="http://schemas.microsoft.com/office/drawing/2014/main" id="{E81DC644-20CF-788D-B7C2-5570B9B98800}"/>
              </a:ext>
            </a:extLst>
          </p:cNvPr>
          <p:cNvSpPr txBox="1"/>
          <p:nvPr/>
        </p:nvSpPr>
        <p:spPr>
          <a:xfrm>
            <a:off x="1558075" y="1591719"/>
            <a:ext cx="9074920" cy="430887"/>
          </a:xfrm>
          <a:prstGeom prst="rect">
            <a:avLst/>
          </a:prstGeom>
          <a:noFill/>
        </p:spPr>
        <p:txBody>
          <a:bodyPr wrap="none" rtlCol="0">
            <a:spAutoFit/>
          </a:bodyPr>
          <a:lstStyle/>
          <a:p>
            <a:r>
              <a:rPr lang="en-US" sz="2200" b="1" dirty="0" err="1">
                <a:latin typeface="Arial" panose="020B0604020202020204" pitchFamily="34" charset="0"/>
                <a:cs typeface="Arial" panose="020B0604020202020204" pitchFamily="34" charset="0"/>
              </a:rPr>
              <a:t>Xét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khả</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năng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phản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ứng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của</a:t>
            </a:r>
            <a:r>
              <a:rPr lang="en-US" sz="2200" b="1" dirty="0">
                <a:latin typeface="Arial" panose="020B0604020202020204" pitchFamily="34" charset="0"/>
                <a:cs typeface="Arial" panose="020B0604020202020204" pitchFamily="34" charset="0"/>
              </a:rPr>
              <a:t> ethanol </a:t>
            </a:r>
            <a:r>
              <a:rPr lang="en-US" sz="2200" b="1" dirty="0" err="1">
                <a:latin typeface="Arial" panose="020B0604020202020204" pitchFamily="34" charset="0"/>
                <a:cs typeface="Arial" panose="020B0604020202020204" pitchFamily="34" charset="0"/>
              </a:rPr>
              <a:t>và</a:t>
            </a:r>
            <a:r>
              <a:rPr lang="en-US" sz="2200" b="1" dirty="0">
                <a:latin typeface="Arial" panose="020B0604020202020204" pitchFamily="34" charset="0"/>
                <a:cs typeface="Arial" panose="020B0604020202020204" pitchFamily="34" charset="0"/>
              </a:rPr>
              <a:t> dimethyl ether </a:t>
            </a:r>
            <a:r>
              <a:rPr lang="en-US" sz="2200" b="1" dirty="0" err="1">
                <a:latin typeface="Arial" panose="020B0604020202020204" pitchFamily="34" charset="0"/>
                <a:cs typeface="Arial" panose="020B0604020202020204" pitchFamily="34" charset="0"/>
              </a:rPr>
              <a:t>với</a:t>
            </a:r>
            <a:r>
              <a:rPr lang="en-US" sz="2200" b="1" dirty="0">
                <a:latin typeface="Arial" panose="020B0604020202020204" pitchFamily="34" charset="0"/>
                <a:cs typeface="Arial" panose="020B0604020202020204" pitchFamily="34" charset="0"/>
              </a:rPr>
              <a:t> sodium:</a:t>
            </a:r>
          </a:p>
        </p:txBody>
      </p:sp>
      <p:sp>
        <p:nvSpPr>
          <p:cNvPr id="3" name="TextBox 2">
            <a:extLst>
              <a:ext uri="{FF2B5EF4-FFF2-40B4-BE49-F238E27FC236}">
                <a16:creationId xmlns:a16="http://schemas.microsoft.com/office/drawing/2014/main" id="{9A366D6C-0381-D10C-33BB-461AD5A5A6A1}"/>
              </a:ext>
            </a:extLst>
          </p:cNvPr>
          <p:cNvSpPr txBox="1"/>
          <p:nvPr/>
        </p:nvSpPr>
        <p:spPr>
          <a:xfrm flipH="1">
            <a:off x="3451122" y="2468299"/>
            <a:ext cx="6056671" cy="1569660"/>
          </a:xfrm>
          <a:prstGeom prst="rect">
            <a:avLst/>
          </a:prstGeom>
          <a:noFill/>
        </p:spPr>
        <p:txBody>
          <a:bodyPr wrap="square" rtlCol="0">
            <a:spAutoFit/>
          </a:bodyPr>
          <a:lstStyle/>
          <a:p>
            <a:r>
              <a:rPr lang="en-US" sz="2400" b="1" dirty="0">
                <a:solidFill>
                  <a:srgbClr val="FC5784"/>
                </a:solidFill>
                <a:latin typeface="Arial" panose="020B0604020202020204" pitchFamily="34" charset="0"/>
                <a:cs typeface="Arial" panose="020B0604020202020204" pitchFamily="34" charset="0"/>
              </a:rPr>
              <a:t>2C</a:t>
            </a:r>
            <a:r>
              <a:rPr lang="en-US" sz="2400" b="1" baseline="-25000" dirty="0">
                <a:solidFill>
                  <a:srgbClr val="FC5784"/>
                </a:solidFill>
                <a:latin typeface="Arial" panose="020B0604020202020204" pitchFamily="34" charset="0"/>
                <a:cs typeface="Arial" panose="020B0604020202020204" pitchFamily="34" charset="0"/>
              </a:rPr>
              <a:t>2</a:t>
            </a:r>
            <a:r>
              <a:rPr lang="en-US" sz="2400" b="1" dirty="0">
                <a:solidFill>
                  <a:srgbClr val="FC5784"/>
                </a:solidFill>
                <a:latin typeface="Arial" panose="020B0604020202020204" pitchFamily="34" charset="0"/>
                <a:cs typeface="Arial" panose="020B0604020202020204" pitchFamily="34" charset="0"/>
              </a:rPr>
              <a:t>H</a:t>
            </a:r>
            <a:r>
              <a:rPr lang="en-US" sz="2400" b="1" baseline="-25000" dirty="0">
                <a:solidFill>
                  <a:srgbClr val="FC5784"/>
                </a:solidFill>
                <a:latin typeface="Arial" panose="020B0604020202020204" pitchFamily="34" charset="0"/>
                <a:cs typeface="Arial" panose="020B0604020202020204" pitchFamily="34" charset="0"/>
              </a:rPr>
              <a:t>5</a:t>
            </a:r>
            <a:r>
              <a:rPr lang="en-US" sz="2400" b="1" dirty="0">
                <a:solidFill>
                  <a:srgbClr val="FC5784"/>
                </a:solidFill>
                <a:latin typeface="Arial" panose="020B0604020202020204" pitchFamily="34" charset="0"/>
                <a:cs typeface="Arial" panose="020B0604020202020204" pitchFamily="34" charset="0"/>
              </a:rPr>
              <a:t>OH + 2Na → 2C</a:t>
            </a:r>
            <a:r>
              <a:rPr lang="en-US" sz="2400" b="1" baseline="-25000" dirty="0">
                <a:solidFill>
                  <a:srgbClr val="FC5784"/>
                </a:solidFill>
                <a:latin typeface="Arial" panose="020B0604020202020204" pitchFamily="34" charset="0"/>
                <a:cs typeface="Arial" panose="020B0604020202020204" pitchFamily="34" charset="0"/>
              </a:rPr>
              <a:t>2</a:t>
            </a:r>
            <a:r>
              <a:rPr lang="en-US" sz="2400" b="1" dirty="0">
                <a:solidFill>
                  <a:srgbClr val="FC5784"/>
                </a:solidFill>
                <a:latin typeface="Arial" panose="020B0604020202020204" pitchFamily="34" charset="0"/>
                <a:cs typeface="Arial" panose="020B0604020202020204" pitchFamily="34" charset="0"/>
              </a:rPr>
              <a:t>H</a:t>
            </a:r>
            <a:r>
              <a:rPr lang="en-US" sz="2400" b="1" baseline="-25000" dirty="0">
                <a:solidFill>
                  <a:srgbClr val="FC5784"/>
                </a:solidFill>
                <a:latin typeface="Arial" panose="020B0604020202020204" pitchFamily="34" charset="0"/>
                <a:cs typeface="Arial" panose="020B0604020202020204" pitchFamily="34" charset="0"/>
              </a:rPr>
              <a:t>5</a:t>
            </a:r>
            <a:r>
              <a:rPr lang="en-US" sz="2400" b="1" dirty="0">
                <a:solidFill>
                  <a:srgbClr val="FC5784"/>
                </a:solidFill>
                <a:latin typeface="Arial" panose="020B0604020202020204" pitchFamily="34" charset="0"/>
                <a:cs typeface="Arial" panose="020B0604020202020204" pitchFamily="34" charset="0"/>
              </a:rPr>
              <a:t>Na + H</a:t>
            </a:r>
            <a:r>
              <a:rPr lang="en-US" sz="2400" b="1" baseline="-25000" dirty="0">
                <a:solidFill>
                  <a:srgbClr val="FC5784"/>
                </a:solidFill>
                <a:latin typeface="Arial" panose="020B0604020202020204" pitchFamily="34" charset="0"/>
                <a:cs typeface="Arial" panose="020B0604020202020204" pitchFamily="34" charset="0"/>
              </a:rPr>
              <a:t>2</a:t>
            </a:r>
          </a:p>
          <a:p>
            <a:endParaRPr lang="en-US" sz="2400" b="1" baseline="-25000" dirty="0">
              <a:solidFill>
                <a:srgbClr val="FC5784"/>
              </a:solidFill>
              <a:latin typeface="Arial" panose="020B0604020202020204" pitchFamily="34" charset="0"/>
              <a:cs typeface="Arial" panose="020B0604020202020204" pitchFamily="34" charset="0"/>
            </a:endParaRPr>
          </a:p>
          <a:p>
            <a:endParaRPr lang="en-US" sz="2400" b="1" baseline="-25000" dirty="0">
              <a:solidFill>
                <a:srgbClr val="FC5784"/>
              </a:solidFill>
              <a:latin typeface="Arial" panose="020B0604020202020204" pitchFamily="34" charset="0"/>
              <a:cs typeface="Arial" panose="020B0604020202020204" pitchFamily="34" charset="0"/>
            </a:endParaRPr>
          </a:p>
          <a:p>
            <a:endParaRPr lang="en-US" sz="2400" b="1" baseline="-25000" dirty="0">
              <a:solidFill>
                <a:srgbClr val="FC5784"/>
              </a:solidFill>
              <a:latin typeface="Arial" panose="020B0604020202020204" pitchFamily="34" charset="0"/>
              <a:cs typeface="Arial" panose="020B0604020202020204" pitchFamily="34" charset="0"/>
            </a:endParaRPr>
          </a:p>
          <a:p>
            <a:r>
              <a:rPr lang="en-US" sz="2400" b="1" dirty="0">
                <a:solidFill>
                  <a:srgbClr val="0021E0"/>
                </a:solidFill>
                <a:latin typeface="Arial" panose="020B0604020202020204" pitchFamily="34" charset="0"/>
                <a:cs typeface="Arial" panose="020B0604020202020204" pitchFamily="34" charset="0"/>
              </a:rPr>
              <a:t>CH</a:t>
            </a:r>
            <a:r>
              <a:rPr lang="en-US" sz="2400" b="1" baseline="-25000" dirty="0">
                <a:solidFill>
                  <a:srgbClr val="0021E0"/>
                </a:solidFill>
                <a:latin typeface="Arial" panose="020B0604020202020204" pitchFamily="34" charset="0"/>
                <a:cs typeface="Arial" panose="020B0604020202020204" pitchFamily="34" charset="0"/>
              </a:rPr>
              <a:t>3</a:t>
            </a:r>
            <a:r>
              <a:rPr lang="en-US" sz="2400" b="1" dirty="0">
                <a:solidFill>
                  <a:srgbClr val="0021E0"/>
                </a:solidFill>
                <a:latin typeface="Arial" panose="020B0604020202020204" pitchFamily="34" charset="0"/>
                <a:cs typeface="Arial" panose="020B0604020202020204" pitchFamily="34" charset="0"/>
              </a:rPr>
              <a:t>-O-CH</a:t>
            </a:r>
            <a:r>
              <a:rPr lang="en-US" sz="2400" b="1" baseline="-25000" dirty="0">
                <a:solidFill>
                  <a:srgbClr val="0021E0"/>
                </a:solidFill>
                <a:latin typeface="Arial" panose="020B0604020202020204" pitchFamily="34" charset="0"/>
                <a:cs typeface="Arial" panose="020B0604020202020204" pitchFamily="34" charset="0"/>
              </a:rPr>
              <a:t>3</a:t>
            </a:r>
            <a:r>
              <a:rPr lang="en-US" sz="2400" b="1" dirty="0">
                <a:solidFill>
                  <a:srgbClr val="0021E0"/>
                </a:solidFill>
                <a:latin typeface="Arial" panose="020B0604020202020204" pitchFamily="34" charset="0"/>
                <a:cs typeface="Arial" panose="020B0604020202020204" pitchFamily="34" charset="0"/>
              </a:rPr>
              <a:t> + Na →    </a:t>
            </a:r>
            <a:r>
              <a:rPr lang="en-US" sz="2400" b="1" dirty="0" err="1">
                <a:solidFill>
                  <a:srgbClr val="0021E0"/>
                </a:solidFill>
                <a:latin typeface="Arial" panose="020B0604020202020204" pitchFamily="34" charset="0"/>
                <a:cs typeface="Arial" panose="020B0604020202020204" pitchFamily="34" charset="0"/>
              </a:rPr>
              <a:t>không</a:t>
            </a:r>
            <a:r>
              <a:rPr lang="en-US" sz="2400" b="1" dirty="0">
                <a:solidFill>
                  <a:srgbClr val="0021E0"/>
                </a:solidFill>
                <a:latin typeface="Arial" panose="020B0604020202020204" pitchFamily="34" charset="0"/>
                <a:cs typeface="Arial" panose="020B0604020202020204" pitchFamily="34" charset="0"/>
              </a:rPr>
              <a:t> </a:t>
            </a:r>
            <a:r>
              <a:rPr lang="en-US" sz="2400" b="1" dirty="0" err="1">
                <a:solidFill>
                  <a:srgbClr val="0021E0"/>
                </a:solidFill>
                <a:latin typeface="Arial" panose="020B0604020202020204" pitchFamily="34" charset="0"/>
                <a:cs typeface="Arial" panose="020B0604020202020204" pitchFamily="34" charset="0"/>
              </a:rPr>
              <a:t>phản</a:t>
            </a:r>
            <a:r>
              <a:rPr lang="en-US" sz="2400" b="1" dirty="0">
                <a:solidFill>
                  <a:srgbClr val="0021E0"/>
                </a:solidFill>
                <a:latin typeface="Arial" panose="020B0604020202020204" pitchFamily="34" charset="0"/>
                <a:cs typeface="Arial" panose="020B0604020202020204" pitchFamily="34" charset="0"/>
              </a:rPr>
              <a:t> </a:t>
            </a:r>
            <a:r>
              <a:rPr lang="en-US" sz="2400" b="1" dirty="0" err="1">
                <a:solidFill>
                  <a:srgbClr val="0021E0"/>
                </a:solidFill>
                <a:latin typeface="Arial" panose="020B0604020202020204" pitchFamily="34" charset="0"/>
                <a:cs typeface="Arial" panose="020B0604020202020204" pitchFamily="34" charset="0"/>
              </a:rPr>
              <a:t>ứng</a:t>
            </a:r>
            <a:endParaRPr lang="en-US" sz="2400" b="1" dirty="0">
              <a:solidFill>
                <a:srgbClr val="0021E0"/>
              </a:solidFill>
              <a:latin typeface="Arial" panose="020B0604020202020204" pitchFamily="34" charset="0"/>
              <a:cs typeface="Arial" panose="020B0604020202020204" pitchFamily="34" charset="0"/>
            </a:endParaRPr>
          </a:p>
        </p:txBody>
      </p:sp>
      <p:sp>
        <p:nvSpPr>
          <p:cNvPr id="8" name="Cross 7">
            <a:extLst>
              <a:ext uri="{FF2B5EF4-FFF2-40B4-BE49-F238E27FC236}">
                <a16:creationId xmlns:a16="http://schemas.microsoft.com/office/drawing/2014/main" id="{BEC49697-5073-3290-0854-D0206B0F1A0B}"/>
              </a:ext>
            </a:extLst>
          </p:cNvPr>
          <p:cNvSpPr/>
          <p:nvPr/>
        </p:nvSpPr>
        <p:spPr>
          <a:xfrm rot="18780826">
            <a:off x="5874307" y="3601444"/>
            <a:ext cx="442452" cy="442452"/>
          </a:xfrm>
          <a:prstGeom prst="plus">
            <a:avLst>
              <a:gd name="adj" fmla="val 45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8E4F26-9BC6-73D9-57C6-0E020805B152}"/>
              </a:ext>
            </a:extLst>
          </p:cNvPr>
          <p:cNvSpPr txBox="1"/>
          <p:nvPr/>
        </p:nvSpPr>
        <p:spPr>
          <a:xfrm flipH="1">
            <a:off x="3507602" y="2865385"/>
            <a:ext cx="14087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ethanol</a:t>
            </a:r>
          </a:p>
        </p:txBody>
      </p:sp>
      <p:sp>
        <p:nvSpPr>
          <p:cNvPr id="25" name="TextBox 24">
            <a:extLst>
              <a:ext uri="{FF2B5EF4-FFF2-40B4-BE49-F238E27FC236}">
                <a16:creationId xmlns:a16="http://schemas.microsoft.com/office/drawing/2014/main" id="{E8289E94-E430-DE04-8B10-2879236B4911}"/>
              </a:ext>
            </a:extLst>
          </p:cNvPr>
          <p:cNvSpPr txBox="1"/>
          <p:nvPr/>
        </p:nvSpPr>
        <p:spPr>
          <a:xfrm flipH="1">
            <a:off x="3217550" y="3976399"/>
            <a:ext cx="213119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dimethyl ether</a:t>
            </a:r>
          </a:p>
        </p:txBody>
      </p:sp>
      <p:sp>
        <p:nvSpPr>
          <p:cNvPr id="26" name="Rectangle: Top Corners Snipped 25">
            <a:extLst>
              <a:ext uri="{FF2B5EF4-FFF2-40B4-BE49-F238E27FC236}">
                <a16:creationId xmlns:a16="http://schemas.microsoft.com/office/drawing/2014/main" id="{5CE1F130-DA2D-AC24-EBB1-76049F4499B4}"/>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03520A8-3B36-32DF-86CA-C503B0A59885}"/>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90595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7</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1200329"/>
          </a:xfrm>
          <a:prstGeom prst="rect">
            <a:avLst/>
          </a:prstGeom>
          <a:noFill/>
        </p:spPr>
        <p:txBody>
          <a:bodyPr wrap="square">
            <a:spAutoFit/>
          </a:bodyPr>
          <a:lstStyle/>
          <a:p>
            <a:pPr algn="ctr"/>
            <a:r>
              <a:rPr lang="vi-VN" sz="2400" b="0" i="0" dirty="0">
                <a:effectLst/>
              </a:rPr>
              <a:t> So sánh thành phần nguyên tố và cấu tạo phân tử của ethanol và dimethyl ether. Nhận xét về khả năng phản ứng của hai chất này với sodium</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grpSp>
        <p:nvGrpSpPr>
          <p:cNvPr id="8" name="Group 7">
            <a:extLst>
              <a:ext uri="{FF2B5EF4-FFF2-40B4-BE49-F238E27FC236}">
                <a16:creationId xmlns:a16="http://schemas.microsoft.com/office/drawing/2014/main" id="{4A9F86FD-5FD4-AF9E-C52E-3F57ECB95D58}"/>
              </a:ext>
            </a:extLst>
          </p:cNvPr>
          <p:cNvGrpSpPr/>
          <p:nvPr/>
        </p:nvGrpSpPr>
        <p:grpSpPr>
          <a:xfrm>
            <a:off x="5130392" y="3094346"/>
            <a:ext cx="1710813" cy="484013"/>
            <a:chOff x="4807974" y="3175819"/>
            <a:chExt cx="1710813" cy="484013"/>
          </a:xfrm>
          <a:solidFill>
            <a:schemeClr val="accent1">
              <a:lumMod val="50000"/>
            </a:schemeClr>
          </a:solidFill>
        </p:grpSpPr>
        <p:sp>
          <p:nvSpPr>
            <p:cNvPr id="24" name="Rectangle: Rounded Corners 23">
              <a:extLst>
                <a:ext uri="{FF2B5EF4-FFF2-40B4-BE49-F238E27FC236}">
                  <a16:creationId xmlns:a16="http://schemas.microsoft.com/office/drawing/2014/main" id="{32AD9168-EE3B-0E09-841A-49E715B546E8}"/>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BD6972-E165-378C-8F83-0C545E1F3CE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6" name="TextBox 25">
            <a:extLst>
              <a:ext uri="{FF2B5EF4-FFF2-40B4-BE49-F238E27FC236}">
                <a16:creationId xmlns:a16="http://schemas.microsoft.com/office/drawing/2014/main" id="{09EA8D0A-B6C5-6E2E-8886-8147210A9018}"/>
              </a:ext>
            </a:extLst>
          </p:cNvPr>
          <p:cNvSpPr txBox="1"/>
          <p:nvPr/>
        </p:nvSpPr>
        <p:spPr>
          <a:xfrm>
            <a:off x="2366516" y="3942741"/>
            <a:ext cx="8009444" cy="1938992"/>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Thành phần nguyên tố 2 chất giống nhau</a:t>
            </a:r>
          </a:p>
          <a:p>
            <a:pPr algn="l"/>
            <a:r>
              <a:rPr lang="vi-VN" sz="2400" b="0" i="0" dirty="0">
                <a:solidFill>
                  <a:srgbClr val="333333"/>
                </a:solidFill>
                <a:effectLst/>
                <a:latin typeface="Arial" panose="020B0604020202020204" pitchFamily="34" charset="0"/>
                <a:cs typeface="Arial" panose="020B0604020202020204" pitchFamily="34" charset="0"/>
              </a:rPr>
              <a:t>Cấu tạo phân tử thì có sự khác nhau về vị trí nguyên tử O</a:t>
            </a:r>
          </a:p>
          <a:p>
            <a:pPr algn="l"/>
            <a:r>
              <a:rPr lang="vi-VN" sz="2400" b="0" i="0" dirty="0">
                <a:solidFill>
                  <a:srgbClr val="333333"/>
                </a:solidFill>
                <a:effectLst/>
                <a:latin typeface="Arial" panose="020B0604020202020204" pitchFamily="34" charset="0"/>
                <a:cs typeface="Arial" panose="020B0604020202020204" pitchFamily="34" charset="0"/>
              </a:rPr>
              <a:t>Phản ứng với sodium</a:t>
            </a:r>
            <a:r>
              <a:rPr lang="en-US" sz="2400" b="0" i="0" dirty="0">
                <a:solidFill>
                  <a:srgbClr val="333333"/>
                </a:solidFill>
                <a:effectLst/>
                <a:latin typeface="Arial" panose="020B0604020202020204" pitchFamily="34" charset="0"/>
                <a:cs typeface="Arial" panose="020B0604020202020204" pitchFamily="34" charset="0"/>
              </a:rPr>
              <a:t>:</a:t>
            </a:r>
            <a:endParaRPr lang="vi-VN" sz="2400" b="0" i="0" dirty="0">
              <a:solidFill>
                <a:srgbClr val="333333"/>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E</a:t>
            </a:r>
            <a:r>
              <a:rPr lang="vi-VN" sz="2400" b="0" i="0" dirty="0">
                <a:solidFill>
                  <a:srgbClr val="333333"/>
                </a:solidFill>
                <a:effectLst/>
                <a:latin typeface="Arial" panose="020B0604020202020204" pitchFamily="34" charset="0"/>
                <a:cs typeface="Arial" panose="020B0604020202020204" pitchFamily="34" charset="0"/>
              </a:rPr>
              <a:t>thanol phản ứng</a:t>
            </a:r>
          </a:p>
          <a:p>
            <a:pPr marL="342900" indent="-342900" algn="l">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D</a:t>
            </a:r>
            <a:r>
              <a:rPr lang="vi-VN" sz="2400" b="0" i="0" dirty="0">
                <a:solidFill>
                  <a:srgbClr val="333333"/>
                </a:solidFill>
                <a:effectLst/>
                <a:latin typeface="Arial" panose="020B0604020202020204" pitchFamily="34" charset="0"/>
                <a:cs typeface="Arial" panose="020B0604020202020204" pitchFamily="34" charset="0"/>
              </a:rPr>
              <a:t>imethyl ether metyl không phản ứng </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30" name="Rectangle: Top Corners Snipped 29">
            <a:extLst>
              <a:ext uri="{FF2B5EF4-FFF2-40B4-BE49-F238E27FC236}">
                <a16:creationId xmlns:a16="http://schemas.microsoft.com/office/drawing/2014/main" id="{32E064D5-B20A-A191-57BE-1436713B8A01}"/>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AF7F2DB-4FFA-60C6-6B7D-85142191635C}"/>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237200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aphicFrame>
        <p:nvGraphicFramePr>
          <p:cNvPr id="6" name="Table 9">
            <a:extLst>
              <a:ext uri="{FF2B5EF4-FFF2-40B4-BE49-F238E27FC236}">
                <a16:creationId xmlns:a16="http://schemas.microsoft.com/office/drawing/2014/main" id="{33F00D3D-8959-7E9E-6386-AD52FC1F2F12}"/>
              </a:ext>
            </a:extLst>
          </p:cNvPr>
          <p:cNvGraphicFramePr>
            <a:graphicFrameLocks noGrp="1"/>
          </p:cNvGraphicFramePr>
          <p:nvPr>
            <p:extLst>
              <p:ext uri="{D42A27DB-BD31-4B8C-83A1-F6EECF244321}">
                <p14:modId xmlns:p14="http://schemas.microsoft.com/office/powerpoint/2010/main" val="3210832903"/>
              </p:ext>
            </p:extLst>
          </p:nvPr>
        </p:nvGraphicFramePr>
        <p:xfrm>
          <a:off x="1021754" y="822960"/>
          <a:ext cx="9639548" cy="4937760"/>
        </p:xfrm>
        <a:graphic>
          <a:graphicData uri="http://schemas.openxmlformats.org/drawingml/2006/table">
            <a:tbl>
              <a:tblPr firstRow="1" bandRow="1">
                <a:tableStyleId>{5C22544A-7EE6-4342-B048-85BDC9FD1C3A}</a:tableStyleId>
              </a:tblPr>
              <a:tblGrid>
                <a:gridCol w="2665991">
                  <a:extLst>
                    <a:ext uri="{9D8B030D-6E8A-4147-A177-3AD203B41FA5}">
                      <a16:colId xmlns:a16="http://schemas.microsoft.com/office/drawing/2014/main" val="1311021548"/>
                    </a:ext>
                  </a:extLst>
                </a:gridCol>
                <a:gridCol w="4481565">
                  <a:extLst>
                    <a:ext uri="{9D8B030D-6E8A-4147-A177-3AD203B41FA5}">
                      <a16:colId xmlns:a16="http://schemas.microsoft.com/office/drawing/2014/main" val="3194628052"/>
                    </a:ext>
                  </a:extLst>
                </a:gridCol>
                <a:gridCol w="2491992">
                  <a:extLst>
                    <a:ext uri="{9D8B030D-6E8A-4147-A177-3AD203B41FA5}">
                      <a16:colId xmlns:a16="http://schemas.microsoft.com/office/drawing/2014/main" val="957607194"/>
                    </a:ext>
                  </a:extLst>
                </a:gridCol>
              </a:tblGrid>
              <a:tr h="370840">
                <a:tc>
                  <a:txBody>
                    <a:bodyPr/>
                    <a:lstStyle/>
                    <a:p>
                      <a:pPr algn="ct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err="1">
                          <a:latin typeface="Arial" panose="020B0604020202020204" pitchFamily="34" charset="0"/>
                          <a:cs typeface="Arial" panose="020B0604020202020204" pitchFamily="34" charset="0"/>
                        </a:rPr>
                        <a:t>Ví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a:t>
                      </a:r>
                      <a:r>
                        <a:rPr lang="en-US" sz="2400" dirty="0">
                          <a:latin typeface="Arial" panose="020B0604020202020204" pitchFamily="34" charset="0"/>
                          <a:cs typeface="Arial" panose="020B0604020202020204" pitchFamily="34" charset="0"/>
                        </a:rPr>
                        <a:t> </a:t>
                      </a:r>
                    </a:p>
                  </a:txBody>
                  <a:tcPr anchor="ctr"/>
                </a:tc>
                <a:tc>
                  <a:txBody>
                    <a:bodyPr/>
                    <a:lstStyle/>
                    <a:p>
                      <a:pPr algn="ct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369300"/>
                  </a:ext>
                </a:extLst>
              </a:tr>
              <a:tr h="370840">
                <a:tc>
                  <a:txBody>
                    <a:bodyPr/>
                    <a:lstStyle/>
                    <a:p>
                      <a:r>
                        <a:rPr lang="en-US" sz="2400" dirty="0">
                          <a:latin typeface="Arial" panose="020B0604020202020204" pitchFamily="34" charset="0"/>
                          <a:cs typeface="Arial" panose="020B0604020202020204" pitchFamily="34" charset="0"/>
                        </a:rPr>
                        <a:t>Alcohol, phenol</a:t>
                      </a:r>
                    </a:p>
                  </a:txBody>
                  <a:tcPr anchor="ct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OH, C</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5</a:t>
                      </a:r>
                      <a:r>
                        <a:rPr lang="en-US" sz="2400" baseline="0" dirty="0">
                          <a:latin typeface="Arial" panose="020B0604020202020204" pitchFamily="34" charset="0"/>
                          <a:cs typeface="Arial" panose="020B0604020202020204" pitchFamily="34" charset="0"/>
                        </a:rPr>
                        <a:t>OH, C</a:t>
                      </a:r>
                      <a:r>
                        <a:rPr lang="en-US" sz="2400" baseline="-25000" dirty="0">
                          <a:latin typeface="Arial" panose="020B0604020202020204" pitchFamily="34" charset="0"/>
                          <a:cs typeface="Arial" panose="020B0604020202020204" pitchFamily="34" charset="0"/>
                        </a:rPr>
                        <a:t>6</a:t>
                      </a:r>
                      <a:r>
                        <a:rPr lang="en-US" sz="2400" baseline="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5</a:t>
                      </a:r>
                      <a:r>
                        <a:rPr lang="en-US" sz="2400" baseline="0" dirty="0">
                          <a:latin typeface="Arial" panose="020B0604020202020204" pitchFamily="34" charset="0"/>
                          <a:cs typeface="Arial" panose="020B0604020202020204" pitchFamily="34" charset="0"/>
                        </a:rPr>
                        <a:t>OH,…</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 OH </a:t>
                      </a:r>
                    </a:p>
                  </a:txBody>
                  <a:tcPr anchor="ctr"/>
                </a:tc>
                <a:extLst>
                  <a:ext uri="{0D108BD9-81ED-4DB2-BD59-A6C34878D82A}">
                    <a16:rowId xmlns:a16="http://schemas.microsoft.com/office/drawing/2014/main" val="4070401624"/>
                  </a:ext>
                </a:extLst>
              </a:tr>
              <a:tr h="370840">
                <a:tc>
                  <a:txBody>
                    <a:bodyPr/>
                    <a:lstStyle/>
                    <a:p>
                      <a:r>
                        <a:rPr lang="en-US" sz="2400" dirty="0">
                          <a:latin typeface="Arial" panose="020B0604020202020204" pitchFamily="34" charset="0"/>
                          <a:cs typeface="Arial" panose="020B0604020202020204" pitchFamily="34" charset="0"/>
                        </a:rPr>
                        <a:t>Ether</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-O-CH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 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-O-CH</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O - </a:t>
                      </a:r>
                    </a:p>
                  </a:txBody>
                  <a:tcPr anchor="ctr"/>
                </a:tc>
                <a:extLst>
                  <a:ext uri="{0D108BD9-81ED-4DB2-BD59-A6C34878D82A}">
                    <a16:rowId xmlns:a16="http://schemas.microsoft.com/office/drawing/2014/main" val="2328842511"/>
                  </a:ext>
                </a:extLst>
              </a:tr>
              <a:tr h="370840">
                <a:tc>
                  <a:txBody>
                    <a:bodyPr/>
                    <a:lstStyle/>
                    <a:p>
                      <a:r>
                        <a:rPr lang="en-US" sz="2400" dirty="0">
                          <a:latin typeface="Arial" panose="020B0604020202020204" pitchFamily="34" charset="0"/>
                          <a:cs typeface="Arial" panose="020B0604020202020204" pitchFamily="34" charset="0"/>
                        </a:rPr>
                        <a:t>Amine </a:t>
                      </a:r>
                      <a:r>
                        <a:rPr lang="en-US" sz="2400" dirty="0" err="1">
                          <a:latin typeface="Arial" panose="020B0604020202020204" pitchFamily="34" charset="0"/>
                          <a:cs typeface="Arial" panose="020B0604020202020204" pitchFamily="34" charset="0"/>
                        </a:rPr>
                        <a:t>bậc</a:t>
                      </a:r>
                      <a:r>
                        <a:rPr lang="en-US" sz="2400" dirty="0">
                          <a:latin typeface="Arial" panose="020B0604020202020204" pitchFamily="34" charset="0"/>
                          <a:cs typeface="Arial" panose="020B0604020202020204" pitchFamily="34" charset="0"/>
                        </a:rPr>
                        <a:t> 1 </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 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baseline="0" dirty="0">
                          <a:latin typeface="Arial" panose="020B0604020202020204" pitchFamily="34" charset="0"/>
                          <a:cs typeface="Arial" panose="020B0604020202020204" pitchFamily="34" charset="0"/>
                        </a:rPr>
                        <a:t>NH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NH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98103810"/>
                  </a:ext>
                </a:extLst>
              </a:tr>
              <a:tr h="370840">
                <a:tc>
                  <a:txBody>
                    <a:bodyPr/>
                    <a:lstStyle/>
                    <a:p>
                      <a:r>
                        <a:rPr lang="en-US" sz="2400" dirty="0">
                          <a:latin typeface="Arial" panose="020B0604020202020204" pitchFamily="34" charset="0"/>
                          <a:cs typeface="Arial" panose="020B0604020202020204" pitchFamily="34" charset="0"/>
                        </a:rPr>
                        <a:t>Amine </a:t>
                      </a:r>
                      <a:r>
                        <a:rPr lang="en-US" sz="2400" dirty="0" err="1">
                          <a:latin typeface="Arial" panose="020B0604020202020204" pitchFamily="34" charset="0"/>
                          <a:cs typeface="Arial" panose="020B0604020202020204" pitchFamily="34" charset="0"/>
                        </a:rPr>
                        <a:t>bậc</a:t>
                      </a:r>
                      <a:r>
                        <a:rPr lang="en-US" sz="2400" dirty="0">
                          <a:latin typeface="Arial" panose="020B0604020202020204" pitchFamily="34" charset="0"/>
                          <a:cs typeface="Arial" panose="020B0604020202020204" pitchFamily="34" charset="0"/>
                        </a:rPr>
                        <a:t> 2</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NHCH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NH -</a:t>
                      </a:r>
                    </a:p>
                  </a:txBody>
                  <a:tcPr anchor="ctr"/>
                </a:tc>
                <a:extLst>
                  <a:ext uri="{0D108BD9-81ED-4DB2-BD59-A6C34878D82A}">
                    <a16:rowId xmlns:a16="http://schemas.microsoft.com/office/drawing/2014/main" val="520148570"/>
                  </a:ext>
                </a:extLst>
              </a:tr>
              <a:tr h="370840">
                <a:tc>
                  <a:txBody>
                    <a:bodyPr/>
                    <a:lstStyle/>
                    <a:p>
                      <a:r>
                        <a:rPr lang="en-US" sz="2400" dirty="0">
                          <a:latin typeface="Arial" panose="020B0604020202020204" pitchFamily="34" charset="0"/>
                          <a:cs typeface="Arial" panose="020B0604020202020204" pitchFamily="34" charset="0"/>
                        </a:rPr>
                        <a:t>Amine </a:t>
                      </a:r>
                      <a:r>
                        <a:rPr lang="en-US" sz="2400" dirty="0" err="1">
                          <a:latin typeface="Arial" panose="020B0604020202020204" pitchFamily="34" charset="0"/>
                          <a:cs typeface="Arial" panose="020B0604020202020204" pitchFamily="34" charset="0"/>
                        </a:rPr>
                        <a:t>bậc</a:t>
                      </a:r>
                      <a:r>
                        <a:rPr lang="en-US" sz="2400" dirty="0">
                          <a:latin typeface="Arial" panose="020B0604020202020204" pitchFamily="34" charset="0"/>
                          <a:cs typeface="Arial" panose="020B0604020202020204" pitchFamily="34" charset="0"/>
                        </a:rPr>
                        <a:t> 3</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N(CH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marL="0" indent="0" algn="ctr">
                        <a:buFontTx/>
                        <a:buNone/>
                      </a:pPr>
                      <a:r>
                        <a:rPr lang="en-US" sz="2400" dirty="0">
                          <a:latin typeface="Arial" panose="020B0604020202020204" pitchFamily="34" charset="0"/>
                          <a:cs typeface="Arial" panose="020B0604020202020204" pitchFamily="34" charset="0"/>
                        </a:rPr>
                        <a:t>- N -</a:t>
                      </a:r>
                    </a:p>
                    <a:p>
                      <a:pPr marL="285750" indent="-285750" algn="ctr">
                        <a:buFontTx/>
                        <a:buChar char="-"/>
                      </a:pP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57923292"/>
                  </a:ext>
                </a:extLst>
              </a:tr>
              <a:tr h="370840">
                <a:tc>
                  <a:txBody>
                    <a:bodyPr/>
                    <a:lstStyle/>
                    <a:p>
                      <a:r>
                        <a:rPr lang="en-US" sz="2400" dirty="0">
                          <a:latin typeface="Arial" panose="020B0604020202020204" pitchFamily="34" charset="0"/>
                          <a:cs typeface="Arial" panose="020B0604020202020204" pitchFamily="34" charset="0"/>
                        </a:rPr>
                        <a:t>Aldehyde</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CHO</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CHO</a:t>
                      </a:r>
                    </a:p>
                  </a:txBody>
                  <a:tcPr anchor="ctr"/>
                </a:tc>
                <a:extLst>
                  <a:ext uri="{0D108BD9-81ED-4DB2-BD59-A6C34878D82A}">
                    <a16:rowId xmlns:a16="http://schemas.microsoft.com/office/drawing/2014/main" val="2603477848"/>
                  </a:ext>
                </a:extLst>
              </a:tr>
              <a:tr h="370840">
                <a:tc>
                  <a:txBody>
                    <a:bodyPr/>
                    <a:lstStyle/>
                    <a:p>
                      <a:r>
                        <a:rPr lang="en-US" sz="2400" dirty="0">
                          <a:latin typeface="Arial" panose="020B0604020202020204" pitchFamily="34" charset="0"/>
                          <a:cs typeface="Arial" panose="020B0604020202020204" pitchFamily="34" charset="0"/>
                        </a:rPr>
                        <a:t>Ketone </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COCH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C=O</a:t>
                      </a:r>
                    </a:p>
                  </a:txBody>
                  <a:tcPr anchor="ctr"/>
                </a:tc>
                <a:extLst>
                  <a:ext uri="{0D108BD9-81ED-4DB2-BD59-A6C34878D82A}">
                    <a16:rowId xmlns:a16="http://schemas.microsoft.com/office/drawing/2014/main" val="395596411"/>
                  </a:ext>
                </a:extLst>
              </a:tr>
              <a:tr h="370840">
                <a:tc>
                  <a:txBody>
                    <a:bodyPr/>
                    <a:lstStyle/>
                    <a:p>
                      <a:r>
                        <a:rPr lang="en-US" sz="2400" dirty="0">
                          <a:latin typeface="Arial" panose="020B0604020202020204" pitchFamily="34" charset="0"/>
                          <a:cs typeface="Arial" panose="020B0604020202020204" pitchFamily="34" charset="0"/>
                        </a:rPr>
                        <a:t>Carboxylic acid</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COOH</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COOH</a:t>
                      </a:r>
                    </a:p>
                  </a:txBody>
                  <a:tcPr anchor="ctr"/>
                </a:tc>
                <a:extLst>
                  <a:ext uri="{0D108BD9-81ED-4DB2-BD59-A6C34878D82A}">
                    <a16:rowId xmlns:a16="http://schemas.microsoft.com/office/drawing/2014/main" val="1796241636"/>
                  </a:ext>
                </a:extLst>
              </a:tr>
              <a:tr h="370840">
                <a:tc>
                  <a:txBody>
                    <a:bodyPr/>
                    <a:lstStyle/>
                    <a:p>
                      <a:r>
                        <a:rPr lang="en-US" sz="2400" dirty="0">
                          <a:latin typeface="Arial" panose="020B0604020202020204" pitchFamily="34" charset="0"/>
                          <a:cs typeface="Arial" panose="020B0604020202020204" pitchFamily="34" charset="0"/>
                        </a:rPr>
                        <a:t>Ester</a:t>
                      </a:r>
                    </a:p>
                  </a:txBody>
                  <a:tcPr/>
                </a:tc>
                <a:tc>
                  <a:txBody>
                    <a:bodyPr/>
                    <a:lstStyle/>
                    <a:p>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n-US" sz="2400" baseline="0" dirty="0">
                          <a:latin typeface="Arial" panose="020B0604020202020204" pitchFamily="34" charset="0"/>
                          <a:cs typeface="Arial" panose="020B0604020202020204" pitchFamily="34" charset="0"/>
                        </a:rPr>
                        <a:t>COOCH</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 COO - </a:t>
                      </a:r>
                    </a:p>
                  </a:txBody>
                  <a:tcPr anchor="ctr"/>
                </a:tc>
                <a:extLst>
                  <a:ext uri="{0D108BD9-81ED-4DB2-BD59-A6C34878D82A}">
                    <a16:rowId xmlns:a16="http://schemas.microsoft.com/office/drawing/2014/main" val="2528887345"/>
                  </a:ext>
                </a:extLst>
              </a:tr>
            </a:tbl>
          </a:graphicData>
        </a:graphic>
      </p:graphicFrame>
      <p:cxnSp>
        <p:nvCxnSpPr>
          <p:cNvPr id="15" name="Straight Connector 14">
            <a:extLst>
              <a:ext uri="{FF2B5EF4-FFF2-40B4-BE49-F238E27FC236}">
                <a16:creationId xmlns:a16="http://schemas.microsoft.com/office/drawing/2014/main" id="{19E37D48-4018-6F89-88B5-191DE9A282BE}"/>
              </a:ext>
            </a:extLst>
          </p:cNvPr>
          <p:cNvCxnSpPr>
            <a:cxnSpLocks/>
          </p:cNvCxnSpPr>
          <p:nvPr/>
        </p:nvCxnSpPr>
        <p:spPr>
          <a:xfrm>
            <a:off x="9405296" y="3483576"/>
            <a:ext cx="0" cy="1213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Top Corners Snipped 19">
            <a:extLst>
              <a:ext uri="{FF2B5EF4-FFF2-40B4-BE49-F238E27FC236}">
                <a16:creationId xmlns:a16="http://schemas.microsoft.com/office/drawing/2014/main" id="{8CE6F951-5D66-7198-0B35-D6B950775C89}"/>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05921D-11D0-7951-0535-83F61941F4B2}"/>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2273555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17" name="Rectangle: Top Corners Snipped 16">
            <a:extLst>
              <a:ext uri="{FF2B5EF4-FFF2-40B4-BE49-F238E27FC236}">
                <a16:creationId xmlns:a16="http://schemas.microsoft.com/office/drawing/2014/main" id="{3EC3E93F-C98D-2FAA-0518-C965C9DB1904}"/>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9A4E949-D67D-8B4F-2AA0-209E339D4817}"/>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2" name="Group 1">
            <a:extLst>
              <a:ext uri="{FF2B5EF4-FFF2-40B4-BE49-F238E27FC236}">
                <a16:creationId xmlns:a16="http://schemas.microsoft.com/office/drawing/2014/main" id="{1557D397-0532-0062-2EA7-4E8EADE07D96}"/>
              </a:ext>
            </a:extLst>
          </p:cNvPr>
          <p:cNvGrpSpPr/>
          <p:nvPr/>
        </p:nvGrpSpPr>
        <p:grpSpPr>
          <a:xfrm>
            <a:off x="1386588" y="2806527"/>
            <a:ext cx="9984642" cy="1130990"/>
            <a:chOff x="3301498" y="1263789"/>
            <a:chExt cx="5589004" cy="1130990"/>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5562600" cy="1130990"/>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8" y="1377239"/>
              <a:ext cx="5589004" cy="905248"/>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hoặc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hóa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đặc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1552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4034473"/>
            <a:chOff x="452834" y="2656158"/>
            <a:chExt cx="10704899" cy="4034473"/>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4034473"/>
              <a:chOff x="338863" y="2009976"/>
              <a:chExt cx="10696975" cy="4034473"/>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4034473"/>
                <a:chOff x="338863" y="2009976"/>
                <a:chExt cx="10696975" cy="4034473"/>
              </a:xfrm>
            </p:grpSpPr>
            <p:sp>
              <p:nvSpPr>
                <p:cNvPr id="19" name="Rectangle: Single Corner Rounded 18">
                  <a:extLst>
                    <a:ext uri="{FF2B5EF4-FFF2-40B4-BE49-F238E27FC236}">
                      <a16:creationId xmlns:a16="http://schemas.microsoft.com/office/drawing/2014/main" id="{2DAA3097-9A32-E5B6-4D8C-E83B61A686D2}"/>
                    </a:ext>
                  </a:extLst>
                </p:cNvPr>
                <p:cNvSpPr/>
                <p:nvPr/>
              </p:nvSpPr>
              <p:spPr>
                <a:xfrm flipH="1">
                  <a:off x="552087" y="2261747"/>
                  <a:ext cx="10483747" cy="3782702"/>
                </a:xfrm>
                <a:prstGeom prst="round1Rect">
                  <a:avLst>
                    <a:gd name="adj" fmla="val 14496"/>
                  </a:avLst>
                </a:prstGeom>
                <a:solidFill>
                  <a:srgbClr val="EF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3046988"/>
              </a:xfrm>
              <a:prstGeom prst="rect">
                <a:avLst/>
              </a:prstGeom>
              <a:noFill/>
            </p:spPr>
            <p:txBody>
              <a:bodyPr wrap="square" rtlCol="0">
                <a:spAutoFit/>
              </a:bodyPr>
              <a:lstStyle/>
              <a:p>
                <a:pPr algn="l"/>
                <a:r>
                  <a:rPr lang="vi-VN" sz="2400" b="0" i="0" dirty="0">
                    <a:effectLst/>
                  </a:rPr>
                  <a:t>Chỉ ra các nhóm chức trong các chất hữu cơ sau</a:t>
                </a:r>
              </a:p>
              <a:p>
                <a:pPr algn="l"/>
                <a:r>
                  <a:rPr lang="vi-VN" sz="2400" b="0" i="0" dirty="0">
                    <a:effectLst/>
                  </a:rPr>
                  <a:t>(1) C</a:t>
                </a:r>
                <a:r>
                  <a:rPr lang="vi-VN" sz="2400" b="0" i="0" baseline="-25000" dirty="0">
                    <a:effectLst/>
                  </a:rPr>
                  <a:t>2</a:t>
                </a:r>
                <a:r>
                  <a:rPr lang="vi-VN" sz="2400" b="0" i="0" dirty="0">
                    <a:effectLst/>
                  </a:rPr>
                  <a:t>H</a:t>
                </a:r>
                <a:r>
                  <a:rPr lang="vi-VN" sz="2400" b="0" i="0" baseline="-25000" dirty="0">
                    <a:effectLst/>
                  </a:rPr>
                  <a:t>5</a:t>
                </a:r>
                <a:r>
                  <a:rPr lang="vi-VN" sz="2400" b="0" i="0" dirty="0">
                    <a:effectLst/>
                  </a:rPr>
                  <a:t>- O - C2H5</a:t>
                </a:r>
              </a:p>
              <a:p>
                <a:pPr algn="l"/>
                <a:r>
                  <a:rPr lang="vi-VN" sz="2400" b="0" i="0" dirty="0">
                    <a:effectLst/>
                  </a:rPr>
                  <a:t>(2) C</a:t>
                </a:r>
                <a:r>
                  <a:rPr lang="vi-VN" sz="2400" b="0" i="0" baseline="-25000" dirty="0">
                    <a:effectLst/>
                  </a:rPr>
                  <a:t>6</a:t>
                </a:r>
                <a:r>
                  <a:rPr lang="vi-VN" sz="2400" b="0" i="0" dirty="0">
                    <a:effectLst/>
                  </a:rPr>
                  <a:t>H</a:t>
                </a:r>
                <a:r>
                  <a:rPr lang="vi-VN" sz="2400" b="0" i="0" baseline="-25000" dirty="0">
                    <a:effectLst/>
                  </a:rPr>
                  <a:t>5</a:t>
                </a:r>
                <a:r>
                  <a:rPr lang="vi-VN" sz="2400" b="0" i="0" dirty="0">
                    <a:effectLst/>
                  </a:rPr>
                  <a:t> - NH</a:t>
                </a:r>
                <a:r>
                  <a:rPr lang="vi-VN" sz="2400" b="0" i="0" baseline="-25000" dirty="0">
                    <a:effectLst/>
                  </a:rPr>
                  <a:t>2</a:t>
                </a:r>
                <a:endParaRPr lang="vi-VN" sz="2400" b="0" i="0" dirty="0">
                  <a:effectLst/>
                </a:endParaRPr>
              </a:p>
              <a:p>
                <a:pPr algn="l"/>
                <a:r>
                  <a:rPr lang="vi-VN" sz="2400" b="0" i="0" dirty="0">
                    <a:effectLst/>
                  </a:rPr>
                  <a:t>(3) C</a:t>
                </a:r>
                <a:r>
                  <a:rPr lang="vi-VN" sz="2400" b="0" i="0" baseline="-25000" dirty="0">
                    <a:effectLst/>
                  </a:rPr>
                  <a:t>2</a:t>
                </a:r>
                <a:r>
                  <a:rPr lang="vi-VN" sz="2400" b="0" i="0" dirty="0">
                    <a:effectLst/>
                  </a:rPr>
                  <a:t>H</a:t>
                </a:r>
                <a:r>
                  <a:rPr lang="vi-VN" sz="2400" b="0" i="0" baseline="-25000" dirty="0">
                    <a:effectLst/>
                  </a:rPr>
                  <a:t>5</a:t>
                </a:r>
                <a:r>
                  <a:rPr lang="vi-VN" sz="2400" b="0" i="0" dirty="0">
                    <a:effectLst/>
                  </a:rPr>
                  <a:t> - CHO</a:t>
                </a:r>
              </a:p>
              <a:p>
                <a:pPr algn="l"/>
                <a:r>
                  <a:rPr lang="vi-VN" sz="2400" b="0" i="0" dirty="0">
                    <a:effectLst/>
                  </a:rPr>
                  <a:t>(4) C</a:t>
                </a:r>
                <a:r>
                  <a:rPr lang="vi-VN" sz="2400" b="0" i="0" baseline="-25000" dirty="0">
                    <a:effectLst/>
                  </a:rPr>
                  <a:t>2</a:t>
                </a:r>
                <a:r>
                  <a:rPr lang="vi-VN" sz="2400" b="0" i="0" dirty="0">
                    <a:effectLst/>
                  </a:rPr>
                  <a:t>H</a:t>
                </a:r>
                <a:r>
                  <a:rPr lang="vi-VN" sz="2400" b="0" i="0" baseline="-25000" dirty="0">
                    <a:effectLst/>
                  </a:rPr>
                  <a:t>5</a:t>
                </a:r>
                <a:r>
                  <a:rPr lang="vi-VN" sz="2400" b="0" i="0" dirty="0">
                    <a:effectLst/>
                  </a:rPr>
                  <a:t> - COOH</a:t>
                </a:r>
              </a:p>
              <a:p>
                <a:pPr algn="l"/>
                <a:r>
                  <a:rPr lang="vi-VN" sz="2400" b="0" i="0" dirty="0">
                    <a:effectLst/>
                  </a:rPr>
                  <a:t>(5) CH</a:t>
                </a:r>
                <a:r>
                  <a:rPr lang="vi-VN" sz="2400" b="0" i="0" baseline="-25000" dirty="0">
                    <a:effectLst/>
                  </a:rPr>
                  <a:t>3</a:t>
                </a:r>
                <a:r>
                  <a:rPr lang="vi-VN" sz="2400" b="0" i="0" dirty="0">
                    <a:effectLst/>
                  </a:rPr>
                  <a:t> - CO - CH</a:t>
                </a:r>
                <a:r>
                  <a:rPr lang="vi-VN" sz="2400" b="0" i="0" baseline="-25000" dirty="0">
                    <a:effectLst/>
                  </a:rPr>
                  <a:t>2</a:t>
                </a:r>
                <a:r>
                  <a:rPr lang="vi-VN" sz="2400" b="0" i="0" dirty="0">
                    <a:effectLst/>
                  </a:rPr>
                  <a:t> - CH</a:t>
                </a:r>
                <a:r>
                  <a:rPr lang="vi-VN" sz="2400" b="0" i="0" baseline="-25000" dirty="0">
                    <a:effectLst/>
                  </a:rPr>
                  <a:t>3</a:t>
                </a:r>
                <a:endParaRPr lang="vi-VN" sz="2400" b="0" i="0" dirty="0">
                  <a:effectLst/>
                </a:endParaRPr>
              </a:p>
              <a:p>
                <a:pPr algn="l"/>
                <a:r>
                  <a:rPr lang="vi-VN" sz="2400" b="0" i="0" dirty="0">
                    <a:effectLst/>
                  </a:rPr>
                  <a:t>(6) CH</a:t>
                </a:r>
                <a:r>
                  <a:rPr lang="vi-VN" sz="2400" b="0" i="0" baseline="-25000" dirty="0">
                    <a:effectLst/>
                  </a:rPr>
                  <a:t>3</a:t>
                </a:r>
                <a:r>
                  <a:rPr lang="vi-VN" sz="2400" b="0" i="0" dirty="0">
                    <a:effectLst/>
                  </a:rPr>
                  <a:t> - OH</a:t>
                </a:r>
              </a:p>
              <a:p>
                <a:pPr algn="l"/>
                <a:r>
                  <a:rPr lang="vi-VN" sz="2400" b="0" i="0" dirty="0">
                    <a:effectLst/>
                  </a:rPr>
                  <a:t>(7) CH</a:t>
                </a:r>
                <a:r>
                  <a:rPr lang="vi-VN" sz="2400" b="0" i="0" baseline="-25000" dirty="0">
                    <a:effectLst/>
                  </a:rPr>
                  <a:t>3</a:t>
                </a:r>
                <a:r>
                  <a:rPr lang="vi-VN" sz="2400" b="0" i="0" dirty="0">
                    <a:effectLst/>
                  </a:rPr>
                  <a:t> - COOH </a:t>
                </a: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3</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sp>
        <p:nvSpPr>
          <p:cNvPr id="28" name="Rectangle: Top Corners Snipped 27">
            <a:extLst>
              <a:ext uri="{FF2B5EF4-FFF2-40B4-BE49-F238E27FC236}">
                <a16:creationId xmlns:a16="http://schemas.microsoft.com/office/drawing/2014/main" id="{D12B417A-DE26-1CE3-5551-8B157FF32C0E}"/>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C84F136-D2E1-BBEF-4756-FA09556BBF8E}"/>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99069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2AAD6B-1179-5FCB-1AB2-53E2DF146E0D}"/>
              </a:ext>
            </a:extLst>
          </p:cNvPr>
          <p:cNvSpPr/>
          <p:nvPr/>
        </p:nvSpPr>
        <p:spPr>
          <a:xfrm>
            <a:off x="262164" y="1006867"/>
            <a:ext cx="11667671" cy="575382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宋体"/>
                <a:cs typeface="Arial" panose="020B0604020202020204" pitchFamily="34" charset="0"/>
              </a:rPr>
              <a:t>HBr.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7" name="Rectangle: Rounded Corners 26">
            <a:extLst>
              <a:ext uri="{FF2B5EF4-FFF2-40B4-BE49-F238E27FC236}">
                <a16:creationId xmlns:a16="http://schemas.microsoft.com/office/drawing/2014/main" id="{E782AAFB-F156-5ECD-E9D6-62EAD32891D8}"/>
              </a:ext>
            </a:extLst>
          </p:cNvPr>
          <p:cNvSpPr/>
          <p:nvPr/>
        </p:nvSpPr>
        <p:spPr>
          <a:xfrm>
            <a:off x="5221492" y="1767315"/>
            <a:ext cx="1428108" cy="387913"/>
          </a:xfrm>
          <a:prstGeom prst="roundRect">
            <a:avLst>
              <a:gd name="adj" fmla="val 50000"/>
            </a:avLst>
          </a:prstGeom>
          <a:gradFill flip="none" rotWithShape="1">
            <a:gsLst>
              <a:gs pos="0">
                <a:schemeClr val="accent1">
                  <a:lumMod val="5000"/>
                  <a:lumOff val="95000"/>
                </a:schemeClr>
              </a:gs>
              <a:gs pos="74000">
                <a:srgbClr val="C1BDE9"/>
              </a:gs>
              <a:gs pos="100000">
                <a:srgbClr val="C1BDE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宋体"/>
                <a:cs typeface="+mn-cs"/>
              </a:rPr>
              <a:t>Trả</a:t>
            </a:r>
            <a:r>
              <a:rPr kumimoji="0" lang="en-US" sz="2400" b="1" i="0" u="none" strike="noStrike" kern="1200" cap="none" spc="0" normalizeH="0" baseline="0" noProof="0" dirty="0">
                <a:ln>
                  <a:noFill/>
                </a:ln>
                <a:solidFill>
                  <a:srgbClr val="000000"/>
                </a:solidFill>
                <a:effectLst/>
                <a:uLnTx/>
                <a:uFillTx/>
                <a:latin typeface="Arial"/>
                <a:ea typeface="宋体"/>
                <a:cs typeface="+mn-cs"/>
              </a:rPr>
              <a:t> </a:t>
            </a:r>
            <a:r>
              <a:rPr kumimoji="0" lang="en-US" sz="2400" b="1" i="0" u="none" strike="noStrike" kern="1200" cap="none" spc="0" normalizeH="0" baseline="0" noProof="0" dirty="0" err="1">
                <a:ln>
                  <a:noFill/>
                </a:ln>
                <a:solidFill>
                  <a:srgbClr val="000000"/>
                </a:solidFill>
                <a:effectLst/>
                <a:uLnTx/>
                <a:uFillTx/>
                <a:latin typeface="Arial"/>
                <a:ea typeface="宋体"/>
                <a:cs typeface="+mn-cs"/>
              </a:rPr>
              <a:t>lời</a:t>
            </a:r>
            <a:endParaRPr kumimoji="0" lang="en-US" sz="2400" b="1" i="0" u="none" strike="noStrike" kern="1200" cap="none" spc="0" normalizeH="0" baseline="0" noProof="0" dirty="0">
              <a:ln>
                <a:noFill/>
              </a:ln>
              <a:solidFill>
                <a:srgbClr val="000000"/>
              </a:solidFill>
              <a:effectLst/>
              <a:uLnTx/>
              <a:uFillTx/>
              <a:latin typeface="Arial"/>
              <a:ea typeface="宋体"/>
              <a:cs typeface="+mn-cs"/>
            </a:endParaRPr>
          </a:p>
        </p:txBody>
      </p:sp>
      <p:grpSp>
        <p:nvGrpSpPr>
          <p:cNvPr id="9" name="Group 8">
            <a:extLst>
              <a:ext uri="{FF2B5EF4-FFF2-40B4-BE49-F238E27FC236}">
                <a16:creationId xmlns:a16="http://schemas.microsoft.com/office/drawing/2014/main" id="{B31859B7-8810-0125-008A-21C0A64BE9A3}"/>
              </a:ext>
            </a:extLst>
          </p:cNvPr>
          <p:cNvGrpSpPr/>
          <p:nvPr/>
        </p:nvGrpSpPr>
        <p:grpSpPr>
          <a:xfrm>
            <a:off x="863155" y="1166404"/>
            <a:ext cx="10704899" cy="1867742"/>
            <a:chOff x="452834" y="2656158"/>
            <a:chExt cx="10704899" cy="1867742"/>
          </a:xfrm>
        </p:grpSpPr>
        <p:grpSp>
          <p:nvGrpSpPr>
            <p:cNvPr id="10" name="Group 9">
              <a:extLst>
                <a:ext uri="{FF2B5EF4-FFF2-40B4-BE49-F238E27FC236}">
                  <a16:creationId xmlns:a16="http://schemas.microsoft.com/office/drawing/2014/main" id="{3EC0DA56-608C-3C1D-2815-079DF414C563}"/>
                </a:ext>
              </a:extLst>
            </p:cNvPr>
            <p:cNvGrpSpPr/>
            <p:nvPr/>
          </p:nvGrpSpPr>
          <p:grpSpPr>
            <a:xfrm>
              <a:off x="460758" y="2656158"/>
              <a:ext cx="10696975" cy="1867742"/>
              <a:chOff x="338863" y="2009976"/>
              <a:chExt cx="10696975" cy="1867742"/>
            </a:xfrm>
          </p:grpSpPr>
          <p:grpSp>
            <p:nvGrpSpPr>
              <p:cNvPr id="12" name="Group 11">
                <a:extLst>
                  <a:ext uri="{FF2B5EF4-FFF2-40B4-BE49-F238E27FC236}">
                    <a16:creationId xmlns:a16="http://schemas.microsoft.com/office/drawing/2014/main" id="{5D9D2582-5FE0-F925-7930-158FD20A692C}"/>
                  </a:ext>
                </a:extLst>
              </p:cNvPr>
              <p:cNvGrpSpPr/>
              <p:nvPr/>
            </p:nvGrpSpPr>
            <p:grpSpPr>
              <a:xfrm>
                <a:off x="338863" y="2009976"/>
                <a:ext cx="10696975" cy="1867742"/>
                <a:chOff x="338863" y="2009976"/>
                <a:chExt cx="10696975" cy="1867742"/>
              </a:xfrm>
            </p:grpSpPr>
            <p:cxnSp>
              <p:nvCxnSpPr>
                <p:cNvPr id="20" name="Straight Connector 19">
                  <a:extLst>
                    <a:ext uri="{FF2B5EF4-FFF2-40B4-BE49-F238E27FC236}">
                      <a16:creationId xmlns:a16="http://schemas.microsoft.com/office/drawing/2014/main" id="{A61FE4A9-0787-5AB6-2F41-EFCD85495DE3}"/>
                    </a:ext>
                  </a:extLst>
                </p:cNvPr>
                <p:cNvCxnSpPr>
                  <a:cxnSpLocks/>
                </p:cNvCxnSpPr>
                <p:nvPr/>
              </p:nvCxnSpPr>
              <p:spPr>
                <a:xfrm>
                  <a:off x="646981" y="2261746"/>
                  <a:ext cx="10388857" cy="0"/>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31BFA3-AD36-7716-6596-9A158507E040}"/>
                    </a:ext>
                  </a:extLst>
                </p:cNvPr>
                <p:cNvCxnSpPr>
                  <a:cxnSpLocks/>
                </p:cNvCxnSpPr>
                <p:nvPr/>
              </p:nvCxnSpPr>
              <p:spPr>
                <a:xfrm>
                  <a:off x="552093" y="2684441"/>
                  <a:ext cx="0" cy="1193277"/>
                </a:xfrm>
                <a:prstGeom prst="line">
                  <a:avLst/>
                </a:prstGeom>
                <a:ln w="38100">
                  <a:solidFill>
                    <a:srgbClr val="B666A8"/>
                  </a:solidFill>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CF12B400-1038-850F-F235-6B545BECB69D}"/>
                    </a:ext>
                  </a:extLst>
                </p:cNvPr>
                <p:cNvSpPr/>
                <p:nvPr/>
              </p:nvSpPr>
              <p:spPr>
                <a:xfrm>
                  <a:off x="338863" y="2009976"/>
                  <a:ext cx="819508" cy="819508"/>
                </a:xfrm>
                <a:prstGeom prst="flowChartConnector">
                  <a:avLst/>
                </a:prstGeom>
                <a:solidFill>
                  <a:schemeClr val="bg1"/>
                </a:solidFill>
                <a:ln w="38100">
                  <a:solidFill>
                    <a:srgbClr val="B666A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sp>
            <p:nvSpPr>
              <p:cNvPr id="18" name="TextBox 17">
                <a:extLst>
                  <a:ext uri="{FF2B5EF4-FFF2-40B4-BE49-F238E27FC236}">
                    <a16:creationId xmlns:a16="http://schemas.microsoft.com/office/drawing/2014/main" id="{778F8F3C-7CB9-8FAE-FF7C-482DCA2484D0}"/>
                  </a:ext>
                </a:extLst>
              </p:cNvPr>
              <p:cNvSpPr txBox="1"/>
              <p:nvPr/>
            </p:nvSpPr>
            <p:spPr>
              <a:xfrm>
                <a:off x="705112" y="2832765"/>
                <a:ext cx="9899214" cy="50359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400" b="0" i="0" dirty="0">
                    <a:solidFill>
                      <a:srgbClr val="333333"/>
                    </a:solidFill>
                    <a:effectLst/>
                  </a:rPr>
                  <a:t> </a:t>
                </a:r>
                <a:endParaRPr kumimoji="0" lang="en-US" sz="2400" b="0" i="0" u="none" strike="noStrike" kern="1200" cap="none" spc="0" normalizeH="0" baseline="0" noProof="0" dirty="0">
                  <a:ln>
                    <a:noFill/>
                  </a:ln>
                  <a:solidFill>
                    <a:srgbClr val="000000"/>
                  </a:solidFill>
                  <a:effectLst/>
                  <a:uLnTx/>
                  <a:uFillTx/>
                  <a:ea typeface="宋体"/>
                  <a:cs typeface="Arial" panose="020B0604020202020204" pitchFamily="34" charset="0"/>
                </a:endParaRPr>
              </a:p>
            </p:txBody>
          </p:sp>
        </p:grpSp>
        <p:pic>
          <p:nvPicPr>
            <p:cNvPr id="11" name="Picture 10">
              <a:extLst>
                <a:ext uri="{FF2B5EF4-FFF2-40B4-BE49-F238E27FC236}">
                  <a16:creationId xmlns:a16="http://schemas.microsoft.com/office/drawing/2014/main" id="{D960406D-88A6-57E7-CDC6-F9481D7F2A33}"/>
                </a:ext>
              </a:extLst>
            </p:cNvPr>
            <p:cNvPicPr>
              <a:picLocks noChangeAspect="1"/>
            </p:cNvPicPr>
            <p:nvPr/>
          </p:nvPicPr>
          <p:blipFill>
            <a:blip r:embed="rId3"/>
            <a:stretch>
              <a:fillRect/>
            </a:stretch>
          </p:blipFill>
          <p:spPr>
            <a:xfrm>
              <a:off x="452834" y="2656158"/>
              <a:ext cx="835356" cy="835356"/>
            </a:xfrm>
            <a:prstGeom prst="rect">
              <a:avLst/>
            </a:prstGeom>
          </p:spPr>
        </p:pic>
      </p:grpSp>
      <p:sp>
        <p:nvSpPr>
          <p:cNvPr id="39" name="TextBox 38">
            <a:extLst>
              <a:ext uri="{FF2B5EF4-FFF2-40B4-BE49-F238E27FC236}">
                <a16:creationId xmlns:a16="http://schemas.microsoft.com/office/drawing/2014/main" id="{36927056-FB5A-C5A2-5D88-7BDCF275AC1F}"/>
              </a:ext>
            </a:extLst>
          </p:cNvPr>
          <p:cNvSpPr txBox="1"/>
          <p:nvPr/>
        </p:nvSpPr>
        <p:spPr>
          <a:xfrm>
            <a:off x="1613620" y="1309392"/>
            <a:ext cx="1991428" cy="400110"/>
          </a:xfrm>
          <a:custGeom>
            <a:avLst/>
            <a:gdLst>
              <a:gd name="connsiteX0" fmla="*/ 0 w 1868996"/>
              <a:gd name="connsiteY0" fmla="*/ 0 h 400110"/>
              <a:gd name="connsiteX1" fmla="*/ 1868996 w 1868996"/>
              <a:gd name="connsiteY1" fmla="*/ 0 h 400110"/>
              <a:gd name="connsiteX2" fmla="*/ 1868996 w 1868996"/>
              <a:gd name="connsiteY2" fmla="*/ 400110 h 400110"/>
              <a:gd name="connsiteX3" fmla="*/ 73407 w 1868996"/>
              <a:gd name="connsiteY3" fmla="*/ 400110 h 400110"/>
              <a:gd name="connsiteX4" fmla="*/ 88268 w 1868996"/>
              <a:gd name="connsiteY4" fmla="*/ 352205 h 400110"/>
              <a:gd name="connsiteX5" fmla="*/ 96875 w 1868996"/>
              <a:gd name="connsiteY5" fmla="*/ 266766 h 400110"/>
              <a:gd name="connsiteX6" fmla="*/ 24519 w 1868996"/>
              <a:gd name="connsiteY6" fmla="*/ 29736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8996" h="400110">
                <a:moveTo>
                  <a:pt x="0" y="0"/>
                </a:moveTo>
                <a:lnTo>
                  <a:pt x="1868996" y="0"/>
                </a:lnTo>
                <a:lnTo>
                  <a:pt x="1868996" y="400110"/>
                </a:lnTo>
                <a:lnTo>
                  <a:pt x="73407" y="400110"/>
                </a:lnTo>
                <a:lnTo>
                  <a:pt x="88268" y="352205"/>
                </a:lnTo>
                <a:cubicBezTo>
                  <a:pt x="93911" y="324608"/>
                  <a:pt x="96875" y="296033"/>
                  <a:pt x="96875" y="266766"/>
                </a:cubicBezTo>
                <a:cubicBezTo>
                  <a:pt x="96875" y="178965"/>
                  <a:pt x="70201" y="97397"/>
                  <a:pt x="24519" y="29736"/>
                </a:cubicBezTo>
                <a:close/>
              </a:path>
            </a:pathLst>
          </a:custGeom>
          <a:solidFill>
            <a:srgbClr val="7030A0"/>
          </a:solidFill>
        </p:spPr>
        <p:txBody>
          <a:bodyPr wrap="square" rtlCol="0">
            <a:noAutofit/>
          </a:bodyPr>
          <a:lstStyle/>
          <a:p>
            <a:r>
              <a:rPr lang="en-US" sz="2000" b="1" dirty="0">
                <a:solidFill>
                  <a:schemeClr val="bg1"/>
                </a:solidFill>
                <a:latin typeface="Arial" panose="020B0604020202020204" pitchFamily="34" charset="0"/>
                <a:cs typeface="Arial" panose="020B0604020202020204" pitchFamily="34" charset="0"/>
              </a:rPr>
              <a:t> LUYỆN TẬP 3</a:t>
            </a:r>
          </a:p>
        </p:txBody>
      </p:sp>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sp>
        <p:nvSpPr>
          <p:cNvPr id="31" name="TextBox 30">
            <a:extLst>
              <a:ext uri="{FF2B5EF4-FFF2-40B4-BE49-F238E27FC236}">
                <a16:creationId xmlns:a16="http://schemas.microsoft.com/office/drawing/2014/main" id="{A4DD7E66-65E1-088C-80E3-D0C057B0CDA2}"/>
              </a:ext>
            </a:extLst>
          </p:cNvPr>
          <p:cNvSpPr txBox="1"/>
          <p:nvPr/>
        </p:nvSpPr>
        <p:spPr>
          <a:xfrm>
            <a:off x="3266030" y="2377106"/>
            <a:ext cx="5400837" cy="3139321"/>
          </a:xfrm>
          <a:prstGeom prst="rect">
            <a:avLst/>
          </a:prstGeom>
          <a:noFill/>
        </p:spPr>
        <p:txBody>
          <a:bodyPr wrap="none" rtlCol="0">
            <a:spAutoFit/>
          </a:bodyPr>
          <a:lstStyle/>
          <a:p>
            <a:r>
              <a:rPr lang="vi-VN" sz="2200" dirty="0">
                <a:cs typeface="Arial" panose="020B0604020202020204" pitchFamily="34" charset="0"/>
              </a:rPr>
              <a:t>Tên nhóm chức trong các chất hữu cơ là</a:t>
            </a:r>
          </a:p>
          <a:p>
            <a:pPr marL="342900" indent="-342900">
              <a:buFont typeface="Arial" panose="020B0604020202020204" pitchFamily="34" charset="0"/>
              <a:buChar char="•"/>
            </a:pPr>
            <a:endParaRPr lang="vi-VN" sz="2200" dirty="0">
              <a:cs typeface="Arial" panose="020B0604020202020204" pitchFamily="34" charset="0"/>
            </a:endParaRPr>
          </a:p>
          <a:p>
            <a:pPr marL="457200" indent="-457200">
              <a:buFont typeface="+mj-lt"/>
              <a:buAutoNum type="arabicPeriod"/>
            </a:pPr>
            <a:r>
              <a:rPr lang="vi-VN" sz="2200" dirty="0">
                <a:cs typeface="Arial" panose="020B0604020202020204" pitchFamily="34" charset="0"/>
              </a:rPr>
              <a:t>Ether</a:t>
            </a:r>
          </a:p>
          <a:p>
            <a:pPr marL="457200" indent="-457200">
              <a:buFont typeface="+mj-lt"/>
              <a:buAutoNum type="arabicPeriod"/>
            </a:pPr>
            <a:r>
              <a:rPr lang="vi-VN" sz="2200" dirty="0">
                <a:cs typeface="Arial" panose="020B0604020202020204" pitchFamily="34" charset="0"/>
              </a:rPr>
              <a:t>amine bậc 1</a:t>
            </a:r>
          </a:p>
          <a:p>
            <a:pPr marL="457200" indent="-457200">
              <a:buFont typeface="+mj-lt"/>
              <a:buAutoNum type="arabicPeriod"/>
            </a:pPr>
            <a:r>
              <a:rPr lang="vi-VN" sz="2200" dirty="0">
                <a:cs typeface="Arial" panose="020B0604020202020204" pitchFamily="34" charset="0"/>
              </a:rPr>
              <a:t>Aldehyde</a:t>
            </a:r>
          </a:p>
          <a:p>
            <a:pPr marL="457200" indent="-457200">
              <a:buFont typeface="+mj-lt"/>
              <a:buAutoNum type="arabicPeriod"/>
            </a:pPr>
            <a:r>
              <a:rPr lang="vi-VN" sz="2200" dirty="0">
                <a:cs typeface="Arial" panose="020B0604020202020204" pitchFamily="34" charset="0"/>
              </a:rPr>
              <a:t>Carboxylic acid</a:t>
            </a:r>
          </a:p>
          <a:p>
            <a:pPr marL="457200" indent="-457200">
              <a:buFont typeface="+mj-lt"/>
              <a:buAutoNum type="arabicPeriod"/>
            </a:pPr>
            <a:r>
              <a:rPr lang="vi-VN" sz="2200" dirty="0">
                <a:cs typeface="Arial" panose="020B0604020202020204" pitchFamily="34" charset="0"/>
              </a:rPr>
              <a:t>Ketone</a:t>
            </a:r>
          </a:p>
          <a:p>
            <a:pPr marL="457200" indent="-457200">
              <a:buFont typeface="+mj-lt"/>
              <a:buAutoNum type="arabicPeriod"/>
            </a:pPr>
            <a:r>
              <a:rPr lang="vi-VN" sz="2200" dirty="0">
                <a:cs typeface="Arial" panose="020B0604020202020204" pitchFamily="34" charset="0"/>
              </a:rPr>
              <a:t>Alcohol</a:t>
            </a:r>
          </a:p>
          <a:p>
            <a:pPr marL="457200" indent="-457200">
              <a:buFont typeface="+mj-lt"/>
              <a:buAutoNum type="arabicPeriod"/>
            </a:pPr>
            <a:r>
              <a:rPr lang="vi-VN" sz="2200" dirty="0">
                <a:cs typeface="Arial" panose="020B0604020202020204" pitchFamily="34" charset="0"/>
              </a:rPr>
              <a:t>Ester</a:t>
            </a:r>
            <a:endParaRPr lang="en-US" sz="2200" dirty="0">
              <a:latin typeface="Arial" panose="020B0604020202020204" pitchFamily="34" charset="0"/>
              <a:cs typeface="Arial" panose="020B0604020202020204" pitchFamily="34" charset="0"/>
            </a:endParaRPr>
          </a:p>
        </p:txBody>
      </p:sp>
      <p:sp>
        <p:nvSpPr>
          <p:cNvPr id="28" name="Rectangle: Top Corners Snipped 27">
            <a:extLst>
              <a:ext uri="{FF2B5EF4-FFF2-40B4-BE49-F238E27FC236}">
                <a16:creationId xmlns:a16="http://schemas.microsoft.com/office/drawing/2014/main" id="{DED1F04A-68E4-E1BD-C9E0-DA4972B6722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6DC05D3-FD8A-F162-0136-957C5D3A7768}"/>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900020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40C67F8-F501-E8EB-654B-29880A57480B}"/>
              </a:ext>
            </a:extLst>
          </p:cNvPr>
          <p:cNvSpPr>
            <a:spLocks noChangeArrowheads="1"/>
          </p:cNvSpPr>
          <p:nvPr/>
        </p:nvSpPr>
        <p:spPr bwMode="auto">
          <a:xfrm>
            <a:off x="3063875" y="3198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ACFE94D7-231D-18AE-7A10-DA5786338AF9}"/>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C70451-A5BC-D696-0066-A0D6DC8A70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89F6E355-88DF-651F-1F87-C52E466360F8}"/>
              </a:ext>
            </a:extLst>
          </p:cNvPr>
          <p:cNvGrpSpPr/>
          <p:nvPr/>
        </p:nvGrpSpPr>
        <p:grpSpPr>
          <a:xfrm>
            <a:off x="10199734" y="4892675"/>
            <a:ext cx="2303132" cy="2181980"/>
            <a:chOff x="10199734" y="4892675"/>
            <a:chExt cx="2303132" cy="2181980"/>
          </a:xfrm>
        </p:grpSpPr>
        <p:pic>
          <p:nvPicPr>
            <p:cNvPr id="8" name="Graphic 7">
              <a:extLst>
                <a:ext uri="{FF2B5EF4-FFF2-40B4-BE49-F238E27FC236}">
                  <a16:creationId xmlns:a16="http://schemas.microsoft.com/office/drawing/2014/main" id="{9B386903-6A61-2A84-4C72-3D25466221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3" name="Graphic 12">
              <a:extLst>
                <a:ext uri="{FF2B5EF4-FFF2-40B4-BE49-F238E27FC236}">
                  <a16:creationId xmlns:a16="http://schemas.microsoft.com/office/drawing/2014/main" id="{350C5E10-D822-2285-E311-5663C319FE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4" name="Graphic 13">
              <a:extLst>
                <a:ext uri="{FF2B5EF4-FFF2-40B4-BE49-F238E27FC236}">
                  <a16:creationId xmlns:a16="http://schemas.microsoft.com/office/drawing/2014/main" id="{94D87715-A2B8-3231-BB43-9DA55C6056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5" name="Graphic 14">
              <a:extLst>
                <a:ext uri="{FF2B5EF4-FFF2-40B4-BE49-F238E27FC236}">
                  <a16:creationId xmlns:a16="http://schemas.microsoft.com/office/drawing/2014/main" id="{ABED9491-3C36-9F79-CCE3-115DD46052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6" name="Graphic 15">
            <a:extLst>
              <a:ext uri="{FF2B5EF4-FFF2-40B4-BE49-F238E27FC236}">
                <a16:creationId xmlns:a16="http://schemas.microsoft.com/office/drawing/2014/main" id="{FD1DEC56-238A-8B0E-F991-5C2946F573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7" name="Group 16">
            <a:extLst>
              <a:ext uri="{FF2B5EF4-FFF2-40B4-BE49-F238E27FC236}">
                <a16:creationId xmlns:a16="http://schemas.microsoft.com/office/drawing/2014/main" id="{44599204-18DC-4186-7AD1-0B14810F0A2C}"/>
              </a:ext>
            </a:extLst>
          </p:cNvPr>
          <p:cNvGrpSpPr/>
          <p:nvPr/>
        </p:nvGrpSpPr>
        <p:grpSpPr>
          <a:xfrm flipH="1">
            <a:off x="-330796" y="4892675"/>
            <a:ext cx="2303132" cy="2181980"/>
            <a:chOff x="10199734" y="4892675"/>
            <a:chExt cx="2303132" cy="2181980"/>
          </a:xfrm>
        </p:grpSpPr>
        <p:pic>
          <p:nvPicPr>
            <p:cNvPr id="23" name="Graphic 22">
              <a:extLst>
                <a:ext uri="{FF2B5EF4-FFF2-40B4-BE49-F238E27FC236}">
                  <a16:creationId xmlns:a16="http://schemas.microsoft.com/office/drawing/2014/main" id="{A1A8D950-5D61-B621-940A-C77B398F2F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24" name="Graphic 23">
              <a:extLst>
                <a:ext uri="{FF2B5EF4-FFF2-40B4-BE49-F238E27FC236}">
                  <a16:creationId xmlns:a16="http://schemas.microsoft.com/office/drawing/2014/main" id="{61AFFBF6-3A09-08A0-C6EA-9D16F115D9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5" name="Graphic 24">
              <a:extLst>
                <a:ext uri="{FF2B5EF4-FFF2-40B4-BE49-F238E27FC236}">
                  <a16:creationId xmlns:a16="http://schemas.microsoft.com/office/drawing/2014/main" id="{F443E272-1D63-D485-C1F3-6927B2FC80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6" name="Graphic 25">
              <a:extLst>
                <a:ext uri="{FF2B5EF4-FFF2-40B4-BE49-F238E27FC236}">
                  <a16:creationId xmlns:a16="http://schemas.microsoft.com/office/drawing/2014/main" id="{FC0A80B2-1AC5-274C-951F-45D1D478EB54}"/>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sp>
        <p:nvSpPr>
          <p:cNvPr id="28" name="Rectangle: Top Corners Snipped 27">
            <a:extLst>
              <a:ext uri="{FF2B5EF4-FFF2-40B4-BE49-F238E27FC236}">
                <a16:creationId xmlns:a16="http://schemas.microsoft.com/office/drawing/2014/main" id="{DED1F04A-68E4-E1BD-C9E0-DA4972B6722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6DC05D3-FD8A-F162-0136-957C5D3A7768}"/>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grpSp>
        <p:nvGrpSpPr>
          <p:cNvPr id="2" name="Group 1">
            <a:extLst>
              <a:ext uri="{FF2B5EF4-FFF2-40B4-BE49-F238E27FC236}">
                <a16:creationId xmlns:a16="http://schemas.microsoft.com/office/drawing/2014/main" id="{27E79403-39C2-B0ED-1F7A-82B7A0F54FF1}"/>
              </a:ext>
            </a:extLst>
          </p:cNvPr>
          <p:cNvGrpSpPr/>
          <p:nvPr/>
        </p:nvGrpSpPr>
        <p:grpSpPr>
          <a:xfrm>
            <a:off x="1425677" y="1100353"/>
            <a:ext cx="9565977" cy="937949"/>
            <a:chOff x="2225896" y="1083789"/>
            <a:chExt cx="10997214" cy="937949"/>
          </a:xfrm>
        </p:grpSpPr>
        <p:pic>
          <p:nvPicPr>
            <p:cNvPr id="4" name="Picture 3">
              <a:extLst>
                <a:ext uri="{FF2B5EF4-FFF2-40B4-BE49-F238E27FC236}">
                  <a16:creationId xmlns:a16="http://schemas.microsoft.com/office/drawing/2014/main" id="{0C42274D-FAA7-01A1-A15F-31E2939280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5896" y="1214565"/>
              <a:ext cx="823428" cy="676275"/>
            </a:xfrm>
            <a:prstGeom prst="rect">
              <a:avLst/>
            </a:prstGeom>
          </p:spPr>
        </p:pic>
        <p:sp>
          <p:nvSpPr>
            <p:cNvPr id="19" name="TextBox 18">
              <a:extLst>
                <a:ext uri="{FF2B5EF4-FFF2-40B4-BE49-F238E27FC236}">
                  <a16:creationId xmlns:a16="http://schemas.microsoft.com/office/drawing/2014/main" id="{A5DB4B4F-DC08-0F1A-8679-8E172844947E}"/>
                </a:ext>
              </a:extLst>
            </p:cNvPr>
            <p:cNvSpPr txBox="1"/>
            <p:nvPr/>
          </p:nvSpPr>
          <p:spPr>
            <a:xfrm>
              <a:off x="3150576" y="1083789"/>
              <a:ext cx="10072534" cy="937949"/>
            </a:xfrm>
            <a:prstGeom prst="rect">
              <a:avLst/>
            </a:prstGeom>
            <a:noFill/>
          </p:spPr>
          <p:txBody>
            <a:bodyPr wrap="square" rtlCol="0">
              <a:spAutoFit/>
            </a:bodyPr>
            <a:lstStyle/>
            <a:p>
              <a:pPr>
                <a:lnSpc>
                  <a:spcPct val="120000"/>
                </a:lnSpc>
              </a:pPr>
              <a:r>
                <a:rPr lang="vi-VN" sz="2400" dirty="0"/>
                <a:t>P</a:t>
              </a:r>
              <a:r>
                <a:rPr lang="en-US" sz="2400" dirty="0" err="1">
                  <a:latin typeface="Arial" panose="020B0604020202020204" pitchFamily="34" charset="0"/>
                  <a:cs typeface="Arial" panose="020B0604020202020204" pitchFamily="34" charset="0"/>
                </a:rPr>
                <a: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p</a:t>
              </a:r>
              <a:r>
                <a:rPr lang="vi-VN" sz="2400" dirty="0">
                  <a:latin typeface="Arial" panose="020B0604020202020204" pitchFamily="34" charset="0"/>
                  <a:cs typeface="Arial" panose="020B0604020202020204" pitchFamily="34" charset="0"/>
                </a:rPr>
                <a:t>hổ </a:t>
              </a:r>
              <a:r>
                <a:rPr lang="vi-VN" sz="2400" dirty="0"/>
                <a:t>hồng ngoại là</a:t>
              </a:r>
              <a:r>
                <a:rPr lang="en-US" sz="2400" dirty="0"/>
                <a:t> </a:t>
              </a:r>
              <a:r>
                <a:rPr lang="en-US" sz="2400" dirty="0">
                  <a:latin typeface="Arial" panose="020B0604020202020204" pitchFamily="34" charset="0"/>
                  <a:cs typeface="Arial" panose="020B0604020202020204" pitchFamily="34" charset="0"/>
                </a:rPr>
                <a:t>(Infrared Spectroscopy : IR)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a:t>
              </a:r>
              <a:endParaRPr lang="vi-VN" sz="2400" dirty="0"/>
            </a:p>
          </p:txBody>
        </p:sp>
      </p:grpSp>
      <p:pic>
        <p:nvPicPr>
          <p:cNvPr id="34" name="Picture 2" descr="Cảm biến máy ảnh có thể nhận biết được quang phổ cận hồng ngoại, thêm chiều  sâu cho hình chụp">
            <a:extLst>
              <a:ext uri="{FF2B5EF4-FFF2-40B4-BE49-F238E27FC236}">
                <a16:creationId xmlns:a16="http://schemas.microsoft.com/office/drawing/2014/main" id="{338E8701-F312-F925-3F59-F3CE1F6692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78092" y="2492959"/>
            <a:ext cx="8098401" cy="280160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067C49F2-8F3B-92E3-B3CD-8FF6CC5A398B}"/>
              </a:ext>
            </a:extLst>
          </p:cNvPr>
          <p:cNvSpPr/>
          <p:nvPr/>
        </p:nvSpPr>
        <p:spPr>
          <a:xfrm>
            <a:off x="6597446" y="3067055"/>
            <a:ext cx="3616462" cy="1945959"/>
          </a:xfrm>
          <a:prstGeom prst="rect">
            <a:avLst/>
          </a:prstGeom>
          <a:noFill/>
          <a:ln w="76200">
            <a:solidFill>
              <a:srgbClr val="001D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3131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cxnSp>
        <p:nvCxnSpPr>
          <p:cNvPr id="6" name="Straight Arrow Connector 5">
            <a:extLst>
              <a:ext uri="{FF2B5EF4-FFF2-40B4-BE49-F238E27FC236}">
                <a16:creationId xmlns:a16="http://schemas.microsoft.com/office/drawing/2014/main" id="{047332BD-AF7A-09AB-37BD-16C1E7C1FE2E}"/>
              </a:ext>
            </a:extLst>
          </p:cNvPr>
          <p:cNvCxnSpPr>
            <a:cxnSpLocks/>
          </p:cNvCxnSpPr>
          <p:nvPr/>
        </p:nvCxnSpPr>
        <p:spPr>
          <a:xfrm flipV="1">
            <a:off x="5510213" y="1392098"/>
            <a:ext cx="0" cy="32655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5FBD867-0F4F-7C0E-1B55-C39AA92D1CE0}"/>
              </a:ext>
            </a:extLst>
          </p:cNvPr>
          <p:cNvCxnSpPr>
            <a:cxnSpLocks/>
          </p:cNvCxnSpPr>
          <p:nvPr/>
        </p:nvCxnSpPr>
        <p:spPr>
          <a:xfrm>
            <a:off x="5990542" y="5087923"/>
            <a:ext cx="514826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0AC52E-F97F-2B19-B9CF-06FBE490B975}"/>
              </a:ext>
            </a:extLst>
          </p:cNvPr>
          <p:cNvSpPr txBox="1"/>
          <p:nvPr/>
        </p:nvSpPr>
        <p:spPr>
          <a:xfrm>
            <a:off x="5739823" y="5292718"/>
            <a:ext cx="5563176" cy="867482"/>
          </a:xfrm>
          <a:prstGeom prst="rect">
            <a:avLst/>
          </a:prstGeom>
          <a:noFill/>
        </p:spPr>
        <p:txBody>
          <a:bodyPr wrap="square" rtlCol="0">
            <a:spAutoFit/>
          </a:bodyPr>
          <a:lstStyle/>
          <a:p>
            <a:pPr>
              <a:lnSpc>
                <a:spcPct val="120000"/>
              </a:lnSpc>
            </a:pPr>
            <a:r>
              <a:rPr lang="vi-VN" sz="2200" dirty="0"/>
              <a:t>Trục hoành của phổ biểu diễn dải số sóng (có đơn vị là cm</a:t>
            </a:r>
            <a:r>
              <a:rPr lang="vi-VN" sz="2200" baseline="30000" dirty="0"/>
              <a:t>–1</a:t>
            </a:r>
            <a:r>
              <a:rPr lang="vi-VN" sz="2200" dirty="0"/>
              <a:t>) thuộc vùng hồng ngoại.</a:t>
            </a:r>
          </a:p>
        </p:txBody>
      </p:sp>
      <p:grpSp>
        <p:nvGrpSpPr>
          <p:cNvPr id="2" name="Group 1">
            <a:extLst>
              <a:ext uri="{FF2B5EF4-FFF2-40B4-BE49-F238E27FC236}">
                <a16:creationId xmlns:a16="http://schemas.microsoft.com/office/drawing/2014/main" id="{FC186023-EADA-5C3D-9C0F-F2F851B3540A}"/>
              </a:ext>
            </a:extLst>
          </p:cNvPr>
          <p:cNvGrpSpPr/>
          <p:nvPr/>
        </p:nvGrpSpPr>
        <p:grpSpPr>
          <a:xfrm>
            <a:off x="5522843" y="1226741"/>
            <a:ext cx="6228715" cy="3748343"/>
            <a:chOff x="2848371" y="2380148"/>
            <a:chExt cx="6228715" cy="3748343"/>
          </a:xfrm>
        </p:grpSpPr>
        <p:pic>
          <p:nvPicPr>
            <p:cNvPr id="11" name="Picture 10">
              <a:extLst>
                <a:ext uri="{FF2B5EF4-FFF2-40B4-BE49-F238E27FC236}">
                  <a16:creationId xmlns:a16="http://schemas.microsoft.com/office/drawing/2014/main" id="{8C4E592D-EFDF-335C-9E8B-5E748D1CC5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406" y="2458271"/>
              <a:ext cx="5673089" cy="3352800"/>
            </a:xfrm>
            <a:prstGeom prst="rect">
              <a:avLst/>
            </a:prstGeom>
            <a:effectLst/>
          </p:spPr>
        </p:pic>
        <p:sp>
          <p:nvSpPr>
            <p:cNvPr id="13" name="Freeform: Shape 12">
              <a:extLst>
                <a:ext uri="{FF2B5EF4-FFF2-40B4-BE49-F238E27FC236}">
                  <a16:creationId xmlns:a16="http://schemas.microsoft.com/office/drawing/2014/main" id="{0A4C0383-E970-3C5E-1208-293BF150F7DD}"/>
                </a:ext>
              </a:extLst>
            </p:cNvPr>
            <p:cNvSpPr/>
            <p:nvPr/>
          </p:nvSpPr>
          <p:spPr>
            <a:xfrm>
              <a:off x="3331606" y="2398263"/>
              <a:ext cx="5745480" cy="3352800"/>
            </a:xfrm>
            <a:custGeom>
              <a:avLst/>
              <a:gdLst>
                <a:gd name="connsiteX0" fmla="*/ 0 w 5745480"/>
                <a:gd name="connsiteY0" fmla="*/ 0 h 3352800"/>
                <a:gd name="connsiteX1" fmla="*/ 0 w 5745480"/>
                <a:gd name="connsiteY1" fmla="*/ 3352800 h 3352800"/>
                <a:gd name="connsiteX2" fmla="*/ 5745480 w 5745480"/>
                <a:gd name="connsiteY2" fmla="*/ 3352800 h 3352800"/>
              </a:gdLst>
              <a:ahLst/>
              <a:cxnLst>
                <a:cxn ang="0">
                  <a:pos x="connsiteX0" y="connsiteY0"/>
                </a:cxn>
                <a:cxn ang="0">
                  <a:pos x="connsiteX1" y="connsiteY1"/>
                </a:cxn>
                <a:cxn ang="0">
                  <a:pos x="connsiteX2" y="connsiteY2"/>
                </a:cxn>
              </a:cxnLst>
              <a:rect l="l" t="t" r="r" b="b"/>
              <a:pathLst>
                <a:path w="5745480" h="3352800">
                  <a:moveTo>
                    <a:pt x="0" y="0"/>
                  </a:moveTo>
                  <a:lnTo>
                    <a:pt x="0" y="3352800"/>
                  </a:lnTo>
                  <a:lnTo>
                    <a:pt x="5745480" y="33528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E647127-4647-CD80-FCB9-61B2947DDC0F}"/>
                </a:ext>
              </a:extLst>
            </p:cNvPr>
            <p:cNvSpPr>
              <a:spLocks noChangeAspect="1"/>
            </p:cNvSpPr>
            <p:nvPr/>
          </p:nvSpPr>
          <p:spPr>
            <a:xfrm>
              <a:off x="3258740" y="2415409"/>
              <a:ext cx="72000" cy="3245498"/>
            </a:xfrm>
            <a:custGeom>
              <a:avLst/>
              <a:gdLst>
                <a:gd name="connsiteX0" fmla="*/ 0 w 72000"/>
                <a:gd name="connsiteY0" fmla="*/ 3227498 h 3245498"/>
                <a:gd name="connsiteX1" fmla="*/ 72000 w 72000"/>
                <a:gd name="connsiteY1" fmla="*/ 3227498 h 3245498"/>
                <a:gd name="connsiteX2" fmla="*/ 72000 w 72000"/>
                <a:gd name="connsiteY2" fmla="*/ 3245498 h 3245498"/>
                <a:gd name="connsiteX3" fmla="*/ 0 w 72000"/>
                <a:gd name="connsiteY3" fmla="*/ 3245498 h 3245498"/>
                <a:gd name="connsiteX4" fmla="*/ 33337 w 72000"/>
                <a:gd name="connsiteY4" fmla="*/ 3158820 h 3245498"/>
                <a:gd name="connsiteX5" fmla="*/ 69337 w 72000"/>
                <a:gd name="connsiteY5" fmla="*/ 3158820 h 3245498"/>
                <a:gd name="connsiteX6" fmla="*/ 69337 w 72000"/>
                <a:gd name="connsiteY6" fmla="*/ 3176820 h 3245498"/>
                <a:gd name="connsiteX7" fmla="*/ 33337 w 72000"/>
                <a:gd name="connsiteY7" fmla="*/ 3176820 h 3245498"/>
                <a:gd name="connsiteX8" fmla="*/ 33337 w 72000"/>
                <a:gd name="connsiteY8" fmla="*/ 3090150 h 3245498"/>
                <a:gd name="connsiteX9" fmla="*/ 69337 w 72000"/>
                <a:gd name="connsiteY9" fmla="*/ 3090150 h 3245498"/>
                <a:gd name="connsiteX10" fmla="*/ 69337 w 72000"/>
                <a:gd name="connsiteY10" fmla="*/ 3108150 h 3245498"/>
                <a:gd name="connsiteX11" fmla="*/ 33337 w 72000"/>
                <a:gd name="connsiteY11" fmla="*/ 3108150 h 3245498"/>
                <a:gd name="connsiteX12" fmla="*/ 33337 w 72000"/>
                <a:gd name="connsiteY12" fmla="*/ 3021480 h 3245498"/>
                <a:gd name="connsiteX13" fmla="*/ 69337 w 72000"/>
                <a:gd name="connsiteY13" fmla="*/ 3021480 h 3245498"/>
                <a:gd name="connsiteX14" fmla="*/ 69337 w 72000"/>
                <a:gd name="connsiteY14" fmla="*/ 3039480 h 3245498"/>
                <a:gd name="connsiteX15" fmla="*/ 33337 w 72000"/>
                <a:gd name="connsiteY15" fmla="*/ 3039480 h 3245498"/>
                <a:gd name="connsiteX16" fmla="*/ 33337 w 72000"/>
                <a:gd name="connsiteY16" fmla="*/ 2952810 h 3245498"/>
                <a:gd name="connsiteX17" fmla="*/ 69337 w 72000"/>
                <a:gd name="connsiteY17" fmla="*/ 2952810 h 3245498"/>
                <a:gd name="connsiteX18" fmla="*/ 69337 w 72000"/>
                <a:gd name="connsiteY18" fmla="*/ 2970810 h 3245498"/>
                <a:gd name="connsiteX19" fmla="*/ 33337 w 72000"/>
                <a:gd name="connsiteY19" fmla="*/ 2970810 h 3245498"/>
                <a:gd name="connsiteX20" fmla="*/ 0 w 72000"/>
                <a:gd name="connsiteY20" fmla="*/ 2884140 h 3245498"/>
                <a:gd name="connsiteX21" fmla="*/ 72000 w 72000"/>
                <a:gd name="connsiteY21" fmla="*/ 2884140 h 3245498"/>
                <a:gd name="connsiteX22" fmla="*/ 72000 w 72000"/>
                <a:gd name="connsiteY22" fmla="*/ 2902140 h 3245498"/>
                <a:gd name="connsiteX23" fmla="*/ 0 w 72000"/>
                <a:gd name="connsiteY23" fmla="*/ 2902140 h 3245498"/>
                <a:gd name="connsiteX24" fmla="*/ 33337 w 72000"/>
                <a:gd name="connsiteY24" fmla="*/ 2815470 h 3245498"/>
                <a:gd name="connsiteX25" fmla="*/ 69337 w 72000"/>
                <a:gd name="connsiteY25" fmla="*/ 2815470 h 3245498"/>
                <a:gd name="connsiteX26" fmla="*/ 69337 w 72000"/>
                <a:gd name="connsiteY26" fmla="*/ 2833470 h 3245498"/>
                <a:gd name="connsiteX27" fmla="*/ 33337 w 72000"/>
                <a:gd name="connsiteY27" fmla="*/ 2833470 h 3245498"/>
                <a:gd name="connsiteX28" fmla="*/ 33337 w 72000"/>
                <a:gd name="connsiteY28" fmla="*/ 2746800 h 3245498"/>
                <a:gd name="connsiteX29" fmla="*/ 69337 w 72000"/>
                <a:gd name="connsiteY29" fmla="*/ 2746800 h 3245498"/>
                <a:gd name="connsiteX30" fmla="*/ 69337 w 72000"/>
                <a:gd name="connsiteY30" fmla="*/ 2764800 h 3245498"/>
                <a:gd name="connsiteX31" fmla="*/ 33337 w 72000"/>
                <a:gd name="connsiteY31" fmla="*/ 2764800 h 3245498"/>
                <a:gd name="connsiteX32" fmla="*/ 33337 w 72000"/>
                <a:gd name="connsiteY32" fmla="*/ 2678130 h 3245498"/>
                <a:gd name="connsiteX33" fmla="*/ 69337 w 72000"/>
                <a:gd name="connsiteY33" fmla="*/ 2678130 h 3245498"/>
                <a:gd name="connsiteX34" fmla="*/ 69337 w 72000"/>
                <a:gd name="connsiteY34" fmla="*/ 2696130 h 3245498"/>
                <a:gd name="connsiteX35" fmla="*/ 33337 w 72000"/>
                <a:gd name="connsiteY35" fmla="*/ 2696130 h 3245498"/>
                <a:gd name="connsiteX36" fmla="*/ 33337 w 72000"/>
                <a:gd name="connsiteY36" fmla="*/ 2609460 h 3245498"/>
                <a:gd name="connsiteX37" fmla="*/ 69337 w 72000"/>
                <a:gd name="connsiteY37" fmla="*/ 2609460 h 3245498"/>
                <a:gd name="connsiteX38" fmla="*/ 69337 w 72000"/>
                <a:gd name="connsiteY38" fmla="*/ 2627460 h 3245498"/>
                <a:gd name="connsiteX39" fmla="*/ 33337 w 72000"/>
                <a:gd name="connsiteY39" fmla="*/ 2627460 h 3245498"/>
                <a:gd name="connsiteX40" fmla="*/ 0 w 72000"/>
                <a:gd name="connsiteY40" fmla="*/ 2540790 h 3245498"/>
                <a:gd name="connsiteX41" fmla="*/ 72000 w 72000"/>
                <a:gd name="connsiteY41" fmla="*/ 2540790 h 3245498"/>
                <a:gd name="connsiteX42" fmla="*/ 72000 w 72000"/>
                <a:gd name="connsiteY42" fmla="*/ 2558790 h 3245498"/>
                <a:gd name="connsiteX43" fmla="*/ 0 w 72000"/>
                <a:gd name="connsiteY43" fmla="*/ 2558790 h 3245498"/>
                <a:gd name="connsiteX44" fmla="*/ 33337 w 72000"/>
                <a:gd name="connsiteY44" fmla="*/ 2472120 h 3245498"/>
                <a:gd name="connsiteX45" fmla="*/ 69337 w 72000"/>
                <a:gd name="connsiteY45" fmla="*/ 2472120 h 3245498"/>
                <a:gd name="connsiteX46" fmla="*/ 69337 w 72000"/>
                <a:gd name="connsiteY46" fmla="*/ 2490120 h 3245498"/>
                <a:gd name="connsiteX47" fmla="*/ 33337 w 72000"/>
                <a:gd name="connsiteY47" fmla="*/ 2490120 h 3245498"/>
                <a:gd name="connsiteX48" fmla="*/ 33337 w 72000"/>
                <a:gd name="connsiteY48" fmla="*/ 2403450 h 3245498"/>
                <a:gd name="connsiteX49" fmla="*/ 69337 w 72000"/>
                <a:gd name="connsiteY49" fmla="*/ 2403450 h 3245498"/>
                <a:gd name="connsiteX50" fmla="*/ 69337 w 72000"/>
                <a:gd name="connsiteY50" fmla="*/ 2421450 h 3245498"/>
                <a:gd name="connsiteX51" fmla="*/ 33337 w 72000"/>
                <a:gd name="connsiteY51" fmla="*/ 2421450 h 3245498"/>
                <a:gd name="connsiteX52" fmla="*/ 33337 w 72000"/>
                <a:gd name="connsiteY52" fmla="*/ 2334780 h 3245498"/>
                <a:gd name="connsiteX53" fmla="*/ 69337 w 72000"/>
                <a:gd name="connsiteY53" fmla="*/ 2334780 h 3245498"/>
                <a:gd name="connsiteX54" fmla="*/ 69337 w 72000"/>
                <a:gd name="connsiteY54" fmla="*/ 2352780 h 3245498"/>
                <a:gd name="connsiteX55" fmla="*/ 33337 w 72000"/>
                <a:gd name="connsiteY55" fmla="*/ 2352780 h 3245498"/>
                <a:gd name="connsiteX56" fmla="*/ 33337 w 72000"/>
                <a:gd name="connsiteY56" fmla="*/ 2266110 h 3245498"/>
                <a:gd name="connsiteX57" fmla="*/ 69337 w 72000"/>
                <a:gd name="connsiteY57" fmla="*/ 2266110 h 3245498"/>
                <a:gd name="connsiteX58" fmla="*/ 69337 w 72000"/>
                <a:gd name="connsiteY58" fmla="*/ 2284110 h 3245498"/>
                <a:gd name="connsiteX59" fmla="*/ 33337 w 72000"/>
                <a:gd name="connsiteY59" fmla="*/ 2284110 h 3245498"/>
                <a:gd name="connsiteX60" fmla="*/ 0 w 72000"/>
                <a:gd name="connsiteY60" fmla="*/ 2197440 h 3245498"/>
                <a:gd name="connsiteX61" fmla="*/ 72000 w 72000"/>
                <a:gd name="connsiteY61" fmla="*/ 2197440 h 3245498"/>
                <a:gd name="connsiteX62" fmla="*/ 72000 w 72000"/>
                <a:gd name="connsiteY62" fmla="*/ 2215440 h 3245498"/>
                <a:gd name="connsiteX63" fmla="*/ 0 w 72000"/>
                <a:gd name="connsiteY63" fmla="*/ 2215440 h 3245498"/>
                <a:gd name="connsiteX64" fmla="*/ 33337 w 72000"/>
                <a:gd name="connsiteY64" fmla="*/ 2128770 h 3245498"/>
                <a:gd name="connsiteX65" fmla="*/ 69337 w 72000"/>
                <a:gd name="connsiteY65" fmla="*/ 2128770 h 3245498"/>
                <a:gd name="connsiteX66" fmla="*/ 69337 w 72000"/>
                <a:gd name="connsiteY66" fmla="*/ 2146770 h 3245498"/>
                <a:gd name="connsiteX67" fmla="*/ 33337 w 72000"/>
                <a:gd name="connsiteY67" fmla="*/ 2146770 h 3245498"/>
                <a:gd name="connsiteX68" fmla="*/ 33337 w 72000"/>
                <a:gd name="connsiteY68" fmla="*/ 2060100 h 3245498"/>
                <a:gd name="connsiteX69" fmla="*/ 69337 w 72000"/>
                <a:gd name="connsiteY69" fmla="*/ 2060100 h 3245498"/>
                <a:gd name="connsiteX70" fmla="*/ 69337 w 72000"/>
                <a:gd name="connsiteY70" fmla="*/ 2078100 h 3245498"/>
                <a:gd name="connsiteX71" fmla="*/ 33337 w 72000"/>
                <a:gd name="connsiteY71" fmla="*/ 2078100 h 3245498"/>
                <a:gd name="connsiteX72" fmla="*/ 33337 w 72000"/>
                <a:gd name="connsiteY72" fmla="*/ 1991430 h 3245498"/>
                <a:gd name="connsiteX73" fmla="*/ 69337 w 72000"/>
                <a:gd name="connsiteY73" fmla="*/ 1991430 h 3245498"/>
                <a:gd name="connsiteX74" fmla="*/ 69337 w 72000"/>
                <a:gd name="connsiteY74" fmla="*/ 2009430 h 3245498"/>
                <a:gd name="connsiteX75" fmla="*/ 33337 w 72000"/>
                <a:gd name="connsiteY75" fmla="*/ 2009430 h 3245498"/>
                <a:gd name="connsiteX76" fmla="*/ 33337 w 72000"/>
                <a:gd name="connsiteY76" fmla="*/ 1922760 h 3245498"/>
                <a:gd name="connsiteX77" fmla="*/ 69337 w 72000"/>
                <a:gd name="connsiteY77" fmla="*/ 1922760 h 3245498"/>
                <a:gd name="connsiteX78" fmla="*/ 69337 w 72000"/>
                <a:gd name="connsiteY78" fmla="*/ 1940760 h 3245498"/>
                <a:gd name="connsiteX79" fmla="*/ 33337 w 72000"/>
                <a:gd name="connsiteY79" fmla="*/ 1940760 h 3245498"/>
                <a:gd name="connsiteX80" fmla="*/ 0 w 72000"/>
                <a:gd name="connsiteY80" fmla="*/ 1854090 h 3245498"/>
                <a:gd name="connsiteX81" fmla="*/ 72000 w 72000"/>
                <a:gd name="connsiteY81" fmla="*/ 1854090 h 3245498"/>
                <a:gd name="connsiteX82" fmla="*/ 72000 w 72000"/>
                <a:gd name="connsiteY82" fmla="*/ 1872090 h 3245498"/>
                <a:gd name="connsiteX83" fmla="*/ 0 w 72000"/>
                <a:gd name="connsiteY83" fmla="*/ 1872090 h 3245498"/>
                <a:gd name="connsiteX84" fmla="*/ 33337 w 72000"/>
                <a:gd name="connsiteY84" fmla="*/ 1785420 h 3245498"/>
                <a:gd name="connsiteX85" fmla="*/ 69337 w 72000"/>
                <a:gd name="connsiteY85" fmla="*/ 1785420 h 3245498"/>
                <a:gd name="connsiteX86" fmla="*/ 69337 w 72000"/>
                <a:gd name="connsiteY86" fmla="*/ 1803420 h 3245498"/>
                <a:gd name="connsiteX87" fmla="*/ 33337 w 72000"/>
                <a:gd name="connsiteY87" fmla="*/ 1803420 h 3245498"/>
                <a:gd name="connsiteX88" fmla="*/ 33337 w 72000"/>
                <a:gd name="connsiteY88" fmla="*/ 1716750 h 3245498"/>
                <a:gd name="connsiteX89" fmla="*/ 69337 w 72000"/>
                <a:gd name="connsiteY89" fmla="*/ 1716750 h 3245498"/>
                <a:gd name="connsiteX90" fmla="*/ 69337 w 72000"/>
                <a:gd name="connsiteY90" fmla="*/ 1734750 h 3245498"/>
                <a:gd name="connsiteX91" fmla="*/ 33337 w 72000"/>
                <a:gd name="connsiteY91" fmla="*/ 1734750 h 3245498"/>
                <a:gd name="connsiteX92" fmla="*/ 33337 w 72000"/>
                <a:gd name="connsiteY92" fmla="*/ 1648080 h 3245498"/>
                <a:gd name="connsiteX93" fmla="*/ 69337 w 72000"/>
                <a:gd name="connsiteY93" fmla="*/ 1648080 h 3245498"/>
                <a:gd name="connsiteX94" fmla="*/ 69337 w 72000"/>
                <a:gd name="connsiteY94" fmla="*/ 1666080 h 3245498"/>
                <a:gd name="connsiteX95" fmla="*/ 33337 w 72000"/>
                <a:gd name="connsiteY95" fmla="*/ 1666080 h 3245498"/>
                <a:gd name="connsiteX96" fmla="*/ 33337 w 72000"/>
                <a:gd name="connsiteY96" fmla="*/ 1579410 h 3245498"/>
                <a:gd name="connsiteX97" fmla="*/ 69337 w 72000"/>
                <a:gd name="connsiteY97" fmla="*/ 1579410 h 3245498"/>
                <a:gd name="connsiteX98" fmla="*/ 69337 w 72000"/>
                <a:gd name="connsiteY98" fmla="*/ 1597410 h 3245498"/>
                <a:gd name="connsiteX99" fmla="*/ 33337 w 72000"/>
                <a:gd name="connsiteY99" fmla="*/ 1597410 h 3245498"/>
                <a:gd name="connsiteX100" fmla="*/ 0 w 72000"/>
                <a:gd name="connsiteY100" fmla="*/ 1510740 h 3245498"/>
                <a:gd name="connsiteX101" fmla="*/ 72000 w 72000"/>
                <a:gd name="connsiteY101" fmla="*/ 1510740 h 3245498"/>
                <a:gd name="connsiteX102" fmla="*/ 72000 w 72000"/>
                <a:gd name="connsiteY102" fmla="*/ 1528740 h 3245498"/>
                <a:gd name="connsiteX103" fmla="*/ 0 w 72000"/>
                <a:gd name="connsiteY103" fmla="*/ 1528740 h 3245498"/>
                <a:gd name="connsiteX104" fmla="*/ 33337 w 72000"/>
                <a:gd name="connsiteY104" fmla="*/ 1442070 h 3245498"/>
                <a:gd name="connsiteX105" fmla="*/ 69337 w 72000"/>
                <a:gd name="connsiteY105" fmla="*/ 1442070 h 3245498"/>
                <a:gd name="connsiteX106" fmla="*/ 69337 w 72000"/>
                <a:gd name="connsiteY106" fmla="*/ 1460070 h 3245498"/>
                <a:gd name="connsiteX107" fmla="*/ 33337 w 72000"/>
                <a:gd name="connsiteY107" fmla="*/ 1460070 h 3245498"/>
                <a:gd name="connsiteX108" fmla="*/ 33337 w 72000"/>
                <a:gd name="connsiteY108" fmla="*/ 1373400 h 3245498"/>
                <a:gd name="connsiteX109" fmla="*/ 69337 w 72000"/>
                <a:gd name="connsiteY109" fmla="*/ 1373400 h 3245498"/>
                <a:gd name="connsiteX110" fmla="*/ 69337 w 72000"/>
                <a:gd name="connsiteY110" fmla="*/ 1391400 h 3245498"/>
                <a:gd name="connsiteX111" fmla="*/ 33337 w 72000"/>
                <a:gd name="connsiteY111" fmla="*/ 1391400 h 3245498"/>
                <a:gd name="connsiteX112" fmla="*/ 33337 w 72000"/>
                <a:gd name="connsiteY112" fmla="*/ 1304730 h 3245498"/>
                <a:gd name="connsiteX113" fmla="*/ 69337 w 72000"/>
                <a:gd name="connsiteY113" fmla="*/ 1304730 h 3245498"/>
                <a:gd name="connsiteX114" fmla="*/ 69337 w 72000"/>
                <a:gd name="connsiteY114" fmla="*/ 1322730 h 3245498"/>
                <a:gd name="connsiteX115" fmla="*/ 33337 w 72000"/>
                <a:gd name="connsiteY115" fmla="*/ 1322730 h 3245498"/>
                <a:gd name="connsiteX116" fmla="*/ 33337 w 72000"/>
                <a:gd name="connsiteY116" fmla="*/ 1236060 h 3245498"/>
                <a:gd name="connsiteX117" fmla="*/ 69337 w 72000"/>
                <a:gd name="connsiteY117" fmla="*/ 1236060 h 3245498"/>
                <a:gd name="connsiteX118" fmla="*/ 69337 w 72000"/>
                <a:gd name="connsiteY118" fmla="*/ 1254060 h 3245498"/>
                <a:gd name="connsiteX119" fmla="*/ 33337 w 72000"/>
                <a:gd name="connsiteY119" fmla="*/ 1254060 h 3245498"/>
                <a:gd name="connsiteX120" fmla="*/ 0 w 72000"/>
                <a:gd name="connsiteY120" fmla="*/ 1167390 h 3245498"/>
                <a:gd name="connsiteX121" fmla="*/ 72000 w 72000"/>
                <a:gd name="connsiteY121" fmla="*/ 1167390 h 3245498"/>
                <a:gd name="connsiteX122" fmla="*/ 72000 w 72000"/>
                <a:gd name="connsiteY122" fmla="*/ 1185390 h 3245498"/>
                <a:gd name="connsiteX123" fmla="*/ 0 w 72000"/>
                <a:gd name="connsiteY123" fmla="*/ 1185390 h 3245498"/>
                <a:gd name="connsiteX124" fmla="*/ 33337 w 72000"/>
                <a:gd name="connsiteY124" fmla="*/ 1098720 h 3245498"/>
                <a:gd name="connsiteX125" fmla="*/ 69337 w 72000"/>
                <a:gd name="connsiteY125" fmla="*/ 1098720 h 3245498"/>
                <a:gd name="connsiteX126" fmla="*/ 69337 w 72000"/>
                <a:gd name="connsiteY126" fmla="*/ 1116720 h 3245498"/>
                <a:gd name="connsiteX127" fmla="*/ 33337 w 72000"/>
                <a:gd name="connsiteY127" fmla="*/ 1116720 h 3245498"/>
                <a:gd name="connsiteX128" fmla="*/ 33337 w 72000"/>
                <a:gd name="connsiteY128" fmla="*/ 1030050 h 3245498"/>
                <a:gd name="connsiteX129" fmla="*/ 69337 w 72000"/>
                <a:gd name="connsiteY129" fmla="*/ 1030050 h 3245498"/>
                <a:gd name="connsiteX130" fmla="*/ 69337 w 72000"/>
                <a:gd name="connsiteY130" fmla="*/ 1048050 h 3245498"/>
                <a:gd name="connsiteX131" fmla="*/ 33337 w 72000"/>
                <a:gd name="connsiteY131" fmla="*/ 1048050 h 3245498"/>
                <a:gd name="connsiteX132" fmla="*/ 33337 w 72000"/>
                <a:gd name="connsiteY132" fmla="*/ 961380 h 3245498"/>
                <a:gd name="connsiteX133" fmla="*/ 69337 w 72000"/>
                <a:gd name="connsiteY133" fmla="*/ 961380 h 3245498"/>
                <a:gd name="connsiteX134" fmla="*/ 69337 w 72000"/>
                <a:gd name="connsiteY134" fmla="*/ 979380 h 3245498"/>
                <a:gd name="connsiteX135" fmla="*/ 33337 w 72000"/>
                <a:gd name="connsiteY135" fmla="*/ 979380 h 3245498"/>
                <a:gd name="connsiteX136" fmla="*/ 33337 w 72000"/>
                <a:gd name="connsiteY136" fmla="*/ 892710 h 3245498"/>
                <a:gd name="connsiteX137" fmla="*/ 69337 w 72000"/>
                <a:gd name="connsiteY137" fmla="*/ 892710 h 3245498"/>
                <a:gd name="connsiteX138" fmla="*/ 69337 w 72000"/>
                <a:gd name="connsiteY138" fmla="*/ 910710 h 3245498"/>
                <a:gd name="connsiteX139" fmla="*/ 33337 w 72000"/>
                <a:gd name="connsiteY139" fmla="*/ 910710 h 3245498"/>
                <a:gd name="connsiteX140" fmla="*/ 0 w 72000"/>
                <a:gd name="connsiteY140" fmla="*/ 824040 h 3245498"/>
                <a:gd name="connsiteX141" fmla="*/ 72000 w 72000"/>
                <a:gd name="connsiteY141" fmla="*/ 824040 h 3245498"/>
                <a:gd name="connsiteX142" fmla="*/ 72000 w 72000"/>
                <a:gd name="connsiteY142" fmla="*/ 842040 h 3245498"/>
                <a:gd name="connsiteX143" fmla="*/ 0 w 72000"/>
                <a:gd name="connsiteY143" fmla="*/ 842040 h 3245498"/>
                <a:gd name="connsiteX144" fmla="*/ 33337 w 72000"/>
                <a:gd name="connsiteY144" fmla="*/ 755370 h 3245498"/>
                <a:gd name="connsiteX145" fmla="*/ 69337 w 72000"/>
                <a:gd name="connsiteY145" fmla="*/ 755370 h 3245498"/>
                <a:gd name="connsiteX146" fmla="*/ 69337 w 72000"/>
                <a:gd name="connsiteY146" fmla="*/ 773370 h 3245498"/>
                <a:gd name="connsiteX147" fmla="*/ 33337 w 72000"/>
                <a:gd name="connsiteY147" fmla="*/ 773370 h 3245498"/>
                <a:gd name="connsiteX148" fmla="*/ 33337 w 72000"/>
                <a:gd name="connsiteY148" fmla="*/ 686700 h 3245498"/>
                <a:gd name="connsiteX149" fmla="*/ 69337 w 72000"/>
                <a:gd name="connsiteY149" fmla="*/ 686700 h 3245498"/>
                <a:gd name="connsiteX150" fmla="*/ 69337 w 72000"/>
                <a:gd name="connsiteY150" fmla="*/ 704700 h 3245498"/>
                <a:gd name="connsiteX151" fmla="*/ 33337 w 72000"/>
                <a:gd name="connsiteY151" fmla="*/ 704700 h 3245498"/>
                <a:gd name="connsiteX152" fmla="*/ 33337 w 72000"/>
                <a:gd name="connsiteY152" fmla="*/ 618030 h 3245498"/>
                <a:gd name="connsiteX153" fmla="*/ 69337 w 72000"/>
                <a:gd name="connsiteY153" fmla="*/ 618030 h 3245498"/>
                <a:gd name="connsiteX154" fmla="*/ 69337 w 72000"/>
                <a:gd name="connsiteY154" fmla="*/ 636030 h 3245498"/>
                <a:gd name="connsiteX155" fmla="*/ 33337 w 72000"/>
                <a:gd name="connsiteY155" fmla="*/ 636030 h 3245498"/>
                <a:gd name="connsiteX156" fmla="*/ 33337 w 72000"/>
                <a:gd name="connsiteY156" fmla="*/ 549360 h 3245498"/>
                <a:gd name="connsiteX157" fmla="*/ 69337 w 72000"/>
                <a:gd name="connsiteY157" fmla="*/ 549360 h 3245498"/>
                <a:gd name="connsiteX158" fmla="*/ 69337 w 72000"/>
                <a:gd name="connsiteY158" fmla="*/ 567360 h 3245498"/>
                <a:gd name="connsiteX159" fmla="*/ 33337 w 72000"/>
                <a:gd name="connsiteY159" fmla="*/ 567360 h 3245498"/>
                <a:gd name="connsiteX160" fmla="*/ 0 w 72000"/>
                <a:gd name="connsiteY160" fmla="*/ 480690 h 3245498"/>
                <a:gd name="connsiteX161" fmla="*/ 72000 w 72000"/>
                <a:gd name="connsiteY161" fmla="*/ 480690 h 3245498"/>
                <a:gd name="connsiteX162" fmla="*/ 72000 w 72000"/>
                <a:gd name="connsiteY162" fmla="*/ 498690 h 3245498"/>
                <a:gd name="connsiteX163" fmla="*/ 0 w 72000"/>
                <a:gd name="connsiteY163" fmla="*/ 498690 h 3245498"/>
                <a:gd name="connsiteX164" fmla="*/ 33337 w 72000"/>
                <a:gd name="connsiteY164" fmla="*/ 412020 h 3245498"/>
                <a:gd name="connsiteX165" fmla="*/ 69337 w 72000"/>
                <a:gd name="connsiteY165" fmla="*/ 412020 h 3245498"/>
                <a:gd name="connsiteX166" fmla="*/ 69337 w 72000"/>
                <a:gd name="connsiteY166" fmla="*/ 430020 h 3245498"/>
                <a:gd name="connsiteX167" fmla="*/ 33337 w 72000"/>
                <a:gd name="connsiteY167" fmla="*/ 430020 h 3245498"/>
                <a:gd name="connsiteX168" fmla="*/ 33337 w 72000"/>
                <a:gd name="connsiteY168" fmla="*/ 343350 h 3245498"/>
                <a:gd name="connsiteX169" fmla="*/ 69337 w 72000"/>
                <a:gd name="connsiteY169" fmla="*/ 343350 h 3245498"/>
                <a:gd name="connsiteX170" fmla="*/ 69337 w 72000"/>
                <a:gd name="connsiteY170" fmla="*/ 361350 h 3245498"/>
                <a:gd name="connsiteX171" fmla="*/ 33337 w 72000"/>
                <a:gd name="connsiteY171" fmla="*/ 361350 h 3245498"/>
                <a:gd name="connsiteX172" fmla="*/ 33337 w 72000"/>
                <a:gd name="connsiteY172" fmla="*/ 274680 h 3245498"/>
                <a:gd name="connsiteX173" fmla="*/ 69337 w 72000"/>
                <a:gd name="connsiteY173" fmla="*/ 274680 h 3245498"/>
                <a:gd name="connsiteX174" fmla="*/ 69337 w 72000"/>
                <a:gd name="connsiteY174" fmla="*/ 292680 h 3245498"/>
                <a:gd name="connsiteX175" fmla="*/ 33337 w 72000"/>
                <a:gd name="connsiteY175" fmla="*/ 292680 h 3245498"/>
                <a:gd name="connsiteX176" fmla="*/ 33337 w 72000"/>
                <a:gd name="connsiteY176" fmla="*/ 206010 h 3245498"/>
                <a:gd name="connsiteX177" fmla="*/ 69337 w 72000"/>
                <a:gd name="connsiteY177" fmla="*/ 206010 h 3245498"/>
                <a:gd name="connsiteX178" fmla="*/ 69337 w 72000"/>
                <a:gd name="connsiteY178" fmla="*/ 224010 h 3245498"/>
                <a:gd name="connsiteX179" fmla="*/ 33337 w 72000"/>
                <a:gd name="connsiteY179" fmla="*/ 224010 h 3245498"/>
                <a:gd name="connsiteX180" fmla="*/ 0 w 72000"/>
                <a:gd name="connsiteY180" fmla="*/ 137340 h 3245498"/>
                <a:gd name="connsiteX181" fmla="*/ 72000 w 72000"/>
                <a:gd name="connsiteY181" fmla="*/ 137340 h 3245498"/>
                <a:gd name="connsiteX182" fmla="*/ 72000 w 72000"/>
                <a:gd name="connsiteY182" fmla="*/ 155340 h 3245498"/>
                <a:gd name="connsiteX183" fmla="*/ 0 w 72000"/>
                <a:gd name="connsiteY183" fmla="*/ 155340 h 3245498"/>
                <a:gd name="connsiteX184" fmla="*/ 33337 w 72000"/>
                <a:gd name="connsiteY184" fmla="*/ 68670 h 3245498"/>
                <a:gd name="connsiteX185" fmla="*/ 69337 w 72000"/>
                <a:gd name="connsiteY185" fmla="*/ 68670 h 3245498"/>
                <a:gd name="connsiteX186" fmla="*/ 69337 w 72000"/>
                <a:gd name="connsiteY186" fmla="*/ 86670 h 3245498"/>
                <a:gd name="connsiteX187" fmla="*/ 33337 w 72000"/>
                <a:gd name="connsiteY187" fmla="*/ 86670 h 3245498"/>
                <a:gd name="connsiteX188" fmla="*/ 33337 w 72000"/>
                <a:gd name="connsiteY188" fmla="*/ 0 h 3245498"/>
                <a:gd name="connsiteX189" fmla="*/ 69337 w 72000"/>
                <a:gd name="connsiteY189" fmla="*/ 0 h 3245498"/>
                <a:gd name="connsiteX190" fmla="*/ 69337 w 72000"/>
                <a:gd name="connsiteY190" fmla="*/ 18000 h 3245498"/>
                <a:gd name="connsiteX191" fmla="*/ 33337 w 72000"/>
                <a:gd name="connsiteY191" fmla="*/ 18000 h 324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2000" h="3245498">
                  <a:moveTo>
                    <a:pt x="0" y="3227498"/>
                  </a:moveTo>
                  <a:lnTo>
                    <a:pt x="72000" y="3227498"/>
                  </a:lnTo>
                  <a:lnTo>
                    <a:pt x="72000" y="3245498"/>
                  </a:lnTo>
                  <a:lnTo>
                    <a:pt x="0" y="3245498"/>
                  </a:lnTo>
                  <a:close/>
                  <a:moveTo>
                    <a:pt x="33337" y="3158820"/>
                  </a:moveTo>
                  <a:lnTo>
                    <a:pt x="69337" y="3158820"/>
                  </a:lnTo>
                  <a:lnTo>
                    <a:pt x="69337" y="3176820"/>
                  </a:lnTo>
                  <a:lnTo>
                    <a:pt x="33337" y="3176820"/>
                  </a:lnTo>
                  <a:close/>
                  <a:moveTo>
                    <a:pt x="33337" y="3090150"/>
                  </a:moveTo>
                  <a:lnTo>
                    <a:pt x="69337" y="3090150"/>
                  </a:lnTo>
                  <a:lnTo>
                    <a:pt x="69337" y="3108150"/>
                  </a:lnTo>
                  <a:lnTo>
                    <a:pt x="33337" y="3108150"/>
                  </a:lnTo>
                  <a:close/>
                  <a:moveTo>
                    <a:pt x="33337" y="3021480"/>
                  </a:moveTo>
                  <a:lnTo>
                    <a:pt x="69337" y="3021480"/>
                  </a:lnTo>
                  <a:lnTo>
                    <a:pt x="69337" y="3039480"/>
                  </a:lnTo>
                  <a:lnTo>
                    <a:pt x="33337" y="3039480"/>
                  </a:lnTo>
                  <a:close/>
                  <a:moveTo>
                    <a:pt x="33337" y="2952810"/>
                  </a:moveTo>
                  <a:lnTo>
                    <a:pt x="69337" y="2952810"/>
                  </a:lnTo>
                  <a:lnTo>
                    <a:pt x="69337" y="2970810"/>
                  </a:lnTo>
                  <a:lnTo>
                    <a:pt x="33337" y="2970810"/>
                  </a:lnTo>
                  <a:close/>
                  <a:moveTo>
                    <a:pt x="0" y="2884140"/>
                  </a:moveTo>
                  <a:lnTo>
                    <a:pt x="72000" y="2884140"/>
                  </a:lnTo>
                  <a:lnTo>
                    <a:pt x="72000" y="2902140"/>
                  </a:lnTo>
                  <a:lnTo>
                    <a:pt x="0" y="2902140"/>
                  </a:lnTo>
                  <a:close/>
                  <a:moveTo>
                    <a:pt x="33337" y="2815470"/>
                  </a:moveTo>
                  <a:lnTo>
                    <a:pt x="69337" y="2815470"/>
                  </a:lnTo>
                  <a:lnTo>
                    <a:pt x="69337" y="2833470"/>
                  </a:lnTo>
                  <a:lnTo>
                    <a:pt x="33337" y="2833470"/>
                  </a:lnTo>
                  <a:close/>
                  <a:moveTo>
                    <a:pt x="33337" y="2746800"/>
                  </a:moveTo>
                  <a:lnTo>
                    <a:pt x="69337" y="2746800"/>
                  </a:lnTo>
                  <a:lnTo>
                    <a:pt x="69337" y="2764800"/>
                  </a:lnTo>
                  <a:lnTo>
                    <a:pt x="33337" y="2764800"/>
                  </a:lnTo>
                  <a:close/>
                  <a:moveTo>
                    <a:pt x="33337" y="2678130"/>
                  </a:moveTo>
                  <a:lnTo>
                    <a:pt x="69337" y="2678130"/>
                  </a:lnTo>
                  <a:lnTo>
                    <a:pt x="69337" y="2696130"/>
                  </a:lnTo>
                  <a:lnTo>
                    <a:pt x="33337" y="2696130"/>
                  </a:lnTo>
                  <a:close/>
                  <a:moveTo>
                    <a:pt x="33337" y="2609460"/>
                  </a:moveTo>
                  <a:lnTo>
                    <a:pt x="69337" y="2609460"/>
                  </a:lnTo>
                  <a:lnTo>
                    <a:pt x="69337" y="2627460"/>
                  </a:lnTo>
                  <a:lnTo>
                    <a:pt x="33337" y="2627460"/>
                  </a:lnTo>
                  <a:close/>
                  <a:moveTo>
                    <a:pt x="0" y="2540790"/>
                  </a:moveTo>
                  <a:lnTo>
                    <a:pt x="72000" y="2540790"/>
                  </a:lnTo>
                  <a:lnTo>
                    <a:pt x="72000" y="2558790"/>
                  </a:lnTo>
                  <a:lnTo>
                    <a:pt x="0" y="2558790"/>
                  </a:lnTo>
                  <a:close/>
                  <a:moveTo>
                    <a:pt x="33337" y="2472120"/>
                  </a:moveTo>
                  <a:lnTo>
                    <a:pt x="69337" y="2472120"/>
                  </a:lnTo>
                  <a:lnTo>
                    <a:pt x="69337" y="2490120"/>
                  </a:lnTo>
                  <a:lnTo>
                    <a:pt x="33337" y="2490120"/>
                  </a:lnTo>
                  <a:close/>
                  <a:moveTo>
                    <a:pt x="33337" y="2403450"/>
                  </a:moveTo>
                  <a:lnTo>
                    <a:pt x="69337" y="2403450"/>
                  </a:lnTo>
                  <a:lnTo>
                    <a:pt x="69337" y="2421450"/>
                  </a:lnTo>
                  <a:lnTo>
                    <a:pt x="33337" y="2421450"/>
                  </a:lnTo>
                  <a:close/>
                  <a:moveTo>
                    <a:pt x="33337" y="2334780"/>
                  </a:moveTo>
                  <a:lnTo>
                    <a:pt x="69337" y="2334780"/>
                  </a:lnTo>
                  <a:lnTo>
                    <a:pt x="69337" y="2352780"/>
                  </a:lnTo>
                  <a:lnTo>
                    <a:pt x="33337" y="2352780"/>
                  </a:lnTo>
                  <a:close/>
                  <a:moveTo>
                    <a:pt x="33337" y="2266110"/>
                  </a:moveTo>
                  <a:lnTo>
                    <a:pt x="69337" y="2266110"/>
                  </a:lnTo>
                  <a:lnTo>
                    <a:pt x="69337" y="2284110"/>
                  </a:lnTo>
                  <a:lnTo>
                    <a:pt x="33337" y="2284110"/>
                  </a:lnTo>
                  <a:close/>
                  <a:moveTo>
                    <a:pt x="0" y="2197440"/>
                  </a:moveTo>
                  <a:lnTo>
                    <a:pt x="72000" y="2197440"/>
                  </a:lnTo>
                  <a:lnTo>
                    <a:pt x="72000" y="2215440"/>
                  </a:lnTo>
                  <a:lnTo>
                    <a:pt x="0" y="2215440"/>
                  </a:lnTo>
                  <a:close/>
                  <a:moveTo>
                    <a:pt x="33337" y="2128770"/>
                  </a:moveTo>
                  <a:lnTo>
                    <a:pt x="69337" y="2128770"/>
                  </a:lnTo>
                  <a:lnTo>
                    <a:pt x="69337" y="2146770"/>
                  </a:lnTo>
                  <a:lnTo>
                    <a:pt x="33337" y="2146770"/>
                  </a:lnTo>
                  <a:close/>
                  <a:moveTo>
                    <a:pt x="33337" y="2060100"/>
                  </a:moveTo>
                  <a:lnTo>
                    <a:pt x="69337" y="2060100"/>
                  </a:lnTo>
                  <a:lnTo>
                    <a:pt x="69337" y="2078100"/>
                  </a:lnTo>
                  <a:lnTo>
                    <a:pt x="33337" y="2078100"/>
                  </a:lnTo>
                  <a:close/>
                  <a:moveTo>
                    <a:pt x="33337" y="1991430"/>
                  </a:moveTo>
                  <a:lnTo>
                    <a:pt x="69337" y="1991430"/>
                  </a:lnTo>
                  <a:lnTo>
                    <a:pt x="69337" y="2009430"/>
                  </a:lnTo>
                  <a:lnTo>
                    <a:pt x="33337" y="2009430"/>
                  </a:lnTo>
                  <a:close/>
                  <a:moveTo>
                    <a:pt x="33337" y="1922760"/>
                  </a:moveTo>
                  <a:lnTo>
                    <a:pt x="69337" y="1922760"/>
                  </a:lnTo>
                  <a:lnTo>
                    <a:pt x="69337" y="1940760"/>
                  </a:lnTo>
                  <a:lnTo>
                    <a:pt x="33337" y="1940760"/>
                  </a:lnTo>
                  <a:close/>
                  <a:moveTo>
                    <a:pt x="0" y="1854090"/>
                  </a:moveTo>
                  <a:lnTo>
                    <a:pt x="72000" y="1854090"/>
                  </a:lnTo>
                  <a:lnTo>
                    <a:pt x="72000" y="1872090"/>
                  </a:lnTo>
                  <a:lnTo>
                    <a:pt x="0" y="1872090"/>
                  </a:lnTo>
                  <a:close/>
                  <a:moveTo>
                    <a:pt x="33337" y="1785420"/>
                  </a:moveTo>
                  <a:lnTo>
                    <a:pt x="69337" y="1785420"/>
                  </a:lnTo>
                  <a:lnTo>
                    <a:pt x="69337" y="1803420"/>
                  </a:lnTo>
                  <a:lnTo>
                    <a:pt x="33337" y="1803420"/>
                  </a:lnTo>
                  <a:close/>
                  <a:moveTo>
                    <a:pt x="33337" y="1716750"/>
                  </a:moveTo>
                  <a:lnTo>
                    <a:pt x="69337" y="1716750"/>
                  </a:lnTo>
                  <a:lnTo>
                    <a:pt x="69337" y="1734750"/>
                  </a:lnTo>
                  <a:lnTo>
                    <a:pt x="33337" y="1734750"/>
                  </a:lnTo>
                  <a:close/>
                  <a:moveTo>
                    <a:pt x="33337" y="1648080"/>
                  </a:moveTo>
                  <a:lnTo>
                    <a:pt x="69337" y="1648080"/>
                  </a:lnTo>
                  <a:lnTo>
                    <a:pt x="69337" y="1666080"/>
                  </a:lnTo>
                  <a:lnTo>
                    <a:pt x="33337" y="1666080"/>
                  </a:lnTo>
                  <a:close/>
                  <a:moveTo>
                    <a:pt x="33337" y="1579410"/>
                  </a:moveTo>
                  <a:lnTo>
                    <a:pt x="69337" y="1579410"/>
                  </a:lnTo>
                  <a:lnTo>
                    <a:pt x="69337" y="1597410"/>
                  </a:lnTo>
                  <a:lnTo>
                    <a:pt x="33337" y="1597410"/>
                  </a:lnTo>
                  <a:close/>
                  <a:moveTo>
                    <a:pt x="0" y="1510740"/>
                  </a:moveTo>
                  <a:lnTo>
                    <a:pt x="72000" y="1510740"/>
                  </a:lnTo>
                  <a:lnTo>
                    <a:pt x="72000" y="1528740"/>
                  </a:lnTo>
                  <a:lnTo>
                    <a:pt x="0" y="1528740"/>
                  </a:lnTo>
                  <a:close/>
                  <a:moveTo>
                    <a:pt x="33337" y="1442070"/>
                  </a:moveTo>
                  <a:lnTo>
                    <a:pt x="69337" y="1442070"/>
                  </a:lnTo>
                  <a:lnTo>
                    <a:pt x="69337" y="1460070"/>
                  </a:lnTo>
                  <a:lnTo>
                    <a:pt x="33337" y="1460070"/>
                  </a:lnTo>
                  <a:close/>
                  <a:moveTo>
                    <a:pt x="33337" y="1373400"/>
                  </a:moveTo>
                  <a:lnTo>
                    <a:pt x="69337" y="1373400"/>
                  </a:lnTo>
                  <a:lnTo>
                    <a:pt x="69337" y="1391400"/>
                  </a:lnTo>
                  <a:lnTo>
                    <a:pt x="33337" y="1391400"/>
                  </a:lnTo>
                  <a:close/>
                  <a:moveTo>
                    <a:pt x="33337" y="1304730"/>
                  </a:moveTo>
                  <a:lnTo>
                    <a:pt x="69337" y="1304730"/>
                  </a:lnTo>
                  <a:lnTo>
                    <a:pt x="69337" y="1322730"/>
                  </a:lnTo>
                  <a:lnTo>
                    <a:pt x="33337" y="1322730"/>
                  </a:lnTo>
                  <a:close/>
                  <a:moveTo>
                    <a:pt x="33337" y="1236060"/>
                  </a:moveTo>
                  <a:lnTo>
                    <a:pt x="69337" y="1236060"/>
                  </a:lnTo>
                  <a:lnTo>
                    <a:pt x="69337" y="1254060"/>
                  </a:lnTo>
                  <a:lnTo>
                    <a:pt x="33337" y="1254060"/>
                  </a:lnTo>
                  <a:close/>
                  <a:moveTo>
                    <a:pt x="0" y="1167390"/>
                  </a:moveTo>
                  <a:lnTo>
                    <a:pt x="72000" y="1167390"/>
                  </a:lnTo>
                  <a:lnTo>
                    <a:pt x="72000" y="1185390"/>
                  </a:lnTo>
                  <a:lnTo>
                    <a:pt x="0" y="1185390"/>
                  </a:lnTo>
                  <a:close/>
                  <a:moveTo>
                    <a:pt x="33337" y="1098720"/>
                  </a:moveTo>
                  <a:lnTo>
                    <a:pt x="69337" y="1098720"/>
                  </a:lnTo>
                  <a:lnTo>
                    <a:pt x="69337" y="1116720"/>
                  </a:lnTo>
                  <a:lnTo>
                    <a:pt x="33337" y="1116720"/>
                  </a:lnTo>
                  <a:close/>
                  <a:moveTo>
                    <a:pt x="33337" y="1030050"/>
                  </a:moveTo>
                  <a:lnTo>
                    <a:pt x="69337" y="1030050"/>
                  </a:lnTo>
                  <a:lnTo>
                    <a:pt x="69337" y="1048050"/>
                  </a:lnTo>
                  <a:lnTo>
                    <a:pt x="33337" y="1048050"/>
                  </a:lnTo>
                  <a:close/>
                  <a:moveTo>
                    <a:pt x="33337" y="961380"/>
                  </a:moveTo>
                  <a:lnTo>
                    <a:pt x="69337" y="961380"/>
                  </a:lnTo>
                  <a:lnTo>
                    <a:pt x="69337" y="979380"/>
                  </a:lnTo>
                  <a:lnTo>
                    <a:pt x="33337" y="979380"/>
                  </a:lnTo>
                  <a:close/>
                  <a:moveTo>
                    <a:pt x="33337" y="892710"/>
                  </a:moveTo>
                  <a:lnTo>
                    <a:pt x="69337" y="892710"/>
                  </a:lnTo>
                  <a:lnTo>
                    <a:pt x="69337" y="910710"/>
                  </a:lnTo>
                  <a:lnTo>
                    <a:pt x="33337" y="910710"/>
                  </a:lnTo>
                  <a:close/>
                  <a:moveTo>
                    <a:pt x="0" y="824040"/>
                  </a:moveTo>
                  <a:lnTo>
                    <a:pt x="72000" y="824040"/>
                  </a:lnTo>
                  <a:lnTo>
                    <a:pt x="72000" y="842040"/>
                  </a:lnTo>
                  <a:lnTo>
                    <a:pt x="0" y="842040"/>
                  </a:lnTo>
                  <a:close/>
                  <a:moveTo>
                    <a:pt x="33337" y="755370"/>
                  </a:moveTo>
                  <a:lnTo>
                    <a:pt x="69337" y="755370"/>
                  </a:lnTo>
                  <a:lnTo>
                    <a:pt x="69337" y="773370"/>
                  </a:lnTo>
                  <a:lnTo>
                    <a:pt x="33337" y="773370"/>
                  </a:lnTo>
                  <a:close/>
                  <a:moveTo>
                    <a:pt x="33337" y="686700"/>
                  </a:moveTo>
                  <a:lnTo>
                    <a:pt x="69337" y="686700"/>
                  </a:lnTo>
                  <a:lnTo>
                    <a:pt x="69337" y="704700"/>
                  </a:lnTo>
                  <a:lnTo>
                    <a:pt x="33337" y="704700"/>
                  </a:lnTo>
                  <a:close/>
                  <a:moveTo>
                    <a:pt x="33337" y="618030"/>
                  </a:moveTo>
                  <a:lnTo>
                    <a:pt x="69337" y="618030"/>
                  </a:lnTo>
                  <a:lnTo>
                    <a:pt x="69337" y="636030"/>
                  </a:lnTo>
                  <a:lnTo>
                    <a:pt x="33337" y="636030"/>
                  </a:lnTo>
                  <a:close/>
                  <a:moveTo>
                    <a:pt x="33337" y="549360"/>
                  </a:moveTo>
                  <a:lnTo>
                    <a:pt x="69337" y="549360"/>
                  </a:lnTo>
                  <a:lnTo>
                    <a:pt x="69337" y="567360"/>
                  </a:lnTo>
                  <a:lnTo>
                    <a:pt x="33337" y="567360"/>
                  </a:lnTo>
                  <a:close/>
                  <a:moveTo>
                    <a:pt x="0" y="480690"/>
                  </a:moveTo>
                  <a:lnTo>
                    <a:pt x="72000" y="480690"/>
                  </a:lnTo>
                  <a:lnTo>
                    <a:pt x="72000" y="498690"/>
                  </a:lnTo>
                  <a:lnTo>
                    <a:pt x="0" y="498690"/>
                  </a:lnTo>
                  <a:close/>
                  <a:moveTo>
                    <a:pt x="33337" y="412020"/>
                  </a:moveTo>
                  <a:lnTo>
                    <a:pt x="69337" y="412020"/>
                  </a:lnTo>
                  <a:lnTo>
                    <a:pt x="69337" y="430020"/>
                  </a:lnTo>
                  <a:lnTo>
                    <a:pt x="33337" y="430020"/>
                  </a:lnTo>
                  <a:close/>
                  <a:moveTo>
                    <a:pt x="33337" y="343350"/>
                  </a:moveTo>
                  <a:lnTo>
                    <a:pt x="69337" y="343350"/>
                  </a:lnTo>
                  <a:lnTo>
                    <a:pt x="69337" y="361350"/>
                  </a:lnTo>
                  <a:lnTo>
                    <a:pt x="33337" y="361350"/>
                  </a:lnTo>
                  <a:close/>
                  <a:moveTo>
                    <a:pt x="33337" y="274680"/>
                  </a:moveTo>
                  <a:lnTo>
                    <a:pt x="69337" y="274680"/>
                  </a:lnTo>
                  <a:lnTo>
                    <a:pt x="69337" y="292680"/>
                  </a:lnTo>
                  <a:lnTo>
                    <a:pt x="33337" y="292680"/>
                  </a:lnTo>
                  <a:close/>
                  <a:moveTo>
                    <a:pt x="33337" y="206010"/>
                  </a:moveTo>
                  <a:lnTo>
                    <a:pt x="69337" y="206010"/>
                  </a:lnTo>
                  <a:lnTo>
                    <a:pt x="69337" y="224010"/>
                  </a:lnTo>
                  <a:lnTo>
                    <a:pt x="33337" y="224010"/>
                  </a:lnTo>
                  <a:close/>
                  <a:moveTo>
                    <a:pt x="0" y="137340"/>
                  </a:moveTo>
                  <a:lnTo>
                    <a:pt x="72000" y="137340"/>
                  </a:lnTo>
                  <a:lnTo>
                    <a:pt x="72000" y="155340"/>
                  </a:lnTo>
                  <a:lnTo>
                    <a:pt x="0" y="155340"/>
                  </a:lnTo>
                  <a:close/>
                  <a:moveTo>
                    <a:pt x="33337" y="68670"/>
                  </a:moveTo>
                  <a:lnTo>
                    <a:pt x="69337" y="68670"/>
                  </a:lnTo>
                  <a:lnTo>
                    <a:pt x="69337" y="86670"/>
                  </a:lnTo>
                  <a:lnTo>
                    <a:pt x="33337" y="86670"/>
                  </a:lnTo>
                  <a:close/>
                  <a:moveTo>
                    <a:pt x="33337" y="0"/>
                  </a:moveTo>
                  <a:lnTo>
                    <a:pt x="69337" y="0"/>
                  </a:lnTo>
                  <a:lnTo>
                    <a:pt x="69337" y="18000"/>
                  </a:lnTo>
                  <a:lnTo>
                    <a:pt x="33337" y="1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sp>
          <p:nvSpPr>
            <p:cNvPr id="17" name="Freeform: Shape 16">
              <a:extLst>
                <a:ext uri="{FF2B5EF4-FFF2-40B4-BE49-F238E27FC236}">
                  <a16:creationId xmlns:a16="http://schemas.microsoft.com/office/drawing/2014/main" id="{1B49010B-A622-A91F-9084-9CFDEA74512F}"/>
                </a:ext>
              </a:extLst>
            </p:cNvPr>
            <p:cNvSpPr>
              <a:spLocks noChangeAspect="1"/>
            </p:cNvSpPr>
            <p:nvPr/>
          </p:nvSpPr>
          <p:spPr>
            <a:xfrm rot="16200000">
              <a:off x="6053009" y="3032421"/>
              <a:ext cx="54000" cy="5512338"/>
            </a:xfrm>
            <a:custGeom>
              <a:avLst/>
              <a:gdLst>
                <a:gd name="connsiteX0" fmla="*/ 54000 w 54000"/>
                <a:gd name="connsiteY0" fmla="*/ 5494338 h 5512338"/>
                <a:gd name="connsiteX1" fmla="*/ 54000 w 54000"/>
                <a:gd name="connsiteY1" fmla="*/ 5512338 h 5512338"/>
                <a:gd name="connsiteX2" fmla="*/ 0 w 54000"/>
                <a:gd name="connsiteY2" fmla="*/ 5512338 h 5512338"/>
                <a:gd name="connsiteX3" fmla="*/ 0 w 54000"/>
                <a:gd name="connsiteY3" fmla="*/ 5494338 h 5512338"/>
                <a:gd name="connsiteX4" fmla="*/ 54000 w 54000"/>
                <a:gd name="connsiteY4" fmla="*/ 4709583 h 5512338"/>
                <a:gd name="connsiteX5" fmla="*/ 54000 w 54000"/>
                <a:gd name="connsiteY5" fmla="*/ 4727583 h 5512338"/>
                <a:gd name="connsiteX6" fmla="*/ 0 w 54000"/>
                <a:gd name="connsiteY6" fmla="*/ 4727583 h 5512338"/>
                <a:gd name="connsiteX7" fmla="*/ 0 w 54000"/>
                <a:gd name="connsiteY7" fmla="*/ 4709583 h 5512338"/>
                <a:gd name="connsiteX8" fmla="*/ 54000 w 54000"/>
                <a:gd name="connsiteY8" fmla="*/ 3924829 h 5512338"/>
                <a:gd name="connsiteX9" fmla="*/ 54000 w 54000"/>
                <a:gd name="connsiteY9" fmla="*/ 3942829 h 5512338"/>
                <a:gd name="connsiteX10" fmla="*/ 0 w 54000"/>
                <a:gd name="connsiteY10" fmla="*/ 3942829 h 5512338"/>
                <a:gd name="connsiteX11" fmla="*/ 0 w 54000"/>
                <a:gd name="connsiteY11" fmla="*/ 3924829 h 5512338"/>
                <a:gd name="connsiteX12" fmla="*/ 54000 w 54000"/>
                <a:gd name="connsiteY12" fmla="*/ 3140075 h 5512338"/>
                <a:gd name="connsiteX13" fmla="*/ 54000 w 54000"/>
                <a:gd name="connsiteY13" fmla="*/ 3158075 h 5512338"/>
                <a:gd name="connsiteX14" fmla="*/ 0 w 54000"/>
                <a:gd name="connsiteY14" fmla="*/ 3158075 h 5512338"/>
                <a:gd name="connsiteX15" fmla="*/ 0 w 54000"/>
                <a:gd name="connsiteY15" fmla="*/ 3140075 h 5512338"/>
                <a:gd name="connsiteX16" fmla="*/ 54000 w 54000"/>
                <a:gd name="connsiteY16" fmla="*/ 2355321 h 5512338"/>
                <a:gd name="connsiteX17" fmla="*/ 54000 w 54000"/>
                <a:gd name="connsiteY17" fmla="*/ 2373321 h 5512338"/>
                <a:gd name="connsiteX18" fmla="*/ 0 w 54000"/>
                <a:gd name="connsiteY18" fmla="*/ 2373321 h 5512338"/>
                <a:gd name="connsiteX19" fmla="*/ 0 w 54000"/>
                <a:gd name="connsiteY19" fmla="*/ 2355321 h 5512338"/>
                <a:gd name="connsiteX20" fmla="*/ 54000 w 54000"/>
                <a:gd name="connsiteY20" fmla="*/ 1570567 h 5512338"/>
                <a:gd name="connsiteX21" fmla="*/ 54000 w 54000"/>
                <a:gd name="connsiteY21" fmla="*/ 1588567 h 5512338"/>
                <a:gd name="connsiteX22" fmla="*/ 0 w 54000"/>
                <a:gd name="connsiteY22" fmla="*/ 1588567 h 5512338"/>
                <a:gd name="connsiteX23" fmla="*/ 0 w 54000"/>
                <a:gd name="connsiteY23" fmla="*/ 1570567 h 5512338"/>
                <a:gd name="connsiteX24" fmla="*/ 54000 w 54000"/>
                <a:gd name="connsiteY24" fmla="*/ 785813 h 5512338"/>
                <a:gd name="connsiteX25" fmla="*/ 54000 w 54000"/>
                <a:gd name="connsiteY25" fmla="*/ 803813 h 5512338"/>
                <a:gd name="connsiteX26" fmla="*/ 0 w 54000"/>
                <a:gd name="connsiteY26" fmla="*/ 803813 h 5512338"/>
                <a:gd name="connsiteX27" fmla="*/ 0 w 54000"/>
                <a:gd name="connsiteY27" fmla="*/ 785813 h 5512338"/>
                <a:gd name="connsiteX28" fmla="*/ 54000 w 54000"/>
                <a:gd name="connsiteY28" fmla="*/ 0 h 5512338"/>
                <a:gd name="connsiteX29" fmla="*/ 54000 w 54000"/>
                <a:gd name="connsiteY29" fmla="*/ 18000 h 5512338"/>
                <a:gd name="connsiteX30" fmla="*/ 0 w 54000"/>
                <a:gd name="connsiteY30" fmla="*/ 18000 h 5512338"/>
                <a:gd name="connsiteX31" fmla="*/ 0 w 54000"/>
                <a:gd name="connsiteY31" fmla="*/ 0 h 551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 h="5512338">
                  <a:moveTo>
                    <a:pt x="54000" y="5494338"/>
                  </a:moveTo>
                  <a:lnTo>
                    <a:pt x="54000" y="5512338"/>
                  </a:lnTo>
                  <a:lnTo>
                    <a:pt x="0" y="5512338"/>
                  </a:lnTo>
                  <a:lnTo>
                    <a:pt x="0" y="5494338"/>
                  </a:lnTo>
                  <a:close/>
                  <a:moveTo>
                    <a:pt x="54000" y="4709583"/>
                  </a:moveTo>
                  <a:lnTo>
                    <a:pt x="54000" y="4727583"/>
                  </a:lnTo>
                  <a:lnTo>
                    <a:pt x="0" y="4727583"/>
                  </a:lnTo>
                  <a:lnTo>
                    <a:pt x="0" y="4709583"/>
                  </a:lnTo>
                  <a:close/>
                  <a:moveTo>
                    <a:pt x="54000" y="3924829"/>
                  </a:moveTo>
                  <a:lnTo>
                    <a:pt x="54000" y="3942829"/>
                  </a:lnTo>
                  <a:lnTo>
                    <a:pt x="0" y="3942829"/>
                  </a:lnTo>
                  <a:lnTo>
                    <a:pt x="0" y="3924829"/>
                  </a:lnTo>
                  <a:close/>
                  <a:moveTo>
                    <a:pt x="54000" y="3140075"/>
                  </a:moveTo>
                  <a:lnTo>
                    <a:pt x="54000" y="3158075"/>
                  </a:lnTo>
                  <a:lnTo>
                    <a:pt x="0" y="3158075"/>
                  </a:lnTo>
                  <a:lnTo>
                    <a:pt x="0" y="3140075"/>
                  </a:lnTo>
                  <a:close/>
                  <a:moveTo>
                    <a:pt x="54000" y="2355321"/>
                  </a:moveTo>
                  <a:lnTo>
                    <a:pt x="54000" y="2373321"/>
                  </a:lnTo>
                  <a:lnTo>
                    <a:pt x="0" y="2373321"/>
                  </a:lnTo>
                  <a:lnTo>
                    <a:pt x="0" y="2355321"/>
                  </a:lnTo>
                  <a:close/>
                  <a:moveTo>
                    <a:pt x="54000" y="1570567"/>
                  </a:moveTo>
                  <a:lnTo>
                    <a:pt x="54000" y="1588567"/>
                  </a:lnTo>
                  <a:lnTo>
                    <a:pt x="0" y="1588567"/>
                  </a:lnTo>
                  <a:lnTo>
                    <a:pt x="0" y="1570567"/>
                  </a:lnTo>
                  <a:close/>
                  <a:moveTo>
                    <a:pt x="54000" y="785813"/>
                  </a:moveTo>
                  <a:lnTo>
                    <a:pt x="54000" y="803813"/>
                  </a:lnTo>
                  <a:lnTo>
                    <a:pt x="0" y="803813"/>
                  </a:lnTo>
                  <a:lnTo>
                    <a:pt x="0" y="785813"/>
                  </a:lnTo>
                  <a:close/>
                  <a:moveTo>
                    <a:pt x="54000" y="0"/>
                  </a:moveTo>
                  <a:lnTo>
                    <a:pt x="54000" y="18000"/>
                  </a:lnTo>
                  <a:lnTo>
                    <a:pt x="0" y="1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D0C758A6-2B8F-CBB1-D0B1-8F15ADCD9D71}"/>
                </a:ext>
              </a:extLst>
            </p:cNvPr>
            <p:cNvSpPr txBox="1"/>
            <p:nvPr/>
          </p:nvSpPr>
          <p:spPr>
            <a:xfrm>
              <a:off x="3011089" y="5759159"/>
              <a:ext cx="697627" cy="369332"/>
            </a:xfrm>
            <a:prstGeom prst="rect">
              <a:avLst/>
            </a:prstGeom>
            <a:noFill/>
          </p:spPr>
          <p:txBody>
            <a:bodyPr wrap="none" rtlCol="0">
              <a:spAutoFit/>
            </a:bodyPr>
            <a:lstStyle/>
            <a:p>
              <a:r>
                <a:rPr lang="en-US">
                  <a:solidFill>
                    <a:srgbClr val="C00000"/>
                  </a:solidFill>
                </a:rPr>
                <a:t>4000</a:t>
              </a:r>
            </a:p>
          </p:txBody>
        </p:sp>
        <p:sp>
          <p:nvSpPr>
            <p:cNvPr id="20" name="TextBox 19">
              <a:extLst>
                <a:ext uri="{FF2B5EF4-FFF2-40B4-BE49-F238E27FC236}">
                  <a16:creationId xmlns:a16="http://schemas.microsoft.com/office/drawing/2014/main" id="{25640799-AD9C-84E8-542E-2D07463A6F19}"/>
                </a:ext>
              </a:extLst>
            </p:cNvPr>
            <p:cNvSpPr txBox="1"/>
            <p:nvPr/>
          </p:nvSpPr>
          <p:spPr>
            <a:xfrm>
              <a:off x="4572161" y="5759159"/>
              <a:ext cx="697627" cy="369332"/>
            </a:xfrm>
            <a:prstGeom prst="rect">
              <a:avLst/>
            </a:prstGeom>
            <a:noFill/>
          </p:spPr>
          <p:txBody>
            <a:bodyPr wrap="none" rtlCol="0">
              <a:spAutoFit/>
            </a:bodyPr>
            <a:lstStyle/>
            <a:p>
              <a:r>
                <a:rPr lang="en-US">
                  <a:solidFill>
                    <a:srgbClr val="C00000"/>
                  </a:solidFill>
                </a:rPr>
                <a:t>3000</a:t>
              </a:r>
            </a:p>
          </p:txBody>
        </p:sp>
        <p:sp>
          <p:nvSpPr>
            <p:cNvPr id="21" name="TextBox 20">
              <a:extLst>
                <a:ext uri="{FF2B5EF4-FFF2-40B4-BE49-F238E27FC236}">
                  <a16:creationId xmlns:a16="http://schemas.microsoft.com/office/drawing/2014/main" id="{6625785F-BC50-3B24-92D5-20810714B572}"/>
                </a:ext>
              </a:extLst>
            </p:cNvPr>
            <p:cNvSpPr txBox="1"/>
            <p:nvPr/>
          </p:nvSpPr>
          <p:spPr>
            <a:xfrm>
              <a:off x="6147974" y="5759159"/>
              <a:ext cx="697627" cy="369332"/>
            </a:xfrm>
            <a:prstGeom prst="rect">
              <a:avLst/>
            </a:prstGeom>
            <a:noFill/>
          </p:spPr>
          <p:txBody>
            <a:bodyPr wrap="none" rtlCol="0">
              <a:spAutoFit/>
            </a:bodyPr>
            <a:lstStyle/>
            <a:p>
              <a:r>
                <a:rPr lang="en-US">
                  <a:solidFill>
                    <a:srgbClr val="C00000"/>
                  </a:solidFill>
                </a:rPr>
                <a:t>2000</a:t>
              </a:r>
            </a:p>
          </p:txBody>
        </p:sp>
        <p:sp>
          <p:nvSpPr>
            <p:cNvPr id="22" name="TextBox 21">
              <a:extLst>
                <a:ext uri="{FF2B5EF4-FFF2-40B4-BE49-F238E27FC236}">
                  <a16:creationId xmlns:a16="http://schemas.microsoft.com/office/drawing/2014/main" id="{FABBA945-3245-1F94-600B-FA21343EE1C4}"/>
                </a:ext>
              </a:extLst>
            </p:cNvPr>
            <p:cNvSpPr txBox="1"/>
            <p:nvPr/>
          </p:nvSpPr>
          <p:spPr>
            <a:xfrm>
              <a:off x="2848371" y="5466729"/>
              <a:ext cx="467699" cy="353943"/>
            </a:xfrm>
            <a:prstGeom prst="rect">
              <a:avLst/>
            </a:prstGeom>
            <a:noFill/>
          </p:spPr>
          <p:txBody>
            <a:bodyPr wrap="square" rtlCol="0">
              <a:spAutoFit/>
            </a:bodyPr>
            <a:lstStyle/>
            <a:p>
              <a:pPr algn="r"/>
              <a:r>
                <a:rPr lang="en-US" sz="1700">
                  <a:solidFill>
                    <a:srgbClr val="C00000"/>
                  </a:solidFill>
                </a:rPr>
                <a:t>0</a:t>
              </a:r>
            </a:p>
          </p:txBody>
        </p:sp>
        <p:sp>
          <p:nvSpPr>
            <p:cNvPr id="23" name="TextBox 22">
              <a:extLst>
                <a:ext uri="{FF2B5EF4-FFF2-40B4-BE49-F238E27FC236}">
                  <a16:creationId xmlns:a16="http://schemas.microsoft.com/office/drawing/2014/main" id="{85ED06A9-D395-5D41-E3F7-8E4D38440D71}"/>
                </a:ext>
              </a:extLst>
            </p:cNvPr>
            <p:cNvSpPr txBox="1"/>
            <p:nvPr/>
          </p:nvSpPr>
          <p:spPr>
            <a:xfrm>
              <a:off x="2848371" y="5123772"/>
              <a:ext cx="467699" cy="353943"/>
            </a:xfrm>
            <a:prstGeom prst="rect">
              <a:avLst/>
            </a:prstGeom>
            <a:noFill/>
          </p:spPr>
          <p:txBody>
            <a:bodyPr wrap="square" rtlCol="0">
              <a:spAutoFit/>
            </a:bodyPr>
            <a:lstStyle/>
            <a:p>
              <a:pPr algn="r"/>
              <a:r>
                <a:rPr lang="en-US" sz="1700">
                  <a:solidFill>
                    <a:srgbClr val="C00000"/>
                  </a:solidFill>
                </a:rPr>
                <a:t>10</a:t>
              </a:r>
            </a:p>
          </p:txBody>
        </p:sp>
        <p:sp>
          <p:nvSpPr>
            <p:cNvPr id="24" name="TextBox 23">
              <a:extLst>
                <a:ext uri="{FF2B5EF4-FFF2-40B4-BE49-F238E27FC236}">
                  <a16:creationId xmlns:a16="http://schemas.microsoft.com/office/drawing/2014/main" id="{3676DAEF-17A5-D759-3D70-5A2DE4E658AB}"/>
                </a:ext>
              </a:extLst>
            </p:cNvPr>
            <p:cNvSpPr txBox="1"/>
            <p:nvPr/>
          </p:nvSpPr>
          <p:spPr>
            <a:xfrm>
              <a:off x="2848371" y="4780819"/>
              <a:ext cx="467699" cy="353943"/>
            </a:xfrm>
            <a:prstGeom prst="rect">
              <a:avLst/>
            </a:prstGeom>
            <a:noFill/>
          </p:spPr>
          <p:txBody>
            <a:bodyPr wrap="square" rtlCol="0">
              <a:spAutoFit/>
            </a:bodyPr>
            <a:lstStyle/>
            <a:p>
              <a:pPr algn="r"/>
              <a:r>
                <a:rPr lang="en-US" sz="1700">
                  <a:solidFill>
                    <a:srgbClr val="C00000"/>
                  </a:solidFill>
                </a:rPr>
                <a:t>20</a:t>
              </a:r>
            </a:p>
          </p:txBody>
        </p:sp>
        <p:sp>
          <p:nvSpPr>
            <p:cNvPr id="25" name="TextBox 24">
              <a:extLst>
                <a:ext uri="{FF2B5EF4-FFF2-40B4-BE49-F238E27FC236}">
                  <a16:creationId xmlns:a16="http://schemas.microsoft.com/office/drawing/2014/main" id="{75AD8244-79DD-34A5-09C3-BE49C97A919A}"/>
                </a:ext>
              </a:extLst>
            </p:cNvPr>
            <p:cNvSpPr txBox="1"/>
            <p:nvPr/>
          </p:nvSpPr>
          <p:spPr>
            <a:xfrm>
              <a:off x="2848371" y="4437866"/>
              <a:ext cx="467699" cy="353943"/>
            </a:xfrm>
            <a:prstGeom prst="rect">
              <a:avLst/>
            </a:prstGeom>
            <a:noFill/>
          </p:spPr>
          <p:txBody>
            <a:bodyPr wrap="square" rtlCol="0">
              <a:spAutoFit/>
            </a:bodyPr>
            <a:lstStyle/>
            <a:p>
              <a:pPr algn="r"/>
              <a:r>
                <a:rPr lang="en-US" sz="1700">
                  <a:solidFill>
                    <a:srgbClr val="C00000"/>
                  </a:solidFill>
                </a:rPr>
                <a:t>30</a:t>
              </a:r>
            </a:p>
          </p:txBody>
        </p:sp>
        <p:sp>
          <p:nvSpPr>
            <p:cNvPr id="26" name="TextBox 25">
              <a:extLst>
                <a:ext uri="{FF2B5EF4-FFF2-40B4-BE49-F238E27FC236}">
                  <a16:creationId xmlns:a16="http://schemas.microsoft.com/office/drawing/2014/main" id="{3D11C849-5C02-C4C5-429D-CA973779D4C6}"/>
                </a:ext>
              </a:extLst>
            </p:cNvPr>
            <p:cNvSpPr txBox="1"/>
            <p:nvPr/>
          </p:nvSpPr>
          <p:spPr>
            <a:xfrm>
              <a:off x="2848371" y="4094913"/>
              <a:ext cx="467699" cy="353943"/>
            </a:xfrm>
            <a:prstGeom prst="rect">
              <a:avLst/>
            </a:prstGeom>
            <a:noFill/>
          </p:spPr>
          <p:txBody>
            <a:bodyPr wrap="square" rtlCol="0">
              <a:spAutoFit/>
            </a:bodyPr>
            <a:lstStyle/>
            <a:p>
              <a:pPr algn="r"/>
              <a:r>
                <a:rPr lang="en-US" sz="1700">
                  <a:solidFill>
                    <a:srgbClr val="C00000"/>
                  </a:solidFill>
                </a:rPr>
                <a:t>40</a:t>
              </a:r>
            </a:p>
          </p:txBody>
        </p:sp>
        <p:sp>
          <p:nvSpPr>
            <p:cNvPr id="27" name="TextBox 26">
              <a:extLst>
                <a:ext uri="{FF2B5EF4-FFF2-40B4-BE49-F238E27FC236}">
                  <a16:creationId xmlns:a16="http://schemas.microsoft.com/office/drawing/2014/main" id="{07088FA1-2101-F436-EE8D-731D1CB527D9}"/>
                </a:ext>
              </a:extLst>
            </p:cNvPr>
            <p:cNvSpPr txBox="1"/>
            <p:nvPr/>
          </p:nvSpPr>
          <p:spPr>
            <a:xfrm>
              <a:off x="2848371" y="3751960"/>
              <a:ext cx="467699" cy="353943"/>
            </a:xfrm>
            <a:prstGeom prst="rect">
              <a:avLst/>
            </a:prstGeom>
            <a:noFill/>
          </p:spPr>
          <p:txBody>
            <a:bodyPr wrap="square" rtlCol="0">
              <a:spAutoFit/>
            </a:bodyPr>
            <a:lstStyle/>
            <a:p>
              <a:pPr algn="r"/>
              <a:r>
                <a:rPr lang="en-US" sz="1700">
                  <a:solidFill>
                    <a:srgbClr val="C00000"/>
                  </a:solidFill>
                </a:rPr>
                <a:t>50</a:t>
              </a:r>
            </a:p>
          </p:txBody>
        </p:sp>
        <p:sp>
          <p:nvSpPr>
            <p:cNvPr id="28" name="TextBox 27">
              <a:extLst>
                <a:ext uri="{FF2B5EF4-FFF2-40B4-BE49-F238E27FC236}">
                  <a16:creationId xmlns:a16="http://schemas.microsoft.com/office/drawing/2014/main" id="{8E386154-737F-82FB-82B8-7C93F4B896A1}"/>
                </a:ext>
              </a:extLst>
            </p:cNvPr>
            <p:cNvSpPr txBox="1"/>
            <p:nvPr/>
          </p:nvSpPr>
          <p:spPr>
            <a:xfrm>
              <a:off x="2848371" y="3409007"/>
              <a:ext cx="467699" cy="353943"/>
            </a:xfrm>
            <a:prstGeom prst="rect">
              <a:avLst/>
            </a:prstGeom>
            <a:noFill/>
          </p:spPr>
          <p:txBody>
            <a:bodyPr wrap="square" rtlCol="0">
              <a:spAutoFit/>
            </a:bodyPr>
            <a:lstStyle/>
            <a:p>
              <a:pPr algn="r"/>
              <a:r>
                <a:rPr lang="en-US" sz="1700">
                  <a:solidFill>
                    <a:srgbClr val="C00000"/>
                  </a:solidFill>
                </a:rPr>
                <a:t>60</a:t>
              </a:r>
            </a:p>
          </p:txBody>
        </p:sp>
        <p:sp>
          <p:nvSpPr>
            <p:cNvPr id="29" name="TextBox 28">
              <a:extLst>
                <a:ext uri="{FF2B5EF4-FFF2-40B4-BE49-F238E27FC236}">
                  <a16:creationId xmlns:a16="http://schemas.microsoft.com/office/drawing/2014/main" id="{5CEBE440-28FC-8CF5-8C50-E2AC35532B9B}"/>
                </a:ext>
              </a:extLst>
            </p:cNvPr>
            <p:cNvSpPr txBox="1"/>
            <p:nvPr/>
          </p:nvSpPr>
          <p:spPr>
            <a:xfrm>
              <a:off x="2848371" y="3066054"/>
              <a:ext cx="467699" cy="353943"/>
            </a:xfrm>
            <a:prstGeom prst="rect">
              <a:avLst/>
            </a:prstGeom>
            <a:noFill/>
          </p:spPr>
          <p:txBody>
            <a:bodyPr wrap="square" rtlCol="0">
              <a:spAutoFit/>
            </a:bodyPr>
            <a:lstStyle/>
            <a:p>
              <a:pPr algn="r"/>
              <a:r>
                <a:rPr lang="en-US" sz="1700">
                  <a:solidFill>
                    <a:srgbClr val="C00000"/>
                  </a:solidFill>
                </a:rPr>
                <a:t>70</a:t>
              </a:r>
            </a:p>
          </p:txBody>
        </p:sp>
        <p:sp>
          <p:nvSpPr>
            <p:cNvPr id="30" name="TextBox 29">
              <a:extLst>
                <a:ext uri="{FF2B5EF4-FFF2-40B4-BE49-F238E27FC236}">
                  <a16:creationId xmlns:a16="http://schemas.microsoft.com/office/drawing/2014/main" id="{2FE255A5-A044-5B87-FF2E-B0293DD0EFE4}"/>
                </a:ext>
              </a:extLst>
            </p:cNvPr>
            <p:cNvSpPr txBox="1"/>
            <p:nvPr/>
          </p:nvSpPr>
          <p:spPr>
            <a:xfrm>
              <a:off x="2848371" y="2723101"/>
              <a:ext cx="467699" cy="353943"/>
            </a:xfrm>
            <a:prstGeom prst="rect">
              <a:avLst/>
            </a:prstGeom>
            <a:noFill/>
          </p:spPr>
          <p:txBody>
            <a:bodyPr wrap="square" rtlCol="0">
              <a:spAutoFit/>
            </a:bodyPr>
            <a:lstStyle/>
            <a:p>
              <a:pPr algn="r"/>
              <a:r>
                <a:rPr lang="en-US" sz="1700">
                  <a:solidFill>
                    <a:srgbClr val="C00000"/>
                  </a:solidFill>
                </a:rPr>
                <a:t>80</a:t>
              </a:r>
            </a:p>
          </p:txBody>
        </p:sp>
        <p:sp>
          <p:nvSpPr>
            <p:cNvPr id="31" name="TextBox 30">
              <a:extLst>
                <a:ext uri="{FF2B5EF4-FFF2-40B4-BE49-F238E27FC236}">
                  <a16:creationId xmlns:a16="http://schemas.microsoft.com/office/drawing/2014/main" id="{5CE70C16-20EB-1F84-F0DA-2F5B12261230}"/>
                </a:ext>
              </a:extLst>
            </p:cNvPr>
            <p:cNvSpPr txBox="1"/>
            <p:nvPr/>
          </p:nvSpPr>
          <p:spPr>
            <a:xfrm>
              <a:off x="2848371" y="2380148"/>
              <a:ext cx="467699" cy="353943"/>
            </a:xfrm>
            <a:prstGeom prst="rect">
              <a:avLst/>
            </a:prstGeom>
            <a:noFill/>
          </p:spPr>
          <p:txBody>
            <a:bodyPr wrap="square" rtlCol="0">
              <a:spAutoFit/>
            </a:bodyPr>
            <a:lstStyle/>
            <a:p>
              <a:pPr algn="r"/>
              <a:r>
                <a:rPr lang="en-US" sz="1700">
                  <a:solidFill>
                    <a:srgbClr val="C00000"/>
                  </a:solidFill>
                </a:rPr>
                <a:t>90</a:t>
              </a:r>
            </a:p>
          </p:txBody>
        </p:sp>
      </p:grpSp>
      <p:grpSp>
        <p:nvGrpSpPr>
          <p:cNvPr id="32" name="Group 31">
            <a:extLst>
              <a:ext uri="{FF2B5EF4-FFF2-40B4-BE49-F238E27FC236}">
                <a16:creationId xmlns:a16="http://schemas.microsoft.com/office/drawing/2014/main" id="{1877A6EA-63A1-1662-936D-CDDFE940936B}"/>
              </a:ext>
            </a:extLst>
          </p:cNvPr>
          <p:cNvGrpSpPr/>
          <p:nvPr/>
        </p:nvGrpSpPr>
        <p:grpSpPr>
          <a:xfrm>
            <a:off x="297844" y="1117160"/>
            <a:ext cx="4958213" cy="4483535"/>
            <a:chOff x="2225896" y="1083789"/>
            <a:chExt cx="5700049" cy="4483535"/>
          </a:xfrm>
        </p:grpSpPr>
        <p:pic>
          <p:nvPicPr>
            <p:cNvPr id="33" name="Picture 32">
              <a:extLst>
                <a:ext uri="{FF2B5EF4-FFF2-40B4-BE49-F238E27FC236}">
                  <a16:creationId xmlns:a16="http://schemas.microsoft.com/office/drawing/2014/main" id="{A000A826-3AC0-29F4-578E-36C17413E5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5896" y="1214565"/>
              <a:ext cx="823428" cy="676275"/>
            </a:xfrm>
            <a:prstGeom prst="rect">
              <a:avLst/>
            </a:prstGeom>
          </p:spPr>
        </p:pic>
        <p:sp>
          <p:nvSpPr>
            <p:cNvPr id="34" name="TextBox 33">
              <a:extLst>
                <a:ext uri="{FF2B5EF4-FFF2-40B4-BE49-F238E27FC236}">
                  <a16:creationId xmlns:a16="http://schemas.microsoft.com/office/drawing/2014/main" id="{48C95547-4433-5CA8-85D1-371DCF03FA01}"/>
                </a:ext>
              </a:extLst>
            </p:cNvPr>
            <p:cNvSpPr txBox="1"/>
            <p:nvPr/>
          </p:nvSpPr>
          <p:spPr>
            <a:xfrm>
              <a:off x="3150576" y="1083789"/>
              <a:ext cx="4775369" cy="4483535"/>
            </a:xfrm>
            <a:prstGeom prst="rect">
              <a:avLst/>
            </a:prstGeom>
            <a:noFill/>
          </p:spPr>
          <p:txBody>
            <a:bodyPr wrap="square" rtlCol="0">
              <a:spAutoFit/>
            </a:bodyPr>
            <a:lstStyle/>
            <a:p>
              <a:pPr algn="just">
                <a:lnSpc>
                  <a:spcPct val="120000"/>
                </a:lnSpc>
              </a:pP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(peak)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truyền</a:t>
              </a:r>
              <a:r>
                <a:rPr lang="en-US" sz="2400" dirty="0">
                  <a:latin typeface="Arial" panose="020B0604020202020204" pitchFamily="34" charset="0"/>
                  <a:cs typeface="Arial" panose="020B0604020202020204" pitchFamily="34" charset="0"/>
                </a:rPr>
                <a:t> qua)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a:t>
              </a:r>
            </a:p>
            <a:p>
              <a:pPr algn="just">
                <a:lnSpc>
                  <a:spcPct val="120000"/>
                </a:lnSpc>
              </a:pPr>
              <a:r>
                <a:rPr lang="en-US" sz="2400" dirty="0" err="1">
                  <a:latin typeface="Arial" panose="020B0604020202020204" pitchFamily="34" charset="0"/>
                  <a:cs typeface="Arial" panose="020B0604020202020204" pitchFamily="34" charset="0"/>
                </a:rPr>
                <a:t>Nó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
        <p:nvSpPr>
          <p:cNvPr id="3" name="Rectangle: Top Corners Snipped 2">
            <a:extLst>
              <a:ext uri="{FF2B5EF4-FFF2-40B4-BE49-F238E27FC236}">
                <a16:creationId xmlns:a16="http://schemas.microsoft.com/office/drawing/2014/main" id="{24568438-870C-4DE8-5067-B7B7406A8A1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D2E8EA-48C9-552B-521B-3323F83E3989}"/>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spTree>
    <p:extLst>
      <p:ext uri="{BB962C8B-B14F-4D97-AF65-F5344CB8AC3E}">
        <p14:creationId xmlns:p14="http://schemas.microsoft.com/office/powerpoint/2010/main" val="377576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sp>
        <p:nvSpPr>
          <p:cNvPr id="3" name="Rectangle: Top Corners Snipped 2">
            <a:extLst>
              <a:ext uri="{FF2B5EF4-FFF2-40B4-BE49-F238E27FC236}">
                <a16:creationId xmlns:a16="http://schemas.microsoft.com/office/drawing/2014/main" id="{24568438-870C-4DE8-5067-B7B7406A8A1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D2E8EA-48C9-552B-521B-3323F83E3989}"/>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sp>
        <p:nvSpPr>
          <p:cNvPr id="8" name="TextBox 7">
            <a:extLst>
              <a:ext uri="{FF2B5EF4-FFF2-40B4-BE49-F238E27FC236}">
                <a16:creationId xmlns:a16="http://schemas.microsoft.com/office/drawing/2014/main" id="{4D4241D8-933F-8094-FDE0-A05BC8C19408}"/>
              </a:ext>
            </a:extLst>
          </p:cNvPr>
          <p:cNvSpPr txBox="1"/>
          <p:nvPr/>
        </p:nvSpPr>
        <p:spPr>
          <a:xfrm>
            <a:off x="1131879" y="652561"/>
            <a:ext cx="9906000" cy="461217"/>
          </a:xfrm>
          <a:prstGeom prst="rect">
            <a:avLst/>
          </a:prstGeom>
          <a:noFill/>
        </p:spPr>
        <p:txBody>
          <a:bodyPr wrap="square" rtlCol="0">
            <a:spAutoFit/>
          </a:bodyPr>
          <a:lstStyle/>
          <a:p>
            <a:pPr algn="ctr">
              <a:lnSpc>
                <a:spcPct val="120000"/>
              </a:lnSpc>
            </a:pP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sóng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hấp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thụ</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đặc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trên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phổ</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hồng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ngoại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của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một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nhóm</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chức</a:t>
            </a:r>
            <a:r>
              <a:rPr lang="en-US" sz="2200" b="1" dirty="0">
                <a:latin typeface="Arial" panose="020B0604020202020204" pitchFamily="34" charset="0"/>
                <a:cs typeface="Arial" panose="020B0604020202020204" pitchFamily="34" charset="0"/>
              </a:rPr>
              <a:t> </a:t>
            </a:r>
          </a:p>
        </p:txBody>
      </p:sp>
      <p:graphicFrame>
        <p:nvGraphicFramePr>
          <p:cNvPr id="14" name="Table 2">
            <a:extLst>
              <a:ext uri="{FF2B5EF4-FFF2-40B4-BE49-F238E27FC236}">
                <a16:creationId xmlns:a16="http://schemas.microsoft.com/office/drawing/2014/main" id="{729D194B-0657-8363-F7B3-1A54A752530E}"/>
              </a:ext>
            </a:extLst>
          </p:cNvPr>
          <p:cNvGraphicFramePr>
            <a:graphicFrameLocks noGrp="1"/>
          </p:cNvGraphicFramePr>
          <p:nvPr>
            <p:extLst>
              <p:ext uri="{D42A27DB-BD31-4B8C-83A1-F6EECF244321}">
                <p14:modId xmlns:p14="http://schemas.microsoft.com/office/powerpoint/2010/main" val="3229020746"/>
              </p:ext>
            </p:extLst>
          </p:nvPr>
        </p:nvGraphicFramePr>
        <p:xfrm>
          <a:off x="2020879" y="1355594"/>
          <a:ext cx="8128000" cy="50770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32508801"/>
                    </a:ext>
                  </a:extLst>
                </a:gridCol>
                <a:gridCol w="4064000">
                  <a:extLst>
                    <a:ext uri="{9D8B030D-6E8A-4147-A177-3AD203B41FA5}">
                      <a16:colId xmlns:a16="http://schemas.microsoft.com/office/drawing/2014/main" val="3137589920"/>
                    </a:ext>
                  </a:extLst>
                </a:gridCol>
              </a:tblGrid>
              <a:tr h="697772">
                <a:tc>
                  <a:txBody>
                    <a:bodyPr/>
                    <a:lstStyle/>
                    <a:p>
                      <a:pPr algn="ct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a:t>
                      </a:r>
                      <a:r>
                        <a:rPr lang="en-US" sz="2400" dirty="0" err="1">
                          <a:solidFill>
                            <a:schemeClr val="tx1"/>
                          </a:solidFill>
                          <a:latin typeface="Arial" panose="020B0604020202020204" pitchFamily="34" charset="0"/>
                          <a:cs typeface="Arial" panose="020B0604020202020204" pitchFamily="34" charset="0"/>
                        </a:rPr>
                        <a:t>liên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kết</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E7"/>
                    </a:solidFill>
                  </a:tcPr>
                </a:tc>
                <a:tc>
                  <a:txBody>
                    <a:bodyPr/>
                    <a:lstStyle/>
                    <a:p>
                      <a:pPr algn="ct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sóng</a:t>
                      </a:r>
                      <a:r>
                        <a:rPr lang="en-US" sz="2400" dirty="0">
                          <a:solidFill>
                            <a:schemeClr val="tx1"/>
                          </a:solidFill>
                          <a:latin typeface="Arial" panose="020B0604020202020204" pitchFamily="34" charset="0"/>
                          <a:cs typeface="Arial" panose="020B0604020202020204" pitchFamily="34" charset="0"/>
                        </a:rPr>
                        <a:t> (cm</a:t>
                      </a:r>
                      <a:r>
                        <a:rPr lang="en-US" sz="2400" baseline="30000" dirty="0">
                          <a:solidFill>
                            <a:schemeClr val="tx1"/>
                          </a:solidFill>
                          <a:latin typeface="Arial" panose="020B0604020202020204" pitchFamily="34" charset="0"/>
                          <a:cs typeface="Arial" panose="020B0604020202020204" pitchFamily="34" charset="0"/>
                        </a:rPr>
                        <a:t>-1</a:t>
                      </a:r>
                      <a:r>
                        <a:rPr lang="en-US" sz="2400" baseline="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E7"/>
                    </a:solidFill>
                  </a:tcPr>
                </a:tc>
                <a:extLst>
                  <a:ext uri="{0D108BD9-81ED-4DB2-BD59-A6C34878D82A}">
                    <a16:rowId xmlns:a16="http://schemas.microsoft.com/office/drawing/2014/main" val="2331606063"/>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-OH alcohol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3600 – 3300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86197761"/>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-NH amine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3500 – 3300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19266413"/>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-CHO aldehyde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2900 – 2700 (C-H)</a:t>
                      </a:r>
                    </a:p>
                    <a:p>
                      <a:pPr algn="ctr"/>
                      <a:r>
                        <a:rPr lang="en-US" sz="2200" dirty="0">
                          <a:solidFill>
                            <a:schemeClr val="tx1"/>
                          </a:solidFill>
                          <a:latin typeface="Arial" panose="020B0604020202020204" pitchFamily="34" charset="0"/>
                          <a:cs typeface="Arial" panose="020B0604020202020204" pitchFamily="34" charset="0"/>
                        </a:rPr>
                        <a:t>1740 – 1720 (C=O)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17614685"/>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-C=O ketone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1725 – 1700 (C=O)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58119747"/>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-COOH carboxylic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3300 – 2500 (O-H)</a:t>
                      </a:r>
                    </a:p>
                    <a:p>
                      <a:pPr algn="ctr"/>
                      <a:r>
                        <a:rPr lang="en-US" sz="2200" dirty="0">
                          <a:solidFill>
                            <a:schemeClr val="tx1"/>
                          </a:solidFill>
                          <a:latin typeface="Arial" panose="020B0604020202020204" pitchFamily="34" charset="0"/>
                          <a:cs typeface="Arial" panose="020B0604020202020204" pitchFamily="34" charset="0"/>
                        </a:rPr>
                        <a:t>1725 – 1700 (C=O)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71469728"/>
                  </a:ext>
                </a:extLst>
              </a:tr>
              <a:tr h="697772">
                <a:tc>
                  <a:txBody>
                    <a:bodyPr/>
                    <a:lstStyle/>
                    <a:p>
                      <a:pPr algn="ctr"/>
                      <a:r>
                        <a:rPr lang="en-US" sz="2200" dirty="0">
                          <a:solidFill>
                            <a:schemeClr val="tx1"/>
                          </a:solidFill>
                          <a:latin typeface="Arial" panose="020B0604020202020204" pitchFamily="34" charset="0"/>
                          <a:cs typeface="Arial" panose="020B0604020202020204" pitchFamily="34" charset="0"/>
                        </a:rPr>
                        <a:t>-COO- ester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1750 – 1735 (C=O)</a:t>
                      </a:r>
                    </a:p>
                    <a:p>
                      <a:pPr algn="ctr"/>
                      <a:r>
                        <a:rPr lang="en-US" sz="2200" dirty="0">
                          <a:solidFill>
                            <a:schemeClr val="tx1"/>
                          </a:solidFill>
                          <a:latin typeface="Arial" panose="020B0604020202020204" pitchFamily="34" charset="0"/>
                          <a:cs typeface="Arial" panose="020B0604020202020204" pitchFamily="34" charset="0"/>
                        </a:rPr>
                        <a:t>1300 – 1000 (C-O)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12141848"/>
                  </a:ext>
                </a:extLst>
              </a:tr>
            </a:tbl>
          </a:graphicData>
        </a:graphic>
      </p:graphicFrame>
    </p:spTree>
    <p:extLst>
      <p:ext uri="{BB962C8B-B14F-4D97-AF65-F5344CB8AC3E}">
        <p14:creationId xmlns:p14="http://schemas.microsoft.com/office/powerpoint/2010/main" val="34516081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2DA94-622E-2C25-2933-06E87B5F6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971" y="0"/>
            <a:ext cx="10288029" cy="6858000"/>
          </a:xfrm>
          <a:prstGeom prst="rect">
            <a:avLst/>
          </a:prstGeom>
        </p:spPr>
      </p:pic>
      <p:sp>
        <p:nvSpPr>
          <p:cNvPr id="2" name="Rectangle: Rounded Corners 1">
            <a:extLst>
              <a:ext uri="{FF2B5EF4-FFF2-40B4-BE49-F238E27FC236}">
                <a16:creationId xmlns:a16="http://schemas.microsoft.com/office/drawing/2014/main" id="{14C2039C-E7EE-EB44-6BC2-6927BF20ACA9}"/>
              </a:ext>
            </a:extLst>
          </p:cNvPr>
          <p:cNvSpPr/>
          <p:nvPr/>
        </p:nvSpPr>
        <p:spPr>
          <a:xfrm>
            <a:off x="508000" y="2565400"/>
            <a:ext cx="6111876" cy="1905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8E0C30FD-7FC6-E126-54DF-8A4FD8A3D233}"/>
              </a:ext>
            </a:extLst>
          </p:cNvPr>
          <p:cNvSpPr txBox="1"/>
          <p:nvPr/>
        </p:nvSpPr>
        <p:spPr>
          <a:xfrm>
            <a:off x="700088" y="2696553"/>
            <a:ext cx="5765800" cy="164269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HỢP CHẤT HỮU CƠ,</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HÓA HỌC HỮU CƠ</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C17D957C-2A54-24F8-0F6D-24C3E2E1893E}"/>
              </a:ext>
            </a:extLst>
          </p:cNvPr>
          <p:cNvSpPr txBox="1"/>
          <p:nvPr/>
        </p:nvSpPr>
        <p:spPr>
          <a:xfrm>
            <a:off x="749300" y="1335741"/>
            <a:ext cx="345350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6000" b="1">
                <a:solidFill>
                  <a:srgbClr val="0A3FC3"/>
                </a:solidFill>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0A3FC3"/>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37561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sp>
        <p:nvSpPr>
          <p:cNvPr id="3" name="Rectangle: Top Corners Snipped 2">
            <a:extLst>
              <a:ext uri="{FF2B5EF4-FFF2-40B4-BE49-F238E27FC236}">
                <a16:creationId xmlns:a16="http://schemas.microsoft.com/office/drawing/2014/main" id="{24568438-870C-4DE8-5067-B7B7406A8A1A}"/>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D2E8EA-48C9-552B-521B-3323F83E3989}"/>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pic>
        <p:nvPicPr>
          <p:cNvPr id="10242" name="Picture 2" descr="Benzyl alcohol(100-51-6) IR Spectrum">
            <a:extLst>
              <a:ext uri="{FF2B5EF4-FFF2-40B4-BE49-F238E27FC236}">
                <a16:creationId xmlns:a16="http://schemas.microsoft.com/office/drawing/2014/main" id="{FDE81FDE-4C26-5CBA-A8DC-45C5202D7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83" y="1116427"/>
            <a:ext cx="5780791" cy="416557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02D5F7F-24C2-6D0A-0875-ABB3EFAE14F5}"/>
              </a:ext>
            </a:extLst>
          </p:cNvPr>
          <p:cNvGrpSpPr/>
          <p:nvPr/>
        </p:nvGrpSpPr>
        <p:grpSpPr>
          <a:xfrm>
            <a:off x="6017565" y="1271999"/>
            <a:ext cx="5745873" cy="4040337"/>
            <a:chOff x="2225896" y="1083789"/>
            <a:chExt cx="6605557" cy="4040337"/>
          </a:xfrm>
        </p:grpSpPr>
        <p:pic>
          <p:nvPicPr>
            <p:cNvPr id="6" name="Picture 5">
              <a:extLst>
                <a:ext uri="{FF2B5EF4-FFF2-40B4-BE49-F238E27FC236}">
                  <a16:creationId xmlns:a16="http://schemas.microsoft.com/office/drawing/2014/main" id="{5DD3B99C-27C0-B585-6283-8DBA3B8C5A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5896" y="1214565"/>
              <a:ext cx="823428" cy="676275"/>
            </a:xfrm>
            <a:prstGeom prst="rect">
              <a:avLst/>
            </a:prstGeom>
          </p:spPr>
        </p:pic>
        <p:sp>
          <p:nvSpPr>
            <p:cNvPr id="10" name="TextBox 9">
              <a:extLst>
                <a:ext uri="{FF2B5EF4-FFF2-40B4-BE49-F238E27FC236}">
                  <a16:creationId xmlns:a16="http://schemas.microsoft.com/office/drawing/2014/main" id="{D65DA800-1410-E7FC-3120-6E47D506655A}"/>
                </a:ext>
              </a:extLst>
            </p:cNvPr>
            <p:cNvSpPr txBox="1"/>
            <p:nvPr/>
          </p:nvSpPr>
          <p:spPr>
            <a:xfrm>
              <a:off x="3150575" y="1083789"/>
              <a:ext cx="5680878" cy="4040337"/>
            </a:xfrm>
            <a:prstGeom prst="rect">
              <a:avLst/>
            </a:prstGeom>
            <a:noFill/>
          </p:spPr>
          <p:txBody>
            <a:bodyPr wrap="square" rtlCol="0">
              <a:spAutoFit/>
            </a:bodyPr>
            <a:lstStyle/>
            <a:p>
              <a:pPr algn="just">
                <a:lnSpc>
                  <a:spcPct val="120000"/>
                </a:lnSpc>
              </a:pP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sóng</a:t>
              </a:r>
              <a:r>
                <a:rPr lang="en-US" sz="2400" dirty="0">
                  <a:latin typeface="Arial" panose="020B0604020202020204" pitchFamily="34" charset="0"/>
                  <a:cs typeface="Arial" panose="020B0604020202020204" pitchFamily="34" charset="0"/>
                </a:rPr>
                <a:t>.</a:t>
              </a:r>
            </a:p>
            <a:p>
              <a:pPr algn="just">
                <a:lnSpc>
                  <a:spcPct val="120000"/>
                </a:lnSpc>
              </a:pP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sóng</a:t>
              </a:r>
              <a:r>
                <a:rPr lang="en-US" sz="2400" dirty="0">
                  <a:latin typeface="Arial" panose="020B0604020202020204" pitchFamily="34" charset="0"/>
                  <a:cs typeface="Arial" panose="020B0604020202020204" pitchFamily="34" charset="0"/>
                </a:rPr>
                <a:t> (cm</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truyền</a:t>
              </a:r>
              <a:r>
                <a:rPr lang="en-US" sz="2400" dirty="0">
                  <a:latin typeface="Arial" panose="020B0604020202020204" pitchFamily="34" charset="0"/>
                  <a:cs typeface="Arial" panose="020B0604020202020204" pitchFamily="34" charset="0"/>
                </a:rPr>
                <a:t> qua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a:t>
              </a:r>
            </a:p>
          </p:txBody>
        </p:sp>
      </p:grpSp>
      <p:cxnSp>
        <p:nvCxnSpPr>
          <p:cNvPr id="11" name="Straight Arrow Connector 10">
            <a:extLst>
              <a:ext uri="{FF2B5EF4-FFF2-40B4-BE49-F238E27FC236}">
                <a16:creationId xmlns:a16="http://schemas.microsoft.com/office/drawing/2014/main" id="{6E10CAD2-7D77-4BCA-1746-5120875CBDC2}"/>
              </a:ext>
            </a:extLst>
          </p:cNvPr>
          <p:cNvCxnSpPr>
            <a:cxnSpLocks/>
          </p:cNvCxnSpPr>
          <p:nvPr/>
        </p:nvCxnSpPr>
        <p:spPr>
          <a:xfrm flipV="1">
            <a:off x="224083" y="1531674"/>
            <a:ext cx="0" cy="2427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3DBA9B9-9AF1-1E36-0728-FDA4E65D7FE7}"/>
              </a:ext>
            </a:extLst>
          </p:cNvPr>
          <p:cNvCxnSpPr>
            <a:cxnSpLocks/>
          </p:cNvCxnSpPr>
          <p:nvPr/>
        </p:nvCxnSpPr>
        <p:spPr>
          <a:xfrm>
            <a:off x="661377" y="4334452"/>
            <a:ext cx="514826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EE78870-2A06-020B-EAC7-8DCCCF978E6C}"/>
              </a:ext>
            </a:extLst>
          </p:cNvPr>
          <p:cNvSpPr txBox="1"/>
          <p:nvPr/>
        </p:nvSpPr>
        <p:spPr>
          <a:xfrm>
            <a:off x="1108961" y="5431453"/>
            <a:ext cx="4011034" cy="461665"/>
          </a:xfrm>
          <a:prstGeom prst="rect">
            <a:avLst/>
          </a:prstGeom>
          <a:noFill/>
        </p:spPr>
        <p:txBody>
          <a:bodyPr wrap="none" rtlCol="0">
            <a:spAutoFit/>
          </a:bodyPr>
          <a:lstStyle/>
          <a:p>
            <a:r>
              <a:rPr lang="en-US" sz="2400" b="1" dirty="0" err="1">
                <a:solidFill>
                  <a:srgbClr val="FC5884"/>
                </a:solidFill>
                <a:latin typeface="Arial" panose="020B0604020202020204" pitchFamily="34" charset="0"/>
                <a:cs typeface="Arial" panose="020B0604020202020204" pitchFamily="34" charset="0"/>
              </a:rPr>
              <a:t>Phổ</a:t>
            </a:r>
            <a:r>
              <a:rPr lang="en-US" sz="2400" b="1" dirty="0">
                <a:solidFill>
                  <a:srgbClr val="FC5884"/>
                </a:solidFill>
                <a:latin typeface="Arial" panose="020B0604020202020204" pitchFamily="34" charset="0"/>
                <a:cs typeface="Arial" panose="020B0604020202020204" pitchFamily="34" charset="0"/>
              </a:rPr>
              <a:t> IR </a:t>
            </a:r>
            <a:r>
              <a:rPr lang="en-US" sz="2400" b="1" dirty="0" err="1">
                <a:solidFill>
                  <a:srgbClr val="FC5884"/>
                </a:solidFill>
                <a:latin typeface="Arial" panose="020B0604020202020204" pitchFamily="34" charset="0"/>
                <a:cs typeface="Arial" panose="020B0604020202020204" pitchFamily="34" charset="0"/>
              </a:rPr>
              <a:t>của</a:t>
            </a:r>
            <a:r>
              <a:rPr lang="en-US" sz="2400" b="1" dirty="0">
                <a:solidFill>
                  <a:srgbClr val="FC5884"/>
                </a:solidFill>
                <a:latin typeface="Arial" panose="020B0604020202020204" pitchFamily="34" charset="0"/>
                <a:cs typeface="Arial" panose="020B0604020202020204" pitchFamily="34" charset="0"/>
              </a:rPr>
              <a:t> Benzyl alcohol</a:t>
            </a:r>
          </a:p>
        </p:txBody>
      </p:sp>
      <p:grpSp>
        <p:nvGrpSpPr>
          <p:cNvPr id="15" name="Group 14">
            <a:extLst>
              <a:ext uri="{FF2B5EF4-FFF2-40B4-BE49-F238E27FC236}">
                <a16:creationId xmlns:a16="http://schemas.microsoft.com/office/drawing/2014/main" id="{6D04F36C-B1E4-91F1-1BDE-AF808304E2BF}"/>
              </a:ext>
            </a:extLst>
          </p:cNvPr>
          <p:cNvGrpSpPr/>
          <p:nvPr/>
        </p:nvGrpSpPr>
        <p:grpSpPr>
          <a:xfrm flipH="1">
            <a:off x="-330796" y="4892675"/>
            <a:ext cx="2303132" cy="2181980"/>
            <a:chOff x="10199734" y="4892675"/>
            <a:chExt cx="2303132" cy="2181980"/>
          </a:xfrm>
        </p:grpSpPr>
        <p:pic>
          <p:nvPicPr>
            <p:cNvPr id="16" name="Graphic 15">
              <a:extLst>
                <a:ext uri="{FF2B5EF4-FFF2-40B4-BE49-F238E27FC236}">
                  <a16:creationId xmlns:a16="http://schemas.microsoft.com/office/drawing/2014/main" id="{054C0955-9E82-E566-CE6D-EB7FFB549C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13242">
              <a:off x="11418887" y="4892675"/>
              <a:ext cx="657225" cy="2000250"/>
            </a:xfrm>
            <a:prstGeom prst="rect">
              <a:avLst/>
            </a:prstGeom>
          </p:spPr>
        </p:pic>
        <p:pic>
          <p:nvPicPr>
            <p:cNvPr id="17" name="Graphic 16">
              <a:extLst>
                <a:ext uri="{FF2B5EF4-FFF2-40B4-BE49-F238E27FC236}">
                  <a16:creationId xmlns:a16="http://schemas.microsoft.com/office/drawing/2014/main" id="{6E92BF81-C2D4-DB72-E91C-08AC4966D4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5141" y="4914900"/>
              <a:ext cx="847725" cy="2076450"/>
            </a:xfrm>
            <a:prstGeom prst="rect">
              <a:avLst/>
            </a:prstGeom>
          </p:spPr>
        </p:pic>
        <p:pic>
          <p:nvPicPr>
            <p:cNvPr id="18" name="Graphic 17">
              <a:extLst>
                <a:ext uri="{FF2B5EF4-FFF2-40B4-BE49-F238E27FC236}">
                  <a16:creationId xmlns:a16="http://schemas.microsoft.com/office/drawing/2014/main" id="{AD2B3B39-3E39-84DE-3C04-316EFF6018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63323">
              <a:off x="11331291" y="5703055"/>
              <a:ext cx="990600" cy="1371600"/>
            </a:xfrm>
            <a:prstGeom prst="rect">
              <a:avLst/>
            </a:prstGeom>
          </p:spPr>
        </p:pic>
        <p:pic>
          <p:nvPicPr>
            <p:cNvPr id="19" name="Graphic 18">
              <a:extLst>
                <a:ext uri="{FF2B5EF4-FFF2-40B4-BE49-F238E27FC236}">
                  <a16:creationId xmlns:a16="http://schemas.microsoft.com/office/drawing/2014/main" id="{852D9143-AF4B-FD86-D118-660539B5F8DC}"/>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0199734" y="6249111"/>
              <a:ext cx="1171496" cy="467161"/>
            </a:xfrm>
            <a:prstGeom prst="rect">
              <a:avLst/>
            </a:prstGeom>
          </p:spPr>
        </p:pic>
      </p:grpSp>
    </p:spTree>
    <p:extLst>
      <p:ext uri="{BB962C8B-B14F-4D97-AF65-F5344CB8AC3E}">
        <p14:creationId xmlns:p14="http://schemas.microsoft.com/office/powerpoint/2010/main" val="2854641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744708" cy="461665"/>
            </a:xfrm>
            <a:prstGeom prst="rect">
              <a:avLst/>
            </a:prstGeom>
            <a:grpFill/>
            <a:ln>
              <a:noFill/>
            </a:ln>
          </p:spPr>
          <p:txBody>
            <a:bodyPr wrap="none" rtlCol="0">
              <a:spAutoFit/>
            </a:bodyPr>
            <a:lstStyle/>
            <a:p>
              <a:r>
                <a:rPr lang="en-US" sz="2400" b="1" dirty="0" err="1">
                  <a:solidFill>
                    <a:schemeClr val="accent2">
                      <a:lumMod val="50000"/>
                    </a:schemeClr>
                  </a:solidFill>
                </a:rPr>
                <a:t>Hoạt</a:t>
              </a:r>
              <a:r>
                <a:rPr lang="en-US" sz="2400" b="1" dirty="0">
                  <a:solidFill>
                    <a:schemeClr val="accent2">
                      <a:lumMod val="50000"/>
                    </a:schemeClr>
                  </a:solidFill>
                </a:rPr>
                <a:t> </a:t>
              </a:r>
              <a:r>
                <a:rPr lang="en-US" sz="2400" b="1" dirty="0" err="1">
                  <a:solidFill>
                    <a:schemeClr val="accent2">
                      <a:lumMod val="50000"/>
                    </a:schemeClr>
                  </a:solidFill>
                </a:rPr>
                <a:t>động</a:t>
              </a:r>
              <a:r>
                <a:rPr lang="en-US" sz="2400" b="1" dirty="0">
                  <a:solidFill>
                    <a:schemeClr val="accent2">
                      <a:lumMod val="50000"/>
                    </a:schemeClr>
                  </a:solidFill>
                </a:rPr>
                <a:t> 8</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82AFFF4-9F6F-B576-D4C5-032AB8ADAE2F}"/>
              </a:ext>
            </a:extLst>
          </p:cNvPr>
          <p:cNvSpPr txBox="1"/>
          <p:nvPr/>
        </p:nvSpPr>
        <p:spPr>
          <a:xfrm>
            <a:off x="1643414" y="1800843"/>
            <a:ext cx="9233749" cy="1200329"/>
          </a:xfrm>
          <a:prstGeom prst="rect">
            <a:avLst/>
          </a:prstGeom>
          <a:noFill/>
        </p:spPr>
        <p:txBody>
          <a:bodyPr wrap="square">
            <a:spAutoFit/>
          </a:bodyPr>
          <a:lstStyle/>
          <a:p>
            <a:pPr algn="ctr"/>
            <a:r>
              <a:rPr lang="vi-VN" sz="2400" b="0" i="0" dirty="0">
                <a:effectLst/>
              </a:rPr>
              <a:t>Từ dữ liệu bằng 8.4 và quan sát hình 8.7, hãy chỉ rõ peak đặc trưng và số sóng đặc trưng số sóng tương ứng của nhóm OH của benzyl alcohol </a:t>
            </a:r>
            <a:endParaRPr lang="en-US" sz="2400" b="1" dirty="0"/>
          </a:p>
        </p:txBody>
      </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4C00DAAD-13AF-D590-CEEC-AEB0652A2267}"/>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BE1246E-9558-6B83-4809-DDADEDFBAB73}"/>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pic>
        <p:nvPicPr>
          <p:cNvPr id="13314" name="Picture 2" descr="Từ dữ liệu bằng 8.4 và quan sát hình 8.7, hãy chỉ rõ peak đặc trưng và số sóng đặc trưng số sóng tương ứng của nhóm OH của benzyl alcohol ">
            <a:extLst>
              <a:ext uri="{FF2B5EF4-FFF2-40B4-BE49-F238E27FC236}">
                <a16:creationId xmlns:a16="http://schemas.microsoft.com/office/drawing/2014/main" id="{3F58A9E3-E5EB-17D3-BADB-471FAA23A6F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9701"/>
          <a:stretch/>
        </p:blipFill>
        <p:spPr bwMode="auto">
          <a:xfrm>
            <a:off x="3766633" y="3378500"/>
            <a:ext cx="4657808" cy="216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82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B29621B-F54E-032F-498C-42963AABD530}"/>
              </a:ext>
            </a:extLst>
          </p:cNvPr>
          <p:cNvSpPr/>
          <p:nvPr/>
        </p:nvSpPr>
        <p:spPr>
          <a:xfrm>
            <a:off x="1267102" y="1317632"/>
            <a:ext cx="9998237" cy="5171658"/>
          </a:xfrm>
          <a:prstGeom prst="roundRect">
            <a:avLst>
              <a:gd name="adj" fmla="val 9905"/>
            </a:avLst>
          </a:prstGeom>
          <a:solidFill>
            <a:schemeClr val="accent5">
              <a:lumMod val="20000"/>
              <a:lumOff val="80000"/>
            </a:schemeClr>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8D98DC18-AC76-F246-4C3E-AF56D1ABCC22}"/>
              </a:ext>
            </a:extLst>
          </p:cNvPr>
          <p:cNvGrpSpPr/>
          <p:nvPr/>
        </p:nvGrpSpPr>
        <p:grpSpPr>
          <a:xfrm>
            <a:off x="1469894" y="1031881"/>
            <a:ext cx="3248317" cy="571502"/>
            <a:chOff x="1815296" y="1276963"/>
            <a:chExt cx="3248317" cy="571502"/>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14759D4B-2596-5D30-01B2-183A711E74AF}"/>
                </a:ext>
              </a:extLst>
            </p:cNvPr>
            <p:cNvSpPr/>
            <p:nvPr/>
          </p:nvSpPr>
          <p:spPr>
            <a:xfrm>
              <a:off x="1815296" y="1276963"/>
              <a:ext cx="3248317" cy="571502"/>
            </a:xfrm>
            <a:prstGeom prst="roundRect">
              <a:avLst/>
            </a:prstGeom>
            <a:grp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6558F5-8A0F-0494-5059-9B5333ABD6B9}"/>
                </a:ext>
              </a:extLst>
            </p:cNvPr>
            <p:cNvSpPr txBox="1"/>
            <p:nvPr/>
          </p:nvSpPr>
          <p:spPr>
            <a:xfrm>
              <a:off x="2288776" y="1337557"/>
              <a:ext cx="1960793" cy="461665"/>
            </a:xfrm>
            <a:prstGeom prst="rect">
              <a:avLst/>
            </a:prstGeom>
            <a:grpFill/>
            <a:ln>
              <a:noFill/>
            </a:ln>
          </p:spPr>
          <p:txBody>
            <a:bodyPr wrap="none" rtlCol="0">
              <a:spAutoFit/>
            </a:bodyPr>
            <a:lstStyle/>
            <a:p>
              <a:r>
                <a:rPr lang="en-US" sz="2400" b="1" dirty="0" err="1">
                  <a:solidFill>
                    <a:schemeClr val="accent2">
                      <a:lumMod val="50000"/>
                    </a:schemeClr>
                  </a:solidFill>
                  <a:latin typeface="Arial" panose="020B0604020202020204" pitchFamily="34" charset="0"/>
                  <a:cs typeface="Arial" panose="020B0604020202020204" pitchFamily="34" charset="0"/>
                </a:rPr>
                <a:t>Hoạt</a:t>
              </a:r>
              <a:r>
                <a:rPr lang="en-US" sz="2400" b="1" dirty="0">
                  <a:solidFill>
                    <a:schemeClr val="accent2">
                      <a:lumMod val="50000"/>
                    </a:schemeClr>
                  </a:solidFill>
                  <a:latin typeface="Arial" panose="020B0604020202020204" pitchFamily="34" charset="0"/>
                  <a:cs typeface="Arial" panose="020B0604020202020204" pitchFamily="34" charset="0"/>
                </a:rPr>
                <a:t> </a:t>
              </a:r>
              <a:r>
                <a:rPr lang="en-US" sz="2400" b="1" dirty="0" err="1">
                  <a:solidFill>
                    <a:schemeClr val="accent2">
                      <a:lumMod val="50000"/>
                    </a:schemeClr>
                  </a:solidFill>
                  <a:latin typeface="Arial" panose="020B0604020202020204" pitchFamily="34" charset="0"/>
                  <a:cs typeface="Arial" panose="020B0604020202020204" pitchFamily="34" charset="0"/>
                </a:rPr>
                <a:t>động</a:t>
              </a:r>
              <a:r>
                <a:rPr lang="en-US" sz="2400" b="1" dirty="0">
                  <a:solidFill>
                    <a:schemeClr val="accent2">
                      <a:lumMod val="50000"/>
                    </a:schemeClr>
                  </a:solidFill>
                  <a:latin typeface="Arial" panose="020B0604020202020204" pitchFamily="34" charset="0"/>
                  <a:cs typeface="Arial" panose="020B0604020202020204" pitchFamily="34" charset="0"/>
                </a:rPr>
                <a:t> 8</a:t>
              </a:r>
            </a:p>
          </p:txBody>
        </p:sp>
      </p:grpSp>
      <p:grpSp>
        <p:nvGrpSpPr>
          <p:cNvPr id="10" name="Group 9">
            <a:extLst>
              <a:ext uri="{FF2B5EF4-FFF2-40B4-BE49-F238E27FC236}">
                <a16:creationId xmlns:a16="http://schemas.microsoft.com/office/drawing/2014/main" id="{E96ACC5D-8301-EED8-427B-BE8B6F4A2A9D}"/>
              </a:ext>
            </a:extLst>
          </p:cNvPr>
          <p:cNvGrpSpPr/>
          <p:nvPr/>
        </p:nvGrpSpPr>
        <p:grpSpPr>
          <a:xfrm>
            <a:off x="750909" y="801438"/>
            <a:ext cx="1032387" cy="1032387"/>
            <a:chOff x="2714932" y="1828800"/>
            <a:chExt cx="1032387" cy="1032387"/>
          </a:xfrm>
        </p:grpSpPr>
        <p:sp>
          <p:nvSpPr>
            <p:cNvPr id="6" name="Oval 5">
              <a:extLst>
                <a:ext uri="{FF2B5EF4-FFF2-40B4-BE49-F238E27FC236}">
                  <a16:creationId xmlns:a16="http://schemas.microsoft.com/office/drawing/2014/main" id="{617D7A6E-8BE4-2866-50E6-B3803543BD92}"/>
                </a:ext>
              </a:extLst>
            </p:cNvPr>
            <p:cNvSpPr/>
            <p:nvPr/>
          </p:nvSpPr>
          <p:spPr>
            <a:xfrm>
              <a:off x="2714932" y="1828800"/>
              <a:ext cx="1032387" cy="1032387"/>
            </a:xfrm>
            <a:prstGeom prst="ellipse">
              <a:avLst/>
            </a:prstGeom>
            <a:solidFill>
              <a:schemeClr val="accent4">
                <a:lumMod val="20000"/>
                <a:lumOff val="80000"/>
              </a:schemeClr>
            </a:solid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iscussion - Free people icons">
              <a:extLst>
                <a:ext uri="{FF2B5EF4-FFF2-40B4-BE49-F238E27FC236}">
                  <a16:creationId xmlns:a16="http://schemas.microsoft.com/office/drawing/2014/main" id="{88F66745-113B-2859-3572-E2741FED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683" y="2004551"/>
              <a:ext cx="680884" cy="68088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4D50E178-9B81-E37B-11BD-B73DD97B536C}"/>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0FE15FF-378F-B80C-19CD-F824E1FA6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7" name="Group 6">
            <a:extLst>
              <a:ext uri="{FF2B5EF4-FFF2-40B4-BE49-F238E27FC236}">
                <a16:creationId xmlns:a16="http://schemas.microsoft.com/office/drawing/2014/main" id="{29D07C87-26A8-C7B1-BFB1-902D912C39E2}"/>
              </a:ext>
            </a:extLst>
          </p:cNvPr>
          <p:cNvGrpSpPr/>
          <p:nvPr/>
        </p:nvGrpSpPr>
        <p:grpSpPr>
          <a:xfrm>
            <a:off x="10199734" y="4892675"/>
            <a:ext cx="2303132" cy="2181980"/>
            <a:chOff x="10199734" y="4892675"/>
            <a:chExt cx="2303132" cy="2181980"/>
          </a:xfrm>
        </p:grpSpPr>
        <p:pic>
          <p:nvPicPr>
            <p:cNvPr id="9" name="Graphic 8">
              <a:extLst>
                <a:ext uri="{FF2B5EF4-FFF2-40B4-BE49-F238E27FC236}">
                  <a16:creationId xmlns:a16="http://schemas.microsoft.com/office/drawing/2014/main" id="{83517A4E-0EF3-ABE4-C037-37AB03FBE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065B9647-7955-704C-A429-D1F8AA0DC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D7D7941F-D5FE-0A8F-46FD-74523BCA58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13" name="Graphic 12">
              <a:extLst>
                <a:ext uri="{FF2B5EF4-FFF2-40B4-BE49-F238E27FC236}">
                  <a16:creationId xmlns:a16="http://schemas.microsoft.com/office/drawing/2014/main" id="{2442D1F8-F512-864B-7D3E-8616A5B4F167}"/>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pic>
        <p:nvPicPr>
          <p:cNvPr id="14" name="Graphic 13">
            <a:extLst>
              <a:ext uri="{FF2B5EF4-FFF2-40B4-BE49-F238E27FC236}">
                <a16:creationId xmlns:a16="http://schemas.microsoft.com/office/drawing/2014/main" id="{6B5BD4B8-E37E-A6F4-6B92-C2FA57997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066952" flipH="1">
            <a:off x="-890208" y="-819393"/>
            <a:ext cx="2404113" cy="2144578"/>
          </a:xfrm>
          <a:prstGeom prst="rect">
            <a:avLst/>
          </a:prstGeom>
        </p:spPr>
      </p:pic>
      <p:grpSp>
        <p:nvGrpSpPr>
          <p:cNvPr id="16" name="Group 15">
            <a:extLst>
              <a:ext uri="{FF2B5EF4-FFF2-40B4-BE49-F238E27FC236}">
                <a16:creationId xmlns:a16="http://schemas.microsoft.com/office/drawing/2014/main" id="{0C27CFBC-DEE5-690A-D73D-752B0FD68327}"/>
              </a:ext>
            </a:extLst>
          </p:cNvPr>
          <p:cNvGrpSpPr/>
          <p:nvPr/>
        </p:nvGrpSpPr>
        <p:grpSpPr>
          <a:xfrm flipH="1">
            <a:off x="-330796" y="4892675"/>
            <a:ext cx="2303132" cy="2181980"/>
            <a:chOff x="10199734" y="4892675"/>
            <a:chExt cx="2303132" cy="2181980"/>
          </a:xfrm>
        </p:grpSpPr>
        <p:pic>
          <p:nvPicPr>
            <p:cNvPr id="17" name="Graphic 16">
              <a:extLst>
                <a:ext uri="{FF2B5EF4-FFF2-40B4-BE49-F238E27FC236}">
                  <a16:creationId xmlns:a16="http://schemas.microsoft.com/office/drawing/2014/main" id="{207F9379-4311-2B85-AFE9-9BCEFEDB6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8" name="Graphic 17">
              <a:extLst>
                <a:ext uri="{FF2B5EF4-FFF2-40B4-BE49-F238E27FC236}">
                  <a16:creationId xmlns:a16="http://schemas.microsoft.com/office/drawing/2014/main" id="{A9EEF80F-DFAE-93BB-7C34-B460B95B4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22" name="Graphic 21">
              <a:extLst>
                <a:ext uri="{FF2B5EF4-FFF2-40B4-BE49-F238E27FC236}">
                  <a16:creationId xmlns:a16="http://schemas.microsoft.com/office/drawing/2014/main" id="{BDF9E0A5-A4A7-F22E-BD24-402EAAA6AF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pic>
          <p:nvPicPr>
            <p:cNvPr id="28" name="Graphic 27">
              <a:extLst>
                <a:ext uri="{FF2B5EF4-FFF2-40B4-BE49-F238E27FC236}">
                  <a16:creationId xmlns:a16="http://schemas.microsoft.com/office/drawing/2014/main" id="{9B3B5F81-7C92-0FF0-3488-E4F9ABCC7D99}"/>
                </a:ext>
              </a:extLst>
            </p:cNvPr>
            <p:cNvPicPr>
              <a:picLocks noChangeAspect="1"/>
            </p:cNvPicPr>
            <p:nvPr/>
          </p:nvPicPr>
          <p:blipFill>
            <a:blip r:embed="rId11">
              <a:duotone>
                <a:prstClr val="black"/>
                <a:schemeClr val="accent1">
                  <a:tint val="45000"/>
                  <a:satMod val="400000"/>
                </a:schemeClr>
              </a:duotone>
              <a:extLst>
                <a:ext uri="{96DAC541-7B7A-43D3-8B79-37D633B846F1}">
                  <asvg:svgBlip xmlns:asvg="http://schemas.microsoft.com/office/drawing/2016/SVG/main" r:embed="rId12"/>
                </a:ext>
              </a:extLst>
            </a:blip>
            <a:stretch>
              <a:fillRect/>
            </a:stretch>
          </p:blipFill>
          <p:spPr>
            <a:xfrm>
              <a:off x="10199734" y="6249111"/>
              <a:ext cx="1171496" cy="467161"/>
            </a:xfrm>
            <a:prstGeom prst="rect">
              <a:avLst/>
            </a:prstGeom>
          </p:spPr>
        </p:pic>
      </p:grpSp>
      <p:grpSp>
        <p:nvGrpSpPr>
          <p:cNvPr id="2" name="Group 1">
            <a:extLst>
              <a:ext uri="{FF2B5EF4-FFF2-40B4-BE49-F238E27FC236}">
                <a16:creationId xmlns:a16="http://schemas.microsoft.com/office/drawing/2014/main" id="{B9DDE9B7-4B70-ECF4-3890-11996E0D909D}"/>
              </a:ext>
            </a:extLst>
          </p:cNvPr>
          <p:cNvGrpSpPr/>
          <p:nvPr/>
        </p:nvGrpSpPr>
        <p:grpSpPr>
          <a:xfrm>
            <a:off x="5240128" y="1746701"/>
            <a:ext cx="1710813" cy="484013"/>
            <a:chOff x="4807974" y="3175819"/>
            <a:chExt cx="1710813" cy="484013"/>
          </a:xfrm>
          <a:solidFill>
            <a:schemeClr val="accent1">
              <a:lumMod val="50000"/>
            </a:schemeClr>
          </a:solidFill>
        </p:grpSpPr>
        <p:sp>
          <p:nvSpPr>
            <p:cNvPr id="3" name="Rectangle: Rounded Corners 2">
              <a:extLst>
                <a:ext uri="{FF2B5EF4-FFF2-40B4-BE49-F238E27FC236}">
                  <a16:creationId xmlns:a16="http://schemas.microsoft.com/office/drawing/2014/main" id="{15098F6C-5E43-D26F-C416-6CEA6DD0A7F0}"/>
                </a:ext>
              </a:extLst>
            </p:cNvPr>
            <p:cNvSpPr/>
            <p:nvPr/>
          </p:nvSpPr>
          <p:spPr>
            <a:xfrm>
              <a:off x="4807974" y="3175819"/>
              <a:ext cx="1710813" cy="484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D06A6-FE00-D80D-185E-FAF4FD2E1F78}"/>
                </a:ext>
              </a:extLst>
            </p:cNvPr>
            <p:cNvSpPr txBox="1"/>
            <p:nvPr/>
          </p:nvSpPr>
          <p:spPr>
            <a:xfrm>
              <a:off x="4944274" y="3198167"/>
              <a:ext cx="1438215" cy="461665"/>
            </a:xfrm>
            <a:prstGeom prst="rect">
              <a:avLst/>
            </a:prstGeom>
            <a:grp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TRẢ LỜI</a:t>
              </a:r>
            </a:p>
          </p:txBody>
        </p:sp>
      </p:grpSp>
      <p:sp>
        <p:nvSpPr>
          <p:cNvPr id="24" name="TextBox 23">
            <a:extLst>
              <a:ext uri="{FF2B5EF4-FFF2-40B4-BE49-F238E27FC236}">
                <a16:creationId xmlns:a16="http://schemas.microsoft.com/office/drawing/2014/main" id="{0A455419-17D9-2681-A25D-54B5A95E60A8}"/>
              </a:ext>
            </a:extLst>
          </p:cNvPr>
          <p:cNvSpPr txBox="1"/>
          <p:nvPr/>
        </p:nvSpPr>
        <p:spPr>
          <a:xfrm>
            <a:off x="2215188" y="2596666"/>
            <a:ext cx="8102064" cy="1938992"/>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Peak đặc trưng của nhóm OH có số sóng trong khoản</a:t>
            </a:r>
            <a:r>
              <a:rPr lang="en-US" sz="2400" b="0" i="0" dirty="0">
                <a:solidFill>
                  <a:srgbClr val="333333"/>
                </a:solidFill>
                <a:effectLst/>
                <a:latin typeface="Arial" panose="020B0604020202020204" pitchFamily="34" charset="0"/>
                <a:cs typeface="Arial" panose="020B0604020202020204" pitchFamily="34" charset="0"/>
              </a:rPr>
              <a:t>g</a:t>
            </a:r>
            <a:r>
              <a:rPr lang="vi-VN" sz="2400" b="0" i="0" dirty="0">
                <a:solidFill>
                  <a:srgbClr val="333333"/>
                </a:solidFill>
                <a:effectLst/>
                <a:latin typeface="Arial" panose="020B0604020202020204" pitchFamily="34" charset="0"/>
                <a:cs typeface="Arial" panose="020B0604020202020204" pitchFamily="34" charset="0"/>
              </a:rPr>
              <a:t> 3600 - 3300 cm</a:t>
            </a:r>
            <a:r>
              <a:rPr lang="vi-VN" sz="2400" b="0" i="0" baseline="30000" dirty="0">
                <a:solidFill>
                  <a:srgbClr val="333333"/>
                </a:solidFill>
                <a:effectLst/>
                <a:latin typeface="Arial" panose="020B0604020202020204" pitchFamily="34" charset="0"/>
                <a:cs typeface="Arial" panose="020B0604020202020204" pitchFamily="34" charset="0"/>
              </a:rPr>
              <a:t>-1</a:t>
            </a:r>
          </a:p>
          <a:p>
            <a:pPr marL="342900" indent="-342900" algn="l">
              <a:buFont typeface="Arial" panose="020B0604020202020204" pitchFamily="34" charset="0"/>
              <a:buChar char="•"/>
            </a:pPr>
            <a:endParaRPr lang="vi-VN" sz="2400" b="0" i="0" dirty="0">
              <a:solidFill>
                <a:srgbClr val="333333"/>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cs typeface="Arial" panose="020B0604020202020204" pitchFamily="34" charset="0"/>
              </a:rPr>
              <a:t>Trong phân tử benzyl alcohol, peak của nhóm OH là 3330</a:t>
            </a:r>
            <a:endParaRPr lang="vi-VN" sz="2200" b="0" i="0" baseline="30000" dirty="0">
              <a:solidFill>
                <a:srgbClr val="333333"/>
              </a:solidFill>
              <a:effectLst/>
              <a:latin typeface="Arial" panose="020B0604020202020204" pitchFamily="34" charset="0"/>
              <a:cs typeface="Arial" panose="020B0604020202020204" pitchFamily="34" charset="0"/>
            </a:endParaRPr>
          </a:p>
        </p:txBody>
      </p:sp>
      <p:sp>
        <p:nvSpPr>
          <p:cNvPr id="23" name="Rectangle: Top Corners Snipped 22">
            <a:extLst>
              <a:ext uri="{FF2B5EF4-FFF2-40B4-BE49-F238E27FC236}">
                <a16:creationId xmlns:a16="http://schemas.microsoft.com/office/drawing/2014/main" id="{E181FAB4-2787-3D18-CDC9-6C6BA40E7758}"/>
              </a:ext>
            </a:extLst>
          </p:cNvPr>
          <p:cNvSpPr/>
          <p:nvPr/>
        </p:nvSpPr>
        <p:spPr>
          <a:xfrm flipV="1">
            <a:off x="3301498" y="-17586"/>
            <a:ext cx="5589004" cy="573224"/>
          </a:xfrm>
          <a:prstGeom prst="snip2SameRect">
            <a:avLst>
              <a:gd name="adj1" fmla="val 50000"/>
              <a:gd name="adj2" fmla="val 0"/>
            </a:avLst>
          </a:prstGeom>
          <a:solidFill>
            <a:srgbClr val="FC57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CEA48AB-858D-EF5E-BEA6-8185F08EC6C0}"/>
              </a:ext>
            </a:extLst>
          </p:cNvPr>
          <p:cNvSpPr txBox="1"/>
          <p:nvPr/>
        </p:nvSpPr>
        <p:spPr>
          <a:xfrm>
            <a:off x="4189406" y="-8714"/>
            <a:ext cx="3812262"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II. PHỔ HỒNG NGOẠI</a:t>
            </a:r>
          </a:p>
        </p:txBody>
      </p:sp>
    </p:spTree>
    <p:extLst>
      <p:ext uri="{BB962C8B-B14F-4D97-AF65-F5344CB8AC3E}">
        <p14:creationId xmlns:p14="http://schemas.microsoft.com/office/powerpoint/2010/main" val="246984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6902AB-3BEC-FA56-12CB-557AF638C274}"/>
              </a:ext>
            </a:extLst>
          </p:cNvPr>
          <p:cNvGrpSpPr/>
          <p:nvPr/>
        </p:nvGrpSpPr>
        <p:grpSpPr>
          <a:xfrm>
            <a:off x="516929" y="252896"/>
            <a:ext cx="10635149" cy="6268368"/>
            <a:chOff x="3698576" y="3651407"/>
            <a:chExt cx="9541171" cy="6126005"/>
          </a:xfrm>
        </p:grpSpPr>
        <p:sp>
          <p:nvSpPr>
            <p:cNvPr id="3" name="Rectangle: Rounded Corners 2">
              <a:extLst>
                <a:ext uri="{FF2B5EF4-FFF2-40B4-BE49-F238E27FC236}">
                  <a16:creationId xmlns:a16="http://schemas.microsoft.com/office/drawing/2014/main" id="{18ABE48B-93D5-FFA5-43A2-7F7DBFCEA4A8}"/>
                </a:ext>
              </a:extLst>
            </p:cNvPr>
            <p:cNvSpPr/>
            <p:nvPr/>
          </p:nvSpPr>
          <p:spPr>
            <a:xfrm rot="21407346">
              <a:off x="4017350" y="3651407"/>
              <a:ext cx="8351969" cy="6126005"/>
            </a:xfrm>
            <a:prstGeom prst="roundRect">
              <a:avLst>
                <a:gd name="adj" fmla="val 4777"/>
              </a:avLst>
            </a:prstGeom>
            <a:solidFill>
              <a:srgbClr val="ACB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17FDCFE-AB9A-33F8-CFF4-ACF442849B37}"/>
                </a:ext>
              </a:extLst>
            </p:cNvPr>
            <p:cNvSpPr/>
            <p:nvPr/>
          </p:nvSpPr>
          <p:spPr>
            <a:xfrm>
              <a:off x="4071667" y="3890386"/>
              <a:ext cx="9168080" cy="5820057"/>
            </a:xfrm>
            <a:prstGeom prst="roundRect">
              <a:avLst>
                <a:gd name="adj" fmla="val 6739"/>
              </a:avLst>
            </a:prstGeom>
            <a:solidFill>
              <a:schemeClr val="bg1"/>
            </a:solidFill>
            <a:ln w="19050">
              <a:solidFill>
                <a:srgbClr val="2E6F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004BDDE-FDD5-3C33-3C23-74C576EB21A1}"/>
                </a:ext>
              </a:extLst>
            </p:cNvPr>
            <p:cNvSpPr/>
            <p:nvPr/>
          </p:nvSpPr>
          <p:spPr>
            <a:xfrm>
              <a:off x="3698576" y="3668138"/>
              <a:ext cx="1845031" cy="457200"/>
            </a:xfrm>
            <a:prstGeom prst="roundRect">
              <a:avLst>
                <a:gd name="adj" fmla="val 50000"/>
              </a:avLst>
            </a:prstGeom>
            <a:solidFill>
              <a:srgbClr val="2E6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Em có biết </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6A4A385-2AE1-6D82-9B36-F7CD3EF47D7B}"/>
                    </a:ext>
                  </a:extLst>
                </p:cNvPr>
                <p:cNvSpPr txBox="1"/>
                <p:nvPr/>
              </p:nvSpPr>
              <p:spPr>
                <a:xfrm>
                  <a:off x="4187246" y="4101728"/>
                  <a:ext cx="8875708" cy="5585105"/>
                </a:xfrm>
                <a:prstGeom prst="rect">
                  <a:avLst/>
                </a:prstGeom>
                <a:noFill/>
              </p:spPr>
              <p:txBody>
                <a:bodyPr wrap="square" rtlCol="0">
                  <a:spAutoFit/>
                </a:bodyPr>
                <a:lstStyle/>
                <a:p>
                  <a:pPr algn="just">
                    <a:lnSpc>
                      <a:spcPct val="130000"/>
                    </a:lnSpc>
                  </a:pPr>
                  <a:r>
                    <a:rPr lang="en-US" sz="2200" dirty="0">
                      <a:latin typeface="Arial" panose="020B0604020202020204" pitchFamily="34" charset="0"/>
                      <a:cs typeface="Arial" panose="020B0604020202020204" pitchFamily="34" charset="0"/>
                    </a:rPr>
                    <a:t>Bức </a:t>
                  </a:r>
                  <a:r>
                    <a:rPr lang="en-US" sz="2200" dirty="0" err="1">
                      <a:latin typeface="Arial" panose="020B0604020202020204" pitchFamily="34" charset="0"/>
                      <a:cs typeface="Arial" panose="020B0604020202020204" pitchFamily="34" charset="0"/>
                    </a:rPr>
                    <a:t>xạ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đặc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b="1" dirty="0" err="1">
                      <a:solidFill>
                        <a:srgbClr val="FC5884"/>
                      </a:solidFill>
                      <a:latin typeface="Arial" panose="020B0604020202020204" pitchFamily="34" charset="0"/>
                      <a:cs typeface="Arial" panose="020B0604020202020204" pitchFamily="34" charset="0"/>
                    </a:rPr>
                    <a:t>Số</a:t>
                  </a:r>
                  <a:r>
                    <a:rPr lang="en-US" sz="2200" b="1" dirty="0">
                      <a:solidFill>
                        <a:srgbClr val="FC5884"/>
                      </a:solidFill>
                      <a:latin typeface="Arial" panose="020B0604020202020204" pitchFamily="34" charset="0"/>
                      <a:cs typeface="Arial" panose="020B0604020202020204" pitchFamily="34" charset="0"/>
                    </a:rPr>
                    <a:t> </a:t>
                  </a:r>
                  <a:r>
                    <a:rPr lang="en-US" sz="2200" b="1" dirty="0" err="1">
                      <a:solidFill>
                        <a:srgbClr val="FC5884"/>
                      </a:solidFill>
                      <a:latin typeface="Arial" panose="020B0604020202020204" pitchFamily="34" charset="0"/>
                      <a:cs typeface="Arial" panose="020B0604020202020204" pitchFamily="34" charset="0"/>
                    </a:rPr>
                    <a:t>sóng</a:t>
                  </a:r>
                  <a:r>
                    <a:rPr lang="en-US" sz="2200" b="1" dirty="0">
                      <a:solidFill>
                        <a:srgbClr val="FC5884"/>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1 cm; </a:t>
                  </a:r>
                  <a:r>
                    <a:rPr lang="en-US" sz="2200" b="1" dirty="0" err="1">
                      <a:solidFill>
                        <a:srgbClr val="0021E0"/>
                      </a:solidFill>
                      <a:latin typeface="Arial" panose="020B0604020202020204" pitchFamily="34" charset="0"/>
                      <a:cs typeface="Arial" panose="020B0604020202020204" pitchFamily="34" charset="0"/>
                    </a:rPr>
                    <a:t>bước</a:t>
                  </a:r>
                  <a:r>
                    <a:rPr lang="en-US" sz="2200" b="1" dirty="0">
                      <a:solidFill>
                        <a:srgbClr val="0021E0"/>
                      </a:solidFill>
                      <a:latin typeface="Arial" panose="020B0604020202020204" pitchFamily="34" charset="0"/>
                      <a:cs typeface="Arial" panose="020B0604020202020204" pitchFamily="34" charset="0"/>
                    </a:rPr>
                    <a:t> </a:t>
                  </a:r>
                  <a:r>
                    <a:rPr lang="en-US" sz="2200" b="1" dirty="0" err="1">
                      <a:solidFill>
                        <a:srgbClr val="0021E0"/>
                      </a:solidFill>
                      <a:latin typeface="Arial" panose="020B0604020202020204" pitchFamily="34" charset="0"/>
                      <a:cs typeface="Arial" panose="020B0604020202020204" pitchFamily="34" charset="0"/>
                    </a:rPr>
                    <a:t>sóng</a:t>
                  </a:r>
                  <a:r>
                    <a:rPr lang="en-US" sz="2200" b="1" dirty="0">
                      <a:solidFill>
                        <a:srgbClr val="0021E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đủ</a:t>
                  </a:r>
                  <a:r>
                    <a:rPr lang="en-US" sz="2200" dirty="0">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tần</a:t>
                  </a:r>
                  <a:r>
                    <a:rPr lang="en-US" sz="2200" b="1" dirty="0">
                      <a:solidFill>
                        <a:srgbClr val="7030A0"/>
                      </a:solidFill>
                      <a:latin typeface="Arial" panose="020B0604020202020204" pitchFamily="34" charset="0"/>
                      <a:cs typeface="Arial" panose="020B0604020202020204" pitchFamily="34" charset="0"/>
                    </a:rPr>
                    <a:t> </a:t>
                  </a:r>
                  <a:r>
                    <a:rPr lang="en-US" sz="2200" b="1" dirty="0" err="1">
                      <a:solidFill>
                        <a:srgbClr val="7030A0"/>
                      </a:solidFill>
                      <a:latin typeface="Arial" panose="020B0604020202020204" pitchFamily="34" charset="0"/>
                      <a:cs typeface="Arial" panose="020B0604020202020204" pitchFamily="34" charset="0"/>
                    </a:rPr>
                    <a:t>số</a:t>
                  </a:r>
                  <a:r>
                    <a:rPr lang="en-US" sz="2200" b="1" dirty="0">
                      <a:solidFill>
                        <a:srgbClr val="7030A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gian</a:t>
                  </a:r>
                  <a:r>
                    <a:rPr lang="en-US" sz="2200" dirty="0">
                      <a:latin typeface="Arial" panose="020B0604020202020204" pitchFamily="34" charset="0"/>
                      <a:cs typeface="Arial" panose="020B0604020202020204" pitchFamily="34" charset="0"/>
                    </a:rPr>
                    <a:t>.</a:t>
                  </a:r>
                </a:p>
                <a:p>
                  <a:pPr algn="just">
                    <a:lnSpc>
                      <a:spcPct val="130000"/>
                    </a:lnSpc>
                  </a:pPr>
                  <a:r>
                    <a:rPr lang="en-US" sz="2200" dirty="0" err="1">
                      <a:latin typeface="Arial" panose="020B0604020202020204" pitchFamily="34" charset="0"/>
                      <a:cs typeface="Arial" panose="020B0604020202020204" pitchFamily="34" charset="0"/>
                    </a:rPr>
                    <a:t>Mối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hệ</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giữa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14:m>
                    <m:oMath xmlns:m="http://schemas.openxmlformats.org/officeDocument/2006/math">
                      <m:acc>
                        <m:accPr>
                          <m:chr m:val="̅"/>
                          <m:ctrlPr>
                            <a:rPr lang="en-US" sz="2200" i="1" smtClean="0">
                              <a:latin typeface="Cambria Math" panose="02040503050406030204" pitchFamily="18" charset="0"/>
                              <a:cs typeface="Arial" panose="020B0604020202020204" pitchFamily="34" charset="0"/>
                            </a:rPr>
                          </m:ctrlPr>
                        </m:accPr>
                        <m:e>
                          <m:r>
                            <a:rPr lang="en-US" sz="2200" b="0" i="1" smtClean="0">
                              <a:latin typeface="Cambria Math" panose="02040503050406030204" pitchFamily="18" charset="0"/>
                              <a:cs typeface="Arial" panose="020B0604020202020204" pitchFamily="34" charset="0"/>
                            </a:rPr>
                            <m:t>𝑣</m:t>
                          </m:r>
                        </m:e>
                      </m:acc>
                    </m:oMath>
                  </a14:m>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(v), </a:t>
                  </a:r>
                  <a:r>
                    <a:rPr lang="en-US" sz="2200" dirty="0" err="1">
                      <a:latin typeface="Arial" panose="020B0604020202020204" pitchFamily="34" charset="0"/>
                      <a:cs typeface="Arial" panose="020B0604020202020204" pitchFamily="34" charset="0"/>
                    </a:rPr>
                    <a:t>bước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l-GR" sz="2200" dirty="0">
                      <a:latin typeface="Arial" panose="020B0604020202020204" pitchFamily="34" charset="0"/>
                      <a:cs typeface="Arial" panose="020B0604020202020204" pitchFamily="34" charset="0"/>
                    </a:rPr>
                    <a:t>λ</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(c)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a:t>
                  </a:r>
                </a:p>
                <a:p>
                  <a:pPr algn="just">
                    <a:lnSpc>
                      <a:spcPct val="130000"/>
                    </a:lnSpc>
                  </a:pPr>
                  <a14:m>
                    <m:oMathPara xmlns:m="http://schemas.openxmlformats.org/officeDocument/2006/math">
                      <m:oMathParaPr>
                        <m:jc m:val="centerGroup"/>
                      </m:oMathParaPr>
                      <m:oMath xmlns:m="http://schemas.openxmlformats.org/officeDocument/2006/math">
                        <m:acc>
                          <m:accPr>
                            <m:chr m:val="̅"/>
                            <m:ctrlPr>
                              <a:rPr lang="en-US" sz="2200" b="0" i="1" smtClean="0">
                                <a:latin typeface="Cambria Math" panose="02040503050406030204" pitchFamily="18" charset="0"/>
                                <a:cs typeface="Arial" panose="020B0604020202020204" pitchFamily="34" charset="0"/>
                              </a:rPr>
                            </m:ctrlPr>
                          </m:accPr>
                          <m:e>
                            <m:r>
                              <a:rPr lang="en-US" sz="2200" b="0" i="1" smtClean="0">
                                <a:latin typeface="Cambria Math" panose="02040503050406030204" pitchFamily="18" charset="0"/>
                                <a:cs typeface="Arial" panose="020B0604020202020204" pitchFamily="34" charset="0"/>
                              </a:rPr>
                              <m:t>𝑣</m:t>
                            </m:r>
                          </m:e>
                        </m:acc>
                        <m:r>
                          <a:rPr lang="en-US" sz="2200" b="0" i="1" smtClean="0">
                            <a:latin typeface="Cambria Math" panose="02040503050406030204" pitchFamily="18" charset="0"/>
                            <a:cs typeface="Arial" panose="020B0604020202020204" pitchFamily="34" charset="0"/>
                          </a:rPr>
                          <m:t>=</m:t>
                        </m:r>
                        <m:f>
                          <m:fPr>
                            <m:ctrlPr>
                              <a:rPr lang="en-US" sz="2200" b="0" i="1" smtClean="0">
                                <a:latin typeface="Cambria Math" panose="02040503050406030204" pitchFamily="18" charset="0"/>
                                <a:cs typeface="Arial" panose="020B0604020202020204" pitchFamily="34" charset="0"/>
                              </a:rPr>
                            </m:ctrlPr>
                          </m:fPr>
                          <m:num>
                            <m:r>
                              <a:rPr lang="en-US" sz="2200" b="0" i="1" smtClean="0">
                                <a:latin typeface="Cambria Math" panose="02040503050406030204" pitchFamily="18" charset="0"/>
                                <a:cs typeface="Arial" panose="020B0604020202020204" pitchFamily="34" charset="0"/>
                              </a:rPr>
                              <m:t>1</m:t>
                            </m:r>
                          </m:num>
                          <m:den>
                            <m:r>
                              <m:rPr>
                                <m:sty m:val="p"/>
                              </m:rPr>
                              <a:rPr lang="el-GR" sz="2200" b="0" i="1" smtClean="0">
                                <a:latin typeface="Cambria Math" panose="02040503050406030204" pitchFamily="18" charset="0"/>
                                <a:cs typeface="Arial" panose="020B0604020202020204" pitchFamily="34" charset="0"/>
                              </a:rPr>
                              <m:t>λ</m:t>
                            </m:r>
                          </m:den>
                        </m:f>
                        <m:r>
                          <a:rPr lang="en-US" sz="2200" b="0" i="1" smtClean="0">
                            <a:latin typeface="Cambria Math" panose="02040503050406030204" pitchFamily="18" charset="0"/>
                            <a:cs typeface="Arial" panose="020B0604020202020204" pitchFamily="34" charset="0"/>
                          </a:rPr>
                          <m:t>= </m:t>
                        </m:r>
                        <m:f>
                          <m:fPr>
                            <m:ctrlPr>
                              <a:rPr lang="en-US" sz="2200" b="0" i="1" smtClean="0">
                                <a:latin typeface="Cambria Math" panose="02040503050406030204" pitchFamily="18" charset="0"/>
                                <a:cs typeface="Arial" panose="020B0604020202020204" pitchFamily="34" charset="0"/>
                              </a:rPr>
                            </m:ctrlPr>
                          </m:fPr>
                          <m:num>
                            <m:r>
                              <a:rPr lang="en-US" sz="2200" b="0" i="1" smtClean="0">
                                <a:latin typeface="Cambria Math" panose="02040503050406030204" pitchFamily="18" charset="0"/>
                                <a:cs typeface="Arial" panose="020B0604020202020204" pitchFamily="34" charset="0"/>
                              </a:rPr>
                              <m:t>𝑣</m:t>
                            </m:r>
                          </m:num>
                          <m:den>
                            <m:r>
                              <a:rPr lang="en-US" sz="2200" b="0" i="1" smtClean="0">
                                <a:latin typeface="Cambria Math" panose="02040503050406030204" pitchFamily="18" charset="0"/>
                                <a:cs typeface="Arial" panose="020B0604020202020204" pitchFamily="34" charset="0"/>
                              </a:rPr>
                              <m:t>𝑐</m:t>
                            </m:r>
                          </m:den>
                        </m:f>
                      </m:oMath>
                    </m:oMathPara>
                  </a14:m>
                  <a:endParaRPr lang="en-US" sz="2200" dirty="0">
                    <a:latin typeface="Arial" panose="020B0604020202020204" pitchFamily="34" charset="0"/>
                    <a:cs typeface="Arial" panose="020B0604020202020204" pitchFamily="34" charset="0"/>
                  </a:endParaRPr>
                </a:p>
                <a:p>
                  <a:pPr algn="just">
                    <a:lnSpc>
                      <a:spcPct val="130000"/>
                    </a:lnSpc>
                  </a:pPr>
                  <a:r>
                    <a:rPr lang="en-US" sz="2200" dirty="0" err="1">
                      <a:latin typeface="Arial" panose="020B0604020202020204" pitchFamily="34" charset="0"/>
                      <a:cs typeface="Arial" panose="020B0604020202020204" pitchFamily="34" charset="0"/>
                    </a:rPr>
                    <a:t>Đơn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cm</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3x10</a:t>
                  </a:r>
                  <a:r>
                    <a:rPr lang="en-US" sz="2200" baseline="30000" dirty="0">
                      <a:latin typeface="Arial" panose="020B0604020202020204" pitchFamily="34" charset="0"/>
                      <a:cs typeface="Arial" panose="020B0604020202020204" pitchFamily="34" charset="0"/>
                    </a:rPr>
                    <a:t>10</a:t>
                  </a:r>
                  <a:r>
                    <a:rPr lang="en-US" sz="2200" dirty="0">
                      <a:latin typeface="Arial" panose="020B0604020202020204" pitchFamily="34" charset="0"/>
                      <a:cs typeface="Arial" panose="020B0604020202020204" pitchFamily="34" charset="0"/>
                    </a:rPr>
                    <a:t> cm/s.</a:t>
                  </a:r>
                </a:p>
                <a:p>
                  <a:pPr algn="just">
                    <a:lnSpc>
                      <a:spcPct val="130000"/>
                    </a:lnSpc>
                  </a:pP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phổ</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4000 cm</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400 cm</a:t>
                  </a:r>
                  <a:r>
                    <a:rPr lang="en-US" sz="2200" baseline="30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a:t>
                  </a:r>
                </a:p>
              </p:txBody>
            </p:sp>
          </mc:Choice>
          <mc:Fallback>
            <p:sp>
              <p:nvSpPr>
                <p:cNvPr id="6" name="TextBox 5">
                  <a:extLst>
                    <a:ext uri="{FF2B5EF4-FFF2-40B4-BE49-F238E27FC236}">
                      <a16:creationId xmlns:a16="http://schemas.microsoft.com/office/drawing/2014/main" id="{D6A4A385-2AE1-6D82-9B36-F7CD3EF47D7B}"/>
                    </a:ext>
                  </a:extLst>
                </p:cNvPr>
                <p:cNvSpPr txBox="1">
                  <a:spLocks noRot="1" noChangeAspect="1" noMove="1" noResize="1" noEditPoints="1" noAdjustHandles="1" noChangeArrowheads="1" noChangeShapeType="1" noTextEdit="1"/>
                </p:cNvSpPr>
                <p:nvPr/>
              </p:nvSpPr>
              <p:spPr>
                <a:xfrm>
                  <a:off x="4187246" y="4101728"/>
                  <a:ext cx="8875708" cy="5585105"/>
                </a:xfrm>
                <a:prstGeom prst="rect">
                  <a:avLst/>
                </a:prstGeom>
                <a:blipFill>
                  <a:blip r:embed="rId2"/>
                  <a:stretch>
                    <a:fillRect l="-801" r="-801" b="-1279"/>
                  </a:stretch>
                </a:blipFill>
              </p:spPr>
              <p:txBody>
                <a:bodyPr/>
                <a:lstStyle/>
                <a:p>
                  <a:r>
                    <a:rPr lang="en-US">
                      <a:noFill/>
                    </a:rPr>
                    <a:t> </a:t>
                  </a:r>
                </a:p>
              </p:txBody>
            </p:sp>
          </mc:Fallback>
        </mc:AlternateContent>
      </p:grpSp>
      <p:pic>
        <p:nvPicPr>
          <p:cNvPr id="8" name="Graphic 7">
            <a:extLst>
              <a:ext uri="{FF2B5EF4-FFF2-40B4-BE49-F238E27FC236}">
                <a16:creationId xmlns:a16="http://schemas.microsoft.com/office/drawing/2014/main" id="{BB6149F0-5609-10FD-5C82-1EDF62840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33048">
            <a:off x="10677164" y="-819393"/>
            <a:ext cx="2404113" cy="2144578"/>
          </a:xfrm>
          <a:prstGeom prst="rect">
            <a:avLst/>
          </a:prstGeom>
        </p:spPr>
      </p:pic>
      <p:grpSp>
        <p:nvGrpSpPr>
          <p:cNvPr id="9" name="Group 8">
            <a:extLst>
              <a:ext uri="{FF2B5EF4-FFF2-40B4-BE49-F238E27FC236}">
                <a16:creationId xmlns:a16="http://schemas.microsoft.com/office/drawing/2014/main" id="{C86C4EAB-CC76-8819-B306-4AA75C43151B}"/>
              </a:ext>
            </a:extLst>
          </p:cNvPr>
          <p:cNvGrpSpPr/>
          <p:nvPr/>
        </p:nvGrpSpPr>
        <p:grpSpPr>
          <a:xfrm>
            <a:off x="11331291" y="4892675"/>
            <a:ext cx="1171575" cy="2181980"/>
            <a:chOff x="11331291" y="4892675"/>
            <a:chExt cx="1171575" cy="2181980"/>
          </a:xfrm>
        </p:grpSpPr>
        <p:pic>
          <p:nvPicPr>
            <p:cNvPr id="10" name="Graphic 9">
              <a:extLst>
                <a:ext uri="{FF2B5EF4-FFF2-40B4-BE49-F238E27FC236}">
                  <a16:creationId xmlns:a16="http://schemas.microsoft.com/office/drawing/2014/main" id="{4EA8D15A-BF9F-D5D7-DE8D-525B23BFEB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1" name="Graphic 10">
              <a:extLst>
                <a:ext uri="{FF2B5EF4-FFF2-40B4-BE49-F238E27FC236}">
                  <a16:creationId xmlns:a16="http://schemas.microsoft.com/office/drawing/2014/main" id="{D944480B-3260-2D1A-3042-D0F4AECF6B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2" name="Graphic 11">
              <a:extLst>
                <a:ext uri="{FF2B5EF4-FFF2-40B4-BE49-F238E27FC236}">
                  <a16:creationId xmlns:a16="http://schemas.microsoft.com/office/drawing/2014/main" id="{CA9F55B7-3D62-4171-1DA7-DE52B05CEB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grpSp>
      <p:grpSp>
        <p:nvGrpSpPr>
          <p:cNvPr id="13" name="Group 12">
            <a:extLst>
              <a:ext uri="{FF2B5EF4-FFF2-40B4-BE49-F238E27FC236}">
                <a16:creationId xmlns:a16="http://schemas.microsoft.com/office/drawing/2014/main" id="{AF628683-3106-2B6C-62B5-702E14A898EA}"/>
              </a:ext>
            </a:extLst>
          </p:cNvPr>
          <p:cNvGrpSpPr/>
          <p:nvPr/>
        </p:nvGrpSpPr>
        <p:grpSpPr>
          <a:xfrm flipH="1">
            <a:off x="-330796" y="4892675"/>
            <a:ext cx="1171575" cy="2181980"/>
            <a:chOff x="11331291" y="4892675"/>
            <a:chExt cx="1171575" cy="2181980"/>
          </a:xfrm>
        </p:grpSpPr>
        <p:pic>
          <p:nvPicPr>
            <p:cNvPr id="14" name="Graphic 13">
              <a:extLst>
                <a:ext uri="{FF2B5EF4-FFF2-40B4-BE49-F238E27FC236}">
                  <a16:creationId xmlns:a16="http://schemas.microsoft.com/office/drawing/2014/main" id="{18C01F97-0635-735E-D479-966798437C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13242">
              <a:off x="11418887" y="4892675"/>
              <a:ext cx="657225" cy="2000250"/>
            </a:xfrm>
            <a:prstGeom prst="rect">
              <a:avLst/>
            </a:prstGeom>
          </p:spPr>
        </p:pic>
        <p:pic>
          <p:nvPicPr>
            <p:cNvPr id="15" name="Graphic 14">
              <a:extLst>
                <a:ext uri="{FF2B5EF4-FFF2-40B4-BE49-F238E27FC236}">
                  <a16:creationId xmlns:a16="http://schemas.microsoft.com/office/drawing/2014/main" id="{3C56FA1D-6E21-7561-887C-99CB51E3BD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55141" y="4914900"/>
              <a:ext cx="847725" cy="2076450"/>
            </a:xfrm>
            <a:prstGeom prst="rect">
              <a:avLst/>
            </a:prstGeom>
          </p:spPr>
        </p:pic>
        <p:pic>
          <p:nvPicPr>
            <p:cNvPr id="16" name="Graphic 15">
              <a:extLst>
                <a:ext uri="{FF2B5EF4-FFF2-40B4-BE49-F238E27FC236}">
                  <a16:creationId xmlns:a16="http://schemas.microsoft.com/office/drawing/2014/main" id="{F004FD4A-E98A-2037-5A37-87F4C51064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63323">
              <a:off x="11331291" y="5703055"/>
              <a:ext cx="990600" cy="1371600"/>
            </a:xfrm>
            <a:prstGeom prst="rect">
              <a:avLst/>
            </a:prstGeom>
          </p:spPr>
        </p:pic>
      </p:grpSp>
    </p:spTree>
    <p:extLst>
      <p:ext uri="{BB962C8B-B14F-4D97-AF65-F5344CB8AC3E}">
        <p14:creationId xmlns:p14="http://schemas.microsoft.com/office/powerpoint/2010/main" val="380937368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2"/>
          <p:cNvSpPr txBox="1">
            <a:spLocks noChangeArrowheads="1"/>
          </p:cNvSpPr>
          <p:nvPr/>
        </p:nvSpPr>
        <p:spPr bwMode="auto">
          <a:xfrm>
            <a:off x="2742130" y="1528905"/>
            <a:ext cx="7041760" cy="10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0306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rPr>
              <a:t>BÀI TẬP CỦNG CỐ</a:t>
            </a:r>
            <a:endParaRPr kumimoji="0" lang="zh-CN" altLang="en-US"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endParaRPr>
          </a:p>
        </p:txBody>
      </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233899"/>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Hãy nêu những đặc điểm khác nhau cơ bản giữa hợp chất hữu cơ và hợp chất vô cơ về thành phần nguyên tố, tính chất vật lí, tính chất hóa học</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spTree>
    <p:extLst>
      <p:ext uri="{BB962C8B-B14F-4D97-AF65-F5344CB8AC3E}">
        <p14:creationId xmlns:p14="http://schemas.microsoft.com/office/powerpoint/2010/main" val="111986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a:extLst>
              <a:ext uri="{FF2B5EF4-FFF2-40B4-BE49-F238E27FC236}">
                <a16:creationId xmlns:a16="http://schemas.microsoft.com/office/drawing/2014/main" id="{FE0AF88F-89DE-E863-E14F-AC49AF9B5D43}"/>
              </a:ext>
            </a:extLst>
          </p:cNvPr>
          <p:cNvGraphicFramePr>
            <a:graphicFrameLocks noGrp="1"/>
          </p:cNvGraphicFramePr>
          <p:nvPr>
            <p:extLst>
              <p:ext uri="{D42A27DB-BD31-4B8C-83A1-F6EECF244321}">
                <p14:modId xmlns:p14="http://schemas.microsoft.com/office/powerpoint/2010/main" val="2826651579"/>
              </p:ext>
            </p:extLst>
          </p:nvPr>
        </p:nvGraphicFramePr>
        <p:xfrm>
          <a:off x="1170709" y="1963608"/>
          <a:ext cx="9850582" cy="4554849"/>
        </p:xfrm>
        <a:graphic>
          <a:graphicData uri="http://schemas.openxmlformats.org/drawingml/2006/table">
            <a:tbl>
              <a:tblPr/>
              <a:tblGrid>
                <a:gridCol w="2502507">
                  <a:extLst>
                    <a:ext uri="{9D8B030D-6E8A-4147-A177-3AD203B41FA5}">
                      <a16:colId xmlns:a16="http://schemas.microsoft.com/office/drawing/2014/main" val="3362597754"/>
                    </a:ext>
                  </a:extLst>
                </a:gridCol>
                <a:gridCol w="3548501">
                  <a:extLst>
                    <a:ext uri="{9D8B030D-6E8A-4147-A177-3AD203B41FA5}">
                      <a16:colId xmlns:a16="http://schemas.microsoft.com/office/drawing/2014/main" val="179269195"/>
                    </a:ext>
                  </a:extLst>
                </a:gridCol>
                <a:gridCol w="3799574">
                  <a:extLst>
                    <a:ext uri="{9D8B030D-6E8A-4147-A177-3AD203B41FA5}">
                      <a16:colId xmlns:a16="http://schemas.microsoft.com/office/drawing/2014/main" val="1836970610"/>
                    </a:ext>
                  </a:extLst>
                </a:gridCol>
              </a:tblGrid>
              <a:tr h="291508">
                <a:tc>
                  <a:txBody>
                    <a:bodyPr/>
                    <a:lstStyle/>
                    <a:p>
                      <a:pPr algn="l" fontAlgn="t"/>
                      <a:r>
                        <a:rPr lang="en-US" sz="2200" b="1">
                          <a:solidFill>
                            <a:srgbClr val="FFFFFF"/>
                          </a:solidFill>
                          <a:effectLst/>
                          <a:latin typeface="Arial" panose="020B0604020202020204" pitchFamily="34" charset="0"/>
                          <a:cs typeface="Arial" panose="020B0604020202020204" pitchFamily="34" charset="0"/>
                        </a:rPr>
                        <a:t> </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002A4A"/>
                      </a:solidFill>
                      <a:prstDash val="solid"/>
                      <a:round/>
                      <a:headEnd type="none" w="med" len="med"/>
                      <a:tailEnd type="none" w="med" len="med"/>
                    </a:lnB>
                    <a:solidFill>
                      <a:srgbClr val="FC5884"/>
                    </a:solidFill>
                  </a:tcPr>
                </a:tc>
                <a:tc>
                  <a:txBody>
                    <a:bodyPr/>
                    <a:lstStyle/>
                    <a:p>
                      <a:pPr algn="ctr" fontAlgn="t"/>
                      <a:r>
                        <a:rPr lang="vi-VN" sz="2200" b="1" dirty="0">
                          <a:solidFill>
                            <a:srgbClr val="FFFFFF"/>
                          </a:solidFill>
                          <a:effectLst/>
                          <a:latin typeface="Arial" panose="020B0604020202020204" pitchFamily="34" charset="0"/>
                          <a:cs typeface="Arial" panose="020B0604020202020204" pitchFamily="34" charset="0"/>
                        </a:rPr>
                        <a:t>Hợp chất vô cơ</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002A4A"/>
                      </a:solidFill>
                      <a:prstDash val="solid"/>
                      <a:round/>
                      <a:headEnd type="none" w="med" len="med"/>
                      <a:tailEnd type="none" w="med" len="med"/>
                    </a:lnB>
                    <a:solidFill>
                      <a:srgbClr val="FC5884"/>
                    </a:solidFill>
                  </a:tcPr>
                </a:tc>
                <a:tc>
                  <a:txBody>
                    <a:bodyPr/>
                    <a:lstStyle/>
                    <a:p>
                      <a:pPr algn="ctr" fontAlgn="t"/>
                      <a:r>
                        <a:rPr lang="vi-VN" sz="2200" b="1" dirty="0">
                          <a:solidFill>
                            <a:srgbClr val="FFFFFF"/>
                          </a:solidFill>
                          <a:effectLst/>
                          <a:latin typeface="Arial" panose="020B0604020202020204" pitchFamily="34" charset="0"/>
                          <a:cs typeface="Arial" panose="020B0604020202020204" pitchFamily="34" charset="0"/>
                        </a:rPr>
                        <a:t>Hợp chất hữu cơ</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002A4A"/>
                      </a:solidFill>
                      <a:prstDash val="solid"/>
                      <a:round/>
                      <a:headEnd type="none" w="med" len="med"/>
                      <a:tailEnd type="none" w="med" len="med"/>
                    </a:lnB>
                    <a:solidFill>
                      <a:srgbClr val="FC5884"/>
                    </a:solidFill>
                  </a:tcPr>
                </a:tc>
                <a:extLst>
                  <a:ext uri="{0D108BD9-81ED-4DB2-BD59-A6C34878D82A}">
                    <a16:rowId xmlns:a16="http://schemas.microsoft.com/office/drawing/2014/main" val="2831758829"/>
                  </a:ext>
                </a:extLst>
              </a:tr>
              <a:tr h="974073">
                <a:tc>
                  <a:txBody>
                    <a:bodyPr/>
                    <a:lstStyle/>
                    <a:p>
                      <a:pPr algn="l" fontAlgn="t"/>
                      <a:r>
                        <a:rPr lang="en-US" sz="2200" dirty="0">
                          <a:effectLst/>
                          <a:latin typeface="Arial" panose="020B0604020202020204" pitchFamily="34" charset="0"/>
                          <a:cs typeface="Arial" panose="020B0604020202020204" pitchFamily="34" charset="0"/>
                        </a:rPr>
                        <a:t>Thành </a:t>
                      </a:r>
                      <a:r>
                        <a:rPr lang="en-US" sz="2200" dirty="0" err="1">
                          <a:effectLst/>
                          <a:latin typeface="Arial" panose="020B0604020202020204" pitchFamily="34" charset="0"/>
                          <a:cs typeface="Arial" panose="020B0604020202020204" pitchFamily="34" charset="0"/>
                        </a:rPr>
                        <a:t>phần</a:t>
                      </a:r>
                      <a:r>
                        <a:rPr lang="en-US" sz="2200" dirty="0">
                          <a:effectLst/>
                          <a:latin typeface="Arial" panose="020B0604020202020204" pitchFamily="34" charset="0"/>
                          <a:cs typeface="Arial" panose="020B0604020202020204" pitchFamily="34" charset="0"/>
                        </a:rPr>
                        <a:t> </a:t>
                      </a:r>
                      <a:r>
                        <a:rPr lang="en-US" sz="2200" dirty="0" err="1">
                          <a:effectLst/>
                          <a:latin typeface="Arial" panose="020B0604020202020204" pitchFamily="34" charset="0"/>
                          <a:cs typeface="Arial" panose="020B0604020202020204" pitchFamily="34" charset="0"/>
                        </a:rPr>
                        <a:t>nguyên</a:t>
                      </a:r>
                      <a:r>
                        <a:rPr lang="en-US" sz="2200" dirty="0">
                          <a:effectLst/>
                          <a:latin typeface="Arial" panose="020B0604020202020204" pitchFamily="34" charset="0"/>
                          <a:cs typeface="Arial" panose="020B0604020202020204" pitchFamily="34" charset="0"/>
                        </a:rPr>
                        <a:t> </a:t>
                      </a:r>
                      <a:r>
                        <a:rPr lang="en-US" sz="2200" dirty="0" err="1">
                          <a:effectLst/>
                          <a:latin typeface="Arial" panose="020B0604020202020204" pitchFamily="34" charset="0"/>
                          <a:cs typeface="Arial" panose="020B0604020202020204" pitchFamily="34" charset="0"/>
                        </a:rPr>
                        <a:t>tố</a:t>
                      </a:r>
                      <a:endParaRPr lang="en-US" sz="2200" dirty="0">
                        <a:effectLst/>
                        <a:latin typeface="Arial" panose="020B0604020202020204" pitchFamily="34" charset="0"/>
                        <a:cs typeface="Arial" panose="020B0604020202020204" pitchFamily="34" charset="0"/>
                      </a:endParaRPr>
                    </a:p>
                  </a:txBody>
                  <a:tcPr marL="31993" marR="31993" marT="31993" marB="31993">
                    <a:lnL w="12700" cap="flat" cmpd="sng" algn="ctr">
                      <a:solidFill>
                        <a:srgbClr val="002A4A"/>
                      </a:solidFill>
                      <a:prstDash val="solid"/>
                      <a:round/>
                      <a:headEnd type="none" w="med" len="med"/>
                      <a:tailEnd type="none" w="med" len="med"/>
                    </a:lnL>
                    <a:lnR w="12700" cap="flat" cmpd="sng" algn="ctr">
                      <a:solidFill>
                        <a:srgbClr val="002A4A"/>
                      </a:solidFill>
                      <a:prstDash val="solid"/>
                      <a:round/>
                      <a:headEnd type="none" w="med" len="med"/>
                      <a:tailEnd type="none" w="med" len="med"/>
                    </a:lnR>
                    <a:lnT w="12700" cap="flat" cmpd="sng" algn="ctr">
                      <a:solidFill>
                        <a:srgbClr val="002A4A"/>
                      </a:solidFill>
                      <a:prstDash val="solid"/>
                      <a:round/>
                      <a:headEnd type="none" w="med" len="med"/>
                      <a:tailEnd type="none" w="med" len="med"/>
                    </a:lnT>
                    <a:lnB w="12700" cap="flat" cmpd="sng" algn="ctr">
                      <a:solidFill>
                        <a:srgbClr val="182A4A"/>
                      </a:solidFill>
                      <a:prstDash val="solid"/>
                      <a:round/>
                      <a:headEnd type="none" w="med" len="med"/>
                      <a:tailEnd type="none" w="med" len="med"/>
                    </a:lnB>
                    <a:solidFill>
                      <a:srgbClr val="FFFFFF"/>
                    </a:solidFill>
                  </a:tcPr>
                </a:tc>
                <a:tc>
                  <a:txBody>
                    <a:bodyPr/>
                    <a:lstStyle/>
                    <a:p>
                      <a:pPr algn="l" fontAlgn="t"/>
                      <a:r>
                        <a:rPr lang="en-US" sz="2200">
                          <a:effectLst/>
                          <a:latin typeface="Arial" panose="020B0604020202020204" pitchFamily="34" charset="0"/>
                          <a:cs typeface="Arial" panose="020B0604020202020204" pitchFamily="34" charset="0"/>
                        </a:rPr>
                        <a:t>Không nhất thiết phải có nguyên tố C.</a:t>
                      </a:r>
                    </a:p>
                  </a:txBody>
                  <a:tcPr marL="31993" marR="31993" marT="31993" marB="31993">
                    <a:lnL w="12700" cap="flat" cmpd="sng" algn="ctr">
                      <a:solidFill>
                        <a:srgbClr val="002A4A"/>
                      </a:solidFill>
                      <a:prstDash val="solid"/>
                      <a:round/>
                      <a:headEnd type="none" w="med" len="med"/>
                      <a:tailEnd type="none" w="med" len="med"/>
                    </a:lnL>
                    <a:lnR w="12700" cap="flat" cmpd="sng" algn="ctr">
                      <a:solidFill>
                        <a:srgbClr val="002A4A"/>
                      </a:solidFill>
                      <a:prstDash val="solid"/>
                      <a:round/>
                      <a:headEnd type="none" w="med" len="med"/>
                      <a:tailEnd type="none" w="med" len="med"/>
                    </a:lnR>
                    <a:lnT w="12700" cap="flat" cmpd="sng" algn="ctr">
                      <a:solidFill>
                        <a:srgbClr val="002A4A"/>
                      </a:solidFill>
                      <a:prstDash val="solid"/>
                      <a:round/>
                      <a:headEnd type="none" w="med" len="med"/>
                      <a:tailEnd type="none" w="med" len="med"/>
                    </a:lnT>
                    <a:lnB w="12700" cap="flat" cmpd="sng" algn="ctr">
                      <a:solidFill>
                        <a:srgbClr val="182A4A"/>
                      </a:solidFill>
                      <a:prstDash val="solid"/>
                      <a:round/>
                      <a:headEnd type="none" w="med" len="med"/>
                      <a:tailEnd type="none" w="med" len="med"/>
                    </a:lnB>
                    <a:solidFill>
                      <a:srgbClr val="FFFFFF"/>
                    </a:solidFill>
                  </a:tcPr>
                </a:tc>
                <a:tc>
                  <a:txBody>
                    <a:bodyPr/>
                    <a:lstStyle/>
                    <a:p>
                      <a:pPr algn="l" fontAlgn="t"/>
                      <a:r>
                        <a:rPr lang="en-US" sz="2200">
                          <a:effectLst/>
                          <a:latin typeface="Arial" panose="020B0604020202020204" pitchFamily="34" charset="0"/>
                          <a:cs typeface="Arial" panose="020B0604020202020204" pitchFamily="34" charset="0"/>
                        </a:rPr>
                        <a:t>Nhất thiết phải có carbon. Ngoài ra còn có các nguyên tố H, O, N, Cl,...</a:t>
                      </a:r>
                    </a:p>
                  </a:txBody>
                  <a:tcPr marL="31993" marR="31993" marT="31993" marB="31993">
                    <a:lnL w="12700" cap="flat" cmpd="sng" algn="ctr">
                      <a:solidFill>
                        <a:srgbClr val="002A4A"/>
                      </a:solidFill>
                      <a:prstDash val="solid"/>
                      <a:round/>
                      <a:headEnd type="none" w="med" len="med"/>
                      <a:tailEnd type="none" w="med" len="med"/>
                    </a:lnL>
                    <a:lnR w="12700" cap="flat" cmpd="sng" algn="ctr">
                      <a:solidFill>
                        <a:srgbClr val="002A4A"/>
                      </a:solidFill>
                      <a:prstDash val="solid"/>
                      <a:round/>
                      <a:headEnd type="none" w="med" len="med"/>
                      <a:tailEnd type="none" w="med" len="med"/>
                    </a:lnR>
                    <a:lnT w="12700" cap="flat" cmpd="sng" algn="ctr">
                      <a:solidFill>
                        <a:srgbClr val="002A4A"/>
                      </a:solidFill>
                      <a:prstDash val="solid"/>
                      <a:round/>
                      <a:headEnd type="none" w="med" len="med"/>
                      <a:tailEnd type="none" w="med" len="med"/>
                    </a:lnT>
                    <a:lnB w="12700" cap="flat" cmpd="sng" algn="ctr">
                      <a:solidFill>
                        <a:srgbClr val="182A4A"/>
                      </a:solidFill>
                      <a:prstDash val="solid"/>
                      <a:round/>
                      <a:headEnd type="none" w="med" len="med"/>
                      <a:tailEnd type="none" w="med" len="med"/>
                    </a:lnB>
                    <a:solidFill>
                      <a:srgbClr val="FFFFFF"/>
                    </a:solidFill>
                  </a:tcPr>
                </a:tc>
                <a:extLst>
                  <a:ext uri="{0D108BD9-81ED-4DB2-BD59-A6C34878D82A}">
                    <a16:rowId xmlns:a16="http://schemas.microsoft.com/office/drawing/2014/main" val="3911154185"/>
                  </a:ext>
                </a:extLst>
              </a:tr>
              <a:tr h="1201596">
                <a:tc>
                  <a:txBody>
                    <a:bodyPr/>
                    <a:lstStyle/>
                    <a:p>
                      <a:pPr algn="l" fontAlgn="t"/>
                      <a:r>
                        <a:rPr lang="en-US" sz="2200">
                          <a:effectLst/>
                          <a:latin typeface="Arial" panose="020B0604020202020204" pitchFamily="34" charset="0"/>
                          <a:cs typeface="Arial" panose="020B0604020202020204" pitchFamily="34" charset="0"/>
                        </a:rPr>
                        <a:t>Tính chất vật lí</a:t>
                      </a:r>
                    </a:p>
                  </a:txBody>
                  <a:tcPr marL="31993" marR="31993" marT="31993" marB="31993">
                    <a:lnL w="12700" cap="flat" cmpd="sng" algn="ctr">
                      <a:solidFill>
                        <a:srgbClr val="182A4A"/>
                      </a:solidFill>
                      <a:prstDash val="solid"/>
                      <a:round/>
                      <a:headEnd type="none" w="med" len="med"/>
                      <a:tailEnd type="none" w="med" len="med"/>
                    </a:lnL>
                    <a:lnR w="12700" cap="flat" cmpd="sng" algn="ctr">
                      <a:solidFill>
                        <a:srgbClr val="182A4A"/>
                      </a:solidFill>
                      <a:prstDash val="solid"/>
                      <a:round/>
                      <a:headEnd type="none" w="med" len="med"/>
                      <a:tailEnd type="none" w="med" len="med"/>
                    </a:lnR>
                    <a:lnT w="12700" cap="flat" cmpd="sng" algn="ctr">
                      <a:solidFill>
                        <a:srgbClr val="182A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a:effectLst/>
                          <a:latin typeface="Arial" panose="020B0604020202020204" pitchFamily="34" charset="0"/>
                          <a:cs typeface="Arial" panose="020B0604020202020204" pitchFamily="34" charset="0"/>
                        </a:rPr>
                        <a:t>Chịu được nhiệt độ cao và một số chất dẫn điện tốt.</a:t>
                      </a:r>
                    </a:p>
                  </a:txBody>
                  <a:tcPr marL="31993" marR="31993" marT="31993" marB="31993">
                    <a:lnL w="12700" cap="flat" cmpd="sng" algn="ctr">
                      <a:solidFill>
                        <a:srgbClr val="182A4A"/>
                      </a:solidFill>
                      <a:prstDash val="solid"/>
                      <a:round/>
                      <a:headEnd type="none" w="med" len="med"/>
                      <a:tailEnd type="none" w="med" len="med"/>
                    </a:lnL>
                    <a:lnR w="12700" cap="flat" cmpd="sng" algn="ctr">
                      <a:solidFill>
                        <a:srgbClr val="182A4A"/>
                      </a:solidFill>
                      <a:prstDash val="solid"/>
                      <a:round/>
                      <a:headEnd type="none" w="med" len="med"/>
                      <a:tailEnd type="none" w="med" len="med"/>
                    </a:lnR>
                    <a:lnT w="12700" cap="flat" cmpd="sng" algn="ctr">
                      <a:solidFill>
                        <a:srgbClr val="182A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dirty="0">
                          <a:effectLst/>
                          <a:latin typeface="Arial" panose="020B0604020202020204" pitchFamily="34" charset="0"/>
                          <a:cs typeface="Arial" panose="020B0604020202020204" pitchFamily="34" charset="0"/>
                        </a:rPr>
                        <a:t>Đa phần là cháy được và dễ cháy. Chịu nhiệt kém, dễ bay hơi và dẫn điện kém.</a:t>
                      </a:r>
                    </a:p>
                  </a:txBody>
                  <a:tcPr marL="31993" marR="31993" marT="31993" marB="31993">
                    <a:lnL w="12700" cap="flat" cmpd="sng" algn="ctr">
                      <a:solidFill>
                        <a:srgbClr val="182A4A"/>
                      </a:solidFill>
                      <a:prstDash val="solid"/>
                      <a:round/>
                      <a:headEnd type="none" w="med" len="med"/>
                      <a:tailEnd type="none" w="med" len="med"/>
                    </a:lnL>
                    <a:lnR w="12700" cap="flat" cmpd="sng" algn="ctr">
                      <a:solidFill>
                        <a:srgbClr val="182A4A"/>
                      </a:solidFill>
                      <a:prstDash val="solid"/>
                      <a:round/>
                      <a:headEnd type="none" w="med" len="med"/>
                      <a:tailEnd type="none" w="med" len="med"/>
                    </a:lnR>
                    <a:lnT w="12700" cap="flat" cmpd="sng" algn="ctr">
                      <a:solidFill>
                        <a:srgbClr val="182A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extLst>
                  <a:ext uri="{0D108BD9-81ED-4DB2-BD59-A6C34878D82A}">
                    <a16:rowId xmlns:a16="http://schemas.microsoft.com/office/drawing/2014/main" val="276381043"/>
                  </a:ext>
                </a:extLst>
              </a:tr>
              <a:tr h="1884161">
                <a:tc>
                  <a:txBody>
                    <a:bodyPr/>
                    <a:lstStyle/>
                    <a:p>
                      <a:pPr algn="l" fontAlgn="t"/>
                      <a:r>
                        <a:rPr lang="en-US" sz="2200">
                          <a:effectLst/>
                          <a:latin typeface="Arial" panose="020B0604020202020204" pitchFamily="34" charset="0"/>
                          <a:cs typeface="Arial" panose="020B0604020202020204" pitchFamily="34" charset="0"/>
                        </a:rPr>
                        <a:t>Tính chất hoá học</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a:effectLst/>
                          <a:latin typeface="Arial" panose="020B0604020202020204" pitchFamily="34" charset="0"/>
                          <a:cs typeface="Arial" panose="020B0604020202020204" pitchFamily="34" charset="0"/>
                        </a:rPr>
                        <a:t>Thường phản ứng nhanh. Tính chất hóa học cụ thể sẽ phụ thuộc vào các hợp chất khác nhau như muối, acid, base,...</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tc>
                  <a:txBody>
                    <a:bodyPr/>
                    <a:lstStyle/>
                    <a:p>
                      <a:pPr algn="l" fontAlgn="t"/>
                      <a:r>
                        <a:rPr lang="vi-VN" sz="2200" dirty="0">
                          <a:effectLst/>
                          <a:latin typeface="Arial" panose="020B0604020202020204" pitchFamily="34" charset="0"/>
                          <a:cs typeface="Arial" panose="020B0604020202020204" pitchFamily="34" charset="0"/>
                        </a:rPr>
                        <a:t>Thường xảy ra chậm và theo nhiều chiều hướng khác nhau trong cùng một điều kiện. Sản phẩm tạo ra thường là hỗn hợp các chất. </a:t>
                      </a:r>
                    </a:p>
                  </a:txBody>
                  <a:tcPr marL="31993" marR="31993" marT="31993" marB="31993">
                    <a:lnL w="12700" cap="flat" cmpd="sng" algn="ctr">
                      <a:solidFill>
                        <a:srgbClr val="88294A"/>
                      </a:solidFill>
                      <a:prstDash val="solid"/>
                      <a:round/>
                      <a:headEnd type="none" w="med" len="med"/>
                      <a:tailEnd type="none" w="med" len="med"/>
                    </a:lnL>
                    <a:lnR w="12700" cap="flat" cmpd="sng" algn="ctr">
                      <a:solidFill>
                        <a:srgbClr val="88294A"/>
                      </a:solidFill>
                      <a:prstDash val="solid"/>
                      <a:round/>
                      <a:headEnd type="none" w="med" len="med"/>
                      <a:tailEnd type="none" w="med" len="med"/>
                    </a:lnR>
                    <a:lnT w="12700" cap="flat" cmpd="sng" algn="ctr">
                      <a:solidFill>
                        <a:srgbClr val="88294A"/>
                      </a:solidFill>
                      <a:prstDash val="solid"/>
                      <a:round/>
                      <a:headEnd type="none" w="med" len="med"/>
                      <a:tailEnd type="none" w="med" len="med"/>
                    </a:lnT>
                    <a:lnB w="12700" cap="flat" cmpd="sng" algn="ctr">
                      <a:solidFill>
                        <a:srgbClr val="88294A"/>
                      </a:solidFill>
                      <a:prstDash val="solid"/>
                      <a:round/>
                      <a:headEnd type="none" w="med" len="med"/>
                      <a:tailEnd type="none" w="med" len="med"/>
                    </a:lnB>
                    <a:solidFill>
                      <a:srgbClr val="FFFFFF"/>
                    </a:solidFill>
                  </a:tcPr>
                </a:tc>
                <a:extLst>
                  <a:ext uri="{0D108BD9-81ED-4DB2-BD59-A6C34878D82A}">
                    <a16:rowId xmlns:a16="http://schemas.microsoft.com/office/drawing/2014/main" val="3299777742"/>
                  </a:ext>
                </a:extLst>
              </a:tr>
            </a:tbl>
          </a:graphicData>
        </a:graphic>
      </p:graphicFrame>
    </p:spTree>
    <p:extLst>
      <p:ext uri="{BB962C8B-B14F-4D97-AF65-F5344CB8AC3E}">
        <p14:creationId xmlns:p14="http://schemas.microsoft.com/office/powerpoint/2010/main" val="3385507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321871"/>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r>
              <a:rPr lang="vi-VN" sz="3600" b="0" i="0" dirty="0">
                <a:solidFill>
                  <a:srgbClr val="333333"/>
                </a:solidFill>
                <a:effectLst/>
                <a:ea typeface="Roboto" panose="02000000000000000000" pitchFamily="2" charset="0"/>
                <a:cs typeface="Arial" panose="020B0604020202020204" pitchFamily="34" charset="0"/>
              </a:rPr>
              <a:t>Cho các hợp chất sau: (1) CaCl</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(2) CH</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 CH - Cl; (3) C</a:t>
            </a:r>
            <a:r>
              <a:rPr lang="vi-VN" sz="3600" b="0" i="0" baseline="-25000" dirty="0">
                <a:solidFill>
                  <a:srgbClr val="333333"/>
                </a:solidFill>
                <a:effectLst/>
                <a:ea typeface="Roboto" panose="02000000000000000000" pitchFamily="2" charset="0"/>
                <a:cs typeface="Arial" panose="020B0604020202020204" pitchFamily="34" charset="0"/>
              </a:rPr>
              <a:t>6</a:t>
            </a:r>
            <a:r>
              <a:rPr lang="vi-VN" sz="3600" b="0" i="0" dirty="0">
                <a:solidFill>
                  <a:srgbClr val="333333"/>
                </a:solidFill>
                <a:effectLst/>
                <a:ea typeface="Roboto" panose="02000000000000000000" pitchFamily="2" charset="0"/>
                <a:cs typeface="Arial" panose="020B0604020202020204" pitchFamily="34" charset="0"/>
              </a:rPr>
              <a:t>H</a:t>
            </a:r>
            <a:r>
              <a:rPr lang="vi-VN" sz="3600" b="0" i="0" baseline="-25000" dirty="0">
                <a:solidFill>
                  <a:srgbClr val="333333"/>
                </a:solidFill>
                <a:effectLst/>
                <a:ea typeface="Roboto" panose="02000000000000000000" pitchFamily="2" charset="0"/>
                <a:cs typeface="Arial" panose="020B0604020202020204" pitchFamily="34" charset="0"/>
              </a:rPr>
              <a:t>5</a:t>
            </a:r>
            <a:r>
              <a:rPr lang="vi-VN" sz="3600" b="0" i="0" dirty="0">
                <a:solidFill>
                  <a:srgbClr val="333333"/>
                </a:solidFill>
                <a:effectLst/>
                <a:ea typeface="Roboto" panose="02000000000000000000" pitchFamily="2" charset="0"/>
                <a:cs typeface="Arial" panose="020B0604020202020204" pitchFamily="34" charset="0"/>
              </a:rPr>
              <a:t> - OH; (4) CaC</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(5) Al(OH)</a:t>
            </a:r>
            <a:r>
              <a:rPr lang="vi-VN" sz="3600" b="0" i="0" baseline="-25000" dirty="0">
                <a:solidFill>
                  <a:srgbClr val="333333"/>
                </a:solidFill>
                <a:effectLst/>
                <a:ea typeface="Roboto" panose="02000000000000000000" pitchFamily="2" charset="0"/>
                <a:cs typeface="Arial" panose="020B0604020202020204" pitchFamily="34" charset="0"/>
              </a:rPr>
              <a:t>3</a:t>
            </a:r>
            <a:r>
              <a:rPr lang="vi-VN" sz="3600" b="0" i="0" dirty="0">
                <a:solidFill>
                  <a:srgbClr val="333333"/>
                </a:solidFill>
                <a:effectLst/>
                <a:ea typeface="Roboto" panose="02000000000000000000" pitchFamily="2" charset="0"/>
                <a:cs typeface="Arial" panose="020B0604020202020204" pitchFamily="34" charset="0"/>
              </a:rPr>
              <a:t>; (6) CuSO</a:t>
            </a:r>
            <a:r>
              <a:rPr lang="vi-VN" sz="3600" b="0" i="0" baseline="-25000" dirty="0">
                <a:solidFill>
                  <a:srgbClr val="333333"/>
                </a:solidFill>
                <a:effectLst/>
                <a:ea typeface="Roboto" panose="02000000000000000000" pitchFamily="2" charset="0"/>
                <a:cs typeface="Arial" panose="020B0604020202020204" pitchFamily="34" charset="0"/>
              </a:rPr>
              <a:t>4</a:t>
            </a:r>
            <a:r>
              <a:rPr lang="vi-VN" sz="3600" b="0" i="0" dirty="0">
                <a:solidFill>
                  <a:srgbClr val="333333"/>
                </a:solidFill>
                <a:effectLst/>
                <a:ea typeface="Roboto" panose="02000000000000000000" pitchFamily="2" charset="0"/>
                <a:cs typeface="Arial" panose="020B0604020202020204" pitchFamily="34" charset="0"/>
              </a:rPr>
              <a:t>; (7) Ba(NO</a:t>
            </a:r>
            <a:r>
              <a:rPr lang="vi-VN" sz="3600" b="0" i="0" baseline="-25000" dirty="0">
                <a:solidFill>
                  <a:srgbClr val="333333"/>
                </a:solidFill>
                <a:effectLst/>
                <a:ea typeface="Roboto" panose="02000000000000000000" pitchFamily="2" charset="0"/>
                <a:cs typeface="Arial" panose="020B0604020202020204" pitchFamily="34" charset="0"/>
              </a:rPr>
              <a:t>3</a:t>
            </a:r>
            <a:r>
              <a:rPr lang="vi-VN" sz="3600" b="0" i="0" dirty="0">
                <a:solidFill>
                  <a:srgbClr val="333333"/>
                </a:solidFill>
                <a:effectLst/>
                <a:ea typeface="Roboto" panose="02000000000000000000" pitchFamily="2" charset="0"/>
                <a:cs typeface="Arial" panose="020B0604020202020204" pitchFamily="34" charset="0"/>
              </a:rPr>
              <a:t>)</a:t>
            </a:r>
            <a:r>
              <a:rPr lang="vi-VN" sz="3600" b="0" i="0" baseline="-25000" dirty="0">
                <a:solidFill>
                  <a:srgbClr val="333333"/>
                </a:solidFill>
                <a:effectLst/>
                <a:ea typeface="Roboto" panose="02000000000000000000" pitchFamily="2" charset="0"/>
                <a:cs typeface="Arial" panose="020B0604020202020204" pitchFamily="34" charset="0"/>
              </a:rPr>
              <a:t>2</a:t>
            </a:r>
            <a:r>
              <a:rPr lang="vi-VN" sz="3600" b="0" i="0" dirty="0">
                <a:solidFill>
                  <a:srgbClr val="333333"/>
                </a:solidFill>
                <a:effectLst/>
                <a:ea typeface="Roboto" panose="02000000000000000000" pitchFamily="2" charset="0"/>
                <a:cs typeface="Arial" panose="020B0604020202020204" pitchFamily="34" charset="0"/>
              </a:rPr>
              <a:t>. Hợp chất nào là chất hữu cơ, hợp chất nào là chất vô cơ?</a:t>
            </a:r>
            <a:endParaRPr kumimoji="0" lang="vi-VN" sz="3010" b="0" i="0" u="none" strike="noStrike" kern="1200" cap="none" spc="0" normalizeH="0" baseline="0" noProof="0" dirty="0">
              <a:ln>
                <a:noFill/>
              </a:ln>
              <a:solidFill>
                <a:prstClr val="black"/>
              </a:solidFill>
              <a:effectLst/>
              <a:uLnTx/>
              <a:uFillTx/>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597753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163572B6-26E0-D40C-1E4F-C1D6423734CD}"/>
              </a:ext>
            </a:extLst>
          </p:cNvPr>
          <p:cNvSpPr txBox="1"/>
          <p:nvPr/>
        </p:nvSpPr>
        <p:spPr>
          <a:xfrm>
            <a:off x="1536733" y="2172538"/>
            <a:ext cx="9117412"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1" i="0" dirty="0">
                <a:solidFill>
                  <a:srgbClr val="333333"/>
                </a:solidFill>
                <a:effectLst/>
                <a:latin typeface="Arial" panose="020B0604020202020204" pitchFamily="34" charset="0"/>
                <a:ea typeface="Roboto" panose="02000000000000000000" pitchFamily="2" charset="0"/>
                <a:cs typeface="Arial" panose="020B0604020202020204" pitchFamily="34" charset="0"/>
              </a:rPr>
              <a:t>Hợp chất hữu cơ: </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(2) CH</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 CH - Cl; (3) C</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6</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H</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5</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 OH; </a:t>
            </a:r>
          </a:p>
          <a:p>
            <a:pPr marL="342900" indent="-342900" algn="l">
              <a:buFont typeface="Arial" panose="020B0604020202020204" pitchFamily="34" charset="0"/>
              <a:buChar char="•"/>
            </a:pPr>
            <a:r>
              <a:rPr lang="vi-VN" sz="2400" b="1" i="0" dirty="0">
                <a:solidFill>
                  <a:srgbClr val="333333"/>
                </a:solidFill>
                <a:effectLst/>
                <a:latin typeface="Arial" panose="020B0604020202020204" pitchFamily="34" charset="0"/>
                <a:ea typeface="Roboto" panose="02000000000000000000" pitchFamily="2" charset="0"/>
                <a:cs typeface="Arial" panose="020B0604020202020204" pitchFamily="34" charset="0"/>
              </a:rPr>
              <a:t>Hợp chất vô cơ: </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(1) CaCl</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(4) CaC</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(5) Al(OH)</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3</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(6) CuSO</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4</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 (7) Ba(NO</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3</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r>
              <a:rPr lang="vi-VN" sz="2400" b="0" i="0" baseline="-25000" dirty="0">
                <a:solidFill>
                  <a:srgbClr val="333333"/>
                </a:solidFill>
                <a:effectLst/>
                <a:latin typeface="Arial" panose="020B0604020202020204" pitchFamily="34" charset="0"/>
                <a:ea typeface="Roboto" panose="02000000000000000000" pitchFamily="2" charset="0"/>
                <a:cs typeface="Arial" panose="020B0604020202020204" pitchFamily="34" charset="0"/>
              </a:rPr>
              <a:t>2</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254281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027495"/>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3</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vi-VN" sz="3200" b="0" i="0" dirty="0">
                <a:solidFill>
                  <a:srgbClr val="333333"/>
                </a:solidFill>
                <a:effectLst/>
                <a:ea typeface="Roboto" panose="02000000000000000000" pitchFamily="2" charset="0"/>
                <a:cs typeface="Arial" panose="020B0604020202020204" pitchFamily="34" charset="0"/>
              </a:rPr>
              <a:t>Hợp chất Y có công thức phân tử C4H8O, là một chất dễ bay hơi. dựa vào phổ IR dưới đây, hãy cho biết peak nào giúp dự đoán được trong Y có nhóm chức aldehyde</a:t>
            </a:r>
            <a:r>
              <a:rPr lang="en-US" sz="3200" b="0" i="0" dirty="0">
                <a:solidFill>
                  <a:srgbClr val="333333"/>
                </a:solidFill>
                <a:effectLst/>
                <a:ea typeface="Roboto" panose="02000000000000000000" pitchFamily="2" charset="0"/>
                <a:cs typeface="Arial" panose="020B0604020202020204" pitchFamily="34" charset="0"/>
              </a:rPr>
              <a:t>.</a:t>
            </a:r>
            <a:endParaRPr kumimoji="0" lang="vi-VN" sz="3010" b="0" i="0" u="none" strike="noStrike" kern="1200" cap="none" spc="0" normalizeH="0" baseline="0" noProof="0" dirty="0">
              <a:ln>
                <a:noFill/>
              </a:ln>
              <a:solidFill>
                <a:prstClr val="black"/>
              </a:solidFill>
              <a:effectLst/>
              <a:uLnTx/>
              <a:uFillTx/>
              <a:ea typeface="Roboto" panose="02000000000000000000" pitchFamily="2" charset="0"/>
              <a:cs typeface="Arial" panose="020B0604020202020204" pitchFamily="34" charset="0"/>
            </a:endParaRPr>
          </a:p>
        </p:txBody>
      </p:sp>
      <p:pic>
        <p:nvPicPr>
          <p:cNvPr id="15364" name="Picture 4">
            <a:extLst>
              <a:ext uri="{FF2B5EF4-FFF2-40B4-BE49-F238E27FC236}">
                <a16:creationId xmlns:a16="http://schemas.microsoft.com/office/drawing/2014/main" id="{30ECA15E-CA9B-F357-55A4-189CF2B59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92" y="3429000"/>
            <a:ext cx="6077816" cy="305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78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17" name="Rectangle: Top Corners Snipped 16">
            <a:extLst>
              <a:ext uri="{FF2B5EF4-FFF2-40B4-BE49-F238E27FC236}">
                <a16:creationId xmlns:a16="http://schemas.microsoft.com/office/drawing/2014/main" id="{3EC3E93F-C98D-2FAA-0518-C965C9DB1904}"/>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9A4E949-D67D-8B4F-2AA0-209E339D4817}"/>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2" name="Group 1">
            <a:extLst>
              <a:ext uri="{FF2B5EF4-FFF2-40B4-BE49-F238E27FC236}">
                <a16:creationId xmlns:a16="http://schemas.microsoft.com/office/drawing/2014/main" id="{1557D397-0532-0062-2EA7-4E8EADE07D96}"/>
              </a:ext>
            </a:extLst>
          </p:cNvPr>
          <p:cNvGrpSpPr/>
          <p:nvPr/>
        </p:nvGrpSpPr>
        <p:grpSpPr>
          <a:xfrm>
            <a:off x="2112053" y="1356631"/>
            <a:ext cx="7966962" cy="1010555"/>
            <a:chOff x="3301498" y="1263789"/>
            <a:chExt cx="5589004" cy="1010555"/>
          </a:xfrm>
        </p:grpSpPr>
        <p:sp>
          <p:nvSpPr>
            <p:cNvPr id="3" name="Rectangle: Rounded Corners 2">
              <a:extLst>
                <a:ext uri="{FF2B5EF4-FFF2-40B4-BE49-F238E27FC236}">
                  <a16:creationId xmlns:a16="http://schemas.microsoft.com/office/drawing/2014/main" id="{A43B1873-B952-B9A9-F466-4609F97C328E}"/>
                </a:ext>
              </a:extLst>
            </p:cNvPr>
            <p:cNvSpPr/>
            <p:nvPr/>
          </p:nvSpPr>
          <p:spPr>
            <a:xfrm>
              <a:off x="3314700" y="1263789"/>
              <a:ext cx="5562600" cy="700814"/>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189CB6-899A-AE7F-1057-6C2BA7B7D1E6}"/>
                </a:ext>
              </a:extLst>
            </p:cNvPr>
            <p:cNvSpPr txBox="1"/>
            <p:nvPr/>
          </p:nvSpPr>
          <p:spPr>
            <a:xfrm>
              <a:off x="3301498" y="1377239"/>
              <a:ext cx="5589004" cy="897105"/>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carbon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pic>
        <p:nvPicPr>
          <p:cNvPr id="1026" name="Picture 2" descr="Hóa học hữu cơ và hợp chất hữu cơ">
            <a:extLst>
              <a:ext uri="{FF2B5EF4-FFF2-40B4-BE49-F238E27FC236}">
                <a16:creationId xmlns:a16="http://schemas.microsoft.com/office/drawing/2014/main" id="{85D096EC-CE04-BAB0-8E4D-4F5F02FA43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3105" y="2508627"/>
            <a:ext cx="3065789" cy="166566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7EC8168-D7FB-9830-59C0-19828F57AAB2}"/>
              </a:ext>
            </a:extLst>
          </p:cNvPr>
          <p:cNvGrpSpPr/>
          <p:nvPr/>
        </p:nvGrpSpPr>
        <p:grpSpPr>
          <a:xfrm>
            <a:off x="2112053" y="4450053"/>
            <a:ext cx="7966962" cy="1124005"/>
            <a:chOff x="3301498" y="1263788"/>
            <a:chExt cx="5589004" cy="1124005"/>
          </a:xfrm>
        </p:grpSpPr>
        <p:sp>
          <p:nvSpPr>
            <p:cNvPr id="13" name="Rectangle: Rounded Corners 12">
              <a:extLst>
                <a:ext uri="{FF2B5EF4-FFF2-40B4-BE49-F238E27FC236}">
                  <a16:creationId xmlns:a16="http://schemas.microsoft.com/office/drawing/2014/main" id="{CF38D622-14C8-A0A9-9175-049B5DD5D6EF}"/>
                </a:ext>
              </a:extLst>
            </p:cNvPr>
            <p:cNvSpPr/>
            <p:nvPr/>
          </p:nvSpPr>
          <p:spPr>
            <a:xfrm>
              <a:off x="3314700" y="1263788"/>
              <a:ext cx="5562600" cy="1124005"/>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4655322-8DA0-093B-566E-500654A9C7A1}"/>
                    </a:ext>
                  </a:extLst>
                </p:cNvPr>
                <p:cNvSpPr txBox="1"/>
                <p:nvPr/>
              </p:nvSpPr>
              <p:spPr>
                <a:xfrm>
                  <a:off x="3301498" y="1377239"/>
                  <a:ext cx="5589004" cy="931665"/>
                </a:xfrm>
                <a:prstGeom prst="rect">
                  <a:avLst/>
                </a:prstGeom>
                <a:noFill/>
              </p:spPr>
              <p:txBody>
                <a:bodyPr wrap="square" rtlCol="0">
                  <a:spAutoFit/>
                </a:bodyPr>
                <a:lstStyle/>
                <a:p>
                  <a:pPr algn="ctr">
                    <a:lnSpc>
                      <a:spcPct val="125000"/>
                    </a:lnSpc>
                  </a:pPr>
                  <a:r>
                    <a:rPr lang="en-US" sz="2200" dirty="0">
                      <a:latin typeface="Arial" panose="020B0604020202020204" pitchFamily="34" charset="0"/>
                      <a:cs typeface="Arial" panose="020B0604020202020204" pitchFamily="34" charset="0"/>
                    </a:rPr>
                    <a:t>Chỉ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carbon </a:t>
                  </a:r>
                  <a:r>
                    <a:rPr lang="en-US" sz="2200" dirty="0" err="1">
                      <a:latin typeface="Arial" panose="020B0604020202020204" pitchFamily="34" charset="0"/>
                      <a:cs typeface="Arial" panose="020B0604020202020204" pitchFamily="34" charset="0"/>
                    </a:rPr>
                    <a:t>như</a:t>
                  </a:r>
                  <a:r>
                    <a:rPr lang="en-US" sz="2200" dirty="0">
                      <a:latin typeface="Arial" panose="020B0604020202020204" pitchFamily="34" charset="0"/>
                      <a:cs typeface="Arial" panose="020B0604020202020204" pitchFamily="34" charset="0"/>
                    </a:rPr>
                    <a:t> carbon oxide (CO, CO</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muối</a:t>
                  </a:r>
                  <a:r>
                    <a:rPr lang="en-US" sz="2200" dirty="0">
                      <a:latin typeface="Arial" panose="020B0604020202020204" pitchFamily="34" charset="0"/>
                      <a:cs typeface="Arial" panose="020B0604020202020204" pitchFamily="34" charset="0"/>
                    </a:rPr>
                    <a:t> carbonate (</a:t>
                  </a:r>
                  <a14:m>
                    <m:oMath xmlns:m="http://schemas.openxmlformats.org/officeDocument/2006/math">
                      <m:sSubSup>
                        <m:sSubSupPr>
                          <m:ctrlPr>
                            <a:rPr lang="en-US" sz="2200" i="1" smtClean="0">
                              <a:latin typeface="Cambria Math" panose="02040503050406030204" pitchFamily="18" charset="0"/>
                              <a:cs typeface="Arial" panose="020B0604020202020204" pitchFamily="34" charset="0"/>
                            </a:rPr>
                          </m:ctrlPr>
                        </m:sSubSupPr>
                        <m:e>
                          <m:r>
                            <m:rPr>
                              <m:sty m:val="p"/>
                            </m:rPr>
                            <a:rPr lang="en-US" sz="2200" b="0" i="0" smtClean="0">
                              <a:latin typeface="Cambria Math" panose="02040503050406030204" pitchFamily="18" charset="0"/>
                              <a:cs typeface="Arial" panose="020B0604020202020204" pitchFamily="34" charset="0"/>
                            </a:rPr>
                            <m:t>CO</m:t>
                          </m:r>
                        </m:e>
                        <m:sub>
                          <m:r>
                            <a:rPr lang="en-US" sz="2200" b="0" i="0" smtClean="0">
                              <a:latin typeface="Cambria Math" panose="02040503050406030204" pitchFamily="18" charset="0"/>
                              <a:cs typeface="Arial" panose="020B0604020202020204" pitchFamily="34" charset="0"/>
                            </a:rPr>
                            <m:t>3</m:t>
                          </m:r>
                        </m:sub>
                        <m:sup>
                          <m:r>
                            <a:rPr lang="en-US" sz="2200" b="0" i="0" smtClean="0">
                              <a:latin typeface="Cambria Math" panose="02040503050406030204" pitchFamily="18" charset="0"/>
                              <a:cs typeface="Arial" panose="020B0604020202020204" pitchFamily="34" charset="0"/>
                            </a:rPr>
                            <m:t>2−</m:t>
                          </m:r>
                        </m:sup>
                      </m:sSubSup>
                    </m:oMath>
                  </a14:m>
                  <a:r>
                    <a:rPr lang="en-US" sz="2200" dirty="0">
                      <a:latin typeface="Arial" panose="020B0604020202020204" pitchFamily="34" charset="0"/>
                      <a:cs typeface="Arial" panose="020B0604020202020204" pitchFamily="34" charset="0"/>
                    </a:rPr>
                    <a:t>), cyanide (CN</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74655322-8DA0-093B-566E-500654A9C7A1}"/>
                    </a:ext>
                  </a:extLst>
                </p:cNvPr>
                <p:cNvSpPr txBox="1">
                  <a:spLocks noRot="1" noChangeAspect="1" noMove="1" noResize="1" noEditPoints="1" noAdjustHandles="1" noChangeArrowheads="1" noChangeShapeType="1" noTextEdit="1"/>
                </p:cNvSpPr>
                <p:nvPr/>
              </p:nvSpPr>
              <p:spPr>
                <a:xfrm>
                  <a:off x="3301498" y="1377239"/>
                  <a:ext cx="5589004" cy="931665"/>
                </a:xfrm>
                <a:prstGeom prst="rect">
                  <a:avLst/>
                </a:prstGeom>
                <a:blipFill>
                  <a:blip r:embed="rId13"/>
                  <a:stretch>
                    <a:fillRect r="-230" b="-9868"/>
                  </a:stretch>
                </a:blipFill>
              </p:spPr>
              <p:txBody>
                <a:bodyPr/>
                <a:lstStyle/>
                <a:p>
                  <a:r>
                    <a:rPr lang="en-US">
                      <a:noFill/>
                    </a:rPr>
                    <a:t> </a:t>
                  </a:r>
                </a:p>
              </p:txBody>
            </p:sp>
          </mc:Fallback>
        </mc:AlternateContent>
      </p:grpSp>
    </p:spTree>
    <p:extLst>
      <p:ext uri="{BB962C8B-B14F-4D97-AF65-F5344CB8AC3E}">
        <p14:creationId xmlns:p14="http://schemas.microsoft.com/office/powerpoint/2010/main" val="850510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3</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163572B6-26E0-D40C-1E4F-C1D6423734CD}"/>
              </a:ext>
            </a:extLst>
          </p:cNvPr>
          <p:cNvSpPr txBox="1"/>
          <p:nvPr/>
        </p:nvSpPr>
        <p:spPr>
          <a:xfrm>
            <a:off x="1536733" y="2172538"/>
            <a:ext cx="9117412" cy="830997"/>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solidFill>
                  <a:srgbClr val="333333"/>
                </a:solidFill>
                <a:latin typeface="Arial" panose="020B0604020202020204" pitchFamily="34" charset="0"/>
                <a:ea typeface="Roboto" panose="02000000000000000000" pitchFamily="2" charset="0"/>
                <a:cs typeface="Arial" panose="020B0604020202020204" pitchFamily="34" charset="0"/>
              </a:rPr>
              <a:t>P</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eak có số sóng 1720  giúp dự đoán được trong Y có nhóm chức aldehyde</a:t>
            </a:r>
            <a:r>
              <a:rPr lang="en-US"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endPar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3" name="Picture 4">
            <a:extLst>
              <a:ext uri="{FF2B5EF4-FFF2-40B4-BE49-F238E27FC236}">
                <a16:creationId xmlns:a16="http://schemas.microsoft.com/office/drawing/2014/main" id="{05EC7381-83E4-C1C6-B862-50B3D2556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092" y="3429000"/>
            <a:ext cx="6077816" cy="305344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B2E92BE9-44B2-3B50-3113-F7EF8E1A9A4B}"/>
              </a:ext>
            </a:extLst>
          </p:cNvPr>
          <p:cNvSpPr/>
          <p:nvPr/>
        </p:nvSpPr>
        <p:spPr>
          <a:xfrm>
            <a:off x="5984542" y="3713307"/>
            <a:ext cx="852985" cy="1992152"/>
          </a:xfrm>
          <a:prstGeom prst="ellipse">
            <a:avLst/>
          </a:prstGeom>
          <a:noFill/>
          <a:ln w="38100">
            <a:solidFill>
              <a:srgbClr val="0021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0891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EB353-9BF6-9D7C-6673-C0F76A529BED}"/>
              </a:ext>
            </a:extLst>
          </p:cNvPr>
          <p:cNvPicPr>
            <a:picLocks noChangeAspect="1"/>
          </p:cNvPicPr>
          <p:nvPr/>
        </p:nvPicPr>
        <p:blipFill rotWithShape="1">
          <a:blip r:embed="rId2">
            <a:extLst>
              <a:ext uri="{28A0092B-C50C-407E-A947-70E740481C1C}">
                <a14:useLocalDpi xmlns:a14="http://schemas.microsoft.com/office/drawing/2010/main" val="0"/>
              </a:ext>
            </a:extLst>
          </a:blip>
          <a:srcRect l="39256" r="30748"/>
          <a:stretch/>
        </p:blipFill>
        <p:spPr>
          <a:xfrm>
            <a:off x="9105901" y="0"/>
            <a:ext cx="3086100" cy="6858000"/>
          </a:xfrm>
          <a:prstGeom prst="rect">
            <a:avLst/>
          </a:prstGeom>
        </p:spPr>
      </p:pic>
      <p:pic>
        <p:nvPicPr>
          <p:cNvPr id="4" name="Picture 3">
            <a:extLst>
              <a:ext uri="{FF2B5EF4-FFF2-40B4-BE49-F238E27FC236}">
                <a16:creationId xmlns:a16="http://schemas.microsoft.com/office/drawing/2014/main" id="{3551693D-583B-7B64-989D-5FD1BE87F546}"/>
              </a:ext>
            </a:extLst>
          </p:cNvPr>
          <p:cNvPicPr>
            <a:picLocks noChangeAspect="1"/>
          </p:cNvPicPr>
          <p:nvPr/>
        </p:nvPicPr>
        <p:blipFill rotWithShape="1">
          <a:blip r:embed="rId2">
            <a:extLst>
              <a:ext uri="{28A0092B-C50C-407E-A947-70E740481C1C}">
                <a14:useLocalDpi xmlns:a14="http://schemas.microsoft.com/office/drawing/2010/main" val="0"/>
              </a:ext>
            </a:extLst>
          </a:blip>
          <a:srcRect l="39256" r="30748"/>
          <a:stretch/>
        </p:blipFill>
        <p:spPr>
          <a:xfrm flipH="1">
            <a:off x="0" y="0"/>
            <a:ext cx="3086100" cy="6858000"/>
          </a:xfrm>
          <a:prstGeom prst="rect">
            <a:avLst/>
          </a:prstGeom>
        </p:spPr>
      </p:pic>
      <p:sp>
        <p:nvSpPr>
          <p:cNvPr id="11" name="Rectangle: Rounded Corners 10">
            <a:extLst>
              <a:ext uri="{FF2B5EF4-FFF2-40B4-BE49-F238E27FC236}">
                <a16:creationId xmlns:a16="http://schemas.microsoft.com/office/drawing/2014/main" id="{2F0DFE7E-5D26-FF41-FE96-7A45C4C99746}"/>
              </a:ext>
            </a:extLst>
          </p:cNvPr>
          <p:cNvSpPr/>
          <p:nvPr/>
        </p:nvSpPr>
        <p:spPr>
          <a:xfrm>
            <a:off x="1919335" y="1793091"/>
            <a:ext cx="8353330" cy="3271818"/>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annel URL">
            <a:extLst>
              <a:ext uri="{FF2B5EF4-FFF2-40B4-BE49-F238E27FC236}">
                <a16:creationId xmlns:a16="http://schemas.microsoft.com/office/drawing/2014/main" id="{37D2B854-B1FC-71F0-8EAD-FC3479085B8C}"/>
              </a:ext>
            </a:extLst>
          </p:cNvPr>
          <p:cNvSpPr txBox="1"/>
          <p:nvPr/>
        </p:nvSpPr>
        <p:spPr>
          <a:xfrm>
            <a:off x="2163778" y="2093987"/>
            <a:ext cx="7864444" cy="26700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CẢM ƠN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br>
              <a:rPr kumimoji="0" lang="en-US" sz="48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br>
            <a:r>
              <a:rPr kumimoji="0" lang="en-US" sz="48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924359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grpSp>
        <p:nvGrpSpPr>
          <p:cNvPr id="10" name="Group 9">
            <a:extLst>
              <a:ext uri="{FF2B5EF4-FFF2-40B4-BE49-F238E27FC236}">
                <a16:creationId xmlns:a16="http://schemas.microsoft.com/office/drawing/2014/main" id="{8EF6F1EA-FECB-7C1C-D45C-F45F62D2F80F}"/>
              </a:ext>
            </a:extLst>
          </p:cNvPr>
          <p:cNvGrpSpPr/>
          <p:nvPr/>
        </p:nvGrpSpPr>
        <p:grpSpPr>
          <a:xfrm>
            <a:off x="2304584" y="628891"/>
            <a:ext cx="7581900" cy="1314450"/>
            <a:chOff x="2305050" y="428625"/>
            <a:chExt cx="7581900" cy="1314450"/>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314450"/>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600717"/>
              <a:ext cx="7316707" cy="970266"/>
            </a:xfrm>
            <a:prstGeom prst="rect">
              <a:avLst/>
            </a:prstGeom>
            <a:noFill/>
          </p:spPr>
          <p:txBody>
            <a:bodyPr wrap="square" rtlCol="0">
              <a:spAutoFit/>
            </a:bodyPr>
            <a:lstStyle/>
            <a:p>
              <a:pPr algn="ctr">
                <a:lnSpc>
                  <a:spcPct val="125000"/>
                </a:lnSpc>
              </a:pPr>
              <a:r>
                <a:rPr lang="en-US" sz="2400" dirty="0" err="1">
                  <a:latin typeface="Arial" panose="020B0604020202020204" pitchFamily="34" charset="0"/>
                  <a:cs typeface="Arial" panose="020B0604020202020204" pitchFamily="34" charset="0"/>
                </a:rPr>
                <a:t>Ngành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gọi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hóa</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học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hữu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507D080D-042B-EC85-24FF-ACDEED6D3D13}"/>
              </a:ext>
            </a:extLst>
          </p:cNvPr>
          <p:cNvPicPr>
            <a:picLocks noChangeAspect="1"/>
          </p:cNvPicPr>
          <p:nvPr/>
        </p:nvPicPr>
        <p:blipFill rotWithShape="1">
          <a:blip r:embed="rId12"/>
          <a:srcRect l="8515" r="8515"/>
          <a:stretch/>
        </p:blipFill>
        <p:spPr>
          <a:xfrm>
            <a:off x="5528516" y="2123228"/>
            <a:ext cx="6238107" cy="4229183"/>
          </a:xfrm>
          <a:prstGeom prst="rect">
            <a:avLst/>
          </a:prstGeom>
          <a:ln w="38100">
            <a:solidFill>
              <a:schemeClr val="tx1"/>
            </a:solidFill>
          </a:ln>
        </p:spPr>
      </p:pic>
      <p:pic>
        <p:nvPicPr>
          <p:cNvPr id="5" name="Picture 4">
            <a:extLst>
              <a:ext uri="{FF2B5EF4-FFF2-40B4-BE49-F238E27FC236}">
                <a16:creationId xmlns:a16="http://schemas.microsoft.com/office/drawing/2014/main" id="{C17D8515-83FB-58D6-6240-5FE865D172F4}"/>
              </a:ext>
            </a:extLst>
          </p:cNvPr>
          <p:cNvPicPr>
            <a:picLocks noChangeAspect="1"/>
          </p:cNvPicPr>
          <p:nvPr/>
        </p:nvPicPr>
        <p:blipFill rotWithShape="1">
          <a:blip r:embed="rId13"/>
          <a:srcRect l="6717" r="18969"/>
          <a:stretch/>
        </p:blipFill>
        <p:spPr>
          <a:xfrm>
            <a:off x="491057" y="2123228"/>
            <a:ext cx="4713405" cy="4229183"/>
          </a:xfrm>
          <a:prstGeom prst="rect">
            <a:avLst/>
          </a:prstGeom>
          <a:ln w="38100">
            <a:solidFill>
              <a:schemeClr val="tx1"/>
            </a:solidFill>
          </a:ln>
        </p:spPr>
      </p:pic>
      <p:sp>
        <p:nvSpPr>
          <p:cNvPr id="8" name="Rectangle: Top Corners Snipped 7">
            <a:extLst>
              <a:ext uri="{FF2B5EF4-FFF2-40B4-BE49-F238E27FC236}">
                <a16:creationId xmlns:a16="http://schemas.microsoft.com/office/drawing/2014/main" id="{65C96D4F-B5EB-03C6-5C39-03ECE12F29C2}"/>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spTree>
    <p:extLst>
      <p:ext uri="{BB962C8B-B14F-4D97-AF65-F5344CB8AC3E}">
        <p14:creationId xmlns:p14="http://schemas.microsoft.com/office/powerpoint/2010/main" val="10797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pic>
        <p:nvPicPr>
          <p:cNvPr id="2050" name="Picture 2" descr="Đường Kính Trắng Là Gì - Những Điều Có Thể Bạn Chưa Biết Về Đường">
            <a:extLst>
              <a:ext uri="{FF2B5EF4-FFF2-40B4-BE49-F238E27FC236}">
                <a16:creationId xmlns:a16="http://schemas.microsoft.com/office/drawing/2014/main" id="{C36122DA-46F3-FCBF-CE1E-3642686BB5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308" y="658021"/>
            <a:ext cx="3469641" cy="2314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Group 9">
            <a:extLst>
              <a:ext uri="{FF2B5EF4-FFF2-40B4-BE49-F238E27FC236}">
                <a16:creationId xmlns:a16="http://schemas.microsoft.com/office/drawing/2014/main" id="{8EF6F1EA-FECB-7C1C-D45C-F45F62D2F80F}"/>
              </a:ext>
            </a:extLst>
          </p:cNvPr>
          <p:cNvGrpSpPr/>
          <p:nvPr/>
        </p:nvGrpSpPr>
        <p:grpSpPr>
          <a:xfrm>
            <a:off x="721358" y="3072584"/>
            <a:ext cx="5187448" cy="1011547"/>
            <a:chOff x="2305050" y="428625"/>
            <a:chExt cx="7581900" cy="1136187"/>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5"/>
              <a:ext cx="7581900" cy="1136187"/>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499124"/>
              <a:ext cx="7316707" cy="1007644"/>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Đường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chứa</a:t>
              </a:r>
              <a:r>
                <a:rPr lang="en-US" sz="2200" dirty="0">
                  <a:latin typeface="Arial" panose="020B0604020202020204" pitchFamily="34" charset="0"/>
                  <a:cs typeface="Arial" panose="020B0604020202020204" pitchFamily="34" charset="0"/>
                </a:rPr>
                <a:t> saccharose (C</a:t>
              </a:r>
              <a:r>
                <a:rPr lang="en-US" sz="2200" baseline="-25000" dirty="0">
                  <a:latin typeface="Arial" panose="020B0604020202020204" pitchFamily="34" charset="0"/>
                  <a:cs typeface="Arial" panose="020B0604020202020204" pitchFamily="34" charset="0"/>
                </a:rPr>
                <a:t>12</a:t>
              </a:r>
              <a:r>
                <a:rPr lang="en-US" sz="220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22</a:t>
              </a:r>
              <a:r>
                <a:rPr lang="en-US" sz="2200" dirty="0">
                  <a:latin typeface="Arial" panose="020B0604020202020204" pitchFamily="34" charset="0"/>
                  <a:cs typeface="Arial" panose="020B0604020202020204" pitchFamily="34" charset="0"/>
                </a:rPr>
                <a:t>O</a:t>
              </a:r>
              <a:r>
                <a:rPr lang="en-US" sz="2200" baseline="-25000" dirty="0">
                  <a:latin typeface="Arial" panose="020B0604020202020204" pitchFamily="34" charset="0"/>
                  <a:cs typeface="Arial" panose="020B0604020202020204" pitchFamily="34" charset="0"/>
                </a:rPr>
                <a:t>11</a:t>
              </a:r>
              <a:r>
                <a:rPr lang="en-US" sz="2200" dirty="0">
                  <a:latin typeface="Arial" panose="020B0604020202020204" pitchFamily="34"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grpSp>
      <p:pic>
        <p:nvPicPr>
          <p:cNvPr id="1026" name="Picture 2" descr="Nồng độ cồn trong dung dịch sát khuẩn tay là bao nhiêu? – AVCOtechnologies">
            <a:extLst>
              <a:ext uri="{FF2B5EF4-FFF2-40B4-BE49-F238E27FC236}">
                <a16:creationId xmlns:a16="http://schemas.microsoft.com/office/drawing/2014/main" id="{07B29847-A8B8-B587-F815-9EE0B73E3E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9265" y="670473"/>
            <a:ext cx="3469641" cy="2292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9578A004-5E4C-6436-84F3-8155293C98A9}"/>
              </a:ext>
            </a:extLst>
          </p:cNvPr>
          <p:cNvGrpSpPr/>
          <p:nvPr/>
        </p:nvGrpSpPr>
        <p:grpSpPr>
          <a:xfrm>
            <a:off x="6219641" y="3072584"/>
            <a:ext cx="5187448" cy="1011547"/>
            <a:chOff x="2305050" y="428625"/>
            <a:chExt cx="7581900" cy="1136187"/>
          </a:xfrm>
        </p:grpSpPr>
        <p:sp>
          <p:nvSpPr>
            <p:cNvPr id="5" name="Rectangle: Rounded Corners 4">
              <a:extLst>
                <a:ext uri="{FF2B5EF4-FFF2-40B4-BE49-F238E27FC236}">
                  <a16:creationId xmlns:a16="http://schemas.microsoft.com/office/drawing/2014/main" id="{70699545-DBC8-A8DE-8BAE-D5BA25F1DE08}"/>
                </a:ext>
              </a:extLst>
            </p:cNvPr>
            <p:cNvSpPr/>
            <p:nvPr/>
          </p:nvSpPr>
          <p:spPr>
            <a:xfrm>
              <a:off x="2305050" y="428625"/>
              <a:ext cx="7581900" cy="1136187"/>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45D1A45-E853-2C22-8731-E5DDEC1C3E98}"/>
                </a:ext>
              </a:extLst>
            </p:cNvPr>
            <p:cNvSpPr txBox="1"/>
            <p:nvPr/>
          </p:nvSpPr>
          <p:spPr>
            <a:xfrm>
              <a:off x="2437647" y="499124"/>
              <a:ext cx="7316707" cy="1007644"/>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Đường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chứa</a:t>
              </a:r>
              <a:r>
                <a:rPr lang="en-US" sz="2200" dirty="0">
                  <a:latin typeface="Arial" panose="020B0604020202020204" pitchFamily="34" charset="0"/>
                  <a:cs typeface="Arial" panose="020B0604020202020204" pitchFamily="34" charset="0"/>
                </a:rPr>
                <a:t> ethanol</a:t>
              </a:r>
            </a:p>
            <a:p>
              <a:pPr algn="ctr">
                <a:lnSpc>
                  <a:spcPct val="125000"/>
                </a:lnSpc>
              </a:pPr>
              <a:r>
                <a:rPr lang="en-US" sz="2200" dirty="0">
                  <a:latin typeface="Arial" panose="020B0604020202020204" pitchFamily="34" charset="0"/>
                  <a:cs typeface="Arial" panose="020B0604020202020204" pitchFamily="34" charset="0"/>
                </a:rPr>
                <a:t> (C</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H</a:t>
              </a:r>
              <a:r>
                <a:rPr lang="en-US" sz="2200" baseline="-25000" dirty="0">
                  <a:latin typeface="Arial" panose="020B0604020202020204" pitchFamily="34" charset="0"/>
                  <a:cs typeface="Arial" panose="020B0604020202020204" pitchFamily="34" charset="0"/>
                </a:rPr>
                <a:t>5</a:t>
              </a:r>
              <a:r>
                <a:rPr lang="en-US" sz="2200" dirty="0">
                  <a:latin typeface="Arial" panose="020B0604020202020204" pitchFamily="34" charset="0"/>
                  <a:cs typeface="Arial" panose="020B0604020202020204" pitchFamily="34" charset="0"/>
                </a:rPr>
                <a:t>OH) </a:t>
              </a:r>
              <a:endParaRPr lang="vi-VN" sz="2200" dirty="0">
                <a:latin typeface="Arial" panose="020B0604020202020204" pitchFamily="34" charset="0"/>
                <a:cs typeface="Arial" panose="020B0604020202020204" pitchFamily="34" charset="0"/>
              </a:endParaRPr>
            </a:p>
          </p:txBody>
        </p:sp>
      </p:grpSp>
      <p:pic>
        <p:nvPicPr>
          <p:cNvPr id="1028" name="Picture 4" descr="Giấm táo có tác dụng gì?">
            <a:extLst>
              <a:ext uri="{FF2B5EF4-FFF2-40B4-BE49-F238E27FC236}">
                <a16:creationId xmlns:a16="http://schemas.microsoft.com/office/drawing/2014/main" id="{8B9E33DC-7ADF-89D9-89F5-4E926A8E983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5590"/>
          <a:stretch/>
        </p:blipFill>
        <p:spPr bwMode="auto">
          <a:xfrm>
            <a:off x="1951199" y="4200703"/>
            <a:ext cx="3469641" cy="2312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Group 12">
            <a:extLst>
              <a:ext uri="{FF2B5EF4-FFF2-40B4-BE49-F238E27FC236}">
                <a16:creationId xmlns:a16="http://schemas.microsoft.com/office/drawing/2014/main" id="{AD0E9535-16BE-9559-D7BD-4731AF7A2FC5}"/>
              </a:ext>
            </a:extLst>
          </p:cNvPr>
          <p:cNvGrpSpPr/>
          <p:nvPr/>
        </p:nvGrpSpPr>
        <p:grpSpPr>
          <a:xfrm>
            <a:off x="5749893" y="4909698"/>
            <a:ext cx="5187448" cy="1011547"/>
            <a:chOff x="2305050" y="428625"/>
            <a:chExt cx="7581900" cy="1136187"/>
          </a:xfrm>
        </p:grpSpPr>
        <p:sp>
          <p:nvSpPr>
            <p:cNvPr id="14" name="Rectangle: Rounded Corners 13">
              <a:extLst>
                <a:ext uri="{FF2B5EF4-FFF2-40B4-BE49-F238E27FC236}">
                  <a16:creationId xmlns:a16="http://schemas.microsoft.com/office/drawing/2014/main" id="{CD94B330-F02D-44A8-D4DC-85649A075230}"/>
                </a:ext>
              </a:extLst>
            </p:cNvPr>
            <p:cNvSpPr/>
            <p:nvPr/>
          </p:nvSpPr>
          <p:spPr>
            <a:xfrm>
              <a:off x="2305050" y="428625"/>
              <a:ext cx="7581900" cy="1136187"/>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FEEA396-3E43-DA4C-49FB-F9164BDBF36F}"/>
                </a:ext>
              </a:extLst>
            </p:cNvPr>
            <p:cNvSpPr txBox="1"/>
            <p:nvPr/>
          </p:nvSpPr>
          <p:spPr>
            <a:xfrm>
              <a:off x="2437647" y="499124"/>
              <a:ext cx="7316707" cy="1007644"/>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Giấm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chứa</a:t>
              </a:r>
              <a:r>
                <a:rPr lang="en-US" sz="2200" dirty="0">
                  <a:latin typeface="Arial" panose="020B0604020202020204" pitchFamily="34" charset="0"/>
                  <a:cs typeface="Arial" panose="020B0604020202020204" pitchFamily="34" charset="0"/>
                </a:rPr>
                <a:t> acetic acid</a:t>
              </a:r>
            </a:p>
            <a:p>
              <a:pPr algn="ctr">
                <a:lnSpc>
                  <a:spcPct val="125000"/>
                </a:lnSpc>
              </a:pPr>
              <a:r>
                <a:rPr lang="en-US" sz="2200" dirty="0">
                  <a:latin typeface="Arial" panose="020B0604020202020204" pitchFamily="34" charset="0"/>
                  <a:cs typeface="Arial" panose="020B0604020202020204" pitchFamily="34" charset="0"/>
                </a:rPr>
                <a:t>(CH</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COOH) </a:t>
              </a:r>
              <a:endParaRPr lang="vi-VN"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3497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822337-00DE-CCE8-90AA-767B6CB397E8}"/>
              </a:ext>
            </a:extLst>
          </p:cNvPr>
          <p:cNvSpPr/>
          <p:nvPr/>
        </p:nvSpPr>
        <p:spPr>
          <a:xfrm>
            <a:off x="0" y="6629400"/>
            <a:ext cx="12192000" cy="228600"/>
          </a:xfrm>
          <a:prstGeom prst="rect">
            <a:avLst/>
          </a:prstGeom>
          <a:solidFill>
            <a:srgbClr val="0A3F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7F090354-CB89-2C32-93D9-011AC926B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533048">
            <a:off x="10677164" y="-819393"/>
            <a:ext cx="2404113" cy="2144578"/>
          </a:xfrm>
          <a:prstGeom prst="rect">
            <a:avLst/>
          </a:prstGeom>
        </p:spPr>
      </p:pic>
      <p:grpSp>
        <p:nvGrpSpPr>
          <p:cNvPr id="52" name="Group 51">
            <a:extLst>
              <a:ext uri="{FF2B5EF4-FFF2-40B4-BE49-F238E27FC236}">
                <a16:creationId xmlns:a16="http://schemas.microsoft.com/office/drawing/2014/main" id="{F730D134-62AD-EDE0-6A5E-58089E6EC70D}"/>
              </a:ext>
            </a:extLst>
          </p:cNvPr>
          <p:cNvGrpSpPr/>
          <p:nvPr/>
        </p:nvGrpSpPr>
        <p:grpSpPr>
          <a:xfrm>
            <a:off x="10199734" y="4892675"/>
            <a:ext cx="2303132" cy="2181980"/>
            <a:chOff x="10199734" y="4892675"/>
            <a:chExt cx="2303132" cy="2181980"/>
          </a:xfrm>
        </p:grpSpPr>
        <p:pic>
          <p:nvPicPr>
            <p:cNvPr id="50" name="Graphic 49">
              <a:extLst>
                <a:ext uri="{FF2B5EF4-FFF2-40B4-BE49-F238E27FC236}">
                  <a16:creationId xmlns:a16="http://schemas.microsoft.com/office/drawing/2014/main" id="{5842162A-624C-07FE-A462-8EDF8FAAD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9" name="Graphic 8">
              <a:extLst>
                <a:ext uri="{FF2B5EF4-FFF2-40B4-BE49-F238E27FC236}">
                  <a16:creationId xmlns:a16="http://schemas.microsoft.com/office/drawing/2014/main" id="{F3FAAA7A-B6F7-056A-BFC1-218F9E555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7" name="Graphic 6">
              <a:extLst>
                <a:ext uri="{FF2B5EF4-FFF2-40B4-BE49-F238E27FC236}">
                  <a16:creationId xmlns:a16="http://schemas.microsoft.com/office/drawing/2014/main" id="{573A146A-966F-828B-161B-0BA3927BA5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47" name="Graphic 46">
              <a:extLst>
                <a:ext uri="{FF2B5EF4-FFF2-40B4-BE49-F238E27FC236}">
                  <a16:creationId xmlns:a16="http://schemas.microsoft.com/office/drawing/2014/main" id="{BE675BF7-4817-AE42-FA4F-08F3606FD08F}"/>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pic>
        <p:nvPicPr>
          <p:cNvPr id="51" name="Graphic 50">
            <a:extLst>
              <a:ext uri="{FF2B5EF4-FFF2-40B4-BE49-F238E27FC236}">
                <a16:creationId xmlns:a16="http://schemas.microsoft.com/office/drawing/2014/main" id="{57F870D6-50E1-60DD-B39E-F084096C7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066952" flipH="1">
            <a:off x="-890208" y="-819393"/>
            <a:ext cx="2404113" cy="2144578"/>
          </a:xfrm>
          <a:prstGeom prst="rect">
            <a:avLst/>
          </a:prstGeom>
        </p:spPr>
      </p:pic>
      <p:grpSp>
        <p:nvGrpSpPr>
          <p:cNvPr id="53" name="Group 52">
            <a:extLst>
              <a:ext uri="{FF2B5EF4-FFF2-40B4-BE49-F238E27FC236}">
                <a16:creationId xmlns:a16="http://schemas.microsoft.com/office/drawing/2014/main" id="{7D3E7026-7F34-CA8A-BDCD-D06B9F1D4E73}"/>
              </a:ext>
            </a:extLst>
          </p:cNvPr>
          <p:cNvGrpSpPr/>
          <p:nvPr/>
        </p:nvGrpSpPr>
        <p:grpSpPr>
          <a:xfrm flipH="1">
            <a:off x="-330796" y="4892675"/>
            <a:ext cx="2303132" cy="2181980"/>
            <a:chOff x="10199734" y="4892675"/>
            <a:chExt cx="2303132" cy="2181980"/>
          </a:xfrm>
        </p:grpSpPr>
        <p:pic>
          <p:nvPicPr>
            <p:cNvPr id="54" name="Graphic 53">
              <a:extLst>
                <a:ext uri="{FF2B5EF4-FFF2-40B4-BE49-F238E27FC236}">
                  <a16:creationId xmlns:a16="http://schemas.microsoft.com/office/drawing/2014/main" id="{0559DF97-62A2-3E71-8328-0CD5DDDF2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3242">
              <a:off x="11418887" y="4892675"/>
              <a:ext cx="657225" cy="2000250"/>
            </a:xfrm>
            <a:prstGeom prst="rect">
              <a:avLst/>
            </a:prstGeom>
          </p:spPr>
        </p:pic>
        <p:pic>
          <p:nvPicPr>
            <p:cNvPr id="55" name="Graphic 54">
              <a:extLst>
                <a:ext uri="{FF2B5EF4-FFF2-40B4-BE49-F238E27FC236}">
                  <a16:creationId xmlns:a16="http://schemas.microsoft.com/office/drawing/2014/main" id="{1FD68DEF-AF0E-E14A-1530-E30400335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55141" y="4914900"/>
              <a:ext cx="847725" cy="2076450"/>
            </a:xfrm>
            <a:prstGeom prst="rect">
              <a:avLst/>
            </a:prstGeom>
          </p:spPr>
        </p:pic>
        <p:pic>
          <p:nvPicPr>
            <p:cNvPr id="56" name="Graphic 55">
              <a:extLst>
                <a:ext uri="{FF2B5EF4-FFF2-40B4-BE49-F238E27FC236}">
                  <a16:creationId xmlns:a16="http://schemas.microsoft.com/office/drawing/2014/main" id="{4EAA1BA1-839C-CCC6-BCC4-26DD976968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3323">
              <a:off x="11331291" y="5703055"/>
              <a:ext cx="990600" cy="1371600"/>
            </a:xfrm>
            <a:prstGeom prst="rect">
              <a:avLst/>
            </a:prstGeom>
          </p:spPr>
        </p:pic>
        <p:pic>
          <p:nvPicPr>
            <p:cNvPr id="57" name="Graphic 56">
              <a:extLst>
                <a:ext uri="{FF2B5EF4-FFF2-40B4-BE49-F238E27FC236}">
                  <a16:creationId xmlns:a16="http://schemas.microsoft.com/office/drawing/2014/main" id="{191A23CC-FC6A-B9AA-6C7D-A2DF17BA7828}"/>
                </a:ext>
              </a:extLst>
            </p:cNvPr>
            <p:cNvPicPr>
              <a:picLocks noChangeAspect="1"/>
            </p:cNvPicPr>
            <p:nvPr/>
          </p:nvPicPr>
          <p: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p:blipFill>
          <p:spPr>
            <a:xfrm>
              <a:off x="10199734" y="6249111"/>
              <a:ext cx="1171496" cy="467161"/>
            </a:xfrm>
            <a:prstGeom prst="rect">
              <a:avLst/>
            </a:prstGeom>
          </p:spPr>
        </p:pic>
      </p:grpSp>
      <p:sp>
        <p:nvSpPr>
          <p:cNvPr id="8" name="Rectangle: Top Corners Snipped 7">
            <a:extLst>
              <a:ext uri="{FF2B5EF4-FFF2-40B4-BE49-F238E27FC236}">
                <a16:creationId xmlns:a16="http://schemas.microsoft.com/office/drawing/2014/main" id="{65C96D4F-B5EB-03C6-5C39-03ECE12F29C2}"/>
              </a:ext>
            </a:extLst>
          </p:cNvPr>
          <p:cNvSpPr/>
          <p:nvPr/>
        </p:nvSpPr>
        <p:spPr>
          <a:xfrm flipV="1">
            <a:off x="3301498" y="-17586"/>
            <a:ext cx="5589004" cy="573224"/>
          </a:xfrm>
          <a:prstGeom prst="snip2SameRect">
            <a:avLst>
              <a:gd name="adj1" fmla="val 50000"/>
              <a:gd name="adj2" fmla="val 0"/>
            </a:avLst>
          </a:prstGeom>
          <a:solidFill>
            <a:srgbClr val="001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8F007E4-62C8-83D0-8A87-652809D62BE6}"/>
              </a:ext>
            </a:extLst>
          </p:cNvPr>
          <p:cNvSpPr txBox="1"/>
          <p:nvPr/>
        </p:nvSpPr>
        <p:spPr>
          <a:xfrm>
            <a:off x="4916365" y="-8714"/>
            <a:ext cx="2358338"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I. KHÁI NIỆM</a:t>
            </a:r>
          </a:p>
        </p:txBody>
      </p:sp>
      <p:grpSp>
        <p:nvGrpSpPr>
          <p:cNvPr id="10" name="Group 9">
            <a:extLst>
              <a:ext uri="{FF2B5EF4-FFF2-40B4-BE49-F238E27FC236}">
                <a16:creationId xmlns:a16="http://schemas.microsoft.com/office/drawing/2014/main" id="{8EF6F1EA-FECB-7C1C-D45C-F45F62D2F80F}"/>
              </a:ext>
            </a:extLst>
          </p:cNvPr>
          <p:cNvGrpSpPr/>
          <p:nvPr/>
        </p:nvGrpSpPr>
        <p:grpSpPr>
          <a:xfrm>
            <a:off x="3501810" y="712843"/>
            <a:ext cx="5187448" cy="627582"/>
            <a:chOff x="2305050" y="428626"/>
            <a:chExt cx="7581900" cy="704911"/>
          </a:xfrm>
        </p:grpSpPr>
        <p:sp>
          <p:nvSpPr>
            <p:cNvPr id="6" name="Rectangle: Rounded Corners 5">
              <a:extLst>
                <a:ext uri="{FF2B5EF4-FFF2-40B4-BE49-F238E27FC236}">
                  <a16:creationId xmlns:a16="http://schemas.microsoft.com/office/drawing/2014/main" id="{9D1B4124-3903-32C6-C9CC-9A15D01400F3}"/>
                </a:ext>
              </a:extLst>
            </p:cNvPr>
            <p:cNvSpPr/>
            <p:nvPr/>
          </p:nvSpPr>
          <p:spPr>
            <a:xfrm>
              <a:off x="2305050" y="428626"/>
              <a:ext cx="7581900" cy="704911"/>
            </a:xfrm>
            <a:prstGeom prst="roundRect">
              <a:avLst/>
            </a:prstGeom>
            <a:solidFill>
              <a:srgbClr val="D1FFF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31C2924-285E-BDDD-3344-9C944B2627E7}"/>
                </a:ext>
              </a:extLst>
            </p:cNvPr>
            <p:cNvSpPr txBox="1"/>
            <p:nvPr/>
          </p:nvSpPr>
          <p:spPr>
            <a:xfrm>
              <a:off x="2437647" y="499124"/>
              <a:ext cx="7316707" cy="532306"/>
            </a:xfrm>
            <a:prstGeom prst="rect">
              <a:avLst/>
            </a:prstGeom>
            <a:noFill/>
          </p:spPr>
          <p:txBody>
            <a:bodyPr wrap="square" rtlCol="0">
              <a:spAutoFit/>
            </a:bodyPr>
            <a:lstStyle/>
            <a:p>
              <a:pPr algn="ctr">
                <a:lnSpc>
                  <a:spcPct val="125000"/>
                </a:lnSpc>
              </a:pP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vô</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carbon</a:t>
              </a:r>
              <a:endParaRPr lang="vi-VN" sz="2200" dirty="0">
                <a:latin typeface="Arial" panose="020B0604020202020204" pitchFamily="34" charset="0"/>
                <a:cs typeface="Arial" panose="020B0604020202020204" pitchFamily="34" charset="0"/>
              </a:endParaRPr>
            </a:p>
          </p:txBody>
        </p:sp>
      </p:grpSp>
      <p:pic>
        <p:nvPicPr>
          <p:cNvPr id="16" name="Picture 2" descr="Muối ăn là gì? Phân biệt các loại muối ăn thông dụng">
            <a:extLst>
              <a:ext uri="{FF2B5EF4-FFF2-40B4-BE49-F238E27FC236}">
                <a16:creationId xmlns:a16="http://schemas.microsoft.com/office/drawing/2014/main" id="{245FC983-04B3-32B7-A1ED-0F3A0C875B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6588" y="1542317"/>
            <a:ext cx="3098502" cy="2130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Đá vôi là gì? Đặc điểm, Tính chất và Tác dụng của đá vôi">
            <a:extLst>
              <a:ext uri="{FF2B5EF4-FFF2-40B4-BE49-F238E27FC236}">
                <a16:creationId xmlns:a16="http://schemas.microsoft.com/office/drawing/2014/main" id="{EDBCC7CF-0EA3-3345-B64B-DC849B350C1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1386"/>
          <a:stretch/>
        </p:blipFill>
        <p:spPr bwMode="auto">
          <a:xfrm>
            <a:off x="6976581" y="1497630"/>
            <a:ext cx="3645096" cy="2174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Baking Soda Là Gì? Công Dụng Tuyệt Vời Của Baking Soda | TIKI">
            <a:extLst>
              <a:ext uri="{FF2B5EF4-FFF2-40B4-BE49-F238E27FC236}">
                <a16:creationId xmlns:a16="http://schemas.microsoft.com/office/drawing/2014/main" id="{20E42282-169E-E4C7-9EDA-604F8D194E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0889" y="3960632"/>
            <a:ext cx="3098502" cy="2220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7B52AA5B-BA35-EC95-CE1A-CE7629F5B444}"/>
              </a:ext>
            </a:extLst>
          </p:cNvPr>
          <p:cNvSpPr txBox="1"/>
          <p:nvPr/>
        </p:nvSpPr>
        <p:spPr>
          <a:xfrm>
            <a:off x="1799951" y="3717066"/>
            <a:ext cx="2271776"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Muối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NaCl</a:t>
            </a:r>
          </a:p>
        </p:txBody>
      </p:sp>
      <p:sp>
        <p:nvSpPr>
          <p:cNvPr id="18" name="TextBox 17">
            <a:extLst>
              <a:ext uri="{FF2B5EF4-FFF2-40B4-BE49-F238E27FC236}">
                <a16:creationId xmlns:a16="http://schemas.microsoft.com/office/drawing/2014/main" id="{5F7F7455-9223-A827-FE48-B986310271E4}"/>
              </a:ext>
            </a:extLst>
          </p:cNvPr>
          <p:cNvSpPr txBox="1"/>
          <p:nvPr/>
        </p:nvSpPr>
        <p:spPr>
          <a:xfrm>
            <a:off x="7663241" y="3664482"/>
            <a:ext cx="2327881"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Đá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CaCO</a:t>
            </a:r>
            <a:r>
              <a:rPr lang="en-US" sz="2200" baseline="-25000" dirty="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BDE6188-AC63-C276-ED2F-61EF3ED2F334}"/>
              </a:ext>
            </a:extLst>
          </p:cNvPr>
          <p:cNvSpPr txBox="1"/>
          <p:nvPr/>
        </p:nvSpPr>
        <p:spPr>
          <a:xfrm>
            <a:off x="4117703" y="6153984"/>
            <a:ext cx="3284874"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Baking soda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NaHCO</a:t>
            </a:r>
            <a:r>
              <a:rPr lang="en-US" sz="2200" baseline="-25000" dirty="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293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3490</Words>
  <Application>Microsoft Office PowerPoint</Application>
  <PresentationFormat>Widescreen</PresentationFormat>
  <Paragraphs>423</Paragraphs>
  <Slides>61</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Arial Black</vt:lpstr>
      <vt:lpstr>Calibri</vt:lpstr>
      <vt:lpstr>Calibri Light</vt:lpstr>
      <vt:lpstr>Cambria Math</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Minh Hà</cp:lastModifiedBy>
  <cp:revision>4</cp:revision>
  <dcterms:created xsi:type="dcterms:W3CDTF">2023-09-04T09:59:22Z</dcterms:created>
  <dcterms:modified xsi:type="dcterms:W3CDTF">2023-09-05T15:00:34Z</dcterms:modified>
</cp:coreProperties>
</file>