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2"/>
  </p:notesMasterIdLst>
  <p:sldIdLst>
    <p:sldId id="280" r:id="rId3"/>
    <p:sldId id="279" r:id="rId4"/>
    <p:sldId id="423" r:id="rId5"/>
    <p:sldId id="424" r:id="rId6"/>
    <p:sldId id="425" r:id="rId7"/>
    <p:sldId id="426" r:id="rId8"/>
    <p:sldId id="427" r:id="rId9"/>
    <p:sldId id="428" r:id="rId10"/>
    <p:sldId id="429" r:id="rId11"/>
    <p:sldId id="430" r:id="rId12"/>
    <p:sldId id="431" r:id="rId13"/>
    <p:sldId id="432" r:id="rId14"/>
    <p:sldId id="286" r:id="rId15"/>
    <p:sldId id="287" r:id="rId16"/>
    <p:sldId id="283" r:id="rId17"/>
    <p:sldId id="385" r:id="rId18"/>
    <p:sldId id="289" r:id="rId19"/>
    <p:sldId id="285" r:id="rId20"/>
    <p:sldId id="386" r:id="rId21"/>
    <p:sldId id="291" r:id="rId22"/>
    <p:sldId id="288" r:id="rId23"/>
    <p:sldId id="292" r:id="rId24"/>
    <p:sldId id="387" r:id="rId25"/>
    <p:sldId id="388" r:id="rId26"/>
    <p:sldId id="294" r:id="rId27"/>
    <p:sldId id="295" r:id="rId28"/>
    <p:sldId id="296" r:id="rId29"/>
    <p:sldId id="389" r:id="rId30"/>
    <p:sldId id="390" r:id="rId31"/>
    <p:sldId id="391" r:id="rId32"/>
    <p:sldId id="392" r:id="rId33"/>
    <p:sldId id="311" r:id="rId34"/>
    <p:sldId id="319" r:id="rId35"/>
    <p:sldId id="412" r:id="rId36"/>
    <p:sldId id="395" r:id="rId37"/>
    <p:sldId id="396" r:id="rId38"/>
    <p:sldId id="315" r:id="rId39"/>
    <p:sldId id="316" r:id="rId40"/>
    <p:sldId id="397" r:id="rId41"/>
    <p:sldId id="367" r:id="rId42"/>
    <p:sldId id="317" r:id="rId43"/>
    <p:sldId id="343" r:id="rId44"/>
    <p:sldId id="346" r:id="rId45"/>
    <p:sldId id="348" r:id="rId46"/>
    <p:sldId id="350" r:id="rId47"/>
    <p:sldId id="356" r:id="rId48"/>
    <p:sldId id="349" r:id="rId49"/>
    <p:sldId id="353" r:id="rId50"/>
    <p:sldId id="354" r:id="rId51"/>
    <p:sldId id="398" r:id="rId52"/>
    <p:sldId id="355" r:id="rId53"/>
    <p:sldId id="344" r:id="rId54"/>
    <p:sldId id="399" r:id="rId55"/>
    <p:sldId id="375" r:id="rId56"/>
    <p:sldId id="377" r:id="rId57"/>
    <p:sldId id="345" r:id="rId58"/>
    <p:sldId id="352" r:id="rId59"/>
    <p:sldId id="400" r:id="rId60"/>
    <p:sldId id="357" r:id="rId61"/>
    <p:sldId id="358" r:id="rId62"/>
    <p:sldId id="374" r:id="rId63"/>
    <p:sldId id="402" r:id="rId64"/>
    <p:sldId id="403" r:id="rId65"/>
    <p:sldId id="404" r:id="rId66"/>
    <p:sldId id="405" r:id="rId67"/>
    <p:sldId id="406" r:id="rId68"/>
    <p:sldId id="407" r:id="rId69"/>
    <p:sldId id="371" r:id="rId70"/>
    <p:sldId id="408" r:id="rId71"/>
    <p:sldId id="409" r:id="rId72"/>
    <p:sldId id="376" r:id="rId73"/>
    <p:sldId id="337" r:id="rId74"/>
    <p:sldId id="381" r:id="rId75"/>
    <p:sldId id="410" r:id="rId76"/>
    <p:sldId id="382" r:id="rId77"/>
    <p:sldId id="411" r:id="rId78"/>
    <p:sldId id="384" r:id="rId79"/>
    <p:sldId id="383" r:id="rId80"/>
    <p:sldId id="34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B"/>
    <a:srgbClr val="2135B3"/>
    <a:srgbClr val="B513B9"/>
    <a:srgbClr val="8AC351"/>
    <a:srgbClr val="666666"/>
    <a:srgbClr val="E1FFFE"/>
    <a:srgbClr val="FFFFFF"/>
    <a:srgbClr val="A62CBA"/>
    <a:srgbClr val="EEDDFF"/>
    <a:srgbClr val="FFF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34" autoAdjust="0"/>
  </p:normalViewPr>
  <p:slideViewPr>
    <p:cSldViewPr showGuides="1">
      <p:cViewPr varScale="1">
        <p:scale>
          <a:sx n="64" d="100"/>
          <a:sy n="64" d="100"/>
        </p:scale>
        <p:origin x="9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1FBC3-8E94-4059-A64F-6C1F4418641B}"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CFA75-5A6F-41C0-AFEA-3DEF5A50909E}" type="slidenum">
              <a:rPr lang="en-US" smtClean="0"/>
              <a:t>‹#›</a:t>
            </a:fld>
            <a:endParaRPr lang="en-US"/>
          </a:p>
        </p:txBody>
      </p:sp>
    </p:spTree>
    <p:extLst>
      <p:ext uri="{BB962C8B-B14F-4D97-AF65-F5344CB8AC3E}">
        <p14:creationId xmlns:p14="http://schemas.microsoft.com/office/powerpoint/2010/main" val="39551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577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6489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5045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2496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62677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037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6804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8089C43-9C20-D16B-547E-EBCAED23160B}"/>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B8C01B-BDDC-E803-DBC2-BD26D18A1392}"/>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B253D4-F1F5-9838-8EC9-D9FF21426534}"/>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08896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36126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463603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33367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50119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3201C4-FAE9-4410-74B4-B917E1B9AAF8}"/>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DB5E52-EDF1-E42F-D03A-2C96A2D2406B}"/>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179CE2-57FC-9EA0-3D33-22D2C643A0FD}"/>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A71A3C-F802-48B7-77E1-1B294986D224}"/>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8" name="Footer Placeholder 7">
            <a:extLst>
              <a:ext uri="{FF2B5EF4-FFF2-40B4-BE49-F238E27FC236}">
                <a16:creationId xmlns:a16="http://schemas.microsoft.com/office/drawing/2014/main" xmlns=""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8C49BC-3369-255E-CE53-6D744F95FB22}"/>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4" name="Footer Placeholder 3">
            <a:extLst>
              <a:ext uri="{FF2B5EF4-FFF2-40B4-BE49-F238E27FC236}">
                <a16:creationId xmlns:a16="http://schemas.microsoft.com/office/drawing/2014/main" xmlns=""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AE1697-020B-9B58-9867-F762028F5EC0}"/>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3" name="Footer Placeholder 2">
            <a:extLst>
              <a:ext uri="{FF2B5EF4-FFF2-40B4-BE49-F238E27FC236}">
                <a16:creationId xmlns:a16="http://schemas.microsoft.com/office/drawing/2014/main" xmlns=""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782B77-D14B-B0A7-D7B1-45FEB5F2CA51}"/>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CBE256-9088-5B2D-60CD-0BC1A16C6F3F}"/>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9Slide.vn - 2019">
            <a:extLst>
              <a:ext uri="{FF2B5EF4-FFF2-40B4-BE49-F238E27FC236}">
                <a16:creationId xmlns:a16="http://schemas.microsoft.com/office/drawing/2014/main" xmlns="" id="{313235F6-4662-7697-147D-B47F5C976778}"/>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xmlns=""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solidFill>
                  <a:srgbClr val="3F3F3F">
                    <a:tint val="75000"/>
                  </a:srgbClr>
                </a:solidFill>
              </a:rPr>
              <a:pPr/>
              <a:t>9/6/2023</a:t>
            </a:fld>
            <a:endParaRPr lang="en-US">
              <a:solidFill>
                <a:srgbClr val="3F3F3F">
                  <a:tint val="75000"/>
                </a:srgbClr>
              </a:solidFill>
            </a:endParaRPr>
          </a:p>
        </p:txBody>
      </p:sp>
      <p:sp>
        <p:nvSpPr>
          <p:cNvPr id="5" name="Footer Placeholder 4">
            <a:extLst>
              <a:ext uri="{FF2B5EF4-FFF2-40B4-BE49-F238E27FC236}">
                <a16:creationId xmlns=""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F3F3F">
                  <a:tint val="75000"/>
                </a:srgbClr>
              </a:solidFill>
            </a:endParaRPr>
          </a:p>
        </p:txBody>
      </p:sp>
      <p:sp>
        <p:nvSpPr>
          <p:cNvPr id="6" name="Slide Number Placeholder 5">
            <a:extLst>
              <a:ext uri="{FF2B5EF4-FFF2-40B4-BE49-F238E27FC236}">
                <a16:creationId xmlns=""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566729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2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0.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54.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38.png"/><Relationship Id="rId7"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10.xml"/><Relationship Id="rId17" Type="http://schemas.openxmlformats.org/officeDocument/2006/relationships/slide" Target="slide12.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slide" Target="slide6.xml"/><Relationship Id="rId5" Type="http://schemas.openxmlformats.org/officeDocument/2006/relationships/image" Target="../media/image2.svg"/><Relationship Id="rId15" Type="http://schemas.openxmlformats.org/officeDocument/2006/relationships/slide" Target="slide7.xml"/><Relationship Id="rId10" Type="http://schemas.openxmlformats.org/officeDocument/2006/relationships/image" Target="../media/image6.sv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2.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42.png"/><Relationship Id="rId10" Type="http://schemas.openxmlformats.org/officeDocument/2006/relationships/image" Target="../media/image77.png"/><Relationship Id="rId4" Type="http://schemas.openxmlformats.org/officeDocument/2006/relationships/image" Target="../media/image39.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10.sv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slide" Target="slide4.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8.svg"/><Relationship Id="rId9" Type="http://schemas.openxmlformats.org/officeDocument/2006/relationships/image" Target="../media/image23.png"/><Relationship Id="rId1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8.png"/><Relationship Id="rId7"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4.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8.png"/><Relationship Id="rId7"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39.png"/><Relationship Id="rId9" Type="http://schemas.microsoft.com/office/2007/relationships/hdphoto" Target="../media/hdphoto4.wdp"/></Relationships>
</file>

<file path=ppt/slides/_rels/slide6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8.png"/><Relationship Id="rId7"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39.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9" Type="http://schemas.openxmlformats.org/officeDocument/2006/relationships/image" Target="../media/image22.png"/><Relationship Id="rId1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8.png"/><Relationship Id="rId7"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39.png"/><Relationship Id="rId9" Type="http://schemas.microsoft.com/office/2007/relationships/hdphoto" Target="../media/hdphoto4.wdp"/></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810.png"/><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820.png"/></Relationships>
</file>

<file path=ppt/slides/_rels/slide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2F41912-3401-963D-EC56-611625AF8C97}"/>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D:\PNG\PPT\3.16\Cool 3D Chemistry Middle School Student Pack\Cool 3D Chemistry Middle School Student Pack-33.png">
            <a:extLst>
              <a:ext uri="{FF2B5EF4-FFF2-40B4-BE49-F238E27FC236}">
                <a16:creationId xmlns:a16="http://schemas.microsoft.com/office/drawing/2014/main" xmlns="" id="{A9EE09B8-AA87-2CEC-661B-34158001EA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70907" y="2833974"/>
            <a:ext cx="5133728" cy="291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PNG\PPT\3.16\Cool 3D Chemistry Middle School Student Pack\Cool 3D Chemistry Middle School Student Pack-33.png">
            <a:extLst>
              <a:ext uri="{FF2B5EF4-FFF2-40B4-BE49-F238E27FC236}">
                <a16:creationId xmlns:a16="http://schemas.microsoft.com/office/drawing/2014/main" xmlns="" id="{154B8DEB-61BA-F9D0-9E74-E15EE6948E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8729179" y="2833973"/>
            <a:ext cx="5133728" cy="2914325"/>
          </a:xfrm>
          <a:prstGeom prst="rect">
            <a:avLst/>
          </a:prstGeom>
          <a:noFill/>
          <a:extLst>
            <a:ext uri="{909E8E84-426E-40DD-AFC4-6F175D3DCCD1}">
              <a14:hiddenFill xmlns:a14="http://schemas.microsoft.com/office/drawing/2010/main">
                <a:solidFill>
                  <a:srgbClr val="FFFFFF"/>
                </a:solidFill>
              </a14:hiddenFill>
            </a:ext>
          </a:extLst>
        </p:spPr>
      </p:pic>
      <p:sp>
        <p:nvSpPr>
          <p:cNvPr id="10" name="Channel Name">
            <a:extLst>
              <a:ext uri="{FF2B5EF4-FFF2-40B4-BE49-F238E27FC236}">
                <a16:creationId xmlns:a16="http://schemas.microsoft.com/office/drawing/2014/main" xmlns="" id="{BBDD204E-ED68-E0B0-415E-A0DB730C16AB}"/>
              </a:ext>
            </a:extLst>
          </p:cNvPr>
          <p:cNvSpPr txBox="1"/>
          <p:nvPr/>
        </p:nvSpPr>
        <p:spPr>
          <a:xfrm>
            <a:off x="1187663" y="1421139"/>
            <a:ext cx="9816675" cy="1708160"/>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vi-VN"/>
              <a:t>KÍNH CHÀO THẦY CÔ</a:t>
            </a:r>
          </a:p>
          <a:p>
            <a:r>
              <a:rPr lang="vi-VN"/>
              <a:t>CÙNG CÁC EM HỌC SINH</a:t>
            </a:r>
            <a:endParaRPr lang="vi-VN" dirty="0"/>
          </a:p>
        </p:txBody>
      </p:sp>
      <p:sp>
        <p:nvSpPr>
          <p:cNvPr id="11" name="Channel URL">
            <a:extLst>
              <a:ext uri="{FF2B5EF4-FFF2-40B4-BE49-F238E27FC236}">
                <a16:creationId xmlns:a16="http://schemas.microsoft.com/office/drawing/2014/main" xmlns="" id="{B9FBBE2D-129B-DF4D-CEA6-780BD8AE7EE0}"/>
              </a:ext>
            </a:extLst>
          </p:cNvPr>
          <p:cNvSpPr txBox="1"/>
          <p:nvPr/>
        </p:nvSpPr>
        <p:spPr>
          <a:xfrm>
            <a:off x="1230594" y="3129299"/>
            <a:ext cx="9665294" cy="142192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HOÁ HỌC 11 – </a:t>
            </a:r>
            <a:r>
              <a:rPr kumimoji="0" lang="en-US" sz="3600" b="1" i="0" u="none" strike="noStrike" kern="1200" cap="none" spc="0" normalizeH="0" baseline="0" noProof="0" smtClean="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CTST</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Năm học: 2023 – 2024 </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3" name="Picture 4" descr="D:\PNG\PPT\3.16\Cool 3D Chemistry Middle School Student Pack\Cool 3D Chemistry Middle School Student Pack-22.png">
            <a:extLst>
              <a:ext uri="{FF2B5EF4-FFF2-40B4-BE49-F238E27FC236}">
                <a16:creationId xmlns:a16="http://schemas.microsoft.com/office/drawing/2014/main" xmlns="" id="{B654EA87-246F-F1DD-A473-744584EA9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33" y="4072120"/>
            <a:ext cx="2269053" cy="2553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PNG\PPT\3.16\Cool 3D Chemistry Middle School Student Pack\Cool 3D Chemistry Middle School Student Pack-20.png">
            <a:extLst>
              <a:ext uri="{FF2B5EF4-FFF2-40B4-BE49-F238E27FC236}">
                <a16:creationId xmlns:a16="http://schemas.microsoft.com/office/drawing/2014/main" xmlns="" id="{5D418036-BA1E-2049-445A-3B02012E0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48" y="4284033"/>
            <a:ext cx="1215879" cy="25739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PPT\3.16\Cool 3D Chemistry Middle School Student Pack\Cool 3D Chemistry Middle School Student Pack-19.png">
            <a:extLst>
              <a:ext uri="{FF2B5EF4-FFF2-40B4-BE49-F238E27FC236}">
                <a16:creationId xmlns:a16="http://schemas.microsoft.com/office/drawing/2014/main" xmlns="" id="{3C84419A-96EC-EFFB-382E-67003F616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274" y="4408322"/>
            <a:ext cx="2376290" cy="2240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D:\PNG\PPT\3.16\Cool 3D Chemistry Middle School Student Pack\Cool 3D Chemistry Middle School Student Pack-29.png">
            <a:extLst>
              <a:ext uri="{FF2B5EF4-FFF2-40B4-BE49-F238E27FC236}">
                <a16:creationId xmlns:a16="http://schemas.microsoft.com/office/drawing/2014/main" xmlns="" id="{CBAC7152-3B0D-E835-2549-62EB6499EB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1905" y="5195828"/>
            <a:ext cx="597485" cy="595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PNG\PPT\3.16\Cool 3D Chemistry Middle School Student Pack\Cool 3D Chemistry Middle School Student Pack-30.png">
            <a:extLst>
              <a:ext uri="{FF2B5EF4-FFF2-40B4-BE49-F238E27FC236}">
                <a16:creationId xmlns:a16="http://schemas.microsoft.com/office/drawing/2014/main" xmlns="" id="{5385E693-2FEA-0A8B-76D9-C0C5ECF31B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4416" y="515230"/>
            <a:ext cx="701559" cy="7015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D:\PNG\PPT\3.16\Cool 3D Chemistry Middle School Student Pack\Cool 3D Chemistry Middle School Student Pack-29.png">
            <a:extLst>
              <a:ext uri="{FF2B5EF4-FFF2-40B4-BE49-F238E27FC236}">
                <a16:creationId xmlns:a16="http://schemas.microsoft.com/office/drawing/2014/main" xmlns="" id="{94954EC7-731F-7FFE-CF3C-4541A44ABD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4092" y="3697305"/>
            <a:ext cx="452822" cy="451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PNG\PPT\3.16\Cool 3D Chemistry Middle School Student Pack\Cool 3D Chemistry Middle School Student Pack-30.png">
            <a:extLst>
              <a:ext uri="{FF2B5EF4-FFF2-40B4-BE49-F238E27FC236}">
                <a16:creationId xmlns:a16="http://schemas.microsoft.com/office/drawing/2014/main" xmlns="" id="{4BA7AD00-4B47-A23D-10FC-36DCD456EB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3408" y="4670618"/>
            <a:ext cx="350779" cy="35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29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rPr>
                <a:t>6</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499971" y="1117166"/>
            <a:ext cx="9139395" cy="263580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189932" y="4100803"/>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835262" y="1388354"/>
            <a:ext cx="8516819" cy="3477875"/>
          </a:xfrm>
          <a:prstGeom prst="rect">
            <a:avLst/>
          </a:prstGeom>
          <a:noFill/>
          <a:ln>
            <a:noFill/>
          </a:ln>
        </p:spPr>
        <p:txBody>
          <a:bodyPr wrap="square">
            <a:spAutoFit/>
          </a:bodyPr>
          <a:lstStyle/>
          <a:p>
            <a:pPr algn="ctr"/>
            <a:r>
              <a:rPr lang="vi-VN" sz="4400" dirty="0">
                <a:solidFill>
                  <a:srgbClr val="EE4036"/>
                </a:solidFill>
                <a:latin typeface="Averta Std ExtraBold" panose="00000900000000000000" pitchFamily="50" charset="0"/>
              </a:rPr>
              <a:t>Khi viết phương trình hóa học, cần sử dụng ____ để chỉ chiều phản ứng.</a:t>
            </a:r>
          </a:p>
          <a:p>
            <a:pPr algn="ctr"/>
            <a:r>
              <a:rPr lang="vi-VN" sz="4400" dirty="0">
                <a:solidFill>
                  <a:srgbClr val="EE4036"/>
                </a:solidFill>
                <a:latin typeface="Averta Std ExtraBold" panose="00000900000000000000" pitchFamily="50" charset="0"/>
              </a:rPr>
              <a:t/>
            </a:r>
            <a:br>
              <a:rPr lang="vi-VN" sz="4400" dirty="0">
                <a:solidFill>
                  <a:srgbClr val="EE4036"/>
                </a:solidFill>
                <a:latin typeface="Averta Std ExtraBold" panose="00000900000000000000" pitchFamily="50" charset="0"/>
              </a:rPr>
            </a:br>
            <a:endParaRPr lang="en-US" sz="4400" dirty="0">
              <a:solidFill>
                <a:srgbClr val="EE4036"/>
              </a:solidFill>
              <a:latin typeface="Averta Std ExtraBold" panose="00000900000000000000" pitchFamily="50" charset="0"/>
            </a:endParaRPr>
          </a:p>
        </p:txBody>
      </p:sp>
      <p:sp>
        <p:nvSpPr>
          <p:cNvPr id="37" name="!!o4b">
            <a:extLst>
              <a:ext uri="{FF2B5EF4-FFF2-40B4-BE49-F238E27FC236}">
                <a16:creationId xmlns="" xmlns:a16="http://schemas.microsoft.com/office/drawing/2014/main" id="{6F40FFA8-451A-4BC0-BD18-CD55C51FC9A2}"/>
              </a:ext>
            </a:extLst>
          </p:cNvPr>
          <p:cNvSpPr/>
          <p:nvPr/>
        </p:nvSpPr>
        <p:spPr>
          <a:xfrm>
            <a:off x="7063963" y="53962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39" name="!!o4c">
            <a:extLst>
              <a:ext uri="{FF2B5EF4-FFF2-40B4-BE49-F238E27FC236}">
                <a16:creationId xmlns="" xmlns:a16="http://schemas.microsoft.com/office/drawing/2014/main" id="{A6C41A5A-F1F3-479E-886F-F6915960E5FC}"/>
              </a:ext>
            </a:extLst>
          </p:cNvPr>
          <p:cNvSpPr/>
          <p:nvPr/>
        </p:nvSpPr>
        <p:spPr>
          <a:xfrm>
            <a:off x="8206638" y="53962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50" name="!!4b">
            <a:extLst>
              <a:ext uri="{FF2B5EF4-FFF2-40B4-BE49-F238E27FC236}">
                <a16:creationId xmlns="" xmlns:a16="http://schemas.microsoft.com/office/drawing/2014/main" id="{FF091EC5-DEE3-4725-BA96-0C98047169DD}"/>
              </a:ext>
            </a:extLst>
          </p:cNvPr>
          <p:cNvSpPr txBox="1"/>
          <p:nvPr/>
        </p:nvSpPr>
        <p:spPr>
          <a:xfrm>
            <a:off x="7213078" y="5475348"/>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ê</a:t>
            </a:r>
          </a:p>
        </p:txBody>
      </p:sp>
      <p:sp>
        <p:nvSpPr>
          <p:cNvPr id="51" name="!!4c">
            <a:extLst>
              <a:ext uri="{FF2B5EF4-FFF2-40B4-BE49-F238E27FC236}">
                <a16:creationId xmlns="" xmlns:a16="http://schemas.microsoft.com/office/drawing/2014/main" id="{6CE2AC29-8488-4255-8CC5-B05EF8ED2BCC}"/>
              </a:ext>
            </a:extLst>
          </p:cNvPr>
          <p:cNvSpPr txBox="1"/>
          <p:nvPr/>
        </p:nvSpPr>
        <p:spPr>
          <a:xfrm>
            <a:off x="8383689" y="544677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 xmlns:a16="http://schemas.microsoft.com/office/drawing/2014/main" id="{03CD02AD-A0B0-4461-82E4-ADE45F3505A9}"/>
              </a:ext>
            </a:extLst>
          </p:cNvPr>
          <p:cNvSpPr/>
          <p:nvPr/>
        </p:nvSpPr>
        <p:spPr>
          <a:xfrm>
            <a:off x="5922642" y="5396244"/>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 xmlns:a16="http://schemas.microsoft.com/office/drawing/2014/main" id="{7D7392F9-B328-40CF-A436-C3974F476E3C}"/>
              </a:ext>
            </a:extLst>
          </p:cNvPr>
          <p:cNvSpPr txBox="1"/>
          <p:nvPr/>
        </p:nvSpPr>
        <p:spPr>
          <a:xfrm>
            <a:off x="6059886" y="5460088"/>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8" name="Picture 97">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99" name="Picture 98">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0" name="Picture 99">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1" name="Picture 100">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2" name="Picture 101">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3" name="Picture 102">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4" name="Picture 103">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5" name="Picture 104">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6" name="Picture 105">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07" name="Picture 106">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08" name="Picture 107">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09" name="Picture 108">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0" name="Picture 109">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1" name="Picture 110">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2" name="Picture 111">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3" name="Picture 112">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4" name="Picture 113">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5" name="Picture 114">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6" name="Picture 115">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17" name="Picture 116">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18" name="Picture 117">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19" name="Picture 118">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0" name="Picture 119">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1" name="Picture 120">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2" name="Picture 121">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3" name="Picture 122">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4" name="Picture 123">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5" name="Picture 124">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6" name="Picture 125">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55" name="!!o4b">
            <a:extLst>
              <a:ext uri="{FF2B5EF4-FFF2-40B4-BE49-F238E27FC236}">
                <a16:creationId xmlns="" xmlns:a16="http://schemas.microsoft.com/office/drawing/2014/main" id="{6F40FFA8-451A-4BC0-BD18-CD55C51FC9A2}"/>
              </a:ext>
            </a:extLst>
          </p:cNvPr>
          <p:cNvSpPr/>
          <p:nvPr/>
        </p:nvSpPr>
        <p:spPr>
          <a:xfrm>
            <a:off x="3637292" y="53962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56" name="!!o4c">
            <a:extLst>
              <a:ext uri="{FF2B5EF4-FFF2-40B4-BE49-F238E27FC236}">
                <a16:creationId xmlns="" xmlns:a16="http://schemas.microsoft.com/office/drawing/2014/main" id="{A6C41A5A-F1F3-479E-886F-F6915960E5FC}"/>
              </a:ext>
            </a:extLst>
          </p:cNvPr>
          <p:cNvSpPr/>
          <p:nvPr/>
        </p:nvSpPr>
        <p:spPr>
          <a:xfrm>
            <a:off x="4779967" y="53962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57" name="!!4b">
            <a:extLst>
              <a:ext uri="{FF2B5EF4-FFF2-40B4-BE49-F238E27FC236}">
                <a16:creationId xmlns="" xmlns:a16="http://schemas.microsoft.com/office/drawing/2014/main" id="{FF091EC5-DEE3-4725-BA96-0C98047169DD}"/>
              </a:ext>
            </a:extLst>
          </p:cNvPr>
          <p:cNvSpPr txBox="1"/>
          <p:nvPr/>
        </p:nvSpPr>
        <p:spPr>
          <a:xfrm>
            <a:off x="3786407" y="5446773"/>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ũ</a:t>
            </a:r>
          </a:p>
        </p:txBody>
      </p:sp>
      <p:sp>
        <p:nvSpPr>
          <p:cNvPr id="58" name="!!4c">
            <a:extLst>
              <a:ext uri="{FF2B5EF4-FFF2-40B4-BE49-F238E27FC236}">
                <a16:creationId xmlns="" xmlns:a16="http://schemas.microsoft.com/office/drawing/2014/main" id="{6CE2AC29-8488-4255-8CC5-B05EF8ED2BCC}"/>
              </a:ext>
            </a:extLst>
          </p:cNvPr>
          <p:cNvSpPr txBox="1"/>
          <p:nvPr/>
        </p:nvSpPr>
        <p:spPr>
          <a:xfrm>
            <a:off x="4957018" y="5446773"/>
            <a:ext cx="692164" cy="923330"/>
          </a:xfrm>
          <a:prstGeom prst="rect">
            <a:avLst/>
          </a:prstGeom>
          <a:noFill/>
        </p:spPr>
        <p:txBody>
          <a:bodyPr wrap="square" rtlCol="0">
            <a:spAutoFit/>
          </a:bodyPr>
          <a:lstStyle/>
          <a:p>
            <a:pPr algn="ctr"/>
            <a:r>
              <a:rPr lang="en-US" sz="5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9" name="!!o4a">
            <a:extLst>
              <a:ext uri="{FF2B5EF4-FFF2-40B4-BE49-F238E27FC236}">
                <a16:creationId xmlns="" xmlns:a16="http://schemas.microsoft.com/office/drawing/2014/main" id="{03CD02AD-A0B0-4461-82E4-ADE45F3505A9}"/>
              </a:ext>
            </a:extLst>
          </p:cNvPr>
          <p:cNvSpPr/>
          <p:nvPr/>
        </p:nvSpPr>
        <p:spPr>
          <a:xfrm>
            <a:off x="2495971" y="5396244"/>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60" name="!!4a">
            <a:extLst>
              <a:ext uri="{FF2B5EF4-FFF2-40B4-BE49-F238E27FC236}">
                <a16:creationId xmlns="" xmlns:a16="http://schemas.microsoft.com/office/drawing/2014/main" id="{7D7392F9-B328-40CF-A436-C3974F476E3C}"/>
              </a:ext>
            </a:extLst>
          </p:cNvPr>
          <p:cNvSpPr txBox="1"/>
          <p:nvPr/>
        </p:nvSpPr>
        <p:spPr>
          <a:xfrm>
            <a:off x="2638152" y="547189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214697983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9"/>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00"/>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98"/>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01"/>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02"/>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3"/>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04"/>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0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8"/>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1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9"/>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11"/>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13"/>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14"/>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1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1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1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2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21"/>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2"/>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25"/>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26"/>
                                        </p:tgtEl>
                                        <p:attrNameLst>
                                          <p:attrName>ppt_x</p:attrName>
                                          <p:attrName>ppt_y</p:attrName>
                                        </p:attrNameLst>
                                      </p:cBhvr>
                                    </p:animMotion>
                                  </p:childTnLst>
                                </p:cTn>
                              </p:par>
                            </p:childTnLst>
                          </p:cTn>
                        </p:par>
                      </p:childTnLst>
                    </p:cTn>
                  </p:par>
                </p:childTnLst>
              </p:cTn>
              <p:nextCondLst>
                <p:cond evt="onClick" delay="0">
                  <p:tgtEl>
                    <p:spTgt spid="39"/>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500" fill="hold"/>
                                        <p:tgtEl>
                                          <p:spTgt spid="97"/>
                                        </p:tgtEl>
                                        <p:attrNameLst>
                                          <p:attrName>ppt_w</p:attrName>
                                        </p:attrNameLst>
                                      </p:cBhvr>
                                      <p:tavLst>
                                        <p:tav tm="0">
                                          <p:val>
                                            <p:fltVal val="0"/>
                                          </p:val>
                                        </p:tav>
                                        <p:tav tm="100000">
                                          <p:val>
                                            <p:strVal val="#ppt_w"/>
                                          </p:val>
                                        </p:tav>
                                      </p:tavLst>
                                    </p:anim>
                                    <p:anim calcmode="lin" valueType="num">
                                      <p:cBhvr>
                                        <p:cTn id="88" dur="500" fill="hold"/>
                                        <p:tgtEl>
                                          <p:spTgt spid="97"/>
                                        </p:tgtEl>
                                        <p:attrNameLst>
                                          <p:attrName>ppt_h</p:attrName>
                                        </p:attrNameLst>
                                      </p:cBhvr>
                                      <p:tavLst>
                                        <p:tav tm="0">
                                          <p:val>
                                            <p:fltVal val="0"/>
                                          </p:val>
                                        </p:tav>
                                        <p:tav tm="100000">
                                          <p:val>
                                            <p:strVal val="#ppt_h"/>
                                          </p:val>
                                        </p:tav>
                                      </p:tavLst>
                                    </p:anim>
                                    <p:animEffect transition="in" filter="fade">
                                      <p:cBhvr>
                                        <p:cTn id="89" dur="500"/>
                                        <p:tgtEl>
                                          <p:spTgt spid="9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7"/>
                                        </p:tgtEl>
                                      </p:cBhvr>
                                    </p:animEffect>
                                    <p:animScale>
                                      <p:cBhvr>
                                        <p:cTn id="9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 calcmode="lin" valueType="num">
                                      <p:cBhvr>
                                        <p:cTn id="98" dur="500" fill="hold"/>
                                        <p:tgtEl>
                                          <p:spTgt spid="57"/>
                                        </p:tgtEl>
                                        <p:attrNameLst>
                                          <p:attrName>ppt_w</p:attrName>
                                        </p:attrNameLst>
                                      </p:cBhvr>
                                      <p:tavLst>
                                        <p:tav tm="0">
                                          <p:val>
                                            <p:fltVal val="0"/>
                                          </p:val>
                                        </p:tav>
                                        <p:tav tm="100000">
                                          <p:val>
                                            <p:strVal val="#ppt_w"/>
                                          </p:val>
                                        </p:tav>
                                      </p:tavLst>
                                    </p:anim>
                                    <p:anim calcmode="lin" valueType="num">
                                      <p:cBhvr>
                                        <p:cTn id="99" dur="500" fill="hold"/>
                                        <p:tgtEl>
                                          <p:spTgt spid="57"/>
                                        </p:tgtEl>
                                        <p:attrNameLst>
                                          <p:attrName>ppt_h</p:attrName>
                                        </p:attrNameLst>
                                      </p:cBhvr>
                                      <p:tavLst>
                                        <p:tav tm="0">
                                          <p:val>
                                            <p:fltVal val="0"/>
                                          </p:val>
                                        </p:tav>
                                        <p:tav tm="100000">
                                          <p:val>
                                            <p:strVal val="#ppt_h"/>
                                          </p:val>
                                        </p:tav>
                                      </p:tavLst>
                                    </p:anim>
                                    <p:animEffect transition="in" filter="fade">
                                      <p:cBhvr>
                                        <p:cTn id="100"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57"/>
                                        </p:tgtEl>
                                      </p:cBhvr>
                                    </p:animEffect>
                                    <p:animScale>
                                      <p:cBhvr>
                                        <p:cTn id="103" dur="250" autoRev="1" fill="hold"/>
                                        <p:tgtEl>
                                          <p:spTgt spid="57"/>
                                        </p:tgtEl>
                                      </p:cBhvr>
                                      <p:by x="105000" y="105000"/>
                                    </p:animScale>
                                  </p:childTnLst>
                                </p:cTn>
                              </p:par>
                            </p:childTnLst>
                          </p:cTn>
                        </p:par>
                      </p:childTnLst>
                    </p:cTn>
                  </p:par>
                </p:childTnLst>
              </p:cTn>
              <p:nextCondLst>
                <p:cond evt="onClick" delay="0">
                  <p:tgtEl>
                    <p:spTgt spid="55"/>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p:cTn id="109" dur="500" fill="hold"/>
                                        <p:tgtEl>
                                          <p:spTgt spid="58"/>
                                        </p:tgtEl>
                                        <p:attrNameLst>
                                          <p:attrName>ppt_w</p:attrName>
                                        </p:attrNameLst>
                                      </p:cBhvr>
                                      <p:tavLst>
                                        <p:tav tm="0">
                                          <p:val>
                                            <p:fltVal val="0"/>
                                          </p:val>
                                        </p:tav>
                                        <p:tav tm="100000">
                                          <p:val>
                                            <p:strVal val="#ppt_w"/>
                                          </p:val>
                                        </p:tav>
                                      </p:tavLst>
                                    </p:anim>
                                    <p:anim calcmode="lin" valueType="num">
                                      <p:cBhvr>
                                        <p:cTn id="110" dur="500" fill="hold"/>
                                        <p:tgtEl>
                                          <p:spTgt spid="58"/>
                                        </p:tgtEl>
                                        <p:attrNameLst>
                                          <p:attrName>ppt_h</p:attrName>
                                        </p:attrNameLst>
                                      </p:cBhvr>
                                      <p:tavLst>
                                        <p:tav tm="0">
                                          <p:val>
                                            <p:fltVal val="0"/>
                                          </p:val>
                                        </p:tav>
                                        <p:tav tm="100000">
                                          <p:val>
                                            <p:strVal val="#ppt_h"/>
                                          </p:val>
                                        </p:tav>
                                      </p:tavLst>
                                    </p:anim>
                                    <p:animEffect transition="in" filter="fade">
                                      <p:cBhvr>
                                        <p:cTn id="111" dur="500"/>
                                        <p:tgtEl>
                                          <p:spTgt spid="5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8"/>
                                        </p:tgtEl>
                                      </p:cBhvr>
                                    </p:animEffect>
                                    <p:animScale>
                                      <p:cBhvr>
                                        <p:cTn id="114" dur="250" autoRev="1" fill="hold"/>
                                        <p:tgtEl>
                                          <p:spTgt spid="58"/>
                                        </p:tgtEl>
                                      </p:cBhvr>
                                      <p:by x="105000" y="105000"/>
                                    </p:animScale>
                                  </p:childTnLst>
                                </p:cTn>
                              </p:par>
                            </p:childTnLst>
                          </p:cTn>
                        </p:par>
                      </p:childTnLst>
                    </p:cTn>
                  </p:par>
                </p:childTnLst>
              </p:cTn>
              <p:nextCondLst>
                <p:cond evt="onClick" delay="0">
                  <p:tgtEl>
                    <p:spTgt spid="56"/>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0"/>
                                        </p:tgtEl>
                                      </p:cBhvr>
                                    </p:animEffect>
                                    <p:animScale>
                                      <p:cBhvr>
                                        <p:cTn id="125" dur="250" autoRev="1" fill="hold"/>
                                        <p:tgtEl>
                                          <p:spTgt spid="60"/>
                                        </p:tgtEl>
                                      </p:cBhvr>
                                      <p:by x="105000" y="105000"/>
                                    </p:animScale>
                                  </p:childTnLst>
                                </p:cTn>
                              </p:par>
                            </p:childTnLst>
                          </p:cTn>
                        </p:par>
                      </p:childTnLst>
                    </p:cTn>
                  </p:par>
                </p:childTnLst>
              </p:cTn>
              <p:nextCondLst>
                <p:cond evt="onClick" delay="0">
                  <p:tgtEl>
                    <p:spTgt spid="59"/>
                  </p:tgtEl>
                </p:cond>
              </p:nextCondLst>
            </p:seq>
          </p:childTnLst>
        </p:cTn>
      </p:par>
    </p:tnLst>
    <p:bldLst>
      <p:bldP spid="50" grpId="0"/>
      <p:bldP spid="50" grpId="1"/>
      <p:bldP spid="51" grpId="0"/>
      <p:bldP spid="51" grpId="1"/>
      <p:bldP spid="97" grpId="0"/>
      <p:bldP spid="97" grpId="1"/>
      <p:bldP spid="57" grpId="0"/>
      <p:bldP spid="57" grpId="1"/>
      <p:bldP spid="58" grpId="0"/>
      <p:bldP spid="58" grpId="1"/>
      <p:bldP spid="60" grpId="0"/>
      <p:bldP spid="6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7</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091709" y="1044371"/>
            <a:ext cx="10003923" cy="2881954"/>
          </a:xfrm>
          <a:prstGeom prst="roundRect">
            <a:avLst>
              <a:gd name="adj" fmla="val 1561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58446" y="4231889"/>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2" name="TextBox 1"/>
          <p:cNvSpPr txBox="1"/>
          <p:nvPr/>
        </p:nvSpPr>
        <p:spPr>
          <a:xfrm>
            <a:off x="936179" y="1408294"/>
            <a:ext cx="10314985" cy="2062103"/>
          </a:xfrm>
          <a:prstGeom prst="rect">
            <a:avLst/>
          </a:prstGeom>
          <a:noFill/>
        </p:spPr>
        <p:txBody>
          <a:bodyPr wrap="square" rtlCol="0">
            <a:spAutoFit/>
          </a:bodyPr>
          <a:lstStyle/>
          <a:p>
            <a:pPr algn="ctr"/>
            <a:r>
              <a:rPr lang="vi-VN" sz="3200" dirty="0">
                <a:solidFill>
                  <a:srgbClr val="EE4036"/>
                </a:solidFill>
                <a:latin typeface="Averta Std ExtraBold" panose="00000900000000000000" pitchFamily="50" charset="0"/>
              </a:rPr>
              <a:t>Cho hệ cân bằng sau được thực hiện trong bình kín:</a:t>
            </a:r>
          </a:p>
          <a:p>
            <a:pPr algn="ctr"/>
            <a:r>
              <a:rPr lang="vi-VN" sz="3200" dirty="0">
                <a:solidFill>
                  <a:srgbClr val="EE4036"/>
                </a:solidFill>
                <a:latin typeface="Averta Std ExtraBold" panose="00000900000000000000" pitchFamily="50" charset="0"/>
              </a:rPr>
              <a:t>2SO</a:t>
            </a:r>
            <a:r>
              <a:rPr lang="vi-VN" sz="3200" baseline="-25000" dirty="0">
                <a:solidFill>
                  <a:srgbClr val="EE4036"/>
                </a:solidFill>
                <a:latin typeface="Averta Std ExtraBold" panose="00000900000000000000" pitchFamily="50" charset="0"/>
              </a:rPr>
              <a:t>2</a:t>
            </a:r>
            <a:r>
              <a:rPr lang="vi-VN" sz="3200" dirty="0">
                <a:solidFill>
                  <a:srgbClr val="EE4036"/>
                </a:solidFill>
                <a:latin typeface="Averta Std ExtraBold" panose="00000900000000000000" pitchFamily="50" charset="0"/>
              </a:rPr>
              <a:t> (k) + O</a:t>
            </a:r>
            <a:r>
              <a:rPr lang="vi-VN" sz="3200" baseline="-25000" dirty="0">
                <a:solidFill>
                  <a:srgbClr val="EE4036"/>
                </a:solidFill>
                <a:latin typeface="Averta Std ExtraBold" panose="00000900000000000000" pitchFamily="50" charset="0"/>
              </a:rPr>
              <a:t>2 </a:t>
            </a:r>
            <a:r>
              <a:rPr lang="vi-VN" sz="3200" dirty="0">
                <a:solidFill>
                  <a:srgbClr val="EE4036"/>
                </a:solidFill>
                <a:latin typeface="Averta Std ExtraBold" panose="00000900000000000000" pitchFamily="50" charset="0"/>
              </a:rPr>
              <a:t>(k)  ⇌   2SO</a:t>
            </a:r>
            <a:r>
              <a:rPr lang="vi-VN" sz="3200" baseline="-25000" dirty="0">
                <a:solidFill>
                  <a:srgbClr val="EE4036"/>
                </a:solidFill>
                <a:latin typeface="Averta Std ExtraBold" panose="00000900000000000000" pitchFamily="50" charset="0"/>
              </a:rPr>
              <a:t>3</a:t>
            </a:r>
            <a:r>
              <a:rPr lang="vi-VN" sz="3200" dirty="0">
                <a:solidFill>
                  <a:srgbClr val="EE4036"/>
                </a:solidFill>
                <a:latin typeface="Averta Std ExtraBold" panose="00000900000000000000" pitchFamily="50" charset="0"/>
              </a:rPr>
              <a:t> ∆H &lt; 0</a:t>
            </a:r>
          </a:p>
          <a:p>
            <a:pPr algn="ctr"/>
            <a:r>
              <a:rPr lang="vi-VN" sz="3200" dirty="0">
                <a:solidFill>
                  <a:srgbClr val="EE4036"/>
                </a:solidFill>
                <a:latin typeface="Averta Std ExtraBold" panose="00000900000000000000" pitchFamily="50" charset="0"/>
              </a:rPr>
              <a:t>Yếu tố chất xúc tác làm ___ tốc độ phản ứng cả 2 chiều với tỷ lệ bằng nhau</a:t>
            </a:r>
            <a:r>
              <a:rPr lang="vi-VN" sz="3200" dirty="0" smtClean="0">
                <a:solidFill>
                  <a:srgbClr val="EE4036"/>
                </a:solidFill>
                <a:latin typeface="Averta Std ExtraBold" panose="00000900000000000000" pitchFamily="50" charset="0"/>
              </a:rPr>
              <a:t>.</a:t>
            </a:r>
            <a:endParaRPr lang="vi-VN" sz="3200" dirty="0">
              <a:solidFill>
                <a:srgbClr val="EE4036"/>
              </a:solidFill>
              <a:latin typeface="Averta Std ExtraBold" panose="00000900000000000000" pitchFamily="50" charset="0"/>
            </a:endParaRPr>
          </a:p>
        </p:txBody>
      </p:sp>
      <p:sp>
        <p:nvSpPr>
          <p:cNvPr id="96" name="!!o3c">
            <a:extLst>
              <a:ext uri="{FF2B5EF4-FFF2-40B4-BE49-F238E27FC236}">
                <a16:creationId xmlns="" xmlns:a16="http://schemas.microsoft.com/office/drawing/2014/main" id="{FF9E2E47-AF30-4140-9174-D1F1B2A7ACE4}"/>
              </a:ext>
            </a:extLst>
          </p:cNvPr>
          <p:cNvSpPr/>
          <p:nvPr/>
        </p:nvSpPr>
        <p:spPr>
          <a:xfrm>
            <a:off x="3534650" y="54218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0" name="!!3c">
            <a:extLst>
              <a:ext uri="{FF2B5EF4-FFF2-40B4-BE49-F238E27FC236}">
                <a16:creationId xmlns="" xmlns:a16="http://schemas.microsoft.com/office/drawing/2014/main" id="{47834679-DA72-43D6-958F-A53074407007}"/>
              </a:ext>
            </a:extLst>
          </p:cNvPr>
          <p:cNvSpPr txBox="1"/>
          <p:nvPr/>
        </p:nvSpPr>
        <p:spPr>
          <a:xfrm>
            <a:off x="3714296" y="5476885"/>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0" name="!!o3b">
            <a:extLst>
              <a:ext uri="{FF2B5EF4-FFF2-40B4-BE49-F238E27FC236}">
                <a16:creationId xmlns="" xmlns:a16="http://schemas.microsoft.com/office/drawing/2014/main" id="{727977B5-F189-4A81-8746-8651162923AF}"/>
              </a:ext>
            </a:extLst>
          </p:cNvPr>
          <p:cNvSpPr/>
          <p:nvPr/>
        </p:nvSpPr>
        <p:spPr>
          <a:xfrm>
            <a:off x="5861859" y="54218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1" name="!!o3c">
            <a:extLst>
              <a:ext uri="{FF2B5EF4-FFF2-40B4-BE49-F238E27FC236}">
                <a16:creationId xmlns="" xmlns:a16="http://schemas.microsoft.com/office/drawing/2014/main" id="{FF9E2E47-AF30-4140-9174-D1F1B2A7ACE4}"/>
              </a:ext>
            </a:extLst>
          </p:cNvPr>
          <p:cNvSpPr/>
          <p:nvPr/>
        </p:nvSpPr>
        <p:spPr>
          <a:xfrm>
            <a:off x="7032598" y="54218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2" name="!!o3a">
            <a:extLst>
              <a:ext uri="{FF2B5EF4-FFF2-40B4-BE49-F238E27FC236}">
                <a16:creationId xmlns="" xmlns:a16="http://schemas.microsoft.com/office/drawing/2014/main" id="{1966C6BC-5829-4F16-A504-4CE1C7609161}"/>
              </a:ext>
            </a:extLst>
          </p:cNvPr>
          <p:cNvSpPr/>
          <p:nvPr/>
        </p:nvSpPr>
        <p:spPr>
          <a:xfrm>
            <a:off x="4699776" y="54218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3" name="!!3a">
            <a:extLst>
              <a:ext uri="{FF2B5EF4-FFF2-40B4-BE49-F238E27FC236}">
                <a16:creationId xmlns="" xmlns:a16="http://schemas.microsoft.com/office/drawing/2014/main" id="{3AFE8AE5-A9AA-4637-A979-EE1B11736C0D}"/>
              </a:ext>
            </a:extLst>
          </p:cNvPr>
          <p:cNvSpPr txBox="1"/>
          <p:nvPr/>
        </p:nvSpPr>
        <p:spPr>
          <a:xfrm>
            <a:off x="4834473" y="5474937"/>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4" name="!!3b">
            <a:extLst>
              <a:ext uri="{FF2B5EF4-FFF2-40B4-BE49-F238E27FC236}">
                <a16:creationId xmlns="" xmlns:a16="http://schemas.microsoft.com/office/drawing/2014/main" id="{1A273D81-3FC5-40F3-8DBC-43408EECA659}"/>
              </a:ext>
            </a:extLst>
          </p:cNvPr>
          <p:cNvSpPr txBox="1"/>
          <p:nvPr/>
        </p:nvSpPr>
        <p:spPr>
          <a:xfrm>
            <a:off x="6060468" y="5469062"/>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5" name="!!3c">
            <a:extLst>
              <a:ext uri="{FF2B5EF4-FFF2-40B4-BE49-F238E27FC236}">
                <a16:creationId xmlns="" xmlns:a16="http://schemas.microsoft.com/office/drawing/2014/main" id="{47834679-DA72-43D6-958F-A53074407007}"/>
              </a:ext>
            </a:extLst>
          </p:cNvPr>
          <p:cNvSpPr txBox="1"/>
          <p:nvPr/>
        </p:nvSpPr>
        <p:spPr>
          <a:xfrm>
            <a:off x="7199549" y="5469062"/>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1" name="Picture 100">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2" name="Picture 101">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3" name="Picture 102">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4" name="Picture 103">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5" name="Picture 104">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6" name="Picture 105">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7" name="Picture 106">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8" name="Picture 107">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9" name="Picture 108">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0" name="Picture 109">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1" name="Picture 110">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2" name="Picture 111">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3" name="Picture 112">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4" name="Picture 113">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5" name="Picture 114">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6" name="Picture 115">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7" name="Picture 116">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8" name="Picture 117">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9" name="Picture 118">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0" name="Picture 119">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1" name="Picture 120">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2" name="Picture 121">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3" name="Picture 122">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4" name="Picture 123">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5" name="Picture 124">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6" name="Picture 125">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7" name="Picture 126">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8" name="Picture 127">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9" name="Picture 128">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4867860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 calcmode="lin" valueType="num">
                                      <p:cBhvr>
                                        <p:cTn id="18" dur="500" fill="hold"/>
                                        <p:tgtEl>
                                          <p:spTgt spid="93"/>
                                        </p:tgtEl>
                                        <p:attrNameLst>
                                          <p:attrName>ppt_w</p:attrName>
                                        </p:attrNameLst>
                                      </p:cBhvr>
                                      <p:tavLst>
                                        <p:tav tm="0">
                                          <p:val>
                                            <p:fltVal val="0"/>
                                          </p:val>
                                        </p:tav>
                                        <p:tav tm="100000">
                                          <p:val>
                                            <p:strVal val="#ppt_w"/>
                                          </p:val>
                                        </p:tav>
                                      </p:tavLst>
                                    </p:anim>
                                    <p:anim calcmode="lin" valueType="num">
                                      <p:cBhvr>
                                        <p:cTn id="19" dur="500" fill="hold"/>
                                        <p:tgtEl>
                                          <p:spTgt spid="93"/>
                                        </p:tgtEl>
                                        <p:attrNameLst>
                                          <p:attrName>ppt_h</p:attrName>
                                        </p:attrNameLst>
                                      </p:cBhvr>
                                      <p:tavLst>
                                        <p:tav tm="0">
                                          <p:val>
                                            <p:fltVal val="0"/>
                                          </p:val>
                                        </p:tav>
                                        <p:tav tm="100000">
                                          <p:val>
                                            <p:strVal val="#ppt_h"/>
                                          </p:val>
                                        </p:tav>
                                      </p:tavLst>
                                    </p:anim>
                                    <p:animEffect transition="in" filter="fade">
                                      <p:cBhvr>
                                        <p:cTn id="20" dur="500"/>
                                        <p:tgtEl>
                                          <p:spTgt spid="9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3"/>
                                        </p:tgtEl>
                                      </p:cBhvr>
                                    </p:animEffect>
                                    <p:animScale>
                                      <p:cBhvr>
                                        <p:cTn id="23"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fltVal val="0"/>
                                          </p:val>
                                        </p:tav>
                                        <p:tav tm="100000">
                                          <p:val>
                                            <p:strVal val="#ppt_w"/>
                                          </p:val>
                                        </p:tav>
                                      </p:tavLst>
                                    </p:anim>
                                    <p:anim calcmode="lin" valueType="num">
                                      <p:cBhvr>
                                        <p:cTn id="30" dur="500" fill="hold"/>
                                        <p:tgtEl>
                                          <p:spTgt spid="94"/>
                                        </p:tgtEl>
                                        <p:attrNameLst>
                                          <p:attrName>ppt_h</p:attrName>
                                        </p:attrNameLst>
                                      </p:cBhvr>
                                      <p:tavLst>
                                        <p:tav tm="0">
                                          <p:val>
                                            <p:fltVal val="0"/>
                                          </p:val>
                                        </p:tav>
                                        <p:tav tm="100000">
                                          <p:val>
                                            <p:strVal val="#ppt_h"/>
                                          </p:val>
                                        </p:tav>
                                      </p:tavLst>
                                    </p:anim>
                                    <p:animEffect transition="in" filter="fade">
                                      <p:cBhvr>
                                        <p:cTn id="31" dur="500"/>
                                        <p:tgtEl>
                                          <p:spTgt spid="9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4"/>
                                        </p:tgtEl>
                                      </p:cBhvr>
                                    </p:animEffect>
                                    <p:animScale>
                                      <p:cBhvr>
                                        <p:cTn id="34"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35" restart="whenNotActive" fill="hold" evtFilter="cancelBubble" nodeType="interactiveSeq">
                <p:stCondLst>
                  <p:cond evt="onClick" delay="0">
                    <p:tgtEl>
                      <p:spTgt spid="91"/>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animEffect transition="in" filter="fade">
                                      <p:cBhvr>
                                        <p:cTn id="42" dur="500"/>
                                        <p:tgtEl>
                                          <p:spTgt spid="9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5"/>
                                        </p:tgtEl>
                                      </p:cBhvr>
                                    </p:animEffect>
                                    <p:animScale>
                                      <p:cBhvr>
                                        <p:cTn id="45" dur="250" autoRev="1" fill="hold"/>
                                        <p:tgtEl>
                                          <p:spTgt spid="95"/>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0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0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1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1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29"/>
                                        </p:tgtEl>
                                        <p:attrNameLst>
                                          <p:attrName>ppt_x</p:attrName>
                                          <p:attrName>ppt_y</p:attrName>
                                        </p:attrNameLst>
                                      </p:cBhvr>
                                    </p:animMotion>
                                  </p:childTnLst>
                                </p:cTn>
                              </p:par>
                            </p:childTnLst>
                          </p:cTn>
                        </p:par>
                      </p:childTnLst>
                    </p:cTn>
                  </p:par>
                </p:childTnLst>
              </p:cTn>
              <p:nextCondLst>
                <p:cond evt="onClick" delay="0">
                  <p:tgtEl>
                    <p:spTgt spid="91"/>
                  </p:tgtEl>
                </p:cond>
              </p:nextCondLst>
            </p:seq>
          </p:childTnLst>
        </p:cTn>
      </p:par>
    </p:tnLst>
    <p:bldLst>
      <p:bldP spid="100" grpId="0"/>
      <p:bldP spid="100" grpId="1"/>
      <p:bldP spid="93" grpId="0"/>
      <p:bldP spid="93" grpId="1"/>
      <p:bldP spid="94" grpId="0"/>
      <p:bldP spid="94" grpId="1"/>
      <p:bldP spid="95" grpId="0"/>
      <p:bldP spid="9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8</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827443" y="1258124"/>
            <a:ext cx="10558126" cy="232442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75903" y="4132684"/>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700335" y="1648941"/>
            <a:ext cx="10812343" cy="2800767"/>
          </a:xfrm>
          <a:prstGeom prst="rect">
            <a:avLst/>
          </a:prstGeom>
          <a:noFill/>
          <a:ln>
            <a:noFill/>
          </a:ln>
        </p:spPr>
        <p:txBody>
          <a:bodyPr wrap="square">
            <a:spAutoFit/>
          </a:bodyPr>
          <a:lstStyle/>
          <a:p>
            <a:pPr algn="ctr"/>
            <a:r>
              <a:rPr lang="vi-VN" sz="4400" dirty="0">
                <a:solidFill>
                  <a:srgbClr val="EE4036"/>
                </a:solidFill>
                <a:latin typeface="Averta Std ExtraBold" panose="00000900000000000000" pitchFamily="50" charset="0"/>
              </a:rPr>
              <a:t>Cân bằng hóa học được xác định là cân bằng___</a:t>
            </a:r>
          </a:p>
          <a:p>
            <a:pPr algn="ctr"/>
            <a:r>
              <a:rPr lang="vi-VN" sz="4400" dirty="0">
                <a:solidFill>
                  <a:srgbClr val="EE4036"/>
                </a:solidFill>
                <a:latin typeface="Averta Std ExtraBold" panose="00000900000000000000" pitchFamily="50" charset="0"/>
              </a:rPr>
              <a:t/>
            </a:r>
            <a:br>
              <a:rPr lang="vi-VN" sz="4400" dirty="0">
                <a:solidFill>
                  <a:srgbClr val="EE4036"/>
                </a:solidFill>
                <a:latin typeface="Averta Std ExtraBold" panose="00000900000000000000" pitchFamily="50" charset="0"/>
              </a:rPr>
            </a:br>
            <a:endParaRPr lang="en-US" sz="4400" dirty="0">
              <a:solidFill>
                <a:srgbClr val="EE4036"/>
              </a:solidFill>
              <a:latin typeface="Averta Std ExtraBold" panose="00000900000000000000" pitchFamily="50" charset="0"/>
            </a:endParaRPr>
          </a:p>
        </p:txBody>
      </p:sp>
      <p:sp>
        <p:nvSpPr>
          <p:cNvPr id="38" name="!!o4a">
            <a:extLst>
              <a:ext uri="{FF2B5EF4-FFF2-40B4-BE49-F238E27FC236}">
                <a16:creationId xmlns="" xmlns:a16="http://schemas.microsoft.com/office/drawing/2014/main" id="{03CD02AD-A0B0-4461-82E4-ADE45F3505A9}"/>
              </a:ext>
            </a:extLst>
          </p:cNvPr>
          <p:cNvSpPr/>
          <p:nvPr/>
        </p:nvSpPr>
        <p:spPr>
          <a:xfrm>
            <a:off x="7108867" y="544340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 xmlns:a16="http://schemas.microsoft.com/office/drawing/2014/main" id="{7D7392F9-B328-40CF-A436-C3974F476E3C}"/>
              </a:ext>
            </a:extLst>
          </p:cNvPr>
          <p:cNvSpPr txBox="1"/>
          <p:nvPr/>
        </p:nvSpPr>
        <p:spPr>
          <a:xfrm>
            <a:off x="7309770" y="548817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 xmlns:a16="http://schemas.microsoft.com/office/drawing/2014/main" id="{03CD02AD-A0B0-4461-82E4-ADE45F3505A9}"/>
              </a:ext>
            </a:extLst>
          </p:cNvPr>
          <p:cNvSpPr/>
          <p:nvPr/>
        </p:nvSpPr>
        <p:spPr>
          <a:xfrm>
            <a:off x="5970460" y="544340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 xmlns:a16="http://schemas.microsoft.com/office/drawing/2014/main" id="{7D7392F9-B328-40CF-A436-C3974F476E3C}"/>
              </a:ext>
            </a:extLst>
          </p:cNvPr>
          <p:cNvSpPr txBox="1"/>
          <p:nvPr/>
        </p:nvSpPr>
        <p:spPr>
          <a:xfrm>
            <a:off x="6119678" y="54678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8" name="!!o4a">
            <a:extLst>
              <a:ext uri="{FF2B5EF4-FFF2-40B4-BE49-F238E27FC236}">
                <a16:creationId xmlns="" xmlns:a16="http://schemas.microsoft.com/office/drawing/2014/main" id="{03CD02AD-A0B0-4461-82E4-ADE45F3505A9}"/>
              </a:ext>
            </a:extLst>
          </p:cNvPr>
          <p:cNvSpPr/>
          <p:nvPr/>
        </p:nvSpPr>
        <p:spPr>
          <a:xfrm>
            <a:off x="4827977" y="544717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0" name="!!4a">
            <a:extLst>
              <a:ext uri="{FF2B5EF4-FFF2-40B4-BE49-F238E27FC236}">
                <a16:creationId xmlns="" xmlns:a16="http://schemas.microsoft.com/office/drawing/2014/main" id="{7D7392F9-B328-40CF-A436-C3974F476E3C}"/>
              </a:ext>
            </a:extLst>
          </p:cNvPr>
          <p:cNvSpPr txBox="1"/>
          <p:nvPr/>
        </p:nvSpPr>
        <p:spPr>
          <a:xfrm>
            <a:off x="5003321" y="5497704"/>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a">
            <a:extLst>
              <a:ext uri="{FF2B5EF4-FFF2-40B4-BE49-F238E27FC236}">
                <a16:creationId xmlns="" xmlns:a16="http://schemas.microsoft.com/office/drawing/2014/main" id="{03CD02AD-A0B0-4461-82E4-ADE45F3505A9}"/>
              </a:ext>
            </a:extLst>
          </p:cNvPr>
          <p:cNvSpPr/>
          <p:nvPr/>
        </p:nvSpPr>
        <p:spPr>
          <a:xfrm>
            <a:off x="3670520" y="544717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a">
            <a:extLst>
              <a:ext uri="{FF2B5EF4-FFF2-40B4-BE49-F238E27FC236}">
                <a16:creationId xmlns="" xmlns:a16="http://schemas.microsoft.com/office/drawing/2014/main" id="{7D7392F9-B328-40CF-A436-C3974F476E3C}"/>
              </a:ext>
            </a:extLst>
          </p:cNvPr>
          <p:cNvSpPr txBox="1"/>
          <p:nvPr/>
        </p:nvSpPr>
        <p:spPr>
          <a:xfrm>
            <a:off x="3819738" y="5471578"/>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pic>
        <p:nvPicPr>
          <p:cNvPr id="99" name="Picture 98">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1" name="Picture 100">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4" name="Picture 103">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5" name="Picture 104">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6" name="Picture 105">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7" name="Picture 106">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8" name="Picture 107">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9" name="Picture 108">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0" name="Picture 109">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1" name="Picture 110">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2" name="Picture 111">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3" name="Picture 112">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4" name="Picture 113">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5" name="Picture 114">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6" name="Picture 115">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7" name="Picture 116">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8" name="Picture 117">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9" name="Picture 118">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0" name="Picture 119">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1" name="Picture 120">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2" name="Picture 121">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3" name="Picture 122">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4" name="Picture 123">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5" name="Picture 124">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6" name="Picture 125">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7" name="Picture 126">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8" name="Picture 127">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9" name="Picture 128">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0" name="Picture 129">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1518986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0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04"/>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99"/>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05"/>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06"/>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10"/>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07"/>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08"/>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09"/>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12"/>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14"/>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13"/>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15"/>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16"/>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1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18"/>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2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1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2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2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2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2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2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2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2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2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30"/>
                                        </p:tgtEl>
                                        <p:attrNameLst>
                                          <p:attrName>ppt_x</p:attrName>
                                          <p:attrName>ppt_y</p:attrName>
                                        </p:attrNameLst>
                                      </p:cBhvr>
                                    </p:animMotion>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96"/>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 calcmode="lin" valueType="num">
                                      <p:cBhvr>
                                        <p:cTn id="76" dur="500" fill="hold"/>
                                        <p:tgtEl>
                                          <p:spTgt spid="97"/>
                                        </p:tgtEl>
                                        <p:attrNameLst>
                                          <p:attrName>ppt_w</p:attrName>
                                        </p:attrNameLst>
                                      </p:cBhvr>
                                      <p:tavLst>
                                        <p:tav tm="0">
                                          <p:val>
                                            <p:fltVal val="0"/>
                                          </p:val>
                                        </p:tav>
                                        <p:tav tm="100000">
                                          <p:val>
                                            <p:strVal val="#ppt_w"/>
                                          </p:val>
                                        </p:tav>
                                      </p:tavLst>
                                    </p:anim>
                                    <p:anim calcmode="lin" valueType="num">
                                      <p:cBhvr>
                                        <p:cTn id="77" dur="500" fill="hold"/>
                                        <p:tgtEl>
                                          <p:spTgt spid="97"/>
                                        </p:tgtEl>
                                        <p:attrNameLst>
                                          <p:attrName>ppt_h</p:attrName>
                                        </p:attrNameLst>
                                      </p:cBhvr>
                                      <p:tavLst>
                                        <p:tav tm="0">
                                          <p:val>
                                            <p:fltVal val="0"/>
                                          </p:val>
                                        </p:tav>
                                        <p:tav tm="100000">
                                          <p:val>
                                            <p:strVal val="#ppt_h"/>
                                          </p:val>
                                        </p:tav>
                                      </p:tavLst>
                                    </p:anim>
                                    <p:animEffect transition="in" filter="fade">
                                      <p:cBhvr>
                                        <p:cTn id="78" dur="500"/>
                                        <p:tgtEl>
                                          <p:spTgt spid="97"/>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7"/>
                                        </p:tgtEl>
                                      </p:cBhvr>
                                    </p:animEffect>
                                    <p:animScale>
                                      <p:cBhvr>
                                        <p:cTn id="81"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98"/>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0"/>
                                        </p:tgtEl>
                                        <p:attrNameLst>
                                          <p:attrName>style.visibility</p:attrName>
                                        </p:attrNameLst>
                                      </p:cBhvr>
                                      <p:to>
                                        <p:strVal val="visible"/>
                                      </p:to>
                                    </p:set>
                                    <p:anim calcmode="lin" valueType="num">
                                      <p:cBhvr>
                                        <p:cTn id="87" dur="500" fill="hold"/>
                                        <p:tgtEl>
                                          <p:spTgt spid="100"/>
                                        </p:tgtEl>
                                        <p:attrNameLst>
                                          <p:attrName>ppt_w</p:attrName>
                                        </p:attrNameLst>
                                      </p:cBhvr>
                                      <p:tavLst>
                                        <p:tav tm="0">
                                          <p:val>
                                            <p:fltVal val="0"/>
                                          </p:val>
                                        </p:tav>
                                        <p:tav tm="100000">
                                          <p:val>
                                            <p:strVal val="#ppt_w"/>
                                          </p:val>
                                        </p:tav>
                                      </p:tavLst>
                                    </p:anim>
                                    <p:anim calcmode="lin" valueType="num">
                                      <p:cBhvr>
                                        <p:cTn id="88" dur="500" fill="hold"/>
                                        <p:tgtEl>
                                          <p:spTgt spid="100"/>
                                        </p:tgtEl>
                                        <p:attrNameLst>
                                          <p:attrName>ppt_h</p:attrName>
                                        </p:attrNameLst>
                                      </p:cBhvr>
                                      <p:tavLst>
                                        <p:tav tm="0">
                                          <p:val>
                                            <p:fltVal val="0"/>
                                          </p:val>
                                        </p:tav>
                                        <p:tav tm="100000">
                                          <p:val>
                                            <p:strVal val="#ppt_h"/>
                                          </p:val>
                                        </p:tav>
                                      </p:tavLst>
                                    </p:anim>
                                    <p:animEffect transition="in" filter="fade">
                                      <p:cBhvr>
                                        <p:cTn id="89" dur="500"/>
                                        <p:tgtEl>
                                          <p:spTgt spid="100"/>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0"/>
                                        </p:tgtEl>
                                      </p:cBhvr>
                                    </p:animEffect>
                                    <p:animScale>
                                      <p:cBhvr>
                                        <p:cTn id="92"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93" restart="whenNotActive" fill="hold" evtFilter="cancelBubble" nodeType="interactiveSeq">
                <p:stCondLst>
                  <p:cond evt="onClick" delay="0">
                    <p:tgtEl>
                      <p:spTgt spid="10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3"/>
                                        </p:tgtEl>
                                        <p:attrNameLst>
                                          <p:attrName>style.visibility</p:attrName>
                                        </p:attrNameLst>
                                      </p:cBhvr>
                                      <p:to>
                                        <p:strVal val="visible"/>
                                      </p:to>
                                    </p:set>
                                    <p:anim calcmode="lin" valueType="num">
                                      <p:cBhvr>
                                        <p:cTn id="98" dur="500" fill="hold"/>
                                        <p:tgtEl>
                                          <p:spTgt spid="103"/>
                                        </p:tgtEl>
                                        <p:attrNameLst>
                                          <p:attrName>ppt_w</p:attrName>
                                        </p:attrNameLst>
                                      </p:cBhvr>
                                      <p:tavLst>
                                        <p:tav tm="0">
                                          <p:val>
                                            <p:fltVal val="0"/>
                                          </p:val>
                                        </p:tav>
                                        <p:tav tm="100000">
                                          <p:val>
                                            <p:strVal val="#ppt_w"/>
                                          </p:val>
                                        </p:tav>
                                      </p:tavLst>
                                    </p:anim>
                                    <p:anim calcmode="lin" valueType="num">
                                      <p:cBhvr>
                                        <p:cTn id="99" dur="500" fill="hold"/>
                                        <p:tgtEl>
                                          <p:spTgt spid="103"/>
                                        </p:tgtEl>
                                        <p:attrNameLst>
                                          <p:attrName>ppt_h</p:attrName>
                                        </p:attrNameLst>
                                      </p:cBhvr>
                                      <p:tavLst>
                                        <p:tav tm="0">
                                          <p:val>
                                            <p:fltVal val="0"/>
                                          </p:val>
                                        </p:tav>
                                        <p:tav tm="100000">
                                          <p:val>
                                            <p:strVal val="#ppt_h"/>
                                          </p:val>
                                        </p:tav>
                                      </p:tavLst>
                                    </p:anim>
                                    <p:animEffect transition="in" filter="fade">
                                      <p:cBhvr>
                                        <p:cTn id="100" dur="500"/>
                                        <p:tgtEl>
                                          <p:spTgt spid="10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3"/>
                                        </p:tgtEl>
                                      </p:cBhvr>
                                    </p:animEffect>
                                    <p:animScale>
                                      <p:cBhvr>
                                        <p:cTn id="103"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97" grpId="0"/>
      <p:bldP spid="97" grpId="1"/>
      <p:bldP spid="100" grpId="0"/>
      <p:bldP spid="100" grpId="1"/>
      <p:bldP spid="103" grpId="0"/>
      <p:bldP spid="10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3+] Education Backgrounds - WallpaperSafari">
            <a:extLst>
              <a:ext uri="{FF2B5EF4-FFF2-40B4-BE49-F238E27FC236}">
                <a16:creationId xmlns:a16="http://schemas.microsoft.com/office/drawing/2014/main" xmlns="" id="{625E7A78-C110-46C2-BBFE-DB6FD189AC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EF46F776-EFE1-A3D7-6F19-855BEDB8C6D9}"/>
              </a:ext>
            </a:extLst>
          </p:cNvPr>
          <p:cNvGrpSpPr/>
          <p:nvPr/>
        </p:nvGrpSpPr>
        <p:grpSpPr>
          <a:xfrm>
            <a:off x="470780" y="208230"/>
            <a:ext cx="11250440" cy="6441540"/>
            <a:chOff x="470780" y="208230"/>
            <a:chExt cx="11250440" cy="6441540"/>
          </a:xfrm>
        </p:grpSpPr>
        <p:sp>
          <p:nvSpPr>
            <p:cNvPr id="8" name="Rectangle: Rounded Corners 7">
              <a:extLst>
                <a:ext uri="{FF2B5EF4-FFF2-40B4-BE49-F238E27FC236}">
                  <a16:creationId xmlns:a16="http://schemas.microsoft.com/office/drawing/2014/main" xmlns="" id="{B0C18E91-7B46-5F50-20A4-4D13CC1E23E3}"/>
                </a:ext>
              </a:extLst>
            </p:cNvPr>
            <p:cNvSpPr/>
            <p:nvPr/>
          </p:nvSpPr>
          <p:spPr>
            <a:xfrm>
              <a:off x="470780" y="208230"/>
              <a:ext cx="11250440" cy="6441540"/>
            </a:xfrm>
            <a:prstGeom prst="roundRect">
              <a:avLst>
                <a:gd name="adj" fmla="val 9780"/>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15CAE594-0FA7-A2ED-B452-C5BD4964B2F5}"/>
                </a:ext>
              </a:extLst>
            </p:cNvPr>
            <p:cNvSpPr/>
            <p:nvPr/>
          </p:nvSpPr>
          <p:spPr>
            <a:xfrm>
              <a:off x="3621386" y="477665"/>
              <a:ext cx="4949228" cy="9460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NỘI DUNG BÀI HỌC</a:t>
              </a:r>
            </a:p>
          </p:txBody>
        </p:sp>
        <p:pic>
          <p:nvPicPr>
            <p:cNvPr id="19" name="Picture 7" descr="D:\PNG\PPT\3.16\Cool 3D Chemistry Middle School Student Pack\Cool 3D Chemistry Middle School Student Pack-29.png">
              <a:extLst>
                <a:ext uri="{FF2B5EF4-FFF2-40B4-BE49-F238E27FC236}">
                  <a16:creationId xmlns:a16="http://schemas.microsoft.com/office/drawing/2014/main" xmlns="" id="{281332AD-552D-1B84-025E-4222E58E87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6990" y="687201"/>
              <a:ext cx="597485" cy="5951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PNG\PPT\3.16\Cool 3D Chemistry Middle School Student Pack\Cool 3D Chemistry Middle School Student Pack-30.png">
              <a:extLst>
                <a:ext uri="{FF2B5EF4-FFF2-40B4-BE49-F238E27FC236}">
                  <a16:creationId xmlns:a16="http://schemas.microsoft.com/office/drawing/2014/main" xmlns="" id="{FBEDB0F5-F8B2-BCAD-C05C-674018A78E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1879" y="1040179"/>
              <a:ext cx="363109" cy="363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468B5C81-B622-384F-BCC7-FB7FAFAD8E7A}"/>
              </a:ext>
            </a:extLst>
          </p:cNvPr>
          <p:cNvGrpSpPr/>
          <p:nvPr/>
        </p:nvGrpSpPr>
        <p:grpSpPr>
          <a:xfrm>
            <a:off x="1432065" y="1548143"/>
            <a:ext cx="9206907" cy="1225232"/>
            <a:chOff x="1432065" y="1548143"/>
            <a:chExt cx="9206907" cy="1480152"/>
          </a:xfrm>
        </p:grpSpPr>
        <p:grpSp>
          <p:nvGrpSpPr>
            <p:cNvPr id="25" name="Google Shape;26398;p82">
              <a:extLst>
                <a:ext uri="{FF2B5EF4-FFF2-40B4-BE49-F238E27FC236}">
                  <a16:creationId xmlns:a16="http://schemas.microsoft.com/office/drawing/2014/main" xmlns="" id="{0DDD9D13-770A-E4D5-4C9F-867EDBF96495}"/>
                </a:ext>
              </a:extLst>
            </p:cNvPr>
            <p:cNvGrpSpPr/>
            <p:nvPr/>
          </p:nvGrpSpPr>
          <p:grpSpPr>
            <a:xfrm>
              <a:off x="2111095" y="1638614"/>
              <a:ext cx="8527877" cy="1298455"/>
              <a:chOff x="4407706" y="2743875"/>
              <a:chExt cx="737618" cy="157989"/>
            </a:xfrm>
          </p:grpSpPr>
          <p:sp>
            <p:nvSpPr>
              <p:cNvPr id="27" name="Google Shape;26400;p82">
                <a:extLst>
                  <a:ext uri="{FF2B5EF4-FFF2-40B4-BE49-F238E27FC236}">
                    <a16:creationId xmlns:a16="http://schemas.microsoft.com/office/drawing/2014/main" xmlns="" id="{C344B3A4-F071-3810-4E31-CA03387BD147}"/>
                  </a:ext>
                </a:extLst>
              </p:cNvPr>
              <p:cNvSpPr/>
              <p:nvPr/>
            </p:nvSpPr>
            <p:spPr>
              <a:xfrm>
                <a:off x="4426058" y="2791601"/>
                <a:ext cx="44591"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401;p82">
                <a:extLst>
                  <a:ext uri="{FF2B5EF4-FFF2-40B4-BE49-F238E27FC236}">
                    <a16:creationId xmlns:a16="http://schemas.microsoft.com/office/drawing/2014/main" xmlns="" id="{3D05E439-5C0C-3811-F09B-5D3BE5AF9B13}"/>
                  </a:ext>
                </a:extLst>
              </p:cNvPr>
              <p:cNvSpPr/>
              <p:nvPr/>
            </p:nvSpPr>
            <p:spPr>
              <a:xfrm>
                <a:off x="4407706" y="2743875"/>
                <a:ext cx="737618"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Rectangle: Rounded Corners 28">
              <a:extLst>
                <a:ext uri="{FF2B5EF4-FFF2-40B4-BE49-F238E27FC236}">
                  <a16:creationId xmlns:a16="http://schemas.microsoft.com/office/drawing/2014/main" xmlns="" id="{5B4F6C71-2EC0-F591-11CF-4B58947185A9}"/>
                </a:ext>
              </a:extLst>
            </p:cNvPr>
            <p:cNvSpPr/>
            <p:nvPr/>
          </p:nvSpPr>
          <p:spPr>
            <a:xfrm>
              <a:off x="1432065" y="1548143"/>
              <a:ext cx="1072421" cy="1480152"/>
            </a:xfrm>
            <a:prstGeom prst="roundRect">
              <a:avLst>
                <a:gd name="adj" fmla="val 213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annel Name">
              <a:extLst>
                <a:ext uri="{FF2B5EF4-FFF2-40B4-BE49-F238E27FC236}">
                  <a16:creationId xmlns:a16="http://schemas.microsoft.com/office/drawing/2014/main" xmlns="" id="{04323088-3902-10C6-BC14-4625201C2BE2}"/>
                </a:ext>
              </a:extLst>
            </p:cNvPr>
            <p:cNvSpPr txBox="1"/>
            <p:nvPr/>
          </p:nvSpPr>
          <p:spPr>
            <a:xfrm>
              <a:off x="1677055" y="1611031"/>
              <a:ext cx="582440" cy="1029256"/>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1" i="0" u="none" strike="noStrike" kern="1200" spc="100" normalizeH="0" baseline="0" noProof="0">
                  <a:ln w="0">
                    <a:noFill/>
                    <a:prstDash val="solid"/>
                  </a:ln>
                  <a:solidFill>
                    <a:schemeClr val="bg1"/>
                  </a:solidFill>
                  <a:uLnTx/>
                  <a:uFillTx/>
                  <a:latin typeface="Arial" panose="020B0604020202020204" pitchFamily="34" charset="0"/>
                  <a:ea typeface="Tahoma" panose="020B0604030504040204" pitchFamily="34" charset="0"/>
                  <a:cs typeface="Arial" panose="020B0604020202020204" pitchFamily="34" charset="0"/>
                </a:rPr>
                <a:t>I</a:t>
              </a:r>
              <a:endParaRPr kumimoji="0" lang="vi-VN" sz="6000" b="1" i="0" u="none" strike="noStrike" kern="1200" spc="100" normalizeH="0" baseline="0" noProof="0" dirty="0">
                <a:ln w="0">
                  <a:noFill/>
                  <a:prstDash val="solid"/>
                </a:ln>
                <a:solidFill>
                  <a:schemeClr val="bg1"/>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99F6ECE9-5E27-99BE-831F-2C281CF45839}"/>
                </a:ext>
              </a:extLst>
            </p:cNvPr>
            <p:cNvSpPr txBox="1"/>
            <p:nvPr/>
          </p:nvSpPr>
          <p:spPr>
            <a:xfrm>
              <a:off x="3263117" y="1720877"/>
              <a:ext cx="6697540" cy="1133097"/>
            </a:xfrm>
            <a:prstGeom prst="rect">
              <a:avLst/>
            </a:prstGeom>
            <a:noFill/>
          </p:spPr>
          <p:txBody>
            <a:bodyPr wrap="square" rtlCol="0">
              <a:spAutoFit/>
            </a:bodyPr>
            <a:lstStyle/>
            <a:p>
              <a:pPr>
                <a:lnSpc>
                  <a:spcPct val="120000"/>
                </a:lnSpc>
              </a:pPr>
              <a:r>
                <a:rPr lang="en-US" sz="2400" b="1" smtClean="0">
                  <a:solidFill>
                    <a:srgbClr val="C00000"/>
                  </a:solidFill>
                </a:rPr>
                <a:t>PHẢN ỨNG MỘT CHIỀU, </a:t>
              </a:r>
              <a:r>
                <a:rPr lang="en-US" sz="2400" b="1">
                  <a:solidFill>
                    <a:srgbClr val="C00000"/>
                  </a:solidFill>
                </a:rPr>
                <a:t>PHẢN ỨNG </a:t>
              </a:r>
              <a:endParaRPr lang="en-US" sz="2400" b="1" smtClean="0">
                <a:solidFill>
                  <a:srgbClr val="C00000"/>
                </a:solidFill>
              </a:endParaRPr>
            </a:p>
            <a:p>
              <a:pPr>
                <a:lnSpc>
                  <a:spcPct val="120000"/>
                </a:lnSpc>
              </a:pPr>
              <a:r>
                <a:rPr lang="en-US" sz="2400" b="1" smtClean="0">
                  <a:solidFill>
                    <a:srgbClr val="C00000"/>
                  </a:solidFill>
                </a:rPr>
                <a:t>THUẬN </a:t>
              </a:r>
              <a:r>
                <a:rPr lang="en-US" sz="2400" b="1">
                  <a:solidFill>
                    <a:srgbClr val="C00000"/>
                  </a:solidFill>
                </a:rPr>
                <a:t>NGHỊCH VÀ </a:t>
              </a:r>
              <a:r>
                <a:rPr lang="en-US" sz="2400" b="1" smtClean="0">
                  <a:solidFill>
                    <a:srgbClr val="C00000"/>
                  </a:solidFill>
                </a:rPr>
                <a:t>CÂN BẰNG HÓA HỌC</a:t>
              </a:r>
              <a:endParaRPr lang="en-US" sz="2400" b="1">
                <a:solidFill>
                  <a:srgbClr val="C00000"/>
                </a:solidFill>
              </a:endParaRPr>
            </a:p>
          </p:txBody>
        </p:sp>
      </p:grpSp>
      <p:grpSp>
        <p:nvGrpSpPr>
          <p:cNvPr id="30" name="Group 29">
            <a:extLst>
              <a:ext uri="{FF2B5EF4-FFF2-40B4-BE49-F238E27FC236}">
                <a16:creationId xmlns:a16="http://schemas.microsoft.com/office/drawing/2014/main" xmlns="" id="{468B5C81-B622-384F-BCC7-FB7FAFAD8E7A}"/>
              </a:ext>
            </a:extLst>
          </p:cNvPr>
          <p:cNvGrpSpPr/>
          <p:nvPr/>
        </p:nvGrpSpPr>
        <p:grpSpPr>
          <a:xfrm>
            <a:off x="1432065" y="2819400"/>
            <a:ext cx="9206907" cy="1225232"/>
            <a:chOff x="1432065" y="1548143"/>
            <a:chExt cx="9206907" cy="1480152"/>
          </a:xfrm>
        </p:grpSpPr>
        <p:grpSp>
          <p:nvGrpSpPr>
            <p:cNvPr id="31" name="Google Shape;26398;p82">
              <a:extLst>
                <a:ext uri="{FF2B5EF4-FFF2-40B4-BE49-F238E27FC236}">
                  <a16:creationId xmlns:a16="http://schemas.microsoft.com/office/drawing/2014/main" xmlns="" id="{0DDD9D13-770A-E4D5-4C9F-867EDBF96495}"/>
                </a:ext>
              </a:extLst>
            </p:cNvPr>
            <p:cNvGrpSpPr/>
            <p:nvPr/>
          </p:nvGrpSpPr>
          <p:grpSpPr>
            <a:xfrm>
              <a:off x="2111095" y="1638614"/>
              <a:ext cx="8527877" cy="1298455"/>
              <a:chOff x="4407706" y="2743875"/>
              <a:chExt cx="737618" cy="157989"/>
            </a:xfrm>
          </p:grpSpPr>
          <p:sp>
            <p:nvSpPr>
              <p:cNvPr id="35" name="Google Shape;26400;p82">
                <a:extLst>
                  <a:ext uri="{FF2B5EF4-FFF2-40B4-BE49-F238E27FC236}">
                    <a16:creationId xmlns:a16="http://schemas.microsoft.com/office/drawing/2014/main" xmlns="" id="{C344B3A4-F071-3810-4E31-CA03387BD147}"/>
                  </a:ext>
                </a:extLst>
              </p:cNvPr>
              <p:cNvSpPr/>
              <p:nvPr/>
            </p:nvSpPr>
            <p:spPr>
              <a:xfrm>
                <a:off x="4426058" y="2791601"/>
                <a:ext cx="44591"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401;p82">
                <a:extLst>
                  <a:ext uri="{FF2B5EF4-FFF2-40B4-BE49-F238E27FC236}">
                    <a16:creationId xmlns:a16="http://schemas.microsoft.com/office/drawing/2014/main" xmlns="" id="{3D05E439-5C0C-3811-F09B-5D3BE5AF9B13}"/>
                  </a:ext>
                </a:extLst>
              </p:cNvPr>
              <p:cNvSpPr/>
              <p:nvPr/>
            </p:nvSpPr>
            <p:spPr>
              <a:xfrm>
                <a:off x="4407706" y="2743875"/>
                <a:ext cx="737618"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Rounded Corners 28">
              <a:extLst>
                <a:ext uri="{FF2B5EF4-FFF2-40B4-BE49-F238E27FC236}">
                  <a16:creationId xmlns:a16="http://schemas.microsoft.com/office/drawing/2014/main" xmlns="" id="{5B4F6C71-2EC0-F591-11CF-4B58947185A9}"/>
                </a:ext>
              </a:extLst>
            </p:cNvPr>
            <p:cNvSpPr/>
            <p:nvPr/>
          </p:nvSpPr>
          <p:spPr>
            <a:xfrm>
              <a:off x="1432065" y="1548143"/>
              <a:ext cx="1072421" cy="1480152"/>
            </a:xfrm>
            <a:prstGeom prst="roundRect">
              <a:avLst>
                <a:gd name="adj" fmla="val 213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annel Name">
              <a:extLst>
                <a:ext uri="{FF2B5EF4-FFF2-40B4-BE49-F238E27FC236}">
                  <a16:creationId xmlns:a16="http://schemas.microsoft.com/office/drawing/2014/main" xmlns="" id="{04323088-3902-10C6-BC14-4625201C2BE2}"/>
                </a:ext>
              </a:extLst>
            </p:cNvPr>
            <p:cNvSpPr txBox="1"/>
            <p:nvPr/>
          </p:nvSpPr>
          <p:spPr>
            <a:xfrm>
              <a:off x="1639786" y="1680421"/>
              <a:ext cx="646214" cy="1243402"/>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6000" b="1" spc="100"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II</a:t>
              </a:r>
              <a:endParaRPr kumimoji="0" lang="vi-VN" sz="6000" b="1" i="0" u="none" strike="noStrike" kern="1200" spc="100" normalizeH="0" baseline="0" noProof="0" dirty="0">
                <a:ln w="0">
                  <a:noFill/>
                  <a:prstDash val="solid"/>
                </a:ln>
                <a:solidFill>
                  <a:schemeClr val="bg1"/>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99F6ECE9-5E27-99BE-831F-2C281CF45839}"/>
                </a:ext>
              </a:extLst>
            </p:cNvPr>
            <p:cNvSpPr txBox="1"/>
            <p:nvPr/>
          </p:nvSpPr>
          <p:spPr>
            <a:xfrm>
              <a:off x="3263117" y="1720877"/>
              <a:ext cx="6697540" cy="1133097"/>
            </a:xfrm>
            <a:prstGeom prst="rect">
              <a:avLst/>
            </a:prstGeom>
            <a:noFill/>
          </p:spPr>
          <p:txBody>
            <a:bodyPr wrap="square" rtlCol="0">
              <a:spAutoFit/>
            </a:bodyPr>
            <a:lstStyle/>
            <a:p>
              <a:pPr>
                <a:lnSpc>
                  <a:spcPct val="120000"/>
                </a:lnSpc>
              </a:pPr>
              <a:r>
                <a:rPr lang="en-US" sz="2400" b="1">
                  <a:solidFill>
                    <a:srgbClr val="C00000"/>
                  </a:solidFill>
                </a:rPr>
                <a:t>HẰNG SỐ CÂN BẰNG CỦA PHẢN ỨNG </a:t>
              </a:r>
              <a:endParaRPr lang="en-US" sz="2400" b="1" smtClean="0">
                <a:solidFill>
                  <a:srgbClr val="C00000"/>
                </a:solidFill>
              </a:endParaRPr>
            </a:p>
            <a:p>
              <a:pPr>
                <a:lnSpc>
                  <a:spcPct val="120000"/>
                </a:lnSpc>
              </a:pPr>
              <a:r>
                <a:rPr lang="en-US" sz="2400" b="1" smtClean="0">
                  <a:solidFill>
                    <a:srgbClr val="C00000"/>
                  </a:solidFill>
                </a:rPr>
                <a:t>THUẬN </a:t>
              </a:r>
              <a:r>
                <a:rPr lang="en-US" sz="2400" b="1">
                  <a:solidFill>
                    <a:srgbClr val="C00000"/>
                  </a:solidFill>
                </a:rPr>
                <a:t>NGHỊCH</a:t>
              </a:r>
            </a:p>
          </p:txBody>
        </p:sp>
      </p:grpSp>
      <p:grpSp>
        <p:nvGrpSpPr>
          <p:cNvPr id="37" name="Group 36">
            <a:extLst>
              <a:ext uri="{FF2B5EF4-FFF2-40B4-BE49-F238E27FC236}">
                <a16:creationId xmlns:a16="http://schemas.microsoft.com/office/drawing/2014/main" xmlns="" id="{468B5C81-B622-384F-BCC7-FB7FAFAD8E7A}"/>
              </a:ext>
            </a:extLst>
          </p:cNvPr>
          <p:cNvGrpSpPr/>
          <p:nvPr/>
        </p:nvGrpSpPr>
        <p:grpSpPr>
          <a:xfrm>
            <a:off x="1422540" y="4080419"/>
            <a:ext cx="9206907" cy="1225232"/>
            <a:chOff x="1432065" y="1548143"/>
            <a:chExt cx="9206907" cy="1480152"/>
          </a:xfrm>
        </p:grpSpPr>
        <p:grpSp>
          <p:nvGrpSpPr>
            <p:cNvPr id="38" name="Google Shape;26398;p82">
              <a:extLst>
                <a:ext uri="{FF2B5EF4-FFF2-40B4-BE49-F238E27FC236}">
                  <a16:creationId xmlns:a16="http://schemas.microsoft.com/office/drawing/2014/main" xmlns="" id="{0DDD9D13-770A-E4D5-4C9F-867EDBF96495}"/>
                </a:ext>
              </a:extLst>
            </p:cNvPr>
            <p:cNvGrpSpPr/>
            <p:nvPr/>
          </p:nvGrpSpPr>
          <p:grpSpPr>
            <a:xfrm>
              <a:off x="2111095" y="1638614"/>
              <a:ext cx="8527877" cy="1298455"/>
              <a:chOff x="4407706" y="2743875"/>
              <a:chExt cx="737618" cy="157989"/>
            </a:xfrm>
          </p:grpSpPr>
          <p:sp>
            <p:nvSpPr>
              <p:cNvPr id="42" name="Google Shape;26400;p82">
                <a:extLst>
                  <a:ext uri="{FF2B5EF4-FFF2-40B4-BE49-F238E27FC236}">
                    <a16:creationId xmlns:a16="http://schemas.microsoft.com/office/drawing/2014/main" xmlns="" id="{C344B3A4-F071-3810-4E31-CA03387BD147}"/>
                  </a:ext>
                </a:extLst>
              </p:cNvPr>
              <p:cNvSpPr/>
              <p:nvPr/>
            </p:nvSpPr>
            <p:spPr>
              <a:xfrm>
                <a:off x="4426058" y="2791601"/>
                <a:ext cx="44591"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401;p82">
                <a:extLst>
                  <a:ext uri="{FF2B5EF4-FFF2-40B4-BE49-F238E27FC236}">
                    <a16:creationId xmlns:a16="http://schemas.microsoft.com/office/drawing/2014/main" xmlns="" id="{3D05E439-5C0C-3811-F09B-5D3BE5AF9B13}"/>
                  </a:ext>
                </a:extLst>
              </p:cNvPr>
              <p:cNvSpPr/>
              <p:nvPr/>
            </p:nvSpPr>
            <p:spPr>
              <a:xfrm>
                <a:off x="4407706" y="2743875"/>
                <a:ext cx="737618"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ectangle: Rounded Corners 28">
              <a:extLst>
                <a:ext uri="{FF2B5EF4-FFF2-40B4-BE49-F238E27FC236}">
                  <a16:creationId xmlns:a16="http://schemas.microsoft.com/office/drawing/2014/main" xmlns="" id="{5B4F6C71-2EC0-F591-11CF-4B58947185A9}"/>
                </a:ext>
              </a:extLst>
            </p:cNvPr>
            <p:cNvSpPr/>
            <p:nvPr/>
          </p:nvSpPr>
          <p:spPr>
            <a:xfrm>
              <a:off x="1432065" y="1548143"/>
              <a:ext cx="1072421" cy="1480152"/>
            </a:xfrm>
            <a:prstGeom prst="roundRect">
              <a:avLst>
                <a:gd name="adj" fmla="val 213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annel Name">
              <a:extLst>
                <a:ext uri="{FF2B5EF4-FFF2-40B4-BE49-F238E27FC236}">
                  <a16:creationId xmlns:a16="http://schemas.microsoft.com/office/drawing/2014/main" xmlns="" id="{04323088-3902-10C6-BC14-4625201C2BE2}"/>
                </a:ext>
              </a:extLst>
            </p:cNvPr>
            <p:cNvSpPr txBox="1"/>
            <p:nvPr/>
          </p:nvSpPr>
          <p:spPr>
            <a:xfrm>
              <a:off x="1488827" y="1611031"/>
              <a:ext cx="949573" cy="1338524"/>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6000" b="1" spc="100"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III</a:t>
              </a:r>
              <a:endParaRPr kumimoji="0" lang="vi-VN" sz="6000" b="1" i="0" u="none" strike="noStrike" kern="1200" spc="100" normalizeH="0" baseline="0" noProof="0" dirty="0">
                <a:ln w="0">
                  <a:noFill/>
                  <a:prstDash val="solid"/>
                </a:ln>
                <a:solidFill>
                  <a:schemeClr val="bg1"/>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99F6ECE9-5E27-99BE-831F-2C281CF45839}"/>
                </a:ext>
              </a:extLst>
            </p:cNvPr>
            <p:cNvSpPr txBox="1"/>
            <p:nvPr/>
          </p:nvSpPr>
          <p:spPr>
            <a:xfrm>
              <a:off x="3272842" y="1999106"/>
              <a:ext cx="6697540" cy="597688"/>
            </a:xfrm>
            <a:prstGeom prst="rect">
              <a:avLst/>
            </a:prstGeom>
            <a:noFill/>
          </p:spPr>
          <p:txBody>
            <a:bodyPr wrap="square" rtlCol="0">
              <a:spAutoFit/>
            </a:bodyPr>
            <a:lstStyle/>
            <a:p>
              <a:pPr>
                <a:lnSpc>
                  <a:spcPct val="120000"/>
                </a:lnSpc>
              </a:pPr>
              <a:r>
                <a:rPr lang="en-US" sz="2400" b="1">
                  <a:solidFill>
                    <a:srgbClr val="C00000"/>
                  </a:solidFill>
                </a:rPr>
                <a:t>SỰ CHUYỂN DỊCH CÂN BẰNG HÓA HỌC</a:t>
              </a:r>
            </a:p>
          </p:txBody>
        </p:sp>
      </p:grpSp>
      <p:grpSp>
        <p:nvGrpSpPr>
          <p:cNvPr id="44" name="Group 43">
            <a:extLst>
              <a:ext uri="{FF2B5EF4-FFF2-40B4-BE49-F238E27FC236}">
                <a16:creationId xmlns:a16="http://schemas.microsoft.com/office/drawing/2014/main" xmlns="" id="{468B5C81-B622-384F-BCC7-FB7FAFAD8E7A}"/>
              </a:ext>
            </a:extLst>
          </p:cNvPr>
          <p:cNvGrpSpPr/>
          <p:nvPr/>
        </p:nvGrpSpPr>
        <p:grpSpPr>
          <a:xfrm>
            <a:off x="1432065" y="5338965"/>
            <a:ext cx="9206907" cy="1225232"/>
            <a:chOff x="1432065" y="1548143"/>
            <a:chExt cx="9206907" cy="1480152"/>
          </a:xfrm>
        </p:grpSpPr>
        <p:grpSp>
          <p:nvGrpSpPr>
            <p:cNvPr id="45" name="Google Shape;26398;p82">
              <a:extLst>
                <a:ext uri="{FF2B5EF4-FFF2-40B4-BE49-F238E27FC236}">
                  <a16:creationId xmlns:a16="http://schemas.microsoft.com/office/drawing/2014/main" xmlns="" id="{0DDD9D13-770A-E4D5-4C9F-867EDBF96495}"/>
                </a:ext>
              </a:extLst>
            </p:cNvPr>
            <p:cNvGrpSpPr/>
            <p:nvPr/>
          </p:nvGrpSpPr>
          <p:grpSpPr>
            <a:xfrm>
              <a:off x="2111095" y="1638614"/>
              <a:ext cx="8527877" cy="1298455"/>
              <a:chOff x="4407706" y="2743875"/>
              <a:chExt cx="737618" cy="157989"/>
            </a:xfrm>
          </p:grpSpPr>
          <p:sp>
            <p:nvSpPr>
              <p:cNvPr id="49" name="Google Shape;26400;p82">
                <a:extLst>
                  <a:ext uri="{FF2B5EF4-FFF2-40B4-BE49-F238E27FC236}">
                    <a16:creationId xmlns:a16="http://schemas.microsoft.com/office/drawing/2014/main" xmlns="" id="{C344B3A4-F071-3810-4E31-CA03387BD147}"/>
                  </a:ext>
                </a:extLst>
              </p:cNvPr>
              <p:cNvSpPr/>
              <p:nvPr/>
            </p:nvSpPr>
            <p:spPr>
              <a:xfrm>
                <a:off x="4426058" y="2791601"/>
                <a:ext cx="44591"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401;p82">
                <a:extLst>
                  <a:ext uri="{FF2B5EF4-FFF2-40B4-BE49-F238E27FC236}">
                    <a16:creationId xmlns:a16="http://schemas.microsoft.com/office/drawing/2014/main" xmlns="" id="{3D05E439-5C0C-3811-F09B-5D3BE5AF9B13}"/>
                  </a:ext>
                </a:extLst>
              </p:cNvPr>
              <p:cNvSpPr/>
              <p:nvPr/>
            </p:nvSpPr>
            <p:spPr>
              <a:xfrm>
                <a:off x="4407706" y="2743875"/>
                <a:ext cx="737618"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ectangle: Rounded Corners 28">
              <a:extLst>
                <a:ext uri="{FF2B5EF4-FFF2-40B4-BE49-F238E27FC236}">
                  <a16:creationId xmlns:a16="http://schemas.microsoft.com/office/drawing/2014/main" xmlns="" id="{5B4F6C71-2EC0-F591-11CF-4B58947185A9}"/>
                </a:ext>
              </a:extLst>
            </p:cNvPr>
            <p:cNvSpPr/>
            <p:nvPr/>
          </p:nvSpPr>
          <p:spPr>
            <a:xfrm>
              <a:off x="1432065" y="1548143"/>
              <a:ext cx="1072421" cy="1480152"/>
            </a:xfrm>
            <a:prstGeom prst="roundRect">
              <a:avLst>
                <a:gd name="adj" fmla="val 213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annel Name">
              <a:extLst>
                <a:ext uri="{FF2B5EF4-FFF2-40B4-BE49-F238E27FC236}">
                  <a16:creationId xmlns:a16="http://schemas.microsoft.com/office/drawing/2014/main" xmlns="" id="{04323088-3902-10C6-BC14-4625201C2BE2}"/>
                </a:ext>
              </a:extLst>
            </p:cNvPr>
            <p:cNvSpPr txBox="1"/>
            <p:nvPr/>
          </p:nvSpPr>
          <p:spPr>
            <a:xfrm>
              <a:off x="1488827" y="1611031"/>
              <a:ext cx="949573" cy="1338524"/>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6000" b="1" spc="100"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IV</a:t>
              </a:r>
              <a:endParaRPr kumimoji="0" lang="vi-VN" sz="6000" b="1" i="0" u="none" strike="noStrike" kern="1200" spc="100" normalizeH="0" baseline="0" noProof="0" dirty="0">
                <a:ln w="0">
                  <a:noFill/>
                  <a:prstDash val="solid"/>
                </a:ln>
                <a:solidFill>
                  <a:schemeClr val="bg1"/>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99F6ECE9-5E27-99BE-831F-2C281CF45839}"/>
                </a:ext>
              </a:extLst>
            </p:cNvPr>
            <p:cNvSpPr txBox="1"/>
            <p:nvPr/>
          </p:nvSpPr>
          <p:spPr>
            <a:xfrm>
              <a:off x="3277404" y="1719339"/>
              <a:ext cx="6697540" cy="1137745"/>
            </a:xfrm>
            <a:prstGeom prst="rect">
              <a:avLst/>
            </a:prstGeom>
            <a:noFill/>
          </p:spPr>
          <p:txBody>
            <a:bodyPr wrap="square" rtlCol="0">
              <a:spAutoFit/>
            </a:bodyPr>
            <a:lstStyle/>
            <a:p>
              <a:pPr>
                <a:lnSpc>
                  <a:spcPct val="120000"/>
                </a:lnSpc>
              </a:pPr>
              <a:r>
                <a:rPr lang="en-US" sz="2400" b="1" smtClean="0">
                  <a:solidFill>
                    <a:srgbClr val="C00000"/>
                  </a:solidFill>
                </a:rPr>
                <a:t>CÁC YẾU TỐ ẢNH HƯỞNG ĐẾN CÂN BẰNG HÓA HỌC</a:t>
              </a:r>
              <a:endParaRPr lang="en-US" sz="2400" b="1">
                <a:solidFill>
                  <a:srgbClr val="C00000"/>
                </a:solidFill>
              </a:endParaRPr>
            </a:p>
          </p:txBody>
        </p:sp>
      </p:grpSp>
    </p:spTree>
    <p:extLst>
      <p:ext uri="{BB962C8B-B14F-4D97-AF65-F5344CB8AC3E}">
        <p14:creationId xmlns:p14="http://schemas.microsoft.com/office/powerpoint/2010/main" val="3092516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BAB39A15-74E1-1289-0FB7-6339568642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3" name="Rectangle: Rounded Corners 2">
            <a:extLst>
              <a:ext uri="{FF2B5EF4-FFF2-40B4-BE49-F238E27FC236}">
                <a16:creationId xmlns:a16="http://schemas.microsoft.com/office/drawing/2014/main" xmlns="" id="{E1622381-D4E0-0EC6-14D0-C0BDC2E9ECBC}"/>
              </a:ext>
            </a:extLst>
          </p:cNvPr>
          <p:cNvSpPr/>
          <p:nvPr/>
        </p:nvSpPr>
        <p:spPr>
          <a:xfrm>
            <a:off x="584625" y="576943"/>
            <a:ext cx="11250440" cy="6015264"/>
          </a:xfrm>
          <a:prstGeom prst="roundRect">
            <a:avLst>
              <a:gd name="adj" fmla="val 7981"/>
            </a:avLst>
          </a:prstGeom>
          <a:solidFill>
            <a:schemeClr val="accent4">
              <a:lumMod val="20000"/>
              <a:lumOff val="80000"/>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B2F1AAB7-D646-096D-EA68-DCB473E75B8A}"/>
              </a:ext>
            </a:extLst>
          </p:cNvPr>
          <p:cNvSpPr/>
          <p:nvPr/>
        </p:nvSpPr>
        <p:spPr>
          <a:xfrm>
            <a:off x="914401" y="265793"/>
            <a:ext cx="2774950" cy="622300"/>
          </a:xfrm>
          <a:prstGeom prst="round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Name">
            <a:extLst>
              <a:ext uri="{FF2B5EF4-FFF2-40B4-BE49-F238E27FC236}">
                <a16:creationId xmlns:a16="http://schemas.microsoft.com/office/drawing/2014/main" xmlns="" id="{9EE18354-03A9-1276-1D22-0F9013F7CE7F}"/>
              </a:ext>
            </a:extLst>
          </p:cNvPr>
          <p:cNvSpPr txBox="1"/>
          <p:nvPr/>
        </p:nvSpPr>
        <p:spPr>
          <a:xfrm>
            <a:off x="1571185" y="312158"/>
            <a:ext cx="2054665" cy="529569"/>
          </a:xfrm>
          <a:prstGeom prst="rect">
            <a:avLst/>
          </a:prstGeom>
          <a:noFill/>
          <a:ln>
            <a:noFill/>
          </a:ln>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normalizeH="0" baseline="0" noProof="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rPr>
              <a:t>Khởi động</a:t>
            </a:r>
            <a:endParaRPr kumimoji="0" lang="vi-VN" sz="2800" b="1" i="0" u="none" strike="noStrike" kern="1200" normalizeH="0" baseline="0" noProof="0" dirty="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632E863A-25B2-2FFC-6CBA-65B1FD0F5222}"/>
              </a:ext>
            </a:extLst>
          </p:cNvPr>
          <p:cNvSpPr txBox="1"/>
          <p:nvPr/>
        </p:nvSpPr>
        <p:spPr>
          <a:xfrm>
            <a:off x="0" y="-850900"/>
            <a:ext cx="635000" cy="635000"/>
          </a:xfrm>
          <a:prstGeom prst="rect">
            <a:avLst/>
          </a:prstGeom>
          <a:noFill/>
        </p:spPr>
        <p:txBody>
          <a:bodyPr vert="horz" rtlCol="0">
            <a:spAutoFit/>
          </a:bodyPr>
          <a:lstStyle/>
          <a:p>
            <a:endParaRPr lang="en-US"/>
          </a:p>
        </p:txBody>
      </p:sp>
      <p:grpSp>
        <p:nvGrpSpPr>
          <p:cNvPr id="21" name="Group 20">
            <a:extLst>
              <a:ext uri="{FF2B5EF4-FFF2-40B4-BE49-F238E27FC236}">
                <a16:creationId xmlns:a16="http://schemas.microsoft.com/office/drawing/2014/main" xmlns="" id="{BA698AEE-8302-ED64-CFE3-406566E7BA61}"/>
              </a:ext>
            </a:extLst>
          </p:cNvPr>
          <p:cNvGrpSpPr/>
          <p:nvPr/>
        </p:nvGrpSpPr>
        <p:grpSpPr>
          <a:xfrm>
            <a:off x="613654" y="186418"/>
            <a:ext cx="891296" cy="891296"/>
            <a:chOff x="470779" y="304800"/>
            <a:chExt cx="1177045" cy="1177045"/>
          </a:xfrm>
        </p:grpSpPr>
        <p:sp>
          <p:nvSpPr>
            <p:cNvPr id="4" name="Oval 3">
              <a:extLst>
                <a:ext uri="{FF2B5EF4-FFF2-40B4-BE49-F238E27FC236}">
                  <a16:creationId xmlns:a16="http://schemas.microsoft.com/office/drawing/2014/main" xmlns="" id="{8E82D6F7-1ABF-196D-CFB8-D1F7CD6AEAEE}"/>
                </a:ext>
              </a:extLst>
            </p:cNvPr>
            <p:cNvSpPr/>
            <p:nvPr/>
          </p:nvSpPr>
          <p:spPr>
            <a:xfrm>
              <a:off x="470779" y="304800"/>
              <a:ext cx="1177045" cy="117704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3CDFEDB4-6B5C-21F0-AE2B-FBD58BC81E07}"/>
                </a:ext>
              </a:extLst>
            </p:cNvPr>
            <p:cNvGrpSpPr/>
            <p:nvPr/>
          </p:nvGrpSpPr>
          <p:grpSpPr>
            <a:xfrm>
              <a:off x="727952" y="483365"/>
              <a:ext cx="662698" cy="819914"/>
              <a:chOff x="665601" y="308500"/>
              <a:chExt cx="787400" cy="974200"/>
            </a:xfrm>
          </p:grpSpPr>
          <p:grpSp>
            <p:nvGrpSpPr>
              <p:cNvPr id="8" name="Google Shape;30510;p89">
                <a:extLst>
                  <a:ext uri="{FF2B5EF4-FFF2-40B4-BE49-F238E27FC236}">
                    <a16:creationId xmlns:a16="http://schemas.microsoft.com/office/drawing/2014/main" xmlns="" id="{4B7375CC-BC37-EB10-2BD4-DE72B83B277D}"/>
                  </a:ext>
                </a:extLst>
              </p:cNvPr>
              <p:cNvGrpSpPr/>
              <p:nvPr/>
            </p:nvGrpSpPr>
            <p:grpSpPr>
              <a:xfrm>
                <a:off x="896971" y="308500"/>
                <a:ext cx="324660" cy="679110"/>
                <a:chOff x="-39205336" y="3220175"/>
                <a:chExt cx="185100" cy="318225"/>
              </a:xfrm>
              <a:solidFill>
                <a:srgbClr val="00B0F0"/>
              </a:solidFill>
            </p:grpSpPr>
            <p:sp>
              <p:nvSpPr>
                <p:cNvPr id="9" name="Google Shape;30511;p89">
                  <a:extLst>
                    <a:ext uri="{FF2B5EF4-FFF2-40B4-BE49-F238E27FC236}">
                      <a16:creationId xmlns:a16="http://schemas.microsoft.com/office/drawing/2014/main" xmlns="" id="{3FAD643F-7C0D-E07C-311B-6E0A52082AD8}"/>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12;p89">
                  <a:extLst>
                    <a:ext uri="{FF2B5EF4-FFF2-40B4-BE49-F238E27FC236}">
                      <a16:creationId xmlns:a16="http://schemas.microsoft.com/office/drawing/2014/main" xmlns="" id="{437D6FCF-1B1B-B366-698D-5B81E3F854DF}"/>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xmlns="" id="{6B06EB9F-91A2-9A9F-CF8F-DF7E0AE27190}"/>
                  </a:ext>
                </a:extLst>
              </p:cNvPr>
              <p:cNvPicPr>
                <a:picLocks noChangeAspect="1"/>
              </p:cNvPicPr>
              <p:nvPr/>
            </p:nvPicPr>
            <p:blipFill>
              <a:blip r:embed="rId3"/>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23" name="TextBox 22">
            <a:extLst>
              <a:ext uri="{FF2B5EF4-FFF2-40B4-BE49-F238E27FC236}">
                <a16:creationId xmlns:a16="http://schemas.microsoft.com/office/drawing/2014/main" xmlns="" id="{B74F3D27-3D27-B414-78C9-362C28149BE1}"/>
              </a:ext>
            </a:extLst>
          </p:cNvPr>
          <p:cNvSpPr txBox="1"/>
          <p:nvPr/>
        </p:nvSpPr>
        <p:spPr>
          <a:xfrm>
            <a:off x="804281" y="1094014"/>
            <a:ext cx="10583438" cy="1743491"/>
          </a:xfrm>
          <a:prstGeom prst="rect">
            <a:avLst/>
          </a:prstGeom>
          <a:noFill/>
        </p:spPr>
        <p:txBody>
          <a:bodyPr wrap="square" rtlCol="0">
            <a:spAutoFit/>
          </a:bodyPr>
          <a:lstStyle/>
          <a:p>
            <a:pPr>
              <a:lnSpc>
                <a:spcPct val="125000"/>
              </a:lnSpc>
            </a:pPr>
            <a:r>
              <a:rPr lang="en-US" sz="2200"/>
              <a:t>Khí NO</a:t>
            </a:r>
            <a:r>
              <a:rPr lang="en-US" sz="2200" baseline="-25000"/>
              <a:t>2</a:t>
            </a:r>
            <a:r>
              <a:rPr lang="en-US" sz="2200"/>
              <a:t> (màu đỏ nâu) liên tục chuyển thành khí N</a:t>
            </a:r>
            <a:r>
              <a:rPr lang="en-US" sz="2200" baseline="-25000"/>
              <a:t>2</a:t>
            </a:r>
            <a:r>
              <a:rPr lang="en-US" sz="2200"/>
              <a:t>O</a:t>
            </a:r>
            <a:r>
              <a:rPr lang="en-US" sz="2200" baseline="-25000"/>
              <a:t>4</a:t>
            </a:r>
            <a:r>
              <a:rPr lang="en-US" sz="2200"/>
              <a:t> (không màu) và ngược lại, tại một điều kiện xác định. Cũng tại điều kiện này, bình khí NO</a:t>
            </a:r>
            <a:r>
              <a:rPr lang="en-US" sz="2200" baseline="-25000"/>
              <a:t>2</a:t>
            </a:r>
            <a:r>
              <a:rPr lang="en-US" sz="2200"/>
              <a:t> hay bình khí N</a:t>
            </a:r>
            <a:r>
              <a:rPr lang="en-US" sz="2200" baseline="-25000"/>
              <a:t>2</a:t>
            </a:r>
            <a:r>
              <a:rPr lang="en-US" sz="2200"/>
              <a:t>O</a:t>
            </a:r>
            <a:r>
              <a:rPr lang="en-US" sz="2200" baseline="-25000"/>
              <a:t>4</a:t>
            </a:r>
            <a:r>
              <a:rPr lang="en-US" sz="2200"/>
              <a:t> (Hình 1.1), sau những khoảng thời gian xác định đều chuyển thành hỗn hợp khí có thành phần như nhau và không đổi theo thời gian.</a:t>
            </a:r>
          </a:p>
        </p:txBody>
      </p:sp>
      <p:sp>
        <p:nvSpPr>
          <p:cNvPr id="24" name="TextBox 23">
            <a:extLst>
              <a:ext uri="{FF2B5EF4-FFF2-40B4-BE49-F238E27FC236}">
                <a16:creationId xmlns:a16="http://schemas.microsoft.com/office/drawing/2014/main" xmlns="" id="{17602BD5-AFD7-7583-4F95-726ABA0259A4}"/>
              </a:ext>
            </a:extLst>
          </p:cNvPr>
          <p:cNvSpPr txBox="1"/>
          <p:nvPr/>
        </p:nvSpPr>
        <p:spPr>
          <a:xfrm>
            <a:off x="804281" y="5520213"/>
            <a:ext cx="10803094" cy="897105"/>
          </a:xfrm>
          <a:prstGeom prst="rect">
            <a:avLst/>
          </a:prstGeom>
          <a:noFill/>
        </p:spPr>
        <p:txBody>
          <a:bodyPr wrap="square" rtlCol="0">
            <a:spAutoFit/>
          </a:bodyPr>
          <a:lstStyle/>
          <a:p>
            <a:pPr>
              <a:lnSpc>
                <a:spcPct val="125000"/>
              </a:lnSpc>
            </a:pPr>
            <a:r>
              <a:rPr lang="en-US" sz="2200"/>
              <a:t>Tại thời điểm hỗn hợp khí trong hai bình có thành phần như nhau, có phản ứng diễn ra trong hai bình này hay không?</a:t>
            </a:r>
          </a:p>
        </p:txBody>
      </p:sp>
      <p:grpSp>
        <p:nvGrpSpPr>
          <p:cNvPr id="7" name="Group 6">
            <a:extLst>
              <a:ext uri="{FF2B5EF4-FFF2-40B4-BE49-F238E27FC236}">
                <a16:creationId xmlns:a16="http://schemas.microsoft.com/office/drawing/2014/main" xmlns="" id="{DF11D14C-F335-8676-84F4-B59435F5681B}"/>
              </a:ext>
            </a:extLst>
          </p:cNvPr>
          <p:cNvGrpSpPr/>
          <p:nvPr/>
        </p:nvGrpSpPr>
        <p:grpSpPr>
          <a:xfrm>
            <a:off x="868023" y="3004457"/>
            <a:ext cx="10679239" cy="2467429"/>
            <a:chOff x="868023" y="3004457"/>
            <a:chExt cx="10679239" cy="2467429"/>
          </a:xfrm>
        </p:grpSpPr>
        <p:sp>
          <p:nvSpPr>
            <p:cNvPr id="22" name="Rectangle 21">
              <a:extLst>
                <a:ext uri="{FF2B5EF4-FFF2-40B4-BE49-F238E27FC236}">
                  <a16:creationId xmlns:a16="http://schemas.microsoft.com/office/drawing/2014/main" xmlns="" id="{4B2D5875-33AB-89A5-C6FB-67E34EAD56BE}"/>
                </a:ext>
              </a:extLst>
            </p:cNvPr>
            <p:cNvSpPr/>
            <p:nvPr/>
          </p:nvSpPr>
          <p:spPr>
            <a:xfrm>
              <a:off x="868023" y="3004457"/>
              <a:ext cx="3110464" cy="18210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B2C5FA17-5A5C-AA37-A331-A0A585610E7B}"/>
                </a:ext>
              </a:extLst>
            </p:cNvPr>
            <p:cNvSpPr/>
            <p:nvPr/>
          </p:nvSpPr>
          <p:spPr>
            <a:xfrm>
              <a:off x="3865830" y="4952246"/>
              <a:ext cx="4460340" cy="51964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Hình 1.1. Sự biến đổi NO</a:t>
              </a:r>
              <a:r>
                <a:rPr lang="en-US" sz="2000" b="1" baseline="-25000"/>
                <a:t>2</a:t>
              </a:r>
              <a:r>
                <a:rPr lang="en-US" sz="2000" b="1"/>
                <a:t> và N</a:t>
              </a:r>
              <a:r>
                <a:rPr lang="en-US" sz="2000" b="1" baseline="-25000"/>
                <a:t>2</a:t>
              </a:r>
              <a:r>
                <a:rPr lang="en-US" sz="2000" b="1"/>
                <a:t>O</a:t>
              </a:r>
              <a:r>
                <a:rPr lang="en-US" sz="2000" b="1" baseline="-25000"/>
                <a:t>4</a:t>
              </a:r>
              <a:endParaRPr lang="en-US" sz="2000" b="1"/>
            </a:p>
          </p:txBody>
        </p:sp>
        <p:sp>
          <p:nvSpPr>
            <p:cNvPr id="28" name="Rectangle 27">
              <a:extLst>
                <a:ext uri="{FF2B5EF4-FFF2-40B4-BE49-F238E27FC236}">
                  <a16:creationId xmlns:a16="http://schemas.microsoft.com/office/drawing/2014/main" xmlns="" id="{DD756C2D-ABE6-F0A3-367E-3D20776D27D9}"/>
                </a:ext>
              </a:extLst>
            </p:cNvPr>
            <p:cNvSpPr/>
            <p:nvPr/>
          </p:nvSpPr>
          <p:spPr>
            <a:xfrm>
              <a:off x="4652411" y="3004457"/>
              <a:ext cx="3110464" cy="18210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F91431CC-3A8A-A6B6-5524-F2BC79033A85}"/>
                </a:ext>
              </a:extLst>
            </p:cNvPr>
            <p:cNvSpPr/>
            <p:nvPr/>
          </p:nvSpPr>
          <p:spPr>
            <a:xfrm>
              <a:off x="8436798" y="3004457"/>
              <a:ext cx="3110464" cy="18210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C167AF73-992C-07F7-C8E1-30BC06BAAC2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919619" y="3437014"/>
              <a:ext cx="591909" cy="426128"/>
            </a:xfrm>
            <a:prstGeom prst="rect">
              <a:avLst/>
            </a:prstGeom>
          </p:spPr>
        </p:pic>
        <p:sp>
          <p:nvSpPr>
            <p:cNvPr id="34" name="TextBox 33">
              <a:extLst>
                <a:ext uri="{FF2B5EF4-FFF2-40B4-BE49-F238E27FC236}">
                  <a16:creationId xmlns:a16="http://schemas.microsoft.com/office/drawing/2014/main" xmlns="" id="{22C79A0C-3C7D-466A-51CB-B1FED7FDF0E0}"/>
                </a:ext>
              </a:extLst>
            </p:cNvPr>
            <p:cNvSpPr txBox="1"/>
            <p:nvPr/>
          </p:nvSpPr>
          <p:spPr>
            <a:xfrm>
              <a:off x="1820508" y="3014851"/>
              <a:ext cx="1205494" cy="473912"/>
            </a:xfrm>
            <a:prstGeom prst="rect">
              <a:avLst/>
            </a:prstGeom>
            <a:noFill/>
          </p:spPr>
          <p:txBody>
            <a:bodyPr wrap="square" rtlCol="0">
              <a:spAutoFit/>
            </a:bodyPr>
            <a:lstStyle/>
            <a:p>
              <a:pPr algn="ctr">
                <a:lnSpc>
                  <a:spcPct val="125000"/>
                </a:lnSpc>
              </a:pPr>
              <a:r>
                <a:rPr lang="en-US" sz="2200" b="1">
                  <a:solidFill>
                    <a:srgbClr val="002060"/>
                  </a:solidFill>
                </a:rPr>
                <a:t>NO</a:t>
              </a:r>
              <a:r>
                <a:rPr lang="en-US" sz="2200" b="1" baseline="-25000">
                  <a:solidFill>
                    <a:srgbClr val="002060"/>
                  </a:solidFill>
                </a:rPr>
                <a:t>2</a:t>
              </a:r>
              <a:endParaRPr lang="en-US" sz="2200" b="1">
                <a:solidFill>
                  <a:srgbClr val="002060"/>
                </a:solidFill>
              </a:endParaRPr>
            </a:p>
          </p:txBody>
        </p:sp>
        <p:sp>
          <p:nvSpPr>
            <p:cNvPr id="35" name="TextBox 34">
              <a:extLst>
                <a:ext uri="{FF2B5EF4-FFF2-40B4-BE49-F238E27FC236}">
                  <a16:creationId xmlns:a16="http://schemas.microsoft.com/office/drawing/2014/main" xmlns="" id="{AD91CEBE-7398-7DF2-67A6-4BE9B914C3D0}"/>
                </a:ext>
              </a:extLst>
            </p:cNvPr>
            <p:cNvSpPr txBox="1"/>
            <p:nvPr/>
          </p:nvSpPr>
          <p:spPr>
            <a:xfrm>
              <a:off x="5274193" y="3014851"/>
              <a:ext cx="1866900" cy="473912"/>
            </a:xfrm>
            <a:prstGeom prst="rect">
              <a:avLst/>
            </a:prstGeom>
            <a:noFill/>
          </p:spPr>
          <p:txBody>
            <a:bodyPr wrap="square" rtlCol="0">
              <a:spAutoFit/>
            </a:bodyPr>
            <a:lstStyle/>
            <a:p>
              <a:pPr algn="ctr">
                <a:lnSpc>
                  <a:spcPct val="125000"/>
                </a:lnSpc>
              </a:pPr>
              <a:r>
                <a:rPr lang="en-US" sz="2200" b="1">
                  <a:solidFill>
                    <a:srgbClr val="002060"/>
                  </a:solidFill>
                </a:rPr>
                <a:t>NO</a:t>
              </a:r>
              <a:r>
                <a:rPr lang="en-US" sz="2200" b="1" baseline="-25000">
                  <a:solidFill>
                    <a:srgbClr val="002060"/>
                  </a:solidFill>
                </a:rPr>
                <a:t>2</a:t>
              </a:r>
              <a:r>
                <a:rPr lang="en-US" sz="2200" b="1">
                  <a:solidFill>
                    <a:srgbClr val="002060"/>
                  </a:solidFill>
                </a:rPr>
                <a:t> và N</a:t>
              </a:r>
              <a:r>
                <a:rPr lang="en-US" sz="2200" b="1" baseline="-25000">
                  <a:solidFill>
                    <a:srgbClr val="002060"/>
                  </a:solidFill>
                </a:rPr>
                <a:t>2</a:t>
              </a:r>
              <a:r>
                <a:rPr lang="en-US" sz="2200" b="1">
                  <a:solidFill>
                    <a:srgbClr val="002060"/>
                  </a:solidFill>
                </a:rPr>
                <a:t>O</a:t>
              </a:r>
              <a:r>
                <a:rPr lang="en-US" sz="2200" b="1" baseline="-25000">
                  <a:solidFill>
                    <a:srgbClr val="002060"/>
                  </a:solidFill>
                </a:rPr>
                <a:t>4</a:t>
              </a:r>
              <a:endParaRPr lang="en-US" sz="2200" b="1">
                <a:solidFill>
                  <a:srgbClr val="002060"/>
                </a:solidFill>
              </a:endParaRPr>
            </a:p>
          </p:txBody>
        </p:sp>
        <p:sp>
          <p:nvSpPr>
            <p:cNvPr id="36" name="TextBox 35">
              <a:extLst>
                <a:ext uri="{FF2B5EF4-FFF2-40B4-BE49-F238E27FC236}">
                  <a16:creationId xmlns:a16="http://schemas.microsoft.com/office/drawing/2014/main" xmlns="" id="{30255397-A73C-2047-6694-176523D44271}"/>
                </a:ext>
              </a:extLst>
            </p:cNvPr>
            <p:cNvSpPr txBox="1"/>
            <p:nvPr/>
          </p:nvSpPr>
          <p:spPr>
            <a:xfrm>
              <a:off x="9058580" y="3014851"/>
              <a:ext cx="1866900" cy="473912"/>
            </a:xfrm>
            <a:prstGeom prst="rect">
              <a:avLst/>
            </a:prstGeom>
            <a:noFill/>
          </p:spPr>
          <p:txBody>
            <a:bodyPr wrap="square" rtlCol="0">
              <a:spAutoFit/>
            </a:bodyPr>
            <a:lstStyle/>
            <a:p>
              <a:pPr algn="ctr">
                <a:lnSpc>
                  <a:spcPct val="125000"/>
                </a:lnSpc>
              </a:pPr>
              <a:r>
                <a:rPr lang="en-US" sz="2200" b="1">
                  <a:solidFill>
                    <a:srgbClr val="002060"/>
                  </a:solidFill>
                </a:rPr>
                <a:t>N</a:t>
              </a:r>
              <a:r>
                <a:rPr lang="en-US" sz="2200" b="1" baseline="-25000">
                  <a:solidFill>
                    <a:srgbClr val="002060"/>
                  </a:solidFill>
                </a:rPr>
                <a:t>2</a:t>
              </a:r>
              <a:r>
                <a:rPr lang="en-US" sz="2200" b="1">
                  <a:solidFill>
                    <a:srgbClr val="002060"/>
                  </a:solidFill>
                </a:rPr>
                <a:t>O</a:t>
              </a:r>
              <a:r>
                <a:rPr lang="en-US" sz="2200" b="1" baseline="-25000">
                  <a:solidFill>
                    <a:srgbClr val="002060"/>
                  </a:solidFill>
                </a:rPr>
                <a:t>4</a:t>
              </a:r>
              <a:endParaRPr lang="en-US" sz="2200" b="1">
                <a:solidFill>
                  <a:srgbClr val="002060"/>
                </a:solidFill>
              </a:endParaRPr>
            </a:p>
          </p:txBody>
        </p:sp>
        <p:pic>
          <p:nvPicPr>
            <p:cNvPr id="37" name="Picture 36">
              <a:extLst>
                <a:ext uri="{FF2B5EF4-FFF2-40B4-BE49-F238E27FC236}">
                  <a16:creationId xmlns:a16="http://schemas.microsoft.com/office/drawing/2014/main" xmlns="" id="{1457BA4C-1C7A-AEBA-9825-93716483A9D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957947" y="4193247"/>
              <a:ext cx="591909" cy="426128"/>
            </a:xfrm>
            <a:prstGeom prst="rect">
              <a:avLst/>
            </a:prstGeom>
          </p:spPr>
        </p:pic>
        <p:pic>
          <p:nvPicPr>
            <p:cNvPr id="38" name="Picture 37">
              <a:extLst>
                <a:ext uri="{FF2B5EF4-FFF2-40B4-BE49-F238E27FC236}">
                  <a16:creationId xmlns:a16="http://schemas.microsoft.com/office/drawing/2014/main" xmlns="" id="{9DC3273D-6BBA-A607-4563-4A8BFB5BCA9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1567242" y="4199020"/>
              <a:ext cx="591909" cy="426128"/>
            </a:xfrm>
            <a:prstGeom prst="rect">
              <a:avLst/>
            </a:prstGeom>
          </p:spPr>
        </p:pic>
        <p:pic>
          <p:nvPicPr>
            <p:cNvPr id="39" name="Picture 38">
              <a:extLst>
                <a:ext uri="{FF2B5EF4-FFF2-40B4-BE49-F238E27FC236}">
                  <a16:creationId xmlns:a16="http://schemas.microsoft.com/office/drawing/2014/main" xmlns="" id="{B8C2BA6E-1618-9759-0E67-E433C6F19498}"/>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1436734" y="3607515"/>
              <a:ext cx="591909" cy="426128"/>
            </a:xfrm>
            <a:prstGeom prst="rect">
              <a:avLst/>
            </a:prstGeom>
          </p:spPr>
        </p:pic>
        <p:pic>
          <p:nvPicPr>
            <p:cNvPr id="40" name="Picture 39">
              <a:extLst>
                <a:ext uri="{FF2B5EF4-FFF2-40B4-BE49-F238E27FC236}">
                  <a16:creationId xmlns:a16="http://schemas.microsoft.com/office/drawing/2014/main" xmlns="" id="{BD8E8DB9-15E1-1D3C-6522-1E88D25E57D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1967779" y="3562478"/>
              <a:ext cx="591909" cy="426128"/>
            </a:xfrm>
            <a:prstGeom prst="rect">
              <a:avLst/>
            </a:prstGeom>
          </p:spPr>
        </p:pic>
        <p:pic>
          <p:nvPicPr>
            <p:cNvPr id="41" name="Picture 40">
              <a:extLst>
                <a:ext uri="{FF2B5EF4-FFF2-40B4-BE49-F238E27FC236}">
                  <a16:creationId xmlns:a16="http://schemas.microsoft.com/office/drawing/2014/main" xmlns="" id="{02BA3FAF-AE0E-325B-3182-B4EF53BC562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2112785" y="4219649"/>
              <a:ext cx="591909" cy="426128"/>
            </a:xfrm>
            <a:prstGeom prst="rect">
              <a:avLst/>
            </a:prstGeom>
          </p:spPr>
        </p:pic>
        <p:pic>
          <p:nvPicPr>
            <p:cNvPr id="44" name="Picture 43">
              <a:extLst>
                <a:ext uri="{FF2B5EF4-FFF2-40B4-BE49-F238E27FC236}">
                  <a16:creationId xmlns:a16="http://schemas.microsoft.com/office/drawing/2014/main" xmlns="" id="{DC395E13-FE32-21D3-E6FD-DED277FCDB1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2689415" y="4199021"/>
              <a:ext cx="591909" cy="426128"/>
            </a:xfrm>
            <a:prstGeom prst="rect">
              <a:avLst/>
            </a:prstGeom>
          </p:spPr>
        </p:pic>
        <p:pic>
          <p:nvPicPr>
            <p:cNvPr id="45" name="Picture 44">
              <a:extLst>
                <a:ext uri="{FF2B5EF4-FFF2-40B4-BE49-F238E27FC236}">
                  <a16:creationId xmlns:a16="http://schemas.microsoft.com/office/drawing/2014/main" xmlns="" id="{1D665E95-981A-5F03-9EFD-0C8CB3D12D04}"/>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2574146" y="3607515"/>
              <a:ext cx="591909" cy="426128"/>
            </a:xfrm>
            <a:prstGeom prst="rect">
              <a:avLst/>
            </a:prstGeom>
          </p:spPr>
        </p:pic>
        <p:pic>
          <p:nvPicPr>
            <p:cNvPr id="46" name="Picture 45">
              <a:extLst>
                <a:ext uri="{FF2B5EF4-FFF2-40B4-BE49-F238E27FC236}">
                  <a16:creationId xmlns:a16="http://schemas.microsoft.com/office/drawing/2014/main" xmlns="" id="{5F951CC1-78E8-C161-8CC5-EA98EC9CD8C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3221782" y="3437014"/>
              <a:ext cx="591909" cy="426128"/>
            </a:xfrm>
            <a:prstGeom prst="rect">
              <a:avLst/>
            </a:prstGeom>
          </p:spPr>
        </p:pic>
        <p:pic>
          <p:nvPicPr>
            <p:cNvPr id="47" name="Picture 46">
              <a:extLst>
                <a:ext uri="{FF2B5EF4-FFF2-40B4-BE49-F238E27FC236}">
                  <a16:creationId xmlns:a16="http://schemas.microsoft.com/office/drawing/2014/main" xmlns="" id="{3F8AD75D-1495-DC7E-591E-709D062C28D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3260110" y="4193247"/>
              <a:ext cx="591909" cy="426128"/>
            </a:xfrm>
            <a:prstGeom prst="rect">
              <a:avLst/>
            </a:prstGeom>
          </p:spPr>
        </p:pic>
        <p:sp>
          <p:nvSpPr>
            <p:cNvPr id="48" name="Arrow: Right 47">
              <a:extLst>
                <a:ext uri="{FF2B5EF4-FFF2-40B4-BE49-F238E27FC236}">
                  <a16:creationId xmlns:a16="http://schemas.microsoft.com/office/drawing/2014/main" xmlns="" id="{38B856A7-5F4B-AADB-06C4-A72726C1A7E6}"/>
                </a:ext>
              </a:extLst>
            </p:cNvPr>
            <p:cNvSpPr/>
            <p:nvPr/>
          </p:nvSpPr>
          <p:spPr>
            <a:xfrm>
              <a:off x="4083039" y="3715170"/>
              <a:ext cx="464820" cy="3996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xmlns="" id="{9683450B-9ABE-02E6-66F6-20002D233268}"/>
                </a:ext>
              </a:extLst>
            </p:cNvPr>
            <p:cNvSpPr/>
            <p:nvPr/>
          </p:nvSpPr>
          <p:spPr>
            <a:xfrm flipH="1">
              <a:off x="7869636" y="3715170"/>
              <a:ext cx="464820" cy="3996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ED4821DD-51B1-5B6F-BC8A-BFA5BC7EB7C2}"/>
                </a:ext>
              </a:extLst>
            </p:cNvPr>
            <p:cNvGrpSpPr/>
            <p:nvPr/>
          </p:nvGrpSpPr>
          <p:grpSpPr>
            <a:xfrm>
              <a:off x="4877024" y="3514440"/>
              <a:ext cx="813502" cy="591909"/>
              <a:chOff x="5387564" y="3674460"/>
              <a:chExt cx="813502" cy="591909"/>
            </a:xfrm>
          </p:grpSpPr>
          <p:pic>
            <p:nvPicPr>
              <p:cNvPr id="33" name="Picture 32">
                <a:extLst>
                  <a:ext uri="{FF2B5EF4-FFF2-40B4-BE49-F238E27FC236}">
                    <a16:creationId xmlns:a16="http://schemas.microsoft.com/office/drawing/2014/main" xmlns="" id="{745E5ED3-49D3-E56A-39CC-0A687ED68F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50" name="Picture 49">
                <a:extLst>
                  <a:ext uri="{FF2B5EF4-FFF2-40B4-BE49-F238E27FC236}">
                    <a16:creationId xmlns:a16="http://schemas.microsoft.com/office/drawing/2014/main" xmlns="" id="{4478788F-C931-DE54-90B6-1D7F4F2B22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52" name="Group 51">
              <a:extLst>
                <a:ext uri="{FF2B5EF4-FFF2-40B4-BE49-F238E27FC236}">
                  <a16:creationId xmlns:a16="http://schemas.microsoft.com/office/drawing/2014/main" xmlns="" id="{E541D498-C7A9-7579-651D-95D5BE508681}"/>
                </a:ext>
              </a:extLst>
            </p:cNvPr>
            <p:cNvGrpSpPr/>
            <p:nvPr/>
          </p:nvGrpSpPr>
          <p:grpSpPr>
            <a:xfrm>
              <a:off x="6705600" y="3546932"/>
              <a:ext cx="813502" cy="591909"/>
              <a:chOff x="5387564" y="3674460"/>
              <a:chExt cx="813502" cy="591909"/>
            </a:xfrm>
          </p:grpSpPr>
          <p:pic>
            <p:nvPicPr>
              <p:cNvPr id="53" name="Picture 52">
                <a:extLst>
                  <a:ext uri="{FF2B5EF4-FFF2-40B4-BE49-F238E27FC236}">
                    <a16:creationId xmlns:a16="http://schemas.microsoft.com/office/drawing/2014/main" xmlns="" id="{E3EFBB34-4176-1D5C-3E73-76F7466A98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54" name="Picture 53">
                <a:extLst>
                  <a:ext uri="{FF2B5EF4-FFF2-40B4-BE49-F238E27FC236}">
                    <a16:creationId xmlns:a16="http://schemas.microsoft.com/office/drawing/2014/main" xmlns="" id="{B592C1AF-F15A-0B34-EA8E-11EC4027BF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55" name="Group 54">
              <a:extLst>
                <a:ext uri="{FF2B5EF4-FFF2-40B4-BE49-F238E27FC236}">
                  <a16:creationId xmlns:a16="http://schemas.microsoft.com/office/drawing/2014/main" xmlns="" id="{691606FF-C335-35EA-2832-35AAE7616E43}"/>
                </a:ext>
              </a:extLst>
            </p:cNvPr>
            <p:cNvGrpSpPr/>
            <p:nvPr/>
          </p:nvGrpSpPr>
          <p:grpSpPr>
            <a:xfrm>
              <a:off x="5773439" y="4150483"/>
              <a:ext cx="813502" cy="591909"/>
              <a:chOff x="5387564" y="3674460"/>
              <a:chExt cx="813502" cy="591909"/>
            </a:xfrm>
          </p:grpSpPr>
          <p:pic>
            <p:nvPicPr>
              <p:cNvPr id="56" name="Picture 55">
                <a:extLst>
                  <a:ext uri="{FF2B5EF4-FFF2-40B4-BE49-F238E27FC236}">
                    <a16:creationId xmlns:a16="http://schemas.microsoft.com/office/drawing/2014/main" xmlns="" id="{DC56A5D5-96A4-D7FA-EE73-99B8DD2CF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57" name="Picture 56">
                <a:extLst>
                  <a:ext uri="{FF2B5EF4-FFF2-40B4-BE49-F238E27FC236}">
                    <a16:creationId xmlns:a16="http://schemas.microsoft.com/office/drawing/2014/main" xmlns="" id="{DFD8FCF9-4EBF-AC07-F277-D1877EC6C5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pic>
          <p:nvPicPr>
            <p:cNvPr id="58" name="Picture 57">
              <a:extLst>
                <a:ext uri="{FF2B5EF4-FFF2-40B4-BE49-F238E27FC236}">
                  <a16:creationId xmlns:a16="http://schemas.microsoft.com/office/drawing/2014/main" xmlns="" id="{7A29439F-8B88-56B9-2634-2F1D33FC6C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5826866" y="3619260"/>
              <a:ext cx="591909" cy="426128"/>
            </a:xfrm>
            <a:prstGeom prst="rect">
              <a:avLst/>
            </a:prstGeom>
          </p:spPr>
        </p:pic>
        <p:pic>
          <p:nvPicPr>
            <p:cNvPr id="59" name="Picture 58">
              <a:extLst>
                <a:ext uri="{FF2B5EF4-FFF2-40B4-BE49-F238E27FC236}">
                  <a16:creationId xmlns:a16="http://schemas.microsoft.com/office/drawing/2014/main" xmlns="" id="{D9FDCBB7-DC46-DA14-1E60-6A775B2F9B4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4996188" y="4248746"/>
              <a:ext cx="591909" cy="426128"/>
            </a:xfrm>
            <a:prstGeom prst="rect">
              <a:avLst/>
            </a:prstGeom>
          </p:spPr>
        </p:pic>
        <p:pic>
          <p:nvPicPr>
            <p:cNvPr id="60" name="Picture 59">
              <a:extLst>
                <a:ext uri="{FF2B5EF4-FFF2-40B4-BE49-F238E27FC236}">
                  <a16:creationId xmlns:a16="http://schemas.microsoft.com/office/drawing/2014/main" xmlns="" id="{46BC6405-5862-1C6B-25B1-79079696193A}"/>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6798162" y="4242449"/>
              <a:ext cx="591909" cy="426128"/>
            </a:xfrm>
            <a:prstGeom prst="rect">
              <a:avLst/>
            </a:prstGeom>
          </p:spPr>
        </p:pic>
        <p:grpSp>
          <p:nvGrpSpPr>
            <p:cNvPr id="61" name="Group 60">
              <a:extLst>
                <a:ext uri="{FF2B5EF4-FFF2-40B4-BE49-F238E27FC236}">
                  <a16:creationId xmlns:a16="http://schemas.microsoft.com/office/drawing/2014/main" xmlns="" id="{C7FE20FF-278A-4782-FB79-05250AB6E1B7}"/>
                </a:ext>
              </a:extLst>
            </p:cNvPr>
            <p:cNvGrpSpPr/>
            <p:nvPr/>
          </p:nvGrpSpPr>
          <p:grpSpPr>
            <a:xfrm>
              <a:off x="8568009" y="3478881"/>
              <a:ext cx="813502" cy="591909"/>
              <a:chOff x="5387564" y="3674460"/>
              <a:chExt cx="813502" cy="591909"/>
            </a:xfrm>
          </p:grpSpPr>
          <p:pic>
            <p:nvPicPr>
              <p:cNvPr id="62" name="Picture 61">
                <a:extLst>
                  <a:ext uri="{FF2B5EF4-FFF2-40B4-BE49-F238E27FC236}">
                    <a16:creationId xmlns:a16="http://schemas.microsoft.com/office/drawing/2014/main" xmlns="" id="{BFA940D0-EDC7-70F6-46E1-8658F53CA7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63" name="Picture 62">
                <a:extLst>
                  <a:ext uri="{FF2B5EF4-FFF2-40B4-BE49-F238E27FC236}">
                    <a16:creationId xmlns:a16="http://schemas.microsoft.com/office/drawing/2014/main" xmlns="" id="{C3BE1E83-6B59-670C-88CF-773C75AF3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64" name="Group 63">
              <a:extLst>
                <a:ext uri="{FF2B5EF4-FFF2-40B4-BE49-F238E27FC236}">
                  <a16:creationId xmlns:a16="http://schemas.microsoft.com/office/drawing/2014/main" xmlns="" id="{90A652A4-217C-23C5-DA07-2E8498DFF98D}"/>
                </a:ext>
              </a:extLst>
            </p:cNvPr>
            <p:cNvGrpSpPr/>
            <p:nvPr/>
          </p:nvGrpSpPr>
          <p:grpSpPr>
            <a:xfrm>
              <a:off x="9619256" y="3522456"/>
              <a:ext cx="813502" cy="591909"/>
              <a:chOff x="5387564" y="3674460"/>
              <a:chExt cx="813502" cy="591909"/>
            </a:xfrm>
          </p:grpSpPr>
          <p:pic>
            <p:nvPicPr>
              <p:cNvPr id="65" name="Picture 64">
                <a:extLst>
                  <a:ext uri="{FF2B5EF4-FFF2-40B4-BE49-F238E27FC236}">
                    <a16:creationId xmlns:a16="http://schemas.microsoft.com/office/drawing/2014/main" xmlns="" id="{79BDAFAE-6511-850F-76ED-000FA8210E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66" name="Picture 65">
                <a:extLst>
                  <a:ext uri="{FF2B5EF4-FFF2-40B4-BE49-F238E27FC236}">
                    <a16:creationId xmlns:a16="http://schemas.microsoft.com/office/drawing/2014/main" xmlns="" id="{D5291F82-41F1-0387-7A44-BC231ECA1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67" name="Group 66">
              <a:extLst>
                <a:ext uri="{FF2B5EF4-FFF2-40B4-BE49-F238E27FC236}">
                  <a16:creationId xmlns:a16="http://schemas.microsoft.com/office/drawing/2014/main" xmlns="" id="{B57254F8-B031-D84E-78FF-F1F849A1BA3E}"/>
                </a:ext>
              </a:extLst>
            </p:cNvPr>
            <p:cNvGrpSpPr/>
            <p:nvPr/>
          </p:nvGrpSpPr>
          <p:grpSpPr>
            <a:xfrm>
              <a:off x="10616145" y="3515255"/>
              <a:ext cx="813502" cy="591909"/>
              <a:chOff x="5387564" y="3674460"/>
              <a:chExt cx="813502" cy="591909"/>
            </a:xfrm>
          </p:grpSpPr>
          <p:pic>
            <p:nvPicPr>
              <p:cNvPr id="68" name="Picture 67">
                <a:extLst>
                  <a:ext uri="{FF2B5EF4-FFF2-40B4-BE49-F238E27FC236}">
                    <a16:creationId xmlns:a16="http://schemas.microsoft.com/office/drawing/2014/main" xmlns="" id="{DA6B0E4A-5675-7FA8-0F29-47A13B791B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69" name="Picture 68">
                <a:extLst>
                  <a:ext uri="{FF2B5EF4-FFF2-40B4-BE49-F238E27FC236}">
                    <a16:creationId xmlns:a16="http://schemas.microsoft.com/office/drawing/2014/main" xmlns="" id="{B95C7DCD-0302-B199-E37E-E167C44F4C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70" name="Group 69">
              <a:extLst>
                <a:ext uri="{FF2B5EF4-FFF2-40B4-BE49-F238E27FC236}">
                  <a16:creationId xmlns:a16="http://schemas.microsoft.com/office/drawing/2014/main" xmlns="" id="{E461D831-D5CD-050A-FB13-7385CA17A0F0}"/>
                </a:ext>
              </a:extLst>
            </p:cNvPr>
            <p:cNvGrpSpPr/>
            <p:nvPr/>
          </p:nvGrpSpPr>
          <p:grpSpPr>
            <a:xfrm>
              <a:off x="8855104" y="4133215"/>
              <a:ext cx="813502" cy="591909"/>
              <a:chOff x="5387564" y="3674460"/>
              <a:chExt cx="813502" cy="591909"/>
            </a:xfrm>
          </p:grpSpPr>
          <p:pic>
            <p:nvPicPr>
              <p:cNvPr id="71" name="Picture 70">
                <a:extLst>
                  <a:ext uri="{FF2B5EF4-FFF2-40B4-BE49-F238E27FC236}">
                    <a16:creationId xmlns:a16="http://schemas.microsoft.com/office/drawing/2014/main" xmlns="" id="{746D2B6E-67FA-2BAA-691B-10536075B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72" name="Picture 71">
                <a:extLst>
                  <a:ext uri="{FF2B5EF4-FFF2-40B4-BE49-F238E27FC236}">
                    <a16:creationId xmlns:a16="http://schemas.microsoft.com/office/drawing/2014/main" xmlns="" id="{D511EC80-697B-2BA9-58DD-F37497CB2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nvGrpSpPr>
            <p:cNvPr id="73" name="Group 72">
              <a:extLst>
                <a:ext uri="{FF2B5EF4-FFF2-40B4-BE49-F238E27FC236}">
                  <a16:creationId xmlns:a16="http://schemas.microsoft.com/office/drawing/2014/main" xmlns="" id="{5D7820A4-7DBC-CC8E-3AA7-E3AFAE76B736}"/>
                </a:ext>
              </a:extLst>
            </p:cNvPr>
            <p:cNvGrpSpPr/>
            <p:nvPr/>
          </p:nvGrpSpPr>
          <p:grpSpPr>
            <a:xfrm>
              <a:off x="10151010" y="4175670"/>
              <a:ext cx="813502" cy="591909"/>
              <a:chOff x="5387564" y="3674460"/>
              <a:chExt cx="813502" cy="591909"/>
            </a:xfrm>
          </p:grpSpPr>
          <p:pic>
            <p:nvPicPr>
              <p:cNvPr id="74" name="Picture 73">
                <a:extLst>
                  <a:ext uri="{FF2B5EF4-FFF2-40B4-BE49-F238E27FC236}">
                    <a16:creationId xmlns:a16="http://schemas.microsoft.com/office/drawing/2014/main" xmlns="" id="{7EA220C1-3CD0-2D93-5E46-293FC6523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75" name="Picture 74">
                <a:extLst>
                  <a:ext uri="{FF2B5EF4-FFF2-40B4-BE49-F238E27FC236}">
                    <a16:creationId xmlns:a16="http://schemas.microsoft.com/office/drawing/2014/main" xmlns="" id="{CC0A82FD-E43A-EB7F-2185-0A7F1C686C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grpSp>
    </p:spTree>
    <p:extLst>
      <p:ext uri="{BB962C8B-B14F-4D97-AF65-F5344CB8AC3E}">
        <p14:creationId xmlns:p14="http://schemas.microsoft.com/office/powerpoint/2010/main" val="2603058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C64FED0F-28E7-28AF-E3CA-226F0CBA3AEC}"/>
              </a:ext>
            </a:extLst>
          </p:cNvPr>
          <p:cNvGrpSpPr/>
          <p:nvPr/>
        </p:nvGrpSpPr>
        <p:grpSpPr>
          <a:xfrm>
            <a:off x="-1566251" y="0"/>
            <a:ext cx="13643951" cy="6289166"/>
            <a:chOff x="-1176084" y="0"/>
            <a:chExt cx="10245124" cy="4722480"/>
          </a:xfrm>
        </p:grpSpPr>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a:off x="-1176084" y="0"/>
              <a:ext cx="3563888" cy="3278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485207" y="109301"/>
              <a:ext cx="2583833" cy="1466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11" y="3012576"/>
              <a:ext cx="1133385" cy="1223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xmlns="" id="{84C91889-6EB9-8262-DC21-4EF0FB5E0D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034" y="415592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xmlns="" id="{6DC409FA-1ED7-C457-C79E-CDB9B41B9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954" y="339502"/>
              <a:ext cx="216024" cy="21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xmlns="" id="{0AB4C73A-32BA-0DF3-8373-7F72A2CC5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5374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xmlns="" id="{DE408142-F64E-FCBC-F341-4A04C5807E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134" y="4098665"/>
              <a:ext cx="225875" cy="225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xmlns="" id="{9D5A5C98-4FD3-2A0B-4F05-B52335D00C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310" y="3157677"/>
              <a:ext cx="253652" cy="253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68" r="1"/>
            <a:stretch/>
          </p:blipFill>
          <p:spPr bwMode="auto">
            <a:xfrm rot="10800000">
              <a:off x="5364088" y="3142409"/>
              <a:ext cx="1839725" cy="15800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90429">
              <a:off x="1895166" y="2864937"/>
              <a:ext cx="1265382" cy="13654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hannel Name">
            <a:extLst>
              <a:ext uri="{FF2B5EF4-FFF2-40B4-BE49-F238E27FC236}">
                <a16:creationId xmlns:a16="http://schemas.microsoft.com/office/drawing/2014/main" xmlns="" id="{440CCDFC-F4D0-ED26-32B4-30E4C19F9056}"/>
              </a:ext>
            </a:extLst>
          </p:cNvPr>
          <p:cNvSpPr txBox="1"/>
          <p:nvPr/>
        </p:nvSpPr>
        <p:spPr>
          <a:xfrm>
            <a:off x="1626003" y="1536709"/>
            <a:ext cx="1152525" cy="1216615"/>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rPr>
              <a:t>I</a:t>
            </a:r>
            <a:endParaRPr kumimoji="0" lang="vi-VN" sz="7200" b="1" i="0" u="none" strike="noStrike" kern="1200" spc="100" normalizeH="0" baseline="0" noProof="0" dirty="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16" name="Channel Name">
            <a:extLst>
              <a:ext uri="{FF2B5EF4-FFF2-40B4-BE49-F238E27FC236}">
                <a16:creationId xmlns:a16="http://schemas.microsoft.com/office/drawing/2014/main" xmlns="" id="{38FACD5F-1BAC-C12F-4361-9D7B927D11BD}"/>
              </a:ext>
            </a:extLst>
          </p:cNvPr>
          <p:cNvSpPr txBox="1"/>
          <p:nvPr/>
        </p:nvSpPr>
        <p:spPr>
          <a:xfrm>
            <a:off x="3064597" y="1473335"/>
            <a:ext cx="7953470" cy="2215991"/>
          </a:xfrm>
          <a:prstGeom prst="rect">
            <a:avLst/>
          </a:prstGeom>
          <a:noFill/>
          <a:ln>
            <a:noFill/>
          </a:ln>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en-US" sz="4000" b="1" noProof="0" smtClean="0">
                <a:ln w="0">
                  <a:noFill/>
                  <a:prstDash val="solid"/>
                </a:ln>
                <a:solidFill>
                  <a:srgbClr val="C00000"/>
                </a:solidFill>
                <a:latin typeface="Arial" panose="020B0604020202020204" pitchFamily="34" charset="0"/>
                <a:ea typeface="Tahoma" panose="020B0604030504040204" pitchFamily="34" charset="0"/>
                <a:cs typeface="Arial" panose="020B0604020202020204" pitchFamily="34" charset="0"/>
              </a:rPr>
              <a:t>PHẢN ỨNG MỘT CHIỀU</a:t>
            </a:r>
          </a:p>
          <a:p>
            <a:pPr marL="0" marR="0" lvl="0" indent="0"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normalizeH="0" baseline="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PHẢN</a:t>
            </a:r>
            <a:r>
              <a:rPr kumimoji="0" lang="en-US" sz="4000" b="1" i="0" u="none" strike="noStrike" kern="1200" normalizeH="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 ỨNG THUẬN NGHỊCH </a:t>
            </a:r>
          </a:p>
          <a:p>
            <a:pPr marL="0" marR="0" lvl="0" indent="0" defTabSz="914400" rtl="0" eaLnBrk="1" fontAlgn="auto" latinLnBrk="0" hangingPunct="1">
              <a:lnSpc>
                <a:spcPct val="115000"/>
              </a:lnSpc>
              <a:spcBef>
                <a:spcPts val="0"/>
              </a:spcBef>
              <a:spcAft>
                <a:spcPts val="0"/>
              </a:spcAft>
              <a:buClrTx/>
              <a:buSzTx/>
              <a:buFontTx/>
              <a:buNone/>
              <a:tabLst/>
              <a:defRPr/>
            </a:pPr>
            <a:r>
              <a:rPr lang="en-US" sz="4000" b="1" baseline="0" noProof="0" smtClean="0">
                <a:ln w="0">
                  <a:noFill/>
                  <a:prstDash val="solid"/>
                </a:ln>
                <a:solidFill>
                  <a:srgbClr val="C00000"/>
                </a:solidFill>
                <a:latin typeface="Arial" panose="020B0604020202020204" pitchFamily="34" charset="0"/>
                <a:ea typeface="Tahoma" panose="020B0604030504040204" pitchFamily="34" charset="0"/>
                <a:cs typeface="Arial" panose="020B0604020202020204" pitchFamily="34" charset="0"/>
              </a:rPr>
              <a:t>VÀ</a:t>
            </a:r>
            <a:r>
              <a:rPr lang="en-US" sz="4000" b="1" noProof="0" smtClean="0">
                <a:ln w="0">
                  <a:noFill/>
                  <a:prstDash val="solid"/>
                </a:ln>
                <a:solidFill>
                  <a:srgbClr val="C00000"/>
                </a:solidFill>
                <a:latin typeface="Arial" panose="020B0604020202020204" pitchFamily="34" charset="0"/>
                <a:ea typeface="Tahoma" panose="020B0604030504040204" pitchFamily="34" charset="0"/>
                <a:cs typeface="Arial" panose="020B0604020202020204" pitchFamily="34" charset="0"/>
              </a:rPr>
              <a:t> CÂN BẰNG HÓA HỌC</a:t>
            </a:r>
            <a:endParaRPr kumimoji="0" lang="vi-VN" sz="4000" b="1" i="0" u="none" strike="noStrike" kern="1200" normalizeH="0" baseline="0" noProof="0" dirty="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7944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64932"/>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Rounded Corners 5">
            <a:extLst>
              <a:ext uri="{FF2B5EF4-FFF2-40B4-BE49-F238E27FC236}">
                <a16:creationId xmlns:a16="http://schemas.microsoft.com/office/drawing/2014/main" xmlns="" id="{D281C1D2-2A52-6033-F174-D08CA7DD5D93}"/>
              </a:ext>
            </a:extLst>
          </p:cNvPr>
          <p:cNvSpPr/>
          <p:nvPr/>
        </p:nvSpPr>
        <p:spPr>
          <a:xfrm>
            <a:off x="1202603" y="1122631"/>
            <a:ext cx="10050856" cy="1391970"/>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a:extLst>
              <a:ext uri="{FF2B5EF4-FFF2-40B4-BE49-F238E27FC236}">
                <a16:creationId xmlns:a16="http://schemas.microsoft.com/office/drawing/2014/main" xmlns="" id="{E5250C00-9129-311F-9CE0-1AC86ED59C6C}"/>
              </a:ext>
            </a:extLst>
          </p:cNvPr>
          <p:cNvGrpSpPr/>
          <p:nvPr/>
        </p:nvGrpSpPr>
        <p:grpSpPr>
          <a:xfrm>
            <a:off x="717249" y="645733"/>
            <a:ext cx="867126" cy="867126"/>
            <a:chOff x="722012" y="752946"/>
            <a:chExt cx="940051" cy="940051"/>
          </a:xfrm>
        </p:grpSpPr>
        <p:sp>
          <p:nvSpPr>
            <p:cNvPr id="7" name="Oval 6">
              <a:extLst>
                <a:ext uri="{FF2B5EF4-FFF2-40B4-BE49-F238E27FC236}">
                  <a16:creationId xmlns:a16="http://schemas.microsoft.com/office/drawing/2014/main" xmlns=""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xmlns="" id="{538A2DD7-B74D-A60A-E7EE-843931A66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10" name="TextBox 9">
            <a:extLst>
              <a:ext uri="{FF2B5EF4-FFF2-40B4-BE49-F238E27FC236}">
                <a16:creationId xmlns:a16="http://schemas.microsoft.com/office/drawing/2014/main" xmlns="" id="{3E0812A1-9C76-0668-A4E7-F6945CEC9741}"/>
              </a:ext>
            </a:extLst>
          </p:cNvPr>
          <p:cNvSpPr txBox="1"/>
          <p:nvPr/>
        </p:nvSpPr>
        <p:spPr>
          <a:xfrm>
            <a:off x="1439519" y="1356349"/>
            <a:ext cx="9821483" cy="937949"/>
          </a:xfrm>
          <a:prstGeom prst="rect">
            <a:avLst/>
          </a:prstGeom>
          <a:noFill/>
        </p:spPr>
        <p:txBody>
          <a:bodyPr wrap="square" rtlCol="0">
            <a:spAutoFit/>
          </a:bodyPr>
          <a:lstStyle/>
          <a:p>
            <a:pPr>
              <a:lnSpc>
                <a:spcPct val="120000"/>
              </a:lnSpc>
            </a:pPr>
            <a:r>
              <a:rPr lang="en-US" sz="2400"/>
              <a:t>Trong phòng thí nghiệm, người ta điều chế oxygen bằng cách đun nóng KMnO</a:t>
            </a:r>
            <a:r>
              <a:rPr lang="en-US" sz="2400" baseline="-25000"/>
              <a:t>4</a:t>
            </a:r>
            <a:r>
              <a:rPr lang="en-US" sz="2400"/>
              <a:t> như sau:</a:t>
            </a:r>
            <a:endParaRPr lang="en-US" sz="2400">
              <a:solidFill>
                <a:prstClr val="black"/>
              </a:solidFill>
            </a:endParaRPr>
          </a:p>
        </p:txBody>
      </p:sp>
      <p:grpSp>
        <p:nvGrpSpPr>
          <p:cNvPr id="26" name="Group 25"/>
          <p:cNvGrpSpPr/>
          <p:nvPr/>
        </p:nvGrpSpPr>
        <p:grpSpPr>
          <a:xfrm>
            <a:off x="762000" y="3011727"/>
            <a:ext cx="5179369" cy="3104793"/>
            <a:chOff x="990600" y="3011727"/>
            <a:chExt cx="5179369" cy="3104793"/>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011727"/>
              <a:ext cx="4879832" cy="3104793"/>
            </a:xfrm>
            <a:prstGeom prst="rect">
              <a:avLst/>
            </a:prstGeom>
          </p:spPr>
        </p:pic>
        <p:sp>
          <p:nvSpPr>
            <p:cNvPr id="23" name="TextBox 22"/>
            <p:cNvSpPr txBox="1"/>
            <p:nvPr/>
          </p:nvSpPr>
          <p:spPr>
            <a:xfrm>
              <a:off x="1188912" y="3657230"/>
              <a:ext cx="1007197" cy="369332"/>
            </a:xfrm>
            <a:prstGeom prst="rect">
              <a:avLst/>
            </a:prstGeom>
            <a:noFill/>
          </p:spPr>
          <p:txBody>
            <a:bodyPr wrap="square" rtlCol="0">
              <a:spAutoFit/>
            </a:bodyPr>
            <a:lstStyle/>
            <a:p>
              <a:r>
                <a:rPr lang="en-US" b="1" smtClean="0">
                  <a:solidFill>
                    <a:srgbClr val="00B0F0"/>
                  </a:solidFill>
                </a:rPr>
                <a:t>KMnO</a:t>
              </a:r>
              <a:r>
                <a:rPr lang="en-US" b="1" baseline="-25000" smtClean="0">
                  <a:solidFill>
                    <a:srgbClr val="00B0F0"/>
                  </a:solidFill>
                </a:rPr>
                <a:t>4</a:t>
              </a:r>
              <a:endParaRPr lang="en-US" b="1" baseline="-25000">
                <a:solidFill>
                  <a:srgbClr val="00B0F0"/>
                </a:solidFill>
              </a:endParaRPr>
            </a:p>
          </p:txBody>
        </p:sp>
        <p:sp>
          <p:nvSpPr>
            <p:cNvPr id="24" name="TextBox 23"/>
            <p:cNvSpPr txBox="1"/>
            <p:nvPr/>
          </p:nvSpPr>
          <p:spPr>
            <a:xfrm>
              <a:off x="5162772" y="3472564"/>
              <a:ext cx="1007197" cy="369332"/>
            </a:xfrm>
            <a:prstGeom prst="rect">
              <a:avLst/>
            </a:prstGeom>
            <a:noFill/>
          </p:spPr>
          <p:txBody>
            <a:bodyPr wrap="square" rtlCol="0">
              <a:spAutoFit/>
            </a:bodyPr>
            <a:lstStyle/>
            <a:p>
              <a:r>
                <a:rPr lang="en-US" b="1" smtClean="0">
                  <a:solidFill>
                    <a:srgbClr val="00B0F0"/>
                  </a:solidFill>
                </a:rPr>
                <a:t>Nước</a:t>
              </a:r>
              <a:endParaRPr lang="en-US" b="1" baseline="-25000">
                <a:solidFill>
                  <a:srgbClr val="00B0F0"/>
                </a:solidFill>
              </a:endParaRPr>
            </a:p>
          </p:txBody>
        </p:sp>
        <p:sp>
          <p:nvSpPr>
            <p:cNvPr id="25" name="TextBox 24"/>
            <p:cNvSpPr txBox="1"/>
            <p:nvPr/>
          </p:nvSpPr>
          <p:spPr>
            <a:xfrm>
              <a:off x="2667000" y="3154906"/>
              <a:ext cx="1284157" cy="369332"/>
            </a:xfrm>
            <a:prstGeom prst="rect">
              <a:avLst/>
            </a:prstGeom>
            <a:noFill/>
          </p:spPr>
          <p:txBody>
            <a:bodyPr wrap="square" rtlCol="0">
              <a:spAutoFit/>
            </a:bodyPr>
            <a:lstStyle/>
            <a:p>
              <a:r>
                <a:rPr lang="en-US" b="1" smtClean="0">
                  <a:solidFill>
                    <a:srgbClr val="00B0F0"/>
                  </a:solidFill>
                </a:rPr>
                <a:t>Bọt khí O</a:t>
              </a:r>
              <a:r>
                <a:rPr lang="en-US" b="1" baseline="-25000" smtClean="0">
                  <a:solidFill>
                    <a:srgbClr val="00B0F0"/>
                  </a:solidFill>
                </a:rPr>
                <a:t>2</a:t>
              </a:r>
              <a:endParaRPr lang="en-US" b="1" baseline="-25000">
                <a:solidFill>
                  <a:srgbClr val="00B0F0"/>
                </a:solidFill>
              </a:endParaRPr>
            </a:p>
          </p:txBody>
        </p:sp>
      </p:grpSp>
      <p:sp>
        <p:nvSpPr>
          <p:cNvPr id="27" name="Rectangle 26"/>
          <p:cNvSpPr/>
          <p:nvPr/>
        </p:nvSpPr>
        <p:spPr>
          <a:xfrm>
            <a:off x="5881134" y="3195605"/>
            <a:ext cx="5598007" cy="523220"/>
          </a:xfrm>
          <a:prstGeom prst="rect">
            <a:avLst/>
          </a:prstGeom>
        </p:spPr>
        <p:txBody>
          <a:bodyPr wrap="none">
            <a:spAutoFit/>
          </a:bodyPr>
          <a:lstStyle/>
          <a:p>
            <a:r>
              <a:rPr lang="en-US" sz="2800" b="1">
                <a:solidFill>
                  <a:srgbClr val="FF0000"/>
                </a:solidFill>
                <a:latin typeface="+mj-lt"/>
                <a:ea typeface="Calibri" panose="020F0502020204030204" pitchFamily="34" charset="0"/>
              </a:rPr>
              <a:t>KMnO</a:t>
            </a:r>
            <a:r>
              <a:rPr lang="en-US" sz="2800" b="1" baseline="-25000">
                <a:solidFill>
                  <a:srgbClr val="FF0000"/>
                </a:solidFill>
                <a:latin typeface="+mj-lt"/>
                <a:ea typeface="Calibri" panose="020F0502020204030204" pitchFamily="34" charset="0"/>
              </a:rPr>
              <a:t>4</a:t>
            </a:r>
            <a:r>
              <a:rPr lang="en-US" sz="2800" b="1">
                <a:solidFill>
                  <a:srgbClr val="FF0000"/>
                </a:solidFill>
                <a:latin typeface="+mj-lt"/>
                <a:ea typeface="Calibri" panose="020F0502020204030204" pitchFamily="34" charset="0"/>
              </a:rPr>
              <a:t> → K</a:t>
            </a:r>
            <a:r>
              <a:rPr lang="en-US" sz="2800" b="1" baseline="-25000">
                <a:solidFill>
                  <a:srgbClr val="FF0000"/>
                </a:solidFill>
                <a:latin typeface="+mj-lt"/>
                <a:ea typeface="Calibri" panose="020F0502020204030204" pitchFamily="34" charset="0"/>
              </a:rPr>
              <a:t>2</a:t>
            </a:r>
            <a:r>
              <a:rPr lang="en-US" sz="2800" b="1">
                <a:solidFill>
                  <a:srgbClr val="FF0000"/>
                </a:solidFill>
                <a:latin typeface="+mj-lt"/>
                <a:ea typeface="Calibri" panose="020F0502020204030204" pitchFamily="34" charset="0"/>
              </a:rPr>
              <a:t>MnO</a:t>
            </a:r>
            <a:r>
              <a:rPr lang="en-US" sz="2800" b="1" baseline="-25000">
                <a:solidFill>
                  <a:srgbClr val="FF0000"/>
                </a:solidFill>
                <a:latin typeface="+mj-lt"/>
                <a:ea typeface="Calibri" panose="020F0502020204030204" pitchFamily="34" charset="0"/>
              </a:rPr>
              <a:t>4</a:t>
            </a:r>
            <a:r>
              <a:rPr lang="en-US" sz="2800" b="1">
                <a:solidFill>
                  <a:srgbClr val="FF0000"/>
                </a:solidFill>
                <a:latin typeface="+mj-lt"/>
                <a:ea typeface="Calibri" panose="020F0502020204030204" pitchFamily="34" charset="0"/>
              </a:rPr>
              <a:t> + MnO</a:t>
            </a:r>
            <a:r>
              <a:rPr lang="en-US" sz="2800" b="1" baseline="-25000">
                <a:solidFill>
                  <a:srgbClr val="FF0000"/>
                </a:solidFill>
                <a:latin typeface="+mj-lt"/>
                <a:ea typeface="Calibri" panose="020F0502020204030204" pitchFamily="34" charset="0"/>
              </a:rPr>
              <a:t>2</a:t>
            </a:r>
            <a:r>
              <a:rPr lang="en-US" sz="2800" b="1">
                <a:solidFill>
                  <a:srgbClr val="FF0000"/>
                </a:solidFill>
                <a:latin typeface="+mj-lt"/>
                <a:ea typeface="Calibri" panose="020F0502020204030204" pitchFamily="34" charset="0"/>
              </a:rPr>
              <a:t> + O</a:t>
            </a:r>
            <a:r>
              <a:rPr lang="en-US" sz="2800" b="1" baseline="-25000">
                <a:solidFill>
                  <a:srgbClr val="FF0000"/>
                </a:solidFill>
                <a:latin typeface="+mj-lt"/>
                <a:ea typeface="Calibri" panose="020F0502020204030204" pitchFamily="34" charset="0"/>
              </a:rPr>
              <a:t>2</a:t>
            </a:r>
            <a:r>
              <a:rPr lang="en-US" sz="2800" b="1">
                <a:solidFill>
                  <a:srgbClr val="FF0000"/>
                </a:solidFill>
                <a:latin typeface="+mj-lt"/>
                <a:ea typeface="Calibri" panose="020F0502020204030204" pitchFamily="34" charset="0"/>
              </a:rPr>
              <a:t>↑</a:t>
            </a:r>
            <a:endParaRPr lang="en-US" sz="2800" b="1">
              <a:solidFill>
                <a:srgbClr val="FF0000"/>
              </a:solidFill>
              <a:latin typeface="+mj-lt"/>
            </a:endParaRPr>
          </a:p>
        </p:txBody>
      </p:sp>
      <p:sp>
        <p:nvSpPr>
          <p:cNvPr id="28" name="Rectangle: Rounded Corners 5">
            <a:extLst>
              <a:ext uri="{FF2B5EF4-FFF2-40B4-BE49-F238E27FC236}">
                <a16:creationId xmlns:a16="http://schemas.microsoft.com/office/drawing/2014/main" xmlns="" id="{D281C1D2-2A52-6033-F174-D08CA7DD5D93}"/>
              </a:ext>
            </a:extLst>
          </p:cNvPr>
          <p:cNvSpPr/>
          <p:nvPr/>
        </p:nvSpPr>
        <p:spPr>
          <a:xfrm>
            <a:off x="5941369" y="4259648"/>
            <a:ext cx="5450940" cy="1226752"/>
          </a:xfrm>
          <a:prstGeom prst="roundRect">
            <a:avLst/>
          </a:prstGeom>
          <a:solidFill>
            <a:srgbClr val="8AC35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5A402C19-45BA-327D-DA32-782CB9DFA12C}"/>
              </a:ext>
            </a:extLst>
          </p:cNvPr>
          <p:cNvSpPr txBox="1"/>
          <p:nvPr/>
        </p:nvSpPr>
        <p:spPr>
          <a:xfrm>
            <a:off x="6055257" y="4365192"/>
            <a:ext cx="5394817" cy="970266"/>
          </a:xfrm>
          <a:prstGeom prst="rect">
            <a:avLst/>
          </a:prstGeom>
          <a:noFill/>
        </p:spPr>
        <p:txBody>
          <a:bodyPr wrap="square" rtlCol="0">
            <a:spAutoFit/>
          </a:bodyPr>
          <a:lstStyle/>
          <a:p>
            <a:pPr algn="ctr">
              <a:lnSpc>
                <a:spcPct val="125000"/>
              </a:lnSpc>
            </a:pPr>
            <a:r>
              <a:rPr lang="en-US" sz="2400" b="1" smtClean="0">
                <a:solidFill>
                  <a:schemeClr val="bg1"/>
                </a:solidFill>
              </a:rPr>
              <a:t>Phản ứng có xảy ra theo chiều ngược lại được không?</a:t>
            </a:r>
            <a:endParaRPr lang="en-US" sz="2400" b="1">
              <a:solidFill>
                <a:schemeClr val="bg1"/>
              </a:solidFill>
            </a:endParaRPr>
          </a:p>
        </p:txBody>
      </p:sp>
    </p:spTree>
    <p:extLst>
      <p:ext uri="{BB962C8B-B14F-4D97-AF65-F5344CB8AC3E}">
        <p14:creationId xmlns:p14="http://schemas.microsoft.com/office/powerpoint/2010/main" val="348345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ain Reaction Definition in Chemistry and Physics">
            <a:extLst>
              <a:ext uri="{FF2B5EF4-FFF2-40B4-BE49-F238E27FC236}">
                <a16:creationId xmlns:a16="http://schemas.microsoft.com/office/drawing/2014/main" xmlns="" id="{F7152629-9DFF-88D4-888D-9B608FAA2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2930" y="2457033"/>
            <a:ext cx="5382006" cy="3588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mical reaction - Free education icons">
            <a:extLst>
              <a:ext uri="{FF2B5EF4-FFF2-40B4-BE49-F238E27FC236}">
                <a16:creationId xmlns:a16="http://schemas.microsoft.com/office/drawing/2014/main" xmlns="" id="{A49D026E-A209-A7CB-241C-17EDB8730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085" y="2390219"/>
            <a:ext cx="3654818" cy="36548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5">
            <a:extLst>
              <a:ext uri="{FF2B5EF4-FFF2-40B4-BE49-F238E27FC236}">
                <a16:creationId xmlns:a16="http://schemas.microsoft.com/office/drawing/2014/main" xmlns="" id="{D281C1D2-2A52-6033-F174-D08CA7DD5D93}"/>
              </a:ext>
            </a:extLst>
          </p:cNvPr>
          <p:cNvSpPr/>
          <p:nvPr/>
        </p:nvSpPr>
        <p:spPr>
          <a:xfrm>
            <a:off x="1070572" y="601209"/>
            <a:ext cx="10050856" cy="1473038"/>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smtClean="0">
                <a:solidFill>
                  <a:schemeClr val="tx1"/>
                </a:solidFill>
              </a:rPr>
              <a:t>Phản ứng không xảy ra theo chiều ngược lại</a:t>
            </a:r>
          </a:p>
          <a:p>
            <a:pPr algn="ctr">
              <a:lnSpc>
                <a:spcPct val="150000"/>
              </a:lnSpc>
            </a:pPr>
            <a:r>
              <a:rPr lang="en-US" sz="2800" b="1" smtClean="0">
                <a:solidFill>
                  <a:srgbClr val="FF0000"/>
                </a:solidFill>
                <a:latin typeface="Arial" panose="020B0604020202020204" pitchFamily="34" charset="0"/>
                <a:cs typeface="Arial" panose="020B0604020202020204" pitchFamily="34" charset="0"/>
              </a:rPr>
              <a:t>→ Phản ứng một chiều</a:t>
            </a:r>
            <a:endParaRPr lang="en-US" sz="2800" b="1">
              <a:solidFill>
                <a:srgbClr val="FF0000"/>
              </a:solidFill>
            </a:endParaRPr>
          </a:p>
        </p:txBody>
      </p:sp>
    </p:spTree>
    <p:extLst>
      <p:ext uri="{BB962C8B-B14F-4D97-AF65-F5344CB8AC3E}">
        <p14:creationId xmlns:p14="http://schemas.microsoft.com/office/powerpoint/2010/main" val="2424419473"/>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D281C1D2-2A52-6033-F174-D08CA7DD5D93}"/>
              </a:ext>
            </a:extLst>
          </p:cNvPr>
          <p:cNvSpPr/>
          <p:nvPr/>
        </p:nvSpPr>
        <p:spPr>
          <a:xfrm>
            <a:off x="1202603" y="1122630"/>
            <a:ext cx="10050856" cy="2763570"/>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5250C00-9129-311F-9CE0-1AC86ED59C6C}"/>
              </a:ext>
            </a:extLst>
          </p:cNvPr>
          <p:cNvGrpSpPr/>
          <p:nvPr/>
        </p:nvGrpSpPr>
        <p:grpSpPr>
          <a:xfrm>
            <a:off x="717249" y="645733"/>
            <a:ext cx="867126" cy="867126"/>
            <a:chOff x="722012" y="752946"/>
            <a:chExt cx="940051" cy="940051"/>
          </a:xfrm>
        </p:grpSpPr>
        <p:sp>
          <p:nvSpPr>
            <p:cNvPr id="7" name="Oval 6">
              <a:extLst>
                <a:ext uri="{FF2B5EF4-FFF2-40B4-BE49-F238E27FC236}">
                  <a16:creationId xmlns:a16="http://schemas.microsoft.com/office/drawing/2014/main" xmlns=""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538A2DD7-B74D-A60A-E7EE-843931A66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10" name="TextBox 9">
            <a:extLst>
              <a:ext uri="{FF2B5EF4-FFF2-40B4-BE49-F238E27FC236}">
                <a16:creationId xmlns:a16="http://schemas.microsoft.com/office/drawing/2014/main" xmlns="" id="{3E0812A1-9C76-0668-A4E7-F6945CEC9741}"/>
              </a:ext>
            </a:extLst>
          </p:cNvPr>
          <p:cNvSpPr txBox="1"/>
          <p:nvPr/>
        </p:nvSpPr>
        <p:spPr>
          <a:xfrm>
            <a:off x="1439519" y="1356349"/>
            <a:ext cx="9821483" cy="2308324"/>
          </a:xfrm>
          <a:prstGeom prst="rect">
            <a:avLst/>
          </a:prstGeom>
          <a:noFill/>
        </p:spPr>
        <p:txBody>
          <a:bodyPr wrap="square" rtlCol="0">
            <a:spAutoFit/>
          </a:bodyPr>
          <a:lstStyle/>
          <a:p>
            <a:pPr>
              <a:lnSpc>
                <a:spcPct val="150000"/>
              </a:lnSpc>
            </a:pPr>
            <a:r>
              <a:rPr lang="en-US" sz="2400"/>
              <a:t>Trong điều kiện xác định, phản ứng chỉ xảy ra theo chiều từ chất tham gia tạo thành sản phẩm mà sản phẩm không thể tác dụng với nhau để tạo lại chất ban đầu gọi là </a:t>
            </a:r>
            <a:r>
              <a:rPr lang="en-US" sz="2400" b="1" i="1"/>
              <a:t>phản ứng một chiều.</a:t>
            </a:r>
            <a:r>
              <a:rPr lang="en-US" sz="2400"/>
              <a:t> </a:t>
            </a:r>
            <a:endParaRPr lang="en-US" sz="2400" smtClean="0"/>
          </a:p>
          <a:p>
            <a:pPr>
              <a:lnSpc>
                <a:spcPct val="150000"/>
              </a:lnSpc>
            </a:pPr>
            <a:r>
              <a:rPr lang="en-US" sz="2400" smtClean="0"/>
              <a:t>Người ta dùng ký hiệu mũi tên (→) để chỉ chiều phản ứng.</a:t>
            </a:r>
            <a:endParaRPr lang="en-US" sz="2400"/>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13175" b="25104"/>
          <a:stretch/>
        </p:blipFill>
        <p:spPr>
          <a:xfrm>
            <a:off x="3384110" y="4046674"/>
            <a:ext cx="5715000" cy="1981200"/>
          </a:xfrm>
          <a:prstGeom prst="rect">
            <a:avLst/>
          </a:prstGeom>
        </p:spPr>
      </p:pic>
    </p:spTree>
    <p:extLst>
      <p:ext uri="{BB962C8B-B14F-4D97-AF65-F5344CB8AC3E}">
        <p14:creationId xmlns:p14="http://schemas.microsoft.com/office/powerpoint/2010/main" val="228764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A4B8FC7E-A821-0F67-2FCE-ECC6F51E5220}"/>
              </a:ext>
            </a:extLst>
          </p:cNvPr>
          <p:cNvGrpSpPr/>
          <p:nvPr/>
        </p:nvGrpSpPr>
        <p:grpSpPr>
          <a:xfrm>
            <a:off x="1479611" y="787652"/>
            <a:ext cx="9597964" cy="1475551"/>
            <a:chOff x="1050985" y="914400"/>
            <a:chExt cx="10455215" cy="1475551"/>
          </a:xfrm>
        </p:grpSpPr>
        <p:sp>
          <p:nvSpPr>
            <p:cNvPr id="20" name="Rectangle 19">
              <a:extLst>
                <a:ext uri="{FF2B5EF4-FFF2-40B4-BE49-F238E27FC236}">
                  <a16:creationId xmlns:a16="http://schemas.microsoft.com/office/drawing/2014/main" xmlns="" id="{A78161BD-1AE3-449F-5A64-AAEF0B6DD95E}"/>
                </a:ext>
              </a:extLst>
            </p:cNvPr>
            <p:cNvSpPr/>
            <p:nvPr/>
          </p:nvSpPr>
          <p:spPr>
            <a:xfrm>
              <a:off x="1050985" y="914400"/>
              <a:ext cx="10455215" cy="147555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xmlns="" id="{2B41FC64-6AB3-44E4-A280-7F6C46B60F77}"/>
              </a:ext>
            </a:extLst>
          </p:cNvPr>
          <p:cNvGrpSpPr/>
          <p:nvPr/>
        </p:nvGrpSpPr>
        <p:grpSpPr>
          <a:xfrm>
            <a:off x="1095375" y="455535"/>
            <a:ext cx="914400" cy="914400"/>
            <a:chOff x="666750" y="619125"/>
            <a:chExt cx="914400" cy="914400"/>
          </a:xfrm>
        </p:grpSpPr>
        <p:sp>
          <p:nvSpPr>
            <p:cNvPr id="23" name="Oval 22">
              <a:extLst>
                <a:ext uri="{FF2B5EF4-FFF2-40B4-BE49-F238E27FC236}">
                  <a16:creationId xmlns:a16="http://schemas.microsoft.com/office/drawing/2014/main" xmlns=""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5" name="Block Arc 24">
              <a:extLst>
                <a:ext uri="{FF2B5EF4-FFF2-40B4-BE49-F238E27FC236}">
                  <a16:creationId xmlns:a16="http://schemas.microsoft.com/office/drawing/2014/main" xmlns=""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xmlns=""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a:extLst>
                <a:ext uri="{FF2B5EF4-FFF2-40B4-BE49-F238E27FC236}">
                  <a16:creationId xmlns:a16="http://schemas.microsoft.com/office/drawing/2014/main" xmlns=""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xmlns=""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xmlns="" id="{D2B6D26F-8BC6-BCDA-CA90-7EF369FAE1FB}"/>
              </a:ext>
            </a:extLst>
          </p:cNvPr>
          <p:cNvSpPr txBox="1"/>
          <p:nvPr/>
        </p:nvSpPr>
        <p:spPr>
          <a:xfrm>
            <a:off x="1933575" y="1143000"/>
            <a:ext cx="9048752" cy="937949"/>
          </a:xfrm>
          <a:prstGeom prst="rect">
            <a:avLst/>
          </a:prstGeom>
          <a:noFill/>
        </p:spPr>
        <p:txBody>
          <a:bodyPr wrap="square" rtlCol="0">
            <a:spAutoFit/>
          </a:bodyPr>
          <a:lstStyle/>
          <a:p>
            <a:pPr>
              <a:lnSpc>
                <a:spcPct val="120000"/>
              </a:lnSpc>
            </a:pPr>
            <a:r>
              <a:rPr lang="vi-VN" sz="2400" b="1"/>
              <a:t>Viết phương trình hóa học của một số phản ứng một chiều mà em biết.</a:t>
            </a:r>
            <a:endParaRPr lang="en-US" sz="2400" b="1"/>
          </a:p>
        </p:txBody>
      </p:sp>
      <p:grpSp>
        <p:nvGrpSpPr>
          <p:cNvPr id="15" name="Group 14"/>
          <p:cNvGrpSpPr/>
          <p:nvPr/>
        </p:nvGrpSpPr>
        <p:grpSpPr>
          <a:xfrm>
            <a:off x="717249" y="2650954"/>
            <a:ext cx="10757504" cy="3445046"/>
            <a:chOff x="717249" y="2363853"/>
            <a:chExt cx="10757504" cy="3445046"/>
          </a:xfrm>
        </p:grpSpPr>
        <p:grpSp>
          <p:nvGrpSpPr>
            <p:cNvPr id="8" name="Group 7">
              <a:extLst>
                <a:ext uri="{FF2B5EF4-FFF2-40B4-BE49-F238E27FC236}">
                  <a16:creationId xmlns:a16="http://schemas.microsoft.com/office/drawing/2014/main" xmlns="" id="{A668C231-CCEC-14C7-560A-CF6C5103EF9F}"/>
                </a:ext>
              </a:extLst>
            </p:cNvPr>
            <p:cNvGrpSpPr/>
            <p:nvPr/>
          </p:nvGrpSpPr>
          <p:grpSpPr>
            <a:xfrm>
              <a:off x="717249" y="2363853"/>
              <a:ext cx="10757504" cy="2436747"/>
              <a:chOff x="717249" y="3447355"/>
              <a:chExt cx="10757504" cy="2436747"/>
            </a:xfrm>
          </p:grpSpPr>
          <p:sp>
            <p:nvSpPr>
              <p:cNvPr id="14" name="Rectangle 13">
                <a:extLst>
                  <a:ext uri="{FF2B5EF4-FFF2-40B4-BE49-F238E27FC236}">
                    <a16:creationId xmlns:a16="http://schemas.microsoft.com/office/drawing/2014/main" xmlns="" id="{E35FC069-F675-2598-A16C-2A7AA79A2C09}"/>
                  </a:ext>
                </a:extLst>
              </p:cNvPr>
              <p:cNvSpPr/>
              <p:nvPr/>
            </p:nvSpPr>
            <p:spPr>
              <a:xfrm>
                <a:off x="717249" y="4173121"/>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NH</a:t>
                </a:r>
                <a:r>
                  <a:rPr lang="en-US" sz="2400" baseline="-25000">
                    <a:solidFill>
                      <a:schemeClr val="tx1"/>
                    </a:solidFill>
                    <a:latin typeface="+mj-lt"/>
                  </a:rPr>
                  <a:t>3</a:t>
                </a:r>
                <a:r>
                  <a:rPr lang="en-US" sz="2400">
                    <a:solidFill>
                      <a:schemeClr val="tx1"/>
                    </a:solidFill>
                    <a:latin typeface="+mj-lt"/>
                  </a:rPr>
                  <a:t> + HCl </a:t>
                </a:r>
                <a:r>
                  <a:rPr lang="en-US" sz="2400">
                    <a:solidFill>
                      <a:schemeClr val="tx1"/>
                    </a:solidFill>
                    <a:latin typeface="+mj-lt"/>
                    <a:cs typeface="Times New Roman" panose="02020603050405020304" pitchFamily="18" charset="0"/>
                  </a:rPr>
                  <a:t>→ NH</a:t>
                </a:r>
                <a:r>
                  <a:rPr lang="en-US" sz="2400" baseline="-25000">
                    <a:solidFill>
                      <a:schemeClr val="tx1"/>
                    </a:solidFill>
                    <a:latin typeface="+mj-lt"/>
                    <a:cs typeface="Times New Roman" panose="02020603050405020304" pitchFamily="18" charset="0"/>
                  </a:rPr>
                  <a:t>4</a:t>
                </a:r>
                <a:r>
                  <a:rPr lang="en-US" sz="2400">
                    <a:solidFill>
                      <a:schemeClr val="tx1"/>
                    </a:solidFill>
                    <a:latin typeface="+mj-lt"/>
                    <a:cs typeface="Times New Roman" panose="02020603050405020304" pitchFamily="18" charset="0"/>
                  </a:rPr>
                  <a:t>Cl</a:t>
                </a:r>
                <a:r>
                  <a:rPr lang="en-US" sz="2400">
                    <a:solidFill>
                      <a:schemeClr val="tx1"/>
                    </a:solidFill>
                    <a:latin typeface="+mj-lt"/>
                  </a:rPr>
                  <a:t> </a:t>
                </a:r>
              </a:p>
            </p:txBody>
          </p:sp>
          <p:sp>
            <p:nvSpPr>
              <p:cNvPr id="16" name="Rectangle 15">
                <a:extLst>
                  <a:ext uri="{FF2B5EF4-FFF2-40B4-BE49-F238E27FC236}">
                    <a16:creationId xmlns:a16="http://schemas.microsoft.com/office/drawing/2014/main" xmlns="" id="{E55C94B8-9DD1-B415-C90B-F1532986BCB6}"/>
                  </a:ext>
                </a:extLst>
              </p:cNvPr>
              <p:cNvSpPr/>
              <p:nvPr/>
            </p:nvSpPr>
            <p:spPr>
              <a:xfrm>
                <a:off x="6369353" y="4188398"/>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2NO + O</a:t>
                </a:r>
                <a:r>
                  <a:rPr lang="en-US" sz="2400" baseline="-25000">
                    <a:solidFill>
                      <a:schemeClr val="tx1"/>
                    </a:solidFill>
                    <a:latin typeface="+mj-lt"/>
                  </a:rPr>
                  <a:t>2</a:t>
                </a:r>
                <a:r>
                  <a:rPr lang="en-US" sz="2400">
                    <a:solidFill>
                      <a:schemeClr val="tx1"/>
                    </a:solidFill>
                    <a:latin typeface="+mj-lt"/>
                  </a:rPr>
                  <a:t> </a:t>
                </a:r>
                <a:r>
                  <a:rPr lang="en-US" sz="2400">
                    <a:solidFill>
                      <a:schemeClr val="tx1"/>
                    </a:solidFill>
                    <a:latin typeface="+mj-lt"/>
                    <a:cs typeface="Times New Roman" panose="02020603050405020304" pitchFamily="18" charset="0"/>
                  </a:rPr>
                  <a:t>→ 2NO</a:t>
                </a:r>
                <a:r>
                  <a:rPr lang="en-US" sz="2400" baseline="-25000">
                    <a:solidFill>
                      <a:schemeClr val="tx1"/>
                    </a:solidFill>
                    <a:latin typeface="+mj-lt"/>
                    <a:cs typeface="Times New Roman" panose="02020603050405020304" pitchFamily="18" charset="0"/>
                  </a:rPr>
                  <a:t>2</a:t>
                </a:r>
                <a:r>
                  <a:rPr lang="en-US" sz="2400">
                    <a:solidFill>
                      <a:schemeClr val="tx1"/>
                    </a:solidFill>
                    <a:latin typeface="+mj-lt"/>
                  </a:rPr>
                  <a:t> </a:t>
                </a:r>
              </a:p>
            </p:txBody>
          </p:sp>
          <p:sp>
            <p:nvSpPr>
              <p:cNvPr id="17" name="Rectangle 16">
                <a:extLst>
                  <a:ext uri="{FF2B5EF4-FFF2-40B4-BE49-F238E27FC236}">
                    <a16:creationId xmlns:a16="http://schemas.microsoft.com/office/drawing/2014/main" xmlns="" id="{486280FB-64CC-2A87-B8E7-AD8DA831E7EB}"/>
                  </a:ext>
                </a:extLst>
              </p:cNvPr>
              <p:cNvSpPr/>
              <p:nvPr/>
            </p:nvSpPr>
            <p:spPr>
              <a:xfrm>
                <a:off x="717249" y="5177702"/>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4NO</a:t>
                </a:r>
                <a:r>
                  <a:rPr lang="en-US" sz="2400" baseline="-25000">
                    <a:solidFill>
                      <a:schemeClr val="tx1"/>
                    </a:solidFill>
                    <a:latin typeface="+mj-lt"/>
                  </a:rPr>
                  <a:t>2</a:t>
                </a:r>
                <a:r>
                  <a:rPr lang="en-US" sz="2400">
                    <a:solidFill>
                      <a:schemeClr val="tx1"/>
                    </a:solidFill>
                    <a:latin typeface="+mj-lt"/>
                  </a:rPr>
                  <a:t> + O</a:t>
                </a:r>
                <a:r>
                  <a:rPr lang="en-US" sz="2400" baseline="-25000">
                    <a:solidFill>
                      <a:schemeClr val="tx1"/>
                    </a:solidFill>
                    <a:latin typeface="+mj-lt"/>
                  </a:rPr>
                  <a:t>2</a:t>
                </a:r>
                <a:r>
                  <a:rPr lang="en-US" sz="2400">
                    <a:solidFill>
                      <a:schemeClr val="tx1"/>
                    </a:solidFill>
                    <a:latin typeface="+mj-lt"/>
                  </a:rPr>
                  <a:t> + 2H</a:t>
                </a:r>
                <a:r>
                  <a:rPr lang="en-US" sz="2400" baseline="-25000">
                    <a:solidFill>
                      <a:schemeClr val="tx1"/>
                    </a:solidFill>
                    <a:latin typeface="+mj-lt"/>
                  </a:rPr>
                  <a:t>2</a:t>
                </a:r>
                <a:r>
                  <a:rPr lang="en-US" sz="2400">
                    <a:solidFill>
                      <a:schemeClr val="tx1"/>
                    </a:solidFill>
                    <a:latin typeface="+mj-lt"/>
                  </a:rPr>
                  <a:t>O </a:t>
                </a:r>
                <a:r>
                  <a:rPr lang="en-US" sz="2400">
                    <a:solidFill>
                      <a:schemeClr val="tx1"/>
                    </a:solidFill>
                    <a:latin typeface="+mj-lt"/>
                    <a:cs typeface="Times New Roman" panose="02020603050405020304" pitchFamily="18" charset="0"/>
                  </a:rPr>
                  <a:t>→ 4HNO</a:t>
                </a:r>
                <a:r>
                  <a:rPr lang="en-US" sz="2400" baseline="-25000">
                    <a:solidFill>
                      <a:schemeClr val="tx1"/>
                    </a:solidFill>
                    <a:latin typeface="+mj-lt"/>
                    <a:cs typeface="Times New Roman" panose="02020603050405020304" pitchFamily="18" charset="0"/>
                  </a:rPr>
                  <a:t>3</a:t>
                </a:r>
                <a:endParaRPr lang="en-US" sz="2400">
                  <a:solidFill>
                    <a:schemeClr val="tx1"/>
                  </a:solidFill>
                  <a:latin typeface="+mj-lt"/>
                </a:endParaRPr>
              </a:p>
            </p:txBody>
          </p:sp>
          <p:sp>
            <p:nvSpPr>
              <p:cNvPr id="18" name="Rectangle 17">
                <a:extLst>
                  <a:ext uri="{FF2B5EF4-FFF2-40B4-BE49-F238E27FC236}">
                    <a16:creationId xmlns:a16="http://schemas.microsoft.com/office/drawing/2014/main" xmlns="" id="{D9B81138-54E7-C3E6-B88C-47EC7E7C0E1E}"/>
                  </a:ext>
                </a:extLst>
              </p:cNvPr>
              <p:cNvSpPr/>
              <p:nvPr/>
            </p:nvSpPr>
            <p:spPr>
              <a:xfrm>
                <a:off x="6369353" y="5177702"/>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NaNO</a:t>
                </a:r>
                <a:r>
                  <a:rPr lang="en-US" sz="2400" baseline="-25000">
                    <a:solidFill>
                      <a:schemeClr val="tx1"/>
                    </a:solidFill>
                    <a:latin typeface="+mj-lt"/>
                  </a:rPr>
                  <a:t>2</a:t>
                </a:r>
                <a:r>
                  <a:rPr lang="en-US" sz="2400">
                    <a:solidFill>
                      <a:schemeClr val="tx1"/>
                    </a:solidFill>
                    <a:latin typeface="+mj-lt"/>
                  </a:rPr>
                  <a:t> + NH</a:t>
                </a:r>
                <a:r>
                  <a:rPr lang="en-US" sz="2400" baseline="-25000">
                    <a:solidFill>
                      <a:schemeClr val="tx1"/>
                    </a:solidFill>
                    <a:latin typeface="+mj-lt"/>
                  </a:rPr>
                  <a:t>4</a:t>
                </a:r>
                <a:r>
                  <a:rPr lang="en-US" sz="2400">
                    <a:solidFill>
                      <a:schemeClr val="tx1"/>
                    </a:solidFill>
                    <a:latin typeface="+mj-lt"/>
                  </a:rPr>
                  <a:t>Cl </a:t>
                </a:r>
                <a:r>
                  <a:rPr lang="en-US" sz="2400">
                    <a:solidFill>
                      <a:schemeClr val="tx1"/>
                    </a:solidFill>
                    <a:latin typeface="+mj-lt"/>
                    <a:cs typeface="Times New Roman" panose="02020603050405020304" pitchFamily="18" charset="0"/>
                  </a:rPr>
                  <a:t>→ NaCl + NH</a:t>
                </a:r>
                <a:r>
                  <a:rPr lang="en-US" sz="2400" baseline="-25000">
                    <a:solidFill>
                      <a:schemeClr val="tx1"/>
                    </a:solidFill>
                    <a:latin typeface="+mj-lt"/>
                    <a:cs typeface="Times New Roman" panose="02020603050405020304" pitchFamily="18" charset="0"/>
                  </a:rPr>
                  <a:t>4</a:t>
                </a:r>
                <a:r>
                  <a:rPr lang="en-US" sz="2400">
                    <a:solidFill>
                      <a:schemeClr val="tx1"/>
                    </a:solidFill>
                    <a:latin typeface="+mj-lt"/>
                    <a:cs typeface="Times New Roman" panose="02020603050405020304" pitchFamily="18" charset="0"/>
                  </a:rPr>
                  <a:t>NO</a:t>
                </a:r>
                <a:r>
                  <a:rPr lang="en-US" sz="2400" baseline="-25000">
                    <a:solidFill>
                      <a:schemeClr val="tx1"/>
                    </a:solidFill>
                    <a:latin typeface="+mj-lt"/>
                    <a:cs typeface="Times New Roman" panose="02020603050405020304" pitchFamily="18" charset="0"/>
                  </a:rPr>
                  <a:t>2</a:t>
                </a:r>
                <a:endParaRPr lang="en-US" sz="2400">
                  <a:solidFill>
                    <a:schemeClr val="tx1"/>
                  </a:solidFill>
                  <a:latin typeface="+mj-lt"/>
                </a:endParaRPr>
              </a:p>
            </p:txBody>
          </p:sp>
          <p:sp>
            <p:nvSpPr>
              <p:cNvPr id="5" name="TextBox 4">
                <a:extLst>
                  <a:ext uri="{FF2B5EF4-FFF2-40B4-BE49-F238E27FC236}">
                    <a16:creationId xmlns:a16="http://schemas.microsoft.com/office/drawing/2014/main" xmlns="" id="{0C44A784-2BD9-3AA6-8F5C-E3E4D0E734A4}"/>
                  </a:ext>
                </a:extLst>
              </p:cNvPr>
              <p:cNvSpPr txBox="1"/>
              <p:nvPr/>
            </p:nvSpPr>
            <p:spPr>
              <a:xfrm>
                <a:off x="5593298" y="3447355"/>
                <a:ext cx="1005403" cy="461665"/>
              </a:xfrm>
              <a:prstGeom prst="rect">
                <a:avLst/>
              </a:prstGeom>
              <a:noFill/>
            </p:spPr>
            <p:txBody>
              <a:bodyPr wrap="none" rtlCol="0">
                <a:spAutoFit/>
              </a:bodyPr>
              <a:lstStyle/>
              <a:p>
                <a:r>
                  <a:rPr lang="en-US" sz="2400" b="1">
                    <a:solidFill>
                      <a:srgbClr val="2135B3"/>
                    </a:solidFill>
                  </a:rPr>
                  <a:t>VÍ DỤ</a:t>
                </a:r>
              </a:p>
            </p:txBody>
          </p:sp>
        </p:grpSp>
        <p:sp>
          <p:nvSpPr>
            <p:cNvPr id="32" name="Rectangle 31">
              <a:extLst>
                <a:ext uri="{FF2B5EF4-FFF2-40B4-BE49-F238E27FC236}">
                  <a16:creationId xmlns:a16="http://schemas.microsoft.com/office/drawing/2014/main" xmlns="" id="{486280FB-64CC-2A87-B8E7-AD8DA831E7EB}"/>
                </a:ext>
              </a:extLst>
            </p:cNvPr>
            <p:cNvSpPr/>
            <p:nvPr/>
          </p:nvSpPr>
          <p:spPr>
            <a:xfrm>
              <a:off x="717249" y="5102499"/>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NaOH + 2HCl → NaCl + H</a:t>
              </a:r>
              <a:r>
                <a:rPr lang="en-US" sz="2400" baseline="-25000">
                  <a:solidFill>
                    <a:schemeClr val="tx1"/>
                  </a:solidFill>
                </a:rPr>
                <a:t>2</a:t>
              </a:r>
              <a:r>
                <a:rPr lang="en-US" sz="2400">
                  <a:solidFill>
                    <a:schemeClr val="tx1"/>
                  </a:solidFill>
                </a:rPr>
                <a:t>O</a:t>
              </a:r>
              <a:endParaRPr lang="en-US" sz="2400">
                <a:solidFill>
                  <a:schemeClr val="tx1"/>
                </a:solidFill>
                <a:latin typeface="+mj-lt"/>
              </a:endParaRPr>
            </a:p>
          </p:txBody>
        </p:sp>
        <p:sp>
          <p:nvSpPr>
            <p:cNvPr id="33" name="Rectangle 32">
              <a:extLst>
                <a:ext uri="{FF2B5EF4-FFF2-40B4-BE49-F238E27FC236}">
                  <a16:creationId xmlns:a16="http://schemas.microsoft.com/office/drawing/2014/main" xmlns="" id="{486280FB-64CC-2A87-B8E7-AD8DA831E7EB}"/>
                </a:ext>
              </a:extLst>
            </p:cNvPr>
            <p:cNvSpPr/>
            <p:nvPr/>
          </p:nvSpPr>
          <p:spPr>
            <a:xfrm>
              <a:off x="6369353" y="5080127"/>
              <a:ext cx="510540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Fe + H</a:t>
              </a:r>
              <a:r>
                <a:rPr lang="en-US" sz="2400" baseline="-25000">
                  <a:solidFill>
                    <a:schemeClr val="tx1"/>
                  </a:solidFill>
                </a:rPr>
                <a:t>2</a:t>
              </a:r>
              <a:r>
                <a:rPr lang="en-US" sz="2400">
                  <a:solidFill>
                    <a:schemeClr val="tx1"/>
                  </a:solidFill>
                </a:rPr>
                <a:t>SO</a:t>
              </a:r>
              <a:r>
                <a:rPr lang="en-US" sz="2400" baseline="-25000">
                  <a:solidFill>
                    <a:schemeClr val="tx1"/>
                  </a:solidFill>
                </a:rPr>
                <a:t>4</a:t>
              </a:r>
              <a:r>
                <a:rPr lang="en-US" sz="2400">
                  <a:solidFill>
                    <a:schemeClr val="tx1"/>
                  </a:solidFill>
                </a:rPr>
                <a:t> → FeSO</a:t>
              </a:r>
              <a:r>
                <a:rPr lang="en-US" sz="2400" baseline="-25000">
                  <a:solidFill>
                    <a:schemeClr val="tx1"/>
                  </a:solidFill>
                </a:rPr>
                <a:t>4</a:t>
              </a:r>
              <a:r>
                <a:rPr lang="en-US" sz="2400">
                  <a:solidFill>
                    <a:schemeClr val="tx1"/>
                  </a:solidFill>
                </a:rPr>
                <a:t> + H</a:t>
              </a:r>
              <a:r>
                <a:rPr lang="en-US" sz="2400" baseline="-25000">
                  <a:solidFill>
                    <a:schemeClr val="tx1"/>
                  </a:solidFill>
                </a:rPr>
                <a:t>2</a:t>
              </a:r>
              <a:endParaRPr lang="en-US" sz="2400">
                <a:solidFill>
                  <a:schemeClr val="tx1"/>
                </a:solidFill>
                <a:latin typeface="+mj-lt"/>
              </a:endParaRPr>
            </a:p>
          </p:txBody>
        </p:sp>
      </p:grpSp>
    </p:spTree>
    <p:extLst>
      <p:ext uri="{BB962C8B-B14F-4D97-AF65-F5344CB8AC3E}">
        <p14:creationId xmlns:p14="http://schemas.microsoft.com/office/powerpoint/2010/main" val="2736762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 23">
            <a:extLst>
              <a:ext uri="{FF2B5EF4-FFF2-40B4-BE49-F238E27FC236}">
                <a16:creationId xmlns:a16="http://schemas.microsoft.com/office/drawing/2014/main" xmlns="" id="{AB29F4F1-1B32-C6B7-A253-50C791AF710B}"/>
              </a:ext>
            </a:extLst>
          </p:cNvPr>
          <p:cNvSpPr/>
          <p:nvPr/>
        </p:nvSpPr>
        <p:spPr>
          <a:xfrm>
            <a:off x="2426329" y="2244886"/>
            <a:ext cx="8253742" cy="2000221"/>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2495B96-0075-48D4-5880-77D443D6D0DD}"/>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D:\PNG\PPT\3.16\Cool 3D Chemistry Middle School Student Pack\Cool 3D Chemistry Middle School Student Pack-32.png">
            <a:extLst>
              <a:ext uri="{FF2B5EF4-FFF2-40B4-BE49-F238E27FC236}">
                <a16:creationId xmlns:a16="http://schemas.microsoft.com/office/drawing/2014/main" xmlns="" id="{39ACC14E-B403-0D71-4085-462DBE6FB8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191" y="2502229"/>
            <a:ext cx="2215428" cy="2384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PNG\PPT\3.16\Cool 3D Chemistry Middle School Student Pack\Cool 3D Chemistry Middle School Student Pack-31.png">
            <a:extLst>
              <a:ext uri="{FF2B5EF4-FFF2-40B4-BE49-F238E27FC236}">
                <a16:creationId xmlns:a16="http://schemas.microsoft.com/office/drawing/2014/main" xmlns="" id="{E5C57145-A380-2F0D-57F9-A5379F88AD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84904">
            <a:off x="9295102" y="124631"/>
            <a:ext cx="3142062" cy="2108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PPT\3.16\Cool 3D Chemistry Middle School Student Pack\Cool 3D Chemistry Middle School Student Pack-19.png">
            <a:extLst>
              <a:ext uri="{FF2B5EF4-FFF2-40B4-BE49-F238E27FC236}">
                <a16:creationId xmlns:a16="http://schemas.microsoft.com/office/drawing/2014/main" xmlns="" id="{8E3C3E56-C9EA-7A7C-5C33-BF1495305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274" y="4408322"/>
            <a:ext cx="2376290" cy="2240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PNG\PPT\3.16\Cool 3D Chemistry Middle School Student Pack\Cool 3D Chemistry Middle School Student Pack-28.png">
            <a:extLst>
              <a:ext uri="{FF2B5EF4-FFF2-40B4-BE49-F238E27FC236}">
                <a16:creationId xmlns:a16="http://schemas.microsoft.com/office/drawing/2014/main" xmlns="" id="{632EE5C3-0BA1-526D-7CEA-743AC922B4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85"/>
          <a:stretch/>
        </p:blipFill>
        <p:spPr bwMode="auto">
          <a:xfrm>
            <a:off x="0" y="311449"/>
            <a:ext cx="2737772" cy="2900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NG\PPT\3.16\Cool 3D Chemistry Middle School Student Pack\Cool 3D Chemistry Middle School Student Pack-22.png">
            <a:extLst>
              <a:ext uri="{FF2B5EF4-FFF2-40B4-BE49-F238E27FC236}">
                <a16:creationId xmlns:a16="http://schemas.microsoft.com/office/drawing/2014/main" xmlns="" id="{54FA8CD4-DDEF-5827-E06A-95BD941CE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33" y="4072120"/>
            <a:ext cx="2269053" cy="2553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PNG\PPT\3.16\Cool 3D Chemistry Middle School Student Pack\Cool 3D Chemistry Middle School Student Pack-20.png">
            <a:extLst>
              <a:ext uri="{FF2B5EF4-FFF2-40B4-BE49-F238E27FC236}">
                <a16:creationId xmlns:a16="http://schemas.microsoft.com/office/drawing/2014/main" xmlns="" id="{FA2AC814-9113-BF0A-8F11-D75D46706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248" y="4284033"/>
            <a:ext cx="1215879" cy="2573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D:\PNG\PPT\3.16\Cool 3D Chemistry Middle School Student Pack\Cool 3D Chemistry Middle School Student Pack-29.png">
            <a:extLst>
              <a:ext uri="{FF2B5EF4-FFF2-40B4-BE49-F238E27FC236}">
                <a16:creationId xmlns:a16="http://schemas.microsoft.com/office/drawing/2014/main" xmlns="" id="{7BA9A385-EBA9-CD12-0183-20A89DFA08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1905" y="5195828"/>
            <a:ext cx="597485" cy="595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PNG\PPT\3.16\Cool 3D Chemistry Middle School Student Pack\Cool 3D Chemistry Middle School Student Pack-30.png">
            <a:extLst>
              <a:ext uri="{FF2B5EF4-FFF2-40B4-BE49-F238E27FC236}">
                <a16:creationId xmlns:a16="http://schemas.microsoft.com/office/drawing/2014/main" xmlns="" id="{AC940810-581F-7295-AA7A-DE0978FC3E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6759" y="1037745"/>
            <a:ext cx="701559" cy="7015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D:\PNG\PPT\3.16\Cool 3D Chemistry Middle School Student Pack\Cool 3D Chemistry Middle School Student Pack-29.png">
            <a:extLst>
              <a:ext uri="{FF2B5EF4-FFF2-40B4-BE49-F238E27FC236}">
                <a16:creationId xmlns:a16="http://schemas.microsoft.com/office/drawing/2014/main" xmlns="" id="{477267FE-4C2D-486A-FE8E-22551B6BE78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02149" y="3923342"/>
            <a:ext cx="298743" cy="2975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PNG\PPT\3.16\Cool 3D Chemistry Middle School Student Pack\Cool 3D Chemistry Middle School Student Pack-30.png">
            <a:extLst>
              <a:ext uri="{FF2B5EF4-FFF2-40B4-BE49-F238E27FC236}">
                <a16:creationId xmlns:a16="http://schemas.microsoft.com/office/drawing/2014/main" xmlns="" id="{4950A7AC-3D43-B5F0-1F87-6CE7852656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6322" y="4670618"/>
            <a:ext cx="350779" cy="350779"/>
          </a:xfrm>
          <a:prstGeom prst="rect">
            <a:avLst/>
          </a:prstGeom>
          <a:noFill/>
          <a:extLst>
            <a:ext uri="{909E8E84-426E-40DD-AFC4-6F175D3DCCD1}">
              <a14:hiddenFill xmlns:a14="http://schemas.microsoft.com/office/drawing/2010/main">
                <a:solidFill>
                  <a:srgbClr val="FFFFFF"/>
                </a:solidFill>
              </a14:hiddenFill>
            </a:ext>
          </a:extLst>
        </p:spPr>
      </p:pic>
      <p:sp>
        <p:nvSpPr>
          <p:cNvPr id="23" name="Channel Name">
            <a:extLst>
              <a:ext uri="{FF2B5EF4-FFF2-40B4-BE49-F238E27FC236}">
                <a16:creationId xmlns:a16="http://schemas.microsoft.com/office/drawing/2014/main" xmlns="" id="{66B6F190-59F9-A969-9E1D-97F110A018EB}"/>
              </a:ext>
            </a:extLst>
          </p:cNvPr>
          <p:cNvSpPr txBox="1"/>
          <p:nvPr/>
        </p:nvSpPr>
        <p:spPr>
          <a:xfrm>
            <a:off x="2965009" y="2434515"/>
            <a:ext cx="7176382" cy="171944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spc="100" normalizeH="0" baseline="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KHÁI</a:t>
            </a:r>
            <a:r>
              <a:rPr kumimoji="0" lang="en-US" sz="4800" b="1" i="0" u="none" strike="noStrike" kern="1200" spc="100" normalizeH="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 NIỆM </a:t>
            </a:r>
            <a:r>
              <a:rPr kumimoji="0" lang="en-US" sz="4800" b="1" i="0" u="none" strike="noStrike" kern="1200" spc="100" normalizeH="0" baseline="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VỀ</a:t>
            </a:r>
            <a:endParaRPr kumimoji="0" lang="en-US" sz="4800" b="1" i="0" u="none" strike="noStrike" kern="1200" spc="100" normalizeH="0" baseline="0" noProof="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lang="en-US" sz="4800" b="1" spc="100">
                <a:ln w="0">
                  <a:noFill/>
                  <a:prstDash val="solid"/>
                </a:ln>
                <a:solidFill>
                  <a:srgbClr val="C00000"/>
                </a:solidFill>
                <a:latin typeface="Arial" panose="020B0604020202020204" pitchFamily="34" charset="0"/>
                <a:ea typeface="Tahoma" panose="020B0604030504040204" pitchFamily="34" charset="0"/>
                <a:cs typeface="Arial" panose="020B0604020202020204" pitchFamily="34" charset="0"/>
              </a:rPr>
              <a:t>CÂN BẰNG HÓA HỌC</a:t>
            </a:r>
            <a:endParaRPr kumimoji="0" lang="vi-VN" sz="4800" b="1" i="0" u="none" strike="noStrike" kern="1200" spc="100" normalizeH="0" baseline="0" noProof="0" dirty="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25" name="Channel Name">
            <a:extLst>
              <a:ext uri="{FF2B5EF4-FFF2-40B4-BE49-F238E27FC236}">
                <a16:creationId xmlns:a16="http://schemas.microsoft.com/office/drawing/2014/main" xmlns="" id="{6114EF3C-3A7F-0C28-C4EC-98D04AD10DB4}"/>
              </a:ext>
            </a:extLst>
          </p:cNvPr>
          <p:cNvSpPr txBox="1"/>
          <p:nvPr/>
        </p:nvSpPr>
        <p:spPr>
          <a:xfrm>
            <a:off x="2965009" y="1353245"/>
            <a:ext cx="7176382" cy="841834"/>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spc="100" normalizeH="0" baseline="0" noProof="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rPr>
              <a:t>BÀI 1</a:t>
            </a:r>
            <a:endParaRPr kumimoji="0" lang="vi-VN" sz="4800" b="1" i="0" u="none" strike="noStrike" kern="1200" spc="100" normalizeH="0" baseline="0" noProof="0" dirty="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895199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0781FE2A-9C76-30B3-9193-5D5F40F7EDF0}"/>
              </a:ext>
            </a:extLst>
          </p:cNvPr>
          <p:cNvGrpSpPr/>
          <p:nvPr/>
        </p:nvGrpSpPr>
        <p:grpSpPr>
          <a:xfrm>
            <a:off x="907611" y="814813"/>
            <a:ext cx="10376778" cy="1192792"/>
            <a:chOff x="907611" y="751439"/>
            <a:chExt cx="10376778" cy="1192792"/>
          </a:xfrm>
        </p:grpSpPr>
        <p:sp>
          <p:nvSpPr>
            <p:cNvPr id="6" name="Rectangle: Rounded Corners 5">
              <a:extLst>
                <a:ext uri="{FF2B5EF4-FFF2-40B4-BE49-F238E27FC236}">
                  <a16:creationId xmlns:a16="http://schemas.microsoft.com/office/drawing/2014/main" xmlns="" id="{D281C1D2-2A52-6033-F174-D08CA7DD5D93}"/>
                </a:ext>
              </a:extLst>
            </p:cNvPr>
            <p:cNvSpPr/>
            <p:nvPr/>
          </p:nvSpPr>
          <p:spPr>
            <a:xfrm>
              <a:off x="907611" y="751439"/>
              <a:ext cx="10376778" cy="1192792"/>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233C297-67E6-D53D-CAAC-87088C926349}"/>
                </a:ext>
              </a:extLst>
            </p:cNvPr>
            <p:cNvSpPr txBox="1"/>
            <p:nvPr/>
          </p:nvSpPr>
          <p:spPr>
            <a:xfrm>
              <a:off x="923265" y="878860"/>
              <a:ext cx="10345471" cy="978729"/>
            </a:xfrm>
            <a:prstGeom prst="rect">
              <a:avLst/>
            </a:prstGeom>
            <a:noFill/>
          </p:spPr>
          <p:txBody>
            <a:bodyPr wrap="square" rtlCol="0">
              <a:spAutoFit/>
            </a:bodyPr>
            <a:lstStyle/>
            <a:p>
              <a:pPr algn="ctr">
                <a:lnSpc>
                  <a:spcPct val="120000"/>
                </a:lnSpc>
              </a:pPr>
              <a:r>
                <a:rPr lang="en-US" sz="2400"/>
                <a:t>Trong thực tế, ở cùng điều kiện, nhiều phản ứng không chỉ diễn ra theo một chiều mà </a:t>
              </a:r>
              <a:r>
                <a:rPr lang="en-US" sz="2400" b="1"/>
                <a:t>đồng thời theo cả hai </a:t>
              </a:r>
              <a:r>
                <a:rPr lang="en-US" sz="2400" b="1" smtClean="0"/>
                <a:t>chiều.</a:t>
              </a:r>
              <a:endParaRPr lang="en-US" sz="2400"/>
            </a:p>
          </p:txBody>
        </p:sp>
      </p:grpSp>
      <p:pic>
        <p:nvPicPr>
          <p:cNvPr id="8" name="Picture 2" descr="5 Easy Science Experiments For Kids To Do At Home | Science Activities">
            <a:extLst>
              <a:ext uri="{FF2B5EF4-FFF2-40B4-BE49-F238E27FC236}">
                <a16:creationId xmlns:a16="http://schemas.microsoft.com/office/drawing/2014/main" xmlns="" id="{20E5D4E0-522A-EB85-ABA4-F65577C90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29" y="2559111"/>
            <a:ext cx="5184995" cy="3458392"/>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4" descr="5 Steps for Balancing Chemical Equations">
            <a:extLst>
              <a:ext uri="{FF2B5EF4-FFF2-40B4-BE49-F238E27FC236}">
                <a16:creationId xmlns:a16="http://schemas.microsoft.com/office/drawing/2014/main" xmlns="" id="{A5DAC26D-3B71-D3A9-0042-5853A5A1FA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 r="75"/>
          <a:stretch/>
        </p:blipFill>
        <p:spPr bwMode="auto">
          <a:xfrm>
            <a:off x="6379678" y="2559112"/>
            <a:ext cx="5184995" cy="34583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09051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968347B-9949-47AF-0331-9342B4ECBE0A}"/>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D:\PNG\PPT\3.16\Cool 3D Chemistry Middle School Student Pack\Cool 3D Chemistry Middle School Student Pack-36.png">
            <a:extLst>
              <a:ext uri="{FF2B5EF4-FFF2-40B4-BE49-F238E27FC236}">
                <a16:creationId xmlns:a16="http://schemas.microsoft.com/office/drawing/2014/main" xmlns="" id="{7CF75829-6E7D-90E5-6E38-B154620DF9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PPT\3.16\Cool 3D Chemistry Middle School Student Pack\Cool 3D Chemistry Middle School Student Pack-36.png">
            <a:extLst>
              <a:ext uri="{FF2B5EF4-FFF2-40B4-BE49-F238E27FC236}">
                <a16:creationId xmlns:a16="http://schemas.microsoft.com/office/drawing/2014/main" xmlns="" id="{2F74A8FC-DAE4-061F-D6FE-E63F1FFBF8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A321225F-89B9-4E95-65E0-C8BF6A442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PNG\PPT\3.16\Cool 3D Chemistry Middle School Student Pack\Cool 3D Chemistry Middle School Student Pack-34.png">
            <a:extLst>
              <a:ext uri="{FF2B5EF4-FFF2-40B4-BE49-F238E27FC236}">
                <a16:creationId xmlns:a16="http://schemas.microsoft.com/office/drawing/2014/main" xmlns="" id="{63C0C7A7-25C5-04D5-8F6C-990504FC0E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D:\PNG\PPT\3.16\Cool 3D Chemistry Middle School Student Pack\Cool 3D Chemistry Middle School Student Pack-28.png">
            <a:extLst>
              <a:ext uri="{FF2B5EF4-FFF2-40B4-BE49-F238E27FC236}">
                <a16:creationId xmlns:a16="http://schemas.microsoft.com/office/drawing/2014/main" xmlns="" id="{EC0B4212-B424-5BB4-C1D6-6F264E84E9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PNG\PPT\3.16\Cool 3D Chemistry Middle School Student Pack\Cool 3D Chemistry Middle School Student Pack-34.png">
            <a:extLst>
              <a:ext uri="{FF2B5EF4-FFF2-40B4-BE49-F238E27FC236}">
                <a16:creationId xmlns:a16="http://schemas.microsoft.com/office/drawing/2014/main" xmlns="" id="{9736014D-7E4F-620D-6E67-206B8FAFF8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PNG\PPT\3.16\Cool 3D Chemistry Middle School Student Pack\Cool 3D Chemistry Middle School Student Pack-33.png">
            <a:extLst>
              <a:ext uri="{FF2B5EF4-FFF2-40B4-BE49-F238E27FC236}">
                <a16:creationId xmlns:a16="http://schemas.microsoft.com/office/drawing/2014/main" xmlns="" id="{DC4B4E7F-1896-4CF3-5594-667B32CB35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a:t>
              </a:r>
              <a:r>
                <a:rPr lang="en-US" sz="2400" b="1" smtClean="0">
                  <a:solidFill>
                    <a:schemeClr val="bg1"/>
                  </a:solidFill>
                </a:rPr>
                <a:t>dụ 1</a:t>
              </a:r>
              <a:endParaRPr lang="en-US" sz="2400" b="1">
                <a:solidFill>
                  <a:schemeClr val="bg1"/>
                </a:solidFill>
              </a:endParaRPr>
            </a:p>
          </p:txBody>
        </p:sp>
      </p:grpSp>
      <p:grpSp>
        <p:nvGrpSpPr>
          <p:cNvPr id="4" name="Group 3">
            <a:extLst>
              <a:ext uri="{FF2B5EF4-FFF2-40B4-BE49-F238E27FC236}">
                <a16:creationId xmlns:a16="http://schemas.microsoft.com/office/drawing/2014/main" xmlns="" id="{99846579-011D-4F2B-BC4C-3B83BABF89DF}"/>
              </a:ext>
            </a:extLst>
          </p:cNvPr>
          <p:cNvGrpSpPr/>
          <p:nvPr/>
        </p:nvGrpSpPr>
        <p:grpSpPr>
          <a:xfrm>
            <a:off x="2628582" y="2083547"/>
            <a:ext cx="8195577" cy="771808"/>
            <a:chOff x="3585172" y="2064190"/>
            <a:chExt cx="6363005" cy="771808"/>
          </a:xfrm>
        </p:grpSpPr>
        <p:grpSp>
          <p:nvGrpSpPr>
            <p:cNvPr id="14" name="Group 13">
              <a:extLst>
                <a:ext uri="{FF2B5EF4-FFF2-40B4-BE49-F238E27FC236}">
                  <a16:creationId xmlns:a16="http://schemas.microsoft.com/office/drawing/2014/main" xmlns="" id="{3712E744-421A-4FE6-52DD-F865F656D66E}"/>
                </a:ext>
              </a:extLst>
            </p:cNvPr>
            <p:cNvGrpSpPr/>
            <p:nvPr/>
          </p:nvGrpSpPr>
          <p:grpSpPr>
            <a:xfrm>
              <a:off x="3585172" y="2064190"/>
              <a:ext cx="6363005" cy="771808"/>
              <a:chOff x="3585172" y="1557196"/>
              <a:chExt cx="6363005" cy="771808"/>
            </a:xfrm>
          </p:grpSpPr>
          <p:sp>
            <p:nvSpPr>
              <p:cNvPr id="13" name="Rectangle 12">
                <a:extLst>
                  <a:ext uri="{FF2B5EF4-FFF2-40B4-BE49-F238E27FC236}">
                    <a16:creationId xmlns:a16="http://schemas.microsoft.com/office/drawing/2014/main" xmlns="" id="{D3440E17-6956-EA63-C9C1-482F8722C907}"/>
                  </a:ext>
                </a:extLst>
              </p:cNvPr>
              <p:cNvSpPr/>
              <p:nvPr/>
            </p:nvSpPr>
            <p:spPr>
              <a:xfrm>
                <a:off x="3585172" y="1557196"/>
                <a:ext cx="5021656"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3397CBBD-75F1-6711-A53F-CCC2F2CEBAFF}"/>
                      </a:ext>
                    </a:extLst>
                  </p:cNvPr>
                  <p:cNvSpPr txBox="1"/>
                  <p:nvPr/>
                </p:nvSpPr>
                <p:spPr>
                  <a:xfrm>
                    <a:off x="3644848" y="1681490"/>
                    <a:ext cx="6303329" cy="523220"/>
                  </a:xfrm>
                  <a:prstGeom prst="rect">
                    <a:avLst/>
                  </a:prstGeom>
                  <a:noFill/>
                </p:spPr>
                <p:txBody>
                  <a:bodyPr wrap="none" rtlCol="0">
                    <a:spAutoFit/>
                  </a:bodyPr>
                  <a:lstStyle/>
                  <a:p>
                    <a:r>
                      <a:rPr lang="en-US" sz="2800" b="1" smtClean="0">
                        <a:solidFill>
                          <a:srgbClr val="FF0000"/>
                        </a:solidFill>
                      </a:rPr>
                      <a:t>Cl</a:t>
                    </a:r>
                    <a:r>
                      <a:rPr lang="en-US" sz="2800" b="1" baseline="-25000">
                        <a:solidFill>
                          <a:srgbClr val="FF0000"/>
                        </a:solidFill>
                      </a:rPr>
                      <a:t>2</a:t>
                    </a:r>
                    <a:r>
                      <a:rPr lang="en-US" sz="2800" b="1" i="1">
                        <a:solidFill>
                          <a:srgbClr val="FF0000"/>
                        </a:solidFill>
                      </a:rPr>
                      <a:t>(g)</a:t>
                    </a:r>
                    <a:r>
                      <a:rPr lang="en-US" sz="2800" b="1">
                        <a:solidFill>
                          <a:srgbClr val="FF0000"/>
                        </a:solidFill>
                      </a:rPr>
                      <a:t> + H</a:t>
                    </a:r>
                    <a:r>
                      <a:rPr lang="en-US" sz="2800" b="1" baseline="-25000">
                        <a:solidFill>
                          <a:srgbClr val="FF0000"/>
                        </a:solidFill>
                      </a:rPr>
                      <a:t>2</a:t>
                    </a:r>
                    <a:r>
                      <a:rPr lang="en-US" sz="2800" b="1">
                        <a:solidFill>
                          <a:srgbClr val="FF0000"/>
                        </a:solidFill>
                      </a:rPr>
                      <a:t>O</a:t>
                    </a:r>
                    <a:r>
                      <a:rPr lang="en-US" sz="2800" b="1" i="1">
                        <a:solidFill>
                          <a:srgbClr val="FF0000"/>
                        </a:solidFill>
                      </a:rPr>
                      <a:t>(l)</a:t>
                    </a:r>
                    <a:r>
                      <a:rPr lang="en-US" sz="2800" b="1">
                        <a:solidFill>
                          <a:srgbClr val="FF0000"/>
                        </a:solidFill>
                      </a:rPr>
                      <a:t> </a:t>
                    </a:r>
                    <a14:m>
                      <m:oMath xmlns:m="http://schemas.openxmlformats.org/officeDocument/2006/math">
                        <m:r>
                          <a:rPr lang="en-US" sz="2800" b="1" i="1">
                            <a:solidFill>
                              <a:srgbClr val="FF0000"/>
                            </a:solidFill>
                            <a:latin typeface="Cambria Math" panose="02040503050406030204" pitchFamily="18" charset="0"/>
                          </a:rPr>
                          <m:t>⇋</m:t>
                        </m:r>
                      </m:oMath>
                    </a14:m>
                    <a:r>
                      <a:rPr lang="en-US" sz="2800" b="1">
                        <a:solidFill>
                          <a:srgbClr val="FF0000"/>
                        </a:solidFill>
                      </a:rPr>
                      <a:t> HCl(a</a:t>
                    </a:r>
                    <a:r>
                      <a:rPr lang="en-US" sz="2800" b="1" i="1">
                        <a:solidFill>
                          <a:srgbClr val="FF0000"/>
                        </a:solidFill>
                      </a:rPr>
                      <a:t>q)</a:t>
                    </a:r>
                    <a:r>
                      <a:rPr lang="en-US" sz="2800" b="1">
                        <a:solidFill>
                          <a:srgbClr val="FF0000"/>
                        </a:solidFill>
                      </a:rPr>
                      <a:t> + HClO</a:t>
                    </a:r>
                    <a:r>
                      <a:rPr lang="en-US" sz="2800" b="1" i="1">
                        <a:solidFill>
                          <a:srgbClr val="FF0000"/>
                        </a:solidFill>
                      </a:rPr>
                      <a:t>(aq)</a:t>
                    </a:r>
                    <a:endParaRPr lang="en-US" sz="2800" b="1">
                      <a:solidFill>
                        <a:srgbClr val="FF0000"/>
                      </a:solidFill>
                    </a:endParaRPr>
                  </a:p>
                </p:txBody>
              </p:sp>
            </mc:Choice>
            <mc:Fallback xmlns="">
              <p:sp>
                <p:nvSpPr>
                  <p:cNvPr id="12" name="TextBox 11">
                    <a:extLst>
                      <a:ext uri="{FF2B5EF4-FFF2-40B4-BE49-F238E27FC236}">
                        <a16:creationId xmlns:a16="http://schemas.microsoft.com/office/drawing/2014/main" xmlns="" id="{3397CBBD-75F1-6711-A53F-CCC2F2CEBAFF}"/>
                      </a:ext>
                    </a:extLst>
                  </p:cNvPr>
                  <p:cNvSpPr txBox="1">
                    <a:spLocks noRot="1" noChangeAspect="1" noMove="1" noResize="1" noEditPoints="1" noAdjustHandles="1" noChangeArrowheads="1" noChangeShapeType="1" noTextEdit="1"/>
                  </p:cNvSpPr>
                  <p:nvPr/>
                </p:nvSpPr>
                <p:spPr>
                  <a:xfrm>
                    <a:off x="3644848" y="1681490"/>
                    <a:ext cx="6303329" cy="523220"/>
                  </a:xfrm>
                  <a:prstGeom prst="rect">
                    <a:avLst/>
                  </a:prstGeom>
                  <a:blipFill rotWithShape="0">
                    <a:blip r:embed="rId8"/>
                    <a:stretch>
                      <a:fillRect l="-1577" t="-11628" b="-31395"/>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xmlns="" id="{BE19722D-4788-B4B2-3345-F7AD10C00B00}"/>
                </a:ext>
              </a:extLst>
            </p:cNvPr>
            <p:cNvSpPr txBox="1"/>
            <p:nvPr/>
          </p:nvSpPr>
          <p:spPr>
            <a:xfrm>
              <a:off x="8716197" y="2219262"/>
              <a:ext cx="561372" cy="461665"/>
            </a:xfrm>
            <a:prstGeom prst="rect">
              <a:avLst/>
            </a:prstGeom>
            <a:noFill/>
          </p:spPr>
          <p:txBody>
            <a:bodyPr wrap="none" rtlCol="0">
              <a:spAutoFit/>
            </a:bodyPr>
            <a:lstStyle/>
            <a:p>
              <a:r>
                <a:rPr lang="en-US" sz="2400" b="1">
                  <a:solidFill>
                    <a:srgbClr val="7030A0"/>
                  </a:solidFill>
                </a:rPr>
                <a:t>(1)</a:t>
              </a:r>
            </a:p>
          </p:txBody>
        </p:sp>
      </p:grpSp>
      <p:grpSp>
        <p:nvGrpSpPr>
          <p:cNvPr id="16" name="Group 15">
            <a:extLst>
              <a:ext uri="{FF2B5EF4-FFF2-40B4-BE49-F238E27FC236}">
                <a16:creationId xmlns:a16="http://schemas.microsoft.com/office/drawing/2014/main" xmlns="" id="{3DC97049-5C17-D8DD-FCD9-ECAD8622E867}"/>
              </a:ext>
            </a:extLst>
          </p:cNvPr>
          <p:cNvGrpSpPr/>
          <p:nvPr/>
        </p:nvGrpSpPr>
        <p:grpSpPr>
          <a:xfrm>
            <a:off x="584177" y="4331175"/>
            <a:ext cx="10898173" cy="1030027"/>
            <a:chOff x="2432365" y="751439"/>
            <a:chExt cx="7327272" cy="595889"/>
          </a:xfrm>
        </p:grpSpPr>
        <p:sp>
          <p:nvSpPr>
            <p:cNvPr id="17" name="Rectangle: Rounded Corners 16">
              <a:extLst>
                <a:ext uri="{FF2B5EF4-FFF2-40B4-BE49-F238E27FC236}">
                  <a16:creationId xmlns:a16="http://schemas.microsoft.com/office/drawing/2014/main" xmlns="" id="{58C8206A-EA41-FA9F-A7BE-D5A9EFD6A7AF}"/>
                </a:ext>
              </a:extLst>
            </p:cNvPr>
            <p:cNvSpPr/>
            <p:nvPr/>
          </p:nvSpPr>
          <p:spPr>
            <a:xfrm>
              <a:off x="2498756" y="751439"/>
              <a:ext cx="7194488" cy="595889"/>
            </a:xfrm>
            <a:prstGeom prst="roundRect">
              <a:avLst>
                <a:gd name="adj" fmla="val 12158"/>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2272203A-0079-7E8E-4691-04FCE59C81C0}"/>
                </a:ext>
              </a:extLst>
            </p:cNvPr>
            <p:cNvSpPr txBox="1"/>
            <p:nvPr/>
          </p:nvSpPr>
          <p:spPr>
            <a:xfrm>
              <a:off x="2432365" y="878860"/>
              <a:ext cx="7327272" cy="309814"/>
            </a:xfrm>
            <a:prstGeom prst="rect">
              <a:avLst/>
            </a:prstGeom>
            <a:noFill/>
          </p:spPr>
          <p:txBody>
            <a:bodyPr wrap="square" rtlCol="0">
              <a:spAutoFit/>
            </a:bodyPr>
            <a:lstStyle/>
            <a:p>
              <a:pPr algn="ctr">
                <a:lnSpc>
                  <a:spcPct val="120000"/>
                </a:lnSpc>
              </a:pPr>
              <a:r>
                <a:rPr lang="en-US" sz="2400" smtClean="0"/>
                <a:t>Phản ứng </a:t>
              </a:r>
              <a:r>
                <a:rPr lang="en-US" sz="2400" b="1">
                  <a:solidFill>
                    <a:srgbClr val="7030A0"/>
                  </a:solidFill>
                </a:rPr>
                <a:t>(1)</a:t>
              </a:r>
              <a:r>
                <a:rPr lang="en-US" sz="2400" b="1" smtClean="0"/>
                <a:t> </a:t>
              </a:r>
              <a:r>
                <a:rPr lang="en-US" sz="2400" smtClean="0"/>
                <a:t>có </a:t>
              </a:r>
              <a:r>
                <a:rPr lang="en-US" sz="2400"/>
                <a:t>đặc điểm gì </a:t>
              </a:r>
              <a:r>
                <a:rPr lang="en-US" sz="2400" smtClean="0"/>
                <a:t>khác so </a:t>
              </a:r>
              <a:r>
                <a:rPr lang="en-US" sz="2400"/>
                <a:t>với phản ứng nhiệt phân thuốc tím?</a:t>
              </a:r>
              <a:endParaRPr lang="en-US" sz="2400" b="1"/>
            </a:p>
          </p:txBody>
        </p:sp>
      </p:grpSp>
      <p:cxnSp>
        <p:nvCxnSpPr>
          <p:cNvPr id="5" name="Straight Arrow Connector 4">
            <a:extLst>
              <a:ext uri="{FF2B5EF4-FFF2-40B4-BE49-F238E27FC236}">
                <a16:creationId xmlns:a16="http://schemas.microsoft.com/office/drawing/2014/main" xmlns="" id="{7BCE1939-E80C-E728-1DB7-B8698F3CCABC}"/>
              </a:ext>
            </a:extLst>
          </p:cNvPr>
          <p:cNvCxnSpPr>
            <a:cxnSpLocks/>
            <a:stCxn id="17" idx="0"/>
          </p:cNvCxnSpPr>
          <p:nvPr/>
        </p:nvCxnSpPr>
        <p:spPr>
          <a:xfrm flipH="1" flipV="1">
            <a:off x="5486400" y="2855355"/>
            <a:ext cx="546862" cy="14758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084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6725AD8-C2BE-0CF4-48A7-6871B66CC4A5}"/>
              </a:ext>
            </a:extLst>
          </p:cNvPr>
          <p:cNvGrpSpPr/>
          <p:nvPr/>
        </p:nvGrpSpPr>
        <p:grpSpPr>
          <a:xfrm>
            <a:off x="782542" y="3955047"/>
            <a:ext cx="10626916" cy="1447800"/>
            <a:chOff x="932507" y="4820216"/>
            <a:chExt cx="10326986" cy="1447800"/>
          </a:xfrm>
        </p:grpSpPr>
        <p:sp>
          <p:nvSpPr>
            <p:cNvPr id="21" name="Rectangle: Rounded Corners 20">
              <a:extLst>
                <a:ext uri="{FF2B5EF4-FFF2-40B4-BE49-F238E27FC236}">
                  <a16:creationId xmlns:a16="http://schemas.microsoft.com/office/drawing/2014/main" xmlns="" id="{EBB8A1B3-7E4E-83EA-E46C-B10E15DA15F6}"/>
                </a:ext>
              </a:extLst>
            </p:cNvPr>
            <p:cNvSpPr/>
            <p:nvPr/>
          </p:nvSpPr>
          <p:spPr>
            <a:xfrm>
              <a:off x="972663" y="4820216"/>
              <a:ext cx="10246674" cy="1447800"/>
            </a:xfrm>
            <a:prstGeom prst="roundRect">
              <a:avLst/>
            </a:prstGeom>
            <a:solidFill>
              <a:srgbClr val="FFFF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xmlns="" id="{F72B8DF1-E97D-CD7B-79B6-B231A803255E}"/>
                </a:ext>
              </a:extLst>
            </p:cNvPr>
            <p:cNvCxnSpPr>
              <a:cxnSpLocks/>
            </p:cNvCxnSpPr>
            <p:nvPr/>
          </p:nvCxnSpPr>
          <p:spPr>
            <a:xfrm flipH="1">
              <a:off x="1546068" y="6062804"/>
              <a:ext cx="909986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754024A-3DA0-953C-99FF-FF3B1B01FB66}"/>
                </a:ext>
              </a:extLst>
            </p:cNvPr>
            <p:cNvSpPr txBox="1"/>
            <p:nvPr/>
          </p:nvSpPr>
          <p:spPr>
            <a:xfrm>
              <a:off x="932507" y="4827569"/>
              <a:ext cx="10326986" cy="1131848"/>
            </a:xfrm>
            <a:prstGeom prst="rect">
              <a:avLst/>
            </a:prstGeom>
            <a:noFill/>
          </p:spPr>
          <p:txBody>
            <a:bodyPr wrap="square" rtlCol="0">
              <a:spAutoFit/>
            </a:bodyPr>
            <a:lstStyle/>
            <a:p>
              <a:pPr algn="ctr">
                <a:lnSpc>
                  <a:spcPct val="150000"/>
                </a:lnSpc>
              </a:pPr>
              <a:r>
                <a:rPr lang="en-US" sz="2400"/>
                <a:t>Đ</a:t>
              </a:r>
              <a:r>
                <a:rPr lang="en-US" sz="2400" smtClean="0"/>
                <a:t>ồng </a:t>
              </a:r>
              <a:r>
                <a:rPr lang="en-US" sz="2400"/>
                <a:t>thời </a:t>
              </a:r>
              <a:r>
                <a:rPr lang="en-US" sz="2400" smtClean="0"/>
                <a:t>trong cùng điều kiện này, HCl </a:t>
              </a:r>
              <a:r>
                <a:rPr lang="en-US" sz="2400"/>
                <a:t>và HClO sinh ra cũng tác dụng được với nhau tạo lại Cl</a:t>
              </a:r>
              <a:r>
                <a:rPr lang="en-US" sz="2400" baseline="-25000"/>
                <a:t>2</a:t>
              </a:r>
              <a:r>
                <a:rPr lang="en-US" sz="2400"/>
                <a:t> và nước.</a:t>
              </a:r>
            </a:p>
          </p:txBody>
        </p:sp>
      </p:grpSp>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a:t>
              </a:r>
              <a:r>
                <a:rPr lang="en-US" sz="2400" b="1" smtClean="0">
                  <a:solidFill>
                    <a:schemeClr val="bg1"/>
                  </a:solidFill>
                </a:rPr>
                <a:t>dụ 1</a:t>
              </a:r>
              <a:endParaRPr lang="en-US" sz="2400" b="1">
                <a:solidFill>
                  <a:schemeClr val="bg1"/>
                </a:solidFill>
              </a:endParaRPr>
            </a:p>
          </p:txBody>
        </p:sp>
      </p:grpSp>
      <p:grpSp>
        <p:nvGrpSpPr>
          <p:cNvPr id="25" name="Group 24">
            <a:extLst>
              <a:ext uri="{FF2B5EF4-FFF2-40B4-BE49-F238E27FC236}">
                <a16:creationId xmlns:a16="http://schemas.microsoft.com/office/drawing/2014/main" xmlns="" id="{F3A13B26-65EB-F387-C1A9-FA85AE083DDD}"/>
              </a:ext>
            </a:extLst>
          </p:cNvPr>
          <p:cNvGrpSpPr/>
          <p:nvPr/>
        </p:nvGrpSpPr>
        <p:grpSpPr>
          <a:xfrm>
            <a:off x="823865" y="2282915"/>
            <a:ext cx="10544271" cy="1450885"/>
            <a:chOff x="972664" y="2282915"/>
            <a:chExt cx="10246673" cy="1450885"/>
          </a:xfrm>
        </p:grpSpPr>
        <p:sp>
          <p:nvSpPr>
            <p:cNvPr id="20" name="Rectangle: Rounded Corners 19">
              <a:extLst>
                <a:ext uri="{FF2B5EF4-FFF2-40B4-BE49-F238E27FC236}">
                  <a16:creationId xmlns:a16="http://schemas.microsoft.com/office/drawing/2014/main" xmlns="" id="{B588236B-0803-483C-E595-B0ACFC3C2E9E}"/>
                </a:ext>
              </a:extLst>
            </p:cNvPr>
            <p:cNvSpPr/>
            <p:nvPr/>
          </p:nvSpPr>
          <p:spPr>
            <a:xfrm>
              <a:off x="972664" y="2286000"/>
              <a:ext cx="10246673" cy="1447800"/>
            </a:xfrm>
            <a:prstGeom prst="roundRect">
              <a:avLst/>
            </a:prstGeom>
            <a:solidFill>
              <a:srgbClr val="FFFF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BFF407A9-A4EF-3A6D-4A3D-E0A56AAF0F64}"/>
                </a:ext>
              </a:extLst>
            </p:cNvPr>
            <p:cNvSpPr txBox="1"/>
            <p:nvPr/>
          </p:nvSpPr>
          <p:spPr>
            <a:xfrm>
              <a:off x="1169218" y="2282915"/>
              <a:ext cx="9310257" cy="1200329"/>
            </a:xfrm>
            <a:prstGeom prst="rect">
              <a:avLst/>
            </a:prstGeom>
            <a:noFill/>
          </p:spPr>
          <p:txBody>
            <a:bodyPr wrap="square" rtlCol="0">
              <a:spAutoFit/>
            </a:bodyPr>
            <a:lstStyle/>
            <a:p>
              <a:pPr algn="ctr">
                <a:lnSpc>
                  <a:spcPct val="150000"/>
                </a:lnSpc>
              </a:pPr>
              <a:r>
                <a:rPr lang="en-US" sz="2400"/>
                <a:t>Ở điều kiện thường, Cl</a:t>
              </a:r>
              <a:r>
                <a:rPr lang="en-US" sz="2400" baseline="-25000"/>
                <a:t>2</a:t>
              </a:r>
              <a:r>
                <a:rPr lang="en-US" sz="2400"/>
                <a:t> phản ứng với nước tạo thành HCl và </a:t>
              </a:r>
              <a:r>
                <a:rPr lang="en-US" sz="2400" smtClean="0"/>
                <a:t>HClO, từ đó thể hiện được tính tẩy màu của chlorine ẩm.</a:t>
              </a:r>
              <a:endParaRPr lang="en-US" sz="2400"/>
            </a:p>
          </p:txBody>
        </p:sp>
        <p:cxnSp>
          <p:nvCxnSpPr>
            <p:cNvPr id="11" name="Straight Arrow Connector 10">
              <a:extLst>
                <a:ext uri="{FF2B5EF4-FFF2-40B4-BE49-F238E27FC236}">
                  <a16:creationId xmlns:a16="http://schemas.microsoft.com/office/drawing/2014/main" xmlns="" id="{CCF25BBB-C0B4-B707-A46B-82A29BF45A3C}"/>
                </a:ext>
              </a:extLst>
            </p:cNvPr>
            <p:cNvCxnSpPr>
              <a:cxnSpLocks/>
            </p:cNvCxnSpPr>
            <p:nvPr/>
          </p:nvCxnSpPr>
          <p:spPr>
            <a:xfrm>
              <a:off x="1546068" y="3528588"/>
              <a:ext cx="909986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xmlns="" id="{B963EE09-6BA3-4497-8542-F0A39EBF2821}"/>
              </a:ext>
            </a:extLst>
          </p:cNvPr>
          <p:cNvGrpSpPr/>
          <p:nvPr/>
        </p:nvGrpSpPr>
        <p:grpSpPr>
          <a:xfrm>
            <a:off x="1312374" y="5710693"/>
            <a:ext cx="9567249" cy="535531"/>
            <a:chOff x="1487786" y="5709891"/>
            <a:chExt cx="8923699" cy="535531"/>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338AB855-8BDC-6734-DC50-B940091B5376}"/>
                    </a:ext>
                  </a:extLst>
                </p:cNvPr>
                <p:cNvSpPr txBox="1"/>
                <p:nvPr/>
              </p:nvSpPr>
              <p:spPr>
                <a:xfrm>
                  <a:off x="2172833" y="5709891"/>
                  <a:ext cx="8238652" cy="535531"/>
                </a:xfrm>
                <a:prstGeom prst="rect">
                  <a:avLst/>
                </a:prstGeom>
                <a:noFill/>
              </p:spPr>
              <p:txBody>
                <a:bodyPr wrap="square" rtlCol="0">
                  <a:spAutoFit/>
                </a:bodyPr>
                <a:lstStyle/>
                <a:p>
                  <a:pPr>
                    <a:lnSpc>
                      <a:spcPct val="120000"/>
                    </a:lnSpc>
                  </a:pPr>
                  <a:r>
                    <a:rPr lang="en-US" sz="2400" smtClean="0"/>
                    <a:t>Do vậy, phản ứng </a:t>
                  </a:r>
                  <a:r>
                    <a:rPr lang="en-US" sz="2400" b="1">
                      <a:solidFill>
                        <a:srgbClr val="7030A0"/>
                      </a:solidFill>
                    </a:rPr>
                    <a:t>(1)</a:t>
                  </a:r>
                  <a:r>
                    <a:rPr lang="en-US" sz="2400" b="1"/>
                    <a:t> </a:t>
                  </a:r>
                  <a:r>
                    <a:rPr lang="en-US" sz="2400" smtClean="0"/>
                    <a:t>dùng </a:t>
                  </a:r>
                  <a:r>
                    <a:rPr lang="en-US" sz="2400" b="1" smtClean="0">
                      <a:solidFill>
                        <a:srgbClr val="00B0F0"/>
                      </a:solidFill>
                    </a:rPr>
                    <a:t>(</a:t>
                  </a:r>
                  <a14:m>
                    <m:oMath xmlns:m="http://schemas.openxmlformats.org/officeDocument/2006/math">
                      <m:r>
                        <a:rPr lang="en-US" sz="2400" b="1" i="1" smtClean="0">
                          <a:solidFill>
                            <a:srgbClr val="00B0F0"/>
                          </a:solidFill>
                          <a:latin typeface="Cambria Math" panose="02040503050406030204" pitchFamily="18" charset="0"/>
                          <a:ea typeface="Cambria Math" panose="02040503050406030204" pitchFamily="18" charset="0"/>
                        </a:rPr>
                        <m:t>⇋</m:t>
                      </m:r>
                    </m:oMath>
                  </a14:m>
                  <a:r>
                    <a:rPr lang="en-US" sz="2400" b="1" smtClean="0">
                      <a:solidFill>
                        <a:srgbClr val="00B0F0"/>
                      </a:solidFill>
                    </a:rPr>
                    <a:t>)</a:t>
                  </a:r>
                  <a:r>
                    <a:rPr lang="en-US" sz="2400" smtClean="0"/>
                    <a:t> thay vì </a:t>
                  </a:r>
                  <a:r>
                    <a:rPr lang="en-US" sz="2400" b="1" smtClean="0">
                      <a:solidFill>
                        <a:srgbClr val="00B0F0"/>
                      </a:solidFill>
                    </a:rPr>
                    <a:t>(</a:t>
                  </a:r>
                  <a:r>
                    <a:rPr lang="en-US" sz="2400" b="1" smtClean="0">
                      <a:solidFill>
                        <a:srgbClr val="00B0F0"/>
                      </a:solidFill>
                      <a:latin typeface="Arial" panose="020B0604020202020204" pitchFamily="34" charset="0"/>
                      <a:cs typeface="Arial" panose="020B0604020202020204" pitchFamily="34" charset="0"/>
                    </a:rPr>
                    <a:t>→)</a:t>
                  </a:r>
                  <a:r>
                    <a:rPr lang="en-US" sz="2400" smtClean="0">
                      <a:latin typeface="Arial" panose="020B0604020202020204" pitchFamily="34" charset="0"/>
                      <a:cs typeface="Arial" panose="020B0604020202020204" pitchFamily="34" charset="0"/>
                    </a:rPr>
                    <a:t> trong phương trình.</a:t>
                  </a:r>
                  <a:endParaRPr lang="en-US" sz="2400"/>
                </a:p>
              </p:txBody>
            </p:sp>
          </mc:Choice>
          <mc:Fallback xmlns="">
            <p:sp>
              <p:nvSpPr>
                <p:cNvPr id="28" name="TextBox 27">
                  <a:extLst>
                    <a:ext uri="{FF2B5EF4-FFF2-40B4-BE49-F238E27FC236}">
                      <a16:creationId xmlns:a16="http://schemas.microsoft.com/office/drawing/2014/main" xmlns="" id="{338AB855-8BDC-6734-DC50-B940091B5376}"/>
                    </a:ext>
                  </a:extLst>
                </p:cNvPr>
                <p:cNvSpPr txBox="1">
                  <a:spLocks noRot="1" noChangeAspect="1" noMove="1" noResize="1" noEditPoints="1" noAdjustHandles="1" noChangeArrowheads="1" noChangeShapeType="1" noTextEdit="1"/>
                </p:cNvSpPr>
                <p:nvPr/>
              </p:nvSpPr>
              <p:spPr>
                <a:xfrm>
                  <a:off x="2172833" y="5709891"/>
                  <a:ext cx="8238652" cy="535531"/>
                </a:xfrm>
                <a:prstGeom prst="rect">
                  <a:avLst/>
                </a:prstGeom>
                <a:blipFill rotWithShape="0">
                  <a:blip r:embed="rId3"/>
                  <a:stretch>
                    <a:fillRect l="-1104" t="-2273" b="-18182"/>
                  </a:stretch>
                </a:blipFill>
              </p:spPr>
              <p:txBody>
                <a:bodyPr/>
                <a:lstStyle/>
                <a:p>
                  <a:r>
                    <a:rPr lang="en-US">
                      <a:noFill/>
                    </a:rPr>
                    <a:t> </a:t>
                  </a:r>
                </a:p>
              </p:txBody>
            </p:sp>
          </mc:Fallback>
        </mc:AlternateContent>
        <p:sp>
          <p:nvSpPr>
            <p:cNvPr id="29" name="Arrow: Right 28">
              <a:extLst>
                <a:ext uri="{FF2B5EF4-FFF2-40B4-BE49-F238E27FC236}">
                  <a16:creationId xmlns:a16="http://schemas.microsoft.com/office/drawing/2014/main" xmlns="" id="{D2C17BDA-6B79-4CEA-5FC3-07673BE23F92}"/>
                </a:ext>
              </a:extLst>
            </p:cNvPr>
            <p:cNvSpPr/>
            <p:nvPr/>
          </p:nvSpPr>
          <p:spPr>
            <a:xfrm>
              <a:off x="1487786" y="5761108"/>
              <a:ext cx="648832"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99846579-011D-4F2B-BC4C-3B83BABF89DF}"/>
              </a:ext>
            </a:extLst>
          </p:cNvPr>
          <p:cNvGrpSpPr/>
          <p:nvPr/>
        </p:nvGrpSpPr>
        <p:grpSpPr>
          <a:xfrm>
            <a:off x="2582500" y="1261213"/>
            <a:ext cx="8195577" cy="771808"/>
            <a:chOff x="3585172" y="2064190"/>
            <a:chExt cx="6363005" cy="771808"/>
          </a:xfrm>
        </p:grpSpPr>
        <p:grpSp>
          <p:nvGrpSpPr>
            <p:cNvPr id="27" name="Group 26">
              <a:extLst>
                <a:ext uri="{FF2B5EF4-FFF2-40B4-BE49-F238E27FC236}">
                  <a16:creationId xmlns:a16="http://schemas.microsoft.com/office/drawing/2014/main" xmlns="" id="{3712E744-421A-4FE6-52DD-F865F656D66E}"/>
                </a:ext>
              </a:extLst>
            </p:cNvPr>
            <p:cNvGrpSpPr/>
            <p:nvPr/>
          </p:nvGrpSpPr>
          <p:grpSpPr>
            <a:xfrm>
              <a:off x="3585172" y="2064190"/>
              <a:ext cx="6363005" cy="771808"/>
              <a:chOff x="3585172" y="1557196"/>
              <a:chExt cx="6363005" cy="771808"/>
            </a:xfrm>
          </p:grpSpPr>
          <p:sp>
            <p:nvSpPr>
              <p:cNvPr id="32" name="Rectangle 31">
                <a:extLst>
                  <a:ext uri="{FF2B5EF4-FFF2-40B4-BE49-F238E27FC236}">
                    <a16:creationId xmlns:a16="http://schemas.microsoft.com/office/drawing/2014/main" xmlns="" id="{D3440E17-6956-EA63-C9C1-482F8722C907}"/>
                  </a:ext>
                </a:extLst>
              </p:cNvPr>
              <p:cNvSpPr/>
              <p:nvPr/>
            </p:nvSpPr>
            <p:spPr>
              <a:xfrm>
                <a:off x="3585172" y="1557196"/>
                <a:ext cx="5021656"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3397CBBD-75F1-6711-A53F-CCC2F2CEBAFF}"/>
                      </a:ext>
                    </a:extLst>
                  </p:cNvPr>
                  <p:cNvSpPr txBox="1"/>
                  <p:nvPr/>
                </p:nvSpPr>
                <p:spPr>
                  <a:xfrm>
                    <a:off x="3644848" y="1681490"/>
                    <a:ext cx="6303329" cy="523220"/>
                  </a:xfrm>
                  <a:prstGeom prst="rect">
                    <a:avLst/>
                  </a:prstGeom>
                  <a:noFill/>
                </p:spPr>
                <p:txBody>
                  <a:bodyPr wrap="none" rtlCol="0">
                    <a:spAutoFit/>
                  </a:bodyPr>
                  <a:lstStyle/>
                  <a:p>
                    <a:r>
                      <a:rPr lang="en-US" sz="2800" b="1" smtClean="0">
                        <a:solidFill>
                          <a:srgbClr val="FF0000"/>
                        </a:solidFill>
                      </a:rPr>
                      <a:t>Cl</a:t>
                    </a:r>
                    <a:r>
                      <a:rPr lang="en-US" sz="2800" b="1" baseline="-25000">
                        <a:solidFill>
                          <a:srgbClr val="FF0000"/>
                        </a:solidFill>
                      </a:rPr>
                      <a:t>2</a:t>
                    </a:r>
                    <a:r>
                      <a:rPr lang="en-US" sz="2800" b="1" i="1">
                        <a:solidFill>
                          <a:srgbClr val="FF0000"/>
                        </a:solidFill>
                      </a:rPr>
                      <a:t>(g)</a:t>
                    </a:r>
                    <a:r>
                      <a:rPr lang="en-US" sz="2800" b="1">
                        <a:solidFill>
                          <a:srgbClr val="FF0000"/>
                        </a:solidFill>
                      </a:rPr>
                      <a:t> + H</a:t>
                    </a:r>
                    <a:r>
                      <a:rPr lang="en-US" sz="2800" b="1" baseline="-25000">
                        <a:solidFill>
                          <a:srgbClr val="FF0000"/>
                        </a:solidFill>
                      </a:rPr>
                      <a:t>2</a:t>
                    </a:r>
                    <a:r>
                      <a:rPr lang="en-US" sz="2800" b="1">
                        <a:solidFill>
                          <a:srgbClr val="FF0000"/>
                        </a:solidFill>
                      </a:rPr>
                      <a:t>O</a:t>
                    </a:r>
                    <a:r>
                      <a:rPr lang="en-US" sz="2800" b="1" i="1">
                        <a:solidFill>
                          <a:srgbClr val="FF0000"/>
                        </a:solidFill>
                      </a:rPr>
                      <a:t>(l)</a:t>
                    </a:r>
                    <a:r>
                      <a:rPr lang="en-US" sz="2800" b="1">
                        <a:solidFill>
                          <a:srgbClr val="FF0000"/>
                        </a:solidFill>
                      </a:rPr>
                      <a:t> </a:t>
                    </a:r>
                    <a14:m>
                      <m:oMath xmlns:m="http://schemas.openxmlformats.org/officeDocument/2006/math">
                        <m:r>
                          <a:rPr lang="en-US" sz="2800" b="1" i="1">
                            <a:solidFill>
                              <a:srgbClr val="FF0000"/>
                            </a:solidFill>
                            <a:latin typeface="Cambria Math" panose="02040503050406030204" pitchFamily="18" charset="0"/>
                          </a:rPr>
                          <m:t>⇋</m:t>
                        </m:r>
                      </m:oMath>
                    </a14:m>
                    <a:r>
                      <a:rPr lang="en-US" sz="2800" b="1">
                        <a:solidFill>
                          <a:srgbClr val="FF0000"/>
                        </a:solidFill>
                      </a:rPr>
                      <a:t> HCl(a</a:t>
                    </a:r>
                    <a:r>
                      <a:rPr lang="en-US" sz="2800" b="1" i="1">
                        <a:solidFill>
                          <a:srgbClr val="FF0000"/>
                        </a:solidFill>
                      </a:rPr>
                      <a:t>q)</a:t>
                    </a:r>
                    <a:r>
                      <a:rPr lang="en-US" sz="2800" b="1">
                        <a:solidFill>
                          <a:srgbClr val="FF0000"/>
                        </a:solidFill>
                      </a:rPr>
                      <a:t> + HClO</a:t>
                    </a:r>
                    <a:r>
                      <a:rPr lang="en-US" sz="2800" b="1" i="1">
                        <a:solidFill>
                          <a:srgbClr val="FF0000"/>
                        </a:solidFill>
                      </a:rPr>
                      <a:t>(aq)</a:t>
                    </a:r>
                    <a:endParaRPr lang="en-US" sz="2800" b="1">
                      <a:solidFill>
                        <a:srgbClr val="FF0000"/>
                      </a:solidFill>
                    </a:endParaRPr>
                  </a:p>
                </p:txBody>
              </p:sp>
            </mc:Choice>
            <mc:Fallback xmlns="">
              <p:sp>
                <p:nvSpPr>
                  <p:cNvPr id="33" name="TextBox 32">
                    <a:extLst>
                      <a:ext uri="{FF2B5EF4-FFF2-40B4-BE49-F238E27FC236}">
                        <a16:creationId xmlns:a16="http://schemas.microsoft.com/office/drawing/2014/main" xmlns="" id="{3397CBBD-75F1-6711-A53F-CCC2F2CEBAFF}"/>
                      </a:ext>
                    </a:extLst>
                  </p:cNvPr>
                  <p:cNvSpPr txBox="1">
                    <a:spLocks noRot="1" noChangeAspect="1" noMove="1" noResize="1" noEditPoints="1" noAdjustHandles="1" noChangeArrowheads="1" noChangeShapeType="1" noTextEdit="1"/>
                  </p:cNvSpPr>
                  <p:nvPr/>
                </p:nvSpPr>
                <p:spPr>
                  <a:xfrm>
                    <a:off x="3644848" y="1681490"/>
                    <a:ext cx="6303329" cy="523220"/>
                  </a:xfrm>
                  <a:prstGeom prst="rect">
                    <a:avLst/>
                  </a:prstGeom>
                  <a:blipFill rotWithShape="0">
                    <a:blip r:embed="rId4"/>
                    <a:stretch>
                      <a:fillRect l="-1502" t="-11628" b="-31395"/>
                    </a:stretch>
                  </a:blipFill>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xmlns="" id="{BE19722D-4788-B4B2-3345-F7AD10C00B00}"/>
                </a:ext>
              </a:extLst>
            </p:cNvPr>
            <p:cNvSpPr txBox="1"/>
            <p:nvPr/>
          </p:nvSpPr>
          <p:spPr>
            <a:xfrm>
              <a:off x="8716197" y="2219262"/>
              <a:ext cx="561372" cy="461665"/>
            </a:xfrm>
            <a:prstGeom prst="rect">
              <a:avLst/>
            </a:prstGeom>
            <a:noFill/>
          </p:spPr>
          <p:txBody>
            <a:bodyPr wrap="none" rtlCol="0">
              <a:spAutoFit/>
            </a:bodyPr>
            <a:lstStyle/>
            <a:p>
              <a:r>
                <a:rPr lang="en-US" sz="2400" b="1">
                  <a:solidFill>
                    <a:srgbClr val="7030A0"/>
                  </a:solidFill>
                </a:rPr>
                <a:t>(1)</a:t>
              </a:r>
            </a:p>
          </p:txBody>
        </p:sp>
      </p:grpSp>
    </p:spTree>
    <p:extLst>
      <p:ext uri="{BB962C8B-B14F-4D97-AF65-F5344CB8AC3E}">
        <p14:creationId xmlns:p14="http://schemas.microsoft.com/office/powerpoint/2010/main" val="2867686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6725AD8-C2BE-0CF4-48A7-6871B66CC4A5}"/>
              </a:ext>
            </a:extLst>
          </p:cNvPr>
          <p:cNvGrpSpPr/>
          <p:nvPr/>
        </p:nvGrpSpPr>
        <p:grpSpPr>
          <a:xfrm>
            <a:off x="782542" y="3955047"/>
            <a:ext cx="10626916" cy="1447800"/>
            <a:chOff x="932507" y="4820216"/>
            <a:chExt cx="10326986" cy="1447800"/>
          </a:xfrm>
        </p:grpSpPr>
        <p:sp>
          <p:nvSpPr>
            <p:cNvPr id="21" name="Rectangle: Rounded Corners 20">
              <a:extLst>
                <a:ext uri="{FF2B5EF4-FFF2-40B4-BE49-F238E27FC236}">
                  <a16:creationId xmlns:a16="http://schemas.microsoft.com/office/drawing/2014/main" xmlns="" id="{EBB8A1B3-7E4E-83EA-E46C-B10E15DA15F6}"/>
                </a:ext>
              </a:extLst>
            </p:cNvPr>
            <p:cNvSpPr/>
            <p:nvPr/>
          </p:nvSpPr>
          <p:spPr>
            <a:xfrm>
              <a:off x="972663" y="4820216"/>
              <a:ext cx="10246674" cy="1447800"/>
            </a:xfrm>
            <a:prstGeom prst="roundRect">
              <a:avLst/>
            </a:prstGeom>
            <a:solidFill>
              <a:srgbClr val="FFFF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Arrow Connector 22">
              <a:extLst>
                <a:ext uri="{FF2B5EF4-FFF2-40B4-BE49-F238E27FC236}">
                  <a16:creationId xmlns:a16="http://schemas.microsoft.com/office/drawing/2014/main" xmlns="" id="{F72B8DF1-E97D-CD7B-79B6-B231A803255E}"/>
                </a:ext>
              </a:extLst>
            </p:cNvPr>
            <p:cNvCxnSpPr>
              <a:cxnSpLocks/>
            </p:cNvCxnSpPr>
            <p:nvPr/>
          </p:nvCxnSpPr>
          <p:spPr>
            <a:xfrm flipH="1">
              <a:off x="1546068" y="6062804"/>
              <a:ext cx="909986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754024A-3DA0-953C-99FF-FF3B1B01FB66}"/>
                </a:ext>
              </a:extLst>
            </p:cNvPr>
            <p:cNvSpPr txBox="1"/>
            <p:nvPr/>
          </p:nvSpPr>
          <p:spPr>
            <a:xfrm>
              <a:off x="932507" y="4988112"/>
              <a:ext cx="10326986" cy="978729"/>
            </a:xfrm>
            <a:prstGeom prst="rect">
              <a:avLst/>
            </a:prstGeom>
            <a:noFill/>
          </p:spPr>
          <p:txBody>
            <a:bodyPr wrap="square" rtlCol="0">
              <a:spAutoFit/>
            </a:bodyPr>
            <a:lstStyle/>
            <a:p>
              <a:pPr algn="ctr">
                <a:lnSpc>
                  <a:spcPct val="120000"/>
                </a:lnSpc>
              </a:pPr>
              <a:r>
                <a:rPr lang="en-US" sz="2400" b="1">
                  <a:solidFill>
                    <a:prstClr val="black"/>
                  </a:solidFill>
                </a:rPr>
                <a:t>Chiều từ phải sang trái</a:t>
              </a:r>
              <a:r>
                <a:rPr lang="en-US" sz="2400">
                  <a:solidFill>
                    <a:prstClr val="black"/>
                  </a:solidFill>
                </a:rPr>
                <a:t> (</a:t>
              </a:r>
              <a:r>
                <a:rPr lang="en-US" sz="2400" smtClean="0">
                  <a:solidFill>
                    <a:prstClr val="black"/>
                  </a:solidFill>
                </a:rPr>
                <a:t>chiều</a:t>
              </a:r>
              <a:r>
                <a:rPr lang="en-US" sz="2400">
                  <a:solidFill>
                    <a:prstClr val="black"/>
                  </a:solidFill>
                </a:rPr>
                <a:t>được gọi là </a:t>
              </a:r>
              <a:r>
                <a:rPr lang="en-US" sz="2400" b="1">
                  <a:solidFill>
                    <a:prstClr val="black"/>
                  </a:solidFill>
                </a:rPr>
                <a:t>chiều nghịch</a:t>
              </a:r>
              <a:r>
                <a:rPr lang="en-US" sz="2400">
                  <a:solidFill>
                    <a:prstClr val="black"/>
                  </a:solidFill>
                </a:rPr>
                <a:t>.</a:t>
              </a:r>
            </a:p>
            <a:p>
              <a:pPr algn="ctr">
                <a:lnSpc>
                  <a:spcPct val="120000"/>
                </a:lnSpc>
              </a:pPr>
              <a:r>
                <a:rPr lang="en-US" sz="2400" smtClean="0">
                  <a:solidFill>
                    <a:prstClr val="black"/>
                  </a:solidFill>
                </a:rPr>
                <a:t> </a:t>
              </a:r>
              <a:r>
                <a:rPr lang="en-US" sz="2400">
                  <a:solidFill>
                    <a:prstClr val="black"/>
                  </a:solidFill>
                </a:rPr>
                <a:t>các chất sản phẩm tạo thành chất ban đầu) </a:t>
              </a:r>
            </a:p>
          </p:txBody>
        </p:sp>
      </p:grpSp>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prstClr val="white"/>
                  </a:solidFill>
                </a:rPr>
                <a:t>Ví </a:t>
              </a:r>
              <a:r>
                <a:rPr lang="en-US" sz="2400" b="1" smtClean="0">
                  <a:solidFill>
                    <a:prstClr val="white"/>
                  </a:solidFill>
                </a:rPr>
                <a:t>dụ 1</a:t>
              </a:r>
              <a:endParaRPr lang="en-US" sz="2400" b="1">
                <a:solidFill>
                  <a:prstClr val="white"/>
                </a:solidFill>
              </a:endParaRPr>
            </a:p>
          </p:txBody>
        </p:sp>
      </p:grpSp>
      <p:grpSp>
        <p:nvGrpSpPr>
          <p:cNvPr id="25" name="Group 24">
            <a:extLst>
              <a:ext uri="{FF2B5EF4-FFF2-40B4-BE49-F238E27FC236}">
                <a16:creationId xmlns:a16="http://schemas.microsoft.com/office/drawing/2014/main" xmlns="" id="{F3A13B26-65EB-F387-C1A9-FA85AE083DDD}"/>
              </a:ext>
            </a:extLst>
          </p:cNvPr>
          <p:cNvGrpSpPr/>
          <p:nvPr/>
        </p:nvGrpSpPr>
        <p:grpSpPr>
          <a:xfrm>
            <a:off x="782542" y="2286000"/>
            <a:ext cx="10626916" cy="1549043"/>
            <a:chOff x="932507" y="2286000"/>
            <a:chExt cx="10326986" cy="1549043"/>
          </a:xfrm>
        </p:grpSpPr>
        <p:sp>
          <p:nvSpPr>
            <p:cNvPr id="20" name="Rectangle: Rounded Corners 19">
              <a:extLst>
                <a:ext uri="{FF2B5EF4-FFF2-40B4-BE49-F238E27FC236}">
                  <a16:creationId xmlns:a16="http://schemas.microsoft.com/office/drawing/2014/main" xmlns="" id="{B588236B-0803-483C-E595-B0ACFC3C2E9E}"/>
                </a:ext>
              </a:extLst>
            </p:cNvPr>
            <p:cNvSpPr/>
            <p:nvPr/>
          </p:nvSpPr>
          <p:spPr>
            <a:xfrm>
              <a:off x="972664" y="2286000"/>
              <a:ext cx="10246673" cy="1447800"/>
            </a:xfrm>
            <a:prstGeom prst="roundRect">
              <a:avLst/>
            </a:prstGeom>
            <a:solidFill>
              <a:srgbClr val="FFFF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xmlns="" id="{BFF407A9-A4EF-3A6D-4A3D-E0A56AAF0F64}"/>
                </a:ext>
              </a:extLst>
            </p:cNvPr>
            <p:cNvSpPr txBox="1"/>
            <p:nvPr/>
          </p:nvSpPr>
          <p:spPr>
            <a:xfrm>
              <a:off x="932507" y="2453896"/>
              <a:ext cx="10326986" cy="1381147"/>
            </a:xfrm>
            <a:prstGeom prst="rect">
              <a:avLst/>
            </a:prstGeom>
            <a:noFill/>
          </p:spPr>
          <p:txBody>
            <a:bodyPr wrap="square" rtlCol="0">
              <a:spAutoFit/>
            </a:bodyPr>
            <a:lstStyle/>
            <a:p>
              <a:pPr algn="ctr">
                <a:lnSpc>
                  <a:spcPct val="120000"/>
                </a:lnSpc>
              </a:pPr>
              <a:r>
                <a:rPr lang="en-US" sz="2400" b="1">
                  <a:solidFill>
                    <a:prstClr val="black"/>
                  </a:solidFill>
                </a:rPr>
                <a:t>Chiều từ trái sang phải</a:t>
              </a:r>
              <a:r>
                <a:rPr lang="en-US" sz="2400">
                  <a:solidFill>
                    <a:prstClr val="black"/>
                  </a:solidFill>
                </a:rPr>
                <a:t> (chiều các chất ban đầu tạo thành chất sản phẩm) </a:t>
              </a:r>
            </a:p>
            <a:p>
              <a:pPr algn="ctr">
                <a:lnSpc>
                  <a:spcPct val="120000"/>
                </a:lnSpc>
              </a:pPr>
              <a:r>
                <a:rPr lang="en-US" sz="2400">
                  <a:solidFill>
                    <a:prstClr val="black"/>
                  </a:solidFill>
                </a:rPr>
                <a:t>được gọi là </a:t>
              </a:r>
              <a:r>
                <a:rPr lang="en-US" sz="2400" b="1">
                  <a:solidFill>
                    <a:prstClr val="black"/>
                  </a:solidFill>
                </a:rPr>
                <a:t>chiều thuận</a:t>
              </a:r>
              <a:r>
                <a:rPr lang="en-US" sz="2400">
                  <a:solidFill>
                    <a:prstClr val="black"/>
                  </a:solidFill>
                </a:rPr>
                <a:t>.</a:t>
              </a:r>
            </a:p>
          </p:txBody>
        </p:sp>
        <p:cxnSp>
          <p:nvCxnSpPr>
            <p:cNvPr id="11" name="Straight Arrow Connector 10">
              <a:extLst>
                <a:ext uri="{FF2B5EF4-FFF2-40B4-BE49-F238E27FC236}">
                  <a16:creationId xmlns:a16="http://schemas.microsoft.com/office/drawing/2014/main" xmlns="" id="{CCF25BBB-C0B4-B707-A46B-82A29BF45A3C}"/>
                </a:ext>
              </a:extLst>
            </p:cNvPr>
            <p:cNvCxnSpPr>
              <a:cxnSpLocks/>
            </p:cNvCxnSpPr>
            <p:nvPr/>
          </p:nvCxnSpPr>
          <p:spPr>
            <a:xfrm>
              <a:off x="1546068" y="3528588"/>
              <a:ext cx="909986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xmlns="" id="{B963EE09-6BA3-4497-8542-F0A39EBF2821}"/>
              </a:ext>
            </a:extLst>
          </p:cNvPr>
          <p:cNvGrpSpPr/>
          <p:nvPr/>
        </p:nvGrpSpPr>
        <p:grpSpPr>
          <a:xfrm>
            <a:off x="1981200" y="5690747"/>
            <a:ext cx="8923699" cy="535531"/>
            <a:chOff x="1487786" y="5709891"/>
            <a:chExt cx="8923699" cy="535531"/>
          </a:xfrm>
        </p:grpSpPr>
        <p:sp>
          <p:nvSpPr>
            <p:cNvPr id="28" name="TextBox 27">
              <a:extLst>
                <a:ext uri="{FF2B5EF4-FFF2-40B4-BE49-F238E27FC236}">
                  <a16:creationId xmlns:a16="http://schemas.microsoft.com/office/drawing/2014/main" xmlns="" id="{338AB855-8BDC-6734-DC50-B940091B5376}"/>
                </a:ext>
              </a:extLst>
            </p:cNvPr>
            <p:cNvSpPr txBox="1"/>
            <p:nvPr/>
          </p:nvSpPr>
          <p:spPr>
            <a:xfrm>
              <a:off x="2172833" y="5709891"/>
              <a:ext cx="8238652" cy="535531"/>
            </a:xfrm>
            <a:prstGeom prst="rect">
              <a:avLst/>
            </a:prstGeom>
            <a:noFill/>
          </p:spPr>
          <p:txBody>
            <a:bodyPr wrap="square" rtlCol="0">
              <a:spAutoFit/>
            </a:bodyPr>
            <a:lstStyle/>
            <a:p>
              <a:pPr>
                <a:lnSpc>
                  <a:spcPct val="120000"/>
                </a:lnSpc>
              </a:pPr>
              <a:r>
                <a:rPr lang="en-US" sz="2400" smtClean="0">
                  <a:solidFill>
                    <a:prstClr val="black"/>
                  </a:solidFill>
                </a:rPr>
                <a:t>Phản </a:t>
              </a:r>
              <a:r>
                <a:rPr lang="en-US" sz="2400">
                  <a:solidFill>
                    <a:prstClr val="black"/>
                  </a:solidFill>
                </a:rPr>
                <a:t>ứng </a:t>
              </a:r>
              <a:r>
                <a:rPr lang="en-US" sz="2400" b="1">
                  <a:solidFill>
                    <a:srgbClr val="7030A0"/>
                  </a:solidFill>
                </a:rPr>
                <a:t>(1)</a:t>
              </a:r>
              <a:r>
                <a:rPr lang="en-US" sz="2400" b="1">
                  <a:solidFill>
                    <a:prstClr val="black"/>
                  </a:solidFill>
                </a:rPr>
                <a:t> </a:t>
              </a:r>
              <a:r>
                <a:rPr lang="en-US" sz="2400">
                  <a:solidFill>
                    <a:prstClr val="black"/>
                  </a:solidFill>
                </a:rPr>
                <a:t>được gọi là</a:t>
              </a:r>
              <a:r>
                <a:rPr lang="en-US" sz="2400" b="1">
                  <a:solidFill>
                    <a:prstClr val="black"/>
                  </a:solidFill>
                </a:rPr>
                <a:t> phản ứng thuận nghịch.</a:t>
              </a:r>
            </a:p>
          </p:txBody>
        </p:sp>
        <p:sp>
          <p:nvSpPr>
            <p:cNvPr id="29" name="Arrow: Right 28">
              <a:extLst>
                <a:ext uri="{FF2B5EF4-FFF2-40B4-BE49-F238E27FC236}">
                  <a16:creationId xmlns:a16="http://schemas.microsoft.com/office/drawing/2014/main" xmlns="" id="{D2C17BDA-6B79-4CEA-5FC3-07673BE23F92}"/>
                </a:ext>
              </a:extLst>
            </p:cNvPr>
            <p:cNvSpPr/>
            <p:nvPr/>
          </p:nvSpPr>
          <p:spPr>
            <a:xfrm>
              <a:off x="1487786" y="5761108"/>
              <a:ext cx="648832"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a:extLst>
              <a:ext uri="{FF2B5EF4-FFF2-40B4-BE49-F238E27FC236}">
                <a16:creationId xmlns:a16="http://schemas.microsoft.com/office/drawing/2014/main" xmlns="" id="{99846579-011D-4F2B-BC4C-3B83BABF89DF}"/>
              </a:ext>
            </a:extLst>
          </p:cNvPr>
          <p:cNvGrpSpPr/>
          <p:nvPr/>
        </p:nvGrpSpPr>
        <p:grpSpPr>
          <a:xfrm>
            <a:off x="2582500" y="1261213"/>
            <a:ext cx="8195577" cy="771808"/>
            <a:chOff x="3585172" y="2064190"/>
            <a:chExt cx="6363005" cy="771808"/>
          </a:xfrm>
        </p:grpSpPr>
        <p:grpSp>
          <p:nvGrpSpPr>
            <p:cNvPr id="27" name="Group 26">
              <a:extLst>
                <a:ext uri="{FF2B5EF4-FFF2-40B4-BE49-F238E27FC236}">
                  <a16:creationId xmlns:a16="http://schemas.microsoft.com/office/drawing/2014/main" xmlns="" id="{3712E744-421A-4FE6-52DD-F865F656D66E}"/>
                </a:ext>
              </a:extLst>
            </p:cNvPr>
            <p:cNvGrpSpPr/>
            <p:nvPr/>
          </p:nvGrpSpPr>
          <p:grpSpPr>
            <a:xfrm>
              <a:off x="3585172" y="2064190"/>
              <a:ext cx="6363005" cy="771808"/>
              <a:chOff x="3585172" y="1557196"/>
              <a:chExt cx="6363005" cy="771808"/>
            </a:xfrm>
          </p:grpSpPr>
          <p:sp>
            <p:nvSpPr>
              <p:cNvPr id="32" name="Rectangle 31">
                <a:extLst>
                  <a:ext uri="{FF2B5EF4-FFF2-40B4-BE49-F238E27FC236}">
                    <a16:creationId xmlns:a16="http://schemas.microsoft.com/office/drawing/2014/main" xmlns="" id="{D3440E17-6956-EA63-C9C1-482F8722C907}"/>
                  </a:ext>
                </a:extLst>
              </p:cNvPr>
              <p:cNvSpPr/>
              <p:nvPr/>
            </p:nvSpPr>
            <p:spPr>
              <a:xfrm>
                <a:off x="3585172" y="1557196"/>
                <a:ext cx="5021656"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3397CBBD-75F1-6711-A53F-CCC2F2CEBAFF}"/>
                      </a:ext>
                    </a:extLst>
                  </p:cNvPr>
                  <p:cNvSpPr txBox="1"/>
                  <p:nvPr/>
                </p:nvSpPr>
                <p:spPr>
                  <a:xfrm>
                    <a:off x="3644848" y="1681490"/>
                    <a:ext cx="6303329" cy="523220"/>
                  </a:xfrm>
                  <a:prstGeom prst="rect">
                    <a:avLst/>
                  </a:prstGeom>
                  <a:noFill/>
                </p:spPr>
                <p:txBody>
                  <a:bodyPr wrap="none" rtlCol="0">
                    <a:spAutoFit/>
                  </a:bodyPr>
                  <a:lstStyle/>
                  <a:p>
                    <a:r>
                      <a:rPr lang="en-US" sz="2800" b="1" smtClean="0">
                        <a:solidFill>
                          <a:srgbClr val="FF0000"/>
                        </a:solidFill>
                      </a:rPr>
                      <a:t>Cl</a:t>
                    </a:r>
                    <a:r>
                      <a:rPr lang="en-US" sz="2800" b="1" baseline="-25000">
                        <a:solidFill>
                          <a:srgbClr val="FF0000"/>
                        </a:solidFill>
                      </a:rPr>
                      <a:t>2</a:t>
                    </a:r>
                    <a:r>
                      <a:rPr lang="en-US" sz="2800" b="1" i="1">
                        <a:solidFill>
                          <a:srgbClr val="FF0000"/>
                        </a:solidFill>
                      </a:rPr>
                      <a:t>(g)</a:t>
                    </a:r>
                    <a:r>
                      <a:rPr lang="en-US" sz="2800" b="1">
                        <a:solidFill>
                          <a:srgbClr val="FF0000"/>
                        </a:solidFill>
                      </a:rPr>
                      <a:t> + H</a:t>
                    </a:r>
                    <a:r>
                      <a:rPr lang="en-US" sz="2800" b="1" baseline="-25000">
                        <a:solidFill>
                          <a:srgbClr val="FF0000"/>
                        </a:solidFill>
                      </a:rPr>
                      <a:t>2</a:t>
                    </a:r>
                    <a:r>
                      <a:rPr lang="en-US" sz="2800" b="1">
                        <a:solidFill>
                          <a:srgbClr val="FF0000"/>
                        </a:solidFill>
                      </a:rPr>
                      <a:t>O</a:t>
                    </a:r>
                    <a:r>
                      <a:rPr lang="en-US" sz="2800" b="1" i="1">
                        <a:solidFill>
                          <a:srgbClr val="FF0000"/>
                        </a:solidFill>
                      </a:rPr>
                      <a:t>(l)</a:t>
                    </a:r>
                    <a:r>
                      <a:rPr lang="en-US" sz="2800" b="1">
                        <a:solidFill>
                          <a:srgbClr val="FF0000"/>
                        </a:solidFill>
                      </a:rPr>
                      <a:t> </a:t>
                    </a:r>
                    <a14:m>
                      <m:oMath xmlns:m="http://schemas.openxmlformats.org/officeDocument/2006/math">
                        <m:r>
                          <a:rPr lang="en-US" sz="2800" b="1" i="1">
                            <a:solidFill>
                              <a:srgbClr val="FF0000"/>
                            </a:solidFill>
                            <a:latin typeface="Cambria Math" panose="02040503050406030204" pitchFamily="18" charset="0"/>
                          </a:rPr>
                          <m:t>⇋</m:t>
                        </m:r>
                      </m:oMath>
                    </a14:m>
                    <a:r>
                      <a:rPr lang="en-US" sz="2800" b="1">
                        <a:solidFill>
                          <a:srgbClr val="FF0000"/>
                        </a:solidFill>
                      </a:rPr>
                      <a:t> HCl(a</a:t>
                    </a:r>
                    <a:r>
                      <a:rPr lang="en-US" sz="2800" b="1" i="1">
                        <a:solidFill>
                          <a:srgbClr val="FF0000"/>
                        </a:solidFill>
                      </a:rPr>
                      <a:t>q)</a:t>
                    </a:r>
                    <a:r>
                      <a:rPr lang="en-US" sz="2800" b="1">
                        <a:solidFill>
                          <a:srgbClr val="FF0000"/>
                        </a:solidFill>
                      </a:rPr>
                      <a:t> + HClO</a:t>
                    </a:r>
                    <a:r>
                      <a:rPr lang="en-US" sz="2800" b="1" i="1">
                        <a:solidFill>
                          <a:srgbClr val="FF0000"/>
                        </a:solidFill>
                      </a:rPr>
                      <a:t>(aq)</a:t>
                    </a:r>
                    <a:endParaRPr lang="en-US" sz="2800" b="1">
                      <a:solidFill>
                        <a:srgbClr val="FF0000"/>
                      </a:solidFill>
                    </a:endParaRPr>
                  </a:p>
                </p:txBody>
              </p:sp>
            </mc:Choice>
            <mc:Fallback xmlns="">
              <p:sp>
                <p:nvSpPr>
                  <p:cNvPr id="33" name="TextBox 32">
                    <a:extLst>
                      <a:ext uri="{FF2B5EF4-FFF2-40B4-BE49-F238E27FC236}">
                        <a16:creationId xmlns:a16="http://schemas.microsoft.com/office/drawing/2014/main" xmlns="" id="{3397CBBD-75F1-6711-A53F-CCC2F2CEBAFF}"/>
                      </a:ext>
                    </a:extLst>
                  </p:cNvPr>
                  <p:cNvSpPr txBox="1">
                    <a:spLocks noRot="1" noChangeAspect="1" noMove="1" noResize="1" noEditPoints="1" noAdjustHandles="1" noChangeArrowheads="1" noChangeShapeType="1" noTextEdit="1"/>
                  </p:cNvSpPr>
                  <p:nvPr/>
                </p:nvSpPr>
                <p:spPr>
                  <a:xfrm>
                    <a:off x="3644848" y="1681490"/>
                    <a:ext cx="6303329" cy="523220"/>
                  </a:xfrm>
                  <a:prstGeom prst="rect">
                    <a:avLst/>
                  </a:prstGeom>
                  <a:blipFill rotWithShape="0">
                    <a:blip r:embed="rId3"/>
                    <a:stretch>
                      <a:fillRect l="-1502" t="-11628" b="-31395"/>
                    </a:stretch>
                  </a:blipFill>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xmlns="" id="{BE19722D-4788-B4B2-3345-F7AD10C00B00}"/>
                </a:ext>
              </a:extLst>
            </p:cNvPr>
            <p:cNvSpPr txBox="1"/>
            <p:nvPr/>
          </p:nvSpPr>
          <p:spPr>
            <a:xfrm>
              <a:off x="8716197" y="2219262"/>
              <a:ext cx="561372" cy="461665"/>
            </a:xfrm>
            <a:prstGeom prst="rect">
              <a:avLst/>
            </a:prstGeom>
            <a:noFill/>
          </p:spPr>
          <p:txBody>
            <a:bodyPr wrap="none" rtlCol="0">
              <a:spAutoFit/>
            </a:bodyPr>
            <a:lstStyle/>
            <a:p>
              <a:r>
                <a:rPr lang="en-US" sz="2400" b="1">
                  <a:solidFill>
                    <a:srgbClr val="7030A0"/>
                  </a:solidFill>
                </a:rPr>
                <a:t>(1)</a:t>
              </a:r>
            </a:p>
          </p:txBody>
        </p:sp>
      </p:grpSp>
    </p:spTree>
    <p:extLst>
      <p:ext uri="{BB962C8B-B14F-4D97-AF65-F5344CB8AC3E}">
        <p14:creationId xmlns:p14="http://schemas.microsoft.com/office/powerpoint/2010/main" val="404517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Rounded Corners 5">
            <a:extLst>
              <a:ext uri="{FF2B5EF4-FFF2-40B4-BE49-F238E27FC236}">
                <a16:creationId xmlns:a16="http://schemas.microsoft.com/office/drawing/2014/main" xmlns="" id="{D281C1D2-2A52-6033-F174-D08CA7DD5D93}"/>
              </a:ext>
            </a:extLst>
          </p:cNvPr>
          <p:cNvSpPr/>
          <p:nvPr/>
        </p:nvSpPr>
        <p:spPr>
          <a:xfrm>
            <a:off x="1222039" y="1146834"/>
            <a:ext cx="10050856" cy="2538624"/>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a:extLst>
              <a:ext uri="{FF2B5EF4-FFF2-40B4-BE49-F238E27FC236}">
                <a16:creationId xmlns:a16="http://schemas.microsoft.com/office/drawing/2014/main" xmlns="" id="{E5250C00-9129-311F-9CE0-1AC86ED59C6C}"/>
              </a:ext>
            </a:extLst>
          </p:cNvPr>
          <p:cNvGrpSpPr/>
          <p:nvPr/>
        </p:nvGrpSpPr>
        <p:grpSpPr>
          <a:xfrm>
            <a:off x="717249" y="645733"/>
            <a:ext cx="867126" cy="867126"/>
            <a:chOff x="722012" y="752946"/>
            <a:chExt cx="940051" cy="940051"/>
          </a:xfrm>
        </p:grpSpPr>
        <p:sp>
          <p:nvSpPr>
            <p:cNvPr id="7" name="Oval 6">
              <a:extLst>
                <a:ext uri="{FF2B5EF4-FFF2-40B4-BE49-F238E27FC236}">
                  <a16:creationId xmlns:a16="http://schemas.microsoft.com/office/drawing/2014/main" xmlns=""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xmlns="" id="{538A2DD7-B74D-A60A-E7EE-843931A66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E0812A1-9C76-0668-A4E7-F6945CEC9741}"/>
                  </a:ext>
                </a:extLst>
              </p:cNvPr>
              <p:cNvSpPr txBox="1"/>
              <p:nvPr/>
            </p:nvSpPr>
            <p:spPr>
              <a:xfrm>
                <a:off x="1439519" y="1273076"/>
                <a:ext cx="9821483" cy="2308324"/>
              </a:xfrm>
              <a:prstGeom prst="rect">
                <a:avLst/>
              </a:prstGeom>
              <a:noFill/>
            </p:spPr>
            <p:txBody>
              <a:bodyPr wrap="square" rtlCol="0">
                <a:spAutoFit/>
              </a:bodyPr>
              <a:lstStyle/>
              <a:p>
                <a:pPr algn="just">
                  <a:lnSpc>
                    <a:spcPct val="150000"/>
                  </a:lnSpc>
                </a:pPr>
                <a:r>
                  <a:rPr lang="en-US" sz="2400"/>
                  <a:t>Trong điều kiện xác định, phản ứng xảy ra theo 2 trái ngược nhau được gọi là </a:t>
                </a:r>
                <a:r>
                  <a:rPr lang="en-US" sz="2400" b="1" i="1"/>
                  <a:t>phản ứng thuận nghịch</a:t>
                </a:r>
                <a:r>
                  <a:rPr lang="en-US" sz="2400"/>
                  <a:t>. </a:t>
                </a:r>
                <a:endParaRPr lang="en-US" sz="2400" smtClean="0"/>
              </a:p>
              <a:p>
                <a:pPr algn="just">
                  <a:lnSpc>
                    <a:spcPct val="150000"/>
                  </a:lnSpc>
                </a:pPr>
                <a:r>
                  <a:rPr lang="en-US" sz="2400" smtClean="0"/>
                  <a:t>Trong </a:t>
                </a:r>
                <a:r>
                  <a:rPr lang="en-US" sz="2400"/>
                  <a:t>phương trình hóa học của phản ứng thuận nghịch, người ta dùng ký hiệu hai nửa mữi tên ngược chiều (</a:t>
                </a:r>
                <a14:m>
                  <m:oMath xmlns:m="http://schemas.openxmlformats.org/officeDocument/2006/math">
                    <m:r>
                      <a:rPr lang="en-US" sz="2400" i="1">
                        <a:latin typeface="Cambria Math" panose="02040503050406030204" pitchFamily="18" charset="0"/>
                      </a:rPr>
                      <m:t>⇋</m:t>
                    </m:r>
                  </m:oMath>
                </a14:m>
                <a:r>
                  <a:rPr lang="en-US" sz="2400"/>
                  <a:t>).</a:t>
                </a:r>
                <a:endParaRPr lang="en-US" sz="2400">
                  <a:solidFill>
                    <a:prstClr val="black"/>
                  </a:solidFill>
                </a:endParaRPr>
              </a:p>
            </p:txBody>
          </p:sp>
        </mc:Choice>
        <mc:Fallback xmlns="">
          <p:sp>
            <p:nvSpPr>
              <p:cNvPr id="10" name="TextBox 9">
                <a:extLst>
                  <a:ext uri="{FF2B5EF4-FFF2-40B4-BE49-F238E27FC236}">
                    <a16:creationId xmlns:a16="http://schemas.microsoft.com/office/drawing/2014/main" xmlns="" id="{3E0812A1-9C76-0668-A4E7-F6945CEC9741}"/>
                  </a:ext>
                </a:extLst>
              </p:cNvPr>
              <p:cNvSpPr txBox="1">
                <a:spLocks noRot="1" noChangeAspect="1" noMove="1" noResize="1" noEditPoints="1" noAdjustHandles="1" noChangeArrowheads="1" noChangeShapeType="1" noTextEdit="1"/>
              </p:cNvSpPr>
              <p:nvPr/>
            </p:nvSpPr>
            <p:spPr>
              <a:xfrm>
                <a:off x="1439519" y="1273076"/>
                <a:ext cx="9821483" cy="2308324"/>
              </a:xfrm>
              <a:prstGeom prst="rect">
                <a:avLst/>
              </a:prstGeom>
              <a:blipFill rotWithShape="0">
                <a:blip r:embed="rId5"/>
                <a:stretch>
                  <a:fillRect l="-931" r="-993" b="-2375"/>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xmlns="" id="{5F0C62D9-8B8E-8DAC-A7E6-12F3C9941960}"/>
              </a:ext>
            </a:extLst>
          </p:cNvPr>
          <p:cNvGrpSpPr/>
          <p:nvPr/>
        </p:nvGrpSpPr>
        <p:grpSpPr>
          <a:xfrm>
            <a:off x="1953833" y="3979639"/>
            <a:ext cx="8714167" cy="2149716"/>
            <a:chOff x="1624401" y="3667499"/>
            <a:chExt cx="8714167" cy="2149716"/>
          </a:xfrm>
        </p:grpSpPr>
        <p:pic>
          <p:nvPicPr>
            <p:cNvPr id="12" name="Picture 11">
              <a:extLst>
                <a:ext uri="{FF2B5EF4-FFF2-40B4-BE49-F238E27FC236}">
                  <a16:creationId xmlns:a16="http://schemas.microsoft.com/office/drawing/2014/main" xmlns="" id="{F69708BE-94EC-2B12-6C14-EA0F3BCAA5BA}"/>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1368202" y="3923698"/>
              <a:ext cx="1829475" cy="1317078"/>
            </a:xfrm>
            <a:prstGeom prst="rect">
              <a:avLst/>
            </a:prstGeom>
          </p:spPr>
        </p:pic>
        <p:pic>
          <p:nvPicPr>
            <p:cNvPr id="14" name="Picture 13">
              <a:extLst>
                <a:ext uri="{FF2B5EF4-FFF2-40B4-BE49-F238E27FC236}">
                  <a16:creationId xmlns:a16="http://schemas.microsoft.com/office/drawing/2014/main" xmlns="" id="{6D64702D-77C5-39F8-9950-C7424DB82649}"/>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flipH="1">
              <a:off x="4182020" y="3945339"/>
              <a:ext cx="1829477" cy="1317080"/>
            </a:xfrm>
            <a:prstGeom prst="rect">
              <a:avLst/>
            </a:prstGeom>
          </p:spPr>
        </p:pic>
        <p:grpSp>
          <p:nvGrpSpPr>
            <p:cNvPr id="16" name="Group 15">
              <a:extLst>
                <a:ext uri="{FF2B5EF4-FFF2-40B4-BE49-F238E27FC236}">
                  <a16:creationId xmlns:a16="http://schemas.microsoft.com/office/drawing/2014/main" xmlns="" id="{00C3D51E-B023-C7F4-C6F5-2866AE3C4DE9}"/>
                </a:ext>
              </a:extLst>
            </p:cNvPr>
            <p:cNvGrpSpPr/>
            <p:nvPr/>
          </p:nvGrpSpPr>
          <p:grpSpPr>
            <a:xfrm>
              <a:off x="7824193" y="3667499"/>
              <a:ext cx="2514375" cy="1829475"/>
              <a:chOff x="5387564" y="3674460"/>
              <a:chExt cx="813502" cy="591909"/>
            </a:xfrm>
          </p:grpSpPr>
          <p:pic>
            <p:nvPicPr>
              <p:cNvPr id="21" name="Picture 20">
                <a:extLst>
                  <a:ext uri="{FF2B5EF4-FFF2-40B4-BE49-F238E27FC236}">
                    <a16:creationId xmlns:a16="http://schemas.microsoft.com/office/drawing/2014/main" xmlns="" id="{739C9087-3296-DC1F-7C65-5FD3BF512F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H="1">
                <a:off x="5304673" y="3757351"/>
                <a:ext cx="591909" cy="426128"/>
              </a:xfrm>
              <a:prstGeom prst="rect">
                <a:avLst/>
              </a:prstGeom>
            </p:spPr>
          </p:pic>
          <p:pic>
            <p:nvPicPr>
              <p:cNvPr id="22" name="Picture 21">
                <a:extLst>
                  <a:ext uri="{FF2B5EF4-FFF2-40B4-BE49-F238E27FC236}">
                    <a16:creationId xmlns:a16="http://schemas.microsoft.com/office/drawing/2014/main" xmlns="" id="{351A6C72-84D5-0A24-B921-E31ECB73A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692047" y="3757351"/>
                <a:ext cx="591909" cy="426128"/>
              </a:xfrm>
              <a:prstGeom prst="rect">
                <a:avLst/>
              </a:prstGeom>
            </p:spPr>
          </p:pic>
        </p:grpSp>
        <p:sp>
          <p:nvSpPr>
            <p:cNvPr id="17" name="Plus Sign 22">
              <a:extLst>
                <a:ext uri="{FF2B5EF4-FFF2-40B4-BE49-F238E27FC236}">
                  <a16:creationId xmlns:a16="http://schemas.microsoft.com/office/drawing/2014/main" xmlns="" id="{791795F5-6B94-D6DB-72AA-6C9ECCD86881}"/>
                </a:ext>
              </a:extLst>
            </p:cNvPr>
            <p:cNvSpPr/>
            <p:nvPr/>
          </p:nvSpPr>
          <p:spPr>
            <a:xfrm>
              <a:off x="3213705" y="4163137"/>
              <a:ext cx="838200" cy="8382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D9F77D2F-DBBE-8D7E-7286-12736ADD5216}"/>
                </a:ext>
              </a:extLst>
            </p:cNvPr>
            <p:cNvSpPr txBox="1"/>
            <p:nvPr/>
          </p:nvSpPr>
          <p:spPr>
            <a:xfrm>
              <a:off x="3178697" y="5308614"/>
              <a:ext cx="1022302" cy="508601"/>
            </a:xfrm>
            <a:prstGeom prst="rect">
              <a:avLst/>
            </a:prstGeom>
            <a:noFill/>
          </p:spPr>
          <p:txBody>
            <a:bodyPr wrap="square" rtlCol="0">
              <a:spAutoFit/>
            </a:bodyPr>
            <a:lstStyle/>
            <a:p>
              <a:pPr algn="ctr">
                <a:lnSpc>
                  <a:spcPct val="125000"/>
                </a:lnSpc>
              </a:pPr>
              <a:r>
                <a:rPr lang="en-US" sz="2400" b="1">
                  <a:solidFill>
                    <a:srgbClr val="FF0000"/>
                  </a:solidFill>
                </a:rPr>
                <a:t>2NO</a:t>
              </a:r>
              <a:r>
                <a:rPr lang="en-US" sz="2400" b="1" baseline="-25000">
                  <a:solidFill>
                    <a:srgbClr val="FF0000"/>
                  </a:solidFill>
                </a:rPr>
                <a:t>2</a:t>
              </a:r>
              <a:endParaRPr lang="en-US" sz="2400" b="1">
                <a:solidFill>
                  <a:srgbClr val="FF0000"/>
                </a:solidFill>
              </a:endParaRPr>
            </a:p>
          </p:txBody>
        </p:sp>
        <p:sp>
          <p:nvSpPr>
            <p:cNvPr id="19" name="TextBox 18">
              <a:extLst>
                <a:ext uri="{FF2B5EF4-FFF2-40B4-BE49-F238E27FC236}">
                  <a16:creationId xmlns:a16="http://schemas.microsoft.com/office/drawing/2014/main" xmlns="" id="{018CD09A-DEFA-3301-27D8-84D4083929AE}"/>
                </a:ext>
              </a:extLst>
            </p:cNvPr>
            <p:cNvSpPr txBox="1"/>
            <p:nvPr/>
          </p:nvSpPr>
          <p:spPr>
            <a:xfrm>
              <a:off x="8572816" y="5282557"/>
              <a:ext cx="1022302" cy="508601"/>
            </a:xfrm>
            <a:prstGeom prst="rect">
              <a:avLst/>
            </a:prstGeom>
            <a:noFill/>
          </p:spPr>
          <p:txBody>
            <a:bodyPr wrap="square" rtlCol="0">
              <a:spAutoFit/>
            </a:bodyPr>
            <a:lstStyle/>
            <a:p>
              <a:pPr algn="ctr">
                <a:lnSpc>
                  <a:spcPct val="125000"/>
                </a:lnSpc>
              </a:pPr>
              <a:r>
                <a:rPr lang="en-US" sz="2400" b="1">
                  <a:solidFill>
                    <a:srgbClr val="FF0000"/>
                  </a:solidFill>
                </a:rPr>
                <a:t>N</a:t>
              </a:r>
              <a:r>
                <a:rPr lang="en-US" sz="2400" b="1" baseline="-25000">
                  <a:solidFill>
                    <a:srgbClr val="FF0000"/>
                  </a:solidFill>
                </a:rPr>
                <a:t>2</a:t>
              </a:r>
              <a:r>
                <a:rPr lang="en-US" sz="2400" b="1">
                  <a:solidFill>
                    <a:srgbClr val="FF0000"/>
                  </a:solidFill>
                </a:rPr>
                <a:t>O</a:t>
              </a:r>
              <a:r>
                <a:rPr lang="en-US" sz="2400" b="1" baseline="-25000">
                  <a:solidFill>
                    <a:srgbClr val="FF0000"/>
                  </a:solidFill>
                </a:rPr>
                <a:t>4</a:t>
              </a:r>
              <a:endParaRPr lang="en-US" sz="2400" b="1">
                <a:solidFill>
                  <a:srgbClr val="FF0000"/>
                </a:solidFill>
              </a:endParaRPr>
            </a:p>
          </p:txBody>
        </p:sp>
        <p:sp>
          <p:nvSpPr>
            <p:cNvPr id="20" name="TextBox 19">
              <a:extLst>
                <a:ext uri="{FF2B5EF4-FFF2-40B4-BE49-F238E27FC236}">
                  <a16:creationId xmlns:a16="http://schemas.microsoft.com/office/drawing/2014/main" xmlns="" id="{D6B80690-4720-2B0A-6607-1EE7A00B5887}"/>
                </a:ext>
              </a:extLst>
            </p:cNvPr>
            <p:cNvSpPr txBox="1">
              <a:spLocks noChangeAspect="1"/>
            </p:cNvSpPr>
            <p:nvPr/>
          </p:nvSpPr>
          <p:spPr>
            <a:xfrm>
              <a:off x="6258231" y="4121135"/>
              <a:ext cx="1056169" cy="922203"/>
            </a:xfrm>
            <a:custGeom>
              <a:avLst/>
              <a:gdLst/>
              <a:ahLst/>
              <a:cxnLst/>
              <a:rect l="l" t="t" r="r" b="b"/>
              <a:pathLst>
                <a:path w="1056169" h="922203">
                  <a:moveTo>
                    <a:pt x="0" y="544896"/>
                  </a:moveTo>
                  <a:lnTo>
                    <a:pt x="1056169" y="544896"/>
                  </a:lnTo>
                  <a:lnTo>
                    <a:pt x="1056169" y="666154"/>
                  </a:lnTo>
                  <a:lnTo>
                    <a:pt x="198710" y="666154"/>
                  </a:lnTo>
                  <a:lnTo>
                    <a:pt x="357082" y="871469"/>
                  </a:lnTo>
                  <a:lnTo>
                    <a:pt x="300889" y="922203"/>
                  </a:lnTo>
                  <a:lnTo>
                    <a:pt x="0" y="634300"/>
                  </a:lnTo>
                  <a:close/>
                  <a:moveTo>
                    <a:pt x="754824" y="0"/>
                  </a:moveTo>
                  <a:lnTo>
                    <a:pt x="1056169" y="288559"/>
                  </a:lnTo>
                  <a:lnTo>
                    <a:pt x="1056169" y="376606"/>
                  </a:lnTo>
                  <a:lnTo>
                    <a:pt x="0" y="376606"/>
                  </a:lnTo>
                  <a:lnTo>
                    <a:pt x="0" y="255359"/>
                  </a:lnTo>
                  <a:lnTo>
                    <a:pt x="857448" y="255359"/>
                  </a:lnTo>
                  <a:lnTo>
                    <a:pt x="699076" y="5092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1500" b="1"/>
            </a:p>
          </p:txBody>
        </p:sp>
      </p:grpSp>
    </p:spTree>
    <p:extLst>
      <p:ext uri="{BB962C8B-B14F-4D97-AF65-F5344CB8AC3E}">
        <p14:creationId xmlns:p14="http://schemas.microsoft.com/office/powerpoint/2010/main" val="1532759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xmlns="" id="{D922D795-BA12-94AD-60BD-D17BFDCDEA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xmlns="" id="{A0C12C5F-D408-D4BC-D442-5818AA4E13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xmlns=""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xmlns=""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xmlns=""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xmlns=""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D:\PNG\PPT\3.16\Cool 3D Chemistry Middle School Student Pack\Cool 3D Chemistry Middle School Student Pack-33.png">
            <a:extLst>
              <a:ext uri="{FF2B5EF4-FFF2-40B4-BE49-F238E27FC236}">
                <a16:creationId xmlns:a16="http://schemas.microsoft.com/office/drawing/2014/main" xmlns="" id="{B5864662-1CF7-307C-3B3D-7EA3F9CED5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58ADFEFD-461C-1BCB-D594-AEA263A38593}"/>
              </a:ext>
            </a:extLst>
          </p:cNvPr>
          <p:cNvGrpSpPr/>
          <p:nvPr/>
        </p:nvGrpSpPr>
        <p:grpSpPr>
          <a:xfrm>
            <a:off x="297089" y="1939573"/>
            <a:ext cx="5570311" cy="4461227"/>
            <a:chOff x="297089" y="2150257"/>
            <a:chExt cx="5570311" cy="4461227"/>
          </a:xfrm>
        </p:grpSpPr>
        <p:pic>
          <p:nvPicPr>
            <p:cNvPr id="8194" name="Picture 2" descr="Burning coal releases potentially dangerous and harmful particles •  Earth.com">
              <a:extLst>
                <a:ext uri="{FF2B5EF4-FFF2-40B4-BE49-F238E27FC236}">
                  <a16:creationId xmlns:a16="http://schemas.microsoft.com/office/drawing/2014/main" xmlns="" id="{A17A923A-D21D-4764-EC76-DEC2222BD7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669" b="2488"/>
            <a:stretch/>
          </p:blipFill>
          <p:spPr bwMode="auto">
            <a:xfrm>
              <a:off x="297089" y="4034971"/>
              <a:ext cx="5570311" cy="25765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54DDDD26-3958-C30C-5E86-DDA8D2C8C9D9}"/>
                </a:ext>
              </a:extLst>
            </p:cNvPr>
            <p:cNvSpPr txBox="1"/>
            <p:nvPr/>
          </p:nvSpPr>
          <p:spPr>
            <a:xfrm>
              <a:off x="1182259" y="2150257"/>
              <a:ext cx="3799970" cy="937949"/>
            </a:xfrm>
            <a:prstGeom prst="rect">
              <a:avLst/>
            </a:prstGeom>
            <a:noFill/>
          </p:spPr>
          <p:txBody>
            <a:bodyPr wrap="square" rtlCol="0">
              <a:spAutoFit/>
            </a:bodyPr>
            <a:lstStyle/>
            <a:p>
              <a:pPr algn="ctr">
                <a:lnSpc>
                  <a:spcPct val="120000"/>
                </a:lnSpc>
              </a:pPr>
              <a:r>
                <a:rPr lang="en-US" sz="2400"/>
                <a:t>Than cháy trong điều kiện </a:t>
              </a:r>
            </a:p>
            <a:p>
              <a:pPr algn="ctr">
                <a:lnSpc>
                  <a:spcPct val="120000"/>
                </a:lnSpc>
              </a:pPr>
              <a:r>
                <a:rPr lang="en-US" sz="2400"/>
                <a:t>thiếu không khí:</a:t>
              </a:r>
            </a:p>
          </p:txBody>
        </p:sp>
        <p:sp>
          <p:nvSpPr>
            <p:cNvPr id="20" name="Rectangle 19">
              <a:extLst>
                <a:ext uri="{FF2B5EF4-FFF2-40B4-BE49-F238E27FC236}">
                  <a16:creationId xmlns:a16="http://schemas.microsoft.com/office/drawing/2014/main" xmlns="" id="{98274960-E25E-5052-68DA-9EA3335D52C4}"/>
                </a:ext>
              </a:extLst>
            </p:cNvPr>
            <p:cNvSpPr/>
            <p:nvPr/>
          </p:nvSpPr>
          <p:spPr>
            <a:xfrm>
              <a:off x="1320884" y="3218561"/>
              <a:ext cx="352272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400">
                  <a:solidFill>
                    <a:schemeClr val="tx1"/>
                  </a:solidFill>
                  <a:latin typeface="+mj-lt"/>
                </a:rPr>
                <a:t>C + CO</a:t>
              </a:r>
              <a:r>
                <a:rPr lang="en-US" sz="2400" baseline="-25000">
                  <a:solidFill>
                    <a:schemeClr val="tx1"/>
                  </a:solidFill>
                  <a:latin typeface="+mj-lt"/>
                </a:rPr>
                <a:t>2</a:t>
              </a:r>
              <a:r>
                <a:rPr lang="en-US" sz="2400">
                  <a:solidFill>
                    <a:schemeClr val="tx1"/>
                  </a:solidFill>
                  <a:latin typeface="+mj-lt"/>
                </a:rPr>
                <a:t> ⇌ 2CO   </a:t>
              </a:r>
            </a:p>
          </p:txBody>
        </p:sp>
      </p:grpSp>
      <p:grpSp>
        <p:nvGrpSpPr>
          <p:cNvPr id="28" name="Group 27">
            <a:extLst>
              <a:ext uri="{FF2B5EF4-FFF2-40B4-BE49-F238E27FC236}">
                <a16:creationId xmlns:a16="http://schemas.microsoft.com/office/drawing/2014/main" xmlns="" id="{7603D887-4F1F-51E9-FFFC-1DD7295B01D3}"/>
              </a:ext>
            </a:extLst>
          </p:cNvPr>
          <p:cNvGrpSpPr/>
          <p:nvPr/>
        </p:nvGrpSpPr>
        <p:grpSpPr>
          <a:xfrm>
            <a:off x="6324600" y="1939572"/>
            <a:ext cx="5570311" cy="4461228"/>
            <a:chOff x="6324600" y="2150257"/>
            <a:chExt cx="5570311" cy="4461228"/>
          </a:xfrm>
        </p:grpSpPr>
        <p:pic>
          <p:nvPicPr>
            <p:cNvPr id="17" name="Picture 16">
              <a:extLst>
                <a:ext uri="{FF2B5EF4-FFF2-40B4-BE49-F238E27FC236}">
                  <a16:creationId xmlns:a16="http://schemas.microsoft.com/office/drawing/2014/main" xmlns="" id="{D28A7F98-EA9F-D086-B49C-D1EA4558D824}"/>
                </a:ext>
              </a:extLst>
            </p:cNvPr>
            <p:cNvPicPr>
              <a:picLocks noChangeAspect="1"/>
            </p:cNvPicPr>
            <p:nvPr/>
          </p:nvPicPr>
          <p:blipFill rotWithShape="1">
            <a:blip r:embed="rId8"/>
            <a:srcRect t="8850" b="21802"/>
            <a:stretch/>
          </p:blipFill>
          <p:spPr>
            <a:xfrm>
              <a:off x="6324600" y="4034971"/>
              <a:ext cx="5570311" cy="2576514"/>
            </a:xfrm>
            <a:prstGeom prst="rect">
              <a:avLst/>
            </a:prstGeom>
          </p:spPr>
        </p:pic>
        <p:sp>
          <p:nvSpPr>
            <p:cNvPr id="19" name="TextBox 18">
              <a:extLst>
                <a:ext uri="{FF2B5EF4-FFF2-40B4-BE49-F238E27FC236}">
                  <a16:creationId xmlns:a16="http://schemas.microsoft.com/office/drawing/2014/main" xmlns="" id="{98A4F6F9-2965-A22B-F0C8-D41123E9BB47}"/>
                </a:ext>
              </a:extLst>
            </p:cNvPr>
            <p:cNvSpPr txBox="1"/>
            <p:nvPr/>
          </p:nvSpPr>
          <p:spPr>
            <a:xfrm>
              <a:off x="6762939" y="2150257"/>
              <a:ext cx="4693632" cy="937949"/>
            </a:xfrm>
            <a:prstGeom prst="rect">
              <a:avLst/>
            </a:prstGeom>
            <a:noFill/>
          </p:spPr>
          <p:txBody>
            <a:bodyPr wrap="square" rtlCol="0">
              <a:spAutoFit/>
            </a:bodyPr>
            <a:lstStyle/>
            <a:p>
              <a:pPr algn="ctr">
                <a:lnSpc>
                  <a:spcPct val="120000"/>
                </a:lnSpc>
              </a:pPr>
              <a:r>
                <a:rPr lang="en-US" sz="2400"/>
                <a:t>Phản ứng thuận nghịch</a:t>
              </a:r>
            </a:p>
            <a:p>
              <a:pPr algn="ctr">
                <a:lnSpc>
                  <a:spcPct val="120000"/>
                </a:lnSpc>
              </a:pPr>
              <a:r>
                <a:rPr lang="en-US" sz="2400"/>
                <a:t> tạo thạch nhũ trong hang động:</a:t>
              </a:r>
            </a:p>
          </p:txBody>
        </p:sp>
        <p:sp>
          <p:nvSpPr>
            <p:cNvPr id="21" name="Rectangle 20">
              <a:extLst>
                <a:ext uri="{FF2B5EF4-FFF2-40B4-BE49-F238E27FC236}">
                  <a16:creationId xmlns:a16="http://schemas.microsoft.com/office/drawing/2014/main" xmlns="" id="{B1F5E44E-6321-145A-D786-75E0010E4F9D}"/>
                </a:ext>
              </a:extLst>
            </p:cNvPr>
            <p:cNvSpPr/>
            <p:nvPr/>
          </p:nvSpPr>
          <p:spPr>
            <a:xfrm>
              <a:off x="6558647" y="3218561"/>
              <a:ext cx="5102216"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pt-BR" sz="2400">
                  <a:solidFill>
                    <a:schemeClr val="tx1"/>
                  </a:solidFill>
                  <a:latin typeface="+mj-lt"/>
                </a:rPr>
                <a:t>CaCO</a:t>
              </a:r>
              <a:r>
                <a:rPr lang="pt-BR" sz="2400" baseline="-25000">
                  <a:solidFill>
                    <a:schemeClr val="tx1"/>
                  </a:solidFill>
                  <a:latin typeface="+mj-lt"/>
                </a:rPr>
                <a:t>3</a:t>
              </a:r>
              <a:r>
                <a:rPr lang="pt-BR" sz="2400">
                  <a:solidFill>
                    <a:schemeClr val="tx1"/>
                  </a:solidFill>
                  <a:latin typeface="+mj-lt"/>
                </a:rPr>
                <a:t> + CO</a:t>
              </a:r>
              <a:r>
                <a:rPr lang="pt-BR" sz="2400" baseline="-25000">
                  <a:solidFill>
                    <a:schemeClr val="tx1"/>
                  </a:solidFill>
                  <a:latin typeface="+mj-lt"/>
                </a:rPr>
                <a:t>2</a:t>
              </a:r>
              <a:r>
                <a:rPr lang="pt-BR" sz="2400">
                  <a:solidFill>
                    <a:schemeClr val="tx1"/>
                  </a:solidFill>
                  <a:latin typeface="+mj-lt"/>
                </a:rPr>
                <a:t> + H</a:t>
              </a:r>
              <a:r>
                <a:rPr lang="pt-BR" sz="2400" baseline="-25000">
                  <a:solidFill>
                    <a:schemeClr val="tx1"/>
                  </a:solidFill>
                  <a:latin typeface="+mj-lt"/>
                </a:rPr>
                <a:t>2</a:t>
              </a:r>
              <a:r>
                <a:rPr lang="pt-BR" sz="2400">
                  <a:solidFill>
                    <a:schemeClr val="tx1"/>
                  </a:solidFill>
                  <a:latin typeface="+mj-lt"/>
                </a:rPr>
                <a:t>O ⇌ Ca(HCO</a:t>
              </a:r>
              <a:r>
                <a:rPr lang="pt-BR" sz="2400" baseline="-25000">
                  <a:solidFill>
                    <a:schemeClr val="tx1"/>
                  </a:solidFill>
                  <a:latin typeface="+mj-lt"/>
                </a:rPr>
                <a:t>3</a:t>
              </a:r>
              <a:r>
                <a:rPr lang="pt-BR" sz="2400">
                  <a:solidFill>
                    <a:schemeClr val="tx1"/>
                  </a:solidFill>
                  <a:latin typeface="+mj-lt"/>
                </a:rPr>
                <a:t>)</a:t>
              </a:r>
              <a:r>
                <a:rPr lang="pt-BR" sz="2400" baseline="-25000">
                  <a:solidFill>
                    <a:schemeClr val="tx1"/>
                  </a:solidFill>
                  <a:latin typeface="+mj-lt"/>
                </a:rPr>
                <a:t>2</a:t>
              </a:r>
              <a:endParaRPr lang="en-US" sz="2400" baseline="-25000">
                <a:solidFill>
                  <a:schemeClr val="tx1"/>
                </a:solidFill>
                <a:latin typeface="+mj-lt"/>
              </a:endParaRPr>
            </a:p>
          </p:txBody>
        </p:sp>
      </p:grpSp>
      <p:grpSp>
        <p:nvGrpSpPr>
          <p:cNvPr id="30" name="Group 29">
            <a:extLst>
              <a:ext uri="{FF2B5EF4-FFF2-40B4-BE49-F238E27FC236}">
                <a16:creationId xmlns:a16="http://schemas.microsoft.com/office/drawing/2014/main" xmlns="" id="{F2DD6095-6663-5F99-D784-1DF4F3503A76}"/>
              </a:ext>
            </a:extLst>
          </p:cNvPr>
          <p:cNvGrpSpPr/>
          <p:nvPr/>
        </p:nvGrpSpPr>
        <p:grpSpPr>
          <a:xfrm>
            <a:off x="1764545" y="533400"/>
            <a:ext cx="8708442" cy="844142"/>
            <a:chOff x="728741" y="657225"/>
            <a:chExt cx="8708442" cy="844142"/>
          </a:xfrm>
        </p:grpSpPr>
        <p:sp>
          <p:nvSpPr>
            <p:cNvPr id="31" name="Rectangle: Rounded Corners 7">
              <a:extLst>
                <a:ext uri="{FF2B5EF4-FFF2-40B4-BE49-F238E27FC236}">
                  <a16:creationId xmlns:a16="http://schemas.microsoft.com/office/drawing/2014/main" xmlns="" id="{A91AF14E-0F44-E7D6-26BE-45A607E50801}"/>
                </a:ext>
              </a:extLst>
            </p:cNvPr>
            <p:cNvSpPr/>
            <p:nvPr/>
          </p:nvSpPr>
          <p:spPr>
            <a:xfrm>
              <a:off x="1163315" y="800100"/>
              <a:ext cx="8273868"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2" name="Group 31">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4" name="Oval 33">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a:extLst>
                  <a:ext uri="{FF2B5EF4-FFF2-40B4-BE49-F238E27FC236}">
                    <a16:creationId xmlns:a16="http://schemas.microsoft.com/office/drawing/2014/main" xmlns="" id="{29EDAE42-CCF0-A474-E292-8F2ABB6D0E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33" name="TextBox 32">
              <a:extLst>
                <a:ext uri="{FF2B5EF4-FFF2-40B4-BE49-F238E27FC236}">
                  <a16:creationId xmlns:a16="http://schemas.microsoft.com/office/drawing/2014/main" xmlns="" id="{FC93900F-0BB7-C01E-4AD0-A77A51F60C1F}"/>
                </a:ext>
              </a:extLst>
            </p:cNvPr>
            <p:cNvSpPr txBox="1"/>
            <p:nvPr/>
          </p:nvSpPr>
          <p:spPr>
            <a:xfrm>
              <a:off x="1588023" y="848463"/>
              <a:ext cx="7810151" cy="461665"/>
            </a:xfrm>
            <a:prstGeom prst="rect">
              <a:avLst/>
            </a:prstGeom>
            <a:noFill/>
          </p:spPr>
          <p:txBody>
            <a:bodyPr wrap="none" rtlCol="0">
              <a:spAutoFit/>
            </a:bodyPr>
            <a:lstStyle/>
            <a:p>
              <a:r>
                <a:rPr lang="en-US" sz="2400" b="1">
                  <a:solidFill>
                    <a:prstClr val="white"/>
                  </a:solidFill>
                </a:rPr>
                <a:t>Ví </a:t>
              </a:r>
              <a:r>
                <a:rPr lang="en-US" sz="2400" b="1" smtClean="0">
                  <a:solidFill>
                    <a:prstClr val="white"/>
                  </a:solidFill>
                </a:rPr>
                <a:t>dụ một số phản ứng thuận nghịch trong đời sống</a:t>
              </a:r>
              <a:endParaRPr lang="en-US" sz="2400" b="1">
                <a:solidFill>
                  <a:prstClr val="white"/>
                </a:solidFill>
              </a:endParaRPr>
            </a:p>
          </p:txBody>
        </p:sp>
      </p:grpSp>
    </p:spTree>
    <p:extLst>
      <p:ext uri="{BB962C8B-B14F-4D97-AF65-F5344CB8AC3E}">
        <p14:creationId xmlns:p14="http://schemas.microsoft.com/office/powerpoint/2010/main" val="1348107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608CDABC-37C1-3083-C528-0D23FAA284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AF8F896F-4E02-1B12-7722-A8A2A6A99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NG\PPT\3.16\Cool 3D Chemistry Middle School Student Pack\Cool 3D Chemistry Middle School Student Pack-33.png">
            <a:extLst>
              <a:ext uri="{FF2B5EF4-FFF2-40B4-BE49-F238E27FC236}">
                <a16:creationId xmlns:a16="http://schemas.microsoft.com/office/drawing/2014/main" xmlns="" id="{FB6E110D-181D-0A69-85BD-02C3EADCE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82F2B982-DB7B-D7F2-54E5-BF73154E11D3}"/>
              </a:ext>
            </a:extLst>
          </p:cNvPr>
          <p:cNvGrpSpPr/>
          <p:nvPr/>
        </p:nvGrpSpPr>
        <p:grpSpPr>
          <a:xfrm>
            <a:off x="611981" y="476966"/>
            <a:ext cx="10739914" cy="3210507"/>
            <a:chOff x="1116806" y="476966"/>
            <a:chExt cx="10739914" cy="3210507"/>
          </a:xfrm>
        </p:grpSpPr>
        <p:grpSp>
          <p:nvGrpSpPr>
            <p:cNvPr id="15" name="Group 14">
              <a:extLst>
                <a:ext uri="{FF2B5EF4-FFF2-40B4-BE49-F238E27FC236}">
                  <a16:creationId xmlns:a16="http://schemas.microsoft.com/office/drawing/2014/main" xmlns="" id="{A4B8FC7E-A821-0F67-2FCE-ECC6F51E5220}"/>
                </a:ext>
              </a:extLst>
            </p:cNvPr>
            <p:cNvGrpSpPr/>
            <p:nvPr/>
          </p:nvGrpSpPr>
          <p:grpSpPr>
            <a:xfrm>
              <a:off x="1479610" y="787652"/>
              <a:ext cx="10377110" cy="2899821"/>
              <a:chOff x="1050985" y="914400"/>
              <a:chExt cx="10455215" cy="2899821"/>
            </a:xfrm>
          </p:grpSpPr>
          <p:sp>
            <p:nvSpPr>
              <p:cNvPr id="3" name="Rectangle 2">
                <a:extLst>
                  <a:ext uri="{FF2B5EF4-FFF2-40B4-BE49-F238E27FC236}">
                    <a16:creationId xmlns:a16="http://schemas.microsoft.com/office/drawing/2014/main" xmlns="" id="{A78161BD-1AE3-449F-5A64-AAEF0B6DD95E}"/>
                  </a:ext>
                </a:extLst>
              </p:cNvPr>
              <p:cNvSpPr/>
              <p:nvPr/>
            </p:nvSpPr>
            <p:spPr>
              <a:xfrm>
                <a:off x="1050985" y="914400"/>
                <a:ext cx="10455215" cy="2899821"/>
              </a:xfrm>
              <a:prstGeom prst="rect">
                <a:avLst/>
              </a:prstGeom>
              <a:solidFill>
                <a:srgbClr val="FEE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0C2F27C-DEFB-BF31-4E34-3DFF36579AFE}"/>
                  </a:ext>
                </a:extLst>
              </p:cNvPr>
              <p:cNvSpPr/>
              <p:nvPr/>
            </p:nvSpPr>
            <p:spPr>
              <a:xfrm>
                <a:off x="1050985" y="914400"/>
                <a:ext cx="10455215" cy="250166"/>
              </a:xfrm>
              <a:prstGeom prst="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4850E17A-9A9A-C2AE-4695-2F7CE7115418}"/>
                </a:ext>
              </a:extLst>
            </p:cNvPr>
            <p:cNvSpPr/>
            <p:nvPr/>
          </p:nvSpPr>
          <p:spPr>
            <a:xfrm>
              <a:off x="1116806" y="4769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2B6D26F-8BC6-BCDA-CA90-7EF369FAE1FB}"/>
                </a:ext>
              </a:extLst>
            </p:cNvPr>
            <p:cNvSpPr txBox="1"/>
            <p:nvPr/>
          </p:nvSpPr>
          <p:spPr>
            <a:xfrm>
              <a:off x="1933575" y="1219200"/>
              <a:ext cx="9778366" cy="2308324"/>
            </a:xfrm>
            <a:prstGeom prst="rect">
              <a:avLst/>
            </a:prstGeom>
            <a:noFill/>
          </p:spPr>
          <p:txBody>
            <a:bodyPr wrap="square" rtlCol="0">
              <a:spAutoFit/>
            </a:bodyPr>
            <a:lstStyle/>
            <a:p>
              <a:pPr>
                <a:lnSpc>
                  <a:spcPct val="150000"/>
                </a:lnSpc>
              </a:pPr>
              <a:r>
                <a:rPr lang="pt-BR" sz="2400"/>
                <a:t>Trên thực tế có các phản ứng sau:</a:t>
              </a:r>
            </a:p>
            <a:p>
              <a:pPr>
                <a:lnSpc>
                  <a:spcPct val="150000"/>
                </a:lnSpc>
              </a:pPr>
              <a:r>
                <a:rPr lang="pt-BR" sz="2400" smtClean="0"/>
                <a:t>2H</a:t>
              </a:r>
              <a:r>
                <a:rPr lang="pt-BR" sz="2400" baseline="-25000" smtClean="0"/>
                <a:t>2</a:t>
              </a:r>
              <a:r>
                <a:rPr lang="pt-BR" sz="2400"/>
                <a:t> + O</a:t>
              </a:r>
              <a:r>
                <a:rPr lang="pt-BR" sz="2400" baseline="-25000"/>
                <a:t>2</a:t>
              </a:r>
              <a:r>
                <a:rPr lang="pt-BR" sz="2400"/>
                <a:t> →  2H</a:t>
              </a:r>
              <a:r>
                <a:rPr lang="pt-BR" sz="2400" baseline="-25000"/>
                <a:t>2</a:t>
              </a:r>
              <a:r>
                <a:rPr lang="pt-BR" sz="2400"/>
                <a:t>O </a:t>
              </a:r>
              <a:r>
                <a:rPr lang="pt-BR" sz="2400" smtClean="0"/>
                <a:t>				(</a:t>
              </a:r>
              <a:r>
                <a:rPr lang="pt-BR" sz="2400"/>
                <a:t>1</a:t>
              </a:r>
              <a:r>
                <a:rPr lang="pt-BR" sz="2400" smtClean="0"/>
                <a:t>)</a:t>
              </a:r>
            </a:p>
            <a:p>
              <a:pPr>
                <a:lnSpc>
                  <a:spcPct val="150000"/>
                </a:lnSpc>
              </a:pPr>
              <a:r>
                <a:rPr lang="pt-BR" sz="2400" smtClean="0"/>
                <a:t>2H</a:t>
              </a:r>
              <a:r>
                <a:rPr lang="pt-BR" sz="2400" baseline="-25000" smtClean="0"/>
                <a:t>2</a:t>
              </a:r>
              <a:r>
                <a:rPr lang="pt-BR" sz="2400" smtClean="0"/>
                <a:t>O</a:t>
              </a:r>
              <a:r>
                <a:rPr lang="pt-BR" sz="2400"/>
                <a:t> →  2H</a:t>
              </a:r>
              <a:r>
                <a:rPr lang="pt-BR" sz="2400" baseline="-25000"/>
                <a:t>2</a:t>
              </a:r>
              <a:r>
                <a:rPr lang="pt-BR" sz="2400"/>
                <a:t> + O</a:t>
              </a:r>
              <a:r>
                <a:rPr lang="pt-BR" sz="2400" baseline="-25000"/>
                <a:t>2</a:t>
              </a:r>
              <a:r>
                <a:rPr lang="pt-BR" sz="2400"/>
                <a:t> </a:t>
              </a:r>
              <a:r>
                <a:rPr lang="pt-BR" sz="2400" smtClean="0"/>
                <a:t>(điện phân)</a:t>
              </a:r>
              <a:r>
                <a:rPr lang="pt-BR" sz="2400"/>
                <a:t>		</a:t>
              </a:r>
              <a:r>
                <a:rPr lang="pt-BR" sz="2400" smtClean="0"/>
                <a:t>(2)</a:t>
              </a:r>
            </a:p>
            <a:p>
              <a:pPr>
                <a:lnSpc>
                  <a:spcPct val="150000"/>
                </a:lnSpc>
              </a:pPr>
              <a:r>
                <a:rPr lang="vi-VN" sz="2400"/>
                <a:t>Vậy có thể viết: 2H</a:t>
              </a:r>
              <a:r>
                <a:rPr lang="vi-VN" sz="2400" baseline="-25000"/>
                <a:t>2</a:t>
              </a:r>
              <a:r>
                <a:rPr lang="vi-VN" sz="2400"/>
                <a:t> + O</a:t>
              </a:r>
              <a:r>
                <a:rPr lang="vi-VN" sz="2400" baseline="-25000"/>
                <a:t>2</a:t>
              </a:r>
              <a:r>
                <a:rPr lang="vi-VN" sz="2400"/>
                <a:t> ⇌ 2H</a:t>
              </a:r>
              <a:r>
                <a:rPr lang="vi-VN" sz="2400" baseline="-25000"/>
                <a:t>2</a:t>
              </a:r>
              <a:r>
                <a:rPr lang="vi-VN" sz="2400"/>
                <a:t>O được không? Vì sao?</a:t>
              </a:r>
              <a:endParaRPr lang="pt-BR" sz="2400"/>
            </a:p>
          </p:txBody>
        </p:sp>
        <p:pic>
          <p:nvPicPr>
            <p:cNvPr id="22" name="Picture 21">
              <a:extLst>
                <a:ext uri="{FF2B5EF4-FFF2-40B4-BE49-F238E27FC236}">
                  <a16:creationId xmlns:a16="http://schemas.microsoft.com/office/drawing/2014/main" xmlns="" id="{C5E8D14C-03EA-9068-3868-6054BE85A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55" y="537122"/>
              <a:ext cx="698841" cy="698841"/>
            </a:xfrm>
            <a:prstGeom prst="rect">
              <a:avLst/>
            </a:prstGeom>
          </p:spPr>
        </p:pic>
      </p:grpSp>
      <p:sp>
        <p:nvSpPr>
          <p:cNvPr id="31" name="Rectangle: Rounded Corners 30">
            <a:extLst>
              <a:ext uri="{FF2B5EF4-FFF2-40B4-BE49-F238E27FC236}">
                <a16:creationId xmlns:a16="http://schemas.microsoft.com/office/drawing/2014/main" xmlns="" id="{E930CE75-7971-4C5A-B388-30692591225E}"/>
              </a:ext>
            </a:extLst>
          </p:cNvPr>
          <p:cNvSpPr/>
          <p:nvPr/>
        </p:nvSpPr>
        <p:spPr>
          <a:xfrm>
            <a:off x="974785" y="3962400"/>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16" name="Group 15">
            <a:extLst>
              <a:ext uri="{FF2B5EF4-FFF2-40B4-BE49-F238E27FC236}">
                <a16:creationId xmlns:a16="http://schemas.microsoft.com/office/drawing/2014/main" xmlns="" id="{D37011B1-809F-B060-D3EF-6F438B7108E6}"/>
              </a:ext>
            </a:extLst>
          </p:cNvPr>
          <p:cNvGrpSpPr/>
          <p:nvPr/>
        </p:nvGrpSpPr>
        <p:grpSpPr>
          <a:xfrm>
            <a:off x="1370763" y="4817174"/>
            <a:ext cx="9585153" cy="1200329"/>
            <a:chOff x="1263821" y="4158425"/>
            <a:chExt cx="9585153" cy="1200329"/>
          </a:xfrm>
        </p:grpSpPr>
        <p:sp>
          <p:nvSpPr>
            <p:cNvPr id="8196" name="TextBox 8195">
              <a:extLst>
                <a:ext uri="{FF2B5EF4-FFF2-40B4-BE49-F238E27FC236}">
                  <a16:creationId xmlns:a16="http://schemas.microsoft.com/office/drawing/2014/main" xmlns="" id="{AD14591B-EEE3-036D-F8C4-A679D9FBC7B6}"/>
                </a:ext>
              </a:extLst>
            </p:cNvPr>
            <p:cNvSpPr txBox="1"/>
            <p:nvPr/>
          </p:nvSpPr>
          <p:spPr>
            <a:xfrm>
              <a:off x="1801843" y="4158425"/>
              <a:ext cx="9047131" cy="1200329"/>
            </a:xfrm>
            <a:prstGeom prst="rect">
              <a:avLst/>
            </a:prstGeom>
            <a:noFill/>
          </p:spPr>
          <p:txBody>
            <a:bodyPr wrap="square" rtlCol="0">
              <a:spAutoFit/>
            </a:bodyPr>
            <a:lstStyle/>
            <a:p>
              <a:pPr algn="just">
                <a:lnSpc>
                  <a:spcPct val="150000"/>
                </a:lnSpc>
              </a:pPr>
              <a:r>
                <a:rPr lang="vi-VN" sz="2400"/>
                <a:t>Không thể viết: 2H</a:t>
              </a:r>
              <a:r>
                <a:rPr lang="vi-VN" sz="2400" baseline="-25000"/>
                <a:t>2</a:t>
              </a:r>
              <a:r>
                <a:rPr lang="vi-VN" sz="2400"/>
                <a:t> + O</a:t>
              </a:r>
              <a:r>
                <a:rPr lang="vi-VN" sz="2400" baseline="-25000"/>
                <a:t>2</a:t>
              </a:r>
              <a:r>
                <a:rPr lang="vi-VN" sz="2400"/>
                <a:t> ⇌ 2H</a:t>
              </a:r>
              <a:r>
                <a:rPr lang="vi-VN" sz="2400" baseline="-25000"/>
                <a:t>2</a:t>
              </a:r>
              <a:r>
                <a:rPr lang="vi-VN" sz="2400"/>
                <a:t>O được vì phản ứng (1) và phản ứng (2) không </a:t>
              </a:r>
              <a:r>
                <a:rPr lang="en-US" sz="2400" smtClean="0"/>
                <a:t>xảy ra trong cùng</a:t>
              </a:r>
              <a:r>
                <a:rPr lang="vi-VN" sz="2400" smtClean="0"/>
                <a:t> </a:t>
              </a:r>
              <a:r>
                <a:rPr lang="vi-VN" sz="2400"/>
                <a:t>điều </a:t>
              </a:r>
              <a:r>
                <a:rPr lang="vi-VN" sz="2400" smtClean="0"/>
                <a:t>kiệ</a:t>
              </a:r>
              <a:r>
                <a:rPr lang="en-US" sz="2400" smtClean="0"/>
                <a:t>n.</a:t>
              </a:r>
              <a:endParaRPr lang="en-US" sz="2400" b="1"/>
            </a:p>
          </p:txBody>
        </p:sp>
        <p:sp>
          <p:nvSpPr>
            <p:cNvPr id="8197" name="Arrow: Right 8196">
              <a:extLst>
                <a:ext uri="{FF2B5EF4-FFF2-40B4-BE49-F238E27FC236}">
                  <a16:creationId xmlns:a16="http://schemas.microsoft.com/office/drawing/2014/main" xmlns="" id="{2F66FD5A-D34F-7C9E-29FF-0D5A92FC13AB}"/>
                </a:ext>
              </a:extLst>
            </p:cNvPr>
            <p:cNvSpPr/>
            <p:nvPr/>
          </p:nvSpPr>
          <p:spPr>
            <a:xfrm>
              <a:off x="1263821" y="4209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806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40C130D-473D-F40A-BDCC-042DF6CC7688}"/>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PNG\PPT\3.16\Cool 3D Chemistry Middle School Student Pack\Cool 3D Chemistry Middle School Student Pack-36.png">
            <a:extLst>
              <a:ext uri="{FF2B5EF4-FFF2-40B4-BE49-F238E27FC236}">
                <a16:creationId xmlns:a16="http://schemas.microsoft.com/office/drawing/2014/main" xmlns="" id="{F9940E90-4A15-1E91-BF04-F203BCCADE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PPT\3.16\Cool 3D Chemistry Middle School Student Pack\Cool 3D Chemistry Middle School Student Pack-36.png">
            <a:extLst>
              <a:ext uri="{FF2B5EF4-FFF2-40B4-BE49-F238E27FC236}">
                <a16:creationId xmlns:a16="http://schemas.microsoft.com/office/drawing/2014/main" xmlns="" id="{C8704E6C-F344-DECD-7A5F-73BEEC34E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677F8D2-334D-BFC9-368F-1E71D0F55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PNG\PPT\3.16\Cool 3D Chemistry Middle School Student Pack\Cool 3D Chemistry Middle School Student Pack-34.png">
            <a:extLst>
              <a:ext uri="{FF2B5EF4-FFF2-40B4-BE49-F238E27FC236}">
                <a16:creationId xmlns:a16="http://schemas.microsoft.com/office/drawing/2014/main" xmlns="" id="{E30A966E-D33C-D835-B006-32AAF6184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NG\PPT\3.16\Cool 3D Chemistry Middle School Student Pack\Cool 3D Chemistry Middle School Student Pack-28.png">
            <a:extLst>
              <a:ext uri="{FF2B5EF4-FFF2-40B4-BE49-F238E27FC236}">
                <a16:creationId xmlns:a16="http://schemas.microsoft.com/office/drawing/2014/main" xmlns="" id="{BF365F3A-59A4-2ADC-B34B-04C1BCF4BC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PNG\PPT\3.16\Cool 3D Chemistry Middle School Student Pack\Cool 3D Chemistry Middle School Student Pack-34.png">
            <a:extLst>
              <a:ext uri="{FF2B5EF4-FFF2-40B4-BE49-F238E27FC236}">
                <a16:creationId xmlns:a16="http://schemas.microsoft.com/office/drawing/2014/main" xmlns="" id="{A26A2EF9-4110-98BE-5C97-FA6F77372D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3467CC17-EEDA-63B2-8FEF-C998C462D7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2</a:t>
              </a:r>
            </a:p>
          </p:txBody>
        </p:sp>
      </p:grpSp>
      <p:grpSp>
        <p:nvGrpSpPr>
          <p:cNvPr id="23" name="Group 22">
            <a:extLst>
              <a:ext uri="{FF2B5EF4-FFF2-40B4-BE49-F238E27FC236}">
                <a16:creationId xmlns:a16="http://schemas.microsoft.com/office/drawing/2014/main" xmlns="" id="{76160DCE-7C35-5D0F-9DFB-8A850769F4CA}"/>
              </a:ext>
            </a:extLst>
          </p:cNvPr>
          <p:cNvGrpSpPr/>
          <p:nvPr/>
        </p:nvGrpSpPr>
        <p:grpSpPr>
          <a:xfrm>
            <a:off x="3885389" y="412506"/>
            <a:ext cx="5115144" cy="771808"/>
            <a:chOff x="3876675" y="1330859"/>
            <a:chExt cx="5115144" cy="771808"/>
          </a:xfrm>
        </p:grpSpPr>
        <p:grpSp>
          <p:nvGrpSpPr>
            <p:cNvPr id="14" name="Group 13">
              <a:extLst>
                <a:ext uri="{FF2B5EF4-FFF2-40B4-BE49-F238E27FC236}">
                  <a16:creationId xmlns:a16="http://schemas.microsoft.com/office/drawing/2014/main" xmlns="" id="{3712E744-421A-4FE6-52DD-F865F656D66E}"/>
                </a:ext>
              </a:extLst>
            </p:cNvPr>
            <p:cNvGrpSpPr/>
            <p:nvPr/>
          </p:nvGrpSpPr>
          <p:grpSpPr>
            <a:xfrm>
              <a:off x="3876675" y="1330859"/>
              <a:ext cx="4438650" cy="771808"/>
              <a:chOff x="3876675" y="1557196"/>
              <a:chExt cx="4438650" cy="771808"/>
            </a:xfrm>
          </p:grpSpPr>
          <p:sp>
            <p:nvSpPr>
              <p:cNvPr id="13" name="Rectangle 12">
                <a:extLst>
                  <a:ext uri="{FF2B5EF4-FFF2-40B4-BE49-F238E27FC236}">
                    <a16:creationId xmlns:a16="http://schemas.microsoft.com/office/drawing/2014/main" xmlns="" id="{D3440E17-6956-EA63-C9C1-482F8722C907}"/>
                  </a:ext>
                </a:extLst>
              </p:cNvPr>
              <p:cNvSpPr/>
              <p:nvPr/>
            </p:nvSpPr>
            <p:spPr>
              <a:xfrm>
                <a:off x="3876675" y="1557196"/>
                <a:ext cx="4438650"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3397CBBD-75F1-6711-A53F-CCC2F2CEBAFF}"/>
                  </a:ext>
                </a:extLst>
              </p:cNvPr>
              <p:cNvSpPr txBox="1"/>
              <p:nvPr/>
            </p:nvSpPr>
            <p:spPr>
              <a:xfrm>
                <a:off x="3910947" y="1681490"/>
                <a:ext cx="4370107" cy="523220"/>
              </a:xfrm>
              <a:prstGeom prst="rect">
                <a:avLst/>
              </a:prstGeom>
              <a:noFill/>
            </p:spPr>
            <p:txBody>
              <a:bodyPr wrap="none" rtlCol="0">
                <a:spAutoFit/>
              </a:bodyPr>
              <a:lstStyle/>
              <a:p>
                <a:pPr algn="ctr"/>
                <a:r>
                  <a:rPr lang="en-US" sz="2800" b="1" smtClean="0">
                    <a:solidFill>
                      <a:srgbClr val="FF0000"/>
                    </a:solidFill>
                    <a:latin typeface="+mj-lt"/>
                  </a:rPr>
                  <a:t>N</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NH</a:t>
                </a:r>
                <a:r>
                  <a:rPr lang="en-US" sz="2800" b="1" baseline="-25000" smtClean="0">
                    <a:solidFill>
                      <a:srgbClr val="FF0000"/>
                    </a:solidFill>
                    <a:latin typeface="+mj-lt"/>
                    <a:ea typeface="Yu Gothic" panose="020B0400000000000000" pitchFamily="34" charset="-128"/>
                  </a:rPr>
                  <a:t>3</a:t>
                </a:r>
                <a:r>
                  <a:rPr lang="en-US" sz="2800" b="1" smtClean="0">
                    <a:solidFill>
                      <a:srgbClr val="FF0000"/>
                    </a:solidFill>
                    <a:latin typeface="+mj-lt"/>
                    <a:ea typeface="Yu Gothic" panose="020B0400000000000000" pitchFamily="34" charset="-128"/>
                  </a:rPr>
                  <a:t>(g</a:t>
                </a:r>
                <a:r>
                  <a:rPr lang="en-US" sz="2800" b="1">
                    <a:solidFill>
                      <a:srgbClr val="FF0000"/>
                    </a:solidFill>
                    <a:latin typeface="+mj-lt"/>
                    <a:ea typeface="Yu Gothic" panose="020B0400000000000000" pitchFamily="34" charset="-128"/>
                  </a:rPr>
                  <a:t>)</a:t>
                </a:r>
                <a:endParaRPr lang="en-US" sz="2800" b="1">
                  <a:solidFill>
                    <a:srgbClr val="FF0000"/>
                  </a:solidFill>
                  <a:latin typeface="+mj-lt"/>
                </a:endParaRPr>
              </a:p>
            </p:txBody>
          </p:sp>
        </p:grpSp>
        <p:sp>
          <p:nvSpPr>
            <p:cNvPr id="15" name="TextBox 14">
              <a:extLst>
                <a:ext uri="{FF2B5EF4-FFF2-40B4-BE49-F238E27FC236}">
                  <a16:creationId xmlns:a16="http://schemas.microsoft.com/office/drawing/2014/main" xmlns="" id="{BE19722D-4788-B4B2-3345-F7AD10C00B00}"/>
                </a:ext>
              </a:extLst>
            </p:cNvPr>
            <p:cNvSpPr txBox="1"/>
            <p:nvPr/>
          </p:nvSpPr>
          <p:spPr>
            <a:xfrm>
              <a:off x="8430447" y="1485931"/>
              <a:ext cx="561372" cy="461665"/>
            </a:xfrm>
            <a:prstGeom prst="rect">
              <a:avLst/>
            </a:prstGeom>
            <a:noFill/>
          </p:spPr>
          <p:txBody>
            <a:bodyPr wrap="none" rtlCol="0">
              <a:spAutoFit/>
            </a:bodyPr>
            <a:lstStyle/>
            <a:p>
              <a:r>
                <a:rPr lang="en-US" sz="2400" b="1">
                  <a:solidFill>
                    <a:srgbClr val="7030A0"/>
                  </a:solidFill>
                </a:rPr>
                <a:t>(2)</a:t>
              </a:r>
            </a:p>
          </p:txBody>
        </p:sp>
      </p:grpSp>
      <p:pic>
        <p:nvPicPr>
          <p:cNvPr id="25" name="Picture 24"/>
          <p:cNvPicPr/>
          <p:nvPr/>
        </p:nvPicPr>
        <p:blipFill>
          <a:blip r:embed="rId8">
            <a:extLst>
              <a:ext uri="{28A0092B-C50C-407E-A947-70E740481C1C}">
                <a14:useLocalDpi xmlns:a14="http://schemas.microsoft.com/office/drawing/2010/main" val="0"/>
              </a:ext>
            </a:extLst>
          </a:blip>
          <a:srcRect/>
          <a:stretch>
            <a:fillRect/>
          </a:stretch>
        </p:blipFill>
        <p:spPr bwMode="auto">
          <a:xfrm>
            <a:off x="339601" y="1950013"/>
            <a:ext cx="5870625" cy="3548971"/>
          </a:xfrm>
          <a:prstGeom prst="rect">
            <a:avLst/>
          </a:prstGeom>
          <a:noFill/>
          <a:ln>
            <a:noFill/>
          </a:ln>
        </p:spPr>
      </p:pic>
      <p:sp>
        <p:nvSpPr>
          <p:cNvPr id="26" name="Rectangle 25"/>
          <p:cNvSpPr/>
          <p:nvPr/>
        </p:nvSpPr>
        <p:spPr>
          <a:xfrm>
            <a:off x="533400" y="5594383"/>
            <a:ext cx="8887369" cy="522451"/>
          </a:xfrm>
          <a:prstGeom prst="rect">
            <a:avLst/>
          </a:prstGeom>
        </p:spPr>
        <p:txBody>
          <a:bodyPr wrap="none">
            <a:spAutoFit/>
          </a:bodyPr>
          <a:lstStyle/>
          <a:p>
            <a:pPr algn="ctr">
              <a:lnSpc>
                <a:spcPct val="130000"/>
              </a:lnSpc>
            </a:pPr>
            <a:r>
              <a:rPr lang="en-US" sz="2400" i="1">
                <a:solidFill>
                  <a:srgbClr val="000000"/>
                </a:solidFill>
                <a:latin typeface="+mj-lt"/>
                <a:ea typeface="Calibri" panose="020F0502020204030204" pitchFamily="34" charset="0"/>
                <a:cs typeface="Times New Roman" panose="02020603050405020304" pitchFamily="18" charset="0"/>
              </a:rPr>
              <a:t>Đồ thị biểu diễn nồng độ các chất trong phản ứng theo thời gian</a:t>
            </a:r>
            <a:endParaRPr lang="en-US">
              <a:effectLst/>
              <a:latin typeface="+mj-lt"/>
              <a:ea typeface="Calibri" panose="020F0502020204030204" pitchFamily="34" charset="0"/>
              <a:cs typeface="Times New Roman" panose="02020603050405020304" pitchFamily="18" charset="0"/>
            </a:endParaRPr>
          </a:p>
        </p:txBody>
      </p:sp>
      <p:sp>
        <p:nvSpPr>
          <p:cNvPr id="27" name="Rectangle: Rounded Corners 5">
            <a:extLst>
              <a:ext uri="{FF2B5EF4-FFF2-40B4-BE49-F238E27FC236}">
                <a16:creationId xmlns:a16="http://schemas.microsoft.com/office/drawing/2014/main" xmlns="" id="{D281C1D2-2A52-6033-F174-D08CA7DD5D93}"/>
              </a:ext>
            </a:extLst>
          </p:cNvPr>
          <p:cNvSpPr/>
          <p:nvPr/>
        </p:nvSpPr>
        <p:spPr>
          <a:xfrm>
            <a:off x="6493168" y="2428614"/>
            <a:ext cx="5014730" cy="2137768"/>
          </a:xfrm>
          <a:prstGeom prst="roundRect">
            <a:avLst/>
          </a:prstGeom>
          <a:solidFill>
            <a:srgbClr val="8AC35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5A402C19-45BA-327D-DA32-782CB9DFA12C}"/>
              </a:ext>
            </a:extLst>
          </p:cNvPr>
          <p:cNvSpPr txBox="1"/>
          <p:nvPr/>
        </p:nvSpPr>
        <p:spPr>
          <a:xfrm>
            <a:off x="6584560" y="2528843"/>
            <a:ext cx="4785408" cy="1938992"/>
          </a:xfrm>
          <a:prstGeom prst="rect">
            <a:avLst/>
          </a:prstGeom>
          <a:noFill/>
        </p:spPr>
        <p:txBody>
          <a:bodyPr wrap="square" rtlCol="0">
            <a:spAutoFit/>
          </a:bodyPr>
          <a:lstStyle/>
          <a:p>
            <a:pPr algn="ctr">
              <a:lnSpc>
                <a:spcPct val="125000"/>
              </a:lnSpc>
            </a:pPr>
            <a:r>
              <a:rPr lang="en-US" sz="2400">
                <a:solidFill>
                  <a:schemeClr val="bg1"/>
                </a:solidFill>
              </a:rPr>
              <a:t>Quan sát </a:t>
            </a:r>
            <a:r>
              <a:rPr lang="en-US" sz="2400" smtClean="0">
                <a:solidFill>
                  <a:schemeClr val="bg1"/>
                </a:solidFill>
              </a:rPr>
              <a:t>hình, </a:t>
            </a:r>
            <a:r>
              <a:rPr lang="en-US" sz="2400">
                <a:solidFill>
                  <a:schemeClr val="bg1"/>
                </a:solidFill>
              </a:rPr>
              <a:t>nhận xét sự biến thiên nồng độ của các chất trong hệ phản ứng theo thời gian (với điều kiện nhiệt độ không đổi)</a:t>
            </a:r>
            <a:endParaRPr lang="en-US" sz="2400" b="1">
              <a:solidFill>
                <a:schemeClr val="bg1"/>
              </a:solidFill>
            </a:endParaRPr>
          </a:p>
        </p:txBody>
      </p:sp>
    </p:spTree>
    <p:extLst>
      <p:ext uri="{BB962C8B-B14F-4D97-AF65-F5344CB8AC3E}">
        <p14:creationId xmlns:p14="http://schemas.microsoft.com/office/powerpoint/2010/main" val="1100244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40C130D-473D-F40A-BDCC-042DF6CC7688}"/>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PNG\PPT\3.16\Cool 3D Chemistry Middle School Student Pack\Cool 3D Chemistry Middle School Student Pack-36.png">
            <a:extLst>
              <a:ext uri="{FF2B5EF4-FFF2-40B4-BE49-F238E27FC236}">
                <a16:creationId xmlns:a16="http://schemas.microsoft.com/office/drawing/2014/main" xmlns="" id="{F9940E90-4A15-1E91-BF04-F203BCCADE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PPT\3.16\Cool 3D Chemistry Middle School Student Pack\Cool 3D Chemistry Middle School Student Pack-36.png">
            <a:extLst>
              <a:ext uri="{FF2B5EF4-FFF2-40B4-BE49-F238E27FC236}">
                <a16:creationId xmlns:a16="http://schemas.microsoft.com/office/drawing/2014/main" xmlns="" id="{C8704E6C-F344-DECD-7A5F-73BEEC34E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677F8D2-334D-BFC9-368F-1E71D0F55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PNG\PPT\3.16\Cool 3D Chemistry Middle School Student Pack\Cool 3D Chemistry Middle School Student Pack-34.png">
            <a:extLst>
              <a:ext uri="{FF2B5EF4-FFF2-40B4-BE49-F238E27FC236}">
                <a16:creationId xmlns:a16="http://schemas.microsoft.com/office/drawing/2014/main" xmlns="" id="{E30A966E-D33C-D835-B006-32AAF6184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NG\PPT\3.16\Cool 3D Chemistry Middle School Student Pack\Cool 3D Chemistry Middle School Student Pack-28.png">
            <a:extLst>
              <a:ext uri="{FF2B5EF4-FFF2-40B4-BE49-F238E27FC236}">
                <a16:creationId xmlns:a16="http://schemas.microsoft.com/office/drawing/2014/main" xmlns="" id="{BF365F3A-59A4-2ADC-B34B-04C1BCF4BC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PNG\PPT\3.16\Cool 3D Chemistry Middle School Student Pack\Cool 3D Chemistry Middle School Student Pack-34.png">
            <a:extLst>
              <a:ext uri="{FF2B5EF4-FFF2-40B4-BE49-F238E27FC236}">
                <a16:creationId xmlns:a16="http://schemas.microsoft.com/office/drawing/2014/main" xmlns="" id="{A26A2EF9-4110-98BE-5C97-FA6F77372D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3467CC17-EEDA-63B2-8FEF-C998C462D7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2</a:t>
              </a:r>
            </a:p>
          </p:txBody>
        </p:sp>
      </p:grpSp>
      <p:pic>
        <p:nvPicPr>
          <p:cNvPr id="25" name="Picture 24"/>
          <p:cNvPicPr/>
          <p:nvPr/>
        </p:nvPicPr>
        <p:blipFill>
          <a:blip r:embed="rId8">
            <a:extLst>
              <a:ext uri="{28A0092B-C50C-407E-A947-70E740481C1C}">
                <a14:useLocalDpi xmlns:a14="http://schemas.microsoft.com/office/drawing/2010/main" val="0"/>
              </a:ext>
            </a:extLst>
          </a:blip>
          <a:srcRect/>
          <a:stretch>
            <a:fillRect/>
          </a:stretch>
        </p:blipFill>
        <p:spPr bwMode="auto">
          <a:xfrm>
            <a:off x="3160687" y="1447800"/>
            <a:ext cx="5870625" cy="3548971"/>
          </a:xfrm>
          <a:prstGeom prst="rect">
            <a:avLst/>
          </a:prstGeom>
          <a:noFill/>
          <a:ln>
            <a:noFill/>
          </a:ln>
        </p:spPr>
      </p:pic>
      <p:sp>
        <p:nvSpPr>
          <p:cNvPr id="26" name="Rectangle 25"/>
          <p:cNvSpPr/>
          <p:nvPr/>
        </p:nvSpPr>
        <p:spPr>
          <a:xfrm>
            <a:off x="717104" y="5111085"/>
            <a:ext cx="10757789" cy="1223328"/>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rPr>
              <a:t>Nồng độ của các chất N</a:t>
            </a:r>
            <a:r>
              <a:rPr lang="en-US" sz="2400" baseline="-25000">
                <a:solidFill>
                  <a:schemeClr val="tx1"/>
                </a:solidFill>
              </a:rPr>
              <a:t>2</a:t>
            </a:r>
            <a:r>
              <a:rPr lang="en-US" sz="2400">
                <a:solidFill>
                  <a:schemeClr val="tx1"/>
                </a:solidFill>
              </a:rPr>
              <a:t>, H</a:t>
            </a:r>
            <a:r>
              <a:rPr lang="en-US" sz="2400" baseline="-25000">
                <a:solidFill>
                  <a:schemeClr val="tx1"/>
                </a:solidFill>
              </a:rPr>
              <a:t>2</a:t>
            </a:r>
            <a:r>
              <a:rPr lang="en-US" sz="2400">
                <a:solidFill>
                  <a:schemeClr val="tx1"/>
                </a:solidFill>
              </a:rPr>
              <a:t> giảm dần và NH</a:t>
            </a:r>
            <a:r>
              <a:rPr lang="en-US" sz="2400" baseline="-25000">
                <a:solidFill>
                  <a:schemeClr val="tx1"/>
                </a:solidFill>
              </a:rPr>
              <a:t>3</a:t>
            </a:r>
            <a:r>
              <a:rPr lang="en-US" sz="2400">
                <a:solidFill>
                  <a:schemeClr val="tx1"/>
                </a:solidFill>
              </a:rPr>
              <a:t> tăng dần đến một thời điểm nồng độ các chất không đổi theo thời gian (với điều kiện nhiệt độ không đổi)</a:t>
            </a:r>
          </a:p>
        </p:txBody>
      </p:sp>
      <p:grpSp>
        <p:nvGrpSpPr>
          <p:cNvPr id="24" name="Group 23">
            <a:extLst>
              <a:ext uri="{FF2B5EF4-FFF2-40B4-BE49-F238E27FC236}">
                <a16:creationId xmlns:a16="http://schemas.microsoft.com/office/drawing/2014/main" xmlns="" id="{76160DCE-7C35-5D0F-9DFB-8A850769F4CA}"/>
              </a:ext>
            </a:extLst>
          </p:cNvPr>
          <p:cNvGrpSpPr/>
          <p:nvPr/>
        </p:nvGrpSpPr>
        <p:grpSpPr>
          <a:xfrm>
            <a:off x="3885389" y="412506"/>
            <a:ext cx="5115144" cy="771808"/>
            <a:chOff x="3876675" y="1330859"/>
            <a:chExt cx="5115144" cy="771808"/>
          </a:xfrm>
        </p:grpSpPr>
        <p:grpSp>
          <p:nvGrpSpPr>
            <p:cNvPr id="27" name="Group 26">
              <a:extLst>
                <a:ext uri="{FF2B5EF4-FFF2-40B4-BE49-F238E27FC236}">
                  <a16:creationId xmlns:a16="http://schemas.microsoft.com/office/drawing/2014/main" xmlns="" id="{3712E744-421A-4FE6-52DD-F865F656D66E}"/>
                </a:ext>
              </a:extLst>
            </p:cNvPr>
            <p:cNvGrpSpPr/>
            <p:nvPr/>
          </p:nvGrpSpPr>
          <p:grpSpPr>
            <a:xfrm>
              <a:off x="3876675" y="1330859"/>
              <a:ext cx="4438650" cy="771808"/>
              <a:chOff x="3876675" y="1557196"/>
              <a:chExt cx="4438650" cy="771808"/>
            </a:xfrm>
          </p:grpSpPr>
          <p:sp>
            <p:nvSpPr>
              <p:cNvPr id="29" name="Rectangle 28">
                <a:extLst>
                  <a:ext uri="{FF2B5EF4-FFF2-40B4-BE49-F238E27FC236}">
                    <a16:creationId xmlns:a16="http://schemas.microsoft.com/office/drawing/2014/main" xmlns="" id="{D3440E17-6956-EA63-C9C1-482F8722C907}"/>
                  </a:ext>
                </a:extLst>
              </p:cNvPr>
              <p:cNvSpPr/>
              <p:nvPr/>
            </p:nvSpPr>
            <p:spPr>
              <a:xfrm>
                <a:off x="3876675" y="1557196"/>
                <a:ext cx="4438650"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3397CBBD-75F1-6711-A53F-CCC2F2CEBAFF}"/>
                  </a:ext>
                </a:extLst>
              </p:cNvPr>
              <p:cNvSpPr txBox="1"/>
              <p:nvPr/>
            </p:nvSpPr>
            <p:spPr>
              <a:xfrm>
                <a:off x="3910947" y="1681490"/>
                <a:ext cx="4370107" cy="523220"/>
              </a:xfrm>
              <a:prstGeom prst="rect">
                <a:avLst/>
              </a:prstGeom>
              <a:noFill/>
            </p:spPr>
            <p:txBody>
              <a:bodyPr wrap="none" rtlCol="0">
                <a:spAutoFit/>
              </a:bodyPr>
              <a:lstStyle/>
              <a:p>
                <a:pPr algn="ctr"/>
                <a:r>
                  <a:rPr lang="en-US" sz="2800" b="1" smtClean="0">
                    <a:solidFill>
                      <a:srgbClr val="FF0000"/>
                    </a:solidFill>
                    <a:latin typeface="+mj-lt"/>
                  </a:rPr>
                  <a:t>N</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NH</a:t>
                </a:r>
                <a:r>
                  <a:rPr lang="en-US" sz="2800" b="1" baseline="-25000" smtClean="0">
                    <a:solidFill>
                      <a:srgbClr val="FF0000"/>
                    </a:solidFill>
                    <a:latin typeface="+mj-lt"/>
                    <a:ea typeface="Yu Gothic" panose="020B0400000000000000" pitchFamily="34" charset="-128"/>
                  </a:rPr>
                  <a:t>3</a:t>
                </a:r>
                <a:r>
                  <a:rPr lang="en-US" sz="2800" b="1" smtClean="0">
                    <a:solidFill>
                      <a:srgbClr val="FF0000"/>
                    </a:solidFill>
                    <a:latin typeface="+mj-lt"/>
                    <a:ea typeface="Yu Gothic" panose="020B0400000000000000" pitchFamily="34" charset="-128"/>
                  </a:rPr>
                  <a:t>(g</a:t>
                </a:r>
                <a:r>
                  <a:rPr lang="en-US" sz="2800" b="1">
                    <a:solidFill>
                      <a:srgbClr val="FF0000"/>
                    </a:solidFill>
                    <a:latin typeface="+mj-lt"/>
                    <a:ea typeface="Yu Gothic" panose="020B0400000000000000" pitchFamily="34" charset="-128"/>
                  </a:rPr>
                  <a:t>)</a:t>
                </a:r>
                <a:endParaRPr lang="en-US" sz="2800" b="1">
                  <a:solidFill>
                    <a:srgbClr val="FF0000"/>
                  </a:solidFill>
                  <a:latin typeface="+mj-lt"/>
                </a:endParaRPr>
              </a:p>
            </p:txBody>
          </p:sp>
        </p:grpSp>
        <p:sp>
          <p:nvSpPr>
            <p:cNvPr id="28" name="TextBox 27">
              <a:extLst>
                <a:ext uri="{FF2B5EF4-FFF2-40B4-BE49-F238E27FC236}">
                  <a16:creationId xmlns:a16="http://schemas.microsoft.com/office/drawing/2014/main" xmlns="" id="{BE19722D-4788-B4B2-3345-F7AD10C00B00}"/>
                </a:ext>
              </a:extLst>
            </p:cNvPr>
            <p:cNvSpPr txBox="1"/>
            <p:nvPr/>
          </p:nvSpPr>
          <p:spPr>
            <a:xfrm>
              <a:off x="8430447" y="1485931"/>
              <a:ext cx="561372" cy="461665"/>
            </a:xfrm>
            <a:prstGeom prst="rect">
              <a:avLst/>
            </a:prstGeom>
            <a:noFill/>
          </p:spPr>
          <p:txBody>
            <a:bodyPr wrap="none" rtlCol="0">
              <a:spAutoFit/>
            </a:bodyPr>
            <a:lstStyle/>
            <a:p>
              <a:r>
                <a:rPr lang="en-US" sz="2400" b="1">
                  <a:solidFill>
                    <a:srgbClr val="7030A0"/>
                  </a:solidFill>
                </a:rPr>
                <a:t>(2)</a:t>
              </a:r>
            </a:p>
          </p:txBody>
        </p:sp>
      </p:grpSp>
    </p:spTree>
    <p:extLst>
      <p:ext uri="{BB962C8B-B14F-4D97-AF65-F5344CB8AC3E}">
        <p14:creationId xmlns:p14="http://schemas.microsoft.com/office/powerpoint/2010/main" val="3944876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40C130D-473D-F40A-BDCC-042DF6CC7688}"/>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descr="D:\PNG\PPT\3.16\Cool 3D Chemistry Middle School Student Pack\Cool 3D Chemistry Middle School Student Pack-36.png">
            <a:extLst>
              <a:ext uri="{FF2B5EF4-FFF2-40B4-BE49-F238E27FC236}">
                <a16:creationId xmlns:a16="http://schemas.microsoft.com/office/drawing/2014/main" xmlns="" id="{F9940E90-4A15-1E91-BF04-F203BCCADE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PPT\3.16\Cool 3D Chemistry Middle School Student Pack\Cool 3D Chemistry Middle School Student Pack-36.png">
            <a:extLst>
              <a:ext uri="{FF2B5EF4-FFF2-40B4-BE49-F238E27FC236}">
                <a16:creationId xmlns:a16="http://schemas.microsoft.com/office/drawing/2014/main" xmlns="" id="{C8704E6C-F344-DECD-7A5F-73BEEC34E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677F8D2-334D-BFC9-368F-1E71D0F55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PNG\PPT\3.16\Cool 3D Chemistry Middle School Student Pack\Cool 3D Chemistry Middle School Student Pack-34.png">
            <a:extLst>
              <a:ext uri="{FF2B5EF4-FFF2-40B4-BE49-F238E27FC236}">
                <a16:creationId xmlns:a16="http://schemas.microsoft.com/office/drawing/2014/main" xmlns="" id="{E30A966E-D33C-D835-B006-32AAF6184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NG\PPT\3.16\Cool 3D Chemistry Middle School Student Pack\Cool 3D Chemistry Middle School Student Pack-28.png">
            <a:extLst>
              <a:ext uri="{FF2B5EF4-FFF2-40B4-BE49-F238E27FC236}">
                <a16:creationId xmlns:a16="http://schemas.microsoft.com/office/drawing/2014/main" xmlns="" id="{BF365F3A-59A4-2ADC-B34B-04C1BCF4BC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PNG\PPT\3.16\Cool 3D Chemistry Middle School Student Pack\Cool 3D Chemistry Middle School Student Pack-34.png">
            <a:extLst>
              <a:ext uri="{FF2B5EF4-FFF2-40B4-BE49-F238E27FC236}">
                <a16:creationId xmlns:a16="http://schemas.microsoft.com/office/drawing/2014/main" xmlns="" id="{A26A2EF9-4110-98BE-5C97-FA6F77372D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3467CC17-EEDA-63B2-8FEF-C998C462D7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prstClr val="white"/>
                  </a:solidFill>
                </a:rPr>
                <a:t>Ví dụ 2</a:t>
              </a:r>
            </a:p>
          </p:txBody>
        </p:sp>
      </p:grpSp>
      <p:sp>
        <p:nvSpPr>
          <p:cNvPr id="26" name="Rectangle 25"/>
          <p:cNvSpPr/>
          <p:nvPr/>
        </p:nvSpPr>
        <p:spPr>
          <a:xfrm>
            <a:off x="562352" y="5741151"/>
            <a:ext cx="11171648" cy="461665"/>
          </a:xfrm>
          <a:prstGeom prst="rect">
            <a:avLst/>
          </a:prstGeom>
        </p:spPr>
        <p:txBody>
          <a:bodyPr wrap="none">
            <a:spAutoFit/>
          </a:bodyPr>
          <a:lstStyle/>
          <a:p>
            <a:r>
              <a:rPr lang="en-US" sz="2400" i="1"/>
              <a:t>Đồ thị biểu diễn tốc độ phản ứng thuận và tốc độ phản ứng nghịch theo thời gian</a:t>
            </a:r>
            <a:endParaRPr lang="en-US" sz="2400"/>
          </a:p>
        </p:txBody>
      </p:sp>
      <p:pic>
        <p:nvPicPr>
          <p:cNvPr id="29" name="Picture 28"/>
          <p:cNvPicPr/>
          <p:nvPr/>
        </p:nvPicPr>
        <p:blipFill rotWithShape="1">
          <a:blip r:embed="rId8">
            <a:extLst>
              <a:ext uri="{28A0092B-C50C-407E-A947-70E740481C1C}">
                <a14:useLocalDpi xmlns:a14="http://schemas.microsoft.com/office/drawing/2010/main" val="0"/>
              </a:ext>
            </a:extLst>
          </a:blip>
          <a:srcRect t="3307" r="6900"/>
          <a:stretch/>
        </p:blipFill>
        <p:spPr bwMode="auto">
          <a:xfrm>
            <a:off x="341302" y="1721836"/>
            <a:ext cx="7088173" cy="3988690"/>
          </a:xfrm>
          <a:prstGeom prst="rect">
            <a:avLst/>
          </a:prstGeom>
          <a:noFill/>
          <a:ln>
            <a:no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xmlns="" id="{76160DCE-7C35-5D0F-9DFB-8A850769F4CA}"/>
              </a:ext>
            </a:extLst>
          </p:cNvPr>
          <p:cNvGrpSpPr/>
          <p:nvPr/>
        </p:nvGrpSpPr>
        <p:grpSpPr>
          <a:xfrm>
            <a:off x="3885389" y="412506"/>
            <a:ext cx="5115144" cy="771808"/>
            <a:chOff x="3876675" y="1330859"/>
            <a:chExt cx="5115144" cy="771808"/>
          </a:xfrm>
        </p:grpSpPr>
        <p:grpSp>
          <p:nvGrpSpPr>
            <p:cNvPr id="31" name="Group 30">
              <a:extLst>
                <a:ext uri="{FF2B5EF4-FFF2-40B4-BE49-F238E27FC236}">
                  <a16:creationId xmlns:a16="http://schemas.microsoft.com/office/drawing/2014/main" xmlns="" id="{3712E744-421A-4FE6-52DD-F865F656D66E}"/>
                </a:ext>
              </a:extLst>
            </p:cNvPr>
            <p:cNvGrpSpPr/>
            <p:nvPr/>
          </p:nvGrpSpPr>
          <p:grpSpPr>
            <a:xfrm>
              <a:off x="3876675" y="1330859"/>
              <a:ext cx="4438650" cy="771808"/>
              <a:chOff x="3876675" y="1557196"/>
              <a:chExt cx="4438650" cy="771808"/>
            </a:xfrm>
          </p:grpSpPr>
          <p:sp>
            <p:nvSpPr>
              <p:cNvPr id="33" name="Rectangle 32">
                <a:extLst>
                  <a:ext uri="{FF2B5EF4-FFF2-40B4-BE49-F238E27FC236}">
                    <a16:creationId xmlns:a16="http://schemas.microsoft.com/office/drawing/2014/main" xmlns="" id="{D3440E17-6956-EA63-C9C1-482F8722C907}"/>
                  </a:ext>
                </a:extLst>
              </p:cNvPr>
              <p:cNvSpPr/>
              <p:nvPr/>
            </p:nvSpPr>
            <p:spPr>
              <a:xfrm>
                <a:off x="3876675" y="1557196"/>
                <a:ext cx="4438650"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3397CBBD-75F1-6711-A53F-CCC2F2CEBAFF}"/>
                  </a:ext>
                </a:extLst>
              </p:cNvPr>
              <p:cNvSpPr txBox="1"/>
              <p:nvPr/>
            </p:nvSpPr>
            <p:spPr>
              <a:xfrm>
                <a:off x="3910947" y="1681490"/>
                <a:ext cx="4370107" cy="523220"/>
              </a:xfrm>
              <a:prstGeom prst="rect">
                <a:avLst/>
              </a:prstGeom>
              <a:noFill/>
            </p:spPr>
            <p:txBody>
              <a:bodyPr wrap="none" rtlCol="0">
                <a:spAutoFit/>
              </a:bodyPr>
              <a:lstStyle/>
              <a:p>
                <a:pPr algn="ctr"/>
                <a:r>
                  <a:rPr lang="en-US" sz="2800" b="1" smtClean="0">
                    <a:solidFill>
                      <a:srgbClr val="FF0000"/>
                    </a:solidFill>
                    <a:latin typeface="+mj-lt"/>
                  </a:rPr>
                  <a:t>N</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NH</a:t>
                </a:r>
                <a:r>
                  <a:rPr lang="en-US" sz="2800" b="1" baseline="-25000" smtClean="0">
                    <a:solidFill>
                      <a:srgbClr val="FF0000"/>
                    </a:solidFill>
                    <a:latin typeface="+mj-lt"/>
                    <a:ea typeface="Yu Gothic" panose="020B0400000000000000" pitchFamily="34" charset="-128"/>
                  </a:rPr>
                  <a:t>3</a:t>
                </a:r>
                <a:r>
                  <a:rPr lang="en-US" sz="2800" b="1" smtClean="0">
                    <a:solidFill>
                      <a:srgbClr val="FF0000"/>
                    </a:solidFill>
                    <a:latin typeface="+mj-lt"/>
                    <a:ea typeface="Yu Gothic" panose="020B0400000000000000" pitchFamily="34" charset="-128"/>
                  </a:rPr>
                  <a:t>(g</a:t>
                </a:r>
                <a:r>
                  <a:rPr lang="en-US" sz="2800" b="1">
                    <a:solidFill>
                      <a:srgbClr val="FF0000"/>
                    </a:solidFill>
                    <a:latin typeface="+mj-lt"/>
                    <a:ea typeface="Yu Gothic" panose="020B0400000000000000" pitchFamily="34" charset="-128"/>
                  </a:rPr>
                  <a:t>)</a:t>
                </a:r>
                <a:endParaRPr lang="en-US" sz="2800" b="1">
                  <a:solidFill>
                    <a:srgbClr val="FF0000"/>
                  </a:solidFill>
                  <a:latin typeface="+mj-lt"/>
                </a:endParaRPr>
              </a:p>
            </p:txBody>
          </p:sp>
        </p:grpSp>
        <p:sp>
          <p:nvSpPr>
            <p:cNvPr id="32" name="TextBox 31">
              <a:extLst>
                <a:ext uri="{FF2B5EF4-FFF2-40B4-BE49-F238E27FC236}">
                  <a16:creationId xmlns:a16="http://schemas.microsoft.com/office/drawing/2014/main" xmlns="" id="{BE19722D-4788-B4B2-3345-F7AD10C00B00}"/>
                </a:ext>
              </a:extLst>
            </p:cNvPr>
            <p:cNvSpPr txBox="1"/>
            <p:nvPr/>
          </p:nvSpPr>
          <p:spPr>
            <a:xfrm>
              <a:off x="8430447" y="1485931"/>
              <a:ext cx="561372" cy="461665"/>
            </a:xfrm>
            <a:prstGeom prst="rect">
              <a:avLst/>
            </a:prstGeom>
            <a:noFill/>
          </p:spPr>
          <p:txBody>
            <a:bodyPr wrap="none" rtlCol="0">
              <a:spAutoFit/>
            </a:bodyPr>
            <a:lstStyle/>
            <a:p>
              <a:r>
                <a:rPr lang="en-US" sz="2400" b="1">
                  <a:solidFill>
                    <a:srgbClr val="7030A0"/>
                  </a:solidFill>
                </a:rPr>
                <a:t>(2)</a:t>
              </a:r>
            </a:p>
          </p:txBody>
        </p:sp>
      </p:grpSp>
      <p:sp>
        <p:nvSpPr>
          <p:cNvPr id="27" name="Rectangle: Rounded Corners 5">
            <a:extLst>
              <a:ext uri="{FF2B5EF4-FFF2-40B4-BE49-F238E27FC236}">
                <a16:creationId xmlns:a16="http://schemas.microsoft.com/office/drawing/2014/main" xmlns="" id="{D281C1D2-2A52-6033-F174-D08CA7DD5D93}"/>
              </a:ext>
            </a:extLst>
          </p:cNvPr>
          <p:cNvSpPr/>
          <p:nvPr/>
        </p:nvSpPr>
        <p:spPr>
          <a:xfrm>
            <a:off x="7116329" y="2354922"/>
            <a:ext cx="4585716" cy="2259169"/>
          </a:xfrm>
          <a:prstGeom prst="roundRect">
            <a:avLst/>
          </a:prstGeom>
          <a:solidFill>
            <a:srgbClr val="8AC35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a:extLst>
              <a:ext uri="{FF2B5EF4-FFF2-40B4-BE49-F238E27FC236}">
                <a16:creationId xmlns:a16="http://schemas.microsoft.com/office/drawing/2014/main" xmlns="" id="{5A402C19-45BA-327D-DA32-782CB9DFA12C}"/>
              </a:ext>
            </a:extLst>
          </p:cNvPr>
          <p:cNvSpPr txBox="1"/>
          <p:nvPr/>
        </p:nvSpPr>
        <p:spPr>
          <a:xfrm>
            <a:off x="7200125" y="2515010"/>
            <a:ext cx="4418124" cy="1938992"/>
          </a:xfrm>
          <a:prstGeom prst="rect">
            <a:avLst/>
          </a:prstGeom>
          <a:noFill/>
        </p:spPr>
        <p:txBody>
          <a:bodyPr wrap="square" rtlCol="0">
            <a:spAutoFit/>
          </a:bodyPr>
          <a:lstStyle/>
          <a:p>
            <a:pPr algn="ctr">
              <a:lnSpc>
                <a:spcPct val="125000"/>
              </a:lnSpc>
            </a:pPr>
            <a:r>
              <a:rPr lang="en-US" sz="2400">
                <a:solidFill>
                  <a:schemeClr val="bg1"/>
                </a:solidFill>
              </a:rPr>
              <a:t>Quan </a:t>
            </a:r>
            <a:r>
              <a:rPr lang="en-US" sz="2400" smtClean="0">
                <a:solidFill>
                  <a:schemeClr val="bg1"/>
                </a:solidFill>
              </a:rPr>
              <a:t>sát, </a:t>
            </a:r>
            <a:r>
              <a:rPr lang="en-US" sz="2400">
                <a:solidFill>
                  <a:schemeClr val="bg1"/>
                </a:solidFill>
              </a:rPr>
              <a:t>nhận xét về tốc độ phản ứng thuận và tốc độ phản ứng theo thời gian trong điều kiện nhiệt độ không đổi.</a:t>
            </a:r>
            <a:endParaRPr lang="en-US" sz="2400" b="1">
              <a:solidFill>
                <a:schemeClr val="bg1"/>
              </a:solidFill>
            </a:endParaRPr>
          </a:p>
        </p:txBody>
      </p:sp>
    </p:spTree>
    <p:extLst>
      <p:ext uri="{BB962C8B-B14F-4D97-AF65-F5344CB8AC3E}">
        <p14:creationId xmlns:p14="http://schemas.microsoft.com/office/powerpoint/2010/main" val="327597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 xmlns:a16="http://schemas.microsoft.com/office/drawing/2014/main" id="{82F53C26-248E-4AEB-9999-D41DB034BA6C}"/>
              </a:ext>
            </a:extLst>
          </p:cNvPr>
          <p:cNvSpPr/>
          <p:nvPr/>
        </p:nvSpPr>
        <p:spPr>
          <a:xfrm>
            <a:off x="3154754" y="2853219"/>
            <a:ext cx="5948561" cy="8450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1a">
            <a:extLst>
              <a:ext uri="{FF2B5EF4-FFF2-40B4-BE49-F238E27FC236}">
                <a16:creationId xmlns="" xmlns:a16="http://schemas.microsoft.com/office/drawing/2014/main" id="{65DA152C-4C6C-4037-B246-7F8E64CF95AF}"/>
              </a:ext>
            </a:extLst>
          </p:cNvPr>
          <p:cNvSpPr txBox="1"/>
          <p:nvPr/>
        </p:nvSpPr>
        <p:spPr>
          <a:xfrm>
            <a:off x="3839335" y="2968018"/>
            <a:ext cx="4477658" cy="769441"/>
          </a:xfrm>
          <a:prstGeom prst="rect">
            <a:avLst/>
          </a:prstGeom>
          <a:noFill/>
        </p:spPr>
        <p:txBody>
          <a:bodyPr wrap="square" rtlCol="0">
            <a:spAutoFit/>
          </a:bodyPr>
          <a:lstStyle/>
          <a:p>
            <a:pPr algn="ctr"/>
            <a:r>
              <a:rPr lang="en-US" sz="4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endParaRPr lang="en-US" sz="4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335474" y="2957856"/>
            <a:ext cx="641217" cy="638486"/>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279559" y="2957856"/>
            <a:ext cx="641217" cy="638486"/>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989945" y="2233298"/>
            <a:ext cx="3531936" cy="7823175"/>
          </a:xfrm>
          <a:prstGeom prst="rect">
            <a:avLst/>
          </a:prstGeom>
        </p:spPr>
      </p:pic>
      <p:grpSp>
        <p:nvGrpSpPr>
          <p:cNvPr id="11" name="Group 7"/>
          <p:cNvGrpSpPr/>
          <p:nvPr/>
        </p:nvGrpSpPr>
        <p:grpSpPr>
          <a:xfrm>
            <a:off x="535726" y="516421"/>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952592" y="-2233226"/>
            <a:ext cx="4478817" cy="4606569"/>
          </a:xfrm>
          <a:prstGeom prst="rect">
            <a:avLst/>
          </a:prstGeom>
        </p:spPr>
      </p:pic>
      <p:sp>
        <p:nvSpPr>
          <p:cNvPr id="16" name="!!1a">
            <a:extLst>
              <a:ext uri="{FF2B5EF4-FFF2-40B4-BE49-F238E27FC236}">
                <a16:creationId xmlns="" xmlns:a16="http://schemas.microsoft.com/office/drawing/2014/main" id="{65DA152C-4C6C-4037-B246-7F8E64CF95AF}"/>
              </a:ext>
            </a:extLst>
          </p:cNvPr>
          <p:cNvSpPr txBox="1"/>
          <p:nvPr/>
        </p:nvSpPr>
        <p:spPr>
          <a:xfrm>
            <a:off x="1814384" y="391217"/>
            <a:ext cx="8949442" cy="2369880"/>
          </a:xfrm>
          <a:prstGeom prst="rect">
            <a:avLst/>
          </a:prstGeom>
          <a:noFill/>
        </p:spPr>
        <p:txBody>
          <a:bodyPr wrap="square" rtlCol="0">
            <a:spAutoFit/>
          </a:bodyPr>
          <a:lstStyle/>
          <a:p>
            <a:pPr algn="ctr"/>
            <a:r>
              <a:rPr lang="en-US" sz="28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HÓA HỌC </a:t>
            </a:r>
          </a:p>
          <a:p>
            <a:pPr algn="ctr"/>
            <a:r>
              <a:rPr lang="en-US" sz="60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MỞ ĐẦU VỀ CÂN BẰNG HÓA HỌC</a:t>
            </a:r>
            <a:endParaRPr lang="en-US" sz="6000" b="1" dirty="0">
              <a:solidFill>
                <a:srgbClr val="FC6E51"/>
              </a:solidFill>
              <a:effectLst>
                <a:outerShdw blurRad="38100" dist="38100" dir="2700000" algn="tl">
                  <a:srgbClr val="000000">
                    <a:alpha val="43137"/>
                  </a:srgbClr>
                </a:outerShdw>
              </a:effectLst>
              <a:latin typeface="Averta Std ExtraBold" panose="00000900000000000000" pitchFamily="50" charset="0"/>
            </a:endParaRPr>
          </a:p>
        </p:txBody>
      </p:sp>
      <p:sp>
        <p:nvSpPr>
          <p:cNvPr id="17" name="!!1a">
            <a:extLst>
              <a:ext uri="{FF2B5EF4-FFF2-40B4-BE49-F238E27FC236}">
                <a16:creationId xmlns="" xmlns:a16="http://schemas.microsoft.com/office/drawing/2014/main" id="{65DA152C-4C6C-4037-B246-7F8E64CF95AF}"/>
              </a:ext>
            </a:extLst>
          </p:cNvPr>
          <p:cNvSpPr txBox="1"/>
          <p:nvPr/>
        </p:nvSpPr>
        <p:spPr>
          <a:xfrm>
            <a:off x="535726" y="3836561"/>
            <a:ext cx="11316259" cy="2308324"/>
          </a:xfrm>
          <a:prstGeom prst="rect">
            <a:avLst/>
          </a:prstGeom>
          <a:noFill/>
        </p:spPr>
        <p:txBody>
          <a:bodyPr wrap="square" rtlCol="0">
            <a:spAutoFit/>
          </a:bodyPr>
          <a:lstStyle/>
          <a:p>
            <a:pPr algn="ct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a:t>
            </a:r>
            <a:endPar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endParaRPr>
          </a:p>
          <a:p>
            <a:pPr algn="ctr">
              <a:lnSpc>
                <a:spcPct val="150000"/>
              </a:lnSpc>
            </a:pPr>
            <a:r>
              <a:rPr lang="en-US" sz="2400" dirty="0" err="1" smtClean="0">
                <a:solidFill>
                  <a:srgbClr val="A0D468">
                    <a:lumMod val="75000"/>
                  </a:srgbClr>
                </a:solidFill>
                <a:latin typeface="Averta Std ExtraBold" panose="00000900000000000000" pitchFamily="50" charset="0"/>
              </a:rPr>
              <a:t>Câu</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trả</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lời</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đúng</a:t>
            </a:r>
            <a:r>
              <a:rPr lang="en-US" sz="2400" dirty="0" smtClean="0">
                <a:solidFill>
                  <a:srgbClr val="A0D468">
                    <a:lumMod val="75000"/>
                  </a:srgbClr>
                </a:solidFill>
                <a:latin typeface="Averta Std ExtraBold" panose="00000900000000000000" pitchFamily="50" charset="0"/>
              </a:rPr>
              <a:t> </a:t>
            </a:r>
            <a:r>
              <a:rPr lang="en-US" sz="2400" dirty="0" smtClean="0">
                <a:solidFill>
                  <a:srgbClr val="FC6E51"/>
                </a:solidFill>
                <a:latin typeface="Averta Std ExtraBold" panose="00000900000000000000" pitchFamily="50" charset="0"/>
              </a:rPr>
              <a:t>+1đ</a:t>
            </a:r>
          </a:p>
          <a:p>
            <a:pPr algn="ctr">
              <a:lnSpc>
                <a:spcPct val="150000"/>
              </a:lnSpc>
            </a:pPr>
            <a:r>
              <a:rPr lang="en-US" sz="2400" dirty="0" err="1" smtClean="0">
                <a:solidFill>
                  <a:srgbClr val="A0D468">
                    <a:lumMod val="75000"/>
                  </a:srgbClr>
                </a:solidFill>
                <a:latin typeface="Averta Std ExtraBold" panose="00000900000000000000" pitchFamily="50" charset="0"/>
              </a:rPr>
              <a:t>Từ</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khóa</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đúng</a:t>
            </a:r>
            <a:r>
              <a:rPr lang="en-US" sz="2400" dirty="0" smtClean="0">
                <a:solidFill>
                  <a:srgbClr val="A0D468">
                    <a:lumMod val="75000"/>
                  </a:srgbClr>
                </a:solidFill>
                <a:latin typeface="Averta Std ExtraBold" panose="00000900000000000000" pitchFamily="50" charset="0"/>
              </a:rPr>
              <a:t> </a:t>
            </a:r>
            <a:r>
              <a:rPr lang="en-US" sz="2400" b="1" dirty="0" smtClean="0">
                <a:solidFill>
                  <a:srgbClr val="FC6E51"/>
                </a:solidFill>
                <a:latin typeface="Averta Std ExtraBold" panose="00000900000000000000" pitchFamily="50" charset="0"/>
              </a:rPr>
              <a:t>+3đ</a:t>
            </a:r>
            <a:endParaRPr lang="en-US" sz="2400" b="1" dirty="0">
              <a:solidFill>
                <a:srgbClr val="FC6E51"/>
              </a:solidFill>
              <a:latin typeface="Averta Std ExtraBold" panose="00000900000000000000" pitchFamily="50" charset="0"/>
            </a:endParaRPr>
          </a:p>
        </p:txBody>
      </p:sp>
    </p:spTree>
    <p:extLst>
      <p:ext uri="{BB962C8B-B14F-4D97-AF65-F5344CB8AC3E}">
        <p14:creationId xmlns:p14="http://schemas.microsoft.com/office/powerpoint/2010/main" val="1068957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4.375E-6 2.77556E-1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40C130D-473D-F40A-BDCC-042DF6CC7688}"/>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descr="D:\PNG\PPT\3.16\Cool 3D Chemistry Middle School Student Pack\Cool 3D Chemistry Middle School Student Pack-36.png">
            <a:extLst>
              <a:ext uri="{FF2B5EF4-FFF2-40B4-BE49-F238E27FC236}">
                <a16:creationId xmlns:a16="http://schemas.microsoft.com/office/drawing/2014/main" xmlns="" id="{F9940E90-4A15-1E91-BF04-F203BCCADE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NG\PPT\3.16\Cool 3D Chemistry Middle School Student Pack\Cool 3D Chemistry Middle School Student Pack-36.png">
            <a:extLst>
              <a:ext uri="{FF2B5EF4-FFF2-40B4-BE49-F238E27FC236}">
                <a16:creationId xmlns:a16="http://schemas.microsoft.com/office/drawing/2014/main" xmlns="" id="{C8704E6C-F344-DECD-7A5F-73BEEC34E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677F8D2-334D-BFC9-368F-1E71D0F55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PNG\PPT\3.16\Cool 3D Chemistry Middle School Student Pack\Cool 3D Chemistry Middle School Student Pack-34.png">
            <a:extLst>
              <a:ext uri="{FF2B5EF4-FFF2-40B4-BE49-F238E27FC236}">
                <a16:creationId xmlns:a16="http://schemas.microsoft.com/office/drawing/2014/main" xmlns="" id="{E30A966E-D33C-D835-B006-32AAF6184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NG\PPT\3.16\Cool 3D Chemistry Middle School Student Pack\Cool 3D Chemistry Middle School Student Pack-28.png">
            <a:extLst>
              <a:ext uri="{FF2B5EF4-FFF2-40B4-BE49-F238E27FC236}">
                <a16:creationId xmlns:a16="http://schemas.microsoft.com/office/drawing/2014/main" xmlns="" id="{BF365F3A-59A4-2ADC-B34B-04C1BCF4BC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PNG\PPT\3.16\Cool 3D Chemistry Middle School Student Pack\Cool 3D Chemistry Middle School Student Pack-34.png">
            <a:extLst>
              <a:ext uri="{FF2B5EF4-FFF2-40B4-BE49-F238E27FC236}">
                <a16:creationId xmlns:a16="http://schemas.microsoft.com/office/drawing/2014/main" xmlns="" id="{A26A2EF9-4110-98BE-5C97-FA6F77372D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3467CC17-EEDA-63B2-8FEF-C998C462D7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F2DD6095-6663-5F99-D784-1DF4F3503A76}"/>
              </a:ext>
            </a:extLst>
          </p:cNvPr>
          <p:cNvGrpSpPr/>
          <p:nvPr/>
        </p:nvGrpSpPr>
        <p:grpSpPr>
          <a:xfrm>
            <a:off x="303227" y="421834"/>
            <a:ext cx="2109709" cy="844142"/>
            <a:chOff x="728741" y="657225"/>
            <a:chExt cx="2109709" cy="844142"/>
          </a:xfrm>
        </p:grpSpPr>
        <p:sp>
          <p:nvSpPr>
            <p:cNvPr id="8" name="Rectangle: Rounded Corners 7">
              <a:extLst>
                <a:ext uri="{FF2B5EF4-FFF2-40B4-BE49-F238E27FC236}">
                  <a16:creationId xmlns:a16="http://schemas.microsoft.com/office/drawing/2014/main" xmlns="" id="{A91AF14E-0F44-E7D6-26BE-45A607E5080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FC93900F-0BB7-C01E-4AD0-A77A51F60C1F}"/>
                </a:ext>
              </a:extLst>
            </p:cNvPr>
            <p:cNvSpPr txBox="1"/>
            <p:nvPr/>
          </p:nvSpPr>
          <p:spPr>
            <a:xfrm>
              <a:off x="1588023" y="848463"/>
              <a:ext cx="1191352" cy="461665"/>
            </a:xfrm>
            <a:prstGeom prst="rect">
              <a:avLst/>
            </a:prstGeom>
            <a:noFill/>
          </p:spPr>
          <p:txBody>
            <a:bodyPr wrap="none" rtlCol="0">
              <a:spAutoFit/>
            </a:bodyPr>
            <a:lstStyle/>
            <a:p>
              <a:r>
                <a:rPr lang="en-US" sz="2400" b="1">
                  <a:solidFill>
                    <a:prstClr val="white"/>
                  </a:solidFill>
                </a:rPr>
                <a:t>Ví dụ 2</a:t>
              </a:r>
            </a:p>
          </p:txBody>
        </p:sp>
      </p:grpSp>
      <p:sp>
        <p:nvSpPr>
          <p:cNvPr id="26" name="Rectangle 25"/>
          <p:cNvSpPr/>
          <p:nvPr/>
        </p:nvSpPr>
        <p:spPr>
          <a:xfrm>
            <a:off x="717105" y="5024169"/>
            <a:ext cx="10757789" cy="1223328"/>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solidFill>
                  <a:schemeClr val="tx1"/>
                </a:solidFill>
              </a:rPr>
              <a:t>Tốc độ phản ứng thuận giảm dần, tốc độ phản ứng thuận tăng dần, đến một thời điểm nhất định </a:t>
            </a:r>
            <a:r>
              <a:rPr lang="en-US" sz="2400">
                <a:solidFill>
                  <a:schemeClr val="tx1"/>
                </a:solidFill>
              </a:rPr>
              <a:t>tốc độ </a:t>
            </a:r>
            <a:r>
              <a:rPr lang="en-US" sz="2400" smtClean="0">
                <a:solidFill>
                  <a:schemeClr val="tx1"/>
                </a:solidFill>
              </a:rPr>
              <a:t>phản </a:t>
            </a:r>
            <a:r>
              <a:rPr lang="en-US" sz="2400">
                <a:solidFill>
                  <a:schemeClr val="tx1"/>
                </a:solidFill>
              </a:rPr>
              <a:t>ứng thuận bằng tốc độ </a:t>
            </a:r>
            <a:r>
              <a:rPr lang="en-US" sz="2400" smtClean="0">
                <a:solidFill>
                  <a:schemeClr val="tx1"/>
                </a:solidFill>
              </a:rPr>
              <a:t>phản </a:t>
            </a:r>
            <a:r>
              <a:rPr lang="en-US" sz="2400">
                <a:solidFill>
                  <a:schemeClr val="tx1"/>
                </a:solidFill>
              </a:rPr>
              <a:t>ứng nghịch.</a:t>
            </a:r>
          </a:p>
        </p:txBody>
      </p:sp>
      <p:grpSp>
        <p:nvGrpSpPr>
          <p:cNvPr id="24" name="Group 23">
            <a:extLst>
              <a:ext uri="{FF2B5EF4-FFF2-40B4-BE49-F238E27FC236}">
                <a16:creationId xmlns:a16="http://schemas.microsoft.com/office/drawing/2014/main" xmlns="" id="{76160DCE-7C35-5D0F-9DFB-8A850769F4CA}"/>
              </a:ext>
            </a:extLst>
          </p:cNvPr>
          <p:cNvGrpSpPr/>
          <p:nvPr/>
        </p:nvGrpSpPr>
        <p:grpSpPr>
          <a:xfrm>
            <a:off x="3885389" y="412506"/>
            <a:ext cx="5115144" cy="771808"/>
            <a:chOff x="3876675" y="1330859"/>
            <a:chExt cx="5115144" cy="771808"/>
          </a:xfrm>
        </p:grpSpPr>
        <p:grpSp>
          <p:nvGrpSpPr>
            <p:cNvPr id="27" name="Group 26">
              <a:extLst>
                <a:ext uri="{FF2B5EF4-FFF2-40B4-BE49-F238E27FC236}">
                  <a16:creationId xmlns:a16="http://schemas.microsoft.com/office/drawing/2014/main" xmlns="" id="{3712E744-421A-4FE6-52DD-F865F656D66E}"/>
                </a:ext>
              </a:extLst>
            </p:cNvPr>
            <p:cNvGrpSpPr/>
            <p:nvPr/>
          </p:nvGrpSpPr>
          <p:grpSpPr>
            <a:xfrm>
              <a:off x="3876675" y="1330859"/>
              <a:ext cx="4438650" cy="771808"/>
              <a:chOff x="3876675" y="1557196"/>
              <a:chExt cx="4438650" cy="771808"/>
            </a:xfrm>
          </p:grpSpPr>
          <p:sp>
            <p:nvSpPr>
              <p:cNvPr id="29" name="Rectangle 28">
                <a:extLst>
                  <a:ext uri="{FF2B5EF4-FFF2-40B4-BE49-F238E27FC236}">
                    <a16:creationId xmlns:a16="http://schemas.microsoft.com/office/drawing/2014/main" xmlns="" id="{D3440E17-6956-EA63-C9C1-482F8722C907}"/>
                  </a:ext>
                </a:extLst>
              </p:cNvPr>
              <p:cNvSpPr/>
              <p:nvPr/>
            </p:nvSpPr>
            <p:spPr>
              <a:xfrm>
                <a:off x="3876675" y="1557196"/>
                <a:ext cx="4438650" cy="7718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3397CBBD-75F1-6711-A53F-CCC2F2CEBAFF}"/>
                  </a:ext>
                </a:extLst>
              </p:cNvPr>
              <p:cNvSpPr txBox="1"/>
              <p:nvPr/>
            </p:nvSpPr>
            <p:spPr>
              <a:xfrm>
                <a:off x="3910947" y="1681490"/>
                <a:ext cx="4370107" cy="523220"/>
              </a:xfrm>
              <a:prstGeom prst="rect">
                <a:avLst/>
              </a:prstGeom>
              <a:noFill/>
            </p:spPr>
            <p:txBody>
              <a:bodyPr wrap="none" rtlCol="0">
                <a:spAutoFit/>
              </a:bodyPr>
              <a:lstStyle/>
              <a:p>
                <a:pPr algn="ctr"/>
                <a:r>
                  <a:rPr lang="en-US" sz="2800" b="1" smtClean="0">
                    <a:solidFill>
                      <a:srgbClr val="FF0000"/>
                    </a:solidFill>
                    <a:latin typeface="+mj-lt"/>
                  </a:rPr>
                  <a:t>N</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(g</a:t>
                </a:r>
                <a:r>
                  <a:rPr lang="en-US" sz="2800" b="1">
                    <a:solidFill>
                      <a:srgbClr val="FF0000"/>
                    </a:solidFill>
                    <a:latin typeface="+mj-lt"/>
                  </a:rPr>
                  <a:t>)  ⇌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NH</a:t>
                </a:r>
                <a:r>
                  <a:rPr lang="en-US" sz="2800" b="1" baseline="-25000" smtClean="0">
                    <a:solidFill>
                      <a:srgbClr val="FF0000"/>
                    </a:solidFill>
                    <a:latin typeface="+mj-lt"/>
                    <a:ea typeface="Yu Gothic" panose="020B0400000000000000" pitchFamily="34" charset="-128"/>
                  </a:rPr>
                  <a:t>3</a:t>
                </a:r>
                <a:r>
                  <a:rPr lang="en-US" sz="2800" b="1" smtClean="0">
                    <a:solidFill>
                      <a:srgbClr val="FF0000"/>
                    </a:solidFill>
                    <a:latin typeface="+mj-lt"/>
                    <a:ea typeface="Yu Gothic" panose="020B0400000000000000" pitchFamily="34" charset="-128"/>
                  </a:rPr>
                  <a:t>(g</a:t>
                </a:r>
                <a:r>
                  <a:rPr lang="en-US" sz="2800" b="1">
                    <a:solidFill>
                      <a:srgbClr val="FF0000"/>
                    </a:solidFill>
                    <a:latin typeface="+mj-lt"/>
                    <a:ea typeface="Yu Gothic" panose="020B0400000000000000" pitchFamily="34" charset="-128"/>
                  </a:rPr>
                  <a:t>)</a:t>
                </a:r>
                <a:endParaRPr lang="en-US" sz="2800" b="1">
                  <a:solidFill>
                    <a:srgbClr val="FF0000"/>
                  </a:solidFill>
                  <a:latin typeface="+mj-lt"/>
                </a:endParaRPr>
              </a:p>
            </p:txBody>
          </p:sp>
        </p:grpSp>
        <p:sp>
          <p:nvSpPr>
            <p:cNvPr id="28" name="TextBox 27">
              <a:extLst>
                <a:ext uri="{FF2B5EF4-FFF2-40B4-BE49-F238E27FC236}">
                  <a16:creationId xmlns:a16="http://schemas.microsoft.com/office/drawing/2014/main" xmlns="" id="{BE19722D-4788-B4B2-3345-F7AD10C00B00}"/>
                </a:ext>
              </a:extLst>
            </p:cNvPr>
            <p:cNvSpPr txBox="1"/>
            <p:nvPr/>
          </p:nvSpPr>
          <p:spPr>
            <a:xfrm>
              <a:off x="8430447" y="1485931"/>
              <a:ext cx="561372" cy="461665"/>
            </a:xfrm>
            <a:prstGeom prst="rect">
              <a:avLst/>
            </a:prstGeom>
            <a:noFill/>
          </p:spPr>
          <p:txBody>
            <a:bodyPr wrap="none" rtlCol="0">
              <a:spAutoFit/>
            </a:bodyPr>
            <a:lstStyle/>
            <a:p>
              <a:r>
                <a:rPr lang="en-US" sz="2400" b="1">
                  <a:solidFill>
                    <a:srgbClr val="7030A0"/>
                  </a:solidFill>
                </a:rPr>
                <a:t>(2)</a:t>
              </a:r>
            </a:p>
          </p:txBody>
        </p:sp>
      </p:grpSp>
      <p:pic>
        <p:nvPicPr>
          <p:cNvPr id="31" name="Picture 30"/>
          <p:cNvPicPr/>
          <p:nvPr/>
        </p:nvPicPr>
        <p:blipFill rotWithShape="1">
          <a:blip r:embed="rId8">
            <a:extLst>
              <a:ext uri="{28A0092B-C50C-407E-A947-70E740481C1C}">
                <a14:useLocalDpi xmlns:a14="http://schemas.microsoft.com/office/drawing/2010/main" val="0"/>
              </a:ext>
            </a:extLst>
          </a:blip>
          <a:srcRect t="3307" r="6900"/>
          <a:stretch/>
        </p:blipFill>
        <p:spPr bwMode="auto">
          <a:xfrm>
            <a:off x="2949688" y="1345755"/>
            <a:ext cx="6310052" cy="35426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7260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pic>
        <p:nvPicPr>
          <p:cNvPr id="3" name="图片 18">
            <a:extLst>
              <a:ext uri="{FF2B5EF4-FFF2-40B4-BE49-F238E27FC236}">
                <a16:creationId xmlns:a16="http://schemas.microsoft.com/office/drawing/2014/main" xmlns="" id="{3CEE4F3C-22CE-169B-9D7E-A34882674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6548"/>
            <a:ext cx="12192000" cy="3641452"/>
          </a:xfrm>
          <a:prstGeom prst="rect">
            <a:avLst/>
          </a:prstGeom>
        </p:spPr>
      </p:pic>
      <p:sp>
        <p:nvSpPr>
          <p:cNvPr id="4" name="Rectangle: Rounded Corners 3">
            <a:extLst>
              <a:ext uri="{FF2B5EF4-FFF2-40B4-BE49-F238E27FC236}">
                <a16:creationId xmlns:a16="http://schemas.microsoft.com/office/drawing/2014/main" xmlns=""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Rounded Corners 5">
            <a:extLst>
              <a:ext uri="{FF2B5EF4-FFF2-40B4-BE49-F238E27FC236}">
                <a16:creationId xmlns:a16="http://schemas.microsoft.com/office/drawing/2014/main" xmlns="" id="{D281C1D2-2A52-6033-F174-D08CA7DD5D93}"/>
              </a:ext>
            </a:extLst>
          </p:cNvPr>
          <p:cNvSpPr/>
          <p:nvPr/>
        </p:nvSpPr>
        <p:spPr>
          <a:xfrm>
            <a:off x="1222039" y="1146834"/>
            <a:ext cx="10050856" cy="1442197"/>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a:extLst>
              <a:ext uri="{FF2B5EF4-FFF2-40B4-BE49-F238E27FC236}">
                <a16:creationId xmlns:a16="http://schemas.microsoft.com/office/drawing/2014/main" xmlns="" id="{E5250C00-9129-311F-9CE0-1AC86ED59C6C}"/>
              </a:ext>
            </a:extLst>
          </p:cNvPr>
          <p:cNvGrpSpPr/>
          <p:nvPr/>
        </p:nvGrpSpPr>
        <p:grpSpPr>
          <a:xfrm>
            <a:off x="717249" y="645733"/>
            <a:ext cx="867126" cy="867126"/>
            <a:chOff x="722012" y="752946"/>
            <a:chExt cx="940051" cy="940051"/>
          </a:xfrm>
        </p:grpSpPr>
        <p:sp>
          <p:nvSpPr>
            <p:cNvPr id="7" name="Oval 6">
              <a:extLst>
                <a:ext uri="{FF2B5EF4-FFF2-40B4-BE49-F238E27FC236}">
                  <a16:creationId xmlns:a16="http://schemas.microsoft.com/office/drawing/2014/main" xmlns=""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xmlns="" id="{538A2DD7-B74D-A60A-E7EE-843931A66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10" name="TextBox 9">
            <a:extLst>
              <a:ext uri="{FF2B5EF4-FFF2-40B4-BE49-F238E27FC236}">
                <a16:creationId xmlns:a16="http://schemas.microsoft.com/office/drawing/2014/main" xmlns="" id="{3E0812A1-9C76-0668-A4E7-F6945CEC9741}"/>
              </a:ext>
            </a:extLst>
          </p:cNvPr>
          <p:cNvSpPr txBox="1"/>
          <p:nvPr/>
        </p:nvSpPr>
        <p:spPr>
          <a:xfrm>
            <a:off x="1439519" y="1273076"/>
            <a:ext cx="9821483" cy="1131848"/>
          </a:xfrm>
          <a:prstGeom prst="rect">
            <a:avLst/>
          </a:prstGeom>
          <a:noFill/>
        </p:spPr>
        <p:txBody>
          <a:bodyPr wrap="square" rtlCol="0">
            <a:spAutoFit/>
          </a:bodyPr>
          <a:lstStyle/>
          <a:p>
            <a:pPr algn="just">
              <a:lnSpc>
                <a:spcPct val="150000"/>
              </a:lnSpc>
            </a:pPr>
            <a:r>
              <a:rPr lang="en-US" sz="2400"/>
              <a:t>Trạng thái cân bằng của phản ứng thuận nghịch là trạng thái mà tại đó tốc độ phản ứng thuận bằng tốc độ phản ứng nghịch.</a:t>
            </a:r>
            <a:endParaRPr lang="en-US" sz="2400">
              <a:solidFill>
                <a:prstClr val="black"/>
              </a:solidFill>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305" t="12004" r="13119"/>
          <a:stretch/>
        </p:blipFill>
        <p:spPr>
          <a:xfrm>
            <a:off x="609600" y="2928311"/>
            <a:ext cx="5555691" cy="3330199"/>
          </a:xfrm>
          <a:prstGeom prst="rect">
            <a:avLst/>
          </a:prstGeom>
        </p:spPr>
      </p:pic>
      <p:grpSp>
        <p:nvGrpSpPr>
          <p:cNvPr id="25" name="Group 24">
            <a:extLst>
              <a:ext uri="{FF2B5EF4-FFF2-40B4-BE49-F238E27FC236}">
                <a16:creationId xmlns:a16="http://schemas.microsoft.com/office/drawing/2014/main" xmlns="" id="{542E76A9-8C3A-344A-AEDB-B49D944C17F8}"/>
              </a:ext>
            </a:extLst>
          </p:cNvPr>
          <p:cNvGrpSpPr/>
          <p:nvPr/>
        </p:nvGrpSpPr>
        <p:grpSpPr>
          <a:xfrm>
            <a:off x="6477000" y="3010399"/>
            <a:ext cx="4800600" cy="3269708"/>
            <a:chOff x="692508" y="3711893"/>
            <a:chExt cx="6781312" cy="2572751"/>
          </a:xfrm>
        </p:grpSpPr>
        <p:grpSp>
          <p:nvGrpSpPr>
            <p:cNvPr id="26" name="Group 25">
              <a:extLst>
                <a:ext uri="{FF2B5EF4-FFF2-40B4-BE49-F238E27FC236}">
                  <a16:creationId xmlns:a16="http://schemas.microsoft.com/office/drawing/2014/main" xmlns="" id="{7E702534-56F7-7DD7-4ADD-B53773659B42}"/>
                </a:ext>
              </a:extLst>
            </p:cNvPr>
            <p:cNvGrpSpPr/>
            <p:nvPr/>
          </p:nvGrpSpPr>
          <p:grpSpPr>
            <a:xfrm>
              <a:off x="692508" y="3711893"/>
              <a:ext cx="6781312" cy="2233393"/>
              <a:chOff x="365935" y="3582029"/>
              <a:chExt cx="9556687" cy="1987427"/>
            </a:xfrm>
          </p:grpSpPr>
          <p:sp>
            <p:nvSpPr>
              <p:cNvPr id="28" name="Rectangle: Rounded Corners 33">
                <a:extLst>
                  <a:ext uri="{FF2B5EF4-FFF2-40B4-BE49-F238E27FC236}">
                    <a16:creationId xmlns:a16="http://schemas.microsoft.com/office/drawing/2014/main" xmlns="" id="{A23381A5-85AE-A0F5-79DC-E2824598F371}"/>
                  </a:ext>
                </a:extLst>
              </p:cNvPr>
              <p:cNvSpPr/>
              <p:nvPr/>
            </p:nvSpPr>
            <p:spPr>
              <a:xfrm rot="21480000">
                <a:off x="436806" y="3582029"/>
                <a:ext cx="9406167" cy="1987427"/>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34">
                <a:extLst>
                  <a:ext uri="{FF2B5EF4-FFF2-40B4-BE49-F238E27FC236}">
                    <a16:creationId xmlns:a16="http://schemas.microsoft.com/office/drawing/2014/main" xmlns="" id="{E1C9541C-5150-2346-BE2D-51CC14E0FEB2}"/>
                  </a:ext>
                </a:extLst>
              </p:cNvPr>
              <p:cNvSpPr/>
              <p:nvPr/>
            </p:nvSpPr>
            <p:spPr>
              <a:xfrm>
                <a:off x="365935" y="3801438"/>
                <a:ext cx="9556687" cy="1554056"/>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xmlns="" id="{43A6CCA0-0DEB-B2B2-3E19-A02B6A316685}"/>
                </a:ext>
              </a:extLst>
            </p:cNvPr>
            <p:cNvSpPr txBox="1"/>
            <p:nvPr/>
          </p:nvSpPr>
          <p:spPr>
            <a:xfrm>
              <a:off x="874498" y="4166115"/>
              <a:ext cx="6450032" cy="2118529"/>
            </a:xfrm>
            <a:prstGeom prst="rect">
              <a:avLst/>
            </a:prstGeom>
            <a:noFill/>
          </p:spPr>
          <p:txBody>
            <a:bodyPr wrap="square" rtlCol="0">
              <a:spAutoFit/>
            </a:bodyPr>
            <a:lstStyle/>
            <a:p>
              <a:pPr algn="just">
                <a:lnSpc>
                  <a:spcPct val="150000"/>
                </a:lnSpc>
              </a:pPr>
              <a:r>
                <a:rPr lang="en-US" b="1"/>
                <a:t>Chú ý: </a:t>
              </a:r>
              <a:r>
                <a:rPr lang="en-US"/>
                <a:t>Cân bằng hóa học là một cân bằng động, vì tại trạng thái cân bằng, phản ứng thuận và phản ứng nghịch vẫn diễn ra, chỉ có thành phần của hệ là không thay đổi.</a:t>
              </a:r>
              <a:endParaRPr lang="en-US">
                <a:solidFill>
                  <a:prstClr val="black"/>
                </a:solidFill>
              </a:endParaRPr>
            </a:p>
          </p:txBody>
        </p:sp>
      </p:grpSp>
    </p:spTree>
    <p:extLst>
      <p:ext uri="{BB962C8B-B14F-4D97-AF65-F5344CB8AC3E}">
        <p14:creationId xmlns:p14="http://schemas.microsoft.com/office/powerpoint/2010/main" val="905821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1000" fill="hold"/>
                                        <p:tgtEl>
                                          <p:spTgt spid="25"/>
                                        </p:tgtEl>
                                        <p:attrNameLst>
                                          <p:attrName>ppt_x</p:attrName>
                                        </p:attrNameLst>
                                      </p:cBhvr>
                                      <p:tavLst>
                                        <p:tav tm="0">
                                          <p:val>
                                            <p:strVal val="#ppt_x"/>
                                          </p:val>
                                        </p:tav>
                                        <p:tav tm="100000">
                                          <p:val>
                                            <p:strVal val="#ppt_x"/>
                                          </p:val>
                                        </p:tav>
                                      </p:tavLst>
                                    </p:anim>
                                    <p:anim calcmode="lin" valueType="num">
                                      <p:cBhvr additive="base">
                                        <p:cTn id="19"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C64FED0F-28E7-28AF-E3CA-226F0CBA3AEC}"/>
              </a:ext>
            </a:extLst>
          </p:cNvPr>
          <p:cNvGrpSpPr/>
          <p:nvPr/>
        </p:nvGrpSpPr>
        <p:grpSpPr>
          <a:xfrm>
            <a:off x="-1566251" y="0"/>
            <a:ext cx="13643951" cy="6289166"/>
            <a:chOff x="-1176084" y="0"/>
            <a:chExt cx="10245124" cy="4722480"/>
          </a:xfrm>
        </p:grpSpPr>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a:off x="-1176084" y="0"/>
              <a:ext cx="3563888" cy="3278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485207" y="109301"/>
              <a:ext cx="2583833" cy="1466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11" y="3012576"/>
              <a:ext cx="1133385" cy="1223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xmlns="" id="{84C91889-6EB9-8262-DC21-4EF0FB5E0D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034" y="415592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xmlns="" id="{6DC409FA-1ED7-C457-C79E-CDB9B41B9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954" y="339502"/>
              <a:ext cx="216024" cy="21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xmlns="" id="{0AB4C73A-32BA-0DF3-8373-7F72A2CC5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5374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xmlns="" id="{DE408142-F64E-FCBC-F341-4A04C5807E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134" y="4098665"/>
              <a:ext cx="225875" cy="225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xmlns="" id="{9D5A5C98-4FD3-2A0B-4F05-B52335D00C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310" y="3157677"/>
              <a:ext cx="253652" cy="253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68" r="1"/>
            <a:stretch/>
          </p:blipFill>
          <p:spPr bwMode="auto">
            <a:xfrm rot="10800000">
              <a:off x="5364088" y="3142409"/>
              <a:ext cx="1839725" cy="15800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90429">
              <a:off x="1895166" y="2864937"/>
              <a:ext cx="1265382" cy="13654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hannel Name">
            <a:extLst>
              <a:ext uri="{FF2B5EF4-FFF2-40B4-BE49-F238E27FC236}">
                <a16:creationId xmlns:a16="http://schemas.microsoft.com/office/drawing/2014/main" xmlns="" id="{440CCDFC-F4D0-ED26-32B4-30E4C19F9056}"/>
              </a:ext>
            </a:extLst>
          </p:cNvPr>
          <p:cNvSpPr txBox="1"/>
          <p:nvPr/>
        </p:nvSpPr>
        <p:spPr>
          <a:xfrm>
            <a:off x="1626003" y="1536709"/>
            <a:ext cx="1152525" cy="1216615"/>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rPr>
              <a:t>II</a:t>
            </a:r>
            <a:endParaRPr kumimoji="0" lang="vi-VN" sz="7200" b="1" i="0" u="none" strike="noStrike" kern="1200" spc="100" normalizeH="0" baseline="0" noProof="0" dirty="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16" name="Channel Name">
            <a:extLst>
              <a:ext uri="{FF2B5EF4-FFF2-40B4-BE49-F238E27FC236}">
                <a16:creationId xmlns:a16="http://schemas.microsoft.com/office/drawing/2014/main" xmlns="" id="{38FACD5F-1BAC-C12F-4361-9D7B927D11BD}"/>
              </a:ext>
            </a:extLst>
          </p:cNvPr>
          <p:cNvSpPr txBox="1"/>
          <p:nvPr/>
        </p:nvSpPr>
        <p:spPr>
          <a:xfrm>
            <a:off x="3064596" y="1473335"/>
            <a:ext cx="8419191" cy="1649682"/>
          </a:xfrm>
          <a:prstGeom prst="rect">
            <a:avLst/>
          </a:prstGeom>
          <a:noFill/>
          <a:ln>
            <a:noFill/>
          </a:ln>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en-US" sz="4400" b="1" smtClean="0">
                <a:ln w="0">
                  <a:noFill/>
                  <a:prstDash val="solid"/>
                </a:ln>
                <a:solidFill>
                  <a:srgbClr val="C00000"/>
                </a:solidFill>
                <a:latin typeface="Arial" panose="020B0604020202020204" pitchFamily="34" charset="0"/>
                <a:ea typeface="Tahoma" panose="020B0604030504040204" pitchFamily="34" charset="0"/>
                <a:cs typeface="Arial" panose="020B0604020202020204" pitchFamily="34" charset="0"/>
              </a:rPr>
              <a:t>HẰNG SỐ CÂN BẰNG CỦA PHẢN ỨNG THUẬN NGHỊCH</a:t>
            </a:r>
            <a:endParaRPr kumimoji="0" lang="vi-VN" sz="4400" b="1" i="0" u="none" strike="noStrike" kern="1200" normalizeH="0" baseline="0" noProof="0" dirty="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30278484"/>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54DDB71B-8464-E57D-7B51-8A841E62F920}"/>
              </a:ext>
            </a:extLst>
          </p:cNvPr>
          <p:cNvGrpSpPr/>
          <p:nvPr/>
        </p:nvGrpSpPr>
        <p:grpSpPr>
          <a:xfrm>
            <a:off x="506427" y="533400"/>
            <a:ext cx="2109709" cy="844142"/>
            <a:chOff x="728741" y="657225"/>
            <a:chExt cx="2109709" cy="844142"/>
          </a:xfrm>
        </p:grpSpPr>
        <p:sp>
          <p:nvSpPr>
            <p:cNvPr id="7" name="Rectangle: Rounded Corners 6">
              <a:extLst>
                <a:ext uri="{FF2B5EF4-FFF2-40B4-BE49-F238E27FC236}">
                  <a16:creationId xmlns:a16="http://schemas.microsoft.com/office/drawing/2014/main" xmlns="" id="{2C556FBF-2A24-5394-58CA-0540F11C723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8DAC067E-64E4-752F-5934-93CB47147CB4}"/>
                </a:ext>
              </a:extLst>
            </p:cNvPr>
            <p:cNvGrpSpPr/>
            <p:nvPr/>
          </p:nvGrpSpPr>
          <p:grpSpPr>
            <a:xfrm>
              <a:off x="728741" y="657225"/>
              <a:ext cx="844142" cy="844142"/>
              <a:chOff x="728741" y="657225"/>
              <a:chExt cx="844142" cy="844142"/>
            </a:xfrm>
          </p:grpSpPr>
          <p:sp>
            <p:nvSpPr>
              <p:cNvPr id="12" name="Oval 11">
                <a:extLst>
                  <a:ext uri="{FF2B5EF4-FFF2-40B4-BE49-F238E27FC236}">
                    <a16:creationId xmlns:a16="http://schemas.microsoft.com/office/drawing/2014/main" xmlns="" id="{DABF924B-D14D-5D8E-2B2E-4CDC1C47EB6B}"/>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49EF29D-5323-AC62-F9DE-0527B8016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3A1124FF-EFFD-F182-6045-4FF7156BD96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3</a:t>
              </a:r>
            </a:p>
          </p:txBody>
        </p:sp>
      </p:grpSp>
      <p:sp>
        <p:nvSpPr>
          <p:cNvPr id="16" name="TextBox 15">
            <a:extLst>
              <a:ext uri="{FF2B5EF4-FFF2-40B4-BE49-F238E27FC236}">
                <a16:creationId xmlns:a16="http://schemas.microsoft.com/office/drawing/2014/main" xmlns="" id="{7597CDDE-3DB2-C164-5704-F0CE7F5FA114}"/>
              </a:ext>
            </a:extLst>
          </p:cNvPr>
          <p:cNvSpPr txBox="1"/>
          <p:nvPr/>
        </p:nvSpPr>
        <p:spPr>
          <a:xfrm>
            <a:off x="2669084" y="691133"/>
            <a:ext cx="3479789" cy="494751"/>
          </a:xfrm>
          <a:prstGeom prst="rect">
            <a:avLst/>
          </a:prstGeom>
          <a:noFill/>
        </p:spPr>
        <p:txBody>
          <a:bodyPr wrap="square" rtlCol="0">
            <a:spAutoFit/>
          </a:bodyPr>
          <a:lstStyle/>
          <a:p>
            <a:pPr>
              <a:lnSpc>
                <a:spcPct val="120000"/>
              </a:lnSpc>
            </a:pPr>
            <a:r>
              <a:rPr lang="en-US" sz="2400" smtClean="0"/>
              <a:t>Xét hệ cân bằng sau:</a:t>
            </a:r>
            <a:endParaRPr lang="en-US" sz="2400" b="1"/>
          </a:p>
        </p:txBody>
      </p:sp>
      <p:grpSp>
        <p:nvGrpSpPr>
          <p:cNvPr id="28" name="Group 27">
            <a:extLst>
              <a:ext uri="{FF2B5EF4-FFF2-40B4-BE49-F238E27FC236}">
                <a16:creationId xmlns:a16="http://schemas.microsoft.com/office/drawing/2014/main" xmlns="" id="{AAAB3F49-D328-17D7-E402-6AEEAF0355C5}"/>
              </a:ext>
            </a:extLst>
          </p:cNvPr>
          <p:cNvGrpSpPr/>
          <p:nvPr/>
        </p:nvGrpSpPr>
        <p:grpSpPr>
          <a:xfrm>
            <a:off x="3676650" y="1295400"/>
            <a:ext cx="4838700" cy="671232"/>
            <a:chOff x="3676650" y="2538693"/>
            <a:chExt cx="4838700" cy="671232"/>
          </a:xfrm>
        </p:grpSpPr>
        <p:sp>
          <p:nvSpPr>
            <p:cNvPr id="29" name="Rectangle 28">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graphicFrame>
        <p:nvGraphicFramePr>
          <p:cNvPr id="5" name="Table 4"/>
          <p:cNvGraphicFramePr>
            <a:graphicFrameLocks noGrp="1"/>
          </p:cNvGraphicFramePr>
          <p:nvPr>
            <p:extLst>
              <p:ext uri="{D42A27DB-BD31-4B8C-83A1-F6EECF244321}">
                <p14:modId xmlns:p14="http://schemas.microsoft.com/office/powerpoint/2010/main" val="472144651"/>
              </p:ext>
            </p:extLst>
          </p:nvPr>
        </p:nvGraphicFramePr>
        <p:xfrm>
          <a:off x="629950" y="2667000"/>
          <a:ext cx="10692025" cy="3840480"/>
        </p:xfrm>
        <a:graphic>
          <a:graphicData uri="http://schemas.openxmlformats.org/drawingml/2006/table">
            <a:tbl>
              <a:tblPr firstRow="1" firstCol="1" bandRow="1">
                <a:tableStyleId>{17292A2E-F333-43FB-9621-5CBBE7FDCDCB}</a:tableStyleId>
              </a:tblPr>
              <a:tblGrid>
                <a:gridCol w="2113248"/>
                <a:gridCol w="2484097"/>
                <a:gridCol w="1935503"/>
                <a:gridCol w="2263054"/>
                <a:gridCol w="1896123"/>
              </a:tblGrid>
              <a:tr h="0">
                <a:tc rowSpan="2">
                  <a:txBody>
                    <a:bodyPr/>
                    <a:lstStyle/>
                    <a:p>
                      <a:pPr marL="0" marR="0" algn="ctr">
                        <a:lnSpc>
                          <a:spcPct val="150000"/>
                        </a:lnSpc>
                        <a:spcBef>
                          <a:spcPts val="600"/>
                        </a:spcBef>
                        <a:spcAft>
                          <a:spcPts val="600"/>
                        </a:spcAft>
                      </a:pPr>
                      <a:r>
                        <a:rPr lang="en-US" sz="2400">
                          <a:effectLst/>
                        </a:rPr>
                        <a:t>Thí nghiệm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50000"/>
                        </a:lnSpc>
                        <a:spcBef>
                          <a:spcPts val="600"/>
                        </a:spcBef>
                        <a:spcAft>
                          <a:spcPts val="600"/>
                        </a:spcAft>
                      </a:pPr>
                      <a:r>
                        <a:rPr lang="en-US" sz="2400">
                          <a:effectLst/>
                        </a:rPr>
                        <a:t>Nồng độ ban </a:t>
                      </a:r>
                      <a:r>
                        <a:rPr lang="en-US" sz="2400" smtClean="0">
                          <a:effectLst/>
                        </a:rPr>
                        <a:t>đầu</a:t>
                      </a:r>
                      <a:r>
                        <a:rPr lang="en-US" sz="1800" baseline="0" smtClean="0">
                          <a:effectLst/>
                        </a:rPr>
                        <a:t> </a:t>
                      </a:r>
                      <a:r>
                        <a:rPr lang="en-US" sz="2400" smtClean="0">
                          <a:effectLst/>
                        </a:rPr>
                        <a:t>(mol/L</a:t>
                      </a:r>
                      <a:r>
                        <a:rPr lang="en-US" sz="24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50000"/>
                        </a:lnSpc>
                        <a:spcBef>
                          <a:spcPts val="600"/>
                        </a:spcBef>
                        <a:spcAft>
                          <a:spcPts val="600"/>
                        </a:spcAft>
                      </a:pPr>
                      <a:r>
                        <a:rPr lang="en-US" sz="2400">
                          <a:effectLst/>
                        </a:rPr>
                        <a:t>Nồng độ cân </a:t>
                      </a:r>
                      <a:r>
                        <a:rPr lang="en-US" sz="2400" smtClean="0">
                          <a:effectLst/>
                        </a:rPr>
                        <a:t>bằng</a:t>
                      </a:r>
                      <a:r>
                        <a:rPr lang="en-US" sz="1800" baseline="0" smtClean="0">
                          <a:effectLst/>
                        </a:rPr>
                        <a:t> </a:t>
                      </a:r>
                      <a:r>
                        <a:rPr lang="en-US" sz="2400" smtClean="0">
                          <a:effectLst/>
                        </a:rPr>
                        <a:t>(mol/L</a:t>
                      </a:r>
                      <a:r>
                        <a:rPr lang="en-US" sz="2400">
                          <a:effectLst/>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r>
              <a:tr h="0">
                <a:tc vMerge="1">
                  <a:txBody>
                    <a:bodyPr/>
                    <a:lstStyle/>
                    <a:p>
                      <a:endParaRPr lang="en-US"/>
                    </a:p>
                  </a:txBody>
                  <a:tcPr/>
                </a:tc>
                <a:tc>
                  <a:txBody>
                    <a:bodyPr/>
                    <a:lstStyle/>
                    <a:p>
                      <a:pPr marL="0" marR="0" algn="ctr">
                        <a:lnSpc>
                          <a:spcPct val="150000"/>
                        </a:lnSpc>
                        <a:spcBef>
                          <a:spcPts val="600"/>
                        </a:spcBef>
                        <a:spcAft>
                          <a:spcPts val="600"/>
                        </a:spcAft>
                      </a:pPr>
                      <a:r>
                        <a:rPr lang="en-US" sz="2400" i="1">
                          <a:effectLst/>
                        </a:rPr>
                        <a:t>C</a:t>
                      </a:r>
                      <a:r>
                        <a:rPr lang="en-US" sz="2400" i="1" baseline="-25000">
                          <a:effectLst/>
                        </a:rPr>
                        <a:t>NO2</a:t>
                      </a: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i="1">
                          <a:effectLst/>
                        </a:rPr>
                        <a:t>C</a:t>
                      </a:r>
                      <a:r>
                        <a:rPr lang="en-US" sz="2400" i="1" baseline="-25000">
                          <a:effectLst/>
                        </a:rPr>
                        <a:t>N2O4</a:t>
                      </a: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i="1">
                          <a:effectLst/>
                        </a:rPr>
                        <a:t>[NO</a:t>
                      </a:r>
                      <a:r>
                        <a:rPr lang="en-US" sz="2400" i="1" baseline="-25000">
                          <a:effectLst/>
                        </a:rPr>
                        <a:t>2</a:t>
                      </a:r>
                      <a:r>
                        <a:rPr lang="en-US" sz="2400" i="1">
                          <a:effectLst/>
                        </a:rPr>
                        <a:t>]</a:t>
                      </a: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i="1">
                          <a:effectLst/>
                        </a:rPr>
                        <a:t>[N</a:t>
                      </a:r>
                      <a:r>
                        <a:rPr lang="en-US" sz="2400" i="1" baseline="-25000">
                          <a:effectLst/>
                        </a:rPr>
                        <a:t>2</a:t>
                      </a:r>
                      <a:r>
                        <a:rPr lang="en-US" sz="2400" i="1">
                          <a:effectLst/>
                        </a:rPr>
                        <a:t>O</a:t>
                      </a:r>
                      <a:r>
                        <a:rPr lang="en-US" sz="2400" i="1" baseline="-25000">
                          <a:effectLst/>
                        </a:rPr>
                        <a:t>4</a:t>
                      </a:r>
                      <a:r>
                        <a:rPr lang="en-US" sz="2400" i="1">
                          <a:effectLst/>
                        </a:rPr>
                        <a:t>]</a:t>
                      </a: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marL="0" marR="0" algn="ctr">
                        <a:lnSpc>
                          <a:spcPct val="150000"/>
                        </a:lnSpc>
                        <a:spcBef>
                          <a:spcPts val="600"/>
                        </a:spcBef>
                        <a:spcAft>
                          <a:spcPts val="600"/>
                        </a:spcAft>
                      </a:pPr>
                      <a:r>
                        <a:rPr lang="en-US" sz="2400">
                          <a:effectLst/>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0,0000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0,6700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0,0547</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0,6430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marL="0" marR="0" algn="ctr">
                        <a:lnSpc>
                          <a:spcPct val="150000"/>
                        </a:lnSpc>
                        <a:spcBef>
                          <a:spcPts val="600"/>
                        </a:spcBef>
                        <a:spcAft>
                          <a:spcPts val="600"/>
                        </a:spcAft>
                      </a:pPr>
                      <a:r>
                        <a:rPr lang="en-US" sz="2400">
                          <a:effectLst/>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0,0500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0,4460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0,0457</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0,4480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marL="0" marR="0" algn="ctr">
                        <a:lnSpc>
                          <a:spcPct val="150000"/>
                        </a:lnSpc>
                        <a:spcBef>
                          <a:spcPts val="600"/>
                        </a:spcBef>
                        <a:spcAft>
                          <a:spcPts val="600"/>
                        </a:spcAft>
                      </a:pPr>
                      <a:r>
                        <a:rPr lang="en-US" sz="2400">
                          <a:effectLst/>
                        </a:rPr>
                        <a:t>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0,0300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0,5000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0,0475</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0,4910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marL="0" marR="0" algn="ctr">
                        <a:lnSpc>
                          <a:spcPct val="150000"/>
                        </a:lnSpc>
                        <a:spcBef>
                          <a:spcPts val="600"/>
                        </a:spcBef>
                        <a:spcAft>
                          <a:spcPts val="600"/>
                        </a:spcAft>
                      </a:pPr>
                      <a:r>
                        <a:rPr lang="en-US" sz="2400">
                          <a:effectLst/>
                        </a:rPr>
                        <a:t>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0,0400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0,6000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0,0523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0,5940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marL="0" marR="0" algn="ctr">
                        <a:lnSpc>
                          <a:spcPct val="150000"/>
                        </a:lnSpc>
                        <a:spcBef>
                          <a:spcPts val="600"/>
                        </a:spcBef>
                        <a:spcAft>
                          <a:spcPts val="600"/>
                        </a:spcAft>
                      </a:pPr>
                      <a:r>
                        <a:rPr lang="en-US" sz="2400">
                          <a:effectLst/>
                        </a:rPr>
                        <a:t>5</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0,2000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0,0000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0,0204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600"/>
                        </a:spcBef>
                        <a:spcAft>
                          <a:spcPts val="600"/>
                        </a:spcAft>
                      </a:pPr>
                      <a:r>
                        <a:rPr lang="en-US" sz="2400">
                          <a:effectLst/>
                        </a:rPr>
                        <a:t>0,0898</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18" name="Rectangle 1"/>
          <p:cNvSpPr>
            <a:spLocks noChangeArrowheads="1"/>
          </p:cNvSpPr>
          <p:nvPr/>
        </p:nvSpPr>
        <p:spPr bwMode="auto">
          <a:xfrm>
            <a:off x="1077639" y="2209800"/>
            <a:ext cx="1003672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smtClean="0">
                <a:ln>
                  <a:noFill/>
                </a:ln>
                <a:solidFill>
                  <a:srgbClr val="000000"/>
                </a:solidFill>
                <a:effectLst/>
                <a:latin typeface="+mj-lt"/>
                <a:ea typeface="Times New Roman" panose="02020603050405020304" pitchFamily="18" charset="0"/>
                <a:cs typeface="Times New Roman" panose="02020603050405020304" pitchFamily="18" charset="0"/>
              </a:rPr>
              <a:t>B</a:t>
            </a:r>
            <a:r>
              <a:rPr kumimoji="0" lang="vi-VN" altLang="en-US" sz="2000" b="0" i="1" u="none" strike="noStrike" cap="none" normalizeH="0" baseline="0" smtClean="0">
                <a:ln>
                  <a:noFill/>
                </a:ln>
                <a:solidFill>
                  <a:srgbClr val="000000"/>
                </a:solidFill>
                <a:effectLst/>
                <a:latin typeface="+mj-lt"/>
                <a:ea typeface="Times New Roman" panose="02020603050405020304" pitchFamily="18" charset="0"/>
                <a:cs typeface="Times New Roman" panose="02020603050405020304" pitchFamily="18" charset="0"/>
              </a:rPr>
              <a:t>ảng 1.1 Dữ liệu thực hiện về nồng độ các khí trước và sau khi đạt trạng thái cân bằng</a:t>
            </a:r>
            <a:endParaRPr kumimoji="0" lang="en-US" altLang="en-US" sz="1600" b="0"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50383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54DDB71B-8464-E57D-7B51-8A841E62F920}"/>
              </a:ext>
            </a:extLst>
          </p:cNvPr>
          <p:cNvGrpSpPr/>
          <p:nvPr/>
        </p:nvGrpSpPr>
        <p:grpSpPr>
          <a:xfrm>
            <a:off x="506427" y="533400"/>
            <a:ext cx="2109709" cy="844142"/>
            <a:chOff x="728741" y="657225"/>
            <a:chExt cx="2109709" cy="844142"/>
          </a:xfrm>
        </p:grpSpPr>
        <p:sp>
          <p:nvSpPr>
            <p:cNvPr id="7" name="Rectangle: Rounded Corners 6">
              <a:extLst>
                <a:ext uri="{FF2B5EF4-FFF2-40B4-BE49-F238E27FC236}">
                  <a16:creationId xmlns:a16="http://schemas.microsoft.com/office/drawing/2014/main" xmlns="" id="{2C556FBF-2A24-5394-58CA-0540F11C723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8DAC067E-64E4-752F-5934-93CB47147CB4}"/>
                </a:ext>
              </a:extLst>
            </p:cNvPr>
            <p:cNvGrpSpPr/>
            <p:nvPr/>
          </p:nvGrpSpPr>
          <p:grpSpPr>
            <a:xfrm>
              <a:off x="728741" y="657225"/>
              <a:ext cx="844142" cy="844142"/>
              <a:chOff x="728741" y="657225"/>
              <a:chExt cx="844142" cy="844142"/>
            </a:xfrm>
          </p:grpSpPr>
          <p:sp>
            <p:nvSpPr>
              <p:cNvPr id="12" name="Oval 11">
                <a:extLst>
                  <a:ext uri="{FF2B5EF4-FFF2-40B4-BE49-F238E27FC236}">
                    <a16:creationId xmlns:a16="http://schemas.microsoft.com/office/drawing/2014/main" xmlns="" id="{DABF924B-D14D-5D8E-2B2E-4CDC1C47EB6B}"/>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49EF29D-5323-AC62-F9DE-0527B8016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3A1124FF-EFFD-F182-6045-4FF7156BD96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3</a:t>
              </a:r>
            </a:p>
          </p:txBody>
        </p:sp>
      </p:grpSp>
      <p:sp>
        <p:nvSpPr>
          <p:cNvPr id="16" name="TextBox 15">
            <a:extLst>
              <a:ext uri="{FF2B5EF4-FFF2-40B4-BE49-F238E27FC236}">
                <a16:creationId xmlns:a16="http://schemas.microsoft.com/office/drawing/2014/main" xmlns="" id="{7597CDDE-3DB2-C164-5704-F0CE7F5FA114}"/>
              </a:ext>
            </a:extLst>
          </p:cNvPr>
          <p:cNvSpPr txBox="1"/>
          <p:nvPr/>
        </p:nvSpPr>
        <p:spPr>
          <a:xfrm>
            <a:off x="2669084" y="691133"/>
            <a:ext cx="3479789" cy="494751"/>
          </a:xfrm>
          <a:prstGeom prst="rect">
            <a:avLst/>
          </a:prstGeom>
          <a:noFill/>
        </p:spPr>
        <p:txBody>
          <a:bodyPr wrap="square" rtlCol="0">
            <a:spAutoFit/>
          </a:bodyPr>
          <a:lstStyle/>
          <a:p>
            <a:pPr>
              <a:lnSpc>
                <a:spcPct val="120000"/>
              </a:lnSpc>
            </a:pPr>
            <a:r>
              <a:rPr lang="en-US" sz="2400" smtClean="0"/>
              <a:t>Xét hệ cân bằng sau:</a:t>
            </a:r>
            <a:endParaRPr lang="en-US" sz="2400" b="1"/>
          </a:p>
        </p:txBody>
      </p:sp>
      <p:grpSp>
        <p:nvGrpSpPr>
          <p:cNvPr id="28" name="Group 27">
            <a:extLst>
              <a:ext uri="{FF2B5EF4-FFF2-40B4-BE49-F238E27FC236}">
                <a16:creationId xmlns:a16="http://schemas.microsoft.com/office/drawing/2014/main" xmlns="" id="{AAAB3F49-D328-17D7-E402-6AEEAF0355C5}"/>
              </a:ext>
            </a:extLst>
          </p:cNvPr>
          <p:cNvGrpSpPr/>
          <p:nvPr/>
        </p:nvGrpSpPr>
        <p:grpSpPr>
          <a:xfrm>
            <a:off x="3676650" y="1309968"/>
            <a:ext cx="4838700" cy="671232"/>
            <a:chOff x="3676650" y="2538693"/>
            <a:chExt cx="4838700" cy="671232"/>
          </a:xfrm>
        </p:grpSpPr>
        <p:sp>
          <p:nvSpPr>
            <p:cNvPr id="29" name="Rectangle 28">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grpSp>
        <p:nvGrpSpPr>
          <p:cNvPr id="22" name="Group 21">
            <a:extLst>
              <a:ext uri="{FF2B5EF4-FFF2-40B4-BE49-F238E27FC236}">
                <a16:creationId xmlns:a16="http://schemas.microsoft.com/office/drawing/2014/main" xmlns="" id="{FF804A95-7CC8-5555-A5F6-46718E026938}"/>
              </a:ext>
            </a:extLst>
          </p:cNvPr>
          <p:cNvGrpSpPr/>
          <p:nvPr/>
        </p:nvGrpSpPr>
        <p:grpSpPr>
          <a:xfrm>
            <a:off x="649615" y="1971782"/>
            <a:ext cx="10354527" cy="1562645"/>
            <a:chOff x="729039" y="3479311"/>
            <a:chExt cx="10354527" cy="1562645"/>
          </a:xfrm>
        </p:grpSpPr>
        <p:sp>
          <p:nvSpPr>
            <p:cNvPr id="23" name="Rectangle 22">
              <a:extLst>
                <a:ext uri="{FF2B5EF4-FFF2-40B4-BE49-F238E27FC236}">
                  <a16:creationId xmlns:a16="http://schemas.microsoft.com/office/drawing/2014/main" xmlns="" id="{C77372C6-7486-D4DE-EBF9-113202AA1548}"/>
                </a:ext>
              </a:extLst>
            </p:cNvPr>
            <p:cNvSpPr/>
            <p:nvPr/>
          </p:nvSpPr>
          <p:spPr>
            <a:xfrm>
              <a:off x="1352550" y="3919095"/>
              <a:ext cx="9731016" cy="1122861"/>
            </a:xfrm>
            <a:prstGeom prst="rect">
              <a:avLst/>
            </a:prstGeom>
            <a:solidFill>
              <a:srgbClr val="E1FFFE"/>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DDC289FD-AA40-EF32-AFCF-A7EAA2F5C190}"/>
                </a:ext>
              </a:extLst>
            </p:cNvPr>
            <p:cNvSpPr txBox="1"/>
            <p:nvPr/>
          </p:nvSpPr>
          <p:spPr>
            <a:xfrm>
              <a:off x="1919288" y="3894431"/>
              <a:ext cx="9003960" cy="958660"/>
            </a:xfrm>
            <a:prstGeom prst="rect">
              <a:avLst/>
            </a:prstGeom>
            <a:noFill/>
          </p:spPr>
          <p:txBody>
            <a:bodyPr wrap="square" rtlCol="0">
              <a:spAutoFit/>
            </a:bodyPr>
            <a:lstStyle/>
            <a:p>
              <a:pPr algn="just">
                <a:lnSpc>
                  <a:spcPct val="150000"/>
                </a:lnSpc>
              </a:pPr>
              <a:r>
                <a:rPr lang="en-US" sz="2000"/>
                <a:t>Sử dụng dữ liệu bảng 1.1, hãy tính giá trị của biểu </a:t>
              </a:r>
              <a:r>
                <a:rPr lang="en-US" sz="2000" smtClean="0"/>
                <a:t>thức [N</a:t>
              </a:r>
              <a:r>
                <a:rPr lang="en-US" sz="2000" baseline="-25000" smtClean="0"/>
                <a:t>2</a:t>
              </a:r>
              <a:r>
                <a:rPr lang="en-US" sz="2000" smtClean="0"/>
                <a:t>O</a:t>
              </a:r>
              <a:r>
                <a:rPr lang="en-US" sz="2000" baseline="-25000" smtClean="0"/>
                <a:t>4</a:t>
              </a:r>
              <a:r>
                <a:rPr lang="en-US" sz="2000" smtClean="0"/>
                <a:t>]/[NO</a:t>
              </a:r>
              <a:r>
                <a:rPr lang="en-US" sz="2000" baseline="-25000" smtClean="0"/>
                <a:t>2</a:t>
              </a:r>
              <a:r>
                <a:rPr lang="en-US" sz="2000" smtClean="0"/>
                <a:t>]</a:t>
              </a:r>
              <a:r>
                <a:rPr lang="en-US" sz="2000" baseline="30000" smtClean="0"/>
                <a:t>2</a:t>
              </a:r>
              <a:r>
                <a:rPr lang="en-US" sz="2000" smtClean="0"/>
                <a:t> </a:t>
              </a:r>
              <a:r>
                <a:rPr lang="vi-VN" sz="2000" smtClean="0"/>
                <a:t>trong </a:t>
              </a:r>
              <a:r>
                <a:rPr lang="vi-VN" sz="2000"/>
                <a:t>5 thí nghiệm nhận xét giá trị thu được từ các thí nghiệm khác </a:t>
              </a:r>
              <a:r>
                <a:rPr lang="vi-VN" sz="2000" smtClean="0"/>
                <a:t>nhau</a:t>
              </a:r>
              <a:r>
                <a:rPr lang="en-US" sz="2000" smtClean="0"/>
                <a:t>.</a:t>
              </a:r>
              <a:endParaRPr lang="vi-VN" sz="2000"/>
            </a:p>
          </p:txBody>
        </p:sp>
        <p:pic>
          <p:nvPicPr>
            <p:cNvPr id="25" name="Picture 24">
              <a:extLst>
                <a:ext uri="{FF2B5EF4-FFF2-40B4-BE49-F238E27FC236}">
                  <a16:creationId xmlns:a16="http://schemas.microsoft.com/office/drawing/2014/main" xmlns="" id="{EBE9675B-2944-AE42-FCB8-0D20E6D1B4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039" y="3479311"/>
              <a:ext cx="1018870" cy="1018870"/>
            </a:xfrm>
            <a:prstGeom prst="rect">
              <a:avLst/>
            </a:prstGeom>
          </p:spPr>
        </p:pic>
      </p:grpSp>
      <p:sp>
        <p:nvSpPr>
          <p:cNvPr id="26" name="Rectangle: Rounded Corners 30">
            <a:extLst>
              <a:ext uri="{FF2B5EF4-FFF2-40B4-BE49-F238E27FC236}">
                <a16:creationId xmlns:a16="http://schemas.microsoft.com/office/drawing/2014/main" xmlns="" id="{E930CE75-7971-4C5A-B388-30692591225E}"/>
              </a:ext>
            </a:extLst>
          </p:cNvPr>
          <p:cNvSpPr/>
          <p:nvPr/>
        </p:nvSpPr>
        <p:spPr>
          <a:xfrm>
            <a:off x="941001" y="3866115"/>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aphicFrame>
        <p:nvGraphicFramePr>
          <p:cNvPr id="5" name="Table 4"/>
          <p:cNvGraphicFramePr>
            <a:graphicFrameLocks noGrp="1"/>
          </p:cNvGraphicFramePr>
          <p:nvPr>
            <p:extLst>
              <p:ext uri="{D42A27DB-BD31-4B8C-83A1-F6EECF244321}">
                <p14:modId xmlns:p14="http://schemas.microsoft.com/office/powerpoint/2010/main" val="2278660248"/>
              </p:ext>
            </p:extLst>
          </p:nvPr>
        </p:nvGraphicFramePr>
        <p:xfrm>
          <a:off x="941001" y="4668381"/>
          <a:ext cx="10354530" cy="984378"/>
        </p:xfrm>
        <a:graphic>
          <a:graphicData uri="http://schemas.openxmlformats.org/drawingml/2006/table">
            <a:tbl>
              <a:tblPr firstRow="1" bandRow="1">
                <a:tableStyleId>{912C8C85-51F0-491E-9774-3900AFEF0FD7}</a:tableStyleId>
              </a:tblPr>
              <a:tblGrid>
                <a:gridCol w="1725755"/>
                <a:gridCol w="1725755"/>
                <a:gridCol w="1725755"/>
                <a:gridCol w="1725755"/>
                <a:gridCol w="1725755"/>
                <a:gridCol w="1725755"/>
              </a:tblGrid>
              <a:tr h="370840">
                <a:tc>
                  <a:txBody>
                    <a:bodyPr/>
                    <a:lstStyle/>
                    <a:p>
                      <a:pPr algn="ctr">
                        <a:lnSpc>
                          <a:spcPct val="150000"/>
                        </a:lnSpc>
                      </a:pPr>
                      <a:r>
                        <a:rPr lang="en-US" sz="2000" smtClean="0"/>
                        <a:t>Thí</a:t>
                      </a:r>
                      <a:r>
                        <a:rPr lang="en-US" sz="2000" baseline="0" smtClean="0"/>
                        <a:t> nghiệm</a:t>
                      </a:r>
                      <a:endParaRPr lang="en-US" sz="2000"/>
                    </a:p>
                  </a:txBody>
                  <a:tcPr/>
                </a:tc>
                <a:tc>
                  <a:txBody>
                    <a:bodyPr/>
                    <a:lstStyle/>
                    <a:p>
                      <a:pPr algn="ctr">
                        <a:lnSpc>
                          <a:spcPct val="150000"/>
                        </a:lnSpc>
                      </a:pPr>
                      <a:r>
                        <a:rPr lang="en-US" sz="2000" smtClean="0"/>
                        <a:t>1</a:t>
                      </a:r>
                      <a:endParaRPr lang="en-US" sz="2000"/>
                    </a:p>
                  </a:txBody>
                  <a:tcPr/>
                </a:tc>
                <a:tc>
                  <a:txBody>
                    <a:bodyPr/>
                    <a:lstStyle/>
                    <a:p>
                      <a:pPr algn="ctr">
                        <a:lnSpc>
                          <a:spcPct val="150000"/>
                        </a:lnSpc>
                      </a:pPr>
                      <a:r>
                        <a:rPr lang="en-US" sz="2000" smtClean="0"/>
                        <a:t>2</a:t>
                      </a:r>
                      <a:endParaRPr lang="en-US" sz="2000"/>
                    </a:p>
                  </a:txBody>
                  <a:tcPr/>
                </a:tc>
                <a:tc>
                  <a:txBody>
                    <a:bodyPr/>
                    <a:lstStyle/>
                    <a:p>
                      <a:pPr algn="ctr">
                        <a:lnSpc>
                          <a:spcPct val="150000"/>
                        </a:lnSpc>
                      </a:pPr>
                      <a:r>
                        <a:rPr lang="en-US" sz="2000" smtClean="0"/>
                        <a:t>3</a:t>
                      </a:r>
                      <a:endParaRPr lang="en-US" sz="2000"/>
                    </a:p>
                  </a:txBody>
                  <a:tcPr/>
                </a:tc>
                <a:tc>
                  <a:txBody>
                    <a:bodyPr/>
                    <a:lstStyle/>
                    <a:p>
                      <a:pPr algn="ctr">
                        <a:lnSpc>
                          <a:spcPct val="150000"/>
                        </a:lnSpc>
                      </a:pPr>
                      <a:r>
                        <a:rPr lang="en-US" sz="2000" smtClean="0"/>
                        <a:t>4</a:t>
                      </a:r>
                      <a:endParaRPr lang="en-US" sz="2000"/>
                    </a:p>
                  </a:txBody>
                  <a:tcPr/>
                </a:tc>
                <a:tc>
                  <a:txBody>
                    <a:bodyPr/>
                    <a:lstStyle/>
                    <a:p>
                      <a:pPr algn="ctr">
                        <a:lnSpc>
                          <a:spcPct val="150000"/>
                        </a:lnSpc>
                      </a:pPr>
                      <a:r>
                        <a:rPr lang="en-US" sz="2000" smtClean="0"/>
                        <a:t>5</a:t>
                      </a:r>
                      <a:endParaRPr lang="en-US" sz="2000"/>
                    </a:p>
                  </a:txBody>
                  <a:tcPr/>
                </a:tc>
              </a:tr>
              <a:tr h="370840">
                <a:tc>
                  <a:txBody>
                    <a:bodyPr/>
                    <a:lstStyle/>
                    <a:p>
                      <a:pPr algn="ctr">
                        <a:lnSpc>
                          <a:spcPct val="150000"/>
                        </a:lnSpc>
                      </a:pPr>
                      <a:r>
                        <a:rPr lang="en-US" sz="2000" smtClean="0"/>
                        <a:t>[N</a:t>
                      </a:r>
                      <a:r>
                        <a:rPr lang="en-US" sz="2000" baseline="-25000" smtClean="0"/>
                        <a:t>2</a:t>
                      </a:r>
                      <a:r>
                        <a:rPr lang="en-US" sz="2000" smtClean="0"/>
                        <a:t>O</a:t>
                      </a:r>
                      <a:r>
                        <a:rPr lang="en-US" sz="2000" baseline="-25000" smtClean="0"/>
                        <a:t>4</a:t>
                      </a:r>
                      <a:r>
                        <a:rPr lang="en-US" sz="2000" smtClean="0"/>
                        <a:t>]/[NO</a:t>
                      </a:r>
                      <a:r>
                        <a:rPr lang="en-US" sz="2000" baseline="-25000" smtClean="0"/>
                        <a:t>2</a:t>
                      </a:r>
                      <a:r>
                        <a:rPr lang="en-US" sz="2000" smtClean="0"/>
                        <a:t>]</a:t>
                      </a:r>
                      <a:r>
                        <a:rPr lang="en-US" sz="2000" baseline="30000" smtClean="0"/>
                        <a:t>2</a:t>
                      </a:r>
                      <a:endParaRPr lang="en-US" sz="2000"/>
                    </a:p>
                  </a:txBody>
                  <a:tcPr/>
                </a:tc>
                <a:tc>
                  <a:txBody>
                    <a:bodyPr/>
                    <a:lstStyle/>
                    <a:p>
                      <a:pPr algn="ctr">
                        <a:lnSpc>
                          <a:spcPct val="150000"/>
                        </a:lnSpc>
                      </a:pPr>
                      <a:r>
                        <a:rPr lang="en-US" sz="1800" kern="1200" smtClean="0">
                          <a:solidFill>
                            <a:schemeClr val="tx1"/>
                          </a:solidFill>
                          <a:effectLst/>
                          <a:latin typeface="+mn-lt"/>
                          <a:ea typeface="+mn-ea"/>
                          <a:cs typeface="+mn-cs"/>
                        </a:rPr>
                        <a:t>214,9000</a:t>
                      </a:r>
                      <a:endParaRPr lang="en-US" sz="2000"/>
                    </a:p>
                  </a:txBody>
                  <a:tcPr/>
                </a:tc>
                <a:tc>
                  <a:txBody>
                    <a:bodyPr/>
                    <a:lstStyle/>
                    <a:p>
                      <a:pPr algn="ctr">
                        <a:lnSpc>
                          <a:spcPct val="150000"/>
                        </a:lnSpc>
                      </a:pPr>
                      <a:r>
                        <a:rPr lang="en-US" sz="1800" kern="1200" smtClean="0">
                          <a:solidFill>
                            <a:schemeClr val="tx1"/>
                          </a:solidFill>
                          <a:effectLst/>
                          <a:latin typeface="+mn-lt"/>
                          <a:ea typeface="+mn-ea"/>
                          <a:cs typeface="+mn-cs"/>
                        </a:rPr>
                        <a:t>214,5090</a:t>
                      </a:r>
                      <a:endParaRPr lang="en-US" sz="2000"/>
                    </a:p>
                  </a:txBody>
                  <a:tcPr/>
                </a:tc>
                <a:tc>
                  <a:txBody>
                    <a:bodyPr/>
                    <a:lstStyle/>
                    <a:p>
                      <a:pPr algn="ctr">
                        <a:lnSpc>
                          <a:spcPct val="150000"/>
                        </a:lnSpc>
                      </a:pPr>
                      <a:r>
                        <a:rPr lang="en-US" sz="1800" kern="1200" smtClean="0">
                          <a:solidFill>
                            <a:schemeClr val="tx1"/>
                          </a:solidFill>
                          <a:effectLst/>
                          <a:latin typeface="+mn-lt"/>
                          <a:ea typeface="+mn-ea"/>
                          <a:cs typeface="+mn-cs"/>
                        </a:rPr>
                        <a:t>217,6177</a:t>
                      </a:r>
                      <a:endParaRPr lang="en-US" sz="2000"/>
                    </a:p>
                  </a:txBody>
                  <a:tcPr/>
                </a:tc>
                <a:tc>
                  <a:txBody>
                    <a:bodyPr/>
                    <a:lstStyle/>
                    <a:p>
                      <a:pPr algn="ctr">
                        <a:lnSpc>
                          <a:spcPct val="150000"/>
                        </a:lnSpc>
                      </a:pPr>
                      <a:r>
                        <a:rPr lang="en-US" sz="1800" kern="1200" smtClean="0">
                          <a:solidFill>
                            <a:schemeClr val="tx1"/>
                          </a:solidFill>
                          <a:effectLst/>
                          <a:latin typeface="+mn-lt"/>
                          <a:ea typeface="+mn-ea"/>
                          <a:cs typeface="+mn-cs"/>
                        </a:rPr>
                        <a:t>217,1616</a:t>
                      </a:r>
                      <a:endParaRPr lang="en-US" sz="2000"/>
                    </a:p>
                  </a:txBody>
                  <a:tcPr/>
                </a:tc>
                <a:tc>
                  <a:txBody>
                    <a:bodyPr/>
                    <a:lstStyle/>
                    <a:p>
                      <a:pPr algn="ctr">
                        <a:lnSpc>
                          <a:spcPct val="150000"/>
                        </a:lnSpc>
                      </a:pPr>
                      <a:r>
                        <a:rPr lang="en-US" sz="1800" kern="1200" smtClean="0">
                          <a:solidFill>
                            <a:schemeClr val="tx1"/>
                          </a:solidFill>
                          <a:effectLst/>
                          <a:latin typeface="+mn-lt"/>
                          <a:ea typeface="+mn-ea"/>
                          <a:cs typeface="+mn-cs"/>
                        </a:rPr>
                        <a:t>215,7824</a:t>
                      </a:r>
                      <a:endParaRPr lang="en-US" sz="2000"/>
                    </a:p>
                  </a:txBody>
                  <a:tcPr/>
                </a:tc>
              </a:tr>
            </a:tbl>
          </a:graphicData>
        </a:graphic>
      </p:graphicFrame>
      <p:grpSp>
        <p:nvGrpSpPr>
          <p:cNvPr id="31" name="Group 30">
            <a:extLst>
              <a:ext uri="{FF2B5EF4-FFF2-40B4-BE49-F238E27FC236}">
                <a16:creationId xmlns:a16="http://schemas.microsoft.com/office/drawing/2014/main" xmlns="" id="{D37011B1-809F-B060-D3EF-6F438B7108E6}"/>
              </a:ext>
            </a:extLst>
          </p:cNvPr>
          <p:cNvGrpSpPr/>
          <p:nvPr/>
        </p:nvGrpSpPr>
        <p:grpSpPr>
          <a:xfrm>
            <a:off x="913376" y="5883921"/>
            <a:ext cx="10550288" cy="461665"/>
            <a:chOff x="1263821" y="4177268"/>
            <a:chExt cx="9628617" cy="461665"/>
          </a:xfrm>
        </p:grpSpPr>
        <p:sp>
          <p:nvSpPr>
            <p:cNvPr id="32" name="TextBox 31">
              <a:extLst>
                <a:ext uri="{FF2B5EF4-FFF2-40B4-BE49-F238E27FC236}">
                  <a16:creationId xmlns:a16="http://schemas.microsoft.com/office/drawing/2014/main" xmlns="" id="{AD14591B-EEE3-036D-F8C4-A679D9FBC7B6}"/>
                </a:ext>
              </a:extLst>
            </p:cNvPr>
            <p:cNvSpPr txBox="1"/>
            <p:nvPr/>
          </p:nvSpPr>
          <p:spPr>
            <a:xfrm>
              <a:off x="1845307" y="4177268"/>
              <a:ext cx="9047131" cy="461665"/>
            </a:xfrm>
            <a:prstGeom prst="rect">
              <a:avLst/>
            </a:prstGeom>
            <a:noFill/>
          </p:spPr>
          <p:txBody>
            <a:bodyPr wrap="square" rtlCol="0">
              <a:spAutoFit/>
            </a:bodyPr>
            <a:lstStyle/>
            <a:p>
              <a:r>
                <a:rPr lang="en-US" sz="2400">
                  <a:solidFill>
                    <a:srgbClr val="00B0F0"/>
                  </a:solidFill>
                  <a:ea typeface="Calibri" panose="020F0502020204030204" pitchFamily="34" charset="0"/>
                  <a:cs typeface="Times New Roman" panose="02020603050405020304" pitchFamily="18" charset="0"/>
                </a:rPr>
                <a:t>Giá trị thu được từ các thí nghiệm khác nhau </a:t>
              </a:r>
              <a:r>
                <a:rPr lang="en-US" sz="2400" smtClean="0">
                  <a:solidFill>
                    <a:srgbClr val="00B0F0"/>
                  </a:solidFill>
                  <a:ea typeface="Calibri" panose="020F0502020204030204" pitchFamily="34" charset="0"/>
                  <a:cs typeface="Times New Roman" panose="02020603050405020304" pitchFamily="18" charset="0"/>
                </a:rPr>
                <a:t>là gần </a:t>
              </a:r>
              <a:r>
                <a:rPr lang="en-US" sz="2400">
                  <a:solidFill>
                    <a:srgbClr val="00B0F0"/>
                  </a:solidFill>
                  <a:ea typeface="Calibri" panose="020F0502020204030204" pitchFamily="34" charset="0"/>
                  <a:cs typeface="Times New Roman" panose="02020603050405020304" pitchFamily="18" charset="0"/>
                </a:rPr>
                <a:t>bằng nhau</a:t>
              </a:r>
              <a:endParaRPr lang="en-US" sz="2400">
                <a:solidFill>
                  <a:srgbClr val="00B0F0"/>
                </a:solidFill>
              </a:endParaRPr>
            </a:p>
          </p:txBody>
        </p:sp>
        <p:sp>
          <p:nvSpPr>
            <p:cNvPr id="33" name="Arrow: Right 8196">
              <a:extLst>
                <a:ext uri="{FF2B5EF4-FFF2-40B4-BE49-F238E27FC236}">
                  <a16:creationId xmlns:a16="http://schemas.microsoft.com/office/drawing/2014/main" xmlns="" id="{2F66FD5A-D34F-7C9E-29FF-0D5A92FC13AB}"/>
                </a:ext>
              </a:extLst>
            </p:cNvPr>
            <p:cNvSpPr/>
            <p:nvPr/>
          </p:nvSpPr>
          <p:spPr>
            <a:xfrm>
              <a:off x="1263821" y="4209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603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54DDB71B-8464-E57D-7B51-8A841E62F920}"/>
              </a:ext>
            </a:extLst>
          </p:cNvPr>
          <p:cNvGrpSpPr/>
          <p:nvPr/>
        </p:nvGrpSpPr>
        <p:grpSpPr>
          <a:xfrm>
            <a:off x="506427" y="533400"/>
            <a:ext cx="2109709" cy="844142"/>
            <a:chOff x="728741" y="657225"/>
            <a:chExt cx="2109709" cy="844142"/>
          </a:xfrm>
        </p:grpSpPr>
        <p:sp>
          <p:nvSpPr>
            <p:cNvPr id="7" name="Rectangle: Rounded Corners 6">
              <a:extLst>
                <a:ext uri="{FF2B5EF4-FFF2-40B4-BE49-F238E27FC236}">
                  <a16:creationId xmlns:a16="http://schemas.microsoft.com/office/drawing/2014/main" xmlns="" id="{2C556FBF-2A24-5394-58CA-0540F11C723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8DAC067E-64E4-752F-5934-93CB47147CB4}"/>
                </a:ext>
              </a:extLst>
            </p:cNvPr>
            <p:cNvGrpSpPr/>
            <p:nvPr/>
          </p:nvGrpSpPr>
          <p:grpSpPr>
            <a:xfrm>
              <a:off x="728741" y="657225"/>
              <a:ext cx="844142" cy="844142"/>
              <a:chOff x="728741" y="657225"/>
              <a:chExt cx="844142" cy="844142"/>
            </a:xfrm>
          </p:grpSpPr>
          <p:sp>
            <p:nvSpPr>
              <p:cNvPr id="12" name="Oval 11">
                <a:extLst>
                  <a:ext uri="{FF2B5EF4-FFF2-40B4-BE49-F238E27FC236}">
                    <a16:creationId xmlns:a16="http://schemas.microsoft.com/office/drawing/2014/main" xmlns="" id="{DABF924B-D14D-5D8E-2B2E-4CDC1C47EB6B}"/>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49EF29D-5323-AC62-F9DE-0527B8016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3A1124FF-EFFD-F182-6045-4FF7156BD96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3</a:t>
              </a:r>
            </a:p>
          </p:txBody>
        </p:sp>
      </p:grpSp>
      <p:sp>
        <p:nvSpPr>
          <p:cNvPr id="16" name="TextBox 15">
            <a:extLst>
              <a:ext uri="{FF2B5EF4-FFF2-40B4-BE49-F238E27FC236}">
                <a16:creationId xmlns:a16="http://schemas.microsoft.com/office/drawing/2014/main" xmlns="" id="{7597CDDE-3DB2-C164-5704-F0CE7F5FA114}"/>
              </a:ext>
            </a:extLst>
          </p:cNvPr>
          <p:cNvSpPr txBox="1"/>
          <p:nvPr/>
        </p:nvSpPr>
        <p:spPr>
          <a:xfrm>
            <a:off x="2669084" y="691133"/>
            <a:ext cx="3479789" cy="494751"/>
          </a:xfrm>
          <a:prstGeom prst="rect">
            <a:avLst/>
          </a:prstGeom>
          <a:noFill/>
        </p:spPr>
        <p:txBody>
          <a:bodyPr wrap="square" rtlCol="0">
            <a:spAutoFit/>
          </a:bodyPr>
          <a:lstStyle/>
          <a:p>
            <a:pPr>
              <a:lnSpc>
                <a:spcPct val="120000"/>
              </a:lnSpc>
            </a:pPr>
            <a:r>
              <a:rPr lang="en-US" sz="2400" smtClean="0"/>
              <a:t>Xét hệ cân bằng sau:</a:t>
            </a:r>
            <a:endParaRPr lang="en-US" sz="2400" b="1"/>
          </a:p>
        </p:txBody>
      </p:sp>
      <p:grpSp>
        <p:nvGrpSpPr>
          <p:cNvPr id="28" name="Group 27">
            <a:extLst>
              <a:ext uri="{FF2B5EF4-FFF2-40B4-BE49-F238E27FC236}">
                <a16:creationId xmlns:a16="http://schemas.microsoft.com/office/drawing/2014/main" xmlns="" id="{AAAB3F49-D328-17D7-E402-6AEEAF0355C5}"/>
              </a:ext>
            </a:extLst>
          </p:cNvPr>
          <p:cNvGrpSpPr/>
          <p:nvPr/>
        </p:nvGrpSpPr>
        <p:grpSpPr>
          <a:xfrm>
            <a:off x="3676650" y="1309968"/>
            <a:ext cx="4838700" cy="671232"/>
            <a:chOff x="3676650" y="2538693"/>
            <a:chExt cx="4838700" cy="671232"/>
          </a:xfrm>
        </p:grpSpPr>
        <p:sp>
          <p:nvSpPr>
            <p:cNvPr id="29" name="Rectangle 28">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grpSp>
        <p:nvGrpSpPr>
          <p:cNvPr id="22" name="Group 21">
            <a:extLst>
              <a:ext uri="{FF2B5EF4-FFF2-40B4-BE49-F238E27FC236}">
                <a16:creationId xmlns:a16="http://schemas.microsoft.com/office/drawing/2014/main" xmlns="" id="{FF804A95-7CC8-5555-A5F6-46718E026938}"/>
              </a:ext>
            </a:extLst>
          </p:cNvPr>
          <p:cNvGrpSpPr/>
          <p:nvPr/>
        </p:nvGrpSpPr>
        <p:grpSpPr>
          <a:xfrm>
            <a:off x="629950" y="2016802"/>
            <a:ext cx="10354527" cy="4079198"/>
            <a:chOff x="729039" y="3479311"/>
            <a:chExt cx="10354527" cy="4079198"/>
          </a:xfrm>
        </p:grpSpPr>
        <p:sp>
          <p:nvSpPr>
            <p:cNvPr id="23" name="Rectangle 22">
              <a:extLst>
                <a:ext uri="{FF2B5EF4-FFF2-40B4-BE49-F238E27FC236}">
                  <a16:creationId xmlns:a16="http://schemas.microsoft.com/office/drawing/2014/main" xmlns="" id="{C77372C6-7486-D4DE-EBF9-113202AA1548}"/>
                </a:ext>
              </a:extLst>
            </p:cNvPr>
            <p:cNvSpPr/>
            <p:nvPr/>
          </p:nvSpPr>
          <p:spPr>
            <a:xfrm>
              <a:off x="1352550" y="3919094"/>
              <a:ext cx="9731016" cy="3639415"/>
            </a:xfrm>
            <a:prstGeom prst="rect">
              <a:avLst/>
            </a:prstGeom>
            <a:solidFill>
              <a:srgbClr val="E1FFFE"/>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DDC289FD-AA40-EF32-AFCF-A7EAA2F5C190}"/>
                </a:ext>
              </a:extLst>
            </p:cNvPr>
            <p:cNvSpPr txBox="1"/>
            <p:nvPr/>
          </p:nvSpPr>
          <p:spPr>
            <a:xfrm>
              <a:off x="1919288" y="4023870"/>
              <a:ext cx="9003960" cy="3347840"/>
            </a:xfrm>
            <a:prstGeom prst="rect">
              <a:avLst/>
            </a:prstGeom>
            <a:noFill/>
          </p:spPr>
          <p:txBody>
            <a:bodyPr wrap="square" rtlCol="0">
              <a:spAutoFit/>
            </a:bodyPr>
            <a:lstStyle/>
            <a:p>
              <a:pPr algn="just">
                <a:lnSpc>
                  <a:spcPct val="150000"/>
                </a:lnSpc>
              </a:pPr>
              <a:r>
                <a:rPr lang="vi-VN" sz="2400"/>
                <a:t>Viết các biểu thức tính tốc độ phản ứng thuận và tốc độ phản ứng nghịch của phản ứng thuận nghịch sau, biết phản ứng thuận và phản ứng nghịch đều là phản ứng đơn giản</a:t>
              </a:r>
            </a:p>
            <a:p>
              <a:pPr algn="just">
                <a:lnSpc>
                  <a:spcPct val="150000"/>
                </a:lnSpc>
              </a:pPr>
              <a:r>
                <a:rPr lang="vi-VN" sz="2400"/>
                <a:t>aA + bB ⇌ cC + dD</a:t>
              </a:r>
            </a:p>
            <a:p>
              <a:pPr algn="just">
                <a:lnSpc>
                  <a:spcPct val="150000"/>
                </a:lnSpc>
              </a:pPr>
              <a:r>
                <a:rPr lang="vi-VN" sz="2400"/>
                <a:t>Lập tỉ lệ giữa hằng số tốc độ phản ứng thuận và hằng số tốc độ phản ứng nghịch ở trạng thái cân bằng.</a:t>
              </a:r>
            </a:p>
          </p:txBody>
        </p:sp>
        <p:pic>
          <p:nvPicPr>
            <p:cNvPr id="25" name="Picture 24">
              <a:extLst>
                <a:ext uri="{FF2B5EF4-FFF2-40B4-BE49-F238E27FC236}">
                  <a16:creationId xmlns:a16="http://schemas.microsoft.com/office/drawing/2014/main" xmlns="" id="{EBE9675B-2944-AE42-FCB8-0D20E6D1B4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039" y="3479311"/>
              <a:ext cx="1018870" cy="1018870"/>
            </a:xfrm>
            <a:prstGeom prst="rect">
              <a:avLst/>
            </a:prstGeom>
          </p:spPr>
        </p:pic>
      </p:grpSp>
    </p:spTree>
    <p:extLst>
      <p:ext uri="{BB962C8B-B14F-4D97-AF65-F5344CB8AC3E}">
        <p14:creationId xmlns:p14="http://schemas.microsoft.com/office/powerpoint/2010/main" val="103716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54DDB71B-8464-E57D-7B51-8A841E62F920}"/>
              </a:ext>
            </a:extLst>
          </p:cNvPr>
          <p:cNvGrpSpPr/>
          <p:nvPr/>
        </p:nvGrpSpPr>
        <p:grpSpPr>
          <a:xfrm>
            <a:off x="506427" y="533400"/>
            <a:ext cx="2109709" cy="844142"/>
            <a:chOff x="728741" y="657225"/>
            <a:chExt cx="2109709" cy="844142"/>
          </a:xfrm>
        </p:grpSpPr>
        <p:sp>
          <p:nvSpPr>
            <p:cNvPr id="7" name="Rectangle: Rounded Corners 6">
              <a:extLst>
                <a:ext uri="{FF2B5EF4-FFF2-40B4-BE49-F238E27FC236}">
                  <a16:creationId xmlns:a16="http://schemas.microsoft.com/office/drawing/2014/main" xmlns="" id="{2C556FBF-2A24-5394-58CA-0540F11C7231}"/>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8DAC067E-64E4-752F-5934-93CB47147CB4}"/>
                </a:ext>
              </a:extLst>
            </p:cNvPr>
            <p:cNvGrpSpPr/>
            <p:nvPr/>
          </p:nvGrpSpPr>
          <p:grpSpPr>
            <a:xfrm>
              <a:off x="728741" y="657225"/>
              <a:ext cx="844142" cy="844142"/>
              <a:chOff x="728741" y="657225"/>
              <a:chExt cx="844142" cy="844142"/>
            </a:xfrm>
          </p:grpSpPr>
          <p:sp>
            <p:nvSpPr>
              <p:cNvPr id="12" name="Oval 11">
                <a:extLst>
                  <a:ext uri="{FF2B5EF4-FFF2-40B4-BE49-F238E27FC236}">
                    <a16:creationId xmlns:a16="http://schemas.microsoft.com/office/drawing/2014/main" xmlns="" id="{DABF924B-D14D-5D8E-2B2E-4CDC1C47EB6B}"/>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49EF29D-5323-AC62-F9DE-0527B8016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xmlns="" id="{3A1124FF-EFFD-F182-6045-4FF7156BD96F}"/>
                </a:ext>
              </a:extLst>
            </p:cNvPr>
            <p:cNvSpPr txBox="1"/>
            <p:nvPr/>
          </p:nvSpPr>
          <p:spPr>
            <a:xfrm>
              <a:off x="1588023" y="848463"/>
              <a:ext cx="1191352" cy="461665"/>
            </a:xfrm>
            <a:prstGeom prst="rect">
              <a:avLst/>
            </a:prstGeom>
            <a:noFill/>
          </p:spPr>
          <p:txBody>
            <a:bodyPr wrap="none" rtlCol="0">
              <a:spAutoFit/>
            </a:bodyPr>
            <a:lstStyle/>
            <a:p>
              <a:r>
                <a:rPr lang="en-US" sz="2400" b="1">
                  <a:solidFill>
                    <a:schemeClr val="bg1"/>
                  </a:solidFill>
                </a:rPr>
                <a:t>Ví dụ 3</a:t>
              </a:r>
            </a:p>
          </p:txBody>
        </p:sp>
      </p:grpSp>
      <p:sp>
        <p:nvSpPr>
          <p:cNvPr id="16" name="TextBox 15">
            <a:extLst>
              <a:ext uri="{FF2B5EF4-FFF2-40B4-BE49-F238E27FC236}">
                <a16:creationId xmlns:a16="http://schemas.microsoft.com/office/drawing/2014/main" xmlns="" id="{7597CDDE-3DB2-C164-5704-F0CE7F5FA114}"/>
              </a:ext>
            </a:extLst>
          </p:cNvPr>
          <p:cNvSpPr txBox="1"/>
          <p:nvPr/>
        </p:nvSpPr>
        <p:spPr>
          <a:xfrm>
            <a:off x="2669084" y="691133"/>
            <a:ext cx="3479789" cy="494751"/>
          </a:xfrm>
          <a:prstGeom prst="rect">
            <a:avLst/>
          </a:prstGeom>
          <a:noFill/>
        </p:spPr>
        <p:txBody>
          <a:bodyPr wrap="square" rtlCol="0">
            <a:spAutoFit/>
          </a:bodyPr>
          <a:lstStyle/>
          <a:p>
            <a:pPr>
              <a:lnSpc>
                <a:spcPct val="120000"/>
              </a:lnSpc>
            </a:pPr>
            <a:r>
              <a:rPr lang="en-US" sz="2400" smtClean="0"/>
              <a:t>Xét hệ cân bằng sau:</a:t>
            </a:r>
            <a:endParaRPr lang="en-US" sz="2400" b="1"/>
          </a:p>
        </p:txBody>
      </p:sp>
      <p:grpSp>
        <p:nvGrpSpPr>
          <p:cNvPr id="28" name="Group 27">
            <a:extLst>
              <a:ext uri="{FF2B5EF4-FFF2-40B4-BE49-F238E27FC236}">
                <a16:creationId xmlns:a16="http://schemas.microsoft.com/office/drawing/2014/main" xmlns="" id="{AAAB3F49-D328-17D7-E402-6AEEAF0355C5}"/>
              </a:ext>
            </a:extLst>
          </p:cNvPr>
          <p:cNvGrpSpPr/>
          <p:nvPr/>
        </p:nvGrpSpPr>
        <p:grpSpPr>
          <a:xfrm>
            <a:off x="3676650" y="1309968"/>
            <a:ext cx="4838700" cy="671232"/>
            <a:chOff x="3676650" y="2538693"/>
            <a:chExt cx="4838700" cy="671232"/>
          </a:xfrm>
        </p:grpSpPr>
        <p:sp>
          <p:nvSpPr>
            <p:cNvPr id="29" name="Rectangle 28">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sp>
        <p:nvSpPr>
          <p:cNvPr id="27" name="Rectangle: Rounded Corners 30">
            <a:extLst>
              <a:ext uri="{FF2B5EF4-FFF2-40B4-BE49-F238E27FC236}">
                <a16:creationId xmlns:a16="http://schemas.microsoft.com/office/drawing/2014/main" xmlns="" id="{E930CE75-7971-4C5A-B388-30692591225E}"/>
              </a:ext>
            </a:extLst>
          </p:cNvPr>
          <p:cNvSpPr/>
          <p:nvPr/>
        </p:nvSpPr>
        <p:spPr>
          <a:xfrm>
            <a:off x="928498" y="2429142"/>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31" name="Group 30">
            <a:extLst>
              <a:ext uri="{FF2B5EF4-FFF2-40B4-BE49-F238E27FC236}">
                <a16:creationId xmlns:a16="http://schemas.microsoft.com/office/drawing/2014/main" xmlns="" id="{D37011B1-809F-B060-D3EF-6F438B7108E6}"/>
              </a:ext>
            </a:extLst>
          </p:cNvPr>
          <p:cNvGrpSpPr/>
          <p:nvPr/>
        </p:nvGrpSpPr>
        <p:grpSpPr>
          <a:xfrm>
            <a:off x="977391" y="3233803"/>
            <a:ext cx="10502664" cy="577850"/>
            <a:chOff x="1263821" y="4074590"/>
            <a:chExt cx="9585153" cy="577850"/>
          </a:xfrm>
        </p:grpSpPr>
        <p:sp>
          <p:nvSpPr>
            <p:cNvPr id="32" name="TextBox 31">
              <a:extLst>
                <a:ext uri="{FF2B5EF4-FFF2-40B4-BE49-F238E27FC236}">
                  <a16:creationId xmlns:a16="http://schemas.microsoft.com/office/drawing/2014/main" xmlns="" id="{AD14591B-EEE3-036D-F8C4-A679D9FBC7B6}"/>
                </a:ext>
              </a:extLst>
            </p:cNvPr>
            <p:cNvSpPr txBox="1"/>
            <p:nvPr/>
          </p:nvSpPr>
          <p:spPr>
            <a:xfrm>
              <a:off x="1801843" y="4074590"/>
              <a:ext cx="9047131" cy="577850"/>
            </a:xfrm>
            <a:prstGeom prst="rect">
              <a:avLst/>
            </a:prstGeom>
            <a:noFill/>
          </p:spPr>
          <p:txBody>
            <a:bodyPr wrap="square" rtlCol="0">
              <a:spAutoFit/>
            </a:bodyPr>
            <a:lstStyle/>
            <a:p>
              <a:pPr algn="just">
                <a:lnSpc>
                  <a:spcPct val="150000"/>
                </a:lnSpc>
              </a:pPr>
              <a:r>
                <a:rPr lang="en-US" sz="2400"/>
                <a:t>Biểu thức tính tốc độ phản ứng thuận: v</a:t>
              </a:r>
              <a:r>
                <a:rPr lang="en-US" sz="2400" baseline="-25000"/>
                <a:t>t</a:t>
              </a:r>
              <a:r>
                <a:rPr lang="en-US" sz="2400"/>
                <a:t>=k</a:t>
              </a:r>
              <a:r>
                <a:rPr lang="en-US" sz="2400" baseline="-25000"/>
                <a:t>t</a:t>
              </a:r>
              <a:r>
                <a:rPr lang="en-US" sz="2400"/>
                <a:t>[A]</a:t>
              </a:r>
              <a:r>
                <a:rPr lang="en-US" sz="2400" baseline="30000"/>
                <a:t>a</a:t>
              </a:r>
              <a:r>
                <a:rPr lang="en-US" sz="2400"/>
                <a:t>[B]</a:t>
              </a:r>
              <a:r>
                <a:rPr lang="en-US" sz="2400" baseline="30000"/>
                <a:t>b</a:t>
              </a:r>
              <a:endParaRPr lang="en-US" sz="2400" b="1"/>
            </a:p>
          </p:txBody>
        </p:sp>
        <p:sp>
          <p:nvSpPr>
            <p:cNvPr id="33" name="Arrow: Right 8196">
              <a:extLst>
                <a:ext uri="{FF2B5EF4-FFF2-40B4-BE49-F238E27FC236}">
                  <a16:creationId xmlns:a16="http://schemas.microsoft.com/office/drawing/2014/main" xmlns="" id="{2F66FD5A-D34F-7C9E-29FF-0D5A92FC13AB}"/>
                </a:ext>
              </a:extLst>
            </p:cNvPr>
            <p:cNvSpPr/>
            <p:nvPr/>
          </p:nvSpPr>
          <p:spPr>
            <a:xfrm>
              <a:off x="1263821" y="4209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xmlns="" id="{D37011B1-809F-B060-D3EF-6F438B7108E6}"/>
              </a:ext>
            </a:extLst>
          </p:cNvPr>
          <p:cNvGrpSpPr/>
          <p:nvPr/>
        </p:nvGrpSpPr>
        <p:grpSpPr>
          <a:xfrm>
            <a:off x="977391" y="3886200"/>
            <a:ext cx="10502664" cy="577850"/>
            <a:chOff x="1263821" y="4074590"/>
            <a:chExt cx="9585153" cy="577850"/>
          </a:xfrm>
        </p:grpSpPr>
        <p:sp>
          <p:nvSpPr>
            <p:cNvPr id="35" name="TextBox 34">
              <a:extLst>
                <a:ext uri="{FF2B5EF4-FFF2-40B4-BE49-F238E27FC236}">
                  <a16:creationId xmlns:a16="http://schemas.microsoft.com/office/drawing/2014/main" xmlns="" id="{AD14591B-EEE3-036D-F8C4-A679D9FBC7B6}"/>
                </a:ext>
              </a:extLst>
            </p:cNvPr>
            <p:cNvSpPr txBox="1"/>
            <p:nvPr/>
          </p:nvSpPr>
          <p:spPr>
            <a:xfrm>
              <a:off x="1801843" y="4074590"/>
              <a:ext cx="9047131" cy="577850"/>
            </a:xfrm>
            <a:prstGeom prst="rect">
              <a:avLst/>
            </a:prstGeom>
            <a:noFill/>
          </p:spPr>
          <p:txBody>
            <a:bodyPr wrap="square" rtlCol="0">
              <a:spAutoFit/>
            </a:bodyPr>
            <a:lstStyle/>
            <a:p>
              <a:pPr algn="just">
                <a:lnSpc>
                  <a:spcPct val="150000"/>
                </a:lnSpc>
              </a:pPr>
              <a:r>
                <a:rPr lang="en-US" sz="2400"/>
                <a:t>Biểu thức tính tốc độ phản ứng nghịch: v</a:t>
              </a:r>
              <a:r>
                <a:rPr lang="en-US" sz="2400" baseline="-25000"/>
                <a:t>n</a:t>
              </a:r>
              <a:r>
                <a:rPr lang="en-US" sz="2400"/>
                <a:t>=k</a:t>
              </a:r>
              <a:r>
                <a:rPr lang="en-US" sz="2400" baseline="-25000"/>
                <a:t>n</a:t>
              </a:r>
              <a:r>
                <a:rPr lang="en-US" sz="2400"/>
                <a:t>[C]</a:t>
              </a:r>
              <a:r>
                <a:rPr lang="en-US" sz="2400" baseline="30000"/>
                <a:t>c</a:t>
              </a:r>
              <a:r>
                <a:rPr lang="en-US" sz="2400"/>
                <a:t>[D]</a:t>
              </a:r>
              <a:r>
                <a:rPr lang="en-US" sz="2400" baseline="30000"/>
                <a:t>d</a:t>
              </a:r>
              <a:endParaRPr lang="en-US" sz="2400" b="1"/>
            </a:p>
          </p:txBody>
        </p:sp>
        <p:sp>
          <p:nvSpPr>
            <p:cNvPr id="36" name="Arrow: Right 8196">
              <a:extLst>
                <a:ext uri="{FF2B5EF4-FFF2-40B4-BE49-F238E27FC236}">
                  <a16:creationId xmlns:a16="http://schemas.microsoft.com/office/drawing/2014/main" xmlns="" id="{2F66FD5A-D34F-7C9E-29FF-0D5A92FC13AB}"/>
                </a:ext>
              </a:extLst>
            </p:cNvPr>
            <p:cNvSpPr/>
            <p:nvPr/>
          </p:nvSpPr>
          <p:spPr>
            <a:xfrm>
              <a:off x="1263821" y="4209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D37011B1-809F-B060-D3EF-6F438B7108E6}"/>
              </a:ext>
            </a:extLst>
          </p:cNvPr>
          <p:cNvGrpSpPr/>
          <p:nvPr/>
        </p:nvGrpSpPr>
        <p:grpSpPr>
          <a:xfrm>
            <a:off x="977391" y="4572000"/>
            <a:ext cx="10502664" cy="577850"/>
            <a:chOff x="1263821" y="4074590"/>
            <a:chExt cx="9585153" cy="577850"/>
          </a:xfrm>
        </p:grpSpPr>
        <p:sp>
          <p:nvSpPr>
            <p:cNvPr id="38" name="TextBox 37">
              <a:extLst>
                <a:ext uri="{FF2B5EF4-FFF2-40B4-BE49-F238E27FC236}">
                  <a16:creationId xmlns:a16="http://schemas.microsoft.com/office/drawing/2014/main" xmlns="" id="{AD14591B-EEE3-036D-F8C4-A679D9FBC7B6}"/>
                </a:ext>
              </a:extLst>
            </p:cNvPr>
            <p:cNvSpPr txBox="1"/>
            <p:nvPr/>
          </p:nvSpPr>
          <p:spPr>
            <a:xfrm>
              <a:off x="1801843" y="4074590"/>
              <a:ext cx="9047131" cy="577850"/>
            </a:xfrm>
            <a:prstGeom prst="rect">
              <a:avLst/>
            </a:prstGeom>
            <a:noFill/>
          </p:spPr>
          <p:txBody>
            <a:bodyPr wrap="square" rtlCol="0">
              <a:spAutoFit/>
            </a:bodyPr>
            <a:lstStyle/>
            <a:p>
              <a:pPr algn="just">
                <a:lnSpc>
                  <a:spcPct val="150000"/>
                </a:lnSpc>
              </a:pPr>
              <a:r>
                <a:rPr lang="en-US" sz="2400"/>
                <a:t>Ở trạng thái cân bằng </a:t>
              </a:r>
              <a:r>
                <a:rPr lang="en-US" sz="2400" smtClean="0"/>
                <a:t>v</a:t>
              </a:r>
              <a:r>
                <a:rPr lang="en-US" sz="2400" baseline="-25000" smtClean="0"/>
                <a:t>t</a:t>
              </a:r>
              <a:r>
                <a:rPr lang="en-US" sz="2400" smtClean="0"/>
                <a:t> = </a:t>
              </a:r>
              <a:r>
                <a:rPr lang="en-US" sz="2400"/>
                <a:t>v</a:t>
              </a:r>
              <a:r>
                <a:rPr lang="en-US" sz="2400" baseline="-25000"/>
                <a:t>n</a:t>
              </a:r>
              <a:r>
                <a:rPr lang="en-US" sz="2400"/>
                <a:t> ⇔ k</a:t>
              </a:r>
              <a:r>
                <a:rPr lang="en-US" sz="2400" baseline="-25000"/>
                <a:t>t</a:t>
              </a:r>
              <a:r>
                <a:rPr lang="en-US" sz="2400"/>
                <a:t>[A]</a:t>
              </a:r>
              <a:r>
                <a:rPr lang="en-US" sz="2400" baseline="30000"/>
                <a:t>a</a:t>
              </a:r>
              <a:r>
                <a:rPr lang="en-US" sz="2400"/>
                <a:t>[B]</a:t>
              </a:r>
              <a:r>
                <a:rPr lang="en-US" sz="2400" baseline="30000"/>
                <a:t>b</a:t>
              </a:r>
              <a:r>
                <a:rPr lang="en-US" sz="2400"/>
                <a:t> = k</a:t>
              </a:r>
              <a:r>
                <a:rPr lang="en-US" sz="2400" baseline="-25000"/>
                <a:t>n</a:t>
              </a:r>
              <a:r>
                <a:rPr lang="en-US" sz="2400"/>
                <a:t>[C]</a:t>
              </a:r>
              <a:r>
                <a:rPr lang="en-US" sz="2400" baseline="30000"/>
                <a:t>c</a:t>
              </a:r>
              <a:r>
                <a:rPr lang="en-US" sz="2400"/>
                <a:t>[D]</a:t>
              </a:r>
              <a:r>
                <a:rPr lang="en-US" sz="2400" baseline="30000"/>
                <a:t>d</a:t>
              </a:r>
              <a:endParaRPr lang="en-US" sz="2400" b="1"/>
            </a:p>
          </p:txBody>
        </p:sp>
        <p:sp>
          <p:nvSpPr>
            <p:cNvPr id="39" name="Arrow: Right 8196">
              <a:extLst>
                <a:ext uri="{FF2B5EF4-FFF2-40B4-BE49-F238E27FC236}">
                  <a16:creationId xmlns:a16="http://schemas.microsoft.com/office/drawing/2014/main" xmlns="" id="{2F66FD5A-D34F-7C9E-29FF-0D5A92FC13AB}"/>
                </a:ext>
              </a:extLst>
            </p:cNvPr>
            <p:cNvSpPr/>
            <p:nvPr/>
          </p:nvSpPr>
          <p:spPr>
            <a:xfrm>
              <a:off x="1263821" y="4209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xmlns="" id="{AD14591B-EEE3-036D-F8C4-A679D9FBC7B6}"/>
                  </a:ext>
                </a:extLst>
              </p:cNvPr>
              <p:cNvSpPr txBox="1"/>
              <p:nvPr/>
            </p:nvSpPr>
            <p:spPr>
              <a:xfrm>
                <a:off x="1139429" y="5334000"/>
                <a:ext cx="9913141" cy="900888"/>
              </a:xfrm>
              <a:prstGeom prst="rect">
                <a:avLst/>
              </a:prstGeom>
              <a:solidFill>
                <a:schemeClr val="accent6">
                  <a:lumMod val="40000"/>
                  <a:lumOff val="60000"/>
                </a:schemeClr>
              </a:solidFill>
            </p:spPr>
            <p:txBody>
              <a:bodyPr wrap="square" rtlCol="0">
                <a:spAutoFit/>
              </a:bodyPr>
              <a:lstStyle/>
              <a:p>
                <a:pPr algn="ctr"/>
                <a:r>
                  <a:rPr lang="en-US" sz="2800"/>
                  <a:t>⇔ </a:t>
                </a:r>
                <a14:m>
                  <m:oMath xmlns:m="http://schemas.openxmlformats.org/officeDocument/2006/math">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m:rPr>
                                <m:sty m:val="p"/>
                              </m:rPr>
                              <a:rPr lang="en-US" sz="2800">
                                <a:latin typeface="Cambria Math" panose="02040503050406030204" pitchFamily="18" charset="0"/>
                              </a:rPr>
                              <m:t>k</m:t>
                            </m:r>
                          </m:e>
                          <m:sub>
                            <m:r>
                              <m:rPr>
                                <m:sty m:val="p"/>
                              </m:rPr>
                              <a:rPr lang="en-US" sz="2800">
                                <a:latin typeface="Cambria Math" panose="02040503050406030204" pitchFamily="18" charset="0"/>
                              </a:rPr>
                              <m:t>t</m:t>
                            </m:r>
                          </m:sub>
                        </m:sSub>
                      </m:num>
                      <m:den>
                        <m:sSub>
                          <m:sSubPr>
                            <m:ctrlPr>
                              <a:rPr lang="en-US" sz="2800" i="1">
                                <a:latin typeface="Cambria Math" panose="02040503050406030204" pitchFamily="18" charset="0"/>
                              </a:rPr>
                            </m:ctrlPr>
                          </m:sSubPr>
                          <m:e>
                            <m:r>
                              <m:rPr>
                                <m:sty m:val="p"/>
                              </m:rPr>
                              <a:rPr lang="en-US" sz="2800">
                                <a:latin typeface="Cambria Math" panose="02040503050406030204" pitchFamily="18" charset="0"/>
                              </a:rPr>
                              <m:t>k</m:t>
                            </m:r>
                          </m:e>
                          <m:sub>
                            <m:r>
                              <m:rPr>
                                <m:sty m:val="p"/>
                              </m:rPr>
                              <a:rPr lang="en-US" sz="2800">
                                <a:latin typeface="Cambria Math" panose="02040503050406030204" pitchFamily="18" charset="0"/>
                              </a:rPr>
                              <m:t>n</m:t>
                            </m:r>
                          </m:sub>
                        </m:sSub>
                      </m:den>
                    </m:f>
                  </m:oMath>
                </a14:m>
                <a:r>
                  <a:rPr lang="en-US" sz="2800"/>
                  <a:t> = </a:t>
                </a:r>
                <a14:m>
                  <m:oMath xmlns:m="http://schemas.openxmlformats.org/officeDocument/2006/math">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a:latin typeface="Cambria Math" panose="02040503050406030204" pitchFamily="18" charset="0"/>
                              </a:rPr>
                              <m:t>[</m:t>
                            </m:r>
                            <m:r>
                              <m:rPr>
                                <m:sty m:val="p"/>
                              </m:rPr>
                              <a:rPr lang="en-US" sz="2800">
                                <a:latin typeface="Cambria Math" panose="02040503050406030204" pitchFamily="18" charset="0"/>
                              </a:rPr>
                              <m:t>C</m:t>
                            </m:r>
                            <m:r>
                              <a:rPr lang="en-US" sz="2800">
                                <a:latin typeface="Cambria Math" panose="02040503050406030204" pitchFamily="18" charset="0"/>
                              </a:rPr>
                              <m:t>]</m:t>
                            </m:r>
                          </m:e>
                          <m:sup>
                            <m:r>
                              <m:rPr>
                                <m:sty m:val="p"/>
                              </m:rPr>
                              <a:rPr lang="en-US" sz="2800">
                                <a:latin typeface="Cambria Math" panose="02040503050406030204" pitchFamily="18" charset="0"/>
                              </a:rPr>
                              <m:t>c</m:t>
                            </m:r>
                          </m:sup>
                        </m:sSup>
                        <m:sSup>
                          <m:sSupPr>
                            <m:ctrlPr>
                              <a:rPr lang="en-US" sz="2800" i="1">
                                <a:latin typeface="Cambria Math" panose="02040503050406030204" pitchFamily="18" charset="0"/>
                              </a:rPr>
                            </m:ctrlPr>
                          </m:sSupPr>
                          <m:e>
                            <m:r>
                              <a:rPr lang="en-US" sz="2800">
                                <a:latin typeface="Cambria Math" panose="02040503050406030204" pitchFamily="18" charset="0"/>
                              </a:rPr>
                              <m:t>[</m:t>
                            </m:r>
                            <m:r>
                              <m:rPr>
                                <m:sty m:val="p"/>
                              </m:rPr>
                              <a:rPr lang="en-US" sz="2800">
                                <a:latin typeface="Cambria Math" panose="02040503050406030204" pitchFamily="18" charset="0"/>
                              </a:rPr>
                              <m:t>D</m:t>
                            </m:r>
                            <m:r>
                              <a:rPr lang="en-US" sz="2800">
                                <a:latin typeface="Cambria Math" panose="02040503050406030204" pitchFamily="18" charset="0"/>
                              </a:rPr>
                              <m:t>]</m:t>
                            </m:r>
                          </m:e>
                          <m:sup>
                            <m:r>
                              <m:rPr>
                                <m:sty m:val="p"/>
                              </m:rPr>
                              <a:rPr lang="en-US" sz="2800">
                                <a:latin typeface="Cambria Math" panose="02040503050406030204" pitchFamily="18" charset="0"/>
                              </a:rPr>
                              <m:t>d</m:t>
                            </m:r>
                          </m:sup>
                        </m:sSup>
                      </m:num>
                      <m:den>
                        <m:sSup>
                          <m:sSupPr>
                            <m:ctrlPr>
                              <a:rPr lang="en-US" sz="2800" i="1">
                                <a:latin typeface="Cambria Math" panose="02040503050406030204" pitchFamily="18" charset="0"/>
                              </a:rPr>
                            </m:ctrlPr>
                          </m:sSupPr>
                          <m:e>
                            <m:r>
                              <a:rPr lang="en-US" sz="2800">
                                <a:latin typeface="Cambria Math" panose="02040503050406030204" pitchFamily="18" charset="0"/>
                              </a:rPr>
                              <m:t>[</m:t>
                            </m:r>
                            <m:r>
                              <m:rPr>
                                <m:sty m:val="p"/>
                              </m:rPr>
                              <a:rPr lang="en-US" sz="2800">
                                <a:latin typeface="Cambria Math" panose="02040503050406030204" pitchFamily="18" charset="0"/>
                              </a:rPr>
                              <m:t>A</m:t>
                            </m:r>
                            <m:r>
                              <a:rPr lang="en-US" sz="2800">
                                <a:latin typeface="Cambria Math" panose="02040503050406030204" pitchFamily="18" charset="0"/>
                              </a:rPr>
                              <m:t>]</m:t>
                            </m:r>
                          </m:e>
                          <m:sup>
                            <m:r>
                              <m:rPr>
                                <m:sty m:val="p"/>
                              </m:rPr>
                              <a:rPr lang="en-US" sz="2800">
                                <a:latin typeface="Cambria Math" panose="02040503050406030204" pitchFamily="18" charset="0"/>
                              </a:rPr>
                              <m:t>a</m:t>
                            </m:r>
                          </m:sup>
                        </m:sSup>
                        <m:sSup>
                          <m:sSupPr>
                            <m:ctrlPr>
                              <a:rPr lang="en-US" sz="2800" i="1">
                                <a:latin typeface="Cambria Math" panose="02040503050406030204" pitchFamily="18" charset="0"/>
                              </a:rPr>
                            </m:ctrlPr>
                          </m:sSupPr>
                          <m:e>
                            <m:r>
                              <a:rPr lang="en-US" sz="2800">
                                <a:latin typeface="Cambria Math" panose="02040503050406030204" pitchFamily="18" charset="0"/>
                              </a:rPr>
                              <m:t>[</m:t>
                            </m:r>
                            <m:r>
                              <m:rPr>
                                <m:sty m:val="p"/>
                              </m:rPr>
                              <a:rPr lang="en-US" sz="2800">
                                <a:latin typeface="Cambria Math" panose="02040503050406030204" pitchFamily="18" charset="0"/>
                              </a:rPr>
                              <m:t>B</m:t>
                            </m:r>
                            <m:r>
                              <a:rPr lang="en-US" sz="2800">
                                <a:latin typeface="Cambria Math" panose="02040503050406030204" pitchFamily="18" charset="0"/>
                              </a:rPr>
                              <m:t>]</m:t>
                            </m:r>
                          </m:e>
                          <m:sup>
                            <m:r>
                              <m:rPr>
                                <m:sty m:val="p"/>
                              </m:rPr>
                              <a:rPr lang="en-US" sz="2800">
                                <a:latin typeface="Cambria Math" panose="02040503050406030204" pitchFamily="18" charset="0"/>
                              </a:rPr>
                              <m:t>b</m:t>
                            </m:r>
                          </m:sup>
                        </m:sSup>
                      </m:den>
                    </m:f>
                  </m:oMath>
                </a14:m>
                <a:endParaRPr lang="en-US" sz="2400"/>
              </a:p>
            </p:txBody>
          </p:sp>
        </mc:Choice>
        <mc:Fallback xmlns="">
          <p:sp>
            <p:nvSpPr>
              <p:cNvPr id="41" name="TextBox 40">
                <a:extLst>
                  <a:ext uri="{FF2B5EF4-FFF2-40B4-BE49-F238E27FC236}">
                    <a16:creationId xmlns:a16="http://schemas.microsoft.com/office/drawing/2014/main" xmlns="" id="{AD14591B-EEE3-036D-F8C4-A679D9FBC7B6}"/>
                  </a:ext>
                </a:extLst>
              </p:cNvPr>
              <p:cNvSpPr txBox="1">
                <a:spLocks noRot="1" noChangeAspect="1" noMove="1" noResize="1" noEditPoints="1" noAdjustHandles="1" noChangeArrowheads="1" noChangeShapeType="1" noTextEdit="1"/>
              </p:cNvSpPr>
              <p:nvPr/>
            </p:nvSpPr>
            <p:spPr>
              <a:xfrm>
                <a:off x="1139429" y="5334000"/>
                <a:ext cx="9913141" cy="900888"/>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1210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fltVal val="0"/>
                                          </p:val>
                                        </p:tav>
                                        <p:tav tm="100000">
                                          <p:val>
                                            <p:strVal val="#ppt_h"/>
                                          </p:val>
                                        </p:tav>
                                      </p:tavLst>
                                    </p:anim>
                                    <p:animEffect transition="in" filter="fade">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8FD3BAA8-2CDE-AEE1-CBB2-50537236614B}"/>
              </a:ext>
            </a:extLst>
          </p:cNvPr>
          <p:cNvGrpSpPr/>
          <p:nvPr/>
        </p:nvGrpSpPr>
        <p:grpSpPr>
          <a:xfrm>
            <a:off x="3924300" y="1066800"/>
            <a:ext cx="4343400" cy="671232"/>
            <a:chOff x="3924300" y="2538693"/>
            <a:chExt cx="4343400" cy="671232"/>
          </a:xfrm>
        </p:grpSpPr>
        <p:sp>
          <p:nvSpPr>
            <p:cNvPr id="23" name="Rectangle 22">
              <a:extLst>
                <a:ext uri="{FF2B5EF4-FFF2-40B4-BE49-F238E27FC236}">
                  <a16:creationId xmlns:a16="http://schemas.microsoft.com/office/drawing/2014/main" xmlns="" id="{DECC2E06-420B-5D9E-239C-EFAAFE734744}"/>
                </a:ext>
              </a:extLst>
            </p:cNvPr>
            <p:cNvSpPr/>
            <p:nvPr/>
          </p:nvSpPr>
          <p:spPr>
            <a:xfrm>
              <a:off x="3924300" y="2538693"/>
              <a:ext cx="43434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012148E8-CC66-0CB1-77E7-124366F247B1}"/>
                </a:ext>
              </a:extLst>
            </p:cNvPr>
            <p:cNvSpPr txBox="1"/>
            <p:nvPr/>
          </p:nvSpPr>
          <p:spPr>
            <a:xfrm>
              <a:off x="4117189" y="2622224"/>
              <a:ext cx="3957622" cy="523220"/>
            </a:xfrm>
            <a:prstGeom prst="rect">
              <a:avLst/>
            </a:prstGeom>
            <a:noFill/>
          </p:spPr>
          <p:txBody>
            <a:bodyPr wrap="none" rtlCol="0">
              <a:spAutoFit/>
            </a:bodyPr>
            <a:lstStyle/>
            <a:p>
              <a:pPr algn="ctr"/>
              <a:r>
                <a:rPr lang="en-US" sz="2800" b="1">
                  <a:solidFill>
                    <a:srgbClr val="FF0000"/>
                  </a:solidFill>
                  <a:latin typeface="+mj-lt"/>
                </a:rPr>
                <a:t>aA  +  bB  ⇌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cC  </a:t>
              </a:r>
              <a:r>
                <a:rPr lang="en-US" sz="2800" b="1">
                  <a:solidFill>
                    <a:srgbClr val="FF0000"/>
                  </a:solidFill>
                  <a:latin typeface="+mj-lt"/>
                  <a:ea typeface="Yu Gothic" panose="020B0400000000000000" pitchFamily="34" charset="-128"/>
                </a:rPr>
                <a:t>+  </a:t>
              </a:r>
              <a:r>
                <a:rPr lang="en-US" sz="2800" b="1" smtClean="0">
                  <a:solidFill>
                    <a:srgbClr val="FF0000"/>
                  </a:solidFill>
                  <a:latin typeface="+mj-lt"/>
                  <a:ea typeface="Yu Gothic" panose="020B0400000000000000" pitchFamily="34" charset="-128"/>
                </a:rPr>
                <a:t>dD</a:t>
              </a:r>
              <a:endParaRPr lang="en-US" sz="2800" b="1">
                <a:solidFill>
                  <a:srgbClr val="FF0000"/>
                </a:solidFill>
                <a:latin typeface="+mj-lt"/>
              </a:endParaRPr>
            </a:p>
          </p:txBody>
        </p:sp>
      </p:grpSp>
      <p:grpSp>
        <p:nvGrpSpPr>
          <p:cNvPr id="5" name="Group 4">
            <a:extLst>
              <a:ext uri="{FF2B5EF4-FFF2-40B4-BE49-F238E27FC236}">
                <a16:creationId xmlns:a16="http://schemas.microsoft.com/office/drawing/2014/main" xmlns="" id="{78D5C3DE-B476-9AB3-D98C-6F13CF85E280}"/>
              </a:ext>
            </a:extLst>
          </p:cNvPr>
          <p:cNvGrpSpPr/>
          <p:nvPr/>
        </p:nvGrpSpPr>
        <p:grpSpPr>
          <a:xfrm>
            <a:off x="1536443" y="304800"/>
            <a:ext cx="7757106" cy="688911"/>
            <a:chOff x="1536443" y="1039447"/>
            <a:chExt cx="7757106" cy="688911"/>
          </a:xfrm>
        </p:grpSpPr>
        <p:pic>
          <p:nvPicPr>
            <p:cNvPr id="26" name="Picture 25">
              <a:extLst>
                <a:ext uri="{FF2B5EF4-FFF2-40B4-BE49-F238E27FC236}">
                  <a16:creationId xmlns:a16="http://schemas.microsoft.com/office/drawing/2014/main" xmlns="" id="{52FCFB02-23E5-3712-92E7-40F82013E5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6443" y="1039447"/>
              <a:ext cx="688911" cy="688911"/>
            </a:xfrm>
            <a:prstGeom prst="rect">
              <a:avLst/>
            </a:prstGeom>
          </p:spPr>
        </p:pic>
        <p:sp>
          <p:nvSpPr>
            <p:cNvPr id="27" name="TextBox 26">
              <a:extLst>
                <a:ext uri="{FF2B5EF4-FFF2-40B4-BE49-F238E27FC236}">
                  <a16:creationId xmlns:a16="http://schemas.microsoft.com/office/drawing/2014/main" xmlns="" id="{FEF9BD56-B297-AE15-A6B4-181AA225EC04}"/>
                </a:ext>
              </a:extLst>
            </p:cNvPr>
            <p:cNvSpPr txBox="1"/>
            <p:nvPr/>
          </p:nvSpPr>
          <p:spPr>
            <a:xfrm>
              <a:off x="2178957" y="1136527"/>
              <a:ext cx="7114592" cy="494751"/>
            </a:xfrm>
            <a:prstGeom prst="rect">
              <a:avLst/>
            </a:prstGeom>
            <a:noFill/>
          </p:spPr>
          <p:txBody>
            <a:bodyPr wrap="square" rtlCol="0">
              <a:spAutoFit/>
            </a:bodyPr>
            <a:lstStyle/>
            <a:p>
              <a:pPr>
                <a:lnSpc>
                  <a:spcPct val="120000"/>
                </a:lnSpc>
              </a:pPr>
              <a:r>
                <a:rPr lang="en-US" sz="2400"/>
                <a:t>Với một phản ứng thuận nghịch bất kì, chẳng hạn:</a:t>
              </a:r>
            </a:p>
          </p:txBody>
        </p:sp>
      </p:grpSp>
      <p:grpSp>
        <p:nvGrpSpPr>
          <p:cNvPr id="6" name="Group 5">
            <a:extLst>
              <a:ext uri="{FF2B5EF4-FFF2-40B4-BE49-F238E27FC236}">
                <a16:creationId xmlns:a16="http://schemas.microsoft.com/office/drawing/2014/main" xmlns="" id="{F3EA02E4-4EB8-5B94-8FD6-6558A87F0CBA}"/>
              </a:ext>
            </a:extLst>
          </p:cNvPr>
          <p:cNvGrpSpPr/>
          <p:nvPr/>
        </p:nvGrpSpPr>
        <p:grpSpPr>
          <a:xfrm>
            <a:off x="1536443" y="1752600"/>
            <a:ext cx="6693417" cy="688911"/>
            <a:chOff x="1536443" y="2695402"/>
            <a:chExt cx="6693417" cy="688911"/>
          </a:xfrm>
        </p:grpSpPr>
        <p:pic>
          <p:nvPicPr>
            <p:cNvPr id="28" name="Picture 27">
              <a:extLst>
                <a:ext uri="{FF2B5EF4-FFF2-40B4-BE49-F238E27FC236}">
                  <a16:creationId xmlns:a16="http://schemas.microsoft.com/office/drawing/2014/main" xmlns="" id="{9112DC99-0D71-82DF-11CF-EBBCB575C4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6443" y="2695402"/>
              <a:ext cx="688911" cy="688911"/>
            </a:xfrm>
            <a:prstGeom prst="rect">
              <a:avLst/>
            </a:prstGeom>
          </p:spPr>
        </p:pic>
        <p:sp>
          <p:nvSpPr>
            <p:cNvPr id="29" name="TextBox 28">
              <a:extLst>
                <a:ext uri="{FF2B5EF4-FFF2-40B4-BE49-F238E27FC236}">
                  <a16:creationId xmlns:a16="http://schemas.microsoft.com/office/drawing/2014/main" xmlns="" id="{12D3EF7D-3ACE-6E0C-21BA-FCFC9F21A462}"/>
                </a:ext>
              </a:extLst>
            </p:cNvPr>
            <p:cNvSpPr txBox="1"/>
            <p:nvPr/>
          </p:nvSpPr>
          <p:spPr>
            <a:xfrm>
              <a:off x="2178957" y="2792482"/>
              <a:ext cx="6050903" cy="494751"/>
            </a:xfrm>
            <a:prstGeom prst="rect">
              <a:avLst/>
            </a:prstGeom>
            <a:noFill/>
          </p:spPr>
          <p:txBody>
            <a:bodyPr wrap="square" rtlCol="0">
              <a:spAutoFit/>
            </a:bodyPr>
            <a:lstStyle/>
            <a:p>
              <a:pPr>
                <a:lnSpc>
                  <a:spcPct val="120000"/>
                </a:lnSpc>
              </a:pPr>
              <a:r>
                <a:rPr lang="en-US" sz="2400"/>
                <a:t>Khi phản ứng ở trạng thái cân bằng, ta có:</a:t>
              </a:r>
            </a:p>
          </p:txBody>
        </p:sp>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xmlns="" id="{636DFF5C-9549-C446-8CEC-082072111699}"/>
                  </a:ext>
                </a:extLst>
              </p:cNvPr>
              <p:cNvSpPr/>
              <p:nvPr/>
            </p:nvSpPr>
            <p:spPr>
              <a:xfrm>
                <a:off x="4893314" y="2502054"/>
                <a:ext cx="2406537" cy="13841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FF0000"/>
                    </a:solidFill>
                  </a:rPr>
                  <a:t>K</a:t>
                </a:r>
                <a:r>
                  <a:rPr lang="en-US" sz="2800" b="1" baseline="-25000">
                    <a:solidFill>
                      <a:srgbClr val="FF0000"/>
                    </a:solidFill>
                  </a:rPr>
                  <a:t>C</a:t>
                </a:r>
                <a:r>
                  <a:rPr lang="en-US" sz="2800" b="1">
                    <a:solidFill>
                      <a:srgbClr val="FF0000"/>
                    </a:solidFill>
                  </a:rPr>
                  <a:t> = </a:t>
                </a:r>
                <a14:m>
                  <m:oMath xmlns:m="http://schemas.openxmlformats.org/officeDocument/2006/math">
                    <m:f>
                      <m:fPr>
                        <m:ctrlPr>
                          <a:rPr lang="en-US" sz="3600" b="1" i="1">
                            <a:solidFill>
                              <a:srgbClr val="FF0000"/>
                            </a:solidFill>
                            <a:latin typeface="Cambria Math" panose="02040503050406030204" pitchFamily="18" charset="0"/>
                          </a:rPr>
                        </m:ctrlPr>
                      </m:fPr>
                      <m:num>
                        <m:sSup>
                          <m:sSupPr>
                            <m:ctrlPr>
                              <a:rPr lang="en-US" sz="3600" b="1" i="1">
                                <a:solidFill>
                                  <a:srgbClr val="FF0000"/>
                                </a:solidFill>
                                <a:latin typeface="Cambria Math" panose="02040503050406030204" pitchFamily="18" charset="0"/>
                              </a:rPr>
                            </m:ctrlPr>
                          </m:sSupPr>
                          <m:e>
                            <m:r>
                              <a:rPr lang="en-US" sz="3600" b="1" i="0">
                                <a:solidFill>
                                  <a:srgbClr val="FF0000"/>
                                </a:solidFill>
                                <a:latin typeface="Cambria Math" panose="02040503050406030204" pitchFamily="18" charset="0"/>
                              </a:rPr>
                              <m:t>[</m:t>
                            </m:r>
                            <m:r>
                              <a:rPr lang="en-US" sz="3600" b="1" i="0">
                                <a:solidFill>
                                  <a:srgbClr val="FF0000"/>
                                </a:solidFill>
                                <a:latin typeface="Cambria Math" panose="02040503050406030204" pitchFamily="18" charset="0"/>
                              </a:rPr>
                              <m:t>𝐂</m:t>
                            </m:r>
                            <m:r>
                              <a:rPr lang="en-US" sz="3600" b="1" i="0">
                                <a:solidFill>
                                  <a:srgbClr val="FF0000"/>
                                </a:solidFill>
                                <a:latin typeface="Cambria Math" panose="02040503050406030204" pitchFamily="18" charset="0"/>
                              </a:rPr>
                              <m:t>]</m:t>
                            </m:r>
                          </m:e>
                          <m:sup>
                            <m:r>
                              <a:rPr lang="en-US" sz="3600" b="1" i="0">
                                <a:solidFill>
                                  <a:srgbClr val="FF0000"/>
                                </a:solidFill>
                                <a:latin typeface="Cambria Math" panose="02040503050406030204" pitchFamily="18" charset="0"/>
                              </a:rPr>
                              <m:t>𝐜</m:t>
                            </m:r>
                          </m:sup>
                        </m:sSup>
                        <m:sSup>
                          <m:sSupPr>
                            <m:ctrlPr>
                              <a:rPr lang="en-US" sz="3600" b="1" i="1">
                                <a:solidFill>
                                  <a:srgbClr val="FF0000"/>
                                </a:solidFill>
                                <a:latin typeface="Cambria Math" panose="02040503050406030204" pitchFamily="18" charset="0"/>
                              </a:rPr>
                            </m:ctrlPr>
                          </m:sSupPr>
                          <m:e>
                            <m:r>
                              <a:rPr lang="en-US" sz="3600" b="1" i="0">
                                <a:solidFill>
                                  <a:srgbClr val="FF0000"/>
                                </a:solidFill>
                                <a:latin typeface="Cambria Math" panose="02040503050406030204" pitchFamily="18" charset="0"/>
                              </a:rPr>
                              <m:t>[</m:t>
                            </m:r>
                            <m:r>
                              <a:rPr lang="en-US" sz="3600" b="1" i="0">
                                <a:solidFill>
                                  <a:srgbClr val="FF0000"/>
                                </a:solidFill>
                                <a:latin typeface="Cambria Math" panose="02040503050406030204" pitchFamily="18" charset="0"/>
                              </a:rPr>
                              <m:t>𝐃</m:t>
                            </m:r>
                            <m:r>
                              <a:rPr lang="en-US" sz="3600" b="1" i="0">
                                <a:solidFill>
                                  <a:srgbClr val="FF0000"/>
                                </a:solidFill>
                                <a:latin typeface="Cambria Math" panose="02040503050406030204" pitchFamily="18" charset="0"/>
                              </a:rPr>
                              <m:t>]</m:t>
                            </m:r>
                          </m:e>
                          <m:sup>
                            <m:r>
                              <a:rPr lang="en-US" sz="3600" b="1" i="0">
                                <a:solidFill>
                                  <a:srgbClr val="FF0000"/>
                                </a:solidFill>
                                <a:latin typeface="Cambria Math" panose="02040503050406030204" pitchFamily="18" charset="0"/>
                              </a:rPr>
                              <m:t>𝐝</m:t>
                            </m:r>
                          </m:sup>
                        </m:sSup>
                      </m:num>
                      <m:den>
                        <m:sSup>
                          <m:sSupPr>
                            <m:ctrlPr>
                              <a:rPr lang="en-US" sz="3600" b="1" i="1">
                                <a:solidFill>
                                  <a:srgbClr val="FF0000"/>
                                </a:solidFill>
                                <a:latin typeface="Cambria Math" panose="02040503050406030204" pitchFamily="18" charset="0"/>
                              </a:rPr>
                            </m:ctrlPr>
                          </m:sSupPr>
                          <m:e>
                            <m:r>
                              <a:rPr lang="en-US" sz="3600" b="1" i="0">
                                <a:solidFill>
                                  <a:srgbClr val="FF0000"/>
                                </a:solidFill>
                                <a:latin typeface="Cambria Math" panose="02040503050406030204" pitchFamily="18" charset="0"/>
                              </a:rPr>
                              <m:t>[</m:t>
                            </m:r>
                            <m:r>
                              <a:rPr lang="en-US" sz="3600" b="1" i="0">
                                <a:solidFill>
                                  <a:srgbClr val="FF0000"/>
                                </a:solidFill>
                                <a:latin typeface="Cambria Math" panose="02040503050406030204" pitchFamily="18" charset="0"/>
                              </a:rPr>
                              <m:t>𝐀</m:t>
                            </m:r>
                            <m:r>
                              <a:rPr lang="en-US" sz="3600" b="1" i="0">
                                <a:solidFill>
                                  <a:srgbClr val="FF0000"/>
                                </a:solidFill>
                                <a:latin typeface="Cambria Math" panose="02040503050406030204" pitchFamily="18" charset="0"/>
                              </a:rPr>
                              <m:t>]</m:t>
                            </m:r>
                          </m:e>
                          <m:sup>
                            <m:r>
                              <a:rPr lang="en-US" sz="3600" b="1" i="0">
                                <a:solidFill>
                                  <a:srgbClr val="FF0000"/>
                                </a:solidFill>
                                <a:latin typeface="Cambria Math" panose="02040503050406030204" pitchFamily="18" charset="0"/>
                              </a:rPr>
                              <m:t>𝐚</m:t>
                            </m:r>
                          </m:sup>
                        </m:sSup>
                        <m:sSup>
                          <m:sSupPr>
                            <m:ctrlPr>
                              <a:rPr lang="en-US" sz="3600" b="1" i="1">
                                <a:solidFill>
                                  <a:srgbClr val="FF0000"/>
                                </a:solidFill>
                                <a:latin typeface="Cambria Math" panose="02040503050406030204" pitchFamily="18" charset="0"/>
                              </a:rPr>
                            </m:ctrlPr>
                          </m:sSupPr>
                          <m:e>
                            <m:r>
                              <a:rPr lang="en-US" sz="3600" b="1" i="0">
                                <a:solidFill>
                                  <a:srgbClr val="FF0000"/>
                                </a:solidFill>
                                <a:latin typeface="Cambria Math" panose="02040503050406030204" pitchFamily="18" charset="0"/>
                              </a:rPr>
                              <m:t>[</m:t>
                            </m:r>
                            <m:r>
                              <a:rPr lang="en-US" sz="3600" b="1" i="0">
                                <a:solidFill>
                                  <a:srgbClr val="FF0000"/>
                                </a:solidFill>
                                <a:latin typeface="Cambria Math" panose="02040503050406030204" pitchFamily="18" charset="0"/>
                              </a:rPr>
                              <m:t>𝐁</m:t>
                            </m:r>
                            <m:r>
                              <a:rPr lang="en-US" sz="3600" b="1" i="0">
                                <a:solidFill>
                                  <a:srgbClr val="FF0000"/>
                                </a:solidFill>
                                <a:latin typeface="Cambria Math" panose="02040503050406030204" pitchFamily="18" charset="0"/>
                              </a:rPr>
                              <m:t>]</m:t>
                            </m:r>
                          </m:e>
                          <m:sup>
                            <m:r>
                              <a:rPr lang="en-US" sz="3600" b="1" i="0">
                                <a:solidFill>
                                  <a:srgbClr val="FF0000"/>
                                </a:solidFill>
                                <a:latin typeface="Cambria Math" panose="02040503050406030204" pitchFamily="18" charset="0"/>
                              </a:rPr>
                              <m:t>𝐛</m:t>
                            </m:r>
                          </m:sup>
                        </m:sSup>
                      </m:den>
                    </m:f>
                  </m:oMath>
                </a14:m>
                <a:endParaRPr lang="en-US" sz="2800" b="1">
                  <a:solidFill>
                    <a:srgbClr val="FF0000"/>
                  </a:solidFill>
                </a:endParaRPr>
              </a:p>
            </p:txBody>
          </p:sp>
        </mc:Choice>
        <mc:Fallback xmlns="">
          <p:sp>
            <p:nvSpPr>
              <p:cNvPr id="31" name="Rectangle 30">
                <a:extLst>
                  <a:ext uri="{FF2B5EF4-FFF2-40B4-BE49-F238E27FC236}">
                    <a16:creationId xmlns:a16="http://schemas.microsoft.com/office/drawing/2014/main" xmlns="" id="{636DFF5C-9549-C446-8CEC-082072111699}"/>
                  </a:ext>
                </a:extLst>
              </p:cNvPr>
              <p:cNvSpPr>
                <a:spLocks noRot="1" noChangeAspect="1" noMove="1" noResize="1" noEditPoints="1" noAdjustHandles="1" noChangeArrowheads="1" noChangeShapeType="1" noTextEdit="1"/>
              </p:cNvSpPr>
              <p:nvPr/>
            </p:nvSpPr>
            <p:spPr>
              <a:xfrm>
                <a:off x="4893314" y="2502054"/>
                <a:ext cx="2406537" cy="1384146"/>
              </a:xfrm>
              <a:prstGeom prst="rect">
                <a:avLst/>
              </a:prstGeom>
              <a:blipFill rotWithShape="0">
                <a:blip r:embed="rId8"/>
                <a:stretch>
                  <a:fillRect l="-5330"/>
                </a:stretch>
              </a:blipFill>
              <a:ln>
                <a:noFill/>
              </a:ln>
            </p:spPr>
            <p:txBody>
              <a:bodyPr/>
              <a:lstStyle/>
              <a:p>
                <a:r>
                  <a:rPr lang="en-US">
                    <a:noFill/>
                  </a:rPr>
                  <a:t> </a:t>
                </a:r>
              </a:p>
            </p:txBody>
          </p:sp>
        </mc:Fallback>
      </mc:AlternateContent>
      <p:grpSp>
        <p:nvGrpSpPr>
          <p:cNvPr id="40" name="Group 39">
            <a:extLst>
              <a:ext uri="{FF2B5EF4-FFF2-40B4-BE49-F238E27FC236}">
                <a16:creationId xmlns:a16="http://schemas.microsoft.com/office/drawing/2014/main" xmlns="" id="{EF8C661F-BA78-DFBE-A8D3-967EB15CB6FD}"/>
              </a:ext>
            </a:extLst>
          </p:cNvPr>
          <p:cNvGrpSpPr/>
          <p:nvPr/>
        </p:nvGrpSpPr>
        <p:grpSpPr>
          <a:xfrm>
            <a:off x="6858000" y="4653250"/>
            <a:ext cx="4785360" cy="1518950"/>
            <a:chOff x="7482840" y="4695347"/>
            <a:chExt cx="4236720" cy="1518950"/>
          </a:xfrm>
        </p:grpSpPr>
        <p:sp>
          <p:nvSpPr>
            <p:cNvPr id="39" name="Rectangle: Rounded Corners 38">
              <a:extLst>
                <a:ext uri="{FF2B5EF4-FFF2-40B4-BE49-F238E27FC236}">
                  <a16:creationId xmlns:a16="http://schemas.microsoft.com/office/drawing/2014/main" xmlns="" id="{07E9E800-27B2-EE53-EC57-258D459BA497}"/>
                </a:ext>
              </a:extLst>
            </p:cNvPr>
            <p:cNvSpPr/>
            <p:nvPr/>
          </p:nvSpPr>
          <p:spPr>
            <a:xfrm>
              <a:off x="7482840" y="4695347"/>
              <a:ext cx="4236720" cy="1518950"/>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54DC3338-9ACC-5CB5-D5E1-7FC719654424}"/>
                </a:ext>
              </a:extLst>
            </p:cNvPr>
            <p:cNvSpPr txBox="1"/>
            <p:nvPr/>
          </p:nvSpPr>
          <p:spPr>
            <a:xfrm>
              <a:off x="7594600" y="4842310"/>
              <a:ext cx="4013200" cy="1200329"/>
            </a:xfrm>
            <a:prstGeom prst="rect">
              <a:avLst/>
            </a:prstGeom>
            <a:noFill/>
          </p:spPr>
          <p:txBody>
            <a:bodyPr wrap="square" rtlCol="0">
              <a:spAutoFit/>
            </a:bodyPr>
            <a:lstStyle/>
            <a:p>
              <a:r>
                <a:rPr lang="en-US"/>
                <a:t>- </a:t>
              </a:r>
              <a:r>
                <a:rPr lang="en-US" sz="2400"/>
                <a:t>Chất rắn không xuất hiện trong biểu thức tính KC.</a:t>
              </a:r>
            </a:p>
            <a:p>
              <a:r>
                <a:rPr lang="en-US" sz="2400"/>
                <a:t>- K</a:t>
              </a:r>
              <a:r>
                <a:rPr lang="en-US" sz="2400" baseline="-25000"/>
                <a:t>C</a:t>
              </a:r>
              <a:r>
                <a:rPr lang="en-US" sz="2400"/>
                <a:t> chỉ phụ thuộc nhiệt độ</a:t>
              </a:r>
              <a:r>
                <a:rPr lang="en-US" sz="2400" smtClean="0"/>
                <a:t>.</a:t>
              </a:r>
              <a:endParaRPr lang="en-US" sz="2400"/>
            </a:p>
          </p:txBody>
        </p:sp>
      </p:grpSp>
      <p:grpSp>
        <p:nvGrpSpPr>
          <p:cNvPr id="37" name="Group 36">
            <a:extLst>
              <a:ext uri="{FF2B5EF4-FFF2-40B4-BE49-F238E27FC236}">
                <a16:creationId xmlns:a16="http://schemas.microsoft.com/office/drawing/2014/main" xmlns="" id="{542E76A9-8C3A-344A-AEDB-B49D944C17F8}"/>
              </a:ext>
            </a:extLst>
          </p:cNvPr>
          <p:cNvGrpSpPr/>
          <p:nvPr/>
        </p:nvGrpSpPr>
        <p:grpSpPr>
          <a:xfrm>
            <a:off x="581578" y="4243607"/>
            <a:ext cx="5971622" cy="2233393"/>
            <a:chOff x="692508" y="3711893"/>
            <a:chExt cx="6781312" cy="2233393"/>
          </a:xfrm>
        </p:grpSpPr>
        <p:grpSp>
          <p:nvGrpSpPr>
            <p:cNvPr id="36" name="Group 35">
              <a:extLst>
                <a:ext uri="{FF2B5EF4-FFF2-40B4-BE49-F238E27FC236}">
                  <a16:creationId xmlns:a16="http://schemas.microsoft.com/office/drawing/2014/main" xmlns="" id="{7E702534-56F7-7DD7-4ADD-B53773659B42}"/>
                </a:ext>
              </a:extLst>
            </p:cNvPr>
            <p:cNvGrpSpPr/>
            <p:nvPr/>
          </p:nvGrpSpPr>
          <p:grpSpPr>
            <a:xfrm>
              <a:off x="692508" y="3711893"/>
              <a:ext cx="6781312" cy="2233393"/>
              <a:chOff x="365935" y="3582029"/>
              <a:chExt cx="9556687" cy="1987427"/>
            </a:xfrm>
          </p:grpSpPr>
          <p:sp>
            <p:nvSpPr>
              <p:cNvPr id="34" name="Rectangle: Rounded Corners 33">
                <a:extLst>
                  <a:ext uri="{FF2B5EF4-FFF2-40B4-BE49-F238E27FC236}">
                    <a16:creationId xmlns:a16="http://schemas.microsoft.com/office/drawing/2014/main" xmlns="" id="{A23381A5-85AE-A0F5-79DC-E2824598F371}"/>
                  </a:ext>
                </a:extLst>
              </p:cNvPr>
              <p:cNvSpPr/>
              <p:nvPr/>
            </p:nvSpPr>
            <p:spPr>
              <a:xfrm rot="21480000">
                <a:off x="436806" y="3582029"/>
                <a:ext cx="9406167" cy="1987427"/>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1C9541C-5150-2346-BE2D-51CC14E0FEB2}"/>
                  </a:ext>
                </a:extLst>
              </p:cNvPr>
              <p:cNvSpPr/>
              <p:nvPr/>
            </p:nvSpPr>
            <p:spPr>
              <a:xfrm>
                <a:off x="365935" y="3801438"/>
                <a:ext cx="9556687" cy="1554056"/>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43A6CCA0-0DEB-B2B2-3E19-A02B6A316685}"/>
                </a:ext>
              </a:extLst>
            </p:cNvPr>
            <p:cNvSpPr txBox="1"/>
            <p:nvPr/>
          </p:nvSpPr>
          <p:spPr>
            <a:xfrm>
              <a:off x="874499" y="4166115"/>
              <a:ext cx="6450031" cy="1421928"/>
            </a:xfrm>
            <a:prstGeom prst="rect">
              <a:avLst/>
            </a:prstGeom>
            <a:noFill/>
          </p:spPr>
          <p:txBody>
            <a:bodyPr wrap="square" rtlCol="0">
              <a:spAutoFit/>
            </a:bodyPr>
            <a:lstStyle/>
            <a:p>
              <a:pPr algn="just">
                <a:lnSpc>
                  <a:spcPct val="120000"/>
                </a:lnSpc>
              </a:pPr>
              <a:r>
                <a:rPr lang="en-US"/>
                <a:t>a, b, </a:t>
              </a:r>
              <a:r>
                <a:rPr lang="en-US" smtClean="0"/>
                <a:t>c, d </a:t>
              </a:r>
              <a:r>
                <a:rPr lang="en-US"/>
                <a:t>lần lượt là hệ số tỉ lượng tương ứng của các chất A, B, M, N trong phương trình hóa </a:t>
              </a:r>
              <a:r>
                <a:rPr lang="en-US" smtClean="0"/>
                <a:t>học</a:t>
              </a:r>
            </a:p>
            <a:p>
              <a:pPr algn="just">
                <a:lnSpc>
                  <a:spcPct val="120000"/>
                </a:lnSpc>
              </a:pPr>
              <a:r>
                <a:rPr lang="en-US" smtClean="0"/>
                <a:t>[A], [B], [C], [D] </a:t>
              </a:r>
              <a:r>
                <a:rPr lang="en-US"/>
                <a:t>lần lượt là nồng độ mol của các chất A, B, </a:t>
              </a:r>
              <a:r>
                <a:rPr lang="en-US" smtClean="0"/>
                <a:t>C, D ở trạng thái cân bằng</a:t>
              </a:r>
              <a:endParaRPr lang="en-US"/>
            </a:p>
          </p:txBody>
        </p:sp>
      </p:grpSp>
    </p:spTree>
    <p:extLst>
      <p:ext uri="{BB962C8B-B14F-4D97-AF65-F5344CB8AC3E}">
        <p14:creationId xmlns:p14="http://schemas.microsoft.com/office/powerpoint/2010/main" val="1374544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ppt_x"/>
                                          </p:val>
                                        </p:tav>
                                        <p:tav tm="100000">
                                          <p:val>
                                            <p:strVal val="#ppt_x"/>
                                          </p:val>
                                        </p:tav>
                                      </p:tavLst>
                                    </p:anim>
                                    <p:anim calcmode="lin" valueType="num">
                                      <p:cBhvr additive="base">
                                        <p:cTn id="2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0110DD4-4251-E35E-7D00-C4BA454DBE14}"/>
              </a:ext>
            </a:extLst>
          </p:cNvPr>
          <p:cNvGrpSpPr/>
          <p:nvPr/>
        </p:nvGrpSpPr>
        <p:grpSpPr>
          <a:xfrm>
            <a:off x="952500" y="685800"/>
            <a:ext cx="10287000" cy="834216"/>
            <a:chOff x="952500" y="1288416"/>
            <a:chExt cx="10287000" cy="834216"/>
          </a:xfrm>
        </p:grpSpPr>
        <p:sp>
          <p:nvSpPr>
            <p:cNvPr id="39" name="Rectangle: Rounded Corners 38">
              <a:extLst>
                <a:ext uri="{FF2B5EF4-FFF2-40B4-BE49-F238E27FC236}">
                  <a16:creationId xmlns:a16="http://schemas.microsoft.com/office/drawing/2014/main" xmlns="" id="{07E9E800-27B2-EE53-EC57-258D459BA497}"/>
                </a:ext>
              </a:extLst>
            </p:cNvPr>
            <p:cNvSpPr/>
            <p:nvPr/>
          </p:nvSpPr>
          <p:spPr>
            <a:xfrm>
              <a:off x="952500" y="1288416"/>
              <a:ext cx="10287000" cy="834216"/>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54DC3338-9ACC-5CB5-D5E1-7FC719654424}"/>
                </a:ext>
              </a:extLst>
            </p:cNvPr>
            <p:cNvSpPr txBox="1"/>
            <p:nvPr/>
          </p:nvSpPr>
          <p:spPr>
            <a:xfrm>
              <a:off x="1143000" y="1434983"/>
              <a:ext cx="9906000" cy="508601"/>
            </a:xfrm>
            <a:prstGeom prst="rect">
              <a:avLst/>
            </a:prstGeom>
            <a:noFill/>
          </p:spPr>
          <p:txBody>
            <a:bodyPr wrap="square" rtlCol="0">
              <a:spAutoFit/>
            </a:bodyPr>
            <a:lstStyle/>
            <a:p>
              <a:pPr algn="just">
                <a:lnSpc>
                  <a:spcPct val="125000"/>
                </a:lnSpc>
              </a:pPr>
              <a:r>
                <a:rPr lang="en-US" sz="2400" i="1"/>
                <a:t>- K</a:t>
              </a:r>
              <a:r>
                <a:rPr lang="en-US" sz="2400" i="1" baseline="-25000"/>
                <a:t>C</a:t>
              </a:r>
              <a:r>
                <a:rPr lang="en-US" sz="2400" i="1"/>
                <a:t> có ý nghĩa quan trọng, cho biết mức độ phản ứng.</a:t>
              </a:r>
              <a:endParaRPr lang="vi-VN" sz="2400"/>
            </a:p>
          </p:txBody>
        </p:sp>
      </p:grpSp>
      <p:grpSp>
        <p:nvGrpSpPr>
          <p:cNvPr id="33" name="Group 32">
            <a:extLst>
              <a:ext uri="{FF2B5EF4-FFF2-40B4-BE49-F238E27FC236}">
                <a16:creationId xmlns:a16="http://schemas.microsoft.com/office/drawing/2014/main" xmlns="" id="{F2DD6095-6663-5F99-D784-1DF4F3503A76}"/>
              </a:ext>
            </a:extLst>
          </p:cNvPr>
          <p:cNvGrpSpPr/>
          <p:nvPr/>
        </p:nvGrpSpPr>
        <p:grpSpPr>
          <a:xfrm>
            <a:off x="4885230" y="1752600"/>
            <a:ext cx="2421539" cy="844142"/>
            <a:chOff x="728741" y="657225"/>
            <a:chExt cx="2421539" cy="844142"/>
          </a:xfrm>
        </p:grpSpPr>
        <p:sp>
          <p:nvSpPr>
            <p:cNvPr id="34" name="Rectangle: Rounded Corners 7">
              <a:extLst>
                <a:ext uri="{FF2B5EF4-FFF2-40B4-BE49-F238E27FC236}">
                  <a16:creationId xmlns:a16="http://schemas.microsoft.com/office/drawing/2014/main" xmlns="" id="{A91AF14E-0F44-E7D6-26BE-45A607E50801}"/>
                </a:ext>
              </a:extLst>
            </p:cNvPr>
            <p:cNvSpPr/>
            <p:nvPr/>
          </p:nvSpPr>
          <p:spPr>
            <a:xfrm>
              <a:off x="1163315" y="800100"/>
              <a:ext cx="198696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7" name="Oval 36">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Picture 39">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36" name="TextBox 35">
              <a:extLst>
                <a:ext uri="{FF2B5EF4-FFF2-40B4-BE49-F238E27FC236}">
                  <a16:creationId xmlns:a16="http://schemas.microsoft.com/office/drawing/2014/main" xmlns="" id="{FC93900F-0BB7-C01E-4AD0-A77A51F60C1F}"/>
                </a:ext>
              </a:extLst>
            </p:cNvPr>
            <p:cNvSpPr txBox="1"/>
            <p:nvPr/>
          </p:nvSpPr>
          <p:spPr>
            <a:xfrm>
              <a:off x="1778680" y="833808"/>
              <a:ext cx="934871" cy="461665"/>
            </a:xfrm>
            <a:prstGeom prst="rect">
              <a:avLst/>
            </a:prstGeom>
            <a:noFill/>
          </p:spPr>
          <p:txBody>
            <a:bodyPr wrap="none" rtlCol="0">
              <a:spAutoFit/>
            </a:bodyPr>
            <a:lstStyle/>
            <a:p>
              <a:r>
                <a:rPr lang="en-US" sz="2400" b="1">
                  <a:solidFill>
                    <a:prstClr val="white"/>
                  </a:solidFill>
                </a:rPr>
                <a:t>Ví </a:t>
              </a:r>
              <a:r>
                <a:rPr lang="en-US" sz="2400" b="1" smtClean="0">
                  <a:solidFill>
                    <a:prstClr val="white"/>
                  </a:solidFill>
                </a:rPr>
                <a:t>dụ</a:t>
              </a:r>
              <a:endParaRPr lang="en-US" sz="2400" b="1">
                <a:solidFill>
                  <a:prstClr val="white"/>
                </a:solidFill>
              </a:endParaRPr>
            </a:p>
          </p:txBody>
        </p:sp>
      </p:grpSp>
      <p:pic>
        <p:nvPicPr>
          <p:cNvPr id="48" name="Picture 4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6123" y="2743200"/>
            <a:ext cx="4759754" cy="1116029"/>
          </a:xfrm>
          <a:prstGeom prst="rect">
            <a:avLst/>
          </a:prstGeom>
          <a:noFill/>
          <a:ln>
            <a:noFill/>
          </a:ln>
        </p:spPr>
      </p:pic>
      <p:sp>
        <p:nvSpPr>
          <p:cNvPr id="49" name="Text Box 2"/>
          <p:cNvSpPr txBox="1">
            <a:spLocks noChangeArrowheads="1"/>
          </p:cNvSpPr>
          <p:nvPr/>
        </p:nvSpPr>
        <p:spPr bwMode="auto">
          <a:xfrm>
            <a:off x="5319804" y="4153810"/>
            <a:ext cx="5729196" cy="2198494"/>
          </a:xfrm>
          <a:prstGeom prst="rect">
            <a:avLst/>
          </a:prstGeom>
          <a:noFill/>
          <a:ln w="9525">
            <a:solidFill>
              <a:schemeClr val="tx1"/>
            </a:solidFill>
            <a:miter lim="800000"/>
            <a:headEnd/>
            <a:tailEnd/>
          </a:ln>
        </p:spPr>
        <p:txBody>
          <a:bodyPr rot="0" vert="horz" wrap="square" lIns="91440" tIns="45720" rIns="91440" bIns="45720" anchor="t" anchorCtr="0">
            <a:noAutofit/>
          </a:bodyPr>
          <a:lstStyle/>
          <a:p>
            <a:pPr marL="0" marR="0" algn="just">
              <a:lnSpc>
                <a:spcPct val="115000"/>
              </a:lnSpc>
              <a:spcBef>
                <a:spcPts val="0"/>
              </a:spcBef>
              <a:spcAft>
                <a:spcPts val="1000"/>
              </a:spcAft>
            </a:pPr>
            <a:r>
              <a:rPr lang="en-US" sz="2400">
                <a:effectLst/>
                <a:latin typeface="+mj-lt"/>
                <a:ea typeface="Calibri" panose="020F0502020204030204" pitchFamily="34" charset="0"/>
                <a:cs typeface="Times New Roman" panose="02020603050405020304" pitchFamily="18" charset="0"/>
              </a:rPr>
              <a:t>K</a:t>
            </a:r>
            <a:r>
              <a:rPr lang="en-US" sz="2400" baseline="-25000">
                <a:effectLst/>
                <a:latin typeface="+mj-lt"/>
                <a:ea typeface="Calibri" panose="020F0502020204030204" pitchFamily="34" charset="0"/>
                <a:cs typeface="Times New Roman" panose="02020603050405020304" pitchFamily="18" charset="0"/>
              </a:rPr>
              <a:t>C</a:t>
            </a:r>
            <a:r>
              <a:rPr lang="en-US" sz="2400">
                <a:effectLst/>
                <a:latin typeface="+mj-lt"/>
                <a:ea typeface="Calibri" panose="020F0502020204030204" pitchFamily="34" charset="0"/>
                <a:cs typeface="Times New Roman" panose="02020603050405020304" pitchFamily="18" charset="0"/>
              </a:rPr>
              <a:t> của phản ứng này rất </a:t>
            </a:r>
            <a:r>
              <a:rPr lang="en-US" sz="2400" b="1" smtClean="0">
                <a:effectLst/>
                <a:latin typeface="+mj-lt"/>
                <a:ea typeface="Calibri" panose="020F0502020204030204" pitchFamily="34" charset="0"/>
                <a:cs typeface="Times New Roman" panose="02020603050405020304" pitchFamily="18" charset="0"/>
              </a:rPr>
              <a:t>nhỏ</a:t>
            </a:r>
            <a:r>
              <a:rPr lang="en-US" sz="2400" smtClean="0">
                <a:effectLst/>
                <a:latin typeface="+mj-lt"/>
                <a:ea typeface="Calibri" panose="020F0502020204030204" pitchFamily="34" charset="0"/>
                <a:cs typeface="Times New Roman" panose="02020603050405020304" pitchFamily="18" charset="0"/>
              </a:rPr>
              <a:t>, </a:t>
            </a:r>
            <a:r>
              <a:rPr lang="en-US" sz="2400">
                <a:effectLst/>
                <a:latin typeface="+mj-lt"/>
                <a:ea typeface="Calibri" panose="020F0502020204030204" pitchFamily="34" charset="0"/>
                <a:cs typeface="Times New Roman" panose="02020603050405020304" pitchFamily="18" charset="0"/>
              </a:rPr>
              <a:t>vì vậy phản ứng </a:t>
            </a:r>
            <a:r>
              <a:rPr lang="en-US" sz="2400" b="1" i="1">
                <a:effectLst/>
                <a:latin typeface="+mj-lt"/>
                <a:ea typeface="Calibri" panose="020F0502020204030204" pitchFamily="34" charset="0"/>
                <a:cs typeface="Times New Roman" panose="02020603050405020304" pitchFamily="18" charset="0"/>
              </a:rPr>
              <a:t>thuận</a:t>
            </a:r>
            <a:r>
              <a:rPr lang="en-US" sz="2400">
                <a:effectLst/>
                <a:latin typeface="+mj-lt"/>
                <a:ea typeface="Calibri" panose="020F0502020204030204" pitchFamily="34" charset="0"/>
                <a:cs typeface="Times New Roman" panose="02020603050405020304" pitchFamily="18" charset="0"/>
              </a:rPr>
              <a:t> diễn ra </a:t>
            </a:r>
            <a:r>
              <a:rPr lang="en-US" sz="2400" b="1" i="1">
                <a:effectLst/>
                <a:latin typeface="+mj-lt"/>
                <a:ea typeface="Calibri" panose="020F0502020204030204" pitchFamily="34" charset="0"/>
                <a:cs typeface="Times New Roman" panose="02020603050405020304" pitchFamily="18" charset="0"/>
              </a:rPr>
              <a:t>kém thuận lợi</a:t>
            </a:r>
            <a:r>
              <a:rPr lang="en-US" sz="2400">
                <a:effectLst/>
                <a:latin typeface="+mj-lt"/>
                <a:ea typeface="Calibri" panose="020F0502020204030204" pitchFamily="34" charset="0"/>
                <a:cs typeface="Times New Roman" panose="02020603050405020304" pitchFamily="18" charset="0"/>
              </a:rPr>
              <a:t> hơn rất nhiều so với phản ứng nghịch, các chất ở trạng thái cân bằng chủ yếu là </a:t>
            </a:r>
            <a:r>
              <a:rPr lang="en-US" sz="2400" b="1">
                <a:effectLst/>
                <a:latin typeface="+mj-lt"/>
                <a:ea typeface="Calibri" panose="020F0502020204030204" pitchFamily="34" charset="0"/>
                <a:cs typeface="Times New Roman" panose="02020603050405020304" pitchFamily="18" charset="0"/>
              </a:rPr>
              <a:t>chất</a:t>
            </a:r>
            <a:r>
              <a:rPr lang="en-US" sz="2400">
                <a:effectLst/>
                <a:latin typeface="+mj-lt"/>
                <a:ea typeface="Calibri" panose="020F0502020204030204" pitchFamily="34" charset="0"/>
                <a:cs typeface="Times New Roman" panose="02020603050405020304" pitchFamily="18" charset="0"/>
              </a:rPr>
              <a:t> </a:t>
            </a:r>
            <a:r>
              <a:rPr lang="en-US" sz="2400" b="1">
                <a:effectLst/>
                <a:latin typeface="+mj-lt"/>
                <a:ea typeface="Calibri" panose="020F0502020204030204" pitchFamily="34" charset="0"/>
                <a:cs typeface="Times New Roman" panose="02020603050405020304" pitchFamily="18" charset="0"/>
              </a:rPr>
              <a:t>ban đầu.</a:t>
            </a:r>
            <a:endParaRPr lang="en-US" sz="2000">
              <a:effectLst/>
              <a:latin typeface="+mj-lt"/>
              <a:ea typeface="Calibri" panose="020F0502020204030204" pitchFamily="34" charset="0"/>
              <a:cs typeface="Times New Roman" panose="02020603050405020304" pitchFamily="18" charset="0"/>
            </a:endParaRPr>
          </a:p>
        </p:txBody>
      </p:sp>
      <p:pic>
        <p:nvPicPr>
          <p:cNvPr id="50" name="Picture 49"/>
          <p:cNvPicPr/>
          <p:nvPr/>
        </p:nvPicPr>
        <p:blipFill rotWithShape="1">
          <a:blip r:embed="rId9" cstate="print">
            <a:extLst>
              <a:ext uri="{28A0092B-C50C-407E-A947-70E740481C1C}">
                <a14:useLocalDpi xmlns:a14="http://schemas.microsoft.com/office/drawing/2010/main" val="0"/>
              </a:ext>
            </a:extLst>
          </a:blip>
          <a:srcRect r="33395"/>
          <a:stretch/>
        </p:blipFill>
        <p:spPr bwMode="auto">
          <a:xfrm>
            <a:off x="1447124" y="4058957"/>
            <a:ext cx="3364351" cy="24607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20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0110DD4-4251-E35E-7D00-C4BA454DBE14}"/>
              </a:ext>
            </a:extLst>
          </p:cNvPr>
          <p:cNvGrpSpPr/>
          <p:nvPr/>
        </p:nvGrpSpPr>
        <p:grpSpPr>
          <a:xfrm>
            <a:off x="952500" y="685800"/>
            <a:ext cx="10287000" cy="834216"/>
            <a:chOff x="952500" y="1288416"/>
            <a:chExt cx="10287000" cy="834216"/>
          </a:xfrm>
        </p:grpSpPr>
        <p:sp>
          <p:nvSpPr>
            <p:cNvPr id="39" name="Rectangle: Rounded Corners 38">
              <a:extLst>
                <a:ext uri="{FF2B5EF4-FFF2-40B4-BE49-F238E27FC236}">
                  <a16:creationId xmlns:a16="http://schemas.microsoft.com/office/drawing/2014/main" xmlns="" id="{07E9E800-27B2-EE53-EC57-258D459BA497}"/>
                </a:ext>
              </a:extLst>
            </p:cNvPr>
            <p:cNvSpPr/>
            <p:nvPr/>
          </p:nvSpPr>
          <p:spPr>
            <a:xfrm>
              <a:off x="952500" y="1288416"/>
              <a:ext cx="10287000" cy="834216"/>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54DC3338-9ACC-5CB5-D5E1-7FC719654424}"/>
                </a:ext>
              </a:extLst>
            </p:cNvPr>
            <p:cNvSpPr txBox="1"/>
            <p:nvPr/>
          </p:nvSpPr>
          <p:spPr>
            <a:xfrm>
              <a:off x="1143000" y="1434983"/>
              <a:ext cx="9906000" cy="508601"/>
            </a:xfrm>
            <a:prstGeom prst="rect">
              <a:avLst/>
            </a:prstGeom>
            <a:noFill/>
          </p:spPr>
          <p:txBody>
            <a:bodyPr wrap="square" rtlCol="0">
              <a:spAutoFit/>
            </a:bodyPr>
            <a:lstStyle/>
            <a:p>
              <a:pPr algn="just">
                <a:lnSpc>
                  <a:spcPct val="125000"/>
                </a:lnSpc>
              </a:pPr>
              <a:r>
                <a:rPr lang="en-US" sz="2400" i="1"/>
                <a:t>- K</a:t>
              </a:r>
              <a:r>
                <a:rPr lang="en-US" sz="2400" i="1" baseline="-25000"/>
                <a:t>C</a:t>
              </a:r>
              <a:r>
                <a:rPr lang="en-US" sz="2400" i="1"/>
                <a:t> có ý nghĩa quan trọng, cho biết mức độ phản ứng.</a:t>
              </a:r>
              <a:endParaRPr lang="vi-VN" sz="2400"/>
            </a:p>
          </p:txBody>
        </p:sp>
      </p:grpSp>
      <p:grpSp>
        <p:nvGrpSpPr>
          <p:cNvPr id="33" name="Group 32">
            <a:extLst>
              <a:ext uri="{FF2B5EF4-FFF2-40B4-BE49-F238E27FC236}">
                <a16:creationId xmlns:a16="http://schemas.microsoft.com/office/drawing/2014/main" xmlns="" id="{F2DD6095-6663-5F99-D784-1DF4F3503A76}"/>
              </a:ext>
            </a:extLst>
          </p:cNvPr>
          <p:cNvGrpSpPr/>
          <p:nvPr/>
        </p:nvGrpSpPr>
        <p:grpSpPr>
          <a:xfrm>
            <a:off x="4885230" y="1752600"/>
            <a:ext cx="2421539" cy="844142"/>
            <a:chOff x="728741" y="657225"/>
            <a:chExt cx="2421539" cy="844142"/>
          </a:xfrm>
        </p:grpSpPr>
        <p:sp>
          <p:nvSpPr>
            <p:cNvPr id="34" name="Rectangle: Rounded Corners 7">
              <a:extLst>
                <a:ext uri="{FF2B5EF4-FFF2-40B4-BE49-F238E27FC236}">
                  <a16:creationId xmlns:a16="http://schemas.microsoft.com/office/drawing/2014/main" xmlns="" id="{A91AF14E-0F44-E7D6-26BE-45A607E50801}"/>
                </a:ext>
              </a:extLst>
            </p:cNvPr>
            <p:cNvSpPr/>
            <p:nvPr/>
          </p:nvSpPr>
          <p:spPr>
            <a:xfrm>
              <a:off x="1163315" y="800100"/>
              <a:ext cx="198696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a:extLst>
                <a:ext uri="{FF2B5EF4-FFF2-40B4-BE49-F238E27FC236}">
                  <a16:creationId xmlns:a16="http://schemas.microsoft.com/office/drawing/2014/main" xmlns="" id="{CEAA7D8D-4DCE-DA9D-4D0F-A488A21601FA}"/>
                </a:ext>
              </a:extLst>
            </p:cNvPr>
            <p:cNvGrpSpPr/>
            <p:nvPr/>
          </p:nvGrpSpPr>
          <p:grpSpPr>
            <a:xfrm>
              <a:off x="728741" y="657225"/>
              <a:ext cx="844142" cy="844142"/>
              <a:chOff x="728741" y="657225"/>
              <a:chExt cx="844142" cy="844142"/>
            </a:xfrm>
          </p:grpSpPr>
          <p:sp>
            <p:nvSpPr>
              <p:cNvPr id="37" name="Oval 36">
                <a:extLst>
                  <a:ext uri="{FF2B5EF4-FFF2-40B4-BE49-F238E27FC236}">
                    <a16:creationId xmlns:a16="http://schemas.microsoft.com/office/drawing/2014/main" xmlns=""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Picture 39">
                <a:extLst>
                  <a:ext uri="{FF2B5EF4-FFF2-40B4-BE49-F238E27FC236}">
                    <a16:creationId xmlns:a16="http://schemas.microsoft.com/office/drawing/2014/main" xmlns="" id="{29EDAE42-CCF0-A474-E292-8F2ABB6D0E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36" name="TextBox 35">
              <a:extLst>
                <a:ext uri="{FF2B5EF4-FFF2-40B4-BE49-F238E27FC236}">
                  <a16:creationId xmlns:a16="http://schemas.microsoft.com/office/drawing/2014/main" xmlns="" id="{FC93900F-0BB7-C01E-4AD0-A77A51F60C1F}"/>
                </a:ext>
              </a:extLst>
            </p:cNvPr>
            <p:cNvSpPr txBox="1"/>
            <p:nvPr/>
          </p:nvSpPr>
          <p:spPr>
            <a:xfrm>
              <a:off x="1778680" y="833808"/>
              <a:ext cx="934871" cy="461665"/>
            </a:xfrm>
            <a:prstGeom prst="rect">
              <a:avLst/>
            </a:prstGeom>
            <a:noFill/>
          </p:spPr>
          <p:txBody>
            <a:bodyPr wrap="none" rtlCol="0">
              <a:spAutoFit/>
            </a:bodyPr>
            <a:lstStyle/>
            <a:p>
              <a:r>
                <a:rPr lang="en-US" sz="2400" b="1">
                  <a:solidFill>
                    <a:prstClr val="white"/>
                  </a:solidFill>
                </a:rPr>
                <a:t>Ví </a:t>
              </a:r>
              <a:r>
                <a:rPr lang="en-US" sz="2400" b="1" smtClean="0">
                  <a:solidFill>
                    <a:prstClr val="white"/>
                  </a:solidFill>
                </a:rPr>
                <a:t>dụ</a:t>
              </a:r>
              <a:endParaRPr lang="en-US" sz="2400" b="1">
                <a:solidFill>
                  <a:prstClr val="white"/>
                </a:solidFill>
              </a:endParaRPr>
            </a:p>
          </p:txBody>
        </p:sp>
      </p:grpSp>
      <p:sp>
        <p:nvSpPr>
          <p:cNvPr id="49" name="Text Box 2"/>
          <p:cNvSpPr txBox="1">
            <a:spLocks noChangeArrowheads="1"/>
          </p:cNvSpPr>
          <p:nvPr/>
        </p:nvSpPr>
        <p:spPr bwMode="auto">
          <a:xfrm>
            <a:off x="4825867" y="4114800"/>
            <a:ext cx="6299333" cy="2198494"/>
          </a:xfrm>
          <a:prstGeom prst="rect">
            <a:avLst/>
          </a:prstGeom>
          <a:noFill/>
          <a:ln w="9525">
            <a:solidFill>
              <a:schemeClr val="tx1"/>
            </a:solidFill>
            <a:miter lim="800000"/>
            <a:headEnd/>
            <a:tailEnd/>
          </a:ln>
        </p:spPr>
        <p:txBody>
          <a:bodyPr rot="0" vert="horz" wrap="square" lIns="91440" tIns="45720" rIns="91440" bIns="45720" anchor="t" anchorCtr="0">
            <a:noAutofit/>
          </a:bodyPr>
          <a:lstStyle/>
          <a:p>
            <a:pPr algn="just">
              <a:lnSpc>
                <a:spcPct val="150000"/>
              </a:lnSpc>
            </a:pPr>
            <a:r>
              <a:rPr lang="en-US" sz="2400"/>
              <a:t>K</a:t>
            </a:r>
            <a:r>
              <a:rPr lang="en-US" sz="2400" baseline="-25000"/>
              <a:t>C</a:t>
            </a:r>
            <a:r>
              <a:rPr lang="en-US" sz="2400"/>
              <a:t> của phản ứng này rất </a:t>
            </a:r>
            <a:r>
              <a:rPr lang="en-US" sz="2400" b="1" smtClean="0"/>
              <a:t>lớn</a:t>
            </a:r>
            <a:r>
              <a:rPr lang="en-US" sz="2400" smtClean="0"/>
              <a:t>, </a:t>
            </a:r>
            <a:r>
              <a:rPr lang="en-US" sz="2400"/>
              <a:t>vì vậy phản ứng </a:t>
            </a:r>
            <a:r>
              <a:rPr lang="en-US" sz="2400" b="1" i="1"/>
              <a:t>thuận</a:t>
            </a:r>
            <a:r>
              <a:rPr lang="en-US" sz="2400"/>
              <a:t> diễn ra </a:t>
            </a:r>
            <a:r>
              <a:rPr lang="en-US" sz="2400" b="1" i="1"/>
              <a:t>thuận lợi</a:t>
            </a:r>
            <a:r>
              <a:rPr lang="en-US" sz="2400"/>
              <a:t> hơn rất nhiều so với phản ứng nghịch, các chất ở trạng thái cân bằng chủ yếu là </a:t>
            </a:r>
            <a:r>
              <a:rPr lang="en-US" sz="2400" b="1"/>
              <a:t>chất</a:t>
            </a:r>
            <a:r>
              <a:rPr lang="en-US" sz="2400"/>
              <a:t> </a:t>
            </a:r>
            <a:r>
              <a:rPr lang="en-US" sz="2400" b="1"/>
              <a:t>sản phẩm</a:t>
            </a:r>
            <a:r>
              <a:rPr lang="en-US" sz="2400"/>
              <a:t>.</a:t>
            </a:r>
          </a:p>
        </p:txBody>
      </p:sp>
      <p:pic>
        <p:nvPicPr>
          <p:cNvPr id="22" name="Picture 2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4698" y="2754855"/>
            <a:ext cx="4595812" cy="1193061"/>
          </a:xfrm>
          <a:prstGeom prst="rect">
            <a:avLst/>
          </a:prstGeom>
          <a:noFill/>
          <a:ln>
            <a:noFill/>
          </a:ln>
        </p:spPr>
      </p:pic>
      <p:pic>
        <p:nvPicPr>
          <p:cNvPr id="23" name="Picture 2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2428" y="4038600"/>
            <a:ext cx="3303372" cy="2317701"/>
          </a:xfrm>
          <a:prstGeom prst="rect">
            <a:avLst/>
          </a:prstGeom>
          <a:noFill/>
          <a:ln>
            <a:noFill/>
          </a:ln>
        </p:spPr>
      </p:pic>
    </p:spTree>
    <p:extLst>
      <p:ext uri="{BB962C8B-B14F-4D97-AF65-F5344CB8AC3E}">
        <p14:creationId xmlns:p14="http://schemas.microsoft.com/office/powerpoint/2010/main" val="1405931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 xmlns:a16="http://schemas.microsoft.com/office/drawing/2014/main" id="{FF7A0D74-D69A-4367-9CC2-1F9CAF74BF4C}"/>
              </a:ext>
            </a:extLst>
          </p:cNvPr>
          <p:cNvSpPr/>
          <p:nvPr/>
        </p:nvSpPr>
        <p:spPr>
          <a:xfrm>
            <a:off x="860832" y="8220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5" name="Graphic 114">
            <a:extLst>
              <a:ext uri="{FF2B5EF4-FFF2-40B4-BE49-F238E27FC236}">
                <a16:creationId xmlns=""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93765" y="934675"/>
            <a:ext cx="254834" cy="295514"/>
          </a:xfrm>
          <a:prstGeom prst="rect">
            <a:avLst/>
          </a:prstGeom>
        </p:spPr>
      </p:pic>
      <p:sp>
        <p:nvSpPr>
          <p:cNvPr id="116" name="Rectangle: Rounded Corners 115">
            <a:extLst>
              <a:ext uri="{FF2B5EF4-FFF2-40B4-BE49-F238E27FC236}">
                <a16:creationId xmlns=""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1a">
            <a:extLst>
              <a:ext uri="{FF2B5EF4-FFF2-40B4-BE49-F238E27FC236}">
                <a16:creationId xmlns=""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ô </a:t>
            </a: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60504" y="981540"/>
            <a:ext cx="310145" cy="201781"/>
          </a:xfrm>
          <a:prstGeom prst="rect">
            <a:avLst/>
          </a:prstGeom>
        </p:spPr>
      </p:pic>
      <p:sp>
        <p:nvSpPr>
          <p:cNvPr id="137" name="!!MatThu1">
            <a:extLst>
              <a:ext uri="{FF2B5EF4-FFF2-40B4-BE49-F238E27FC236}">
                <a16:creationId xmlns="" xmlns:a16="http://schemas.microsoft.com/office/drawing/2014/main" id="{2BB0A805-A474-4484-A71F-E405B1CC8ACF}"/>
              </a:ext>
            </a:extLst>
          </p:cNvPr>
          <p:cNvSpPr/>
          <p:nvPr/>
        </p:nvSpPr>
        <p:spPr>
          <a:xfrm>
            <a:off x="860832" y="157009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8" name="Graphic 137">
            <a:extLst>
              <a:ext uri="{FF2B5EF4-FFF2-40B4-BE49-F238E27FC236}">
                <a16:creationId xmlns=""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93765" y="1682688"/>
            <a:ext cx="254834" cy="295514"/>
          </a:xfrm>
          <a:prstGeom prst="rect">
            <a:avLst/>
          </a:prstGeom>
        </p:spPr>
      </p:pic>
      <p:pic>
        <p:nvPicPr>
          <p:cNvPr id="139" name="!!MatThu1a">
            <a:hlinkClick r:id="rId11" action="ppaction://hlinksldjump"/>
            <a:extLst>
              <a:ext uri="{FF2B5EF4-FFF2-40B4-BE49-F238E27FC236}">
                <a16:creationId xmlns=""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60504" y="1729555"/>
            <a:ext cx="310145" cy="201781"/>
          </a:xfrm>
          <a:prstGeom prst="rect">
            <a:avLst/>
          </a:prstGeom>
        </p:spPr>
      </p:pic>
      <p:sp>
        <p:nvSpPr>
          <p:cNvPr id="140" name="!!MatThu1">
            <a:extLst>
              <a:ext uri="{FF2B5EF4-FFF2-40B4-BE49-F238E27FC236}">
                <a16:creationId xmlns="" xmlns:a16="http://schemas.microsoft.com/office/drawing/2014/main" id="{AADCC31D-3A57-4FC3-8711-A84E111F24C2}"/>
              </a:ext>
            </a:extLst>
          </p:cNvPr>
          <p:cNvSpPr/>
          <p:nvPr/>
        </p:nvSpPr>
        <p:spPr>
          <a:xfrm>
            <a:off x="853527" y="457929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1"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460" y="4691889"/>
            <a:ext cx="254834" cy="295514"/>
          </a:xfrm>
          <a:prstGeom prst="rect">
            <a:avLst/>
          </a:prstGeom>
        </p:spPr>
      </p:pic>
      <p:pic>
        <p:nvPicPr>
          <p:cNvPr id="142" name="!!MatThu1a">
            <a:hlinkClick r:id="rId12"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3199" y="4738756"/>
            <a:ext cx="310145" cy="201781"/>
          </a:xfrm>
          <a:prstGeom prst="rect">
            <a:avLst/>
          </a:prstGeom>
        </p:spPr>
      </p:pic>
      <p:sp>
        <p:nvSpPr>
          <p:cNvPr id="143" name="!!MatThu1">
            <a:extLst>
              <a:ext uri="{FF2B5EF4-FFF2-40B4-BE49-F238E27FC236}">
                <a16:creationId xmlns="" xmlns:a16="http://schemas.microsoft.com/office/drawing/2014/main" id="{DE1A8A01-921B-4AEF-9A37-0ED3277EF1E1}"/>
              </a:ext>
            </a:extLst>
          </p:cNvPr>
          <p:cNvSpPr/>
          <p:nvPr/>
        </p:nvSpPr>
        <p:spPr>
          <a:xfrm>
            <a:off x="853527" y="37941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4" name="Graphic 143">
            <a:extLst>
              <a:ext uri="{FF2B5EF4-FFF2-40B4-BE49-F238E27FC236}">
                <a16:creationId xmlns=""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460" y="3906791"/>
            <a:ext cx="254834" cy="295514"/>
          </a:xfrm>
          <a:prstGeom prst="rect">
            <a:avLst/>
          </a:prstGeom>
        </p:spPr>
      </p:pic>
      <p:pic>
        <p:nvPicPr>
          <p:cNvPr id="145" name="!!MatThu1a">
            <a:hlinkClick r:id="rId13" action="ppaction://hlinksldjump"/>
            <a:extLst>
              <a:ext uri="{FF2B5EF4-FFF2-40B4-BE49-F238E27FC236}">
                <a16:creationId xmlns=""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3199" y="3953658"/>
            <a:ext cx="310145" cy="201781"/>
          </a:xfrm>
          <a:prstGeom prst="rect">
            <a:avLst/>
          </a:prstGeom>
        </p:spPr>
      </p:pic>
      <p:sp>
        <p:nvSpPr>
          <p:cNvPr id="146" name="!!MatThu1">
            <a:extLst>
              <a:ext uri="{FF2B5EF4-FFF2-40B4-BE49-F238E27FC236}">
                <a16:creationId xmlns="" xmlns:a16="http://schemas.microsoft.com/office/drawing/2014/main" id="{A3B1B0E2-736F-4FE2-9DF4-B62E45A9A20E}"/>
              </a:ext>
            </a:extLst>
          </p:cNvPr>
          <p:cNvSpPr/>
          <p:nvPr/>
        </p:nvSpPr>
        <p:spPr>
          <a:xfrm>
            <a:off x="853527" y="30332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7" name="Graphic 146">
            <a:extLst>
              <a:ext uri="{FF2B5EF4-FFF2-40B4-BE49-F238E27FC236}">
                <a16:creationId xmlns=""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460" y="3145875"/>
            <a:ext cx="254834" cy="295514"/>
          </a:xfrm>
          <a:prstGeom prst="rect">
            <a:avLst/>
          </a:prstGeom>
        </p:spPr>
      </p:pic>
      <p:pic>
        <p:nvPicPr>
          <p:cNvPr id="148" name="!!MatThu1a">
            <a:hlinkClick r:id="rId14" action="ppaction://hlinksldjump"/>
            <a:extLst>
              <a:ext uri="{FF2B5EF4-FFF2-40B4-BE49-F238E27FC236}">
                <a16:creationId xmlns=""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3199" y="3192742"/>
            <a:ext cx="310145" cy="201781"/>
          </a:xfrm>
          <a:prstGeom prst="rect">
            <a:avLst/>
          </a:prstGeom>
        </p:spPr>
      </p:pic>
      <p:sp>
        <p:nvSpPr>
          <p:cNvPr id="149" name="!!MatThu1">
            <a:extLst>
              <a:ext uri="{FF2B5EF4-FFF2-40B4-BE49-F238E27FC236}">
                <a16:creationId xmlns="" xmlns:a16="http://schemas.microsoft.com/office/drawing/2014/main" id="{C3960F29-9679-4175-9B34-026347A9CC93}"/>
              </a:ext>
            </a:extLst>
          </p:cNvPr>
          <p:cNvSpPr/>
          <p:nvPr/>
        </p:nvSpPr>
        <p:spPr>
          <a:xfrm>
            <a:off x="853527" y="22996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0" name="Graphic 149">
            <a:extLst>
              <a:ext uri="{FF2B5EF4-FFF2-40B4-BE49-F238E27FC236}">
                <a16:creationId xmlns=""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460" y="2412283"/>
            <a:ext cx="254834" cy="295514"/>
          </a:xfrm>
          <a:prstGeom prst="rect">
            <a:avLst/>
          </a:prstGeom>
        </p:spPr>
      </p:pic>
      <p:pic>
        <p:nvPicPr>
          <p:cNvPr id="151" name="!!MatThu1a">
            <a:hlinkClick r:id="rId15" action="ppaction://hlinksldjump"/>
            <a:extLst>
              <a:ext uri="{FF2B5EF4-FFF2-40B4-BE49-F238E27FC236}">
                <a16:creationId xmlns=""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3199" y="2459150"/>
            <a:ext cx="310145" cy="201781"/>
          </a:xfrm>
          <a:prstGeom prst="rect">
            <a:avLst/>
          </a:prstGeom>
        </p:spPr>
      </p:pic>
      <p:sp>
        <p:nvSpPr>
          <p:cNvPr id="135" name="!!MatThu1">
            <a:extLst>
              <a:ext uri="{FF2B5EF4-FFF2-40B4-BE49-F238E27FC236}">
                <a16:creationId xmlns="" xmlns:a16="http://schemas.microsoft.com/office/drawing/2014/main" id="{AADCC31D-3A57-4FC3-8711-A84E111F24C2}"/>
              </a:ext>
            </a:extLst>
          </p:cNvPr>
          <p:cNvSpPr/>
          <p:nvPr/>
        </p:nvSpPr>
        <p:spPr>
          <a:xfrm>
            <a:off x="845149" y="535195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6"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78082" y="5464550"/>
            <a:ext cx="254834" cy="295514"/>
          </a:xfrm>
          <a:prstGeom prst="rect">
            <a:avLst/>
          </a:prstGeom>
        </p:spPr>
      </p:pic>
      <p:pic>
        <p:nvPicPr>
          <p:cNvPr id="152" name="!!MatThu1a">
            <a:hlinkClick r:id="rId16"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44821" y="5511417"/>
            <a:ext cx="310145" cy="201781"/>
          </a:xfrm>
          <a:prstGeom prst="rect">
            <a:avLst/>
          </a:prstGeom>
        </p:spPr>
      </p:pic>
      <p:sp>
        <p:nvSpPr>
          <p:cNvPr id="169" name="!!MatThu1">
            <a:extLst>
              <a:ext uri="{FF2B5EF4-FFF2-40B4-BE49-F238E27FC236}">
                <a16:creationId xmlns="" xmlns:a16="http://schemas.microsoft.com/office/drawing/2014/main" id="{AADCC31D-3A57-4FC3-8711-A84E111F24C2}"/>
              </a:ext>
            </a:extLst>
          </p:cNvPr>
          <p:cNvSpPr/>
          <p:nvPr/>
        </p:nvSpPr>
        <p:spPr>
          <a:xfrm>
            <a:off x="853527" y="613544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0"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460" y="6248035"/>
            <a:ext cx="254834" cy="295514"/>
          </a:xfrm>
          <a:prstGeom prst="rect">
            <a:avLst/>
          </a:prstGeom>
        </p:spPr>
      </p:pic>
      <p:pic>
        <p:nvPicPr>
          <p:cNvPr id="171" name="!!MatThu1a">
            <a:hlinkClick r:id="rId17"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3199" y="6294902"/>
            <a:ext cx="310145" cy="201781"/>
          </a:xfrm>
          <a:prstGeom prst="rect">
            <a:avLst/>
          </a:prstGeom>
        </p:spPr>
      </p:pic>
      <p:sp>
        <p:nvSpPr>
          <p:cNvPr id="155" name="Rounded Rectangle 154"/>
          <p:cNvSpPr/>
          <p:nvPr/>
        </p:nvSpPr>
        <p:spPr>
          <a:xfrm>
            <a:off x="5584545" y="84038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ounded Rectangle 156"/>
          <p:cNvSpPr/>
          <p:nvPr/>
        </p:nvSpPr>
        <p:spPr>
          <a:xfrm>
            <a:off x="5584545" y="1574096"/>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ounded Rectangle 161"/>
          <p:cNvSpPr/>
          <p:nvPr/>
        </p:nvSpPr>
        <p:spPr>
          <a:xfrm>
            <a:off x="5584545" y="2307810"/>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ounded Rectangle 163"/>
          <p:cNvSpPr/>
          <p:nvPr/>
        </p:nvSpPr>
        <p:spPr>
          <a:xfrm>
            <a:off x="5584545" y="3041524"/>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ounded Rectangle 164"/>
          <p:cNvSpPr/>
          <p:nvPr/>
        </p:nvSpPr>
        <p:spPr>
          <a:xfrm>
            <a:off x="5584545" y="3775238"/>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ounded Rectangle 167"/>
          <p:cNvSpPr/>
          <p:nvPr/>
        </p:nvSpPr>
        <p:spPr>
          <a:xfrm>
            <a:off x="5584545" y="4508952"/>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ounded Rectangle 175"/>
          <p:cNvSpPr/>
          <p:nvPr/>
        </p:nvSpPr>
        <p:spPr>
          <a:xfrm>
            <a:off x="5584545" y="5242666"/>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ounded Rectangle 176"/>
          <p:cNvSpPr/>
          <p:nvPr/>
        </p:nvSpPr>
        <p:spPr>
          <a:xfrm>
            <a:off x="5584545" y="5976380"/>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ounded Rectangle 178"/>
          <p:cNvSpPr/>
          <p:nvPr/>
        </p:nvSpPr>
        <p:spPr>
          <a:xfrm>
            <a:off x="4784444"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Rounded Rectangle 179"/>
          <p:cNvSpPr/>
          <p:nvPr/>
        </p:nvSpPr>
        <p:spPr>
          <a:xfrm>
            <a:off x="4784444" y="230781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Rounded Rectangle 180"/>
          <p:cNvSpPr/>
          <p:nvPr/>
        </p:nvSpPr>
        <p:spPr>
          <a:xfrm>
            <a:off x="4784444"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ounded Rectangle 181"/>
          <p:cNvSpPr/>
          <p:nvPr/>
        </p:nvSpPr>
        <p:spPr>
          <a:xfrm>
            <a:off x="4784444"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ounded Rectangle 182"/>
          <p:cNvSpPr/>
          <p:nvPr/>
        </p:nvSpPr>
        <p:spPr>
          <a:xfrm>
            <a:off x="4784444" y="450895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Rounded Rectangle 184"/>
          <p:cNvSpPr/>
          <p:nvPr/>
        </p:nvSpPr>
        <p:spPr>
          <a:xfrm>
            <a:off x="4784444"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ounded Rectangle 187"/>
          <p:cNvSpPr/>
          <p:nvPr/>
        </p:nvSpPr>
        <p:spPr>
          <a:xfrm>
            <a:off x="3984343" y="230781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6" name="Rounded Rectangle 205"/>
          <p:cNvSpPr/>
          <p:nvPr/>
        </p:nvSpPr>
        <p:spPr>
          <a:xfrm>
            <a:off x="3984343"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7" name="Rounded Rectangle 206"/>
          <p:cNvSpPr/>
          <p:nvPr/>
        </p:nvSpPr>
        <p:spPr>
          <a:xfrm>
            <a:off x="6384371" y="450895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Rounded Rectangle 213"/>
          <p:cNvSpPr/>
          <p:nvPr/>
        </p:nvSpPr>
        <p:spPr>
          <a:xfrm>
            <a:off x="8784949"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2" name="Rounded Rectangle 221"/>
          <p:cNvSpPr/>
          <p:nvPr/>
        </p:nvSpPr>
        <p:spPr>
          <a:xfrm>
            <a:off x="7978691"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7" name="Rounded Rectangle 226"/>
          <p:cNvSpPr/>
          <p:nvPr/>
        </p:nvSpPr>
        <p:spPr>
          <a:xfrm>
            <a:off x="3984343" y="1570523"/>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Rounded Rectangle 239"/>
          <p:cNvSpPr/>
          <p:nvPr/>
        </p:nvSpPr>
        <p:spPr>
          <a:xfrm>
            <a:off x="7984848"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Rounded Rectangle 252"/>
          <p:cNvSpPr/>
          <p:nvPr/>
        </p:nvSpPr>
        <p:spPr>
          <a:xfrm>
            <a:off x="7984848"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Rounded Rectangle 255"/>
          <p:cNvSpPr/>
          <p:nvPr/>
        </p:nvSpPr>
        <p:spPr>
          <a:xfrm>
            <a:off x="4784444"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ounded Rectangle 258"/>
          <p:cNvSpPr/>
          <p:nvPr/>
        </p:nvSpPr>
        <p:spPr>
          <a:xfrm>
            <a:off x="7184747"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ounded Rectangle 260"/>
          <p:cNvSpPr/>
          <p:nvPr/>
        </p:nvSpPr>
        <p:spPr>
          <a:xfrm>
            <a:off x="7184747"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ounded Rectangle 261"/>
          <p:cNvSpPr/>
          <p:nvPr/>
        </p:nvSpPr>
        <p:spPr>
          <a:xfrm>
            <a:off x="7184747"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ounded Rectangle 263"/>
          <p:cNvSpPr/>
          <p:nvPr/>
        </p:nvSpPr>
        <p:spPr>
          <a:xfrm>
            <a:off x="3984343"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ounded Rectangle 264"/>
          <p:cNvSpPr/>
          <p:nvPr/>
        </p:nvSpPr>
        <p:spPr>
          <a:xfrm>
            <a:off x="3984343"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ounded Rectangle 265"/>
          <p:cNvSpPr/>
          <p:nvPr/>
        </p:nvSpPr>
        <p:spPr>
          <a:xfrm>
            <a:off x="6384646" y="84038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ounded Rectangle 266"/>
          <p:cNvSpPr/>
          <p:nvPr/>
        </p:nvSpPr>
        <p:spPr>
          <a:xfrm>
            <a:off x="6384646"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ounded Rectangle 268"/>
          <p:cNvSpPr/>
          <p:nvPr/>
        </p:nvSpPr>
        <p:spPr>
          <a:xfrm>
            <a:off x="6384646"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ounded Rectangle 269"/>
          <p:cNvSpPr/>
          <p:nvPr/>
        </p:nvSpPr>
        <p:spPr>
          <a:xfrm>
            <a:off x="6384646"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ounded Rectangle 271"/>
          <p:cNvSpPr/>
          <p:nvPr/>
        </p:nvSpPr>
        <p:spPr>
          <a:xfrm>
            <a:off x="6384646"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ounded Rectangle 272"/>
          <p:cNvSpPr/>
          <p:nvPr/>
        </p:nvSpPr>
        <p:spPr>
          <a:xfrm>
            <a:off x="3184242"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1a">
            <a:extLst>
              <a:ext uri="{FF2B5EF4-FFF2-40B4-BE49-F238E27FC236}">
                <a16:creationId xmlns="" xmlns:a16="http://schemas.microsoft.com/office/drawing/2014/main" id="{A4C5BF4D-AF3F-4127-9FFB-EAAC0C17D6EF}"/>
              </a:ext>
            </a:extLst>
          </p:cNvPr>
          <p:cNvSpPr txBox="1"/>
          <p:nvPr/>
        </p:nvSpPr>
        <p:spPr>
          <a:xfrm>
            <a:off x="5667358" y="878508"/>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76" name="!!1b">
            <a:extLst>
              <a:ext uri="{FF2B5EF4-FFF2-40B4-BE49-F238E27FC236}">
                <a16:creationId xmlns="" xmlns:a16="http://schemas.microsoft.com/office/drawing/2014/main" id="{4E56BF15-812F-4F84-BAE1-53E891CC19A0}"/>
              </a:ext>
            </a:extLst>
          </p:cNvPr>
          <p:cNvSpPr txBox="1"/>
          <p:nvPr/>
        </p:nvSpPr>
        <p:spPr>
          <a:xfrm>
            <a:off x="6476726" y="87088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7" name="!!2a">
            <a:extLst>
              <a:ext uri="{FF2B5EF4-FFF2-40B4-BE49-F238E27FC236}">
                <a16:creationId xmlns="" xmlns:a16="http://schemas.microsoft.com/office/drawing/2014/main" id="{06A18763-B671-4877-A80D-7C93B45FAD89}"/>
              </a:ext>
            </a:extLst>
          </p:cNvPr>
          <p:cNvSpPr txBox="1"/>
          <p:nvPr/>
        </p:nvSpPr>
        <p:spPr>
          <a:xfrm>
            <a:off x="4873585" y="160400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8" name="!!1b">
            <a:extLst>
              <a:ext uri="{FF2B5EF4-FFF2-40B4-BE49-F238E27FC236}">
                <a16:creationId xmlns="" xmlns:a16="http://schemas.microsoft.com/office/drawing/2014/main" id="{80096221-4F47-478A-8870-9E3B047E13ED}"/>
              </a:ext>
            </a:extLst>
          </p:cNvPr>
          <p:cNvSpPr txBox="1"/>
          <p:nvPr/>
        </p:nvSpPr>
        <p:spPr>
          <a:xfrm>
            <a:off x="5680410" y="161563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p</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9" name="!!3d">
            <a:extLst>
              <a:ext uri="{FF2B5EF4-FFF2-40B4-BE49-F238E27FC236}">
                <a16:creationId xmlns="" xmlns:a16="http://schemas.microsoft.com/office/drawing/2014/main" id="{8AEA43A7-2C03-42AB-B340-1270A6DF37BC}"/>
              </a:ext>
            </a:extLst>
          </p:cNvPr>
          <p:cNvSpPr txBox="1"/>
          <p:nvPr/>
        </p:nvSpPr>
        <p:spPr>
          <a:xfrm>
            <a:off x="5674978" y="2348496"/>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0" name="!!3e">
            <a:extLst>
              <a:ext uri="{FF2B5EF4-FFF2-40B4-BE49-F238E27FC236}">
                <a16:creationId xmlns="" xmlns:a16="http://schemas.microsoft.com/office/drawing/2014/main" id="{E869A585-EA11-4B63-B262-39FF89146027}"/>
              </a:ext>
            </a:extLst>
          </p:cNvPr>
          <p:cNvSpPr txBox="1"/>
          <p:nvPr/>
        </p:nvSpPr>
        <p:spPr>
          <a:xfrm>
            <a:off x="4876537" y="234455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1" name="!!4b">
            <a:extLst>
              <a:ext uri="{FF2B5EF4-FFF2-40B4-BE49-F238E27FC236}">
                <a16:creationId xmlns="" xmlns:a16="http://schemas.microsoft.com/office/drawing/2014/main" id="{E5A34208-80A6-4370-A798-D80ED92CD4C5}"/>
              </a:ext>
            </a:extLst>
          </p:cNvPr>
          <p:cNvSpPr txBox="1"/>
          <p:nvPr/>
        </p:nvSpPr>
        <p:spPr>
          <a:xfrm>
            <a:off x="5672698" y="307113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2" name="!!6d">
            <a:extLst>
              <a:ext uri="{FF2B5EF4-FFF2-40B4-BE49-F238E27FC236}">
                <a16:creationId xmlns="" xmlns:a16="http://schemas.microsoft.com/office/drawing/2014/main" id="{E1DD5BC0-8741-4818-896B-6C8355D3C1FC}"/>
              </a:ext>
            </a:extLst>
          </p:cNvPr>
          <p:cNvSpPr txBox="1"/>
          <p:nvPr/>
        </p:nvSpPr>
        <p:spPr>
          <a:xfrm>
            <a:off x="5663989" y="455480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3" name="!!6c">
            <a:extLst>
              <a:ext uri="{FF2B5EF4-FFF2-40B4-BE49-F238E27FC236}">
                <a16:creationId xmlns="" xmlns:a16="http://schemas.microsoft.com/office/drawing/2014/main" id="{46798CD4-5576-4B38-B7D4-CA6AF9A50B7A}"/>
              </a:ext>
            </a:extLst>
          </p:cNvPr>
          <p:cNvSpPr txBox="1"/>
          <p:nvPr/>
        </p:nvSpPr>
        <p:spPr>
          <a:xfrm>
            <a:off x="4882272" y="527967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4" name="!!6d">
            <a:extLst>
              <a:ext uri="{FF2B5EF4-FFF2-40B4-BE49-F238E27FC236}">
                <a16:creationId xmlns="" xmlns:a16="http://schemas.microsoft.com/office/drawing/2014/main" id="{E1DD5BC0-8741-4818-896B-6C8355D3C1FC}"/>
              </a:ext>
            </a:extLst>
          </p:cNvPr>
          <p:cNvSpPr txBox="1"/>
          <p:nvPr/>
        </p:nvSpPr>
        <p:spPr>
          <a:xfrm>
            <a:off x="5665078" y="526826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5" name="!!6e">
            <a:extLst>
              <a:ext uri="{FF2B5EF4-FFF2-40B4-BE49-F238E27FC236}">
                <a16:creationId xmlns="" xmlns:a16="http://schemas.microsoft.com/office/drawing/2014/main" id="{FD8EAF7B-1976-4595-9D26-91DEBA7DF582}"/>
              </a:ext>
            </a:extLst>
          </p:cNvPr>
          <p:cNvSpPr txBox="1"/>
          <p:nvPr/>
        </p:nvSpPr>
        <p:spPr>
          <a:xfrm>
            <a:off x="6468373" y="527024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6" name="!!6b">
            <a:extLst>
              <a:ext uri="{FF2B5EF4-FFF2-40B4-BE49-F238E27FC236}">
                <a16:creationId xmlns="" xmlns:a16="http://schemas.microsoft.com/office/drawing/2014/main" id="{5FF2194D-BE2B-4907-86C6-A1AC1C9E5EC9}"/>
              </a:ext>
            </a:extLst>
          </p:cNvPr>
          <p:cNvSpPr txBox="1"/>
          <p:nvPr/>
        </p:nvSpPr>
        <p:spPr>
          <a:xfrm>
            <a:off x="4069765" y="527786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7" name="!!6c">
            <a:extLst>
              <a:ext uri="{FF2B5EF4-FFF2-40B4-BE49-F238E27FC236}">
                <a16:creationId xmlns="" xmlns:a16="http://schemas.microsoft.com/office/drawing/2014/main" id="{46798CD4-5576-4B38-B7D4-CA6AF9A50B7A}"/>
              </a:ext>
            </a:extLst>
          </p:cNvPr>
          <p:cNvSpPr txBox="1"/>
          <p:nvPr/>
        </p:nvSpPr>
        <p:spPr>
          <a:xfrm>
            <a:off x="8077001" y="161299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8" name="!!6a">
            <a:extLst>
              <a:ext uri="{FF2B5EF4-FFF2-40B4-BE49-F238E27FC236}">
                <a16:creationId xmlns="" xmlns:a16="http://schemas.microsoft.com/office/drawing/2014/main" id="{44BB4971-F9DB-44A8-9470-87DD42F9005E}"/>
              </a:ext>
            </a:extLst>
          </p:cNvPr>
          <p:cNvSpPr txBox="1"/>
          <p:nvPr/>
        </p:nvSpPr>
        <p:spPr>
          <a:xfrm>
            <a:off x="4867616" y="603120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9" name="!!6a">
            <a:extLst>
              <a:ext uri="{FF2B5EF4-FFF2-40B4-BE49-F238E27FC236}">
                <a16:creationId xmlns="" xmlns:a16="http://schemas.microsoft.com/office/drawing/2014/main" id="{44BB4971-F9DB-44A8-9470-87DD42F9005E}"/>
              </a:ext>
            </a:extLst>
          </p:cNvPr>
          <p:cNvSpPr txBox="1"/>
          <p:nvPr/>
        </p:nvSpPr>
        <p:spPr>
          <a:xfrm>
            <a:off x="6484414" y="307970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0" name="!!6a">
            <a:extLst>
              <a:ext uri="{FF2B5EF4-FFF2-40B4-BE49-F238E27FC236}">
                <a16:creationId xmlns="" xmlns:a16="http://schemas.microsoft.com/office/drawing/2014/main" id="{44BB4971-F9DB-44A8-9470-87DD42F9005E}"/>
              </a:ext>
            </a:extLst>
          </p:cNvPr>
          <p:cNvSpPr txBox="1"/>
          <p:nvPr/>
        </p:nvSpPr>
        <p:spPr>
          <a:xfrm>
            <a:off x="4876537" y="454538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1" name="!!3g">
            <a:extLst>
              <a:ext uri="{FF2B5EF4-FFF2-40B4-BE49-F238E27FC236}">
                <a16:creationId xmlns="" xmlns:a16="http://schemas.microsoft.com/office/drawing/2014/main" id="{85635BD7-087E-4F1A-95B1-E4E076C8BD3B}"/>
              </a:ext>
            </a:extLst>
          </p:cNvPr>
          <p:cNvSpPr txBox="1"/>
          <p:nvPr/>
        </p:nvSpPr>
        <p:spPr>
          <a:xfrm>
            <a:off x="4082653" y="234481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2" name="!!6e">
            <a:extLst>
              <a:ext uri="{FF2B5EF4-FFF2-40B4-BE49-F238E27FC236}">
                <a16:creationId xmlns="" xmlns:a16="http://schemas.microsoft.com/office/drawing/2014/main" id="{FD8EAF7B-1976-4595-9D26-91DEBA7DF582}"/>
              </a:ext>
            </a:extLst>
          </p:cNvPr>
          <p:cNvSpPr txBox="1"/>
          <p:nvPr/>
        </p:nvSpPr>
        <p:spPr>
          <a:xfrm>
            <a:off x="4863237" y="308445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3" name="!!3e">
            <a:extLst>
              <a:ext uri="{FF2B5EF4-FFF2-40B4-BE49-F238E27FC236}">
                <a16:creationId xmlns="" xmlns:a16="http://schemas.microsoft.com/office/drawing/2014/main" id="{E869A585-EA11-4B63-B262-39FF89146027}"/>
              </a:ext>
            </a:extLst>
          </p:cNvPr>
          <p:cNvSpPr txBox="1"/>
          <p:nvPr/>
        </p:nvSpPr>
        <p:spPr>
          <a:xfrm>
            <a:off x="6484414" y="1617089"/>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94" name="!!6a">
            <a:extLst>
              <a:ext uri="{FF2B5EF4-FFF2-40B4-BE49-F238E27FC236}">
                <a16:creationId xmlns="" xmlns:a16="http://schemas.microsoft.com/office/drawing/2014/main" id="{44BB4971-F9DB-44A8-9470-87DD42F9005E}"/>
              </a:ext>
            </a:extLst>
          </p:cNvPr>
          <p:cNvSpPr txBox="1"/>
          <p:nvPr/>
        </p:nvSpPr>
        <p:spPr>
          <a:xfrm>
            <a:off x="7260682" y="161649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5" name="!!4a">
            <a:extLst>
              <a:ext uri="{FF2B5EF4-FFF2-40B4-BE49-F238E27FC236}">
                <a16:creationId xmlns="" xmlns:a16="http://schemas.microsoft.com/office/drawing/2014/main" id="{45C80C97-0521-4C37-9622-9F2872ED57D7}"/>
              </a:ext>
            </a:extLst>
          </p:cNvPr>
          <p:cNvSpPr txBox="1"/>
          <p:nvPr/>
        </p:nvSpPr>
        <p:spPr>
          <a:xfrm>
            <a:off x="7282915" y="307853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6" name="!!4a">
            <a:extLst>
              <a:ext uri="{FF2B5EF4-FFF2-40B4-BE49-F238E27FC236}">
                <a16:creationId xmlns="" xmlns:a16="http://schemas.microsoft.com/office/drawing/2014/main" id="{45C80C97-0521-4C37-9622-9F2872ED57D7}"/>
              </a:ext>
            </a:extLst>
          </p:cNvPr>
          <p:cNvSpPr txBox="1"/>
          <p:nvPr/>
        </p:nvSpPr>
        <p:spPr>
          <a:xfrm>
            <a:off x="8083158" y="307853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8" name="!!6a">
            <a:extLst>
              <a:ext uri="{FF2B5EF4-FFF2-40B4-BE49-F238E27FC236}">
                <a16:creationId xmlns="" xmlns:a16="http://schemas.microsoft.com/office/drawing/2014/main" id="{44BB4971-F9DB-44A8-9470-87DD42F9005E}"/>
              </a:ext>
            </a:extLst>
          </p:cNvPr>
          <p:cNvSpPr txBox="1"/>
          <p:nvPr/>
        </p:nvSpPr>
        <p:spPr>
          <a:xfrm>
            <a:off x="4069765" y="602040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9" name="!!6a">
            <a:extLst>
              <a:ext uri="{FF2B5EF4-FFF2-40B4-BE49-F238E27FC236}">
                <a16:creationId xmlns="" xmlns:a16="http://schemas.microsoft.com/office/drawing/2014/main" id="{44BB4971-F9DB-44A8-9470-87DD42F9005E}"/>
              </a:ext>
            </a:extLst>
          </p:cNvPr>
          <p:cNvSpPr txBox="1"/>
          <p:nvPr/>
        </p:nvSpPr>
        <p:spPr>
          <a:xfrm>
            <a:off x="3276322" y="6015966"/>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300" name="!!6c">
            <a:extLst>
              <a:ext uri="{FF2B5EF4-FFF2-40B4-BE49-F238E27FC236}">
                <a16:creationId xmlns="" xmlns:a16="http://schemas.microsoft.com/office/drawing/2014/main" id="{46798CD4-5576-4B38-B7D4-CA6AF9A50B7A}"/>
              </a:ext>
            </a:extLst>
          </p:cNvPr>
          <p:cNvSpPr txBox="1"/>
          <p:nvPr/>
        </p:nvSpPr>
        <p:spPr>
          <a:xfrm>
            <a:off x="6476726" y="381593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1" name="!!6b">
            <a:extLst>
              <a:ext uri="{FF2B5EF4-FFF2-40B4-BE49-F238E27FC236}">
                <a16:creationId xmlns="" xmlns:a16="http://schemas.microsoft.com/office/drawing/2014/main" id="{5FF2194D-BE2B-4907-86C6-A1AC1C9E5EC9}"/>
              </a:ext>
            </a:extLst>
          </p:cNvPr>
          <p:cNvSpPr txBox="1"/>
          <p:nvPr/>
        </p:nvSpPr>
        <p:spPr>
          <a:xfrm>
            <a:off x="5672698" y="381593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2" name="!!6a">
            <a:extLst>
              <a:ext uri="{FF2B5EF4-FFF2-40B4-BE49-F238E27FC236}">
                <a16:creationId xmlns="" xmlns:a16="http://schemas.microsoft.com/office/drawing/2014/main" id="{44BB4971-F9DB-44A8-9470-87DD42F9005E}"/>
              </a:ext>
            </a:extLst>
          </p:cNvPr>
          <p:cNvSpPr txBox="1"/>
          <p:nvPr/>
        </p:nvSpPr>
        <p:spPr>
          <a:xfrm>
            <a:off x="7283057" y="382705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3" name="!!6c">
            <a:extLst>
              <a:ext uri="{FF2B5EF4-FFF2-40B4-BE49-F238E27FC236}">
                <a16:creationId xmlns="" xmlns:a16="http://schemas.microsoft.com/office/drawing/2014/main" id="{46798CD4-5576-4B38-B7D4-CA6AF9A50B7A}"/>
              </a:ext>
            </a:extLst>
          </p:cNvPr>
          <p:cNvSpPr txBox="1"/>
          <p:nvPr/>
        </p:nvSpPr>
        <p:spPr>
          <a:xfrm>
            <a:off x="4855617" y="381761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4" name="!!6b">
            <a:extLst>
              <a:ext uri="{FF2B5EF4-FFF2-40B4-BE49-F238E27FC236}">
                <a16:creationId xmlns="" xmlns:a16="http://schemas.microsoft.com/office/drawing/2014/main" id="{5FF2194D-BE2B-4907-86C6-A1AC1C9E5EC9}"/>
              </a:ext>
            </a:extLst>
          </p:cNvPr>
          <p:cNvSpPr txBox="1"/>
          <p:nvPr/>
        </p:nvSpPr>
        <p:spPr>
          <a:xfrm>
            <a:off x="4054344" y="381761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d</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5" name="!!6b">
            <a:extLst>
              <a:ext uri="{FF2B5EF4-FFF2-40B4-BE49-F238E27FC236}">
                <a16:creationId xmlns="" xmlns:a16="http://schemas.microsoft.com/office/drawing/2014/main" id="{5FF2194D-BE2B-4907-86C6-A1AC1C9E5EC9}"/>
              </a:ext>
            </a:extLst>
          </p:cNvPr>
          <p:cNvSpPr txBox="1"/>
          <p:nvPr/>
        </p:nvSpPr>
        <p:spPr>
          <a:xfrm>
            <a:off x="6482681" y="4570046"/>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6" name="!!6a">
            <a:extLst>
              <a:ext uri="{FF2B5EF4-FFF2-40B4-BE49-F238E27FC236}">
                <a16:creationId xmlns="" xmlns:a16="http://schemas.microsoft.com/office/drawing/2014/main" id="{44BB4971-F9DB-44A8-9470-87DD42F9005E}"/>
              </a:ext>
            </a:extLst>
          </p:cNvPr>
          <p:cNvSpPr txBox="1"/>
          <p:nvPr/>
        </p:nvSpPr>
        <p:spPr>
          <a:xfrm>
            <a:off x="5677535" y="603309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7" name="!!6e">
            <a:extLst>
              <a:ext uri="{FF2B5EF4-FFF2-40B4-BE49-F238E27FC236}">
                <a16:creationId xmlns="" xmlns:a16="http://schemas.microsoft.com/office/drawing/2014/main" id="{FD8EAF7B-1976-4595-9D26-91DEBA7DF582}"/>
              </a:ext>
            </a:extLst>
          </p:cNvPr>
          <p:cNvSpPr txBox="1"/>
          <p:nvPr/>
        </p:nvSpPr>
        <p:spPr>
          <a:xfrm>
            <a:off x="4082653" y="161019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0" name="!!6b">
            <a:extLst>
              <a:ext uri="{FF2B5EF4-FFF2-40B4-BE49-F238E27FC236}">
                <a16:creationId xmlns="" xmlns:a16="http://schemas.microsoft.com/office/drawing/2014/main" id="{5FF2194D-BE2B-4907-86C6-A1AC1C9E5EC9}"/>
              </a:ext>
            </a:extLst>
          </p:cNvPr>
          <p:cNvSpPr txBox="1"/>
          <p:nvPr/>
        </p:nvSpPr>
        <p:spPr>
          <a:xfrm>
            <a:off x="8886953" y="3815493"/>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e</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1" name="!!6b">
            <a:extLst>
              <a:ext uri="{FF2B5EF4-FFF2-40B4-BE49-F238E27FC236}">
                <a16:creationId xmlns="" xmlns:a16="http://schemas.microsoft.com/office/drawing/2014/main" id="{5FF2194D-BE2B-4907-86C6-A1AC1C9E5EC9}"/>
              </a:ext>
            </a:extLst>
          </p:cNvPr>
          <p:cNvSpPr txBox="1"/>
          <p:nvPr/>
        </p:nvSpPr>
        <p:spPr>
          <a:xfrm>
            <a:off x="8084138" y="383030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12" name="Rounded Rectangle 111"/>
          <p:cNvSpPr/>
          <p:nvPr/>
        </p:nvSpPr>
        <p:spPr>
          <a:xfrm>
            <a:off x="4784444" y="84038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1a">
            <a:extLst>
              <a:ext uri="{FF2B5EF4-FFF2-40B4-BE49-F238E27FC236}">
                <a16:creationId xmlns="" xmlns:a16="http://schemas.microsoft.com/office/drawing/2014/main" id="{A4C5BF4D-AF3F-4127-9FFB-EAAC0C17D6EF}"/>
              </a:ext>
            </a:extLst>
          </p:cNvPr>
          <p:cNvSpPr txBox="1"/>
          <p:nvPr/>
        </p:nvSpPr>
        <p:spPr>
          <a:xfrm>
            <a:off x="4867257" y="87850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19" name="Rounded Rectangle 118"/>
          <p:cNvSpPr/>
          <p:nvPr/>
        </p:nvSpPr>
        <p:spPr>
          <a:xfrm>
            <a:off x="3184242" y="1573323"/>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6e">
            <a:extLst>
              <a:ext uri="{FF2B5EF4-FFF2-40B4-BE49-F238E27FC236}">
                <a16:creationId xmlns="" xmlns:a16="http://schemas.microsoft.com/office/drawing/2014/main" id="{FD8EAF7B-1976-4595-9D26-91DEBA7DF582}"/>
              </a:ext>
            </a:extLst>
          </p:cNvPr>
          <p:cNvSpPr txBox="1"/>
          <p:nvPr/>
        </p:nvSpPr>
        <p:spPr>
          <a:xfrm>
            <a:off x="3282552" y="161299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s</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23" name="Rounded Rectangle 122"/>
          <p:cNvSpPr/>
          <p:nvPr/>
        </p:nvSpPr>
        <p:spPr>
          <a:xfrm>
            <a:off x="7184472" y="231174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6" name="Rounded Rectangle 125"/>
          <p:cNvSpPr/>
          <p:nvPr/>
        </p:nvSpPr>
        <p:spPr>
          <a:xfrm>
            <a:off x="6384371" y="231174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3e">
            <a:extLst>
              <a:ext uri="{FF2B5EF4-FFF2-40B4-BE49-F238E27FC236}">
                <a16:creationId xmlns="" xmlns:a16="http://schemas.microsoft.com/office/drawing/2014/main" id="{E869A585-EA11-4B63-B262-39FF89146027}"/>
              </a:ext>
            </a:extLst>
          </p:cNvPr>
          <p:cNvSpPr txBox="1"/>
          <p:nvPr/>
        </p:nvSpPr>
        <p:spPr>
          <a:xfrm>
            <a:off x="7276565" y="2348496"/>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30" name="!!3g">
            <a:extLst>
              <a:ext uri="{FF2B5EF4-FFF2-40B4-BE49-F238E27FC236}">
                <a16:creationId xmlns="" xmlns:a16="http://schemas.microsoft.com/office/drawing/2014/main" id="{85635BD7-087E-4F1A-95B1-E4E076C8BD3B}"/>
              </a:ext>
            </a:extLst>
          </p:cNvPr>
          <p:cNvSpPr txBox="1"/>
          <p:nvPr/>
        </p:nvSpPr>
        <p:spPr>
          <a:xfrm>
            <a:off x="6482681" y="2348755"/>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32" name="Rounded Rectangle 131"/>
          <p:cNvSpPr/>
          <p:nvPr/>
        </p:nvSpPr>
        <p:spPr>
          <a:xfrm>
            <a:off x="7983858" y="230781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3g">
            <a:extLst>
              <a:ext uri="{FF2B5EF4-FFF2-40B4-BE49-F238E27FC236}">
                <a16:creationId xmlns="" xmlns:a16="http://schemas.microsoft.com/office/drawing/2014/main" id="{85635BD7-087E-4F1A-95B1-E4E076C8BD3B}"/>
              </a:ext>
            </a:extLst>
          </p:cNvPr>
          <p:cNvSpPr txBox="1"/>
          <p:nvPr/>
        </p:nvSpPr>
        <p:spPr>
          <a:xfrm>
            <a:off x="8082168" y="234481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53" name="Rounded Rectangle 152"/>
          <p:cNvSpPr/>
          <p:nvPr/>
        </p:nvSpPr>
        <p:spPr>
          <a:xfrm>
            <a:off x="7984908" y="4508637"/>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Rounded Rectangle 153"/>
          <p:cNvSpPr/>
          <p:nvPr/>
        </p:nvSpPr>
        <p:spPr>
          <a:xfrm>
            <a:off x="7184807" y="4508637"/>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3e">
            <a:extLst>
              <a:ext uri="{FF2B5EF4-FFF2-40B4-BE49-F238E27FC236}">
                <a16:creationId xmlns="" xmlns:a16="http://schemas.microsoft.com/office/drawing/2014/main" id="{E869A585-EA11-4B63-B262-39FF89146027}"/>
              </a:ext>
            </a:extLst>
          </p:cNvPr>
          <p:cNvSpPr txBox="1"/>
          <p:nvPr/>
        </p:nvSpPr>
        <p:spPr>
          <a:xfrm>
            <a:off x="8077001" y="454538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e</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58" name="!!3g">
            <a:extLst>
              <a:ext uri="{FF2B5EF4-FFF2-40B4-BE49-F238E27FC236}">
                <a16:creationId xmlns="" xmlns:a16="http://schemas.microsoft.com/office/drawing/2014/main" id="{85635BD7-087E-4F1A-95B1-E4E076C8BD3B}"/>
              </a:ext>
            </a:extLst>
          </p:cNvPr>
          <p:cNvSpPr txBox="1"/>
          <p:nvPr/>
        </p:nvSpPr>
        <p:spPr>
          <a:xfrm>
            <a:off x="7283117" y="4545644"/>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60" name="Rounded Rectangle 159"/>
          <p:cNvSpPr/>
          <p:nvPr/>
        </p:nvSpPr>
        <p:spPr>
          <a:xfrm>
            <a:off x="8784949" y="4505237"/>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3g">
            <a:extLst>
              <a:ext uri="{FF2B5EF4-FFF2-40B4-BE49-F238E27FC236}">
                <a16:creationId xmlns="" xmlns:a16="http://schemas.microsoft.com/office/drawing/2014/main" id="{85635BD7-087E-4F1A-95B1-E4E076C8BD3B}"/>
              </a:ext>
            </a:extLst>
          </p:cNvPr>
          <p:cNvSpPr txBox="1"/>
          <p:nvPr/>
        </p:nvSpPr>
        <p:spPr>
          <a:xfrm>
            <a:off x="8883259" y="4542244"/>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59401742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113"/>
                                        </p:tgtEl>
                                        <p:attrNameLst>
                                          <p:attrName>style.visibility</p:attrName>
                                        </p:attrNameLst>
                                      </p:cBhvr>
                                      <p:to>
                                        <p:strVal val="visible"/>
                                      </p:to>
                                    </p:set>
                                    <p:anim calcmode="lin" valueType="num">
                                      <p:cBhvr>
                                        <p:cTn id="119" dur="500" fill="hold"/>
                                        <p:tgtEl>
                                          <p:spTgt spid="113"/>
                                        </p:tgtEl>
                                        <p:attrNameLst>
                                          <p:attrName>ppt_w</p:attrName>
                                        </p:attrNameLst>
                                      </p:cBhvr>
                                      <p:tavLst>
                                        <p:tav tm="0">
                                          <p:val>
                                            <p:fltVal val="0"/>
                                          </p:val>
                                        </p:tav>
                                        <p:tav tm="100000">
                                          <p:val>
                                            <p:strVal val="#ppt_w"/>
                                          </p:val>
                                        </p:tav>
                                      </p:tavLst>
                                    </p:anim>
                                    <p:anim calcmode="lin" valueType="num">
                                      <p:cBhvr>
                                        <p:cTn id="120" dur="500" fill="hold"/>
                                        <p:tgtEl>
                                          <p:spTgt spid="113"/>
                                        </p:tgtEl>
                                        <p:attrNameLst>
                                          <p:attrName>ppt_h</p:attrName>
                                        </p:attrNameLst>
                                      </p:cBhvr>
                                      <p:tavLst>
                                        <p:tav tm="0">
                                          <p:val>
                                            <p:fltVal val="0"/>
                                          </p:val>
                                        </p:tav>
                                        <p:tav tm="100000">
                                          <p:val>
                                            <p:strVal val="#ppt_h"/>
                                          </p:val>
                                        </p:tav>
                                      </p:tavLst>
                                    </p:anim>
                                    <p:animEffect transition="in" filter="fade">
                                      <p:cBhvr>
                                        <p:cTn id="121" dur="500"/>
                                        <p:tgtEl>
                                          <p:spTgt spid="113"/>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113"/>
                                        </p:tgtEl>
                                      </p:cBhvr>
                                    </p:animEffect>
                                    <p:animScale>
                                      <p:cBhvr>
                                        <p:cTn id="124" dur="250" autoRev="1" fill="hold"/>
                                        <p:tgtEl>
                                          <p:spTgt spid="113"/>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75"/>
                                        </p:tgtEl>
                                        <p:attrNameLst>
                                          <p:attrName>style.visibility</p:attrName>
                                        </p:attrNameLst>
                                      </p:cBhvr>
                                      <p:to>
                                        <p:strVal val="visible"/>
                                      </p:to>
                                    </p:set>
                                    <p:anim calcmode="lin" valueType="num">
                                      <p:cBhvr>
                                        <p:cTn id="127" dur="500" fill="hold"/>
                                        <p:tgtEl>
                                          <p:spTgt spid="275"/>
                                        </p:tgtEl>
                                        <p:attrNameLst>
                                          <p:attrName>ppt_w</p:attrName>
                                        </p:attrNameLst>
                                      </p:cBhvr>
                                      <p:tavLst>
                                        <p:tav tm="0">
                                          <p:val>
                                            <p:fltVal val="0"/>
                                          </p:val>
                                        </p:tav>
                                        <p:tav tm="100000">
                                          <p:val>
                                            <p:strVal val="#ppt_w"/>
                                          </p:val>
                                        </p:tav>
                                      </p:tavLst>
                                    </p:anim>
                                    <p:anim calcmode="lin" valueType="num">
                                      <p:cBhvr>
                                        <p:cTn id="128" dur="500" fill="hold"/>
                                        <p:tgtEl>
                                          <p:spTgt spid="275"/>
                                        </p:tgtEl>
                                        <p:attrNameLst>
                                          <p:attrName>ppt_h</p:attrName>
                                        </p:attrNameLst>
                                      </p:cBhvr>
                                      <p:tavLst>
                                        <p:tav tm="0">
                                          <p:val>
                                            <p:fltVal val="0"/>
                                          </p:val>
                                        </p:tav>
                                        <p:tav tm="100000">
                                          <p:val>
                                            <p:strVal val="#ppt_h"/>
                                          </p:val>
                                        </p:tav>
                                      </p:tavLst>
                                    </p:anim>
                                    <p:animEffect transition="in" filter="fade">
                                      <p:cBhvr>
                                        <p:cTn id="129" dur="500"/>
                                        <p:tgtEl>
                                          <p:spTgt spid="275"/>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75"/>
                                        </p:tgtEl>
                                      </p:cBhvr>
                                    </p:animEffect>
                                    <p:animScale>
                                      <p:cBhvr>
                                        <p:cTn id="132" dur="250" autoRev="1" fill="hold"/>
                                        <p:tgtEl>
                                          <p:spTgt spid="275"/>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276"/>
                                        </p:tgtEl>
                                        <p:attrNameLst>
                                          <p:attrName>style.visibility</p:attrName>
                                        </p:attrNameLst>
                                      </p:cBhvr>
                                      <p:to>
                                        <p:strVal val="visible"/>
                                      </p:to>
                                    </p:set>
                                    <p:anim calcmode="lin" valueType="num">
                                      <p:cBhvr>
                                        <p:cTn id="135" dur="500" fill="hold"/>
                                        <p:tgtEl>
                                          <p:spTgt spid="276"/>
                                        </p:tgtEl>
                                        <p:attrNameLst>
                                          <p:attrName>ppt_w</p:attrName>
                                        </p:attrNameLst>
                                      </p:cBhvr>
                                      <p:tavLst>
                                        <p:tav tm="0">
                                          <p:val>
                                            <p:fltVal val="0"/>
                                          </p:val>
                                        </p:tav>
                                        <p:tav tm="100000">
                                          <p:val>
                                            <p:strVal val="#ppt_w"/>
                                          </p:val>
                                        </p:tav>
                                      </p:tavLst>
                                    </p:anim>
                                    <p:anim calcmode="lin" valueType="num">
                                      <p:cBhvr>
                                        <p:cTn id="136" dur="500" fill="hold"/>
                                        <p:tgtEl>
                                          <p:spTgt spid="276"/>
                                        </p:tgtEl>
                                        <p:attrNameLst>
                                          <p:attrName>ppt_h</p:attrName>
                                        </p:attrNameLst>
                                      </p:cBhvr>
                                      <p:tavLst>
                                        <p:tav tm="0">
                                          <p:val>
                                            <p:fltVal val="0"/>
                                          </p:val>
                                        </p:tav>
                                        <p:tav tm="100000">
                                          <p:val>
                                            <p:strVal val="#ppt_h"/>
                                          </p:val>
                                        </p:tav>
                                      </p:tavLst>
                                    </p:anim>
                                    <p:animEffect transition="in" filter="fade">
                                      <p:cBhvr>
                                        <p:cTn id="137" dur="500"/>
                                        <p:tgtEl>
                                          <p:spTgt spid="276"/>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276"/>
                                        </p:tgtEl>
                                      </p:cBhvr>
                                    </p:animEffect>
                                    <p:animScale>
                                      <p:cBhvr>
                                        <p:cTn id="140" dur="250" autoRev="1" fill="hold"/>
                                        <p:tgtEl>
                                          <p:spTgt spid="276"/>
                                        </p:tgtEl>
                                      </p:cBhvr>
                                      <p:by x="105000" y="105000"/>
                                    </p:animScale>
                                  </p:childTnLst>
                                </p:cTn>
                              </p:par>
                            </p:childTnLst>
                          </p:cTn>
                        </p:par>
                      </p:childTnLst>
                    </p:cTn>
                  </p:par>
                </p:childTnLst>
              </p:cTn>
              <p:nextCondLst>
                <p:cond evt="onClick" delay="0">
                  <p:tgtEl>
                    <p:spTgt spid="155"/>
                  </p:tgtEl>
                </p:cond>
              </p:nextCondLst>
            </p:seq>
            <p:seq concurrent="1" nextAc="seek">
              <p:cTn id="141" restart="whenNotActive" fill="hold" evtFilter="cancelBubble" nodeType="interactiveSeq">
                <p:stCondLst>
                  <p:cond evt="onClick" delay="0">
                    <p:tgtEl>
                      <p:spTgt spid="157"/>
                    </p:tgtEl>
                  </p:cond>
                </p:stCondLst>
                <p:endSync evt="end" delay="0">
                  <p:rtn val="all"/>
                </p:endSync>
                <p:childTnLst>
                  <p:par>
                    <p:cTn id="142" fill="hold">
                      <p:stCondLst>
                        <p:cond delay="0"/>
                      </p:stCondLst>
                      <p:childTnLst>
                        <p:par>
                          <p:cTn id="143" fill="hold">
                            <p:stCondLst>
                              <p:cond delay="0"/>
                            </p:stCondLst>
                            <p:childTnLst>
                              <p:par>
                                <p:cTn id="144" presetID="53" presetClass="entr" presetSubtype="16" fill="hold" grpId="0" nodeType="withEffect">
                                  <p:stCondLst>
                                    <p:cond delay="0"/>
                                  </p:stCondLst>
                                  <p:childTnLst>
                                    <p:set>
                                      <p:cBhvr>
                                        <p:cTn id="145" dur="1" fill="hold">
                                          <p:stCondLst>
                                            <p:cond delay="0"/>
                                          </p:stCondLst>
                                        </p:cTn>
                                        <p:tgtEl>
                                          <p:spTgt spid="293"/>
                                        </p:tgtEl>
                                        <p:attrNameLst>
                                          <p:attrName>style.visibility</p:attrName>
                                        </p:attrNameLst>
                                      </p:cBhvr>
                                      <p:to>
                                        <p:strVal val="visible"/>
                                      </p:to>
                                    </p:set>
                                    <p:anim calcmode="lin" valueType="num">
                                      <p:cBhvr>
                                        <p:cTn id="146" dur="500" fill="hold"/>
                                        <p:tgtEl>
                                          <p:spTgt spid="293"/>
                                        </p:tgtEl>
                                        <p:attrNameLst>
                                          <p:attrName>ppt_w</p:attrName>
                                        </p:attrNameLst>
                                      </p:cBhvr>
                                      <p:tavLst>
                                        <p:tav tm="0">
                                          <p:val>
                                            <p:fltVal val="0"/>
                                          </p:val>
                                        </p:tav>
                                        <p:tav tm="100000">
                                          <p:val>
                                            <p:strVal val="#ppt_w"/>
                                          </p:val>
                                        </p:tav>
                                      </p:tavLst>
                                    </p:anim>
                                    <p:anim calcmode="lin" valueType="num">
                                      <p:cBhvr>
                                        <p:cTn id="147" dur="500" fill="hold"/>
                                        <p:tgtEl>
                                          <p:spTgt spid="293"/>
                                        </p:tgtEl>
                                        <p:attrNameLst>
                                          <p:attrName>ppt_h</p:attrName>
                                        </p:attrNameLst>
                                      </p:cBhvr>
                                      <p:tavLst>
                                        <p:tav tm="0">
                                          <p:val>
                                            <p:fltVal val="0"/>
                                          </p:val>
                                        </p:tav>
                                        <p:tav tm="100000">
                                          <p:val>
                                            <p:strVal val="#ppt_h"/>
                                          </p:val>
                                        </p:tav>
                                      </p:tavLst>
                                    </p:anim>
                                    <p:animEffect transition="in" filter="fade">
                                      <p:cBhvr>
                                        <p:cTn id="148" dur="500"/>
                                        <p:tgtEl>
                                          <p:spTgt spid="293"/>
                                        </p:tgtEl>
                                      </p:cBhvr>
                                    </p:animEffect>
                                  </p:childTnLst>
                                  <p:subTnLst>
                                    <p:audio>
                                      <p:cMediaNode>
                                        <p:cTn display="0" masterRel="sameClick">
                                          <p:stCondLst>
                                            <p:cond evt="begin" delay="0">
                                              <p:tn val="144"/>
                                            </p:cond>
                                          </p:stCondLst>
                                          <p:endCondLst>
                                            <p:cond evt="onStopAudio" delay="0">
                                              <p:tgtEl>
                                                <p:sldTgt/>
                                              </p:tgtEl>
                                            </p:cond>
                                          </p:endCondLst>
                                        </p:cTn>
                                        <p:tgtEl>
                                          <p:sndTgt r:embed="rId3" name="Bling.wav"/>
                                        </p:tgtEl>
                                      </p:cMediaNode>
                                    </p:audio>
                                  </p:subTnLst>
                                </p:cTn>
                              </p:par>
                              <p:par>
                                <p:cTn id="149" presetID="26" presetClass="emph" presetSubtype="0" fill="hold" grpId="1" nodeType="withEffect">
                                  <p:stCondLst>
                                    <p:cond delay="500"/>
                                  </p:stCondLst>
                                  <p:childTnLst>
                                    <p:animEffect transition="out" filter="fade">
                                      <p:cBhvr>
                                        <p:cTn id="150" dur="500" tmFilter="0, 0; .2, .5; .8, .5; 1, 0"/>
                                        <p:tgtEl>
                                          <p:spTgt spid="293"/>
                                        </p:tgtEl>
                                      </p:cBhvr>
                                    </p:animEffect>
                                    <p:animScale>
                                      <p:cBhvr>
                                        <p:cTn id="151" dur="250" autoRev="1" fill="hold"/>
                                        <p:tgtEl>
                                          <p:spTgt spid="293"/>
                                        </p:tgtEl>
                                      </p:cBhvr>
                                      <p:by x="105000" y="105000"/>
                                    </p:animScale>
                                  </p:childTnLst>
                                </p:cTn>
                              </p:par>
                              <p:par>
                                <p:cTn id="152" presetID="53" presetClass="entr" presetSubtype="16" fill="hold" grpId="0" nodeType="withEffect">
                                  <p:stCondLst>
                                    <p:cond delay="0"/>
                                  </p:stCondLst>
                                  <p:childTnLst>
                                    <p:set>
                                      <p:cBhvr>
                                        <p:cTn id="153" dur="1" fill="hold">
                                          <p:stCondLst>
                                            <p:cond delay="0"/>
                                          </p:stCondLst>
                                        </p:cTn>
                                        <p:tgtEl>
                                          <p:spTgt spid="294"/>
                                        </p:tgtEl>
                                        <p:attrNameLst>
                                          <p:attrName>style.visibility</p:attrName>
                                        </p:attrNameLst>
                                      </p:cBhvr>
                                      <p:to>
                                        <p:strVal val="visible"/>
                                      </p:to>
                                    </p:set>
                                    <p:anim calcmode="lin" valueType="num">
                                      <p:cBhvr>
                                        <p:cTn id="154" dur="500" fill="hold"/>
                                        <p:tgtEl>
                                          <p:spTgt spid="294"/>
                                        </p:tgtEl>
                                        <p:attrNameLst>
                                          <p:attrName>ppt_w</p:attrName>
                                        </p:attrNameLst>
                                      </p:cBhvr>
                                      <p:tavLst>
                                        <p:tav tm="0">
                                          <p:val>
                                            <p:fltVal val="0"/>
                                          </p:val>
                                        </p:tav>
                                        <p:tav tm="100000">
                                          <p:val>
                                            <p:strVal val="#ppt_w"/>
                                          </p:val>
                                        </p:tav>
                                      </p:tavLst>
                                    </p:anim>
                                    <p:anim calcmode="lin" valueType="num">
                                      <p:cBhvr>
                                        <p:cTn id="155" dur="500" fill="hold"/>
                                        <p:tgtEl>
                                          <p:spTgt spid="294"/>
                                        </p:tgtEl>
                                        <p:attrNameLst>
                                          <p:attrName>ppt_h</p:attrName>
                                        </p:attrNameLst>
                                      </p:cBhvr>
                                      <p:tavLst>
                                        <p:tav tm="0">
                                          <p:val>
                                            <p:fltVal val="0"/>
                                          </p:val>
                                        </p:tav>
                                        <p:tav tm="100000">
                                          <p:val>
                                            <p:strVal val="#ppt_h"/>
                                          </p:val>
                                        </p:tav>
                                      </p:tavLst>
                                    </p:anim>
                                    <p:animEffect transition="in" filter="fade">
                                      <p:cBhvr>
                                        <p:cTn id="156" dur="500"/>
                                        <p:tgtEl>
                                          <p:spTgt spid="294"/>
                                        </p:tgtEl>
                                      </p:cBhvr>
                                    </p:animEffect>
                                  </p:childTnLst>
                                  <p:subTnLst>
                                    <p:audio>
                                      <p:cMediaNode>
                                        <p:cTn display="0" masterRel="sameClick">
                                          <p:stCondLst>
                                            <p:cond evt="begin" delay="0">
                                              <p:tn val="152"/>
                                            </p:cond>
                                          </p:stCondLst>
                                          <p:endCondLst>
                                            <p:cond evt="onStopAudio" delay="0">
                                              <p:tgtEl>
                                                <p:sldTgt/>
                                              </p:tgtEl>
                                            </p:cond>
                                          </p:endCondLst>
                                        </p:cTn>
                                        <p:tgtEl>
                                          <p:sndTgt r:embed="rId3" name="Bling.wav"/>
                                        </p:tgtEl>
                                      </p:cMediaNode>
                                    </p:audio>
                                  </p:subTnLst>
                                </p:cTn>
                              </p:par>
                              <p:par>
                                <p:cTn id="157" presetID="26" presetClass="emph" presetSubtype="0" fill="hold" grpId="1" nodeType="withEffect">
                                  <p:stCondLst>
                                    <p:cond delay="500"/>
                                  </p:stCondLst>
                                  <p:childTnLst>
                                    <p:animEffect transition="out" filter="fade">
                                      <p:cBhvr>
                                        <p:cTn id="158" dur="500" tmFilter="0, 0; .2, .5; .8, .5; 1, 0"/>
                                        <p:tgtEl>
                                          <p:spTgt spid="294"/>
                                        </p:tgtEl>
                                      </p:cBhvr>
                                    </p:animEffect>
                                    <p:animScale>
                                      <p:cBhvr>
                                        <p:cTn id="159" dur="250" autoRev="1" fill="hold"/>
                                        <p:tgtEl>
                                          <p:spTgt spid="294"/>
                                        </p:tgtEl>
                                      </p:cBhvr>
                                      <p:by x="105000" y="105000"/>
                                    </p:animScale>
                                  </p:childTnLst>
                                </p:cTn>
                              </p:par>
                              <p:par>
                                <p:cTn id="160" presetID="53" presetClass="entr" presetSubtype="16" fill="hold" grpId="0" nodeType="withEffect">
                                  <p:stCondLst>
                                    <p:cond delay="0"/>
                                  </p:stCondLst>
                                  <p:childTnLst>
                                    <p:set>
                                      <p:cBhvr>
                                        <p:cTn id="161" dur="1" fill="hold">
                                          <p:stCondLst>
                                            <p:cond delay="0"/>
                                          </p:stCondLst>
                                        </p:cTn>
                                        <p:tgtEl>
                                          <p:spTgt spid="307"/>
                                        </p:tgtEl>
                                        <p:attrNameLst>
                                          <p:attrName>style.visibility</p:attrName>
                                        </p:attrNameLst>
                                      </p:cBhvr>
                                      <p:to>
                                        <p:strVal val="visible"/>
                                      </p:to>
                                    </p:set>
                                    <p:anim calcmode="lin" valueType="num">
                                      <p:cBhvr>
                                        <p:cTn id="162" dur="500" fill="hold"/>
                                        <p:tgtEl>
                                          <p:spTgt spid="307"/>
                                        </p:tgtEl>
                                        <p:attrNameLst>
                                          <p:attrName>ppt_w</p:attrName>
                                        </p:attrNameLst>
                                      </p:cBhvr>
                                      <p:tavLst>
                                        <p:tav tm="0">
                                          <p:val>
                                            <p:fltVal val="0"/>
                                          </p:val>
                                        </p:tav>
                                        <p:tav tm="100000">
                                          <p:val>
                                            <p:strVal val="#ppt_w"/>
                                          </p:val>
                                        </p:tav>
                                      </p:tavLst>
                                    </p:anim>
                                    <p:anim calcmode="lin" valueType="num">
                                      <p:cBhvr>
                                        <p:cTn id="163" dur="500" fill="hold"/>
                                        <p:tgtEl>
                                          <p:spTgt spid="307"/>
                                        </p:tgtEl>
                                        <p:attrNameLst>
                                          <p:attrName>ppt_h</p:attrName>
                                        </p:attrNameLst>
                                      </p:cBhvr>
                                      <p:tavLst>
                                        <p:tav tm="0">
                                          <p:val>
                                            <p:fltVal val="0"/>
                                          </p:val>
                                        </p:tav>
                                        <p:tav tm="100000">
                                          <p:val>
                                            <p:strVal val="#ppt_h"/>
                                          </p:val>
                                        </p:tav>
                                      </p:tavLst>
                                    </p:anim>
                                    <p:animEffect transition="in" filter="fade">
                                      <p:cBhvr>
                                        <p:cTn id="164" dur="500"/>
                                        <p:tgtEl>
                                          <p:spTgt spid="307"/>
                                        </p:tgtEl>
                                      </p:cBhvr>
                                    </p:animEffect>
                                  </p:childTnLst>
                                  <p:subTnLst>
                                    <p:audio>
                                      <p:cMediaNode>
                                        <p:cTn display="0" masterRel="sameClick">
                                          <p:stCondLst>
                                            <p:cond evt="begin" delay="0">
                                              <p:tn val="160"/>
                                            </p:cond>
                                          </p:stCondLst>
                                          <p:endCondLst>
                                            <p:cond evt="onStopAudio" delay="0">
                                              <p:tgtEl>
                                                <p:sldTgt/>
                                              </p:tgtEl>
                                            </p:cond>
                                          </p:endCondLst>
                                        </p:cTn>
                                        <p:tgtEl>
                                          <p:sndTgt r:embed="rId3" name="Bling.wav"/>
                                        </p:tgtEl>
                                      </p:cMediaNode>
                                    </p:audio>
                                  </p:subTnLst>
                                </p:cTn>
                              </p:par>
                              <p:par>
                                <p:cTn id="165" presetID="26" presetClass="emph" presetSubtype="0" fill="hold" grpId="1" nodeType="withEffect">
                                  <p:stCondLst>
                                    <p:cond delay="500"/>
                                  </p:stCondLst>
                                  <p:childTnLst>
                                    <p:animEffect transition="out" filter="fade">
                                      <p:cBhvr>
                                        <p:cTn id="166" dur="500" tmFilter="0, 0; .2, .5; .8, .5; 1, 0"/>
                                        <p:tgtEl>
                                          <p:spTgt spid="307"/>
                                        </p:tgtEl>
                                      </p:cBhvr>
                                    </p:animEffect>
                                    <p:animScale>
                                      <p:cBhvr>
                                        <p:cTn id="167" dur="250" autoRev="1" fill="hold"/>
                                        <p:tgtEl>
                                          <p:spTgt spid="307"/>
                                        </p:tgtEl>
                                      </p:cBhvr>
                                      <p:by x="105000" y="105000"/>
                                    </p:animScale>
                                  </p:childTnLst>
                                </p:cTn>
                              </p:par>
                              <p:par>
                                <p:cTn id="168" presetID="53" presetClass="entr" presetSubtype="16" fill="hold" grpId="0" nodeType="withEffect">
                                  <p:stCondLst>
                                    <p:cond delay="0"/>
                                  </p:stCondLst>
                                  <p:childTnLst>
                                    <p:set>
                                      <p:cBhvr>
                                        <p:cTn id="169" dur="1" fill="hold">
                                          <p:stCondLst>
                                            <p:cond delay="0"/>
                                          </p:stCondLst>
                                        </p:cTn>
                                        <p:tgtEl>
                                          <p:spTgt spid="287"/>
                                        </p:tgtEl>
                                        <p:attrNameLst>
                                          <p:attrName>style.visibility</p:attrName>
                                        </p:attrNameLst>
                                      </p:cBhvr>
                                      <p:to>
                                        <p:strVal val="visible"/>
                                      </p:to>
                                    </p:set>
                                    <p:anim calcmode="lin" valueType="num">
                                      <p:cBhvr>
                                        <p:cTn id="170" dur="500" fill="hold"/>
                                        <p:tgtEl>
                                          <p:spTgt spid="287"/>
                                        </p:tgtEl>
                                        <p:attrNameLst>
                                          <p:attrName>ppt_w</p:attrName>
                                        </p:attrNameLst>
                                      </p:cBhvr>
                                      <p:tavLst>
                                        <p:tav tm="0">
                                          <p:val>
                                            <p:fltVal val="0"/>
                                          </p:val>
                                        </p:tav>
                                        <p:tav tm="100000">
                                          <p:val>
                                            <p:strVal val="#ppt_w"/>
                                          </p:val>
                                        </p:tav>
                                      </p:tavLst>
                                    </p:anim>
                                    <p:anim calcmode="lin" valueType="num">
                                      <p:cBhvr>
                                        <p:cTn id="171" dur="500" fill="hold"/>
                                        <p:tgtEl>
                                          <p:spTgt spid="287"/>
                                        </p:tgtEl>
                                        <p:attrNameLst>
                                          <p:attrName>ppt_h</p:attrName>
                                        </p:attrNameLst>
                                      </p:cBhvr>
                                      <p:tavLst>
                                        <p:tav tm="0">
                                          <p:val>
                                            <p:fltVal val="0"/>
                                          </p:val>
                                        </p:tav>
                                        <p:tav tm="100000">
                                          <p:val>
                                            <p:strVal val="#ppt_h"/>
                                          </p:val>
                                        </p:tav>
                                      </p:tavLst>
                                    </p:anim>
                                    <p:animEffect transition="in" filter="fade">
                                      <p:cBhvr>
                                        <p:cTn id="172" dur="500"/>
                                        <p:tgtEl>
                                          <p:spTgt spid="287"/>
                                        </p:tgtEl>
                                      </p:cBhvr>
                                    </p:animEffect>
                                  </p:childTnLst>
                                  <p:subTnLst>
                                    <p:audio>
                                      <p:cMediaNode>
                                        <p:cTn display="0" masterRel="sameClick">
                                          <p:stCondLst>
                                            <p:cond evt="begin" delay="0">
                                              <p:tn val="168"/>
                                            </p:cond>
                                          </p:stCondLst>
                                          <p:endCondLst>
                                            <p:cond evt="onStopAudio" delay="0">
                                              <p:tgtEl>
                                                <p:sldTgt/>
                                              </p:tgtEl>
                                            </p:cond>
                                          </p:endCondLst>
                                        </p:cTn>
                                        <p:tgtEl>
                                          <p:sndTgt r:embed="rId3"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287"/>
                                        </p:tgtEl>
                                      </p:cBhvr>
                                    </p:animEffect>
                                    <p:animScale>
                                      <p:cBhvr>
                                        <p:cTn id="175" dur="250" autoRev="1" fill="hold"/>
                                        <p:tgtEl>
                                          <p:spTgt spid="287"/>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278"/>
                                        </p:tgtEl>
                                        <p:attrNameLst>
                                          <p:attrName>style.visibility</p:attrName>
                                        </p:attrNameLst>
                                      </p:cBhvr>
                                      <p:to>
                                        <p:strVal val="visible"/>
                                      </p:to>
                                    </p:set>
                                    <p:anim calcmode="lin" valueType="num">
                                      <p:cBhvr>
                                        <p:cTn id="178" dur="500" fill="hold"/>
                                        <p:tgtEl>
                                          <p:spTgt spid="278"/>
                                        </p:tgtEl>
                                        <p:attrNameLst>
                                          <p:attrName>ppt_w</p:attrName>
                                        </p:attrNameLst>
                                      </p:cBhvr>
                                      <p:tavLst>
                                        <p:tav tm="0">
                                          <p:val>
                                            <p:fltVal val="0"/>
                                          </p:val>
                                        </p:tav>
                                        <p:tav tm="100000">
                                          <p:val>
                                            <p:strVal val="#ppt_w"/>
                                          </p:val>
                                        </p:tav>
                                      </p:tavLst>
                                    </p:anim>
                                    <p:anim calcmode="lin" valueType="num">
                                      <p:cBhvr>
                                        <p:cTn id="179" dur="500" fill="hold"/>
                                        <p:tgtEl>
                                          <p:spTgt spid="278"/>
                                        </p:tgtEl>
                                        <p:attrNameLst>
                                          <p:attrName>ppt_h</p:attrName>
                                        </p:attrNameLst>
                                      </p:cBhvr>
                                      <p:tavLst>
                                        <p:tav tm="0">
                                          <p:val>
                                            <p:fltVal val="0"/>
                                          </p:val>
                                        </p:tav>
                                        <p:tav tm="100000">
                                          <p:val>
                                            <p:strVal val="#ppt_h"/>
                                          </p:val>
                                        </p:tav>
                                      </p:tavLst>
                                    </p:anim>
                                    <p:animEffect transition="in" filter="fade">
                                      <p:cBhvr>
                                        <p:cTn id="180" dur="500"/>
                                        <p:tgtEl>
                                          <p:spTgt spid="278"/>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278"/>
                                        </p:tgtEl>
                                      </p:cBhvr>
                                    </p:animEffect>
                                    <p:animScale>
                                      <p:cBhvr>
                                        <p:cTn id="183" dur="250" autoRev="1" fill="hold"/>
                                        <p:tgtEl>
                                          <p:spTgt spid="278"/>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277"/>
                                        </p:tgtEl>
                                        <p:attrNameLst>
                                          <p:attrName>style.visibility</p:attrName>
                                        </p:attrNameLst>
                                      </p:cBhvr>
                                      <p:to>
                                        <p:strVal val="visible"/>
                                      </p:to>
                                    </p:set>
                                    <p:anim calcmode="lin" valueType="num">
                                      <p:cBhvr>
                                        <p:cTn id="186" dur="500" fill="hold"/>
                                        <p:tgtEl>
                                          <p:spTgt spid="277"/>
                                        </p:tgtEl>
                                        <p:attrNameLst>
                                          <p:attrName>ppt_w</p:attrName>
                                        </p:attrNameLst>
                                      </p:cBhvr>
                                      <p:tavLst>
                                        <p:tav tm="0">
                                          <p:val>
                                            <p:fltVal val="0"/>
                                          </p:val>
                                        </p:tav>
                                        <p:tav tm="100000">
                                          <p:val>
                                            <p:strVal val="#ppt_w"/>
                                          </p:val>
                                        </p:tav>
                                      </p:tavLst>
                                    </p:anim>
                                    <p:anim calcmode="lin" valueType="num">
                                      <p:cBhvr>
                                        <p:cTn id="187" dur="500" fill="hold"/>
                                        <p:tgtEl>
                                          <p:spTgt spid="277"/>
                                        </p:tgtEl>
                                        <p:attrNameLst>
                                          <p:attrName>ppt_h</p:attrName>
                                        </p:attrNameLst>
                                      </p:cBhvr>
                                      <p:tavLst>
                                        <p:tav tm="0">
                                          <p:val>
                                            <p:fltVal val="0"/>
                                          </p:val>
                                        </p:tav>
                                        <p:tav tm="100000">
                                          <p:val>
                                            <p:strVal val="#ppt_h"/>
                                          </p:val>
                                        </p:tav>
                                      </p:tavLst>
                                    </p:anim>
                                    <p:animEffect transition="in" filter="fade">
                                      <p:cBhvr>
                                        <p:cTn id="188" dur="500"/>
                                        <p:tgtEl>
                                          <p:spTgt spid="277"/>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277"/>
                                        </p:tgtEl>
                                      </p:cBhvr>
                                    </p:animEffect>
                                    <p:animScale>
                                      <p:cBhvr>
                                        <p:cTn id="191" dur="250" autoRev="1" fill="hold"/>
                                        <p:tgtEl>
                                          <p:spTgt spid="277"/>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121"/>
                                        </p:tgtEl>
                                        <p:attrNameLst>
                                          <p:attrName>style.visibility</p:attrName>
                                        </p:attrNameLst>
                                      </p:cBhvr>
                                      <p:to>
                                        <p:strVal val="visible"/>
                                      </p:to>
                                    </p:set>
                                    <p:anim calcmode="lin" valueType="num">
                                      <p:cBhvr>
                                        <p:cTn id="194" dur="500" fill="hold"/>
                                        <p:tgtEl>
                                          <p:spTgt spid="121"/>
                                        </p:tgtEl>
                                        <p:attrNameLst>
                                          <p:attrName>ppt_w</p:attrName>
                                        </p:attrNameLst>
                                      </p:cBhvr>
                                      <p:tavLst>
                                        <p:tav tm="0">
                                          <p:val>
                                            <p:fltVal val="0"/>
                                          </p:val>
                                        </p:tav>
                                        <p:tav tm="100000">
                                          <p:val>
                                            <p:strVal val="#ppt_w"/>
                                          </p:val>
                                        </p:tav>
                                      </p:tavLst>
                                    </p:anim>
                                    <p:anim calcmode="lin" valueType="num">
                                      <p:cBhvr>
                                        <p:cTn id="195" dur="500" fill="hold"/>
                                        <p:tgtEl>
                                          <p:spTgt spid="121"/>
                                        </p:tgtEl>
                                        <p:attrNameLst>
                                          <p:attrName>ppt_h</p:attrName>
                                        </p:attrNameLst>
                                      </p:cBhvr>
                                      <p:tavLst>
                                        <p:tav tm="0">
                                          <p:val>
                                            <p:fltVal val="0"/>
                                          </p:val>
                                        </p:tav>
                                        <p:tav tm="100000">
                                          <p:val>
                                            <p:strVal val="#ppt_h"/>
                                          </p:val>
                                        </p:tav>
                                      </p:tavLst>
                                    </p:anim>
                                    <p:animEffect transition="in" filter="fade">
                                      <p:cBhvr>
                                        <p:cTn id="196" dur="500"/>
                                        <p:tgtEl>
                                          <p:spTgt spid="121"/>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121"/>
                                        </p:tgtEl>
                                      </p:cBhvr>
                                    </p:animEffect>
                                    <p:animScale>
                                      <p:cBhvr>
                                        <p:cTn id="199" dur="250" autoRev="1" fill="hold"/>
                                        <p:tgtEl>
                                          <p:spTgt spid="121"/>
                                        </p:tgtEl>
                                      </p:cBhvr>
                                      <p:by x="105000" y="105000"/>
                                    </p:animScale>
                                  </p:childTnLst>
                                </p:cTn>
                              </p:par>
                            </p:childTnLst>
                          </p:cTn>
                        </p:par>
                      </p:childTnLst>
                    </p:cTn>
                  </p:par>
                </p:childTnLst>
              </p:cTn>
              <p:nextCondLst>
                <p:cond evt="onClick" delay="0">
                  <p:tgtEl>
                    <p:spTgt spid="157"/>
                  </p:tgtEl>
                </p:cond>
              </p:nextCondLst>
            </p:seq>
            <p:seq concurrent="1" nextAc="seek">
              <p:cTn id="200" restart="whenNotActive" fill="hold" evtFilter="cancelBubble" nodeType="interactiveSeq">
                <p:stCondLst>
                  <p:cond evt="onClick" delay="0">
                    <p:tgtEl>
                      <p:spTgt spid="162"/>
                    </p:tgtEl>
                  </p:cond>
                </p:stCondLst>
                <p:endSync evt="end" delay="0">
                  <p:rtn val="all"/>
                </p:endSync>
                <p:childTnLst>
                  <p:par>
                    <p:cTn id="201" fill="hold">
                      <p:stCondLst>
                        <p:cond delay="0"/>
                      </p:stCondLst>
                      <p:childTnLst>
                        <p:par>
                          <p:cTn id="202" fill="hold">
                            <p:stCondLst>
                              <p:cond delay="0"/>
                            </p:stCondLst>
                            <p:childTnLst>
                              <p:par>
                                <p:cTn id="203" presetID="53" presetClass="entr" presetSubtype="16" fill="hold" grpId="0" nodeType="withEffect">
                                  <p:stCondLst>
                                    <p:cond delay="0"/>
                                  </p:stCondLst>
                                  <p:childTnLst>
                                    <p:set>
                                      <p:cBhvr>
                                        <p:cTn id="204" dur="1" fill="hold">
                                          <p:stCondLst>
                                            <p:cond delay="0"/>
                                          </p:stCondLst>
                                        </p:cTn>
                                        <p:tgtEl>
                                          <p:spTgt spid="291"/>
                                        </p:tgtEl>
                                        <p:attrNameLst>
                                          <p:attrName>style.visibility</p:attrName>
                                        </p:attrNameLst>
                                      </p:cBhvr>
                                      <p:to>
                                        <p:strVal val="visible"/>
                                      </p:to>
                                    </p:set>
                                    <p:anim calcmode="lin" valueType="num">
                                      <p:cBhvr>
                                        <p:cTn id="205" dur="500" fill="hold"/>
                                        <p:tgtEl>
                                          <p:spTgt spid="291"/>
                                        </p:tgtEl>
                                        <p:attrNameLst>
                                          <p:attrName>ppt_w</p:attrName>
                                        </p:attrNameLst>
                                      </p:cBhvr>
                                      <p:tavLst>
                                        <p:tav tm="0">
                                          <p:val>
                                            <p:fltVal val="0"/>
                                          </p:val>
                                        </p:tav>
                                        <p:tav tm="100000">
                                          <p:val>
                                            <p:strVal val="#ppt_w"/>
                                          </p:val>
                                        </p:tav>
                                      </p:tavLst>
                                    </p:anim>
                                    <p:anim calcmode="lin" valueType="num">
                                      <p:cBhvr>
                                        <p:cTn id="206" dur="500" fill="hold"/>
                                        <p:tgtEl>
                                          <p:spTgt spid="291"/>
                                        </p:tgtEl>
                                        <p:attrNameLst>
                                          <p:attrName>ppt_h</p:attrName>
                                        </p:attrNameLst>
                                      </p:cBhvr>
                                      <p:tavLst>
                                        <p:tav tm="0">
                                          <p:val>
                                            <p:fltVal val="0"/>
                                          </p:val>
                                        </p:tav>
                                        <p:tav tm="100000">
                                          <p:val>
                                            <p:strVal val="#ppt_h"/>
                                          </p:val>
                                        </p:tav>
                                      </p:tavLst>
                                    </p:anim>
                                    <p:animEffect transition="in" filter="fade">
                                      <p:cBhvr>
                                        <p:cTn id="207" dur="500"/>
                                        <p:tgtEl>
                                          <p:spTgt spid="291"/>
                                        </p:tgtEl>
                                      </p:cBhvr>
                                    </p:animEffect>
                                  </p:childTnLst>
                                  <p:subTnLst>
                                    <p:audio>
                                      <p:cMediaNode>
                                        <p:cTn display="0" masterRel="sameClick">
                                          <p:stCondLst>
                                            <p:cond evt="begin" delay="0">
                                              <p:tn val="203"/>
                                            </p:cond>
                                          </p:stCondLst>
                                          <p:endCondLst>
                                            <p:cond evt="onStopAudio" delay="0">
                                              <p:tgtEl>
                                                <p:sldTgt/>
                                              </p:tgtEl>
                                            </p:cond>
                                          </p:endCondLst>
                                        </p:cTn>
                                        <p:tgtEl>
                                          <p:sndTgt r:embed="rId3" name="Bling.wav"/>
                                        </p:tgtEl>
                                      </p:cMediaNode>
                                    </p:audio>
                                  </p:subTnLst>
                                </p:cTn>
                              </p:par>
                              <p:par>
                                <p:cTn id="208" presetID="26" presetClass="emph" presetSubtype="0" fill="hold" grpId="1" nodeType="withEffect">
                                  <p:stCondLst>
                                    <p:cond delay="500"/>
                                  </p:stCondLst>
                                  <p:childTnLst>
                                    <p:animEffect transition="out" filter="fade">
                                      <p:cBhvr>
                                        <p:cTn id="209" dur="500" tmFilter="0, 0; .2, .5; .8, .5; 1, 0"/>
                                        <p:tgtEl>
                                          <p:spTgt spid="291"/>
                                        </p:tgtEl>
                                      </p:cBhvr>
                                    </p:animEffect>
                                    <p:animScale>
                                      <p:cBhvr>
                                        <p:cTn id="210" dur="250" autoRev="1" fill="hold"/>
                                        <p:tgtEl>
                                          <p:spTgt spid="291"/>
                                        </p:tgtEl>
                                      </p:cBhvr>
                                      <p:by x="105000" y="105000"/>
                                    </p:animScale>
                                  </p:childTnLst>
                                </p:cTn>
                              </p:par>
                              <p:par>
                                <p:cTn id="211" presetID="53" presetClass="entr" presetSubtype="16" fill="hold" grpId="0" nodeType="withEffect">
                                  <p:stCondLst>
                                    <p:cond delay="0"/>
                                  </p:stCondLst>
                                  <p:childTnLst>
                                    <p:set>
                                      <p:cBhvr>
                                        <p:cTn id="212" dur="1" fill="hold">
                                          <p:stCondLst>
                                            <p:cond delay="0"/>
                                          </p:stCondLst>
                                        </p:cTn>
                                        <p:tgtEl>
                                          <p:spTgt spid="279"/>
                                        </p:tgtEl>
                                        <p:attrNameLst>
                                          <p:attrName>style.visibility</p:attrName>
                                        </p:attrNameLst>
                                      </p:cBhvr>
                                      <p:to>
                                        <p:strVal val="visible"/>
                                      </p:to>
                                    </p:set>
                                    <p:anim calcmode="lin" valueType="num">
                                      <p:cBhvr>
                                        <p:cTn id="213" dur="500" fill="hold"/>
                                        <p:tgtEl>
                                          <p:spTgt spid="279"/>
                                        </p:tgtEl>
                                        <p:attrNameLst>
                                          <p:attrName>ppt_w</p:attrName>
                                        </p:attrNameLst>
                                      </p:cBhvr>
                                      <p:tavLst>
                                        <p:tav tm="0">
                                          <p:val>
                                            <p:fltVal val="0"/>
                                          </p:val>
                                        </p:tav>
                                        <p:tav tm="100000">
                                          <p:val>
                                            <p:strVal val="#ppt_w"/>
                                          </p:val>
                                        </p:tav>
                                      </p:tavLst>
                                    </p:anim>
                                    <p:anim calcmode="lin" valueType="num">
                                      <p:cBhvr>
                                        <p:cTn id="214" dur="500" fill="hold"/>
                                        <p:tgtEl>
                                          <p:spTgt spid="279"/>
                                        </p:tgtEl>
                                        <p:attrNameLst>
                                          <p:attrName>ppt_h</p:attrName>
                                        </p:attrNameLst>
                                      </p:cBhvr>
                                      <p:tavLst>
                                        <p:tav tm="0">
                                          <p:val>
                                            <p:fltVal val="0"/>
                                          </p:val>
                                        </p:tav>
                                        <p:tav tm="100000">
                                          <p:val>
                                            <p:strVal val="#ppt_h"/>
                                          </p:val>
                                        </p:tav>
                                      </p:tavLst>
                                    </p:anim>
                                    <p:animEffect transition="in" filter="fade">
                                      <p:cBhvr>
                                        <p:cTn id="215" dur="500"/>
                                        <p:tgtEl>
                                          <p:spTgt spid="279"/>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279"/>
                                        </p:tgtEl>
                                      </p:cBhvr>
                                    </p:animEffect>
                                    <p:animScale>
                                      <p:cBhvr>
                                        <p:cTn id="218" dur="250" autoRev="1" fill="hold"/>
                                        <p:tgtEl>
                                          <p:spTgt spid="279"/>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280"/>
                                        </p:tgtEl>
                                        <p:attrNameLst>
                                          <p:attrName>style.visibility</p:attrName>
                                        </p:attrNameLst>
                                      </p:cBhvr>
                                      <p:to>
                                        <p:strVal val="visible"/>
                                      </p:to>
                                    </p:set>
                                    <p:anim calcmode="lin" valueType="num">
                                      <p:cBhvr>
                                        <p:cTn id="221" dur="500" fill="hold"/>
                                        <p:tgtEl>
                                          <p:spTgt spid="280"/>
                                        </p:tgtEl>
                                        <p:attrNameLst>
                                          <p:attrName>ppt_w</p:attrName>
                                        </p:attrNameLst>
                                      </p:cBhvr>
                                      <p:tavLst>
                                        <p:tav tm="0">
                                          <p:val>
                                            <p:fltVal val="0"/>
                                          </p:val>
                                        </p:tav>
                                        <p:tav tm="100000">
                                          <p:val>
                                            <p:strVal val="#ppt_w"/>
                                          </p:val>
                                        </p:tav>
                                      </p:tavLst>
                                    </p:anim>
                                    <p:anim calcmode="lin" valueType="num">
                                      <p:cBhvr>
                                        <p:cTn id="222" dur="500" fill="hold"/>
                                        <p:tgtEl>
                                          <p:spTgt spid="280"/>
                                        </p:tgtEl>
                                        <p:attrNameLst>
                                          <p:attrName>ppt_h</p:attrName>
                                        </p:attrNameLst>
                                      </p:cBhvr>
                                      <p:tavLst>
                                        <p:tav tm="0">
                                          <p:val>
                                            <p:fltVal val="0"/>
                                          </p:val>
                                        </p:tav>
                                        <p:tav tm="100000">
                                          <p:val>
                                            <p:strVal val="#ppt_h"/>
                                          </p:val>
                                        </p:tav>
                                      </p:tavLst>
                                    </p:anim>
                                    <p:animEffect transition="in" filter="fade">
                                      <p:cBhvr>
                                        <p:cTn id="223" dur="500"/>
                                        <p:tgtEl>
                                          <p:spTgt spid="280"/>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280"/>
                                        </p:tgtEl>
                                      </p:cBhvr>
                                    </p:animEffect>
                                    <p:animScale>
                                      <p:cBhvr>
                                        <p:cTn id="226" dur="250" autoRev="1" fill="hold"/>
                                        <p:tgtEl>
                                          <p:spTgt spid="280"/>
                                        </p:tgtEl>
                                      </p:cBhvr>
                                      <p:by x="105000" y="105000"/>
                                    </p:animScale>
                                  </p:childTnLst>
                                </p:cTn>
                              </p:par>
                              <p:par>
                                <p:cTn id="227" presetID="53" presetClass="entr" presetSubtype="16" fill="hold" grpId="0" nodeType="withEffect">
                                  <p:stCondLst>
                                    <p:cond delay="0"/>
                                  </p:stCondLst>
                                  <p:childTnLst>
                                    <p:set>
                                      <p:cBhvr>
                                        <p:cTn id="228" dur="1" fill="hold">
                                          <p:stCondLst>
                                            <p:cond delay="0"/>
                                          </p:stCondLst>
                                        </p:cTn>
                                        <p:tgtEl>
                                          <p:spTgt spid="130"/>
                                        </p:tgtEl>
                                        <p:attrNameLst>
                                          <p:attrName>style.visibility</p:attrName>
                                        </p:attrNameLst>
                                      </p:cBhvr>
                                      <p:to>
                                        <p:strVal val="visible"/>
                                      </p:to>
                                    </p:set>
                                    <p:anim calcmode="lin" valueType="num">
                                      <p:cBhvr>
                                        <p:cTn id="229" dur="500" fill="hold"/>
                                        <p:tgtEl>
                                          <p:spTgt spid="130"/>
                                        </p:tgtEl>
                                        <p:attrNameLst>
                                          <p:attrName>ppt_w</p:attrName>
                                        </p:attrNameLst>
                                      </p:cBhvr>
                                      <p:tavLst>
                                        <p:tav tm="0">
                                          <p:val>
                                            <p:fltVal val="0"/>
                                          </p:val>
                                        </p:tav>
                                        <p:tav tm="100000">
                                          <p:val>
                                            <p:strVal val="#ppt_w"/>
                                          </p:val>
                                        </p:tav>
                                      </p:tavLst>
                                    </p:anim>
                                    <p:anim calcmode="lin" valueType="num">
                                      <p:cBhvr>
                                        <p:cTn id="230" dur="500" fill="hold"/>
                                        <p:tgtEl>
                                          <p:spTgt spid="130"/>
                                        </p:tgtEl>
                                        <p:attrNameLst>
                                          <p:attrName>ppt_h</p:attrName>
                                        </p:attrNameLst>
                                      </p:cBhvr>
                                      <p:tavLst>
                                        <p:tav tm="0">
                                          <p:val>
                                            <p:fltVal val="0"/>
                                          </p:val>
                                        </p:tav>
                                        <p:tav tm="100000">
                                          <p:val>
                                            <p:strVal val="#ppt_h"/>
                                          </p:val>
                                        </p:tav>
                                      </p:tavLst>
                                    </p:anim>
                                    <p:animEffect transition="in" filter="fade">
                                      <p:cBhvr>
                                        <p:cTn id="231" dur="500"/>
                                        <p:tgtEl>
                                          <p:spTgt spid="130"/>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130"/>
                                        </p:tgtEl>
                                      </p:cBhvr>
                                    </p:animEffect>
                                    <p:animScale>
                                      <p:cBhvr>
                                        <p:cTn id="234" dur="250" autoRev="1" fill="hold"/>
                                        <p:tgtEl>
                                          <p:spTgt spid="130"/>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128"/>
                                        </p:tgtEl>
                                        <p:attrNameLst>
                                          <p:attrName>style.visibility</p:attrName>
                                        </p:attrNameLst>
                                      </p:cBhvr>
                                      <p:to>
                                        <p:strVal val="visible"/>
                                      </p:to>
                                    </p:set>
                                    <p:anim calcmode="lin" valueType="num">
                                      <p:cBhvr>
                                        <p:cTn id="237" dur="500" fill="hold"/>
                                        <p:tgtEl>
                                          <p:spTgt spid="128"/>
                                        </p:tgtEl>
                                        <p:attrNameLst>
                                          <p:attrName>ppt_w</p:attrName>
                                        </p:attrNameLst>
                                      </p:cBhvr>
                                      <p:tavLst>
                                        <p:tav tm="0">
                                          <p:val>
                                            <p:fltVal val="0"/>
                                          </p:val>
                                        </p:tav>
                                        <p:tav tm="100000">
                                          <p:val>
                                            <p:strVal val="#ppt_w"/>
                                          </p:val>
                                        </p:tav>
                                      </p:tavLst>
                                    </p:anim>
                                    <p:anim calcmode="lin" valueType="num">
                                      <p:cBhvr>
                                        <p:cTn id="238" dur="500" fill="hold"/>
                                        <p:tgtEl>
                                          <p:spTgt spid="128"/>
                                        </p:tgtEl>
                                        <p:attrNameLst>
                                          <p:attrName>ppt_h</p:attrName>
                                        </p:attrNameLst>
                                      </p:cBhvr>
                                      <p:tavLst>
                                        <p:tav tm="0">
                                          <p:val>
                                            <p:fltVal val="0"/>
                                          </p:val>
                                        </p:tav>
                                        <p:tav tm="100000">
                                          <p:val>
                                            <p:strVal val="#ppt_h"/>
                                          </p:val>
                                        </p:tav>
                                      </p:tavLst>
                                    </p:anim>
                                    <p:animEffect transition="in" filter="fade">
                                      <p:cBhvr>
                                        <p:cTn id="239" dur="500"/>
                                        <p:tgtEl>
                                          <p:spTgt spid="128"/>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128"/>
                                        </p:tgtEl>
                                      </p:cBhvr>
                                    </p:animEffect>
                                    <p:animScale>
                                      <p:cBhvr>
                                        <p:cTn id="242" dur="250" autoRev="1" fill="hold"/>
                                        <p:tgtEl>
                                          <p:spTgt spid="128"/>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134"/>
                                        </p:tgtEl>
                                        <p:attrNameLst>
                                          <p:attrName>style.visibility</p:attrName>
                                        </p:attrNameLst>
                                      </p:cBhvr>
                                      <p:to>
                                        <p:strVal val="visible"/>
                                      </p:to>
                                    </p:set>
                                    <p:anim calcmode="lin" valueType="num">
                                      <p:cBhvr>
                                        <p:cTn id="245" dur="500" fill="hold"/>
                                        <p:tgtEl>
                                          <p:spTgt spid="134"/>
                                        </p:tgtEl>
                                        <p:attrNameLst>
                                          <p:attrName>ppt_w</p:attrName>
                                        </p:attrNameLst>
                                      </p:cBhvr>
                                      <p:tavLst>
                                        <p:tav tm="0">
                                          <p:val>
                                            <p:fltVal val="0"/>
                                          </p:val>
                                        </p:tav>
                                        <p:tav tm="100000">
                                          <p:val>
                                            <p:strVal val="#ppt_w"/>
                                          </p:val>
                                        </p:tav>
                                      </p:tavLst>
                                    </p:anim>
                                    <p:anim calcmode="lin" valueType="num">
                                      <p:cBhvr>
                                        <p:cTn id="246" dur="500" fill="hold"/>
                                        <p:tgtEl>
                                          <p:spTgt spid="134"/>
                                        </p:tgtEl>
                                        <p:attrNameLst>
                                          <p:attrName>ppt_h</p:attrName>
                                        </p:attrNameLst>
                                      </p:cBhvr>
                                      <p:tavLst>
                                        <p:tav tm="0">
                                          <p:val>
                                            <p:fltVal val="0"/>
                                          </p:val>
                                        </p:tav>
                                        <p:tav tm="100000">
                                          <p:val>
                                            <p:strVal val="#ppt_h"/>
                                          </p:val>
                                        </p:tav>
                                      </p:tavLst>
                                    </p:anim>
                                    <p:animEffect transition="in" filter="fade">
                                      <p:cBhvr>
                                        <p:cTn id="247" dur="500"/>
                                        <p:tgtEl>
                                          <p:spTgt spid="134"/>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134"/>
                                        </p:tgtEl>
                                      </p:cBhvr>
                                    </p:animEffect>
                                    <p:animScale>
                                      <p:cBhvr>
                                        <p:cTn id="250" dur="250" autoRev="1" fill="hold"/>
                                        <p:tgtEl>
                                          <p:spTgt spid="134"/>
                                        </p:tgtEl>
                                      </p:cBhvr>
                                      <p:by x="105000" y="105000"/>
                                    </p:animScale>
                                  </p:childTnLst>
                                </p:cTn>
                              </p:par>
                            </p:childTnLst>
                          </p:cTn>
                        </p:par>
                      </p:childTnLst>
                    </p:cTn>
                  </p:par>
                </p:childTnLst>
              </p:cTn>
              <p:nextCondLst>
                <p:cond evt="onClick" delay="0">
                  <p:tgtEl>
                    <p:spTgt spid="162"/>
                  </p:tgtEl>
                </p:cond>
              </p:nextCondLst>
            </p:seq>
            <p:seq concurrent="1" nextAc="seek">
              <p:cTn id="251" restart="whenNotActive" fill="hold" evtFilter="cancelBubble" nodeType="interactiveSeq">
                <p:stCondLst>
                  <p:cond evt="onClick" delay="0">
                    <p:tgtEl>
                      <p:spTgt spid="164"/>
                    </p:tgtEl>
                  </p:cond>
                </p:stCondLst>
                <p:endSync evt="end" delay="0">
                  <p:rtn val="all"/>
                </p:endSync>
                <p:childTnLst>
                  <p:par>
                    <p:cTn id="252" fill="hold">
                      <p:stCondLst>
                        <p:cond delay="0"/>
                      </p:stCondLst>
                      <p:childTnLst>
                        <p:par>
                          <p:cTn id="253" fill="hold">
                            <p:stCondLst>
                              <p:cond delay="0"/>
                            </p:stCondLst>
                            <p:childTnLst>
                              <p:par>
                                <p:cTn id="254" presetID="53" presetClass="entr" presetSubtype="16" fill="hold" grpId="0" nodeType="withEffect">
                                  <p:stCondLst>
                                    <p:cond delay="0"/>
                                  </p:stCondLst>
                                  <p:childTnLst>
                                    <p:set>
                                      <p:cBhvr>
                                        <p:cTn id="255" dur="1" fill="hold">
                                          <p:stCondLst>
                                            <p:cond delay="0"/>
                                          </p:stCondLst>
                                        </p:cTn>
                                        <p:tgtEl>
                                          <p:spTgt spid="289"/>
                                        </p:tgtEl>
                                        <p:attrNameLst>
                                          <p:attrName>style.visibility</p:attrName>
                                        </p:attrNameLst>
                                      </p:cBhvr>
                                      <p:to>
                                        <p:strVal val="visible"/>
                                      </p:to>
                                    </p:set>
                                    <p:anim calcmode="lin" valueType="num">
                                      <p:cBhvr>
                                        <p:cTn id="256" dur="500" fill="hold"/>
                                        <p:tgtEl>
                                          <p:spTgt spid="289"/>
                                        </p:tgtEl>
                                        <p:attrNameLst>
                                          <p:attrName>ppt_w</p:attrName>
                                        </p:attrNameLst>
                                      </p:cBhvr>
                                      <p:tavLst>
                                        <p:tav tm="0">
                                          <p:val>
                                            <p:fltVal val="0"/>
                                          </p:val>
                                        </p:tav>
                                        <p:tav tm="100000">
                                          <p:val>
                                            <p:strVal val="#ppt_w"/>
                                          </p:val>
                                        </p:tav>
                                      </p:tavLst>
                                    </p:anim>
                                    <p:anim calcmode="lin" valueType="num">
                                      <p:cBhvr>
                                        <p:cTn id="257" dur="500" fill="hold"/>
                                        <p:tgtEl>
                                          <p:spTgt spid="289"/>
                                        </p:tgtEl>
                                        <p:attrNameLst>
                                          <p:attrName>ppt_h</p:attrName>
                                        </p:attrNameLst>
                                      </p:cBhvr>
                                      <p:tavLst>
                                        <p:tav tm="0">
                                          <p:val>
                                            <p:fltVal val="0"/>
                                          </p:val>
                                        </p:tav>
                                        <p:tav tm="100000">
                                          <p:val>
                                            <p:strVal val="#ppt_h"/>
                                          </p:val>
                                        </p:tav>
                                      </p:tavLst>
                                    </p:anim>
                                    <p:animEffect transition="in" filter="fade">
                                      <p:cBhvr>
                                        <p:cTn id="258" dur="500"/>
                                        <p:tgtEl>
                                          <p:spTgt spid="289"/>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289"/>
                                        </p:tgtEl>
                                      </p:cBhvr>
                                    </p:animEffect>
                                    <p:animScale>
                                      <p:cBhvr>
                                        <p:cTn id="261" dur="250" autoRev="1" fill="hold"/>
                                        <p:tgtEl>
                                          <p:spTgt spid="289"/>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292"/>
                                        </p:tgtEl>
                                        <p:attrNameLst>
                                          <p:attrName>style.visibility</p:attrName>
                                        </p:attrNameLst>
                                      </p:cBhvr>
                                      <p:to>
                                        <p:strVal val="visible"/>
                                      </p:to>
                                    </p:set>
                                    <p:anim calcmode="lin" valueType="num">
                                      <p:cBhvr>
                                        <p:cTn id="264" dur="500" fill="hold"/>
                                        <p:tgtEl>
                                          <p:spTgt spid="292"/>
                                        </p:tgtEl>
                                        <p:attrNameLst>
                                          <p:attrName>ppt_w</p:attrName>
                                        </p:attrNameLst>
                                      </p:cBhvr>
                                      <p:tavLst>
                                        <p:tav tm="0">
                                          <p:val>
                                            <p:fltVal val="0"/>
                                          </p:val>
                                        </p:tav>
                                        <p:tav tm="100000">
                                          <p:val>
                                            <p:strVal val="#ppt_w"/>
                                          </p:val>
                                        </p:tav>
                                      </p:tavLst>
                                    </p:anim>
                                    <p:anim calcmode="lin" valueType="num">
                                      <p:cBhvr>
                                        <p:cTn id="265" dur="500" fill="hold"/>
                                        <p:tgtEl>
                                          <p:spTgt spid="292"/>
                                        </p:tgtEl>
                                        <p:attrNameLst>
                                          <p:attrName>ppt_h</p:attrName>
                                        </p:attrNameLst>
                                      </p:cBhvr>
                                      <p:tavLst>
                                        <p:tav tm="0">
                                          <p:val>
                                            <p:fltVal val="0"/>
                                          </p:val>
                                        </p:tav>
                                        <p:tav tm="100000">
                                          <p:val>
                                            <p:strVal val="#ppt_h"/>
                                          </p:val>
                                        </p:tav>
                                      </p:tavLst>
                                    </p:anim>
                                    <p:animEffect transition="in" filter="fade">
                                      <p:cBhvr>
                                        <p:cTn id="266" dur="500"/>
                                        <p:tgtEl>
                                          <p:spTgt spid="292"/>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292"/>
                                        </p:tgtEl>
                                      </p:cBhvr>
                                    </p:animEffect>
                                    <p:animScale>
                                      <p:cBhvr>
                                        <p:cTn id="269" dur="250" autoRev="1" fill="hold"/>
                                        <p:tgtEl>
                                          <p:spTgt spid="292"/>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295"/>
                                        </p:tgtEl>
                                        <p:attrNameLst>
                                          <p:attrName>style.visibility</p:attrName>
                                        </p:attrNameLst>
                                      </p:cBhvr>
                                      <p:to>
                                        <p:strVal val="visible"/>
                                      </p:to>
                                    </p:set>
                                    <p:anim calcmode="lin" valueType="num">
                                      <p:cBhvr>
                                        <p:cTn id="272" dur="500" fill="hold"/>
                                        <p:tgtEl>
                                          <p:spTgt spid="295"/>
                                        </p:tgtEl>
                                        <p:attrNameLst>
                                          <p:attrName>ppt_w</p:attrName>
                                        </p:attrNameLst>
                                      </p:cBhvr>
                                      <p:tavLst>
                                        <p:tav tm="0">
                                          <p:val>
                                            <p:fltVal val="0"/>
                                          </p:val>
                                        </p:tav>
                                        <p:tav tm="100000">
                                          <p:val>
                                            <p:strVal val="#ppt_w"/>
                                          </p:val>
                                        </p:tav>
                                      </p:tavLst>
                                    </p:anim>
                                    <p:anim calcmode="lin" valueType="num">
                                      <p:cBhvr>
                                        <p:cTn id="273" dur="500" fill="hold"/>
                                        <p:tgtEl>
                                          <p:spTgt spid="295"/>
                                        </p:tgtEl>
                                        <p:attrNameLst>
                                          <p:attrName>ppt_h</p:attrName>
                                        </p:attrNameLst>
                                      </p:cBhvr>
                                      <p:tavLst>
                                        <p:tav tm="0">
                                          <p:val>
                                            <p:fltVal val="0"/>
                                          </p:val>
                                        </p:tav>
                                        <p:tav tm="100000">
                                          <p:val>
                                            <p:strVal val="#ppt_h"/>
                                          </p:val>
                                        </p:tav>
                                      </p:tavLst>
                                    </p:anim>
                                    <p:animEffect transition="in" filter="fade">
                                      <p:cBhvr>
                                        <p:cTn id="274" dur="500"/>
                                        <p:tgtEl>
                                          <p:spTgt spid="295"/>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295"/>
                                        </p:tgtEl>
                                      </p:cBhvr>
                                    </p:animEffect>
                                    <p:animScale>
                                      <p:cBhvr>
                                        <p:cTn id="277" dur="250" autoRev="1" fill="hold"/>
                                        <p:tgtEl>
                                          <p:spTgt spid="295"/>
                                        </p:tgtEl>
                                      </p:cBhvr>
                                      <p:by x="105000" y="105000"/>
                                    </p:animScale>
                                  </p:childTnLst>
                                </p:cTn>
                              </p:par>
                              <p:par>
                                <p:cTn id="278" presetID="53" presetClass="entr" presetSubtype="16" fill="hold" grpId="0" nodeType="withEffect">
                                  <p:stCondLst>
                                    <p:cond delay="0"/>
                                  </p:stCondLst>
                                  <p:childTnLst>
                                    <p:set>
                                      <p:cBhvr>
                                        <p:cTn id="279" dur="1" fill="hold">
                                          <p:stCondLst>
                                            <p:cond delay="0"/>
                                          </p:stCondLst>
                                        </p:cTn>
                                        <p:tgtEl>
                                          <p:spTgt spid="296"/>
                                        </p:tgtEl>
                                        <p:attrNameLst>
                                          <p:attrName>style.visibility</p:attrName>
                                        </p:attrNameLst>
                                      </p:cBhvr>
                                      <p:to>
                                        <p:strVal val="visible"/>
                                      </p:to>
                                    </p:set>
                                    <p:anim calcmode="lin" valueType="num">
                                      <p:cBhvr>
                                        <p:cTn id="280" dur="500" fill="hold"/>
                                        <p:tgtEl>
                                          <p:spTgt spid="296"/>
                                        </p:tgtEl>
                                        <p:attrNameLst>
                                          <p:attrName>ppt_w</p:attrName>
                                        </p:attrNameLst>
                                      </p:cBhvr>
                                      <p:tavLst>
                                        <p:tav tm="0">
                                          <p:val>
                                            <p:fltVal val="0"/>
                                          </p:val>
                                        </p:tav>
                                        <p:tav tm="100000">
                                          <p:val>
                                            <p:strVal val="#ppt_w"/>
                                          </p:val>
                                        </p:tav>
                                      </p:tavLst>
                                    </p:anim>
                                    <p:anim calcmode="lin" valueType="num">
                                      <p:cBhvr>
                                        <p:cTn id="281" dur="500" fill="hold"/>
                                        <p:tgtEl>
                                          <p:spTgt spid="296"/>
                                        </p:tgtEl>
                                        <p:attrNameLst>
                                          <p:attrName>ppt_h</p:attrName>
                                        </p:attrNameLst>
                                      </p:cBhvr>
                                      <p:tavLst>
                                        <p:tav tm="0">
                                          <p:val>
                                            <p:fltVal val="0"/>
                                          </p:val>
                                        </p:tav>
                                        <p:tav tm="100000">
                                          <p:val>
                                            <p:strVal val="#ppt_h"/>
                                          </p:val>
                                        </p:tav>
                                      </p:tavLst>
                                    </p:anim>
                                    <p:animEffect transition="in" filter="fade">
                                      <p:cBhvr>
                                        <p:cTn id="282" dur="500"/>
                                        <p:tgtEl>
                                          <p:spTgt spid="296"/>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296"/>
                                        </p:tgtEl>
                                      </p:cBhvr>
                                    </p:animEffect>
                                    <p:animScale>
                                      <p:cBhvr>
                                        <p:cTn id="285" dur="250" autoRev="1" fill="hold"/>
                                        <p:tgtEl>
                                          <p:spTgt spid="296"/>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281"/>
                                        </p:tgtEl>
                                        <p:attrNameLst>
                                          <p:attrName>style.visibility</p:attrName>
                                        </p:attrNameLst>
                                      </p:cBhvr>
                                      <p:to>
                                        <p:strVal val="visible"/>
                                      </p:to>
                                    </p:set>
                                    <p:anim calcmode="lin" valueType="num">
                                      <p:cBhvr>
                                        <p:cTn id="288" dur="500" fill="hold"/>
                                        <p:tgtEl>
                                          <p:spTgt spid="281"/>
                                        </p:tgtEl>
                                        <p:attrNameLst>
                                          <p:attrName>ppt_w</p:attrName>
                                        </p:attrNameLst>
                                      </p:cBhvr>
                                      <p:tavLst>
                                        <p:tav tm="0">
                                          <p:val>
                                            <p:fltVal val="0"/>
                                          </p:val>
                                        </p:tav>
                                        <p:tav tm="100000">
                                          <p:val>
                                            <p:strVal val="#ppt_w"/>
                                          </p:val>
                                        </p:tav>
                                      </p:tavLst>
                                    </p:anim>
                                    <p:anim calcmode="lin" valueType="num">
                                      <p:cBhvr>
                                        <p:cTn id="289" dur="500" fill="hold"/>
                                        <p:tgtEl>
                                          <p:spTgt spid="281"/>
                                        </p:tgtEl>
                                        <p:attrNameLst>
                                          <p:attrName>ppt_h</p:attrName>
                                        </p:attrNameLst>
                                      </p:cBhvr>
                                      <p:tavLst>
                                        <p:tav tm="0">
                                          <p:val>
                                            <p:fltVal val="0"/>
                                          </p:val>
                                        </p:tav>
                                        <p:tav tm="100000">
                                          <p:val>
                                            <p:strVal val="#ppt_h"/>
                                          </p:val>
                                        </p:tav>
                                      </p:tavLst>
                                    </p:anim>
                                    <p:animEffect transition="in" filter="fade">
                                      <p:cBhvr>
                                        <p:cTn id="290" dur="500"/>
                                        <p:tgtEl>
                                          <p:spTgt spid="281"/>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281"/>
                                        </p:tgtEl>
                                      </p:cBhvr>
                                    </p:animEffect>
                                    <p:animScale>
                                      <p:cBhvr>
                                        <p:cTn id="293" dur="250" autoRev="1" fill="hold"/>
                                        <p:tgtEl>
                                          <p:spTgt spid="281"/>
                                        </p:tgtEl>
                                      </p:cBhvr>
                                      <p:by x="105000" y="105000"/>
                                    </p:animScale>
                                  </p:childTnLst>
                                </p:cTn>
                              </p:par>
                            </p:childTnLst>
                          </p:cTn>
                        </p:par>
                      </p:childTnLst>
                    </p:cTn>
                  </p:par>
                </p:childTnLst>
              </p:cTn>
              <p:nextCondLst>
                <p:cond evt="onClick" delay="0">
                  <p:tgtEl>
                    <p:spTgt spid="164"/>
                  </p:tgtEl>
                </p:cond>
              </p:nextCondLst>
            </p:seq>
            <p:seq concurrent="1" nextAc="seek">
              <p:cTn id="294" restart="whenNotActive" fill="hold" evtFilter="cancelBubble" nodeType="interactiveSeq">
                <p:stCondLst>
                  <p:cond evt="onClick" delay="0">
                    <p:tgtEl>
                      <p:spTgt spid="165"/>
                    </p:tgtEl>
                  </p:cond>
                </p:stCondLst>
                <p:endSync evt="end" delay="0">
                  <p:rtn val="all"/>
                </p:endSync>
                <p:childTnLst>
                  <p:par>
                    <p:cTn id="295" fill="hold">
                      <p:stCondLst>
                        <p:cond delay="0"/>
                      </p:stCondLst>
                      <p:childTnLst>
                        <p:par>
                          <p:cTn id="296" fill="hold">
                            <p:stCondLst>
                              <p:cond delay="0"/>
                            </p:stCondLst>
                            <p:childTnLst>
                              <p:par>
                                <p:cTn id="297" presetID="53" presetClass="entr" presetSubtype="16" fill="hold" grpId="0" nodeType="withEffect">
                                  <p:stCondLst>
                                    <p:cond delay="0"/>
                                  </p:stCondLst>
                                  <p:childTnLst>
                                    <p:set>
                                      <p:cBhvr>
                                        <p:cTn id="298" dur="1" fill="hold">
                                          <p:stCondLst>
                                            <p:cond delay="0"/>
                                          </p:stCondLst>
                                        </p:cTn>
                                        <p:tgtEl>
                                          <p:spTgt spid="302"/>
                                        </p:tgtEl>
                                        <p:attrNameLst>
                                          <p:attrName>style.visibility</p:attrName>
                                        </p:attrNameLst>
                                      </p:cBhvr>
                                      <p:to>
                                        <p:strVal val="visible"/>
                                      </p:to>
                                    </p:set>
                                    <p:anim calcmode="lin" valueType="num">
                                      <p:cBhvr>
                                        <p:cTn id="299" dur="500" fill="hold"/>
                                        <p:tgtEl>
                                          <p:spTgt spid="302"/>
                                        </p:tgtEl>
                                        <p:attrNameLst>
                                          <p:attrName>ppt_w</p:attrName>
                                        </p:attrNameLst>
                                      </p:cBhvr>
                                      <p:tavLst>
                                        <p:tav tm="0">
                                          <p:val>
                                            <p:fltVal val="0"/>
                                          </p:val>
                                        </p:tav>
                                        <p:tav tm="100000">
                                          <p:val>
                                            <p:strVal val="#ppt_w"/>
                                          </p:val>
                                        </p:tav>
                                      </p:tavLst>
                                    </p:anim>
                                    <p:anim calcmode="lin" valueType="num">
                                      <p:cBhvr>
                                        <p:cTn id="300" dur="500" fill="hold"/>
                                        <p:tgtEl>
                                          <p:spTgt spid="302"/>
                                        </p:tgtEl>
                                        <p:attrNameLst>
                                          <p:attrName>ppt_h</p:attrName>
                                        </p:attrNameLst>
                                      </p:cBhvr>
                                      <p:tavLst>
                                        <p:tav tm="0">
                                          <p:val>
                                            <p:fltVal val="0"/>
                                          </p:val>
                                        </p:tav>
                                        <p:tav tm="100000">
                                          <p:val>
                                            <p:strVal val="#ppt_h"/>
                                          </p:val>
                                        </p:tav>
                                      </p:tavLst>
                                    </p:anim>
                                    <p:animEffect transition="in" filter="fade">
                                      <p:cBhvr>
                                        <p:cTn id="301" dur="500"/>
                                        <p:tgtEl>
                                          <p:spTgt spid="302"/>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302"/>
                                        </p:tgtEl>
                                      </p:cBhvr>
                                    </p:animEffect>
                                    <p:animScale>
                                      <p:cBhvr>
                                        <p:cTn id="304" dur="250" autoRev="1" fill="hold"/>
                                        <p:tgtEl>
                                          <p:spTgt spid="302"/>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304"/>
                                        </p:tgtEl>
                                        <p:attrNameLst>
                                          <p:attrName>style.visibility</p:attrName>
                                        </p:attrNameLst>
                                      </p:cBhvr>
                                      <p:to>
                                        <p:strVal val="visible"/>
                                      </p:to>
                                    </p:set>
                                    <p:anim calcmode="lin" valueType="num">
                                      <p:cBhvr>
                                        <p:cTn id="307" dur="500" fill="hold"/>
                                        <p:tgtEl>
                                          <p:spTgt spid="304"/>
                                        </p:tgtEl>
                                        <p:attrNameLst>
                                          <p:attrName>ppt_w</p:attrName>
                                        </p:attrNameLst>
                                      </p:cBhvr>
                                      <p:tavLst>
                                        <p:tav tm="0">
                                          <p:val>
                                            <p:fltVal val="0"/>
                                          </p:val>
                                        </p:tav>
                                        <p:tav tm="100000">
                                          <p:val>
                                            <p:strVal val="#ppt_w"/>
                                          </p:val>
                                        </p:tav>
                                      </p:tavLst>
                                    </p:anim>
                                    <p:anim calcmode="lin" valueType="num">
                                      <p:cBhvr>
                                        <p:cTn id="308" dur="500" fill="hold"/>
                                        <p:tgtEl>
                                          <p:spTgt spid="304"/>
                                        </p:tgtEl>
                                        <p:attrNameLst>
                                          <p:attrName>ppt_h</p:attrName>
                                        </p:attrNameLst>
                                      </p:cBhvr>
                                      <p:tavLst>
                                        <p:tav tm="0">
                                          <p:val>
                                            <p:fltVal val="0"/>
                                          </p:val>
                                        </p:tav>
                                        <p:tav tm="100000">
                                          <p:val>
                                            <p:strVal val="#ppt_h"/>
                                          </p:val>
                                        </p:tav>
                                      </p:tavLst>
                                    </p:anim>
                                    <p:animEffect transition="in" filter="fade">
                                      <p:cBhvr>
                                        <p:cTn id="309" dur="500"/>
                                        <p:tgtEl>
                                          <p:spTgt spid="304"/>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04"/>
                                        </p:tgtEl>
                                      </p:cBhvr>
                                    </p:animEffect>
                                    <p:animScale>
                                      <p:cBhvr>
                                        <p:cTn id="312" dur="250" autoRev="1" fill="hold"/>
                                        <p:tgtEl>
                                          <p:spTgt spid="304"/>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03"/>
                                        </p:tgtEl>
                                        <p:attrNameLst>
                                          <p:attrName>style.visibility</p:attrName>
                                        </p:attrNameLst>
                                      </p:cBhvr>
                                      <p:to>
                                        <p:strVal val="visible"/>
                                      </p:to>
                                    </p:set>
                                    <p:anim calcmode="lin" valueType="num">
                                      <p:cBhvr>
                                        <p:cTn id="315" dur="500" fill="hold"/>
                                        <p:tgtEl>
                                          <p:spTgt spid="303"/>
                                        </p:tgtEl>
                                        <p:attrNameLst>
                                          <p:attrName>ppt_w</p:attrName>
                                        </p:attrNameLst>
                                      </p:cBhvr>
                                      <p:tavLst>
                                        <p:tav tm="0">
                                          <p:val>
                                            <p:fltVal val="0"/>
                                          </p:val>
                                        </p:tav>
                                        <p:tav tm="100000">
                                          <p:val>
                                            <p:strVal val="#ppt_w"/>
                                          </p:val>
                                        </p:tav>
                                      </p:tavLst>
                                    </p:anim>
                                    <p:anim calcmode="lin" valueType="num">
                                      <p:cBhvr>
                                        <p:cTn id="316" dur="500" fill="hold"/>
                                        <p:tgtEl>
                                          <p:spTgt spid="303"/>
                                        </p:tgtEl>
                                        <p:attrNameLst>
                                          <p:attrName>ppt_h</p:attrName>
                                        </p:attrNameLst>
                                      </p:cBhvr>
                                      <p:tavLst>
                                        <p:tav tm="0">
                                          <p:val>
                                            <p:fltVal val="0"/>
                                          </p:val>
                                        </p:tav>
                                        <p:tav tm="100000">
                                          <p:val>
                                            <p:strVal val="#ppt_h"/>
                                          </p:val>
                                        </p:tav>
                                      </p:tavLst>
                                    </p:anim>
                                    <p:animEffect transition="in" filter="fade">
                                      <p:cBhvr>
                                        <p:cTn id="317" dur="500"/>
                                        <p:tgtEl>
                                          <p:spTgt spid="303"/>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03"/>
                                        </p:tgtEl>
                                      </p:cBhvr>
                                    </p:animEffect>
                                    <p:animScale>
                                      <p:cBhvr>
                                        <p:cTn id="320" dur="250" autoRev="1" fill="hold"/>
                                        <p:tgtEl>
                                          <p:spTgt spid="303"/>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10"/>
                                        </p:tgtEl>
                                        <p:attrNameLst>
                                          <p:attrName>style.visibility</p:attrName>
                                        </p:attrNameLst>
                                      </p:cBhvr>
                                      <p:to>
                                        <p:strVal val="visible"/>
                                      </p:to>
                                    </p:set>
                                    <p:anim calcmode="lin" valueType="num">
                                      <p:cBhvr>
                                        <p:cTn id="323" dur="500" fill="hold"/>
                                        <p:tgtEl>
                                          <p:spTgt spid="310"/>
                                        </p:tgtEl>
                                        <p:attrNameLst>
                                          <p:attrName>ppt_w</p:attrName>
                                        </p:attrNameLst>
                                      </p:cBhvr>
                                      <p:tavLst>
                                        <p:tav tm="0">
                                          <p:val>
                                            <p:fltVal val="0"/>
                                          </p:val>
                                        </p:tav>
                                        <p:tav tm="100000">
                                          <p:val>
                                            <p:strVal val="#ppt_w"/>
                                          </p:val>
                                        </p:tav>
                                      </p:tavLst>
                                    </p:anim>
                                    <p:anim calcmode="lin" valueType="num">
                                      <p:cBhvr>
                                        <p:cTn id="324" dur="500" fill="hold"/>
                                        <p:tgtEl>
                                          <p:spTgt spid="310"/>
                                        </p:tgtEl>
                                        <p:attrNameLst>
                                          <p:attrName>ppt_h</p:attrName>
                                        </p:attrNameLst>
                                      </p:cBhvr>
                                      <p:tavLst>
                                        <p:tav tm="0">
                                          <p:val>
                                            <p:fltVal val="0"/>
                                          </p:val>
                                        </p:tav>
                                        <p:tav tm="100000">
                                          <p:val>
                                            <p:strVal val="#ppt_h"/>
                                          </p:val>
                                        </p:tav>
                                      </p:tavLst>
                                    </p:anim>
                                    <p:animEffect transition="in" filter="fade">
                                      <p:cBhvr>
                                        <p:cTn id="325" dur="500"/>
                                        <p:tgtEl>
                                          <p:spTgt spid="310"/>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10"/>
                                        </p:tgtEl>
                                      </p:cBhvr>
                                    </p:animEffect>
                                    <p:animScale>
                                      <p:cBhvr>
                                        <p:cTn id="328" dur="250" autoRev="1" fill="hold"/>
                                        <p:tgtEl>
                                          <p:spTgt spid="310"/>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311"/>
                                        </p:tgtEl>
                                        <p:attrNameLst>
                                          <p:attrName>style.visibility</p:attrName>
                                        </p:attrNameLst>
                                      </p:cBhvr>
                                      <p:to>
                                        <p:strVal val="visible"/>
                                      </p:to>
                                    </p:set>
                                    <p:anim calcmode="lin" valueType="num">
                                      <p:cBhvr>
                                        <p:cTn id="331" dur="500" fill="hold"/>
                                        <p:tgtEl>
                                          <p:spTgt spid="311"/>
                                        </p:tgtEl>
                                        <p:attrNameLst>
                                          <p:attrName>ppt_w</p:attrName>
                                        </p:attrNameLst>
                                      </p:cBhvr>
                                      <p:tavLst>
                                        <p:tav tm="0">
                                          <p:val>
                                            <p:fltVal val="0"/>
                                          </p:val>
                                        </p:tav>
                                        <p:tav tm="100000">
                                          <p:val>
                                            <p:strVal val="#ppt_w"/>
                                          </p:val>
                                        </p:tav>
                                      </p:tavLst>
                                    </p:anim>
                                    <p:anim calcmode="lin" valueType="num">
                                      <p:cBhvr>
                                        <p:cTn id="332" dur="500" fill="hold"/>
                                        <p:tgtEl>
                                          <p:spTgt spid="311"/>
                                        </p:tgtEl>
                                        <p:attrNameLst>
                                          <p:attrName>ppt_h</p:attrName>
                                        </p:attrNameLst>
                                      </p:cBhvr>
                                      <p:tavLst>
                                        <p:tav tm="0">
                                          <p:val>
                                            <p:fltVal val="0"/>
                                          </p:val>
                                        </p:tav>
                                        <p:tav tm="100000">
                                          <p:val>
                                            <p:strVal val="#ppt_h"/>
                                          </p:val>
                                        </p:tav>
                                      </p:tavLst>
                                    </p:anim>
                                    <p:animEffect transition="in" filter="fade">
                                      <p:cBhvr>
                                        <p:cTn id="333" dur="500"/>
                                        <p:tgtEl>
                                          <p:spTgt spid="311"/>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311"/>
                                        </p:tgtEl>
                                      </p:cBhvr>
                                    </p:animEffect>
                                    <p:animScale>
                                      <p:cBhvr>
                                        <p:cTn id="336" dur="250" autoRev="1" fill="hold"/>
                                        <p:tgtEl>
                                          <p:spTgt spid="311"/>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301"/>
                                        </p:tgtEl>
                                        <p:attrNameLst>
                                          <p:attrName>style.visibility</p:attrName>
                                        </p:attrNameLst>
                                      </p:cBhvr>
                                      <p:to>
                                        <p:strVal val="visible"/>
                                      </p:to>
                                    </p:set>
                                    <p:anim calcmode="lin" valueType="num">
                                      <p:cBhvr>
                                        <p:cTn id="339" dur="500" fill="hold"/>
                                        <p:tgtEl>
                                          <p:spTgt spid="301"/>
                                        </p:tgtEl>
                                        <p:attrNameLst>
                                          <p:attrName>ppt_w</p:attrName>
                                        </p:attrNameLst>
                                      </p:cBhvr>
                                      <p:tavLst>
                                        <p:tav tm="0">
                                          <p:val>
                                            <p:fltVal val="0"/>
                                          </p:val>
                                        </p:tav>
                                        <p:tav tm="100000">
                                          <p:val>
                                            <p:strVal val="#ppt_w"/>
                                          </p:val>
                                        </p:tav>
                                      </p:tavLst>
                                    </p:anim>
                                    <p:anim calcmode="lin" valueType="num">
                                      <p:cBhvr>
                                        <p:cTn id="340" dur="500" fill="hold"/>
                                        <p:tgtEl>
                                          <p:spTgt spid="301"/>
                                        </p:tgtEl>
                                        <p:attrNameLst>
                                          <p:attrName>ppt_h</p:attrName>
                                        </p:attrNameLst>
                                      </p:cBhvr>
                                      <p:tavLst>
                                        <p:tav tm="0">
                                          <p:val>
                                            <p:fltVal val="0"/>
                                          </p:val>
                                        </p:tav>
                                        <p:tav tm="100000">
                                          <p:val>
                                            <p:strVal val="#ppt_h"/>
                                          </p:val>
                                        </p:tav>
                                      </p:tavLst>
                                    </p:anim>
                                    <p:animEffect transition="in" filter="fade">
                                      <p:cBhvr>
                                        <p:cTn id="341" dur="500"/>
                                        <p:tgtEl>
                                          <p:spTgt spid="301"/>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301"/>
                                        </p:tgtEl>
                                      </p:cBhvr>
                                    </p:animEffect>
                                    <p:animScale>
                                      <p:cBhvr>
                                        <p:cTn id="344" dur="250" autoRev="1" fill="hold"/>
                                        <p:tgtEl>
                                          <p:spTgt spid="301"/>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300"/>
                                        </p:tgtEl>
                                        <p:attrNameLst>
                                          <p:attrName>style.visibility</p:attrName>
                                        </p:attrNameLst>
                                      </p:cBhvr>
                                      <p:to>
                                        <p:strVal val="visible"/>
                                      </p:to>
                                    </p:set>
                                    <p:anim calcmode="lin" valueType="num">
                                      <p:cBhvr>
                                        <p:cTn id="347" dur="500" fill="hold"/>
                                        <p:tgtEl>
                                          <p:spTgt spid="300"/>
                                        </p:tgtEl>
                                        <p:attrNameLst>
                                          <p:attrName>ppt_w</p:attrName>
                                        </p:attrNameLst>
                                      </p:cBhvr>
                                      <p:tavLst>
                                        <p:tav tm="0">
                                          <p:val>
                                            <p:fltVal val="0"/>
                                          </p:val>
                                        </p:tav>
                                        <p:tav tm="100000">
                                          <p:val>
                                            <p:strVal val="#ppt_w"/>
                                          </p:val>
                                        </p:tav>
                                      </p:tavLst>
                                    </p:anim>
                                    <p:anim calcmode="lin" valueType="num">
                                      <p:cBhvr>
                                        <p:cTn id="348" dur="500" fill="hold"/>
                                        <p:tgtEl>
                                          <p:spTgt spid="300"/>
                                        </p:tgtEl>
                                        <p:attrNameLst>
                                          <p:attrName>ppt_h</p:attrName>
                                        </p:attrNameLst>
                                      </p:cBhvr>
                                      <p:tavLst>
                                        <p:tav tm="0">
                                          <p:val>
                                            <p:fltVal val="0"/>
                                          </p:val>
                                        </p:tav>
                                        <p:tav tm="100000">
                                          <p:val>
                                            <p:strVal val="#ppt_h"/>
                                          </p:val>
                                        </p:tav>
                                      </p:tavLst>
                                    </p:anim>
                                    <p:animEffect transition="in" filter="fade">
                                      <p:cBhvr>
                                        <p:cTn id="349" dur="500"/>
                                        <p:tgtEl>
                                          <p:spTgt spid="300"/>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300"/>
                                        </p:tgtEl>
                                      </p:cBhvr>
                                    </p:animEffect>
                                    <p:animScale>
                                      <p:cBhvr>
                                        <p:cTn id="352" dur="250" autoRev="1" fill="hold"/>
                                        <p:tgtEl>
                                          <p:spTgt spid="300"/>
                                        </p:tgtEl>
                                      </p:cBhvr>
                                      <p:by x="105000" y="105000"/>
                                    </p:animScale>
                                  </p:childTnLst>
                                </p:cTn>
                              </p:par>
                            </p:childTnLst>
                          </p:cTn>
                        </p:par>
                      </p:childTnLst>
                    </p:cTn>
                  </p:par>
                </p:childTnLst>
              </p:cTn>
              <p:nextCondLst>
                <p:cond evt="onClick" delay="0">
                  <p:tgtEl>
                    <p:spTgt spid="165"/>
                  </p:tgtEl>
                </p:cond>
              </p:nextCondLst>
            </p:seq>
            <p:seq concurrent="1" nextAc="seek">
              <p:cTn id="353" restart="whenNotActive" fill="hold" evtFilter="cancelBubble" nodeType="interactiveSeq">
                <p:stCondLst>
                  <p:cond evt="onClick" delay="0">
                    <p:tgtEl>
                      <p:spTgt spid="168"/>
                    </p:tgtEl>
                  </p:cond>
                </p:stCondLst>
                <p:endSync evt="end" delay="0">
                  <p:rtn val="all"/>
                </p:endSync>
                <p:childTnLst>
                  <p:par>
                    <p:cTn id="354" fill="hold">
                      <p:stCondLst>
                        <p:cond delay="0"/>
                      </p:stCondLst>
                      <p:childTnLst>
                        <p:par>
                          <p:cTn id="355" fill="hold">
                            <p:stCondLst>
                              <p:cond delay="0"/>
                            </p:stCondLst>
                            <p:childTnLst>
                              <p:par>
                                <p:cTn id="356" presetID="53" presetClass="entr" presetSubtype="16" fill="hold" grpId="0" nodeType="withEffect">
                                  <p:stCondLst>
                                    <p:cond delay="0"/>
                                  </p:stCondLst>
                                  <p:childTnLst>
                                    <p:set>
                                      <p:cBhvr>
                                        <p:cTn id="357" dur="1" fill="hold">
                                          <p:stCondLst>
                                            <p:cond delay="0"/>
                                          </p:stCondLst>
                                        </p:cTn>
                                        <p:tgtEl>
                                          <p:spTgt spid="290"/>
                                        </p:tgtEl>
                                        <p:attrNameLst>
                                          <p:attrName>style.visibility</p:attrName>
                                        </p:attrNameLst>
                                      </p:cBhvr>
                                      <p:to>
                                        <p:strVal val="visible"/>
                                      </p:to>
                                    </p:set>
                                    <p:anim calcmode="lin" valueType="num">
                                      <p:cBhvr>
                                        <p:cTn id="358" dur="500" fill="hold"/>
                                        <p:tgtEl>
                                          <p:spTgt spid="290"/>
                                        </p:tgtEl>
                                        <p:attrNameLst>
                                          <p:attrName>ppt_w</p:attrName>
                                        </p:attrNameLst>
                                      </p:cBhvr>
                                      <p:tavLst>
                                        <p:tav tm="0">
                                          <p:val>
                                            <p:fltVal val="0"/>
                                          </p:val>
                                        </p:tav>
                                        <p:tav tm="100000">
                                          <p:val>
                                            <p:strVal val="#ppt_w"/>
                                          </p:val>
                                        </p:tav>
                                      </p:tavLst>
                                    </p:anim>
                                    <p:anim calcmode="lin" valueType="num">
                                      <p:cBhvr>
                                        <p:cTn id="359" dur="500" fill="hold"/>
                                        <p:tgtEl>
                                          <p:spTgt spid="290"/>
                                        </p:tgtEl>
                                        <p:attrNameLst>
                                          <p:attrName>ppt_h</p:attrName>
                                        </p:attrNameLst>
                                      </p:cBhvr>
                                      <p:tavLst>
                                        <p:tav tm="0">
                                          <p:val>
                                            <p:fltVal val="0"/>
                                          </p:val>
                                        </p:tav>
                                        <p:tav tm="100000">
                                          <p:val>
                                            <p:strVal val="#ppt_h"/>
                                          </p:val>
                                        </p:tav>
                                      </p:tavLst>
                                    </p:anim>
                                    <p:animEffect transition="in" filter="fade">
                                      <p:cBhvr>
                                        <p:cTn id="360" dur="500"/>
                                        <p:tgtEl>
                                          <p:spTgt spid="290"/>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290"/>
                                        </p:tgtEl>
                                      </p:cBhvr>
                                    </p:animEffect>
                                    <p:animScale>
                                      <p:cBhvr>
                                        <p:cTn id="363" dur="250" autoRev="1" fill="hold"/>
                                        <p:tgtEl>
                                          <p:spTgt spid="290"/>
                                        </p:tgtEl>
                                      </p:cBhvr>
                                      <p:by x="105000" y="105000"/>
                                    </p:animScale>
                                  </p:childTnLst>
                                </p:cTn>
                              </p:par>
                              <p:par>
                                <p:cTn id="364" presetID="53" presetClass="entr" presetSubtype="16" fill="hold" grpId="0" nodeType="withEffect">
                                  <p:stCondLst>
                                    <p:cond delay="0"/>
                                  </p:stCondLst>
                                  <p:childTnLst>
                                    <p:set>
                                      <p:cBhvr>
                                        <p:cTn id="365" dur="1" fill="hold">
                                          <p:stCondLst>
                                            <p:cond delay="0"/>
                                          </p:stCondLst>
                                        </p:cTn>
                                        <p:tgtEl>
                                          <p:spTgt spid="305"/>
                                        </p:tgtEl>
                                        <p:attrNameLst>
                                          <p:attrName>style.visibility</p:attrName>
                                        </p:attrNameLst>
                                      </p:cBhvr>
                                      <p:to>
                                        <p:strVal val="visible"/>
                                      </p:to>
                                    </p:set>
                                    <p:anim calcmode="lin" valueType="num">
                                      <p:cBhvr>
                                        <p:cTn id="366" dur="500" fill="hold"/>
                                        <p:tgtEl>
                                          <p:spTgt spid="305"/>
                                        </p:tgtEl>
                                        <p:attrNameLst>
                                          <p:attrName>ppt_w</p:attrName>
                                        </p:attrNameLst>
                                      </p:cBhvr>
                                      <p:tavLst>
                                        <p:tav tm="0">
                                          <p:val>
                                            <p:fltVal val="0"/>
                                          </p:val>
                                        </p:tav>
                                        <p:tav tm="100000">
                                          <p:val>
                                            <p:strVal val="#ppt_w"/>
                                          </p:val>
                                        </p:tav>
                                      </p:tavLst>
                                    </p:anim>
                                    <p:anim calcmode="lin" valueType="num">
                                      <p:cBhvr>
                                        <p:cTn id="367" dur="500" fill="hold"/>
                                        <p:tgtEl>
                                          <p:spTgt spid="305"/>
                                        </p:tgtEl>
                                        <p:attrNameLst>
                                          <p:attrName>ppt_h</p:attrName>
                                        </p:attrNameLst>
                                      </p:cBhvr>
                                      <p:tavLst>
                                        <p:tav tm="0">
                                          <p:val>
                                            <p:fltVal val="0"/>
                                          </p:val>
                                        </p:tav>
                                        <p:tav tm="100000">
                                          <p:val>
                                            <p:strVal val="#ppt_h"/>
                                          </p:val>
                                        </p:tav>
                                      </p:tavLst>
                                    </p:anim>
                                    <p:animEffect transition="in" filter="fade">
                                      <p:cBhvr>
                                        <p:cTn id="368" dur="500"/>
                                        <p:tgtEl>
                                          <p:spTgt spid="305"/>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05"/>
                                        </p:tgtEl>
                                      </p:cBhvr>
                                    </p:animEffect>
                                    <p:animScale>
                                      <p:cBhvr>
                                        <p:cTn id="371" dur="250" autoRev="1" fill="hold"/>
                                        <p:tgtEl>
                                          <p:spTgt spid="305"/>
                                        </p:tgtEl>
                                      </p:cBhvr>
                                      <p:by x="105000" y="105000"/>
                                    </p:animScale>
                                  </p:childTnLst>
                                </p:cTn>
                              </p:par>
                              <p:par>
                                <p:cTn id="372" presetID="53" presetClass="entr" presetSubtype="16" fill="hold" grpId="0" nodeType="withEffect">
                                  <p:stCondLst>
                                    <p:cond delay="0"/>
                                  </p:stCondLst>
                                  <p:childTnLst>
                                    <p:set>
                                      <p:cBhvr>
                                        <p:cTn id="373" dur="1" fill="hold">
                                          <p:stCondLst>
                                            <p:cond delay="0"/>
                                          </p:stCondLst>
                                        </p:cTn>
                                        <p:tgtEl>
                                          <p:spTgt spid="282"/>
                                        </p:tgtEl>
                                        <p:attrNameLst>
                                          <p:attrName>style.visibility</p:attrName>
                                        </p:attrNameLst>
                                      </p:cBhvr>
                                      <p:to>
                                        <p:strVal val="visible"/>
                                      </p:to>
                                    </p:set>
                                    <p:anim calcmode="lin" valueType="num">
                                      <p:cBhvr>
                                        <p:cTn id="374" dur="500" fill="hold"/>
                                        <p:tgtEl>
                                          <p:spTgt spid="282"/>
                                        </p:tgtEl>
                                        <p:attrNameLst>
                                          <p:attrName>ppt_w</p:attrName>
                                        </p:attrNameLst>
                                      </p:cBhvr>
                                      <p:tavLst>
                                        <p:tav tm="0">
                                          <p:val>
                                            <p:fltVal val="0"/>
                                          </p:val>
                                        </p:tav>
                                        <p:tav tm="100000">
                                          <p:val>
                                            <p:strVal val="#ppt_w"/>
                                          </p:val>
                                        </p:tav>
                                      </p:tavLst>
                                    </p:anim>
                                    <p:anim calcmode="lin" valueType="num">
                                      <p:cBhvr>
                                        <p:cTn id="375" dur="500" fill="hold"/>
                                        <p:tgtEl>
                                          <p:spTgt spid="282"/>
                                        </p:tgtEl>
                                        <p:attrNameLst>
                                          <p:attrName>ppt_h</p:attrName>
                                        </p:attrNameLst>
                                      </p:cBhvr>
                                      <p:tavLst>
                                        <p:tav tm="0">
                                          <p:val>
                                            <p:fltVal val="0"/>
                                          </p:val>
                                        </p:tav>
                                        <p:tav tm="100000">
                                          <p:val>
                                            <p:strVal val="#ppt_h"/>
                                          </p:val>
                                        </p:tav>
                                      </p:tavLst>
                                    </p:anim>
                                    <p:animEffect transition="in" filter="fade">
                                      <p:cBhvr>
                                        <p:cTn id="376" dur="500"/>
                                        <p:tgtEl>
                                          <p:spTgt spid="282"/>
                                        </p:tgtEl>
                                      </p:cBhvr>
                                    </p:animEffect>
                                  </p:childTnLst>
                                  <p:subTnLst>
                                    <p:audio>
                                      <p:cMediaNode>
                                        <p:cTn display="0" masterRel="sameClick">
                                          <p:stCondLst>
                                            <p:cond evt="begin" delay="0">
                                              <p:tn val="372"/>
                                            </p:cond>
                                          </p:stCondLst>
                                          <p:endCondLst>
                                            <p:cond evt="onStopAudio" delay="0">
                                              <p:tgtEl>
                                                <p:sldTgt/>
                                              </p:tgtEl>
                                            </p:cond>
                                          </p:endCondLst>
                                        </p:cTn>
                                        <p:tgtEl>
                                          <p:sndTgt r:embed="rId3" name="Bling.wav"/>
                                        </p:tgtEl>
                                      </p:cMediaNode>
                                    </p:audio>
                                  </p:subTnLst>
                                </p:cTn>
                              </p:par>
                              <p:par>
                                <p:cTn id="377" presetID="26" presetClass="emph" presetSubtype="0" fill="hold" grpId="1" nodeType="withEffect">
                                  <p:stCondLst>
                                    <p:cond delay="500"/>
                                  </p:stCondLst>
                                  <p:childTnLst>
                                    <p:animEffect transition="out" filter="fade">
                                      <p:cBhvr>
                                        <p:cTn id="378" dur="500" tmFilter="0, 0; .2, .5; .8, .5; 1, 0"/>
                                        <p:tgtEl>
                                          <p:spTgt spid="282"/>
                                        </p:tgtEl>
                                      </p:cBhvr>
                                    </p:animEffect>
                                    <p:animScale>
                                      <p:cBhvr>
                                        <p:cTn id="379" dur="250" autoRev="1" fill="hold"/>
                                        <p:tgtEl>
                                          <p:spTgt spid="282"/>
                                        </p:tgtEl>
                                      </p:cBhvr>
                                      <p:by x="105000" y="105000"/>
                                    </p:animScale>
                                  </p:childTnLst>
                                </p:cTn>
                              </p:par>
                              <p:par>
                                <p:cTn id="380" presetID="53" presetClass="entr" presetSubtype="16" fill="hold" grpId="0" nodeType="withEffect">
                                  <p:stCondLst>
                                    <p:cond delay="0"/>
                                  </p:stCondLst>
                                  <p:childTnLst>
                                    <p:set>
                                      <p:cBhvr>
                                        <p:cTn id="381" dur="1" fill="hold">
                                          <p:stCondLst>
                                            <p:cond delay="0"/>
                                          </p:stCondLst>
                                        </p:cTn>
                                        <p:tgtEl>
                                          <p:spTgt spid="158"/>
                                        </p:tgtEl>
                                        <p:attrNameLst>
                                          <p:attrName>style.visibility</p:attrName>
                                        </p:attrNameLst>
                                      </p:cBhvr>
                                      <p:to>
                                        <p:strVal val="visible"/>
                                      </p:to>
                                    </p:set>
                                    <p:anim calcmode="lin" valueType="num">
                                      <p:cBhvr>
                                        <p:cTn id="382" dur="500" fill="hold"/>
                                        <p:tgtEl>
                                          <p:spTgt spid="158"/>
                                        </p:tgtEl>
                                        <p:attrNameLst>
                                          <p:attrName>ppt_w</p:attrName>
                                        </p:attrNameLst>
                                      </p:cBhvr>
                                      <p:tavLst>
                                        <p:tav tm="0">
                                          <p:val>
                                            <p:fltVal val="0"/>
                                          </p:val>
                                        </p:tav>
                                        <p:tav tm="100000">
                                          <p:val>
                                            <p:strVal val="#ppt_w"/>
                                          </p:val>
                                        </p:tav>
                                      </p:tavLst>
                                    </p:anim>
                                    <p:anim calcmode="lin" valueType="num">
                                      <p:cBhvr>
                                        <p:cTn id="383" dur="500" fill="hold"/>
                                        <p:tgtEl>
                                          <p:spTgt spid="158"/>
                                        </p:tgtEl>
                                        <p:attrNameLst>
                                          <p:attrName>ppt_h</p:attrName>
                                        </p:attrNameLst>
                                      </p:cBhvr>
                                      <p:tavLst>
                                        <p:tav tm="0">
                                          <p:val>
                                            <p:fltVal val="0"/>
                                          </p:val>
                                        </p:tav>
                                        <p:tav tm="100000">
                                          <p:val>
                                            <p:strVal val="#ppt_h"/>
                                          </p:val>
                                        </p:tav>
                                      </p:tavLst>
                                    </p:anim>
                                    <p:animEffect transition="in" filter="fade">
                                      <p:cBhvr>
                                        <p:cTn id="384" dur="500"/>
                                        <p:tgtEl>
                                          <p:spTgt spid="158"/>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158"/>
                                        </p:tgtEl>
                                      </p:cBhvr>
                                    </p:animEffect>
                                    <p:animScale>
                                      <p:cBhvr>
                                        <p:cTn id="387" dur="250" autoRev="1" fill="hold"/>
                                        <p:tgtEl>
                                          <p:spTgt spid="158"/>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156"/>
                                        </p:tgtEl>
                                        <p:attrNameLst>
                                          <p:attrName>style.visibility</p:attrName>
                                        </p:attrNameLst>
                                      </p:cBhvr>
                                      <p:to>
                                        <p:strVal val="visible"/>
                                      </p:to>
                                    </p:set>
                                    <p:anim calcmode="lin" valueType="num">
                                      <p:cBhvr>
                                        <p:cTn id="390" dur="500" fill="hold"/>
                                        <p:tgtEl>
                                          <p:spTgt spid="156"/>
                                        </p:tgtEl>
                                        <p:attrNameLst>
                                          <p:attrName>ppt_w</p:attrName>
                                        </p:attrNameLst>
                                      </p:cBhvr>
                                      <p:tavLst>
                                        <p:tav tm="0">
                                          <p:val>
                                            <p:fltVal val="0"/>
                                          </p:val>
                                        </p:tav>
                                        <p:tav tm="100000">
                                          <p:val>
                                            <p:strVal val="#ppt_w"/>
                                          </p:val>
                                        </p:tav>
                                      </p:tavLst>
                                    </p:anim>
                                    <p:anim calcmode="lin" valueType="num">
                                      <p:cBhvr>
                                        <p:cTn id="391" dur="500" fill="hold"/>
                                        <p:tgtEl>
                                          <p:spTgt spid="156"/>
                                        </p:tgtEl>
                                        <p:attrNameLst>
                                          <p:attrName>ppt_h</p:attrName>
                                        </p:attrNameLst>
                                      </p:cBhvr>
                                      <p:tavLst>
                                        <p:tav tm="0">
                                          <p:val>
                                            <p:fltVal val="0"/>
                                          </p:val>
                                        </p:tav>
                                        <p:tav tm="100000">
                                          <p:val>
                                            <p:strVal val="#ppt_h"/>
                                          </p:val>
                                        </p:tav>
                                      </p:tavLst>
                                    </p:anim>
                                    <p:animEffect transition="in" filter="fade">
                                      <p:cBhvr>
                                        <p:cTn id="392" dur="500"/>
                                        <p:tgtEl>
                                          <p:spTgt spid="156"/>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156"/>
                                        </p:tgtEl>
                                      </p:cBhvr>
                                    </p:animEffect>
                                    <p:animScale>
                                      <p:cBhvr>
                                        <p:cTn id="395" dur="250" autoRev="1" fill="hold"/>
                                        <p:tgtEl>
                                          <p:spTgt spid="156"/>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163"/>
                                        </p:tgtEl>
                                        <p:attrNameLst>
                                          <p:attrName>style.visibility</p:attrName>
                                        </p:attrNameLst>
                                      </p:cBhvr>
                                      <p:to>
                                        <p:strVal val="visible"/>
                                      </p:to>
                                    </p:set>
                                    <p:anim calcmode="lin" valueType="num">
                                      <p:cBhvr>
                                        <p:cTn id="398" dur="500" fill="hold"/>
                                        <p:tgtEl>
                                          <p:spTgt spid="163"/>
                                        </p:tgtEl>
                                        <p:attrNameLst>
                                          <p:attrName>ppt_w</p:attrName>
                                        </p:attrNameLst>
                                      </p:cBhvr>
                                      <p:tavLst>
                                        <p:tav tm="0">
                                          <p:val>
                                            <p:fltVal val="0"/>
                                          </p:val>
                                        </p:tav>
                                        <p:tav tm="100000">
                                          <p:val>
                                            <p:strVal val="#ppt_w"/>
                                          </p:val>
                                        </p:tav>
                                      </p:tavLst>
                                    </p:anim>
                                    <p:anim calcmode="lin" valueType="num">
                                      <p:cBhvr>
                                        <p:cTn id="399" dur="500" fill="hold"/>
                                        <p:tgtEl>
                                          <p:spTgt spid="163"/>
                                        </p:tgtEl>
                                        <p:attrNameLst>
                                          <p:attrName>ppt_h</p:attrName>
                                        </p:attrNameLst>
                                      </p:cBhvr>
                                      <p:tavLst>
                                        <p:tav tm="0">
                                          <p:val>
                                            <p:fltVal val="0"/>
                                          </p:val>
                                        </p:tav>
                                        <p:tav tm="100000">
                                          <p:val>
                                            <p:strVal val="#ppt_h"/>
                                          </p:val>
                                        </p:tav>
                                      </p:tavLst>
                                    </p:anim>
                                    <p:animEffect transition="in" filter="fade">
                                      <p:cBhvr>
                                        <p:cTn id="400" dur="500"/>
                                        <p:tgtEl>
                                          <p:spTgt spid="163"/>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163"/>
                                        </p:tgtEl>
                                      </p:cBhvr>
                                    </p:animEffect>
                                    <p:animScale>
                                      <p:cBhvr>
                                        <p:cTn id="403" dur="250" autoRev="1" fill="hold"/>
                                        <p:tgtEl>
                                          <p:spTgt spid="163"/>
                                        </p:tgtEl>
                                      </p:cBhvr>
                                      <p:by x="105000" y="105000"/>
                                    </p:animScale>
                                  </p:childTnLst>
                                </p:cTn>
                              </p:par>
                            </p:childTnLst>
                          </p:cTn>
                        </p:par>
                      </p:childTnLst>
                    </p:cTn>
                  </p:par>
                </p:childTnLst>
              </p:cTn>
              <p:nextCondLst>
                <p:cond evt="onClick" delay="0">
                  <p:tgtEl>
                    <p:spTgt spid="168"/>
                  </p:tgtEl>
                </p:cond>
              </p:nextCondLst>
            </p:seq>
            <p:seq concurrent="1" nextAc="seek">
              <p:cTn id="404" restart="whenNotActive" fill="hold" evtFilter="cancelBubble" nodeType="interactiveSeq">
                <p:stCondLst>
                  <p:cond evt="onClick" delay="0">
                    <p:tgtEl>
                      <p:spTgt spid="176"/>
                    </p:tgtEl>
                  </p:cond>
                </p:stCondLst>
                <p:endSync evt="end" delay="0">
                  <p:rtn val="all"/>
                </p:endSync>
                <p:childTnLst>
                  <p:par>
                    <p:cTn id="405" fill="hold">
                      <p:stCondLst>
                        <p:cond delay="0"/>
                      </p:stCondLst>
                      <p:childTnLst>
                        <p:par>
                          <p:cTn id="406" fill="hold">
                            <p:stCondLst>
                              <p:cond delay="0"/>
                            </p:stCondLst>
                            <p:childTnLst>
                              <p:par>
                                <p:cTn id="407" presetID="53" presetClass="entr" presetSubtype="16" fill="hold" grpId="0" nodeType="withEffect">
                                  <p:stCondLst>
                                    <p:cond delay="0"/>
                                  </p:stCondLst>
                                  <p:childTnLst>
                                    <p:set>
                                      <p:cBhvr>
                                        <p:cTn id="408" dur="1" fill="hold">
                                          <p:stCondLst>
                                            <p:cond delay="0"/>
                                          </p:stCondLst>
                                        </p:cTn>
                                        <p:tgtEl>
                                          <p:spTgt spid="284"/>
                                        </p:tgtEl>
                                        <p:attrNameLst>
                                          <p:attrName>style.visibility</p:attrName>
                                        </p:attrNameLst>
                                      </p:cBhvr>
                                      <p:to>
                                        <p:strVal val="visible"/>
                                      </p:to>
                                    </p:set>
                                    <p:anim calcmode="lin" valueType="num">
                                      <p:cBhvr>
                                        <p:cTn id="409" dur="500" fill="hold"/>
                                        <p:tgtEl>
                                          <p:spTgt spid="284"/>
                                        </p:tgtEl>
                                        <p:attrNameLst>
                                          <p:attrName>ppt_w</p:attrName>
                                        </p:attrNameLst>
                                      </p:cBhvr>
                                      <p:tavLst>
                                        <p:tav tm="0">
                                          <p:val>
                                            <p:fltVal val="0"/>
                                          </p:val>
                                        </p:tav>
                                        <p:tav tm="100000">
                                          <p:val>
                                            <p:strVal val="#ppt_w"/>
                                          </p:val>
                                        </p:tav>
                                      </p:tavLst>
                                    </p:anim>
                                    <p:anim calcmode="lin" valueType="num">
                                      <p:cBhvr>
                                        <p:cTn id="410" dur="500" fill="hold"/>
                                        <p:tgtEl>
                                          <p:spTgt spid="284"/>
                                        </p:tgtEl>
                                        <p:attrNameLst>
                                          <p:attrName>ppt_h</p:attrName>
                                        </p:attrNameLst>
                                      </p:cBhvr>
                                      <p:tavLst>
                                        <p:tav tm="0">
                                          <p:val>
                                            <p:fltVal val="0"/>
                                          </p:val>
                                        </p:tav>
                                        <p:tav tm="100000">
                                          <p:val>
                                            <p:strVal val="#ppt_h"/>
                                          </p:val>
                                        </p:tav>
                                      </p:tavLst>
                                    </p:anim>
                                    <p:animEffect transition="in" filter="fade">
                                      <p:cBhvr>
                                        <p:cTn id="411" dur="500"/>
                                        <p:tgtEl>
                                          <p:spTgt spid="284"/>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284"/>
                                        </p:tgtEl>
                                      </p:cBhvr>
                                    </p:animEffect>
                                    <p:animScale>
                                      <p:cBhvr>
                                        <p:cTn id="414" dur="250" autoRev="1" fill="hold"/>
                                        <p:tgtEl>
                                          <p:spTgt spid="284"/>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286"/>
                                        </p:tgtEl>
                                        <p:attrNameLst>
                                          <p:attrName>style.visibility</p:attrName>
                                        </p:attrNameLst>
                                      </p:cBhvr>
                                      <p:to>
                                        <p:strVal val="visible"/>
                                      </p:to>
                                    </p:set>
                                    <p:anim calcmode="lin" valueType="num">
                                      <p:cBhvr>
                                        <p:cTn id="417" dur="500" fill="hold"/>
                                        <p:tgtEl>
                                          <p:spTgt spid="286"/>
                                        </p:tgtEl>
                                        <p:attrNameLst>
                                          <p:attrName>ppt_w</p:attrName>
                                        </p:attrNameLst>
                                      </p:cBhvr>
                                      <p:tavLst>
                                        <p:tav tm="0">
                                          <p:val>
                                            <p:fltVal val="0"/>
                                          </p:val>
                                        </p:tav>
                                        <p:tav tm="100000">
                                          <p:val>
                                            <p:strVal val="#ppt_w"/>
                                          </p:val>
                                        </p:tav>
                                      </p:tavLst>
                                    </p:anim>
                                    <p:anim calcmode="lin" valueType="num">
                                      <p:cBhvr>
                                        <p:cTn id="418" dur="500" fill="hold"/>
                                        <p:tgtEl>
                                          <p:spTgt spid="286"/>
                                        </p:tgtEl>
                                        <p:attrNameLst>
                                          <p:attrName>ppt_h</p:attrName>
                                        </p:attrNameLst>
                                      </p:cBhvr>
                                      <p:tavLst>
                                        <p:tav tm="0">
                                          <p:val>
                                            <p:fltVal val="0"/>
                                          </p:val>
                                        </p:tav>
                                        <p:tav tm="100000">
                                          <p:val>
                                            <p:strVal val="#ppt_h"/>
                                          </p:val>
                                        </p:tav>
                                      </p:tavLst>
                                    </p:anim>
                                    <p:animEffect transition="in" filter="fade">
                                      <p:cBhvr>
                                        <p:cTn id="419" dur="500"/>
                                        <p:tgtEl>
                                          <p:spTgt spid="286"/>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286"/>
                                        </p:tgtEl>
                                      </p:cBhvr>
                                    </p:animEffect>
                                    <p:animScale>
                                      <p:cBhvr>
                                        <p:cTn id="422" dur="250" autoRev="1" fill="hold"/>
                                        <p:tgtEl>
                                          <p:spTgt spid="286"/>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283"/>
                                        </p:tgtEl>
                                        <p:attrNameLst>
                                          <p:attrName>style.visibility</p:attrName>
                                        </p:attrNameLst>
                                      </p:cBhvr>
                                      <p:to>
                                        <p:strVal val="visible"/>
                                      </p:to>
                                    </p:set>
                                    <p:anim calcmode="lin" valueType="num">
                                      <p:cBhvr>
                                        <p:cTn id="425" dur="500" fill="hold"/>
                                        <p:tgtEl>
                                          <p:spTgt spid="283"/>
                                        </p:tgtEl>
                                        <p:attrNameLst>
                                          <p:attrName>ppt_w</p:attrName>
                                        </p:attrNameLst>
                                      </p:cBhvr>
                                      <p:tavLst>
                                        <p:tav tm="0">
                                          <p:val>
                                            <p:fltVal val="0"/>
                                          </p:val>
                                        </p:tav>
                                        <p:tav tm="100000">
                                          <p:val>
                                            <p:strVal val="#ppt_w"/>
                                          </p:val>
                                        </p:tav>
                                      </p:tavLst>
                                    </p:anim>
                                    <p:anim calcmode="lin" valueType="num">
                                      <p:cBhvr>
                                        <p:cTn id="426" dur="500" fill="hold"/>
                                        <p:tgtEl>
                                          <p:spTgt spid="283"/>
                                        </p:tgtEl>
                                        <p:attrNameLst>
                                          <p:attrName>ppt_h</p:attrName>
                                        </p:attrNameLst>
                                      </p:cBhvr>
                                      <p:tavLst>
                                        <p:tav tm="0">
                                          <p:val>
                                            <p:fltVal val="0"/>
                                          </p:val>
                                        </p:tav>
                                        <p:tav tm="100000">
                                          <p:val>
                                            <p:strVal val="#ppt_h"/>
                                          </p:val>
                                        </p:tav>
                                      </p:tavLst>
                                    </p:anim>
                                    <p:animEffect transition="in" filter="fade">
                                      <p:cBhvr>
                                        <p:cTn id="427" dur="500"/>
                                        <p:tgtEl>
                                          <p:spTgt spid="283"/>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283"/>
                                        </p:tgtEl>
                                      </p:cBhvr>
                                    </p:animEffect>
                                    <p:animScale>
                                      <p:cBhvr>
                                        <p:cTn id="430" dur="250" autoRev="1" fill="hold"/>
                                        <p:tgtEl>
                                          <p:spTgt spid="283"/>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285"/>
                                        </p:tgtEl>
                                        <p:attrNameLst>
                                          <p:attrName>style.visibility</p:attrName>
                                        </p:attrNameLst>
                                      </p:cBhvr>
                                      <p:to>
                                        <p:strVal val="visible"/>
                                      </p:to>
                                    </p:set>
                                    <p:anim calcmode="lin" valueType="num">
                                      <p:cBhvr>
                                        <p:cTn id="433" dur="500" fill="hold"/>
                                        <p:tgtEl>
                                          <p:spTgt spid="285"/>
                                        </p:tgtEl>
                                        <p:attrNameLst>
                                          <p:attrName>ppt_w</p:attrName>
                                        </p:attrNameLst>
                                      </p:cBhvr>
                                      <p:tavLst>
                                        <p:tav tm="0">
                                          <p:val>
                                            <p:fltVal val="0"/>
                                          </p:val>
                                        </p:tav>
                                        <p:tav tm="100000">
                                          <p:val>
                                            <p:strVal val="#ppt_w"/>
                                          </p:val>
                                        </p:tav>
                                      </p:tavLst>
                                    </p:anim>
                                    <p:anim calcmode="lin" valueType="num">
                                      <p:cBhvr>
                                        <p:cTn id="434" dur="500" fill="hold"/>
                                        <p:tgtEl>
                                          <p:spTgt spid="285"/>
                                        </p:tgtEl>
                                        <p:attrNameLst>
                                          <p:attrName>ppt_h</p:attrName>
                                        </p:attrNameLst>
                                      </p:cBhvr>
                                      <p:tavLst>
                                        <p:tav tm="0">
                                          <p:val>
                                            <p:fltVal val="0"/>
                                          </p:val>
                                        </p:tav>
                                        <p:tav tm="100000">
                                          <p:val>
                                            <p:strVal val="#ppt_h"/>
                                          </p:val>
                                        </p:tav>
                                      </p:tavLst>
                                    </p:anim>
                                    <p:animEffect transition="in" filter="fade">
                                      <p:cBhvr>
                                        <p:cTn id="435" dur="500"/>
                                        <p:tgtEl>
                                          <p:spTgt spid="285"/>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285"/>
                                        </p:tgtEl>
                                      </p:cBhvr>
                                    </p:animEffect>
                                    <p:animScale>
                                      <p:cBhvr>
                                        <p:cTn id="438" dur="250" autoRev="1" fill="hold"/>
                                        <p:tgtEl>
                                          <p:spTgt spid="285"/>
                                        </p:tgtEl>
                                      </p:cBhvr>
                                      <p:by x="105000" y="105000"/>
                                    </p:animScale>
                                  </p:childTnLst>
                                </p:cTn>
                              </p:par>
                            </p:childTnLst>
                          </p:cTn>
                        </p:par>
                      </p:childTnLst>
                    </p:cTn>
                  </p:par>
                </p:childTnLst>
              </p:cTn>
              <p:nextCondLst>
                <p:cond evt="onClick" delay="0">
                  <p:tgtEl>
                    <p:spTgt spid="176"/>
                  </p:tgtEl>
                </p:cond>
              </p:nextCondLst>
            </p:seq>
            <p:seq concurrent="1" nextAc="seek">
              <p:cTn id="439" restart="whenNotActive" fill="hold" evtFilter="cancelBubble" nodeType="interactiveSeq">
                <p:stCondLst>
                  <p:cond evt="onClick" delay="0">
                    <p:tgtEl>
                      <p:spTgt spid="177"/>
                    </p:tgtEl>
                  </p:cond>
                </p:stCondLst>
                <p:endSync evt="end" delay="0">
                  <p:rtn val="all"/>
                </p:endSync>
                <p:childTnLst>
                  <p:par>
                    <p:cTn id="440" fill="hold">
                      <p:stCondLst>
                        <p:cond delay="0"/>
                      </p:stCondLst>
                      <p:childTnLst>
                        <p:par>
                          <p:cTn id="441" fill="hold">
                            <p:stCondLst>
                              <p:cond delay="0"/>
                            </p:stCondLst>
                            <p:childTnLst>
                              <p:par>
                                <p:cTn id="442" presetID="53" presetClass="entr" presetSubtype="16" fill="hold" grpId="0" nodeType="withEffect">
                                  <p:stCondLst>
                                    <p:cond delay="0"/>
                                  </p:stCondLst>
                                  <p:childTnLst>
                                    <p:set>
                                      <p:cBhvr>
                                        <p:cTn id="443" dur="1" fill="hold">
                                          <p:stCondLst>
                                            <p:cond delay="0"/>
                                          </p:stCondLst>
                                        </p:cTn>
                                        <p:tgtEl>
                                          <p:spTgt spid="288"/>
                                        </p:tgtEl>
                                        <p:attrNameLst>
                                          <p:attrName>style.visibility</p:attrName>
                                        </p:attrNameLst>
                                      </p:cBhvr>
                                      <p:to>
                                        <p:strVal val="visible"/>
                                      </p:to>
                                    </p:set>
                                    <p:anim calcmode="lin" valueType="num">
                                      <p:cBhvr>
                                        <p:cTn id="444" dur="500" fill="hold"/>
                                        <p:tgtEl>
                                          <p:spTgt spid="288"/>
                                        </p:tgtEl>
                                        <p:attrNameLst>
                                          <p:attrName>ppt_w</p:attrName>
                                        </p:attrNameLst>
                                      </p:cBhvr>
                                      <p:tavLst>
                                        <p:tav tm="0">
                                          <p:val>
                                            <p:fltVal val="0"/>
                                          </p:val>
                                        </p:tav>
                                        <p:tav tm="100000">
                                          <p:val>
                                            <p:strVal val="#ppt_w"/>
                                          </p:val>
                                        </p:tav>
                                      </p:tavLst>
                                    </p:anim>
                                    <p:anim calcmode="lin" valueType="num">
                                      <p:cBhvr>
                                        <p:cTn id="445" dur="500" fill="hold"/>
                                        <p:tgtEl>
                                          <p:spTgt spid="288"/>
                                        </p:tgtEl>
                                        <p:attrNameLst>
                                          <p:attrName>ppt_h</p:attrName>
                                        </p:attrNameLst>
                                      </p:cBhvr>
                                      <p:tavLst>
                                        <p:tav tm="0">
                                          <p:val>
                                            <p:fltVal val="0"/>
                                          </p:val>
                                        </p:tav>
                                        <p:tav tm="100000">
                                          <p:val>
                                            <p:strVal val="#ppt_h"/>
                                          </p:val>
                                        </p:tav>
                                      </p:tavLst>
                                    </p:anim>
                                    <p:animEffect transition="in" filter="fade">
                                      <p:cBhvr>
                                        <p:cTn id="446" dur="500"/>
                                        <p:tgtEl>
                                          <p:spTgt spid="288"/>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288"/>
                                        </p:tgtEl>
                                      </p:cBhvr>
                                    </p:animEffect>
                                    <p:animScale>
                                      <p:cBhvr>
                                        <p:cTn id="449" dur="250" autoRev="1" fill="hold"/>
                                        <p:tgtEl>
                                          <p:spTgt spid="288"/>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298"/>
                                        </p:tgtEl>
                                        <p:attrNameLst>
                                          <p:attrName>style.visibility</p:attrName>
                                        </p:attrNameLst>
                                      </p:cBhvr>
                                      <p:to>
                                        <p:strVal val="visible"/>
                                      </p:to>
                                    </p:set>
                                    <p:anim calcmode="lin" valueType="num">
                                      <p:cBhvr>
                                        <p:cTn id="452" dur="500" fill="hold"/>
                                        <p:tgtEl>
                                          <p:spTgt spid="298"/>
                                        </p:tgtEl>
                                        <p:attrNameLst>
                                          <p:attrName>ppt_w</p:attrName>
                                        </p:attrNameLst>
                                      </p:cBhvr>
                                      <p:tavLst>
                                        <p:tav tm="0">
                                          <p:val>
                                            <p:fltVal val="0"/>
                                          </p:val>
                                        </p:tav>
                                        <p:tav tm="100000">
                                          <p:val>
                                            <p:strVal val="#ppt_w"/>
                                          </p:val>
                                        </p:tav>
                                      </p:tavLst>
                                    </p:anim>
                                    <p:anim calcmode="lin" valueType="num">
                                      <p:cBhvr>
                                        <p:cTn id="453" dur="500" fill="hold"/>
                                        <p:tgtEl>
                                          <p:spTgt spid="298"/>
                                        </p:tgtEl>
                                        <p:attrNameLst>
                                          <p:attrName>ppt_h</p:attrName>
                                        </p:attrNameLst>
                                      </p:cBhvr>
                                      <p:tavLst>
                                        <p:tav tm="0">
                                          <p:val>
                                            <p:fltVal val="0"/>
                                          </p:val>
                                        </p:tav>
                                        <p:tav tm="100000">
                                          <p:val>
                                            <p:strVal val="#ppt_h"/>
                                          </p:val>
                                        </p:tav>
                                      </p:tavLst>
                                    </p:anim>
                                    <p:animEffect transition="in" filter="fade">
                                      <p:cBhvr>
                                        <p:cTn id="454" dur="500"/>
                                        <p:tgtEl>
                                          <p:spTgt spid="298"/>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298"/>
                                        </p:tgtEl>
                                      </p:cBhvr>
                                    </p:animEffect>
                                    <p:animScale>
                                      <p:cBhvr>
                                        <p:cTn id="457" dur="250" autoRev="1" fill="hold"/>
                                        <p:tgtEl>
                                          <p:spTgt spid="298"/>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299"/>
                                        </p:tgtEl>
                                        <p:attrNameLst>
                                          <p:attrName>style.visibility</p:attrName>
                                        </p:attrNameLst>
                                      </p:cBhvr>
                                      <p:to>
                                        <p:strVal val="visible"/>
                                      </p:to>
                                    </p:set>
                                    <p:anim calcmode="lin" valueType="num">
                                      <p:cBhvr>
                                        <p:cTn id="460" dur="500" fill="hold"/>
                                        <p:tgtEl>
                                          <p:spTgt spid="299"/>
                                        </p:tgtEl>
                                        <p:attrNameLst>
                                          <p:attrName>ppt_w</p:attrName>
                                        </p:attrNameLst>
                                      </p:cBhvr>
                                      <p:tavLst>
                                        <p:tav tm="0">
                                          <p:val>
                                            <p:fltVal val="0"/>
                                          </p:val>
                                        </p:tav>
                                        <p:tav tm="100000">
                                          <p:val>
                                            <p:strVal val="#ppt_w"/>
                                          </p:val>
                                        </p:tav>
                                      </p:tavLst>
                                    </p:anim>
                                    <p:anim calcmode="lin" valueType="num">
                                      <p:cBhvr>
                                        <p:cTn id="461" dur="500" fill="hold"/>
                                        <p:tgtEl>
                                          <p:spTgt spid="299"/>
                                        </p:tgtEl>
                                        <p:attrNameLst>
                                          <p:attrName>ppt_h</p:attrName>
                                        </p:attrNameLst>
                                      </p:cBhvr>
                                      <p:tavLst>
                                        <p:tav tm="0">
                                          <p:val>
                                            <p:fltVal val="0"/>
                                          </p:val>
                                        </p:tav>
                                        <p:tav tm="100000">
                                          <p:val>
                                            <p:strVal val="#ppt_h"/>
                                          </p:val>
                                        </p:tav>
                                      </p:tavLst>
                                    </p:anim>
                                    <p:animEffect transition="in" filter="fade">
                                      <p:cBhvr>
                                        <p:cTn id="462" dur="500"/>
                                        <p:tgtEl>
                                          <p:spTgt spid="299"/>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299"/>
                                        </p:tgtEl>
                                      </p:cBhvr>
                                    </p:animEffect>
                                    <p:animScale>
                                      <p:cBhvr>
                                        <p:cTn id="465" dur="250" autoRev="1" fill="hold"/>
                                        <p:tgtEl>
                                          <p:spTgt spid="299"/>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306"/>
                                        </p:tgtEl>
                                        <p:attrNameLst>
                                          <p:attrName>style.visibility</p:attrName>
                                        </p:attrNameLst>
                                      </p:cBhvr>
                                      <p:to>
                                        <p:strVal val="visible"/>
                                      </p:to>
                                    </p:set>
                                    <p:anim calcmode="lin" valueType="num">
                                      <p:cBhvr>
                                        <p:cTn id="468" dur="500" fill="hold"/>
                                        <p:tgtEl>
                                          <p:spTgt spid="306"/>
                                        </p:tgtEl>
                                        <p:attrNameLst>
                                          <p:attrName>ppt_w</p:attrName>
                                        </p:attrNameLst>
                                      </p:cBhvr>
                                      <p:tavLst>
                                        <p:tav tm="0">
                                          <p:val>
                                            <p:fltVal val="0"/>
                                          </p:val>
                                        </p:tav>
                                        <p:tav tm="100000">
                                          <p:val>
                                            <p:strVal val="#ppt_w"/>
                                          </p:val>
                                        </p:tav>
                                      </p:tavLst>
                                    </p:anim>
                                    <p:anim calcmode="lin" valueType="num">
                                      <p:cBhvr>
                                        <p:cTn id="469" dur="500" fill="hold"/>
                                        <p:tgtEl>
                                          <p:spTgt spid="306"/>
                                        </p:tgtEl>
                                        <p:attrNameLst>
                                          <p:attrName>ppt_h</p:attrName>
                                        </p:attrNameLst>
                                      </p:cBhvr>
                                      <p:tavLst>
                                        <p:tav tm="0">
                                          <p:val>
                                            <p:fltVal val="0"/>
                                          </p:val>
                                        </p:tav>
                                        <p:tav tm="100000">
                                          <p:val>
                                            <p:strVal val="#ppt_h"/>
                                          </p:val>
                                        </p:tav>
                                      </p:tavLst>
                                    </p:anim>
                                    <p:animEffect transition="in" filter="fade">
                                      <p:cBhvr>
                                        <p:cTn id="470" dur="500"/>
                                        <p:tgtEl>
                                          <p:spTgt spid="306"/>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306"/>
                                        </p:tgtEl>
                                      </p:cBhvr>
                                    </p:animEffect>
                                    <p:animScale>
                                      <p:cBhvr>
                                        <p:cTn id="473" dur="250" autoRev="1" fill="hold"/>
                                        <p:tgtEl>
                                          <p:spTgt spid="306"/>
                                        </p:tgtEl>
                                      </p:cBhvr>
                                      <p:by x="105000" y="105000"/>
                                    </p:animScale>
                                  </p:childTnLst>
                                </p:cTn>
                              </p:par>
                            </p:childTnLst>
                          </p:cTn>
                        </p:par>
                      </p:childTnLst>
                    </p:cTn>
                  </p:par>
                </p:childTnLst>
              </p:cTn>
              <p:nextCondLst>
                <p:cond evt="onClick" delay="0">
                  <p:tgtEl>
                    <p:spTgt spid="177"/>
                  </p:tgtEl>
                </p:cond>
              </p:nextCondLst>
            </p:seq>
          </p:childTnLst>
        </p:cTn>
      </p:par>
    </p:tnLst>
    <p:bldLst>
      <p:bldP spid="275" grpId="0"/>
      <p:bldP spid="275" grpId="1"/>
      <p:bldP spid="276" grpId="0"/>
      <p:bldP spid="276" grpId="1"/>
      <p:bldP spid="277" grpId="0"/>
      <p:bldP spid="277" grpId="1"/>
      <p:bldP spid="278" grpId="0"/>
      <p:bldP spid="278" grpId="1"/>
      <p:bldP spid="279" grpId="0"/>
      <p:bldP spid="279" grpId="1"/>
      <p:bldP spid="280" grpId="0"/>
      <p:bldP spid="280" grpId="1"/>
      <p:bldP spid="281" grpId="0"/>
      <p:bldP spid="281" grpId="1"/>
      <p:bldP spid="282" grpId="0"/>
      <p:bldP spid="282"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0" grpId="0"/>
      <p:bldP spid="290" grpId="1"/>
      <p:bldP spid="291" grpId="0"/>
      <p:bldP spid="291" grpId="1"/>
      <p:bldP spid="292" grpId="0"/>
      <p:bldP spid="292" grpId="1"/>
      <p:bldP spid="293" grpId="0"/>
      <p:bldP spid="293" grpId="1"/>
      <p:bldP spid="294" grpId="0"/>
      <p:bldP spid="294" grpId="1"/>
      <p:bldP spid="295" grpId="0"/>
      <p:bldP spid="295" grpId="1"/>
      <p:bldP spid="296" grpId="0"/>
      <p:bldP spid="296" grpId="1"/>
      <p:bldP spid="298" grpId="0"/>
      <p:bldP spid="298" grpId="1"/>
      <p:bldP spid="299" grpId="0"/>
      <p:bldP spid="299" grpId="1"/>
      <p:bldP spid="300" grpId="0"/>
      <p:bldP spid="300" grpId="1"/>
      <p:bldP spid="301" grpId="0"/>
      <p:bldP spid="301" grpId="1"/>
      <p:bldP spid="302" grpId="0"/>
      <p:bldP spid="302" grpId="1"/>
      <p:bldP spid="303" grpId="0"/>
      <p:bldP spid="303" grpId="1"/>
      <p:bldP spid="304" grpId="0"/>
      <p:bldP spid="304" grpId="1"/>
      <p:bldP spid="305" grpId="0"/>
      <p:bldP spid="305" grpId="1"/>
      <p:bldP spid="306" grpId="0"/>
      <p:bldP spid="306" grpId="1"/>
      <p:bldP spid="307" grpId="0"/>
      <p:bldP spid="307" grpId="1"/>
      <p:bldP spid="310" grpId="0"/>
      <p:bldP spid="310" grpId="1"/>
      <p:bldP spid="311" grpId="0"/>
      <p:bldP spid="311" grpId="1"/>
      <p:bldP spid="113" grpId="0"/>
      <p:bldP spid="113" grpId="1"/>
      <p:bldP spid="121" grpId="0"/>
      <p:bldP spid="121" grpId="1"/>
      <p:bldP spid="128" grpId="0"/>
      <p:bldP spid="128" grpId="1"/>
      <p:bldP spid="130" grpId="0"/>
      <p:bldP spid="130" grpId="1"/>
      <p:bldP spid="134" grpId="0"/>
      <p:bldP spid="134" grpId="1"/>
      <p:bldP spid="156" grpId="0"/>
      <p:bldP spid="156" grpId="1"/>
      <p:bldP spid="158" grpId="0"/>
      <p:bldP spid="158" grpId="1"/>
      <p:bldP spid="163" grpId="0"/>
      <p:bldP spid="16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C60C0428-A151-8BC6-FC14-535D86D0E70F}"/>
              </a:ext>
            </a:extLst>
          </p:cNvPr>
          <p:cNvGrpSpPr/>
          <p:nvPr/>
        </p:nvGrpSpPr>
        <p:grpSpPr>
          <a:xfrm>
            <a:off x="2184400" y="-190501"/>
            <a:ext cx="7823200" cy="1000125"/>
            <a:chOff x="2184400" y="-190501"/>
            <a:chExt cx="7823200" cy="980515"/>
          </a:xfrm>
        </p:grpSpPr>
        <p:sp>
          <p:nvSpPr>
            <p:cNvPr id="19" name="Rectangle: Rounded Corners 18">
              <a:extLst>
                <a:ext uri="{FF2B5EF4-FFF2-40B4-BE49-F238E27FC236}">
                  <a16:creationId xmlns:a16="http://schemas.microsoft.com/office/drawing/2014/main" xmlns="" id="{CA4CBECB-4402-D248-BF98-BC262E3D4345}"/>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annel Name">
              <a:extLst>
                <a:ext uri="{FF2B5EF4-FFF2-40B4-BE49-F238E27FC236}">
                  <a16:creationId xmlns:a16="http://schemas.microsoft.com/office/drawing/2014/main" xmlns="" id="{F4641F80-4B97-CD0E-2325-D7177EC0E882}"/>
                </a:ext>
              </a:extLst>
            </p:cNvPr>
            <p:cNvSpPr txBox="1"/>
            <p:nvPr/>
          </p:nvSpPr>
          <p:spPr>
            <a:xfrm>
              <a:off x="2324100" y="196985"/>
              <a:ext cx="7543800" cy="50692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Ý </a:t>
              </a:r>
              <a:r>
                <a:rPr lang="en-US" sz="2400" b="1">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NGHĨA CỦA BIỂU THỨC HẰNG SỐ CÂN BẰNG</a:t>
              </a:r>
            </a:p>
          </p:txBody>
        </p:sp>
      </p:grpSp>
      <p:sp>
        <p:nvSpPr>
          <p:cNvPr id="29" name="Rectangle: Rounded Corners 28">
            <a:extLst>
              <a:ext uri="{FF2B5EF4-FFF2-40B4-BE49-F238E27FC236}">
                <a16:creationId xmlns:a16="http://schemas.microsoft.com/office/drawing/2014/main" xmlns="" id="{E2747ECE-C2AA-61C7-4BC3-74709434EBCB}"/>
              </a:ext>
            </a:extLst>
          </p:cNvPr>
          <p:cNvSpPr/>
          <p:nvPr/>
        </p:nvSpPr>
        <p:spPr>
          <a:xfrm>
            <a:off x="3992881" y="1028700"/>
            <a:ext cx="4206240" cy="685800"/>
          </a:xfrm>
          <a:prstGeom prst="roundRect">
            <a:avLst/>
          </a:prstGeom>
          <a:solidFill>
            <a:srgbClr val="E1FFFE"/>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annel Name">
            <a:extLst>
              <a:ext uri="{FF2B5EF4-FFF2-40B4-BE49-F238E27FC236}">
                <a16:creationId xmlns:a16="http://schemas.microsoft.com/office/drawing/2014/main" xmlns="" id="{AAC2C0AA-54BC-4E89-396F-F0CB016989EC}"/>
              </a:ext>
            </a:extLst>
          </p:cNvPr>
          <p:cNvSpPr txBox="1"/>
          <p:nvPr/>
        </p:nvSpPr>
        <p:spPr>
          <a:xfrm>
            <a:off x="4091940" y="1161045"/>
            <a:ext cx="4008120" cy="448521"/>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200" b="1">
                <a:ln w="0">
                  <a:noFill/>
                  <a:prstDash val="solid"/>
                </a:ln>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PHẢN ỨNG THUẬN NGHỊCH</a:t>
            </a:r>
          </a:p>
        </p:txBody>
      </p:sp>
      <p:grpSp>
        <p:nvGrpSpPr>
          <p:cNvPr id="60" name="Group 59">
            <a:extLst>
              <a:ext uri="{FF2B5EF4-FFF2-40B4-BE49-F238E27FC236}">
                <a16:creationId xmlns:a16="http://schemas.microsoft.com/office/drawing/2014/main" xmlns="" id="{E4CD3B76-200D-D7D3-22D6-80C434E32E3C}"/>
              </a:ext>
            </a:extLst>
          </p:cNvPr>
          <p:cNvGrpSpPr/>
          <p:nvPr/>
        </p:nvGrpSpPr>
        <p:grpSpPr>
          <a:xfrm>
            <a:off x="809625" y="4847241"/>
            <a:ext cx="10668000" cy="1799315"/>
            <a:chOff x="809625" y="4847241"/>
            <a:chExt cx="10668000" cy="1799315"/>
          </a:xfrm>
        </p:grpSpPr>
        <p:grpSp>
          <p:nvGrpSpPr>
            <p:cNvPr id="15" name="Group 14">
              <a:extLst>
                <a:ext uri="{FF2B5EF4-FFF2-40B4-BE49-F238E27FC236}">
                  <a16:creationId xmlns:a16="http://schemas.microsoft.com/office/drawing/2014/main" xmlns="" id="{460A6DED-5479-F0BC-1849-961AF7E52D77}"/>
                </a:ext>
              </a:extLst>
            </p:cNvPr>
            <p:cNvGrpSpPr/>
            <p:nvPr/>
          </p:nvGrpSpPr>
          <p:grpSpPr>
            <a:xfrm>
              <a:off x="1039639" y="4915140"/>
              <a:ext cx="10437986" cy="1731416"/>
              <a:chOff x="1533810" y="901241"/>
              <a:chExt cx="10015117" cy="1905241"/>
            </a:xfrm>
          </p:grpSpPr>
          <p:sp>
            <p:nvSpPr>
              <p:cNvPr id="17" name="Rectangle: Rounded Corners 16">
                <a:extLst>
                  <a:ext uri="{FF2B5EF4-FFF2-40B4-BE49-F238E27FC236}">
                    <a16:creationId xmlns:a16="http://schemas.microsoft.com/office/drawing/2014/main" xmlns="" id="{D2BEF108-E4B8-A671-D3C9-314B4D7956E9}"/>
                  </a:ext>
                </a:extLst>
              </p:cNvPr>
              <p:cNvSpPr/>
              <p:nvPr/>
            </p:nvSpPr>
            <p:spPr>
              <a:xfrm rot="21540000">
                <a:off x="1825611" y="901241"/>
                <a:ext cx="2003586"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E9E0B628-1335-70CE-D52C-0E1511533D7C}"/>
                  </a:ext>
                </a:extLst>
              </p:cNvPr>
              <p:cNvGrpSpPr/>
              <p:nvPr/>
            </p:nvGrpSpPr>
            <p:grpSpPr>
              <a:xfrm>
                <a:off x="1533810" y="1347567"/>
                <a:ext cx="10015117" cy="1458915"/>
                <a:chOff x="1533810" y="949215"/>
                <a:chExt cx="10015117" cy="1458915"/>
              </a:xfrm>
            </p:grpSpPr>
            <p:sp>
              <p:nvSpPr>
                <p:cNvPr id="24" name="Rectangle: Rounded Corners 23">
                  <a:extLst>
                    <a:ext uri="{FF2B5EF4-FFF2-40B4-BE49-F238E27FC236}">
                      <a16:creationId xmlns:a16="http://schemas.microsoft.com/office/drawing/2014/main" xmlns="" id="{77D3E9F2-FBC1-651F-A8F6-BE22C24391EB}"/>
                    </a:ext>
                  </a:extLst>
                </p:cNvPr>
                <p:cNvSpPr/>
                <p:nvPr/>
              </p:nvSpPr>
              <p:spPr>
                <a:xfrm rot="21540000">
                  <a:off x="1603995" y="949215"/>
                  <a:ext cx="9857379" cy="1458915"/>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F75F38F4-99D9-56DD-03E0-6CE75707964B}"/>
                    </a:ext>
                  </a:extLst>
                </p:cNvPr>
                <p:cNvSpPr/>
                <p:nvPr/>
              </p:nvSpPr>
              <p:spPr>
                <a:xfrm>
                  <a:off x="1533810" y="1125770"/>
                  <a:ext cx="10015117" cy="1100315"/>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1A62AB14-ED66-C6B7-CA7A-1085195EB0C6}"/>
                    </a:ext>
                  </a:extLst>
                </p:cNvPr>
                <p:cNvSpPr txBox="1"/>
                <p:nvPr/>
              </p:nvSpPr>
              <p:spPr>
                <a:xfrm>
                  <a:off x="1689672" y="1229763"/>
                  <a:ext cx="9813558" cy="797078"/>
                </a:xfrm>
                <a:prstGeom prst="rect">
                  <a:avLst/>
                </a:prstGeom>
                <a:noFill/>
              </p:spPr>
              <p:txBody>
                <a:bodyPr wrap="square" rtlCol="0">
                  <a:spAutoFit/>
                </a:bodyPr>
                <a:lstStyle/>
                <a:p>
                  <a:pPr>
                    <a:lnSpc>
                      <a:spcPct val="120000"/>
                    </a:lnSpc>
                  </a:pPr>
                  <a:r>
                    <a:rPr lang="vi-VN" sz="2000"/>
                    <a:t>Hằng số cân bằng lớn (hay nhỏ) chỉ cho biết phản ứng thuận diễn ra thuận lợi hay không thuận lợi mà không cho biết thời gian đạt đến trạng thái cân bằng là nhanh hay chậm.</a:t>
                  </a:r>
                </a:p>
              </p:txBody>
            </p:sp>
          </p:grpSp>
          <p:sp>
            <p:nvSpPr>
              <p:cNvPr id="23" name="TextBox 22">
                <a:extLst>
                  <a:ext uri="{FF2B5EF4-FFF2-40B4-BE49-F238E27FC236}">
                    <a16:creationId xmlns:a16="http://schemas.microsoft.com/office/drawing/2014/main" xmlns="" id="{0DE925C5-8841-F033-1F5E-850F69C09BF2}"/>
                  </a:ext>
                </a:extLst>
              </p:cNvPr>
              <p:cNvSpPr txBox="1"/>
              <p:nvPr/>
            </p:nvSpPr>
            <p:spPr>
              <a:xfrm rot="21540000">
                <a:off x="2009491" y="950310"/>
                <a:ext cx="1756774" cy="474146"/>
              </a:xfrm>
              <a:prstGeom prst="rect">
                <a:avLst/>
              </a:prstGeom>
              <a:noFill/>
            </p:spPr>
            <p:txBody>
              <a:bodyPr wrap="none" rtlCol="0">
                <a:spAutoFit/>
              </a:bodyPr>
              <a:lstStyle/>
              <a:p>
                <a:r>
                  <a:rPr lang="en-US" sz="2200" b="1">
                    <a:solidFill>
                      <a:schemeClr val="bg1"/>
                    </a:solidFill>
                  </a:rPr>
                  <a:t>EM CÓ BIẾT</a:t>
                </a:r>
              </a:p>
            </p:txBody>
          </p:sp>
        </p:grpSp>
        <p:grpSp>
          <p:nvGrpSpPr>
            <p:cNvPr id="44" name="Group 43">
              <a:extLst>
                <a:ext uri="{FF2B5EF4-FFF2-40B4-BE49-F238E27FC236}">
                  <a16:creationId xmlns:a16="http://schemas.microsoft.com/office/drawing/2014/main" xmlns="" id="{FEDD3389-A365-4B4B-0E99-2797844FED93}"/>
                </a:ext>
              </a:extLst>
            </p:cNvPr>
            <p:cNvGrpSpPr/>
            <p:nvPr/>
          </p:nvGrpSpPr>
          <p:grpSpPr>
            <a:xfrm>
              <a:off x="809625" y="4847241"/>
              <a:ext cx="698500" cy="698500"/>
              <a:chOff x="383897" y="299737"/>
              <a:chExt cx="833552" cy="833552"/>
            </a:xfrm>
          </p:grpSpPr>
          <p:sp>
            <p:nvSpPr>
              <p:cNvPr id="45" name="Oval 44">
                <a:extLst>
                  <a:ext uri="{FF2B5EF4-FFF2-40B4-BE49-F238E27FC236}">
                    <a16:creationId xmlns:a16="http://schemas.microsoft.com/office/drawing/2014/main" xmlns="" id="{F6BF4931-6D31-93CD-C434-94D28F3B7766}"/>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xmlns="" id="{DA9E32B8-9279-CBD5-B159-6B34952F1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59" name="Group 58">
            <a:extLst>
              <a:ext uri="{FF2B5EF4-FFF2-40B4-BE49-F238E27FC236}">
                <a16:creationId xmlns:a16="http://schemas.microsoft.com/office/drawing/2014/main" xmlns="" id="{90552497-31E4-7EA7-EF4E-E62A817AEE47}"/>
              </a:ext>
            </a:extLst>
          </p:cNvPr>
          <p:cNvGrpSpPr/>
          <p:nvPr/>
        </p:nvGrpSpPr>
        <p:grpSpPr>
          <a:xfrm>
            <a:off x="355600" y="1714500"/>
            <a:ext cx="5740401" cy="2929926"/>
            <a:chOff x="355600" y="1714500"/>
            <a:chExt cx="5740401" cy="2929926"/>
          </a:xfrm>
        </p:grpSpPr>
        <p:sp>
          <p:nvSpPr>
            <p:cNvPr id="56" name="Rectangle 55">
              <a:extLst>
                <a:ext uri="{FF2B5EF4-FFF2-40B4-BE49-F238E27FC236}">
                  <a16:creationId xmlns:a16="http://schemas.microsoft.com/office/drawing/2014/main" xmlns="" id="{E499C371-174E-F823-1B5A-95AC8F839F6D}"/>
                </a:ext>
              </a:extLst>
            </p:cNvPr>
            <p:cNvSpPr/>
            <p:nvPr/>
          </p:nvSpPr>
          <p:spPr>
            <a:xfrm>
              <a:off x="2743200" y="2619292"/>
              <a:ext cx="457200" cy="4200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xmlns="" id="{D9006760-D1FD-4600-A3EA-03ABA48ABB43}"/>
                </a:ext>
              </a:extLst>
            </p:cNvPr>
            <p:cNvGrpSpPr/>
            <p:nvPr/>
          </p:nvGrpSpPr>
          <p:grpSpPr>
            <a:xfrm>
              <a:off x="1365250" y="2023072"/>
              <a:ext cx="3416300" cy="698500"/>
              <a:chOff x="914400" y="2095500"/>
              <a:chExt cx="3416300" cy="698500"/>
            </a:xfrm>
          </p:grpSpPr>
          <p:sp>
            <p:nvSpPr>
              <p:cNvPr id="31" name="Rectangle 30">
                <a:extLst>
                  <a:ext uri="{FF2B5EF4-FFF2-40B4-BE49-F238E27FC236}">
                    <a16:creationId xmlns:a16="http://schemas.microsoft.com/office/drawing/2014/main" xmlns="" id="{02EA3C1E-81E1-9F95-DF52-682C632F620D}"/>
                  </a:ext>
                </a:extLst>
              </p:cNvPr>
              <p:cNvSpPr/>
              <p:nvPr/>
            </p:nvSpPr>
            <p:spPr>
              <a:xfrm>
                <a:off x="914400" y="2095500"/>
                <a:ext cx="3416300" cy="698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annel Name">
                <a:extLst>
                  <a:ext uri="{FF2B5EF4-FFF2-40B4-BE49-F238E27FC236}">
                    <a16:creationId xmlns:a16="http://schemas.microsoft.com/office/drawing/2014/main" xmlns="" id="{206B683B-1E25-E4F5-4854-FA7EEA487438}"/>
                  </a:ext>
                </a:extLst>
              </p:cNvPr>
              <p:cNvSpPr txBox="1"/>
              <p:nvPr/>
            </p:nvSpPr>
            <p:spPr>
              <a:xfrm>
                <a:off x="1035050" y="2215145"/>
                <a:ext cx="3175000" cy="48167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Có K</a:t>
                </a:r>
                <a:r>
                  <a:rPr lang="en-US" sz="2200" b="1" baseline="-25000">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C</a:t>
                </a:r>
                <a:r>
                  <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 rất </a:t>
                </a:r>
                <a:r>
                  <a:rPr lang="en-US" sz="2200" b="1" smtClean="0">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lớn</a:t>
                </a:r>
                <a:endPar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xmlns="" id="{A155AD6E-1D2E-4F2E-E944-395F9B08468C}"/>
                </a:ext>
              </a:extLst>
            </p:cNvPr>
            <p:cNvSpPr/>
            <p:nvPr/>
          </p:nvSpPr>
          <p:spPr>
            <a:xfrm>
              <a:off x="355600" y="2937471"/>
              <a:ext cx="5435600" cy="1706955"/>
            </a:xfrm>
            <a:prstGeom prst="roundRect">
              <a:avLst/>
            </a:prstGeom>
            <a:solidFill>
              <a:srgbClr val="FFFF8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08933EAE-29E7-BB2A-ECCE-5C472FF21AEC}"/>
                </a:ext>
              </a:extLst>
            </p:cNvPr>
            <p:cNvSpPr txBox="1"/>
            <p:nvPr/>
          </p:nvSpPr>
          <p:spPr>
            <a:xfrm>
              <a:off x="965783" y="3023078"/>
              <a:ext cx="4709749" cy="1535741"/>
            </a:xfrm>
            <a:prstGeom prst="rect">
              <a:avLst/>
            </a:prstGeom>
            <a:noFill/>
          </p:spPr>
          <p:txBody>
            <a:bodyPr wrap="square" rtlCol="0">
              <a:spAutoFit/>
            </a:bodyPr>
            <a:lstStyle/>
            <a:p>
              <a:pPr>
                <a:lnSpc>
                  <a:spcPct val="120000"/>
                </a:lnSpc>
              </a:pPr>
              <a:r>
                <a:rPr lang="en-US" sz="2000"/>
                <a:t>Phản ứng thuận diễn ra thuận lợi hơn rất nhiều so với phản ứng nghịch; </a:t>
              </a:r>
            </a:p>
            <a:p>
              <a:pPr>
                <a:lnSpc>
                  <a:spcPct val="120000"/>
                </a:lnSpc>
              </a:pPr>
              <a:r>
                <a:rPr lang="en-US" sz="2000"/>
                <a:t>Các chất ở trạng thái cân bằng chủ yếu là chất sản phẩm.</a:t>
              </a:r>
            </a:p>
          </p:txBody>
        </p:sp>
        <p:pic>
          <p:nvPicPr>
            <p:cNvPr id="47" name="Picture 3" descr="D:\PNG\PPT\3.16\Cool 3D Chemistry Middle School Student Pack\Cool 3D Chemistry Middle School Student Pack-16.png">
              <a:extLst>
                <a:ext uri="{FF2B5EF4-FFF2-40B4-BE49-F238E27FC236}">
                  <a16:creationId xmlns:a16="http://schemas.microsoft.com/office/drawing/2014/main" xmlns="" id="{6DE1B88C-19CB-80FD-6C4D-343583EE44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735" y="3109087"/>
              <a:ext cx="375621" cy="5950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D:\PNG\PPT\3.16\Cool 3D Chemistry Middle School Student Pack\Cool 3D Chemistry Middle School Student Pack-16.png">
              <a:extLst>
                <a:ext uri="{FF2B5EF4-FFF2-40B4-BE49-F238E27FC236}">
                  <a16:creationId xmlns:a16="http://schemas.microsoft.com/office/drawing/2014/main" xmlns="" id="{B1532064-B852-531C-E475-F9A9A5CC41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735" y="3883484"/>
              <a:ext cx="375621" cy="595076"/>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a:extLst>
                <a:ext uri="{FF2B5EF4-FFF2-40B4-BE49-F238E27FC236}">
                  <a16:creationId xmlns:a16="http://schemas.microsoft.com/office/drawing/2014/main" xmlns="" id="{945EA7FD-8CCC-1DAA-52DE-7611FCBD8DB7}"/>
                </a:ext>
              </a:extLst>
            </p:cNvPr>
            <p:cNvCxnSpPr>
              <a:stCxn id="29" idx="2"/>
              <a:endCxn id="31" idx="0"/>
            </p:cNvCxnSpPr>
            <p:nvPr/>
          </p:nvCxnSpPr>
          <p:spPr>
            <a:xfrm flipH="1">
              <a:off x="3073400" y="1714500"/>
              <a:ext cx="3022601" cy="3085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xmlns="" id="{91D12150-9198-3ECC-C5F7-358ED7F675A5}"/>
              </a:ext>
            </a:extLst>
          </p:cNvPr>
          <p:cNvGrpSpPr/>
          <p:nvPr/>
        </p:nvGrpSpPr>
        <p:grpSpPr>
          <a:xfrm>
            <a:off x="6096001" y="1714500"/>
            <a:ext cx="5740401" cy="2929926"/>
            <a:chOff x="6096001" y="1714500"/>
            <a:chExt cx="5740401" cy="2929926"/>
          </a:xfrm>
        </p:grpSpPr>
        <p:sp>
          <p:nvSpPr>
            <p:cNvPr id="57" name="Rectangle 56">
              <a:extLst>
                <a:ext uri="{FF2B5EF4-FFF2-40B4-BE49-F238E27FC236}">
                  <a16:creationId xmlns:a16="http://schemas.microsoft.com/office/drawing/2014/main" xmlns="" id="{DE62C416-D0C2-21E7-D273-10A456D0E046}"/>
                </a:ext>
              </a:extLst>
            </p:cNvPr>
            <p:cNvSpPr/>
            <p:nvPr/>
          </p:nvSpPr>
          <p:spPr>
            <a:xfrm>
              <a:off x="8890002" y="2619292"/>
              <a:ext cx="457200" cy="4200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xmlns="" id="{794C770F-8C8B-70A2-7968-1AB12679CA91}"/>
                </a:ext>
              </a:extLst>
            </p:cNvPr>
            <p:cNvSpPr/>
            <p:nvPr/>
          </p:nvSpPr>
          <p:spPr>
            <a:xfrm>
              <a:off x="6400802" y="2937471"/>
              <a:ext cx="5435600" cy="1706955"/>
            </a:xfrm>
            <a:prstGeom prst="roundRect">
              <a:avLst/>
            </a:prstGeom>
            <a:solidFill>
              <a:srgbClr val="FFFF8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96B00687-5A3D-8ED2-871B-146EDBDEAAE5}"/>
                </a:ext>
              </a:extLst>
            </p:cNvPr>
            <p:cNvGrpSpPr/>
            <p:nvPr/>
          </p:nvGrpSpPr>
          <p:grpSpPr>
            <a:xfrm>
              <a:off x="7410452" y="2023072"/>
              <a:ext cx="3416300" cy="698500"/>
              <a:chOff x="7861302" y="2095500"/>
              <a:chExt cx="3416300" cy="698500"/>
            </a:xfrm>
          </p:grpSpPr>
          <p:sp>
            <p:nvSpPr>
              <p:cNvPr id="34" name="Rectangle 33">
                <a:extLst>
                  <a:ext uri="{FF2B5EF4-FFF2-40B4-BE49-F238E27FC236}">
                    <a16:creationId xmlns:a16="http://schemas.microsoft.com/office/drawing/2014/main" xmlns="" id="{6FF721C8-3BB0-21FD-2CFD-E73DA6D2115E}"/>
                  </a:ext>
                </a:extLst>
              </p:cNvPr>
              <p:cNvSpPr/>
              <p:nvPr/>
            </p:nvSpPr>
            <p:spPr>
              <a:xfrm>
                <a:off x="7861302" y="2095500"/>
                <a:ext cx="3416300" cy="698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annel Name">
                <a:extLst>
                  <a:ext uri="{FF2B5EF4-FFF2-40B4-BE49-F238E27FC236}">
                    <a16:creationId xmlns:a16="http://schemas.microsoft.com/office/drawing/2014/main" xmlns="" id="{B46902F6-8452-F834-D5EF-D1F97945305F}"/>
                  </a:ext>
                </a:extLst>
              </p:cNvPr>
              <p:cNvSpPr txBox="1"/>
              <p:nvPr/>
            </p:nvSpPr>
            <p:spPr>
              <a:xfrm>
                <a:off x="7981954" y="2215145"/>
                <a:ext cx="3174996" cy="48167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Có K</a:t>
                </a:r>
                <a:r>
                  <a:rPr lang="en-US" sz="2200" b="1" baseline="-25000">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C</a:t>
                </a:r>
                <a:r>
                  <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 rất </a:t>
                </a:r>
                <a:r>
                  <a:rPr lang="en-US" sz="2200" b="1" smtClean="0">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rPr>
                  <a:t>nhỏ</a:t>
                </a:r>
                <a:endParaRPr lang="en-US" sz="2200" b="1">
                  <a:ln w="0">
                    <a:noFill/>
                    <a:prstDash val="solid"/>
                  </a:ln>
                  <a:solidFill>
                    <a:srgbClr val="FFFF00"/>
                  </a:solidFill>
                  <a:latin typeface="Arial" panose="020B0604020202020204" pitchFamily="34" charset="0"/>
                  <a:ea typeface="Tahoma" panose="020B060403050404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xmlns="" id="{BB4EE5CC-111E-A03B-66AF-7FC1A9DDCDCD}"/>
                </a:ext>
              </a:extLst>
            </p:cNvPr>
            <p:cNvSpPr txBox="1"/>
            <p:nvPr/>
          </p:nvSpPr>
          <p:spPr>
            <a:xfrm>
              <a:off x="7038858" y="3023078"/>
              <a:ext cx="4709749" cy="1535741"/>
            </a:xfrm>
            <a:prstGeom prst="rect">
              <a:avLst/>
            </a:prstGeom>
            <a:noFill/>
          </p:spPr>
          <p:txBody>
            <a:bodyPr wrap="square" rtlCol="0">
              <a:spAutoFit/>
            </a:bodyPr>
            <a:lstStyle/>
            <a:p>
              <a:pPr>
                <a:lnSpc>
                  <a:spcPct val="120000"/>
                </a:lnSpc>
              </a:pPr>
              <a:r>
                <a:rPr lang="en-US" sz="2000"/>
                <a:t>P</a:t>
              </a:r>
              <a:r>
                <a:rPr lang="vi-VN" sz="2000"/>
                <a:t>hản ứng thuận diễn ra kém thuận lợi hơn rất nhiều so với phản ứng nghịch; </a:t>
              </a:r>
              <a:r>
                <a:rPr lang="en-US" sz="2000"/>
                <a:t>C</a:t>
              </a:r>
              <a:r>
                <a:rPr lang="vi-VN" sz="2000"/>
                <a:t>ác chất ở trạng thái cân bằng chủ yếu là chất ban đầu.</a:t>
              </a:r>
              <a:endParaRPr lang="en-US" sz="2000"/>
            </a:p>
          </p:txBody>
        </p:sp>
        <p:pic>
          <p:nvPicPr>
            <p:cNvPr id="50" name="Picture 3" descr="D:\PNG\PPT\3.16\Cool 3D Chemistry Middle School Student Pack\Cool 3D Chemistry Middle School Student Pack-16.png">
              <a:extLst>
                <a:ext uri="{FF2B5EF4-FFF2-40B4-BE49-F238E27FC236}">
                  <a16:creationId xmlns:a16="http://schemas.microsoft.com/office/drawing/2014/main" xmlns="" id="{442C0C16-3BAF-EE60-0E3E-1435C6203B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810" y="3109087"/>
              <a:ext cx="375621" cy="5950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D:\PNG\PPT\3.16\Cool 3D Chemistry Middle School Student Pack\Cool 3D Chemistry Middle School Student Pack-16.png">
              <a:extLst>
                <a:ext uri="{FF2B5EF4-FFF2-40B4-BE49-F238E27FC236}">
                  <a16:creationId xmlns:a16="http://schemas.microsoft.com/office/drawing/2014/main" xmlns="" id="{ADDF6C2B-D9D3-FF5C-74C6-EE3D2C7464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810" y="3883484"/>
              <a:ext cx="375621" cy="595076"/>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a:extLst>
                <a:ext uri="{FF2B5EF4-FFF2-40B4-BE49-F238E27FC236}">
                  <a16:creationId xmlns:a16="http://schemas.microsoft.com/office/drawing/2014/main" xmlns="" id="{5E486EF3-CB75-20BA-6092-9B7B98295833}"/>
                </a:ext>
              </a:extLst>
            </p:cNvPr>
            <p:cNvCxnSpPr>
              <a:stCxn id="29" idx="2"/>
              <a:endCxn id="34" idx="0"/>
            </p:cNvCxnSpPr>
            <p:nvPr/>
          </p:nvCxnSpPr>
          <p:spPr>
            <a:xfrm>
              <a:off x="6096001" y="1714500"/>
              <a:ext cx="3022601" cy="3085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4656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up)">
                                      <p:cBhvr>
                                        <p:cTn id="12" dur="1250"/>
                                        <p:tgtEl>
                                          <p:spTgt spid="59"/>
                                        </p:tgtEl>
                                      </p:cBhvr>
                                    </p:animEffect>
                                  </p:childTnLst>
                                </p:cTn>
                              </p:par>
                              <p:par>
                                <p:cTn id="13" presetID="22" presetClass="entr" presetSubtype="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125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randombar(horizontal)">
                                      <p:cBhvr>
                                        <p:cTn id="2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E7AC5D19-485B-C8CF-C1C9-ED41BADBFE17}"/>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D:\PNG\PPT\3.16\Cool 3D Chemistry Middle School Student Pack\Cool 3D Chemistry Middle School Student Pack-36.png">
            <a:extLst>
              <a:ext uri="{FF2B5EF4-FFF2-40B4-BE49-F238E27FC236}">
                <a16:creationId xmlns:a16="http://schemas.microsoft.com/office/drawing/2014/main" xmlns="" id="{7043E94F-884B-51BC-91B3-A91828C705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2024634">
            <a:off x="5533055" y="-1092596"/>
            <a:ext cx="1927878" cy="17735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PNG\PPT\3.16\Cool 3D Chemistry Middle School Student Pack\Cool 3D Chemistry Middle School Student Pack-36.png">
            <a:extLst>
              <a:ext uri="{FF2B5EF4-FFF2-40B4-BE49-F238E27FC236}">
                <a16:creationId xmlns:a16="http://schemas.microsoft.com/office/drawing/2014/main" xmlns="" id="{44AD7F5F-683A-27E7-5FE9-4A58AB36B9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D:\PNG\PPT\3.16\Cool 3D Chemistry Middle School Student Pack\Cool 3D Chemistry Middle School Student Pack-33.png">
            <a:extLst>
              <a:ext uri="{FF2B5EF4-FFF2-40B4-BE49-F238E27FC236}">
                <a16:creationId xmlns:a16="http://schemas.microsoft.com/office/drawing/2014/main" xmlns="" id="{F1653277-D682-63E0-F573-655DE7E78B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PNG\PPT\3.16\Cool 3D Chemistry Middle School Student Pack\Cool 3D Chemistry Middle School Student Pack-34.png">
            <a:extLst>
              <a:ext uri="{FF2B5EF4-FFF2-40B4-BE49-F238E27FC236}">
                <a16:creationId xmlns:a16="http://schemas.microsoft.com/office/drawing/2014/main" xmlns="" id="{F6D479A8-EA25-2191-9190-B63BF88C2E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D:\PNG\PPT\3.16\Cool 3D Chemistry Middle School Student Pack\Cool 3D Chemistry Middle School Student Pack-28.png">
            <a:extLst>
              <a:ext uri="{FF2B5EF4-FFF2-40B4-BE49-F238E27FC236}">
                <a16:creationId xmlns:a16="http://schemas.microsoft.com/office/drawing/2014/main" xmlns="" id="{C6DAF715-6427-4D76-29BA-1CEC41F1B6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PNG\PPT\3.16\Cool 3D Chemistry Middle School Student Pack\Cool 3D Chemistry Middle School Student Pack-34.png">
            <a:extLst>
              <a:ext uri="{FF2B5EF4-FFF2-40B4-BE49-F238E27FC236}">
                <a16:creationId xmlns:a16="http://schemas.microsoft.com/office/drawing/2014/main" xmlns="" id="{683129C1-C129-79E4-BB8A-7FA0DC100D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D:\PNG\PPT\3.16\Cool 3D Chemistry Middle School Student Pack\Cool 3D Chemistry Middle School Student Pack-33.png">
            <a:extLst>
              <a:ext uri="{FF2B5EF4-FFF2-40B4-BE49-F238E27FC236}">
                <a16:creationId xmlns:a16="http://schemas.microsoft.com/office/drawing/2014/main" xmlns="" id="{7DEBBA22-8C77-5185-D5DC-D804AE3505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562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0F0E7AE0-D398-3BC5-B18B-2DF2AFC1CBA6}"/>
              </a:ext>
            </a:extLst>
          </p:cNvPr>
          <p:cNvGrpSpPr/>
          <p:nvPr/>
        </p:nvGrpSpPr>
        <p:grpSpPr>
          <a:xfrm>
            <a:off x="1394066" y="701703"/>
            <a:ext cx="9403867" cy="2479801"/>
            <a:chOff x="1095375" y="284085"/>
            <a:chExt cx="9403867" cy="2479801"/>
          </a:xfrm>
        </p:grpSpPr>
        <p:sp>
          <p:nvSpPr>
            <p:cNvPr id="3" name="Rectangle 2">
              <a:extLst>
                <a:ext uri="{FF2B5EF4-FFF2-40B4-BE49-F238E27FC236}">
                  <a16:creationId xmlns:a16="http://schemas.microsoft.com/office/drawing/2014/main" xmlns="" id="{C3D6FFBD-A9AA-89E3-4913-D41837A17966}"/>
                </a:ext>
              </a:extLst>
            </p:cNvPr>
            <p:cNvSpPr/>
            <p:nvPr/>
          </p:nvSpPr>
          <p:spPr>
            <a:xfrm>
              <a:off x="1479610" y="587627"/>
              <a:ext cx="9019632" cy="2176259"/>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A46B1CB3-E2F4-451F-08DA-6A2DF8B97504}"/>
                </a:ext>
              </a:extLst>
            </p:cNvPr>
            <p:cNvSpPr/>
            <p:nvPr/>
          </p:nvSpPr>
          <p:spPr>
            <a:xfrm>
              <a:off x="1479610" y="585807"/>
              <a:ext cx="9019632" cy="252031"/>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399D346-E425-6638-358A-ADE679FC814A}"/>
                </a:ext>
              </a:extLst>
            </p:cNvPr>
            <p:cNvGrpSpPr/>
            <p:nvPr/>
          </p:nvGrpSpPr>
          <p:grpSpPr>
            <a:xfrm>
              <a:off x="1095375" y="284085"/>
              <a:ext cx="914400" cy="914400"/>
              <a:chOff x="666750" y="619125"/>
              <a:chExt cx="914400" cy="914400"/>
            </a:xfrm>
          </p:grpSpPr>
          <p:sp>
            <p:nvSpPr>
              <p:cNvPr id="9" name="Oval 8">
                <a:extLst>
                  <a:ext uri="{FF2B5EF4-FFF2-40B4-BE49-F238E27FC236}">
                    <a16:creationId xmlns:a16="http://schemas.microsoft.com/office/drawing/2014/main" xmlns="" id="{78219675-F490-0719-217F-54234529C820}"/>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547E6B5-37D0-A2D3-B1A2-E8D3ABA92C15}"/>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xmlns="" id="{EA3D18A0-7578-744D-56E6-C5B1992CCE8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xmlns="" id="{90F627FD-309D-B4BD-9827-6DE1AB10770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xmlns="" id="{37A6442F-2B9D-6965-B8FF-318C30B8EFAD}"/>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xmlns="" id="{AD199B9D-989E-7C69-4DAD-ABE94B69EB48}"/>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78D00FD-3EFB-9EF1-13A3-0EB7A704BEB4}"/>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367AB0B8-D2CD-45A8-4CF1-C1CD7D80F361}"/>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4AF6F0DB-8173-172E-CCD6-0222450418A0}"/>
                </a:ext>
              </a:extLst>
            </p:cNvPr>
            <p:cNvSpPr txBox="1"/>
            <p:nvPr/>
          </p:nvSpPr>
          <p:spPr>
            <a:xfrm>
              <a:off x="2009775" y="948454"/>
              <a:ext cx="8378796" cy="1754326"/>
            </a:xfrm>
            <a:prstGeom prst="rect">
              <a:avLst/>
            </a:prstGeom>
            <a:noFill/>
          </p:spPr>
          <p:txBody>
            <a:bodyPr wrap="square" rtlCol="0">
              <a:spAutoFit/>
            </a:bodyPr>
            <a:lstStyle/>
            <a:p>
              <a:pPr>
                <a:lnSpc>
                  <a:spcPct val="150000"/>
                </a:lnSpc>
              </a:pPr>
              <a:r>
                <a:rPr lang="en-US" sz="2400"/>
                <a:t>Cho hệ cân bằng sau: </a:t>
              </a:r>
            </a:p>
            <a:p>
              <a:pPr>
                <a:lnSpc>
                  <a:spcPct val="150000"/>
                </a:lnSpc>
              </a:pPr>
              <a:r>
                <a:rPr lang="en-US" sz="2400"/>
                <a:t>2SO</a:t>
              </a:r>
              <a:r>
                <a:rPr lang="en-US" sz="2400" baseline="-25000"/>
                <a:t>2</a:t>
              </a:r>
              <a:r>
                <a:rPr lang="en-US" sz="2400"/>
                <a:t> (g) + O</a:t>
              </a:r>
              <a:r>
                <a:rPr lang="en-US" sz="2400" baseline="-25000"/>
                <a:t>2</a:t>
              </a:r>
              <a:r>
                <a:rPr lang="en-US" sz="2400"/>
                <a:t> (g) ⇌ 2SO</a:t>
              </a:r>
              <a:r>
                <a:rPr lang="en-US" sz="2400" baseline="-25000"/>
                <a:t>3</a:t>
              </a:r>
              <a:r>
                <a:rPr lang="en-US" sz="2400"/>
                <a:t> (g)</a:t>
              </a:r>
            </a:p>
            <a:p>
              <a:pPr>
                <a:lnSpc>
                  <a:spcPct val="150000"/>
                </a:lnSpc>
              </a:pPr>
              <a:r>
                <a:rPr lang="en-US" sz="2400"/>
                <a:t>Viết biểu thức tính hằng số cân bằng K</a:t>
              </a:r>
              <a:r>
                <a:rPr lang="en-US" sz="2400" baseline="-25000"/>
                <a:t>C</a:t>
              </a:r>
              <a:r>
                <a:rPr lang="en-US" sz="2400"/>
                <a:t> của phản ứng trên.</a:t>
              </a:r>
            </a:p>
          </p:txBody>
        </p:sp>
      </p:grpSp>
      <p:sp>
        <p:nvSpPr>
          <p:cNvPr id="17" name="Rectangle: Rounded Corners 16">
            <a:extLst>
              <a:ext uri="{FF2B5EF4-FFF2-40B4-BE49-F238E27FC236}">
                <a16:creationId xmlns:a16="http://schemas.microsoft.com/office/drawing/2014/main" xmlns="" id="{EC3023F0-209A-BA48-7434-A0DF530CFAD7}"/>
              </a:ext>
            </a:extLst>
          </p:cNvPr>
          <p:cNvSpPr/>
          <p:nvPr/>
        </p:nvSpPr>
        <p:spPr>
          <a:xfrm>
            <a:off x="5493940" y="3649049"/>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28" name="Group 27">
            <a:extLst>
              <a:ext uri="{FF2B5EF4-FFF2-40B4-BE49-F238E27FC236}">
                <a16:creationId xmlns:a16="http://schemas.microsoft.com/office/drawing/2014/main" xmlns="" id="{5663B01C-5F92-32B6-91D0-116FA115D049}"/>
              </a:ext>
            </a:extLst>
          </p:cNvPr>
          <p:cNvGrpSpPr/>
          <p:nvPr/>
        </p:nvGrpSpPr>
        <p:grpSpPr>
          <a:xfrm>
            <a:off x="4752872" y="4726761"/>
            <a:ext cx="2686256" cy="1134216"/>
            <a:chOff x="5524928" y="3526029"/>
            <a:chExt cx="2686256" cy="1134216"/>
          </a:xfrm>
        </p:grpSpPr>
        <p:sp>
          <p:nvSpPr>
            <p:cNvPr id="23" name="TextBox 22">
              <a:extLst>
                <a:ext uri="{FF2B5EF4-FFF2-40B4-BE49-F238E27FC236}">
                  <a16:creationId xmlns:a16="http://schemas.microsoft.com/office/drawing/2014/main" xmlns="" id="{313266C0-45A0-C96D-999C-5794285186C1}"/>
                </a:ext>
              </a:extLst>
            </p:cNvPr>
            <p:cNvSpPr txBox="1"/>
            <p:nvPr/>
          </p:nvSpPr>
          <p:spPr>
            <a:xfrm>
              <a:off x="6626292" y="3526029"/>
              <a:ext cx="1208985" cy="523220"/>
            </a:xfrm>
            <a:prstGeom prst="rect">
              <a:avLst/>
            </a:prstGeom>
            <a:noFill/>
          </p:spPr>
          <p:txBody>
            <a:bodyPr wrap="none" rtlCol="0">
              <a:spAutoFit/>
            </a:bodyPr>
            <a:lstStyle/>
            <a:p>
              <a:pPr algn="ctr"/>
              <a:r>
                <a:rPr lang="en-US" sz="2800" b="1" smtClean="0">
                  <a:solidFill>
                    <a:srgbClr val="FF0000"/>
                  </a:solidFill>
                  <a:latin typeface="+mj-lt"/>
                </a:rPr>
                <a:t>[SO</a:t>
              </a:r>
              <a:r>
                <a:rPr lang="en-US" sz="2800" b="1" baseline="-25000" smtClean="0">
                  <a:solidFill>
                    <a:srgbClr val="FF0000"/>
                  </a:solidFill>
                  <a:latin typeface="+mj-lt"/>
                </a:rPr>
                <a:t>3</a:t>
              </a:r>
              <a:r>
                <a:rPr lang="en-US" sz="2800" b="1" smtClean="0">
                  <a:solidFill>
                    <a:srgbClr val="FF0000"/>
                  </a:solidFill>
                  <a:latin typeface="+mj-lt"/>
                </a:rPr>
                <a:t>]</a:t>
              </a:r>
              <a:r>
                <a:rPr lang="en-US" sz="2800" b="1" baseline="30000" smtClean="0">
                  <a:solidFill>
                    <a:srgbClr val="FF0000"/>
                  </a:solidFill>
                  <a:latin typeface="+mj-lt"/>
                </a:rPr>
                <a:t>2</a:t>
              </a:r>
              <a:endParaRPr lang="en-US" sz="2800" b="1">
                <a:solidFill>
                  <a:srgbClr val="FF0000"/>
                </a:solidFill>
                <a:latin typeface="+mj-lt"/>
              </a:endParaRPr>
            </a:p>
          </p:txBody>
        </p:sp>
        <p:sp>
          <p:nvSpPr>
            <p:cNvPr id="24" name="TextBox 23">
              <a:extLst>
                <a:ext uri="{FF2B5EF4-FFF2-40B4-BE49-F238E27FC236}">
                  <a16:creationId xmlns:a16="http://schemas.microsoft.com/office/drawing/2014/main" xmlns="" id="{168B5455-4786-87D1-CDB6-87A383FB38C9}"/>
                </a:ext>
              </a:extLst>
            </p:cNvPr>
            <p:cNvSpPr txBox="1"/>
            <p:nvPr/>
          </p:nvSpPr>
          <p:spPr>
            <a:xfrm>
              <a:off x="6250390" y="4137025"/>
              <a:ext cx="1960794" cy="523220"/>
            </a:xfrm>
            <a:prstGeom prst="rect">
              <a:avLst/>
            </a:prstGeom>
            <a:noFill/>
          </p:spPr>
          <p:txBody>
            <a:bodyPr wrap="none" rtlCol="0">
              <a:spAutoFit/>
            </a:bodyPr>
            <a:lstStyle/>
            <a:p>
              <a:pPr algn="ctr"/>
              <a:r>
                <a:rPr lang="en-US" sz="2800" b="1" smtClean="0">
                  <a:solidFill>
                    <a:srgbClr val="FF0000"/>
                  </a:solidFill>
                  <a:latin typeface="+mj-lt"/>
                </a:rPr>
                <a:t>[O</a:t>
              </a:r>
              <a:r>
                <a:rPr lang="en-US" sz="2800" b="1" baseline="-25000" smtClean="0">
                  <a:solidFill>
                    <a:srgbClr val="FF0000"/>
                  </a:solidFill>
                  <a:latin typeface="+mj-lt"/>
                </a:rPr>
                <a:t>2</a:t>
              </a:r>
              <a:r>
                <a:rPr lang="en-US" sz="2800" b="1" smtClean="0">
                  <a:solidFill>
                    <a:srgbClr val="FF0000"/>
                  </a:solidFill>
                  <a:latin typeface="+mj-lt"/>
                </a:rPr>
                <a:t>].[SO</a:t>
              </a:r>
              <a:r>
                <a:rPr lang="en-US" sz="2800" b="1" baseline="-25000" smtClean="0">
                  <a:solidFill>
                    <a:srgbClr val="FF0000"/>
                  </a:solidFill>
                  <a:latin typeface="+mj-lt"/>
                </a:rPr>
                <a:t>2</a:t>
              </a:r>
              <a:r>
                <a:rPr lang="en-US" sz="2800" b="1" smtClean="0">
                  <a:solidFill>
                    <a:srgbClr val="FF0000"/>
                  </a:solidFill>
                  <a:latin typeface="+mj-lt"/>
                </a:rPr>
                <a:t>]</a:t>
              </a:r>
              <a:r>
                <a:rPr lang="en-US" sz="2800" b="1" baseline="30000" smtClean="0">
                  <a:solidFill>
                    <a:srgbClr val="FF0000"/>
                  </a:solidFill>
                  <a:latin typeface="+mj-lt"/>
                </a:rPr>
                <a:t>2</a:t>
              </a:r>
              <a:endParaRPr lang="en-US" sz="2800" b="1">
                <a:solidFill>
                  <a:srgbClr val="FF0000"/>
                </a:solidFill>
                <a:latin typeface="+mj-lt"/>
              </a:endParaRPr>
            </a:p>
          </p:txBody>
        </p:sp>
        <p:sp>
          <p:nvSpPr>
            <p:cNvPr id="25" name="Rectangle 24">
              <a:extLst>
                <a:ext uri="{FF2B5EF4-FFF2-40B4-BE49-F238E27FC236}">
                  <a16:creationId xmlns:a16="http://schemas.microsoft.com/office/drawing/2014/main" xmlns="" id="{686323E4-70FD-083E-1121-5188E62798AB}"/>
                </a:ext>
              </a:extLst>
            </p:cNvPr>
            <p:cNvSpPr/>
            <p:nvPr/>
          </p:nvSpPr>
          <p:spPr>
            <a:xfrm>
              <a:off x="6438900" y="4091623"/>
              <a:ext cx="1460104"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C8DB9C1-2AD7-8D51-FF1B-D3717EC69DB6}"/>
                </a:ext>
              </a:extLst>
            </p:cNvPr>
            <p:cNvSpPr txBox="1"/>
            <p:nvPr/>
          </p:nvSpPr>
          <p:spPr>
            <a:xfrm>
              <a:off x="5524928" y="3853979"/>
              <a:ext cx="926857" cy="523220"/>
            </a:xfrm>
            <a:prstGeom prst="rect">
              <a:avLst/>
            </a:prstGeom>
            <a:noFill/>
          </p:spPr>
          <p:txBody>
            <a:bodyPr wrap="none" rtlCol="0">
              <a:spAutoFit/>
            </a:bodyPr>
            <a:lstStyle/>
            <a:p>
              <a:pPr algn="ctr"/>
              <a:r>
                <a:rPr lang="en-US" sz="2800" b="1">
                  <a:solidFill>
                    <a:srgbClr val="FF0000"/>
                  </a:solidFill>
                  <a:latin typeface="+mj-lt"/>
                </a:rPr>
                <a:t>K</a:t>
              </a:r>
              <a:r>
                <a:rPr lang="en-US" sz="2800" b="1" baseline="-25000">
                  <a:solidFill>
                    <a:srgbClr val="FF0000"/>
                  </a:solidFill>
                  <a:latin typeface="+mj-lt"/>
                </a:rPr>
                <a:t>C</a:t>
              </a:r>
              <a:r>
                <a:rPr lang="en-US" sz="2800" b="1">
                  <a:solidFill>
                    <a:srgbClr val="FF0000"/>
                  </a:solidFill>
                  <a:latin typeface="+mj-lt"/>
                </a:rPr>
                <a:t> =</a:t>
              </a:r>
            </a:p>
          </p:txBody>
        </p:sp>
      </p:grpSp>
      <p:pic>
        <p:nvPicPr>
          <p:cNvPr id="37" name="Picture 3" descr="D:\PNG\PPT\3.16\Cool 3D Chemistry Middle School Student Pack\Cool 3D Chemistry Middle School Student Pack-28.png">
            <a:extLst>
              <a:ext uri="{FF2B5EF4-FFF2-40B4-BE49-F238E27FC236}">
                <a16:creationId xmlns:a16="http://schemas.microsoft.com/office/drawing/2014/main" xmlns="" id="{BB4CB8FC-4DB4-A0A7-09D5-35E7397E76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993196" flipH="1">
            <a:off x="-1310678" y="5365713"/>
            <a:ext cx="2621355" cy="225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94467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a:off x="-1972651" y="0"/>
            <a:ext cx="4746210" cy="43662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636679" y="145562"/>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953" y="4012000"/>
            <a:ext cx="1509386" cy="16287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xmlns="" id="{84C91889-6EB9-8262-DC21-4EF0FB5E0D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896" y="5534657"/>
            <a:ext cx="575380" cy="573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xmlns="" id="{6DC409FA-1ED7-C457-C79E-CDB9B41B9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8226" y="452132"/>
            <a:ext cx="287690" cy="2865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xmlns="" id="{0AB4C73A-32BA-0DF3-8373-7F72A2CC5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792" y="337926"/>
            <a:ext cx="575380" cy="573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xmlns="" id="{DE408142-F64E-FCBC-F341-4A04C5807E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0776" y="5458400"/>
            <a:ext cx="300809" cy="300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xmlns="" id="{9D5A5C98-4FD3-2A0B-4F05-B52335D00C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782" y="4205239"/>
            <a:ext cx="337801" cy="337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68" r="1"/>
          <a:stretch/>
        </p:blipFill>
        <p:spPr bwMode="auto">
          <a:xfrm rot="10800000">
            <a:off x="7143628" y="4184905"/>
            <a:ext cx="2450055" cy="210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90429">
            <a:off x="2523888" y="3815382"/>
            <a:ext cx="1685173" cy="1818471"/>
          </a:xfrm>
          <a:prstGeom prst="rect">
            <a:avLst/>
          </a:prstGeom>
          <a:noFill/>
          <a:extLst>
            <a:ext uri="{909E8E84-426E-40DD-AFC4-6F175D3DCCD1}">
              <a14:hiddenFill xmlns:a14="http://schemas.microsoft.com/office/drawing/2010/main">
                <a:solidFill>
                  <a:srgbClr val="FFFFFF"/>
                </a:solidFill>
              </a14:hiddenFill>
            </a:ext>
          </a:extLst>
        </p:spPr>
      </p:pic>
      <p:sp>
        <p:nvSpPr>
          <p:cNvPr id="14" name="Channel Name">
            <a:extLst>
              <a:ext uri="{FF2B5EF4-FFF2-40B4-BE49-F238E27FC236}">
                <a16:creationId xmlns:a16="http://schemas.microsoft.com/office/drawing/2014/main" xmlns="" id="{440CCDFC-F4D0-ED26-32B4-30E4C19F9056}"/>
              </a:ext>
            </a:extLst>
          </p:cNvPr>
          <p:cNvSpPr txBox="1"/>
          <p:nvPr/>
        </p:nvSpPr>
        <p:spPr>
          <a:xfrm>
            <a:off x="1206903" y="1536709"/>
            <a:ext cx="1152525" cy="1216615"/>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rPr>
              <a:t>III</a:t>
            </a:r>
            <a:endParaRPr kumimoji="0" lang="vi-VN" sz="7200" b="1" i="0" u="none" strike="noStrike" kern="1200" spc="100" normalizeH="0" baseline="0" noProof="0" dirty="0">
              <a:ln w="0">
                <a:noFill/>
                <a:prstDash val="solid"/>
              </a:ln>
              <a:solidFill>
                <a:schemeClr val="tx2">
                  <a:lumMod val="50000"/>
                </a:schemeClr>
              </a:solidFill>
              <a:uLnTx/>
              <a:uFillTx/>
              <a:latin typeface="Arial" panose="020B0604020202020204" pitchFamily="34" charset="0"/>
              <a:ea typeface="Tahoma" panose="020B0604030504040204" pitchFamily="34" charset="0"/>
              <a:cs typeface="Arial" panose="020B0604020202020204" pitchFamily="34" charset="0"/>
            </a:endParaRPr>
          </a:p>
        </p:txBody>
      </p:sp>
      <p:sp>
        <p:nvSpPr>
          <p:cNvPr id="16" name="Channel Name">
            <a:extLst>
              <a:ext uri="{FF2B5EF4-FFF2-40B4-BE49-F238E27FC236}">
                <a16:creationId xmlns:a16="http://schemas.microsoft.com/office/drawing/2014/main" xmlns="" id="{38FACD5F-1BAC-C12F-4361-9D7B927D11BD}"/>
              </a:ext>
            </a:extLst>
          </p:cNvPr>
          <p:cNvSpPr txBox="1"/>
          <p:nvPr/>
        </p:nvSpPr>
        <p:spPr>
          <a:xfrm>
            <a:off x="2658196" y="1618191"/>
            <a:ext cx="8777337" cy="1583447"/>
          </a:xfrm>
          <a:prstGeom prst="rect">
            <a:avLst/>
          </a:prstGeom>
          <a:noFill/>
          <a:ln>
            <a:noFill/>
          </a:ln>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en-US" sz="4400" b="1" i="0" u="none" strike="noStrike" kern="1200" normalizeH="0" baseline="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SỰ</a:t>
            </a:r>
            <a:r>
              <a:rPr kumimoji="0" lang="en-US" sz="4400" b="1" i="0" u="none" strike="noStrike" kern="1200" normalizeH="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 CHUYỂN DỊCH </a:t>
            </a:r>
          </a:p>
          <a:p>
            <a:pPr marL="0" marR="0" lvl="0" indent="0" defTabSz="914400" rtl="0" eaLnBrk="1" fontAlgn="auto" latinLnBrk="0" hangingPunct="1">
              <a:lnSpc>
                <a:spcPct val="115000"/>
              </a:lnSpc>
              <a:spcBef>
                <a:spcPts val="0"/>
              </a:spcBef>
              <a:spcAft>
                <a:spcPts val="0"/>
              </a:spcAft>
              <a:buClrTx/>
              <a:buSzTx/>
              <a:buFontTx/>
              <a:buNone/>
              <a:tabLst/>
              <a:defRPr/>
            </a:pPr>
            <a:r>
              <a:rPr kumimoji="0" lang="en-US" sz="4400" b="1" i="0" u="none" strike="noStrike" kern="1200" normalizeH="0" noProof="0" smtClean="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rPr>
              <a:t>CÂN BẰNG HÓA HỌC</a:t>
            </a:r>
            <a:endParaRPr kumimoji="0" lang="vi-VN" sz="4400" b="1" i="0" u="none" strike="noStrike" kern="1200" normalizeH="0" baseline="0" noProof="0" dirty="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39633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1" y="633413"/>
              <a:ext cx="2252540" cy="461665"/>
            </a:xfrm>
            <a:prstGeom prst="rect">
              <a:avLst/>
            </a:prstGeom>
            <a:noFill/>
          </p:spPr>
          <p:txBody>
            <a:bodyPr wrap="none" rtlCol="0">
              <a:spAutoFit/>
            </a:bodyPr>
            <a:lstStyle/>
            <a:p>
              <a:pPr algn="ctr"/>
              <a:r>
                <a:rPr lang="en-US" sz="2400" b="1">
                  <a:solidFill>
                    <a:schemeClr val="bg1"/>
                  </a:solidFill>
                </a:rPr>
                <a:t>THÍ NGHIỆM 1</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8" name="Group 7">
            <a:extLst>
              <a:ext uri="{FF2B5EF4-FFF2-40B4-BE49-F238E27FC236}">
                <a16:creationId xmlns:a16="http://schemas.microsoft.com/office/drawing/2014/main" xmlns="" id="{134EF383-4B5A-CD0E-6978-090619AD9800}"/>
              </a:ext>
            </a:extLst>
          </p:cNvPr>
          <p:cNvGrpSpPr/>
          <p:nvPr/>
        </p:nvGrpSpPr>
        <p:grpSpPr>
          <a:xfrm>
            <a:off x="2084560" y="1454529"/>
            <a:ext cx="8503467" cy="797078"/>
            <a:chOff x="2084560" y="1454529"/>
            <a:chExt cx="8503467" cy="797078"/>
          </a:xfrm>
        </p:grpSpPr>
        <p:grpSp>
          <p:nvGrpSpPr>
            <p:cNvPr id="11" name="Group 10">
              <a:extLst>
                <a:ext uri="{FF2B5EF4-FFF2-40B4-BE49-F238E27FC236}">
                  <a16:creationId xmlns:a16="http://schemas.microsoft.com/office/drawing/2014/main" xmlns="" id="{41ADBE39-67BA-61A0-F79B-978E96165E59}"/>
                </a:ext>
              </a:extLst>
            </p:cNvPr>
            <p:cNvGrpSpPr/>
            <p:nvPr/>
          </p:nvGrpSpPr>
          <p:grpSpPr>
            <a:xfrm>
              <a:off x="2084560" y="1562666"/>
              <a:ext cx="1524000" cy="539750"/>
              <a:chOff x="685800" y="1441450"/>
              <a:chExt cx="152400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685800" y="1441450"/>
                <a:ext cx="152400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696698" y="1505268"/>
                <a:ext cx="1489510" cy="430887"/>
              </a:xfrm>
              <a:prstGeom prst="rect">
                <a:avLst/>
              </a:prstGeom>
              <a:noFill/>
            </p:spPr>
            <p:txBody>
              <a:bodyPr wrap="square" rtlCol="0">
                <a:spAutoFit/>
              </a:bodyPr>
              <a:lstStyle/>
              <a:p>
                <a:pPr algn="ctr"/>
                <a:r>
                  <a:rPr lang="en-US" sz="2200" b="1">
                    <a:solidFill>
                      <a:srgbClr val="C00000"/>
                    </a:solidFill>
                  </a:rPr>
                  <a:t>Chuẩn bị:</a:t>
                </a:r>
              </a:p>
            </p:txBody>
          </p:sp>
        </p:grpSp>
        <p:sp>
          <p:nvSpPr>
            <p:cNvPr id="12" name="TextBox 11">
              <a:extLst>
                <a:ext uri="{FF2B5EF4-FFF2-40B4-BE49-F238E27FC236}">
                  <a16:creationId xmlns:a16="http://schemas.microsoft.com/office/drawing/2014/main" xmlns="" id="{B748DD17-7B28-4C47-E3ED-DCA71FA837F9}"/>
                </a:ext>
              </a:extLst>
            </p:cNvPr>
            <p:cNvSpPr txBox="1"/>
            <p:nvPr/>
          </p:nvSpPr>
          <p:spPr>
            <a:xfrm>
              <a:off x="3724392" y="1454529"/>
              <a:ext cx="6863635" cy="797078"/>
            </a:xfrm>
            <a:prstGeom prst="rect">
              <a:avLst/>
            </a:prstGeom>
            <a:noFill/>
          </p:spPr>
          <p:txBody>
            <a:bodyPr wrap="square" rtlCol="0">
              <a:spAutoFit/>
            </a:bodyPr>
            <a:lstStyle/>
            <a:p>
              <a:pPr>
                <a:lnSpc>
                  <a:spcPct val="120000"/>
                </a:lnSpc>
              </a:pPr>
              <a:r>
                <a:rPr lang="en-US" sz="2000"/>
                <a:t>Ba ống nghiệm </a:t>
              </a:r>
              <a:r>
                <a:rPr lang="en-US" sz="2000" b="1">
                  <a:solidFill>
                    <a:srgbClr val="FF0000"/>
                  </a:solidFill>
                </a:rPr>
                <a:t>(1)</a:t>
              </a:r>
              <a:r>
                <a:rPr lang="en-US" sz="2000"/>
                <a:t>, </a:t>
              </a:r>
              <a:r>
                <a:rPr lang="en-US" sz="2000" b="1">
                  <a:solidFill>
                    <a:srgbClr val="FF0000"/>
                  </a:solidFill>
                </a:rPr>
                <a:t>(2)</a:t>
              </a:r>
              <a:r>
                <a:rPr lang="en-US" sz="2000"/>
                <a:t>, </a:t>
              </a:r>
              <a:r>
                <a:rPr lang="en-US" sz="2000" b="1">
                  <a:solidFill>
                    <a:srgbClr val="FF0000"/>
                  </a:solidFill>
                </a:rPr>
                <a:t>(3)</a:t>
              </a:r>
              <a:r>
                <a:rPr lang="en-US" sz="2000"/>
                <a:t> chứa NO</a:t>
              </a:r>
              <a:r>
                <a:rPr lang="en-US" sz="2000" baseline="-25000"/>
                <a:t>2</a:t>
              </a:r>
              <a:r>
                <a:rPr lang="en-US" sz="2000"/>
                <a:t> (có màu giống nhau), một cốc nước nóng (70 - 80 </a:t>
              </a:r>
              <a:r>
                <a:rPr lang="en-US" sz="2000" baseline="30000"/>
                <a:t>o</a:t>
              </a:r>
              <a:r>
                <a:rPr lang="en-US" sz="2000"/>
                <a:t>C) và một cốc nước đá.</a:t>
              </a:r>
            </a:p>
          </p:txBody>
        </p:sp>
      </p:grpSp>
      <p:grpSp>
        <p:nvGrpSpPr>
          <p:cNvPr id="17" name="Group 16">
            <a:extLst>
              <a:ext uri="{FF2B5EF4-FFF2-40B4-BE49-F238E27FC236}">
                <a16:creationId xmlns:a16="http://schemas.microsoft.com/office/drawing/2014/main" xmlns="" id="{22D112C9-F4DC-A49A-CCC0-45959E680E2C}"/>
              </a:ext>
            </a:extLst>
          </p:cNvPr>
          <p:cNvGrpSpPr/>
          <p:nvPr/>
        </p:nvGrpSpPr>
        <p:grpSpPr>
          <a:xfrm>
            <a:off x="2260600" y="2552670"/>
            <a:ext cx="7670800" cy="3771929"/>
            <a:chOff x="2324100" y="2552670"/>
            <a:chExt cx="7670800" cy="3771929"/>
          </a:xfrm>
        </p:grpSpPr>
        <p:pic>
          <p:nvPicPr>
            <p:cNvPr id="14" name="Picture 13">
              <a:extLst>
                <a:ext uri="{FF2B5EF4-FFF2-40B4-BE49-F238E27FC236}">
                  <a16:creationId xmlns:a16="http://schemas.microsoft.com/office/drawing/2014/main" xmlns="" id="{F629F621-80F2-5E37-BC5D-28F686F90E7F}"/>
                </a:ext>
              </a:extLst>
            </p:cNvPr>
            <p:cNvPicPr>
              <a:picLocks noChangeAspect="1"/>
            </p:cNvPicPr>
            <p:nvPr/>
          </p:nvPicPr>
          <p:blipFill rotWithShape="1">
            <a:blip r:embed="rId4"/>
            <a:srcRect l="36770" r="33959"/>
            <a:stretch/>
          </p:blipFill>
          <p:spPr>
            <a:xfrm>
              <a:off x="2324100" y="2552670"/>
              <a:ext cx="1962800" cy="3771929"/>
            </a:xfrm>
            <a:prstGeom prst="rect">
              <a:avLst/>
            </a:prstGeom>
            <a:ln w="38100">
              <a:solidFill>
                <a:srgbClr val="C00000"/>
              </a:solidFill>
            </a:ln>
          </p:spPr>
        </p:pic>
        <p:pic>
          <p:nvPicPr>
            <p:cNvPr id="16" name="Picture 15">
              <a:extLst>
                <a:ext uri="{FF2B5EF4-FFF2-40B4-BE49-F238E27FC236}">
                  <a16:creationId xmlns:a16="http://schemas.microsoft.com/office/drawing/2014/main" xmlns="" id="{2DD0177D-6145-966A-518E-91EAA9DA90EE}"/>
                </a:ext>
              </a:extLst>
            </p:cNvPr>
            <p:cNvPicPr>
              <a:picLocks noChangeAspect="1"/>
            </p:cNvPicPr>
            <p:nvPr/>
          </p:nvPicPr>
          <p:blipFill rotWithShape="1">
            <a:blip r:embed="rId5"/>
            <a:srcRect l="24583" t="20371" r="24792" b="15740"/>
            <a:stretch/>
          </p:blipFill>
          <p:spPr>
            <a:xfrm>
              <a:off x="4685504" y="2555583"/>
              <a:ext cx="5309396" cy="3769016"/>
            </a:xfrm>
            <a:prstGeom prst="rect">
              <a:avLst/>
            </a:prstGeom>
            <a:ln w="38100">
              <a:solidFill>
                <a:srgbClr val="C00000"/>
              </a:solidFill>
            </a:ln>
          </p:spPr>
        </p:pic>
      </p:grpSp>
    </p:spTree>
    <p:extLst>
      <p:ext uri="{BB962C8B-B14F-4D97-AF65-F5344CB8AC3E}">
        <p14:creationId xmlns:p14="http://schemas.microsoft.com/office/powerpoint/2010/main" val="145048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1" y="633413"/>
              <a:ext cx="2252540" cy="461665"/>
            </a:xfrm>
            <a:prstGeom prst="rect">
              <a:avLst/>
            </a:prstGeom>
            <a:noFill/>
          </p:spPr>
          <p:txBody>
            <a:bodyPr wrap="none" rtlCol="0">
              <a:spAutoFit/>
            </a:bodyPr>
            <a:lstStyle/>
            <a:p>
              <a:pPr algn="ctr"/>
              <a:r>
                <a:rPr lang="en-US" sz="2400" b="1">
                  <a:solidFill>
                    <a:schemeClr val="bg1"/>
                  </a:solidFill>
                </a:rPr>
                <a:t>THÍ NGHIỆM 1</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11" name="Group 10">
            <a:extLst>
              <a:ext uri="{FF2B5EF4-FFF2-40B4-BE49-F238E27FC236}">
                <a16:creationId xmlns:a16="http://schemas.microsoft.com/office/drawing/2014/main" xmlns="" id="{41ADBE39-67BA-61A0-F79B-978E96165E59}"/>
              </a:ext>
            </a:extLst>
          </p:cNvPr>
          <p:cNvGrpSpPr/>
          <p:nvPr/>
        </p:nvGrpSpPr>
        <p:grpSpPr>
          <a:xfrm>
            <a:off x="5268740" y="1568198"/>
            <a:ext cx="1654520" cy="539750"/>
            <a:chOff x="620540" y="1441450"/>
            <a:chExt cx="165452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620540" y="1441450"/>
              <a:ext cx="165452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639590" y="1505268"/>
              <a:ext cx="1603726" cy="430887"/>
            </a:xfrm>
            <a:prstGeom prst="rect">
              <a:avLst/>
            </a:prstGeom>
            <a:noFill/>
          </p:spPr>
          <p:txBody>
            <a:bodyPr wrap="square" rtlCol="0">
              <a:spAutoFit/>
            </a:bodyPr>
            <a:lstStyle/>
            <a:p>
              <a:pPr algn="ctr"/>
              <a:r>
                <a:rPr lang="en-US" sz="2200" b="1">
                  <a:solidFill>
                    <a:srgbClr val="C00000"/>
                  </a:solidFill>
                </a:rPr>
                <a:t>Tiến hành:</a:t>
              </a:r>
            </a:p>
          </p:txBody>
        </p:sp>
      </p:grpSp>
      <p:grpSp>
        <p:nvGrpSpPr>
          <p:cNvPr id="23" name="Group 22">
            <a:extLst>
              <a:ext uri="{FF2B5EF4-FFF2-40B4-BE49-F238E27FC236}">
                <a16:creationId xmlns:a16="http://schemas.microsoft.com/office/drawing/2014/main" xmlns="" id="{058A25EB-A363-B200-AFF1-4073BCA92E93}"/>
              </a:ext>
            </a:extLst>
          </p:cNvPr>
          <p:cNvGrpSpPr/>
          <p:nvPr/>
        </p:nvGrpSpPr>
        <p:grpSpPr>
          <a:xfrm>
            <a:off x="1403433" y="2244238"/>
            <a:ext cx="9895290" cy="688911"/>
            <a:chOff x="1403433" y="2396638"/>
            <a:chExt cx="9895290" cy="688911"/>
          </a:xfrm>
        </p:grpSpPr>
        <p:sp>
          <p:nvSpPr>
            <p:cNvPr id="15" name="TextBox 14">
              <a:extLst>
                <a:ext uri="{FF2B5EF4-FFF2-40B4-BE49-F238E27FC236}">
                  <a16:creationId xmlns:a16="http://schemas.microsoft.com/office/drawing/2014/main" xmlns="" id="{40750B3F-F330-1555-9AD1-26ED5A13EBD3}"/>
                </a:ext>
              </a:extLst>
            </p:cNvPr>
            <p:cNvSpPr txBox="1"/>
            <p:nvPr/>
          </p:nvSpPr>
          <p:spPr>
            <a:xfrm>
              <a:off x="2025106" y="2527220"/>
              <a:ext cx="9273617" cy="461217"/>
            </a:xfrm>
            <a:prstGeom prst="rect">
              <a:avLst/>
            </a:prstGeom>
            <a:noFill/>
          </p:spPr>
          <p:txBody>
            <a:bodyPr wrap="square" rtlCol="0">
              <a:spAutoFit/>
            </a:bodyPr>
            <a:lstStyle/>
            <a:p>
              <a:pPr>
                <a:lnSpc>
                  <a:spcPct val="120000"/>
                </a:lnSpc>
              </a:pPr>
              <a:r>
                <a:rPr lang="vi-VN" sz="2200"/>
                <a:t>Ống nghiệm </a:t>
              </a:r>
              <a:r>
                <a:rPr lang="en-US" sz="2200"/>
                <a:t>thứ nhất </a:t>
              </a:r>
              <a:r>
                <a:rPr lang="vi-VN" sz="2200" b="1">
                  <a:solidFill>
                    <a:srgbClr val="FF0000"/>
                  </a:solidFill>
                </a:rPr>
                <a:t>(1)</a:t>
              </a:r>
              <a:r>
                <a:rPr lang="vi-VN" sz="2200"/>
                <a:t> được để ở nhiệt độ phòng (khoảng 25 </a:t>
              </a:r>
              <a:r>
                <a:rPr lang="en-US" sz="2200"/>
                <a:t>- 28</a:t>
              </a:r>
              <a:r>
                <a:rPr lang="en-US" sz="2200" baseline="30000"/>
                <a:t>o</a:t>
              </a:r>
              <a:r>
                <a:rPr lang="en-US" sz="2200"/>
                <a:t> </a:t>
              </a:r>
              <a:r>
                <a:rPr lang="vi-VN" sz="2200"/>
                <a:t>C). </a:t>
              </a:r>
              <a:endParaRPr lang="en-US" sz="2200"/>
            </a:p>
          </p:txBody>
        </p:sp>
        <p:pic>
          <p:nvPicPr>
            <p:cNvPr id="16" name="Picture 15">
              <a:extLst>
                <a:ext uri="{FF2B5EF4-FFF2-40B4-BE49-F238E27FC236}">
                  <a16:creationId xmlns:a16="http://schemas.microsoft.com/office/drawing/2014/main" xmlns="" id="{75C744AE-7246-1ACC-FAB6-0AF70080F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433" y="2396638"/>
              <a:ext cx="688911" cy="688911"/>
            </a:xfrm>
            <a:prstGeom prst="rect">
              <a:avLst/>
            </a:prstGeom>
          </p:spPr>
        </p:pic>
      </p:grpSp>
      <p:grpSp>
        <p:nvGrpSpPr>
          <p:cNvPr id="22" name="Group 21">
            <a:extLst>
              <a:ext uri="{FF2B5EF4-FFF2-40B4-BE49-F238E27FC236}">
                <a16:creationId xmlns:a16="http://schemas.microsoft.com/office/drawing/2014/main" xmlns="" id="{6EFBC2AF-307B-B415-286D-DDDB03662F2A}"/>
              </a:ext>
            </a:extLst>
          </p:cNvPr>
          <p:cNvGrpSpPr/>
          <p:nvPr/>
        </p:nvGrpSpPr>
        <p:grpSpPr>
          <a:xfrm>
            <a:off x="1406864" y="3161274"/>
            <a:ext cx="8796391" cy="688911"/>
            <a:chOff x="1406864" y="3369630"/>
            <a:chExt cx="8796391" cy="688911"/>
          </a:xfrm>
        </p:grpSpPr>
        <p:sp>
          <p:nvSpPr>
            <p:cNvPr id="17" name="TextBox 16">
              <a:extLst>
                <a:ext uri="{FF2B5EF4-FFF2-40B4-BE49-F238E27FC236}">
                  <a16:creationId xmlns:a16="http://schemas.microsoft.com/office/drawing/2014/main" xmlns="" id="{C85A34B1-DE8B-3245-9F42-1FC92A61CE8A}"/>
                </a:ext>
              </a:extLst>
            </p:cNvPr>
            <p:cNvSpPr txBox="1"/>
            <p:nvPr/>
          </p:nvSpPr>
          <p:spPr>
            <a:xfrm>
              <a:off x="2025107" y="3500212"/>
              <a:ext cx="8178148" cy="461217"/>
            </a:xfrm>
            <a:prstGeom prst="rect">
              <a:avLst/>
            </a:prstGeom>
            <a:noFill/>
          </p:spPr>
          <p:txBody>
            <a:bodyPr wrap="square" rtlCol="0">
              <a:spAutoFit/>
            </a:bodyPr>
            <a:lstStyle/>
            <a:p>
              <a:pPr>
                <a:lnSpc>
                  <a:spcPct val="120000"/>
                </a:lnSpc>
              </a:pPr>
              <a:r>
                <a:rPr lang="vi-VN" sz="2200"/>
                <a:t>Ống nghiệm thứ hai </a:t>
              </a:r>
              <a:r>
                <a:rPr lang="vi-VN" sz="2200" b="1">
                  <a:solidFill>
                    <a:srgbClr val="FF0000"/>
                  </a:solidFill>
                </a:rPr>
                <a:t>(2) </a:t>
              </a:r>
              <a:r>
                <a:rPr lang="vi-VN" sz="2200"/>
                <a:t>được nhúng vào cốc nước nóng. </a:t>
              </a:r>
              <a:endParaRPr lang="en-US" sz="2200"/>
            </a:p>
          </p:txBody>
        </p:sp>
        <p:pic>
          <p:nvPicPr>
            <p:cNvPr id="18" name="Picture 17">
              <a:extLst>
                <a:ext uri="{FF2B5EF4-FFF2-40B4-BE49-F238E27FC236}">
                  <a16:creationId xmlns:a16="http://schemas.microsoft.com/office/drawing/2014/main" xmlns="" id="{E56DF058-6F27-0B96-843A-D01FE6C7B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864" y="3369630"/>
              <a:ext cx="688911" cy="688911"/>
            </a:xfrm>
            <a:prstGeom prst="rect">
              <a:avLst/>
            </a:prstGeom>
          </p:spPr>
        </p:pic>
      </p:grpSp>
      <p:grpSp>
        <p:nvGrpSpPr>
          <p:cNvPr id="21" name="Group 20">
            <a:extLst>
              <a:ext uri="{FF2B5EF4-FFF2-40B4-BE49-F238E27FC236}">
                <a16:creationId xmlns:a16="http://schemas.microsoft.com/office/drawing/2014/main" xmlns="" id="{5A2D4235-495F-9E4F-38B2-9A045BF689FB}"/>
              </a:ext>
            </a:extLst>
          </p:cNvPr>
          <p:cNvGrpSpPr/>
          <p:nvPr/>
        </p:nvGrpSpPr>
        <p:grpSpPr>
          <a:xfrm>
            <a:off x="1406865" y="4078310"/>
            <a:ext cx="8796390" cy="688911"/>
            <a:chOff x="1406865" y="4245073"/>
            <a:chExt cx="8796390" cy="688911"/>
          </a:xfrm>
        </p:grpSpPr>
        <p:sp>
          <p:nvSpPr>
            <p:cNvPr id="19" name="TextBox 18">
              <a:extLst>
                <a:ext uri="{FF2B5EF4-FFF2-40B4-BE49-F238E27FC236}">
                  <a16:creationId xmlns:a16="http://schemas.microsoft.com/office/drawing/2014/main" xmlns="" id="{D88B1425-D51F-82A4-EB17-FAB75ED2E408}"/>
                </a:ext>
              </a:extLst>
            </p:cNvPr>
            <p:cNvSpPr txBox="1"/>
            <p:nvPr/>
          </p:nvSpPr>
          <p:spPr>
            <a:xfrm>
              <a:off x="2025107" y="4375655"/>
              <a:ext cx="8178148" cy="461217"/>
            </a:xfrm>
            <a:prstGeom prst="rect">
              <a:avLst/>
            </a:prstGeom>
            <a:noFill/>
          </p:spPr>
          <p:txBody>
            <a:bodyPr wrap="square" rtlCol="0">
              <a:spAutoFit/>
            </a:bodyPr>
            <a:lstStyle/>
            <a:p>
              <a:pPr>
                <a:lnSpc>
                  <a:spcPct val="120000"/>
                </a:lnSpc>
              </a:pPr>
              <a:r>
                <a:rPr lang="vi-VN" sz="2200"/>
                <a:t>Ống nghiệm thứ ba </a:t>
              </a:r>
              <a:r>
                <a:rPr lang="vi-VN" sz="2200" b="1">
                  <a:solidFill>
                    <a:srgbClr val="FF0000"/>
                  </a:solidFill>
                </a:rPr>
                <a:t>(3)</a:t>
              </a:r>
              <a:r>
                <a:rPr lang="vi-VN" sz="2200"/>
                <a:t> được nhúng vào cốc nước đá.</a:t>
              </a:r>
              <a:endParaRPr lang="en-US" sz="2200"/>
            </a:p>
          </p:txBody>
        </p:sp>
        <p:pic>
          <p:nvPicPr>
            <p:cNvPr id="20" name="Picture 19">
              <a:extLst>
                <a:ext uri="{FF2B5EF4-FFF2-40B4-BE49-F238E27FC236}">
                  <a16:creationId xmlns:a16="http://schemas.microsoft.com/office/drawing/2014/main" xmlns="" id="{6D14B364-2E56-E927-02EF-F1722952B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865" y="4245073"/>
              <a:ext cx="688911" cy="688911"/>
            </a:xfrm>
            <a:prstGeom prst="rect">
              <a:avLst/>
            </a:prstGeom>
          </p:spPr>
        </p:pic>
      </p:grpSp>
      <p:grpSp>
        <p:nvGrpSpPr>
          <p:cNvPr id="8" name="Group 7">
            <a:extLst>
              <a:ext uri="{FF2B5EF4-FFF2-40B4-BE49-F238E27FC236}">
                <a16:creationId xmlns:a16="http://schemas.microsoft.com/office/drawing/2014/main" xmlns="" id="{234256D4-9AEC-F815-9328-2BAAD1EEC27C}"/>
              </a:ext>
            </a:extLst>
          </p:cNvPr>
          <p:cNvGrpSpPr/>
          <p:nvPr/>
        </p:nvGrpSpPr>
        <p:grpSpPr>
          <a:xfrm>
            <a:off x="1406865" y="4995345"/>
            <a:ext cx="9442110" cy="867482"/>
            <a:chOff x="1406865" y="2461929"/>
            <a:chExt cx="9442110" cy="867482"/>
          </a:xfrm>
        </p:grpSpPr>
        <p:sp>
          <p:nvSpPr>
            <p:cNvPr id="12" name="TextBox 11">
              <a:extLst>
                <a:ext uri="{FF2B5EF4-FFF2-40B4-BE49-F238E27FC236}">
                  <a16:creationId xmlns:a16="http://schemas.microsoft.com/office/drawing/2014/main" xmlns="" id="{1C2DF860-4FB9-484A-30C1-9F76B7E2D983}"/>
                </a:ext>
              </a:extLst>
            </p:cNvPr>
            <p:cNvSpPr txBox="1"/>
            <p:nvPr/>
          </p:nvSpPr>
          <p:spPr>
            <a:xfrm>
              <a:off x="2025106" y="2461929"/>
              <a:ext cx="8823869" cy="867482"/>
            </a:xfrm>
            <a:prstGeom prst="rect">
              <a:avLst/>
            </a:prstGeom>
            <a:noFill/>
          </p:spPr>
          <p:txBody>
            <a:bodyPr wrap="square" rtlCol="0">
              <a:spAutoFit/>
            </a:bodyPr>
            <a:lstStyle/>
            <a:p>
              <a:pPr>
                <a:lnSpc>
                  <a:spcPct val="120000"/>
                </a:lnSpc>
              </a:pPr>
              <a:r>
                <a:rPr lang="vi-VN" sz="2200"/>
                <a:t>Biết NO</a:t>
              </a:r>
              <a:r>
                <a:rPr lang="vi-VN" sz="2200" baseline="-25000"/>
                <a:t>2</a:t>
              </a:r>
              <a:r>
                <a:rPr lang="vi-VN" sz="2200"/>
                <a:t> có thể chuyển hóa thành N</a:t>
              </a:r>
              <a:r>
                <a:rPr lang="vi-VN" sz="2200" baseline="-25000"/>
                <a:t>2</a:t>
              </a:r>
              <a:r>
                <a:rPr lang="vi-VN" sz="2200"/>
                <a:t>O</a:t>
              </a:r>
              <a:r>
                <a:rPr lang="vi-VN" sz="2200" baseline="-25000"/>
                <a:t>4</a:t>
              </a:r>
              <a:r>
                <a:rPr lang="vi-VN" sz="2200"/>
                <a:t> theo phản ứng thuận và ngược lại N</a:t>
              </a:r>
              <a:r>
                <a:rPr lang="vi-VN" sz="2200" baseline="-25000"/>
                <a:t>2</a:t>
              </a:r>
              <a:r>
                <a:rPr lang="vi-VN" sz="2200"/>
                <a:t>O</a:t>
              </a:r>
              <a:r>
                <a:rPr lang="vi-VN" sz="2200" baseline="-25000"/>
                <a:t>4</a:t>
              </a:r>
              <a:r>
                <a:rPr lang="vi-VN" sz="2200"/>
                <a:t> có thể chuyển lại thành NO</a:t>
              </a:r>
              <a:r>
                <a:rPr lang="vi-VN" sz="2200" baseline="-25000"/>
                <a:t>2</a:t>
              </a:r>
              <a:r>
                <a:rPr lang="vi-VN" sz="2200"/>
                <a:t> theo phản ứng nghịch. </a:t>
              </a:r>
              <a:endParaRPr lang="en-US" sz="2200"/>
            </a:p>
          </p:txBody>
        </p:sp>
        <p:pic>
          <p:nvPicPr>
            <p:cNvPr id="13" name="Picture 12">
              <a:extLst>
                <a:ext uri="{FF2B5EF4-FFF2-40B4-BE49-F238E27FC236}">
                  <a16:creationId xmlns:a16="http://schemas.microsoft.com/office/drawing/2014/main" xmlns="" id="{A9421006-E0CA-A227-CAFA-2E54C6EA5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865" y="2551215"/>
              <a:ext cx="688911" cy="688911"/>
            </a:xfrm>
            <a:prstGeom prst="rect">
              <a:avLst/>
            </a:prstGeom>
          </p:spPr>
        </p:pic>
      </p:grpSp>
    </p:spTree>
    <p:extLst>
      <p:ext uri="{BB962C8B-B14F-4D97-AF65-F5344CB8AC3E}">
        <p14:creationId xmlns:p14="http://schemas.microsoft.com/office/powerpoint/2010/main" val="96499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hí nghiệm 1 (NO2 và N2O4)">
            <a:hlinkClick r:id="" action="ppaction://media"/>
            <a:extLst>
              <a:ext uri="{FF2B5EF4-FFF2-40B4-BE49-F238E27FC236}">
                <a16:creationId xmlns:a16="http://schemas.microsoft.com/office/drawing/2014/main" xmlns="" id="{57E8D32A-F82F-1538-100A-7F3407C85BE8}"/>
              </a:ext>
            </a:extLst>
          </p:cNvPr>
          <p:cNvPicPr>
            <a:picLocks noChangeAspect="1"/>
          </p:cNvPicPr>
          <p:nvPr>
            <a:videoFile r:link="rId1"/>
            <p:extLst>
              <p:ext uri="{DAA4B4D4-6D71-4841-9C94-3DE7FCFB9230}">
                <p14:media xmlns:p14="http://schemas.microsoft.com/office/powerpoint/2010/main" r:embed="rId2">
                  <p14:trim end="52000"/>
                </p14:media>
              </p:ext>
            </p:extLst>
          </p:nvPr>
        </p:nvPicPr>
        <p:blipFill>
          <a:blip r:embed="rId5"/>
          <a:stretch>
            <a:fillRect/>
          </a:stretch>
        </p:blipFill>
        <p:spPr>
          <a:xfrm>
            <a:off x="876300" y="492920"/>
            <a:ext cx="10439400" cy="5872162"/>
          </a:xfrm>
          <a:prstGeom prst="rect">
            <a:avLst/>
          </a:prstGeom>
        </p:spPr>
      </p:pic>
    </p:spTree>
    <p:extLst>
      <p:ext uri="{BB962C8B-B14F-4D97-AF65-F5344CB8AC3E}">
        <p14:creationId xmlns:p14="http://schemas.microsoft.com/office/powerpoint/2010/main" val="322079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608CDABC-37C1-3083-C528-0D23FAA284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AF8F896F-4E02-1B12-7722-A8A2A6A99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NG\PPT\3.16\Cool 3D Chemistry Middle School Student Pack\Cool 3D Chemistry Middle School Student Pack-33.png">
            <a:extLst>
              <a:ext uri="{FF2B5EF4-FFF2-40B4-BE49-F238E27FC236}">
                <a16:creationId xmlns:a16="http://schemas.microsoft.com/office/drawing/2014/main" xmlns="" id="{FB6E110D-181D-0A69-85BD-02C3EADCE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82F2B982-DB7B-D7F2-54E5-BF73154E11D3}"/>
              </a:ext>
            </a:extLst>
          </p:cNvPr>
          <p:cNvGrpSpPr/>
          <p:nvPr/>
        </p:nvGrpSpPr>
        <p:grpSpPr>
          <a:xfrm>
            <a:off x="906066" y="276941"/>
            <a:ext cx="10379869" cy="1928001"/>
            <a:chOff x="1116806" y="476966"/>
            <a:chExt cx="10379869" cy="1928001"/>
          </a:xfrm>
        </p:grpSpPr>
        <p:grpSp>
          <p:nvGrpSpPr>
            <p:cNvPr id="15" name="Group 14">
              <a:extLst>
                <a:ext uri="{FF2B5EF4-FFF2-40B4-BE49-F238E27FC236}">
                  <a16:creationId xmlns:a16="http://schemas.microsoft.com/office/drawing/2014/main" xmlns="" id="{A4B8FC7E-A821-0F67-2FCE-ECC6F51E5220}"/>
                </a:ext>
              </a:extLst>
            </p:cNvPr>
            <p:cNvGrpSpPr/>
            <p:nvPr/>
          </p:nvGrpSpPr>
          <p:grpSpPr>
            <a:xfrm>
              <a:off x="1479610" y="787652"/>
              <a:ext cx="10017065" cy="1617315"/>
              <a:chOff x="1050985" y="914400"/>
              <a:chExt cx="10092460" cy="1617315"/>
            </a:xfrm>
          </p:grpSpPr>
          <p:sp>
            <p:nvSpPr>
              <p:cNvPr id="3" name="Rectangle 2">
                <a:extLst>
                  <a:ext uri="{FF2B5EF4-FFF2-40B4-BE49-F238E27FC236}">
                    <a16:creationId xmlns:a16="http://schemas.microsoft.com/office/drawing/2014/main" xmlns="" id="{A78161BD-1AE3-449F-5A64-AAEF0B6DD95E}"/>
                  </a:ext>
                </a:extLst>
              </p:cNvPr>
              <p:cNvSpPr/>
              <p:nvPr/>
            </p:nvSpPr>
            <p:spPr>
              <a:xfrm>
                <a:off x="1050985" y="914401"/>
                <a:ext cx="10092460" cy="1617314"/>
              </a:xfrm>
              <a:prstGeom prst="rect">
                <a:avLst/>
              </a:prstGeom>
              <a:solidFill>
                <a:srgbClr val="FEE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0C2F27C-DEFB-BF31-4E34-3DFF36579AFE}"/>
                  </a:ext>
                </a:extLst>
              </p:cNvPr>
              <p:cNvSpPr/>
              <p:nvPr/>
            </p:nvSpPr>
            <p:spPr>
              <a:xfrm>
                <a:off x="1050985" y="914400"/>
                <a:ext cx="10092460" cy="250166"/>
              </a:xfrm>
              <a:prstGeom prst="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4850E17A-9A9A-C2AE-4695-2F7CE7115418}"/>
                </a:ext>
              </a:extLst>
            </p:cNvPr>
            <p:cNvSpPr/>
            <p:nvPr/>
          </p:nvSpPr>
          <p:spPr>
            <a:xfrm>
              <a:off x="1116806" y="4769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2B6D26F-8BC6-BCDA-CA90-7EF369FAE1FB}"/>
                </a:ext>
              </a:extLst>
            </p:cNvPr>
            <p:cNvSpPr txBox="1"/>
            <p:nvPr/>
          </p:nvSpPr>
          <p:spPr>
            <a:xfrm>
              <a:off x="1933575" y="1114425"/>
              <a:ext cx="9496425" cy="1131848"/>
            </a:xfrm>
            <a:prstGeom prst="rect">
              <a:avLst/>
            </a:prstGeom>
            <a:noFill/>
          </p:spPr>
          <p:txBody>
            <a:bodyPr wrap="square" rtlCol="0">
              <a:spAutoFit/>
            </a:bodyPr>
            <a:lstStyle/>
            <a:p>
              <a:pPr>
                <a:lnSpc>
                  <a:spcPct val="150000"/>
                </a:lnSpc>
              </a:pPr>
              <a:r>
                <a:rPr lang="vi-VN" sz="2400" b="1">
                  <a:solidFill>
                    <a:prstClr val="black"/>
                  </a:solidFill>
                </a:rPr>
                <a:t>Nêu hiện tượng xảy ra trong thí nghiệm 1, từ đó cho biết chiều chuyển dịch cân bằng của phản ứng trong bình (2) và bình (3).</a:t>
              </a:r>
            </a:p>
          </p:txBody>
        </p:sp>
        <p:pic>
          <p:nvPicPr>
            <p:cNvPr id="22" name="Picture 21">
              <a:extLst>
                <a:ext uri="{FF2B5EF4-FFF2-40B4-BE49-F238E27FC236}">
                  <a16:creationId xmlns:a16="http://schemas.microsoft.com/office/drawing/2014/main" xmlns="" id="{C5E8D14C-03EA-9068-3868-6054BE85A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55" y="537122"/>
              <a:ext cx="698841" cy="698841"/>
            </a:xfrm>
            <a:prstGeom prst="rect">
              <a:avLst/>
            </a:prstGeom>
          </p:spPr>
        </p:pic>
      </p:grpSp>
      <p:sp>
        <p:nvSpPr>
          <p:cNvPr id="31" name="Rectangle: Rounded Corners 30">
            <a:extLst>
              <a:ext uri="{FF2B5EF4-FFF2-40B4-BE49-F238E27FC236}">
                <a16:creationId xmlns:a16="http://schemas.microsoft.com/office/drawing/2014/main" xmlns="" id="{E930CE75-7971-4C5A-B388-30692591225E}"/>
              </a:ext>
            </a:extLst>
          </p:cNvPr>
          <p:cNvSpPr/>
          <p:nvPr/>
        </p:nvSpPr>
        <p:spPr>
          <a:xfrm>
            <a:off x="5493940" y="3846433"/>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20" name="Group 19">
            <a:extLst>
              <a:ext uri="{FF2B5EF4-FFF2-40B4-BE49-F238E27FC236}">
                <a16:creationId xmlns:a16="http://schemas.microsoft.com/office/drawing/2014/main" xmlns="" id="{158EBF02-61E5-132A-51FC-3589A68CDED9}"/>
              </a:ext>
            </a:extLst>
          </p:cNvPr>
          <p:cNvGrpSpPr/>
          <p:nvPr/>
        </p:nvGrpSpPr>
        <p:grpSpPr>
          <a:xfrm>
            <a:off x="1203945" y="4736271"/>
            <a:ext cx="10165278" cy="978729"/>
            <a:chOff x="1426548" y="3903575"/>
            <a:chExt cx="8939762" cy="978729"/>
          </a:xfrm>
        </p:grpSpPr>
        <p:sp>
          <p:nvSpPr>
            <p:cNvPr id="8193" name="TextBox 8192">
              <a:extLst>
                <a:ext uri="{FF2B5EF4-FFF2-40B4-BE49-F238E27FC236}">
                  <a16:creationId xmlns:a16="http://schemas.microsoft.com/office/drawing/2014/main" xmlns="" id="{62A5B17C-8AD6-A817-8BBC-434B31D5E421}"/>
                </a:ext>
              </a:extLst>
            </p:cNvPr>
            <p:cNvSpPr txBox="1"/>
            <p:nvPr/>
          </p:nvSpPr>
          <p:spPr>
            <a:xfrm>
              <a:off x="2045736" y="3903575"/>
              <a:ext cx="8320574" cy="978729"/>
            </a:xfrm>
            <a:prstGeom prst="rect">
              <a:avLst/>
            </a:prstGeom>
            <a:noFill/>
          </p:spPr>
          <p:txBody>
            <a:bodyPr wrap="square" rtlCol="0">
              <a:spAutoFit/>
            </a:bodyPr>
            <a:lstStyle/>
            <a:p>
              <a:pPr>
                <a:lnSpc>
                  <a:spcPct val="120000"/>
                </a:lnSpc>
              </a:pPr>
              <a:r>
                <a:rPr lang="en-US" sz="2400" smtClean="0"/>
                <a:t>Ống nghiệm 2 có màu đậm hơn ống nghiệm 1. </a:t>
              </a:r>
            </a:p>
            <a:p>
              <a:pPr>
                <a:lnSpc>
                  <a:spcPct val="120000"/>
                </a:lnSpc>
              </a:pPr>
              <a:r>
                <a:rPr lang="en-US" sz="2400" smtClean="0"/>
                <a:t>Ống nghiệm 3 có màu nhạt hơn ống nghiệm 1.</a:t>
              </a:r>
              <a:endParaRPr lang="en-US" sz="2400"/>
            </a:p>
          </p:txBody>
        </p:sp>
        <p:sp>
          <p:nvSpPr>
            <p:cNvPr id="8195" name="Arrow: Right 8194">
              <a:extLst>
                <a:ext uri="{FF2B5EF4-FFF2-40B4-BE49-F238E27FC236}">
                  <a16:creationId xmlns:a16="http://schemas.microsoft.com/office/drawing/2014/main" xmlns="" id="{26B48FDE-F3F5-5085-277E-A091F1AC3B6E}"/>
                </a:ext>
              </a:extLst>
            </p:cNvPr>
            <p:cNvSpPr/>
            <p:nvPr/>
          </p:nvSpPr>
          <p:spPr>
            <a:xfrm>
              <a:off x="1426548" y="417867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AAAB3F49-D328-17D7-E402-6AEEAF0355C5}"/>
              </a:ext>
            </a:extLst>
          </p:cNvPr>
          <p:cNvGrpSpPr/>
          <p:nvPr/>
        </p:nvGrpSpPr>
        <p:grpSpPr>
          <a:xfrm>
            <a:off x="3676650" y="2697890"/>
            <a:ext cx="4838700" cy="671232"/>
            <a:chOff x="3676650" y="2538693"/>
            <a:chExt cx="4838700" cy="671232"/>
          </a:xfrm>
        </p:grpSpPr>
        <p:sp>
          <p:nvSpPr>
            <p:cNvPr id="27" name="Rectangle 26">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spTree>
    <p:extLst>
      <p:ext uri="{BB962C8B-B14F-4D97-AF65-F5344CB8AC3E}">
        <p14:creationId xmlns:p14="http://schemas.microsoft.com/office/powerpoint/2010/main" val="13326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1" y="633413"/>
              <a:ext cx="2252540" cy="461665"/>
            </a:xfrm>
            <a:prstGeom prst="rect">
              <a:avLst/>
            </a:prstGeom>
            <a:noFill/>
          </p:spPr>
          <p:txBody>
            <a:bodyPr wrap="none" rtlCol="0">
              <a:spAutoFit/>
            </a:bodyPr>
            <a:lstStyle/>
            <a:p>
              <a:pPr algn="ctr"/>
              <a:r>
                <a:rPr lang="en-US" sz="2400" b="1">
                  <a:solidFill>
                    <a:schemeClr val="bg1"/>
                  </a:solidFill>
                </a:rPr>
                <a:t>THÍ NGHIỆM 1</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11" name="Group 10">
            <a:extLst>
              <a:ext uri="{FF2B5EF4-FFF2-40B4-BE49-F238E27FC236}">
                <a16:creationId xmlns:a16="http://schemas.microsoft.com/office/drawing/2014/main" xmlns="" id="{41ADBE39-67BA-61A0-F79B-978E96165E59}"/>
              </a:ext>
            </a:extLst>
          </p:cNvPr>
          <p:cNvGrpSpPr/>
          <p:nvPr/>
        </p:nvGrpSpPr>
        <p:grpSpPr>
          <a:xfrm>
            <a:off x="4505325" y="1444373"/>
            <a:ext cx="3181350" cy="539750"/>
            <a:chOff x="-142875" y="1441450"/>
            <a:chExt cx="318135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142875" y="1441450"/>
              <a:ext cx="318135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95250" y="1505268"/>
              <a:ext cx="3073406" cy="430887"/>
            </a:xfrm>
            <a:prstGeom prst="rect">
              <a:avLst/>
            </a:prstGeom>
            <a:noFill/>
          </p:spPr>
          <p:txBody>
            <a:bodyPr wrap="square" rtlCol="0">
              <a:spAutoFit/>
            </a:bodyPr>
            <a:lstStyle/>
            <a:p>
              <a:pPr algn="ctr"/>
              <a:r>
                <a:rPr lang="en-US" sz="2200" b="1">
                  <a:solidFill>
                    <a:srgbClr val="C00000"/>
                  </a:solidFill>
                </a:rPr>
                <a:t>Giải thích hiện tượng</a:t>
              </a:r>
            </a:p>
          </p:txBody>
        </p:sp>
      </p:grpSp>
      <p:grpSp>
        <p:nvGrpSpPr>
          <p:cNvPr id="26" name="Group 25">
            <a:extLst>
              <a:ext uri="{FF2B5EF4-FFF2-40B4-BE49-F238E27FC236}">
                <a16:creationId xmlns:a16="http://schemas.microsoft.com/office/drawing/2014/main" xmlns="" id="{F17C0386-2D56-2333-9856-BCB6B6AA5FC1}"/>
              </a:ext>
            </a:extLst>
          </p:cNvPr>
          <p:cNvGrpSpPr/>
          <p:nvPr/>
        </p:nvGrpSpPr>
        <p:grpSpPr>
          <a:xfrm>
            <a:off x="1273515" y="4114800"/>
            <a:ext cx="9929958" cy="978729"/>
            <a:chOff x="1273515" y="2338104"/>
            <a:chExt cx="9929958" cy="978729"/>
          </a:xfrm>
        </p:grpSpPr>
        <p:sp>
          <p:nvSpPr>
            <p:cNvPr id="15" name="TextBox 14">
              <a:extLst>
                <a:ext uri="{FF2B5EF4-FFF2-40B4-BE49-F238E27FC236}">
                  <a16:creationId xmlns:a16="http://schemas.microsoft.com/office/drawing/2014/main" xmlns="" id="{40750B3F-F330-1555-9AD1-26ED5A13EBD3}"/>
                </a:ext>
              </a:extLst>
            </p:cNvPr>
            <p:cNvSpPr txBox="1"/>
            <p:nvPr/>
          </p:nvSpPr>
          <p:spPr>
            <a:xfrm>
              <a:off x="1929856" y="2338104"/>
              <a:ext cx="9273617" cy="978729"/>
            </a:xfrm>
            <a:prstGeom prst="rect">
              <a:avLst/>
            </a:prstGeom>
            <a:noFill/>
          </p:spPr>
          <p:txBody>
            <a:bodyPr wrap="square" rtlCol="0">
              <a:spAutoFit/>
            </a:bodyPr>
            <a:lstStyle/>
            <a:p>
              <a:pPr>
                <a:lnSpc>
                  <a:spcPct val="120000"/>
                </a:lnSpc>
              </a:pPr>
              <a:r>
                <a:rPr lang="en-US" sz="2400"/>
                <a:t>B</a:t>
              </a:r>
              <a:r>
                <a:rPr lang="en-US" sz="2400" smtClean="0"/>
                <a:t>ình </a:t>
              </a:r>
              <a:r>
                <a:rPr lang="en-US" sz="2400"/>
                <a:t>(2) </a:t>
              </a:r>
              <a:r>
                <a:rPr lang="en-US" sz="2400" smtClean="0"/>
                <a:t>cân </a:t>
              </a:r>
              <a:r>
                <a:rPr lang="en-US" sz="2400"/>
                <a:t>bằng chuyển dịch theo chiều </a:t>
              </a:r>
              <a:r>
                <a:rPr lang="en-US" sz="2400" smtClean="0"/>
                <a:t>nghịch.</a:t>
              </a:r>
            </a:p>
            <a:p>
              <a:pPr>
                <a:lnSpc>
                  <a:spcPct val="120000"/>
                </a:lnSpc>
              </a:pPr>
              <a:r>
                <a:rPr lang="en-US" sz="2400"/>
                <a:t>Bình </a:t>
              </a:r>
              <a:r>
                <a:rPr lang="en-US" sz="2400" smtClean="0"/>
                <a:t>(3) </a:t>
              </a:r>
              <a:r>
                <a:rPr lang="en-US" sz="2400"/>
                <a:t>cân bằng chuyển dịch theo chiều </a:t>
              </a:r>
              <a:r>
                <a:rPr lang="en-US" sz="2400" smtClean="0"/>
                <a:t>thuận.</a:t>
              </a:r>
              <a:endParaRPr lang="en-US" sz="2400"/>
            </a:p>
          </p:txBody>
        </p:sp>
        <p:pic>
          <p:nvPicPr>
            <p:cNvPr id="16" name="Picture 15">
              <a:extLst>
                <a:ext uri="{FF2B5EF4-FFF2-40B4-BE49-F238E27FC236}">
                  <a16:creationId xmlns:a16="http://schemas.microsoft.com/office/drawing/2014/main" xmlns="" id="{75C744AE-7246-1ACC-FAB6-0AF70080F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515" y="2466068"/>
              <a:ext cx="688911" cy="688911"/>
            </a:xfrm>
            <a:prstGeom prst="rect">
              <a:avLst/>
            </a:prstGeom>
          </p:spPr>
        </p:pic>
      </p:grpSp>
      <p:grpSp>
        <p:nvGrpSpPr>
          <p:cNvPr id="25" name="Group 24">
            <a:extLst>
              <a:ext uri="{FF2B5EF4-FFF2-40B4-BE49-F238E27FC236}">
                <a16:creationId xmlns:a16="http://schemas.microsoft.com/office/drawing/2014/main" xmlns="" id="{7FB9F8B2-B8D1-6718-C57A-0BE0AC30E288}"/>
              </a:ext>
            </a:extLst>
          </p:cNvPr>
          <p:cNvGrpSpPr/>
          <p:nvPr/>
        </p:nvGrpSpPr>
        <p:grpSpPr>
          <a:xfrm>
            <a:off x="828676" y="5158014"/>
            <a:ext cx="10534650" cy="1123950"/>
            <a:chOff x="828676" y="3486150"/>
            <a:chExt cx="10534650" cy="1123950"/>
          </a:xfrm>
        </p:grpSpPr>
        <p:sp>
          <p:nvSpPr>
            <p:cNvPr id="24" name="Rectangle: Rounded Corners 23">
              <a:extLst>
                <a:ext uri="{FF2B5EF4-FFF2-40B4-BE49-F238E27FC236}">
                  <a16:creationId xmlns:a16="http://schemas.microsoft.com/office/drawing/2014/main" xmlns="" id="{15C1DF6B-5F9F-9C87-227C-FEBE4B18A269}"/>
                </a:ext>
              </a:extLst>
            </p:cNvPr>
            <p:cNvSpPr/>
            <p:nvPr/>
          </p:nvSpPr>
          <p:spPr>
            <a:xfrm>
              <a:off x="828676" y="3486150"/>
              <a:ext cx="10534650" cy="1123950"/>
            </a:xfrm>
            <a:prstGeom prst="roundRect">
              <a:avLst/>
            </a:prstGeom>
            <a:solidFill>
              <a:srgbClr val="FFFF8B"/>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6EF15C63-456B-7D6C-AA4A-CAEF3C3FC724}"/>
                </a:ext>
              </a:extLst>
            </p:cNvPr>
            <p:cNvSpPr/>
            <p:nvPr/>
          </p:nvSpPr>
          <p:spPr>
            <a:xfrm>
              <a:off x="1076324" y="3724275"/>
              <a:ext cx="834481" cy="647700"/>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B3F64165-3C59-676F-0997-54B4BF2929B0}"/>
                </a:ext>
              </a:extLst>
            </p:cNvPr>
            <p:cNvSpPr txBox="1"/>
            <p:nvPr/>
          </p:nvSpPr>
          <p:spPr>
            <a:xfrm>
              <a:off x="1948906" y="3585936"/>
              <a:ext cx="9273617" cy="978729"/>
            </a:xfrm>
            <a:prstGeom prst="rect">
              <a:avLst/>
            </a:prstGeom>
            <a:noFill/>
          </p:spPr>
          <p:txBody>
            <a:bodyPr wrap="square" rtlCol="0">
              <a:spAutoFit/>
            </a:bodyPr>
            <a:lstStyle/>
            <a:p>
              <a:pPr algn="just">
                <a:lnSpc>
                  <a:spcPct val="120000"/>
                </a:lnSpc>
              </a:pPr>
              <a:r>
                <a:rPr lang="en-US" sz="2400"/>
                <a:t>Cân bằng </a:t>
              </a:r>
              <a:r>
                <a:rPr lang="en-US" sz="2400" b="1">
                  <a:solidFill>
                    <a:srgbClr val="00B0F0"/>
                  </a:solidFill>
                </a:rPr>
                <a:t>chuyển dịch theo chiều thuận </a:t>
              </a:r>
              <a:r>
                <a:rPr lang="en-US" sz="2400" smtClean="0"/>
                <a:t>khi </a:t>
              </a:r>
              <a:r>
                <a:rPr lang="en-US" sz="2400" b="1" smtClean="0">
                  <a:solidFill>
                    <a:srgbClr val="00B0F0"/>
                  </a:solidFill>
                </a:rPr>
                <a:t>giảm nhiệt độ </a:t>
              </a:r>
              <a:r>
                <a:rPr lang="en-US" sz="2400" smtClean="0"/>
                <a:t>và </a:t>
              </a:r>
              <a:r>
                <a:rPr lang="en-US" sz="2400" b="1" smtClean="0">
                  <a:solidFill>
                    <a:srgbClr val="FF0000"/>
                  </a:solidFill>
                </a:rPr>
                <a:t>chuyển dịch theo chiều nghịch </a:t>
              </a:r>
              <a:r>
                <a:rPr lang="en-US" sz="2400" smtClean="0"/>
                <a:t>khi </a:t>
              </a:r>
              <a:r>
                <a:rPr lang="en-US" sz="2400" b="1" smtClean="0">
                  <a:solidFill>
                    <a:srgbClr val="FF0000"/>
                  </a:solidFill>
                </a:rPr>
                <a:t>tăng nhiệt độ</a:t>
              </a:r>
              <a:r>
                <a:rPr lang="en-US" sz="2400" smtClean="0"/>
                <a:t>.</a:t>
              </a:r>
              <a:endParaRPr lang="en-US" sz="2400"/>
            </a:p>
          </p:txBody>
        </p:sp>
      </p:grpSp>
      <p:grpSp>
        <p:nvGrpSpPr>
          <p:cNvPr id="1030" name="Group 1029">
            <a:extLst>
              <a:ext uri="{FF2B5EF4-FFF2-40B4-BE49-F238E27FC236}">
                <a16:creationId xmlns:a16="http://schemas.microsoft.com/office/drawing/2014/main" xmlns="" id="{E3B9B81D-AE5C-2BD0-CFD2-20DEE4F2179B}"/>
              </a:ext>
            </a:extLst>
          </p:cNvPr>
          <p:cNvGrpSpPr/>
          <p:nvPr/>
        </p:nvGrpSpPr>
        <p:grpSpPr>
          <a:xfrm>
            <a:off x="1638300" y="3228973"/>
            <a:ext cx="8915400" cy="714378"/>
            <a:chOff x="1638300" y="3228973"/>
            <a:chExt cx="8915400" cy="714378"/>
          </a:xfrm>
        </p:grpSpPr>
        <p:sp>
          <p:nvSpPr>
            <p:cNvPr id="1028" name="Rectangle 1027">
              <a:extLst>
                <a:ext uri="{FF2B5EF4-FFF2-40B4-BE49-F238E27FC236}">
                  <a16:creationId xmlns:a16="http://schemas.microsoft.com/office/drawing/2014/main" xmlns="" id="{85018482-4C69-F5DC-36FF-541622D07D7A}"/>
                </a:ext>
              </a:extLst>
            </p:cNvPr>
            <p:cNvSpPr/>
            <p:nvPr/>
          </p:nvSpPr>
          <p:spPr>
            <a:xfrm>
              <a:off x="1638300" y="3228973"/>
              <a:ext cx="8915400" cy="71437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xmlns="" id="{E27A521F-27E9-B557-BA1B-790796836CD7}"/>
                </a:ext>
              </a:extLst>
            </p:cNvPr>
            <p:cNvSpPr txBox="1"/>
            <p:nvPr/>
          </p:nvSpPr>
          <p:spPr>
            <a:xfrm>
              <a:off x="1866901" y="3355554"/>
              <a:ext cx="8458200" cy="498598"/>
            </a:xfrm>
            <a:prstGeom prst="rect">
              <a:avLst/>
            </a:prstGeom>
            <a:noFill/>
          </p:spPr>
          <p:txBody>
            <a:bodyPr wrap="square" rtlCol="0">
              <a:spAutoFit/>
            </a:bodyPr>
            <a:lstStyle/>
            <a:p>
              <a:pPr algn="ctr">
                <a:lnSpc>
                  <a:spcPct val="120000"/>
                </a:lnSpc>
              </a:pPr>
              <a:r>
                <a:rPr lang="en-US" sz="2200" b="1">
                  <a:solidFill>
                    <a:srgbClr val="FFFF00"/>
                  </a:solidFill>
                </a:rPr>
                <a:t>Cân bằng </a:t>
              </a:r>
              <a:r>
                <a:rPr lang="en-US" sz="2200" b="1" smtClean="0">
                  <a:solidFill>
                    <a:srgbClr val="FFFF00"/>
                  </a:solidFill>
                </a:rPr>
                <a:t>bị </a:t>
              </a:r>
              <a:r>
                <a:rPr lang="en-US" sz="2200" b="1">
                  <a:solidFill>
                    <a:srgbClr val="FFFF00"/>
                  </a:solidFill>
                </a:rPr>
                <a:t>phá vỡ (bị chuyển dịch) khi thay đổi nhiệt độ.</a:t>
              </a:r>
            </a:p>
          </p:txBody>
        </p:sp>
      </p:grpSp>
      <p:grpSp>
        <p:nvGrpSpPr>
          <p:cNvPr id="32" name="Group 31">
            <a:extLst>
              <a:ext uri="{FF2B5EF4-FFF2-40B4-BE49-F238E27FC236}">
                <a16:creationId xmlns:a16="http://schemas.microsoft.com/office/drawing/2014/main" xmlns="" id="{AAAB3F49-D328-17D7-E402-6AEEAF0355C5}"/>
              </a:ext>
            </a:extLst>
          </p:cNvPr>
          <p:cNvGrpSpPr/>
          <p:nvPr/>
        </p:nvGrpSpPr>
        <p:grpSpPr>
          <a:xfrm>
            <a:off x="3670303" y="2234229"/>
            <a:ext cx="4838700" cy="671232"/>
            <a:chOff x="3676650" y="2538693"/>
            <a:chExt cx="4838700" cy="671232"/>
          </a:xfrm>
        </p:grpSpPr>
        <p:sp>
          <p:nvSpPr>
            <p:cNvPr id="33" name="Rectangle 32">
              <a:extLst>
                <a:ext uri="{FF2B5EF4-FFF2-40B4-BE49-F238E27FC236}">
                  <a16:creationId xmlns:a16="http://schemas.microsoft.com/office/drawing/2014/main" xmlns="" id="{ED334269-9E58-73E3-FB8F-A33B66741A2D}"/>
                </a:ext>
              </a:extLst>
            </p:cNvPr>
            <p:cNvSpPr/>
            <p:nvPr/>
          </p:nvSpPr>
          <p:spPr>
            <a:xfrm>
              <a:off x="3676650" y="2538693"/>
              <a:ext cx="483870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FE193357-119F-F19A-525B-F01371CD7A6C}"/>
                </a:ext>
              </a:extLst>
            </p:cNvPr>
            <p:cNvSpPr txBox="1"/>
            <p:nvPr/>
          </p:nvSpPr>
          <p:spPr>
            <a:xfrm>
              <a:off x="4275635" y="2622224"/>
              <a:ext cx="3640741" cy="523220"/>
            </a:xfrm>
            <a:prstGeom prst="rect">
              <a:avLst/>
            </a:prstGeom>
            <a:noFill/>
          </p:spPr>
          <p:txBody>
            <a:bodyPr wrap="none" rtlCol="0">
              <a:spAutoFit/>
            </a:bodyPr>
            <a:lstStyle/>
            <a:p>
              <a:pPr algn="ctr"/>
              <a:r>
                <a:rPr lang="en-US" sz="2800" b="1">
                  <a:solidFill>
                    <a:srgbClr val="FF0000"/>
                  </a:solidFill>
                </a:rPr>
                <a:t>2NO</a:t>
              </a:r>
              <a:r>
                <a:rPr lang="en-US" sz="2800" b="1" baseline="-25000">
                  <a:solidFill>
                    <a:srgbClr val="FF0000"/>
                  </a:solidFill>
                </a:rPr>
                <a:t>2</a:t>
              </a:r>
              <a:r>
                <a:rPr lang="en-US" sz="2800" b="1">
                  <a:solidFill>
                    <a:srgbClr val="FF0000"/>
                  </a:solidFill>
                </a:rPr>
                <a:t>(g)   ⇌   N</a:t>
              </a:r>
              <a:r>
                <a:rPr lang="en-US" sz="2800" b="1" baseline="-25000">
                  <a:solidFill>
                    <a:srgbClr val="FF0000"/>
                  </a:solidFill>
                </a:rPr>
                <a:t>2</a:t>
              </a:r>
              <a:r>
                <a:rPr lang="en-US" sz="2800" b="1">
                  <a:solidFill>
                    <a:srgbClr val="FF0000"/>
                  </a:solidFill>
                </a:rPr>
                <a:t>O</a:t>
              </a:r>
              <a:r>
                <a:rPr lang="en-US" sz="2800" b="1" baseline="-25000">
                  <a:solidFill>
                    <a:srgbClr val="FF0000"/>
                  </a:solidFill>
                </a:rPr>
                <a:t>4</a:t>
              </a:r>
              <a:r>
                <a:rPr lang="en-US" sz="2800" b="1">
                  <a:solidFill>
                    <a:srgbClr val="FF0000"/>
                  </a:solidFill>
                </a:rPr>
                <a:t>(g)</a:t>
              </a:r>
              <a:endParaRPr lang="en-US" sz="2800" b="1">
                <a:solidFill>
                  <a:srgbClr val="FF0000"/>
                </a:solidFill>
                <a:latin typeface="+mj-lt"/>
              </a:endParaRPr>
            </a:p>
          </p:txBody>
        </p:sp>
      </p:grpSp>
    </p:spTree>
    <p:extLst>
      <p:ext uri="{BB962C8B-B14F-4D97-AF65-F5344CB8AC3E}">
        <p14:creationId xmlns:p14="http://schemas.microsoft.com/office/powerpoint/2010/main" val="1396174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0" y="633413"/>
              <a:ext cx="2252541" cy="461665"/>
            </a:xfrm>
            <a:prstGeom prst="rect">
              <a:avLst/>
            </a:prstGeom>
            <a:noFill/>
          </p:spPr>
          <p:txBody>
            <a:bodyPr wrap="none" rtlCol="0">
              <a:spAutoFit/>
            </a:bodyPr>
            <a:lstStyle/>
            <a:p>
              <a:pPr algn="ctr"/>
              <a:r>
                <a:rPr lang="en-US" sz="2400" b="1">
                  <a:solidFill>
                    <a:schemeClr val="bg1"/>
                  </a:solidFill>
                </a:rPr>
                <a:t>THÍ NGHIỆM 2</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8" name="Group 7">
            <a:extLst>
              <a:ext uri="{FF2B5EF4-FFF2-40B4-BE49-F238E27FC236}">
                <a16:creationId xmlns:a16="http://schemas.microsoft.com/office/drawing/2014/main" xmlns="" id="{62C09FAC-23F8-ABFB-963B-E6439DBDB4A8}"/>
              </a:ext>
            </a:extLst>
          </p:cNvPr>
          <p:cNvGrpSpPr/>
          <p:nvPr/>
        </p:nvGrpSpPr>
        <p:grpSpPr>
          <a:xfrm>
            <a:off x="1669854" y="1524000"/>
            <a:ext cx="8852290" cy="830997"/>
            <a:chOff x="2640820" y="1372359"/>
            <a:chExt cx="8852290" cy="830997"/>
          </a:xfrm>
        </p:grpSpPr>
        <p:grpSp>
          <p:nvGrpSpPr>
            <p:cNvPr id="11" name="Group 10">
              <a:extLst>
                <a:ext uri="{FF2B5EF4-FFF2-40B4-BE49-F238E27FC236}">
                  <a16:creationId xmlns:a16="http://schemas.microsoft.com/office/drawing/2014/main" xmlns="" id="{41ADBE39-67BA-61A0-F79B-978E96165E59}"/>
                </a:ext>
              </a:extLst>
            </p:cNvPr>
            <p:cNvGrpSpPr/>
            <p:nvPr/>
          </p:nvGrpSpPr>
          <p:grpSpPr>
            <a:xfrm>
              <a:off x="2640820" y="1508597"/>
              <a:ext cx="1524000" cy="539750"/>
              <a:chOff x="685800" y="1441450"/>
              <a:chExt cx="152400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685800" y="1441450"/>
                <a:ext cx="152400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696698" y="1505268"/>
                <a:ext cx="1489510" cy="430887"/>
              </a:xfrm>
              <a:prstGeom prst="rect">
                <a:avLst/>
              </a:prstGeom>
              <a:noFill/>
            </p:spPr>
            <p:txBody>
              <a:bodyPr wrap="square" rtlCol="0">
                <a:spAutoFit/>
              </a:bodyPr>
              <a:lstStyle/>
              <a:p>
                <a:pPr algn="ctr"/>
                <a:r>
                  <a:rPr lang="en-US" sz="2200" b="1">
                    <a:solidFill>
                      <a:srgbClr val="C00000"/>
                    </a:solidFill>
                  </a:rPr>
                  <a:t>Chuẩn bị:</a:t>
                </a:r>
              </a:p>
            </p:txBody>
          </p:sp>
        </p:grpSp>
        <p:sp>
          <p:nvSpPr>
            <p:cNvPr id="12" name="TextBox 11">
              <a:extLst>
                <a:ext uri="{FF2B5EF4-FFF2-40B4-BE49-F238E27FC236}">
                  <a16:creationId xmlns:a16="http://schemas.microsoft.com/office/drawing/2014/main" xmlns="" id="{B748DD17-7B28-4C47-E3ED-DCA71FA837F9}"/>
                </a:ext>
              </a:extLst>
            </p:cNvPr>
            <p:cNvSpPr txBox="1"/>
            <p:nvPr/>
          </p:nvSpPr>
          <p:spPr>
            <a:xfrm>
              <a:off x="4281513" y="1372359"/>
              <a:ext cx="7211597" cy="830997"/>
            </a:xfrm>
            <a:prstGeom prst="rect">
              <a:avLst/>
            </a:prstGeom>
            <a:noFill/>
          </p:spPr>
          <p:txBody>
            <a:bodyPr wrap="square" rtlCol="0">
              <a:spAutoFit/>
            </a:bodyPr>
            <a:lstStyle/>
            <a:p>
              <a:pPr>
                <a:lnSpc>
                  <a:spcPct val="120000"/>
                </a:lnSpc>
              </a:pPr>
              <a:r>
                <a:rPr lang="en-US" sz="2000"/>
                <a:t>CH</a:t>
              </a:r>
              <a:r>
                <a:rPr lang="en-US" sz="2000" baseline="-25000"/>
                <a:t>3</a:t>
              </a:r>
              <a:r>
                <a:rPr lang="en-US" sz="2000"/>
                <a:t>COOH tinh </a:t>
              </a:r>
              <a:r>
                <a:rPr lang="en-US" sz="2000" smtClean="0"/>
                <a:t>thể; dung dịch phenolphthalein; ống nghiệm; 1 cốc </a:t>
              </a:r>
              <a:r>
                <a:rPr lang="en-US" sz="2000"/>
                <a:t>thủy </a:t>
              </a:r>
              <a:r>
                <a:rPr lang="en-US" sz="2000" smtClean="0"/>
                <a:t>tinh chứa nước nóng.</a:t>
              </a:r>
              <a:endParaRPr lang="en-US" sz="2000"/>
            </a:p>
          </p:txBody>
        </p:sp>
      </p:grpSp>
      <p:grpSp>
        <p:nvGrpSpPr>
          <p:cNvPr id="17" name="Group 16"/>
          <p:cNvGrpSpPr/>
          <p:nvPr/>
        </p:nvGrpSpPr>
        <p:grpSpPr>
          <a:xfrm>
            <a:off x="1722051" y="2513073"/>
            <a:ext cx="8378733" cy="3848100"/>
            <a:chOff x="1722051" y="2513073"/>
            <a:chExt cx="8378733" cy="3848100"/>
          </a:xfrm>
        </p:grpSpPr>
        <p:pic>
          <p:nvPicPr>
            <p:cNvPr id="15" name="Picture 14"/>
            <p:cNvPicPr>
              <a:picLocks noChangeAspect="1"/>
            </p:cNvPicPr>
            <p:nvPr/>
          </p:nvPicPr>
          <p:blipFill>
            <a:blip r:embed="rId4"/>
            <a:stretch>
              <a:fillRect/>
            </a:stretch>
          </p:blipFill>
          <p:spPr>
            <a:xfrm>
              <a:off x="3509961" y="2513073"/>
              <a:ext cx="5172075" cy="3848100"/>
            </a:xfrm>
            <a:prstGeom prst="rect">
              <a:avLst/>
            </a:prstGeom>
          </p:spPr>
        </p:pic>
        <p:sp>
          <p:nvSpPr>
            <p:cNvPr id="16" name="TextBox 15"/>
            <p:cNvSpPr txBox="1"/>
            <p:nvPr/>
          </p:nvSpPr>
          <p:spPr>
            <a:xfrm>
              <a:off x="1722051" y="3889887"/>
              <a:ext cx="2171248" cy="1015663"/>
            </a:xfrm>
            <a:prstGeom prst="rect">
              <a:avLst/>
            </a:prstGeom>
            <a:noFill/>
          </p:spPr>
          <p:txBody>
            <a:bodyPr wrap="square" rtlCol="0">
              <a:spAutoFit/>
            </a:bodyPr>
            <a:lstStyle/>
            <a:p>
              <a:pPr algn="ctr"/>
              <a:r>
                <a:rPr lang="en-US" sz="2000" i="1" smtClean="0"/>
                <a:t>Dung dịch CH</a:t>
              </a:r>
              <a:r>
                <a:rPr lang="en-US" sz="2000" i="1" baseline="-25000" smtClean="0"/>
                <a:t>3</a:t>
              </a:r>
              <a:r>
                <a:rPr lang="en-US" sz="2000" i="1" smtClean="0"/>
                <a:t>COONa + phenolphthalein</a:t>
              </a:r>
              <a:endParaRPr lang="en-US" sz="2000" i="1"/>
            </a:p>
          </p:txBody>
        </p:sp>
        <p:sp>
          <p:nvSpPr>
            <p:cNvPr id="18" name="TextBox 17"/>
            <p:cNvSpPr txBox="1"/>
            <p:nvPr/>
          </p:nvSpPr>
          <p:spPr>
            <a:xfrm>
              <a:off x="7929536" y="4705495"/>
              <a:ext cx="2171248" cy="400110"/>
            </a:xfrm>
            <a:prstGeom prst="rect">
              <a:avLst/>
            </a:prstGeom>
            <a:noFill/>
          </p:spPr>
          <p:txBody>
            <a:bodyPr wrap="square" rtlCol="0">
              <a:spAutoFit/>
            </a:bodyPr>
            <a:lstStyle/>
            <a:p>
              <a:pPr algn="ctr"/>
              <a:r>
                <a:rPr lang="en-US" sz="2000" i="1" smtClean="0"/>
                <a:t>Nước nóng</a:t>
              </a:r>
              <a:endParaRPr lang="en-US" sz="2000" i="1"/>
            </a:p>
          </p:txBody>
        </p:sp>
        <p:sp>
          <p:nvSpPr>
            <p:cNvPr id="19" name="TextBox 18"/>
            <p:cNvSpPr txBox="1"/>
            <p:nvPr/>
          </p:nvSpPr>
          <p:spPr>
            <a:xfrm>
              <a:off x="3733800" y="2737441"/>
              <a:ext cx="2171248" cy="400110"/>
            </a:xfrm>
            <a:prstGeom prst="rect">
              <a:avLst/>
            </a:prstGeom>
            <a:noFill/>
          </p:spPr>
          <p:txBody>
            <a:bodyPr wrap="square" rtlCol="0">
              <a:spAutoFit/>
            </a:bodyPr>
            <a:lstStyle/>
            <a:p>
              <a:pPr algn="ctr"/>
              <a:r>
                <a:rPr lang="en-US" sz="2000" b="1" i="1" smtClean="0"/>
                <a:t>(1)</a:t>
              </a:r>
              <a:endParaRPr lang="en-US" sz="2000" b="1" i="1"/>
            </a:p>
          </p:txBody>
        </p:sp>
        <p:sp>
          <p:nvSpPr>
            <p:cNvPr id="20" name="TextBox 19"/>
            <p:cNvSpPr txBox="1"/>
            <p:nvPr/>
          </p:nvSpPr>
          <p:spPr>
            <a:xfrm>
              <a:off x="6510788" y="2739932"/>
              <a:ext cx="2171248" cy="400110"/>
            </a:xfrm>
            <a:prstGeom prst="rect">
              <a:avLst/>
            </a:prstGeom>
            <a:noFill/>
          </p:spPr>
          <p:txBody>
            <a:bodyPr wrap="square" rtlCol="0">
              <a:spAutoFit/>
            </a:bodyPr>
            <a:lstStyle/>
            <a:p>
              <a:pPr algn="ctr"/>
              <a:r>
                <a:rPr lang="en-US" sz="2000" b="1" i="1" smtClean="0"/>
                <a:t>(2)</a:t>
              </a:r>
              <a:endParaRPr lang="en-US" sz="2000" b="1" i="1"/>
            </a:p>
          </p:txBody>
        </p:sp>
      </p:grpSp>
    </p:spTree>
    <p:extLst>
      <p:ext uri="{BB962C8B-B14F-4D97-AF65-F5344CB8AC3E}">
        <p14:creationId xmlns:p14="http://schemas.microsoft.com/office/powerpoint/2010/main" val="71674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0" y="633413"/>
              <a:ext cx="2252541" cy="461665"/>
            </a:xfrm>
            <a:prstGeom prst="rect">
              <a:avLst/>
            </a:prstGeom>
            <a:noFill/>
          </p:spPr>
          <p:txBody>
            <a:bodyPr wrap="none" rtlCol="0">
              <a:spAutoFit/>
            </a:bodyPr>
            <a:lstStyle/>
            <a:p>
              <a:pPr algn="ctr"/>
              <a:r>
                <a:rPr lang="en-US" sz="2400" b="1">
                  <a:solidFill>
                    <a:schemeClr val="bg1"/>
                  </a:solidFill>
                </a:rPr>
                <a:t>THÍ NGHIỆM 2</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11" name="Group 10">
            <a:extLst>
              <a:ext uri="{FF2B5EF4-FFF2-40B4-BE49-F238E27FC236}">
                <a16:creationId xmlns:a16="http://schemas.microsoft.com/office/drawing/2014/main" xmlns="" id="{41ADBE39-67BA-61A0-F79B-978E96165E59}"/>
              </a:ext>
            </a:extLst>
          </p:cNvPr>
          <p:cNvGrpSpPr/>
          <p:nvPr/>
        </p:nvGrpSpPr>
        <p:grpSpPr>
          <a:xfrm>
            <a:off x="5268740" y="1301498"/>
            <a:ext cx="1654520" cy="539750"/>
            <a:chOff x="620540" y="1441450"/>
            <a:chExt cx="165452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620540" y="1441450"/>
              <a:ext cx="165452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639590" y="1505268"/>
              <a:ext cx="1603726" cy="430887"/>
            </a:xfrm>
            <a:prstGeom prst="rect">
              <a:avLst/>
            </a:prstGeom>
            <a:noFill/>
          </p:spPr>
          <p:txBody>
            <a:bodyPr wrap="square" rtlCol="0">
              <a:spAutoFit/>
            </a:bodyPr>
            <a:lstStyle/>
            <a:p>
              <a:pPr algn="ctr"/>
              <a:r>
                <a:rPr lang="en-US" sz="2200" b="1">
                  <a:solidFill>
                    <a:srgbClr val="C00000"/>
                  </a:solidFill>
                </a:rPr>
                <a:t>Tiến hành:</a:t>
              </a:r>
            </a:p>
          </p:txBody>
        </p:sp>
      </p:grpSp>
      <p:grpSp>
        <p:nvGrpSpPr>
          <p:cNvPr id="26" name="Group 25">
            <a:extLst>
              <a:ext uri="{FF2B5EF4-FFF2-40B4-BE49-F238E27FC236}">
                <a16:creationId xmlns:a16="http://schemas.microsoft.com/office/drawing/2014/main" xmlns="" id="{1B8102C9-1983-523F-49F1-8CFC93E3E72B}"/>
              </a:ext>
            </a:extLst>
          </p:cNvPr>
          <p:cNvGrpSpPr/>
          <p:nvPr/>
        </p:nvGrpSpPr>
        <p:grpSpPr>
          <a:xfrm>
            <a:off x="631908" y="1993820"/>
            <a:ext cx="10788566" cy="1311128"/>
            <a:chOff x="822408" y="2374820"/>
            <a:chExt cx="10788566" cy="1311128"/>
          </a:xfrm>
        </p:grpSpPr>
        <p:sp>
          <p:nvSpPr>
            <p:cNvPr id="15" name="TextBox 14">
              <a:extLst>
                <a:ext uri="{FF2B5EF4-FFF2-40B4-BE49-F238E27FC236}">
                  <a16:creationId xmlns:a16="http://schemas.microsoft.com/office/drawing/2014/main" xmlns="" id="{40750B3F-F330-1555-9AD1-26ED5A13EBD3}"/>
                </a:ext>
              </a:extLst>
            </p:cNvPr>
            <p:cNvSpPr txBox="1"/>
            <p:nvPr/>
          </p:nvSpPr>
          <p:spPr>
            <a:xfrm>
              <a:off x="1472656" y="2374820"/>
              <a:ext cx="10138318" cy="1311128"/>
            </a:xfrm>
            <a:prstGeom prst="rect">
              <a:avLst/>
            </a:prstGeom>
            <a:noFill/>
          </p:spPr>
          <p:txBody>
            <a:bodyPr wrap="square" rtlCol="0">
              <a:spAutoFit/>
            </a:bodyPr>
            <a:lstStyle/>
            <a:p>
              <a:pPr algn="just">
                <a:lnSpc>
                  <a:spcPct val="120000"/>
                </a:lnSpc>
              </a:pPr>
              <a:r>
                <a:rPr lang="vi-VN" sz="2200"/>
                <a:t>Cho một thìa thủy tinh tinh thể sodium acetate (CH</a:t>
              </a:r>
              <a:r>
                <a:rPr lang="vi-VN" sz="2200" baseline="-25000"/>
                <a:t>3</a:t>
              </a:r>
              <a:r>
                <a:rPr lang="vi-VN" sz="2200"/>
                <a:t>COONa) vào ống nghiệm </a:t>
              </a:r>
              <a:r>
                <a:rPr lang="en-US" sz="2200" smtClean="0"/>
                <a:t>(1)</a:t>
              </a:r>
              <a:r>
                <a:rPr lang="vi-VN" sz="2200" smtClean="0"/>
                <a:t> </a:t>
              </a:r>
              <a:r>
                <a:rPr lang="vi-VN" sz="2200"/>
                <a:t>chứa khoảng 5 mL nước cất, lắc đều cho tan hết, rồi thêm vào ống nghiệm 2 - 3 giọt chất chỉ thị phenolphthalein.</a:t>
              </a:r>
              <a:endParaRPr lang="en-US" sz="2200"/>
            </a:p>
          </p:txBody>
        </p:sp>
        <p:pic>
          <p:nvPicPr>
            <p:cNvPr id="16" name="Picture 15">
              <a:extLst>
                <a:ext uri="{FF2B5EF4-FFF2-40B4-BE49-F238E27FC236}">
                  <a16:creationId xmlns:a16="http://schemas.microsoft.com/office/drawing/2014/main" xmlns="" id="{75C744AE-7246-1ACC-FAB6-0AF70080F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08" y="2463313"/>
              <a:ext cx="688911" cy="688911"/>
            </a:xfrm>
            <a:prstGeom prst="rect">
              <a:avLst/>
            </a:prstGeom>
          </p:spPr>
        </p:pic>
      </p:grpSp>
      <p:grpSp>
        <p:nvGrpSpPr>
          <p:cNvPr id="25" name="Group 24">
            <a:extLst>
              <a:ext uri="{FF2B5EF4-FFF2-40B4-BE49-F238E27FC236}">
                <a16:creationId xmlns:a16="http://schemas.microsoft.com/office/drawing/2014/main" xmlns="" id="{0EAEC4FE-FB48-53E3-0248-EF8E2F0D942D}"/>
              </a:ext>
            </a:extLst>
          </p:cNvPr>
          <p:cNvGrpSpPr/>
          <p:nvPr/>
        </p:nvGrpSpPr>
        <p:grpSpPr>
          <a:xfrm>
            <a:off x="631908" y="3411934"/>
            <a:ext cx="10788566" cy="1311128"/>
            <a:chOff x="822408" y="4288234"/>
            <a:chExt cx="10788566" cy="1311128"/>
          </a:xfrm>
        </p:grpSpPr>
        <p:sp>
          <p:nvSpPr>
            <p:cNvPr id="14" name="TextBox 13">
              <a:extLst>
                <a:ext uri="{FF2B5EF4-FFF2-40B4-BE49-F238E27FC236}">
                  <a16:creationId xmlns:a16="http://schemas.microsoft.com/office/drawing/2014/main" xmlns="" id="{D6CBE64B-AAB1-00E3-9A54-1B35563EE6F6}"/>
                </a:ext>
              </a:extLst>
            </p:cNvPr>
            <p:cNvSpPr txBox="1"/>
            <p:nvPr/>
          </p:nvSpPr>
          <p:spPr>
            <a:xfrm>
              <a:off x="1472656" y="4288234"/>
              <a:ext cx="10138318" cy="1311128"/>
            </a:xfrm>
            <a:prstGeom prst="rect">
              <a:avLst/>
            </a:prstGeom>
            <a:noFill/>
          </p:spPr>
          <p:txBody>
            <a:bodyPr wrap="square" rtlCol="0">
              <a:spAutoFit/>
            </a:bodyPr>
            <a:lstStyle/>
            <a:p>
              <a:pPr algn="just">
                <a:lnSpc>
                  <a:spcPct val="120000"/>
                </a:lnSpc>
              </a:pPr>
              <a:r>
                <a:rPr lang="vi-VN" sz="2200"/>
                <a:t>Rót khoảng một nửa dung dịch từ ống nghiệm </a:t>
              </a:r>
              <a:r>
                <a:rPr lang="en-US" sz="2200" smtClean="0"/>
                <a:t>(1)</a:t>
              </a:r>
              <a:r>
                <a:rPr lang="vi-VN" sz="2200" smtClean="0"/>
                <a:t> </a:t>
              </a:r>
              <a:r>
                <a:rPr lang="vi-VN" sz="2200"/>
                <a:t>sang ống nghiệm </a:t>
              </a:r>
              <a:r>
                <a:rPr lang="en-US" sz="2200" smtClean="0"/>
                <a:t>(2)</a:t>
              </a:r>
              <a:r>
                <a:rPr lang="vi-VN" sz="2200" smtClean="0"/>
                <a:t>, </a:t>
              </a:r>
              <a:r>
                <a:rPr lang="vi-VN" sz="2200"/>
                <a:t>sau đó đặt ống nghiệm B vào một cốc nước nóng (khoảng 70 - 80</a:t>
              </a:r>
              <a:r>
                <a:rPr lang="vi-VN" sz="2200" baseline="30000"/>
                <a:t>o</a:t>
              </a:r>
              <a:r>
                <a:rPr lang="vi-VN" sz="2200"/>
                <a:t>C). Sau khoảng 2 phút, quan sát và so sánh màu sắc của dung dịch trong hai ống </a:t>
              </a:r>
              <a:r>
                <a:rPr lang="vi-VN" sz="2200" smtClean="0"/>
                <a:t>nghiệm.</a:t>
              </a:r>
              <a:endParaRPr lang="en-US" sz="2200"/>
            </a:p>
          </p:txBody>
        </p:sp>
        <p:pic>
          <p:nvPicPr>
            <p:cNvPr id="24" name="Picture 23">
              <a:extLst>
                <a:ext uri="{FF2B5EF4-FFF2-40B4-BE49-F238E27FC236}">
                  <a16:creationId xmlns:a16="http://schemas.microsoft.com/office/drawing/2014/main" xmlns="" id="{5A3801B8-3F6E-12F3-3809-12FE88367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08" y="4376727"/>
              <a:ext cx="688911" cy="688911"/>
            </a:xfrm>
            <a:prstGeom prst="rect">
              <a:avLst/>
            </a:prstGeom>
          </p:spPr>
        </p:pic>
      </p:grpSp>
      <p:grpSp>
        <p:nvGrpSpPr>
          <p:cNvPr id="8" name="Group 7">
            <a:extLst>
              <a:ext uri="{FF2B5EF4-FFF2-40B4-BE49-F238E27FC236}">
                <a16:creationId xmlns:a16="http://schemas.microsoft.com/office/drawing/2014/main" xmlns="" id="{1F5317E4-D8A7-042A-381D-FC4875021F0F}"/>
              </a:ext>
            </a:extLst>
          </p:cNvPr>
          <p:cNvGrpSpPr/>
          <p:nvPr/>
        </p:nvGrpSpPr>
        <p:grpSpPr>
          <a:xfrm>
            <a:off x="631908" y="4749380"/>
            <a:ext cx="10788566" cy="1455211"/>
            <a:chOff x="631908" y="4749380"/>
            <a:chExt cx="10788566" cy="1455211"/>
          </a:xfrm>
        </p:grpSpPr>
        <p:grpSp>
          <p:nvGrpSpPr>
            <p:cNvPr id="29" name="Group 28">
              <a:extLst>
                <a:ext uri="{FF2B5EF4-FFF2-40B4-BE49-F238E27FC236}">
                  <a16:creationId xmlns:a16="http://schemas.microsoft.com/office/drawing/2014/main" xmlns="" id="{576DD8ED-09B3-B791-805A-7CAEFE37466B}"/>
                </a:ext>
              </a:extLst>
            </p:cNvPr>
            <p:cNvGrpSpPr/>
            <p:nvPr/>
          </p:nvGrpSpPr>
          <p:grpSpPr>
            <a:xfrm>
              <a:off x="2740715" y="5533359"/>
              <a:ext cx="6915676" cy="671232"/>
              <a:chOff x="3127298" y="2537324"/>
              <a:chExt cx="6915676" cy="671232"/>
            </a:xfrm>
          </p:grpSpPr>
          <p:sp>
            <p:nvSpPr>
              <p:cNvPr id="1027" name="Rectangle 1026">
                <a:extLst>
                  <a:ext uri="{FF2B5EF4-FFF2-40B4-BE49-F238E27FC236}">
                    <a16:creationId xmlns:a16="http://schemas.microsoft.com/office/drawing/2014/main" xmlns="" id="{71147EB1-CDF0-9F55-A89E-E22F6EAFFD86}"/>
                  </a:ext>
                </a:extLst>
              </p:cNvPr>
              <p:cNvSpPr/>
              <p:nvPr/>
            </p:nvSpPr>
            <p:spPr>
              <a:xfrm>
                <a:off x="3129783" y="2537324"/>
                <a:ext cx="6910706"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TextBox 1027">
                <a:extLst>
                  <a:ext uri="{FF2B5EF4-FFF2-40B4-BE49-F238E27FC236}">
                    <a16:creationId xmlns:a16="http://schemas.microsoft.com/office/drawing/2014/main" xmlns="" id="{2FB7297B-3162-24EA-465F-DF44F2EBDF8B}"/>
                  </a:ext>
                </a:extLst>
              </p:cNvPr>
              <p:cNvSpPr txBox="1"/>
              <p:nvPr/>
            </p:nvSpPr>
            <p:spPr>
              <a:xfrm>
                <a:off x="3127298" y="2620855"/>
                <a:ext cx="6915676" cy="523220"/>
              </a:xfrm>
              <a:prstGeom prst="rect">
                <a:avLst/>
              </a:prstGeom>
              <a:noFill/>
            </p:spPr>
            <p:txBody>
              <a:bodyPr wrap="non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a:t>
                </a:r>
                <a:r>
                  <a:rPr lang="en-US" sz="2800" b="1" baseline="30000">
                    <a:solidFill>
                      <a:srgbClr val="FF0000"/>
                    </a:solidFill>
                    <a:latin typeface="+mj-lt"/>
                  </a:rPr>
                  <a:t>−</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CH</a:t>
                </a:r>
                <a:r>
                  <a:rPr lang="en-US" sz="2800" b="1" baseline="-25000">
                    <a:solidFill>
                      <a:srgbClr val="FF0000"/>
                    </a:solidFill>
                    <a:latin typeface="+mj-lt"/>
                  </a:rPr>
                  <a:t>3</a:t>
                </a:r>
                <a:r>
                  <a:rPr lang="en-US" sz="2800" b="1">
                    <a:solidFill>
                      <a:srgbClr val="FF0000"/>
                    </a:solidFill>
                    <a:latin typeface="+mj-lt"/>
                  </a:rPr>
                  <a:t>COOH  +  OH</a:t>
                </a:r>
                <a:r>
                  <a:rPr lang="en-US" sz="2800" b="1" baseline="30000">
                    <a:solidFill>
                      <a:srgbClr val="FF0000"/>
                    </a:solidFill>
                    <a:latin typeface="+mj-lt"/>
                  </a:rPr>
                  <a:t>−</a:t>
                </a:r>
              </a:p>
            </p:txBody>
          </p:sp>
        </p:grpSp>
        <p:grpSp>
          <p:nvGrpSpPr>
            <p:cNvPr id="1029" name="Group 1028">
              <a:extLst>
                <a:ext uri="{FF2B5EF4-FFF2-40B4-BE49-F238E27FC236}">
                  <a16:creationId xmlns:a16="http://schemas.microsoft.com/office/drawing/2014/main" xmlns="" id="{283EEFED-D583-C392-95DF-F4B037B50FF4}"/>
                </a:ext>
              </a:extLst>
            </p:cNvPr>
            <p:cNvGrpSpPr/>
            <p:nvPr/>
          </p:nvGrpSpPr>
          <p:grpSpPr>
            <a:xfrm>
              <a:off x="631908" y="4749380"/>
              <a:ext cx="10788566" cy="688911"/>
              <a:chOff x="822408" y="4332481"/>
              <a:chExt cx="10788566" cy="688911"/>
            </a:xfrm>
          </p:grpSpPr>
          <p:sp>
            <p:nvSpPr>
              <p:cNvPr id="1030" name="TextBox 1029">
                <a:extLst>
                  <a:ext uri="{FF2B5EF4-FFF2-40B4-BE49-F238E27FC236}">
                    <a16:creationId xmlns:a16="http://schemas.microsoft.com/office/drawing/2014/main" xmlns="" id="{73267214-A265-0543-97D3-0C52881530C6}"/>
                  </a:ext>
                </a:extLst>
              </p:cNvPr>
              <p:cNvSpPr txBox="1"/>
              <p:nvPr/>
            </p:nvSpPr>
            <p:spPr>
              <a:xfrm>
                <a:off x="1472656" y="4446328"/>
                <a:ext cx="10138318" cy="461217"/>
              </a:xfrm>
              <a:prstGeom prst="rect">
                <a:avLst/>
              </a:prstGeom>
              <a:noFill/>
            </p:spPr>
            <p:txBody>
              <a:bodyPr wrap="square" rtlCol="0">
                <a:spAutoFit/>
              </a:bodyPr>
              <a:lstStyle/>
              <a:p>
                <a:pPr>
                  <a:lnSpc>
                    <a:spcPct val="120000"/>
                  </a:lnSpc>
                </a:pPr>
                <a:r>
                  <a:rPr lang="vi-VN" sz="2200"/>
                  <a:t>Cho biết giữa ion acetate và nước có phản ứng thuận nghịch sau:</a:t>
                </a:r>
              </a:p>
            </p:txBody>
          </p:sp>
          <p:pic>
            <p:nvPicPr>
              <p:cNvPr id="1031" name="Picture 1030">
                <a:extLst>
                  <a:ext uri="{FF2B5EF4-FFF2-40B4-BE49-F238E27FC236}">
                    <a16:creationId xmlns:a16="http://schemas.microsoft.com/office/drawing/2014/main" xmlns="" id="{D35200F0-8822-65AD-6D4F-4975B057A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08" y="4332481"/>
                <a:ext cx="688911" cy="688911"/>
              </a:xfrm>
              <a:prstGeom prst="rect">
                <a:avLst/>
              </a:prstGeom>
            </p:spPr>
          </p:pic>
        </p:grpSp>
      </p:grpSp>
    </p:spTree>
    <p:extLst>
      <p:ext uri="{BB962C8B-B14F-4D97-AF65-F5344CB8AC3E}">
        <p14:creationId xmlns:p14="http://schemas.microsoft.com/office/powerpoint/2010/main" val="144621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rPr>
                <a:t>1</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886914" y="1171768"/>
            <a:ext cx="10188384" cy="2756113"/>
          </a:xfrm>
          <a:prstGeom prst="roundRect">
            <a:avLst>
              <a:gd name="adj" fmla="val 1533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EE4036"/>
              </a:solidFill>
              <a:latin typeface="Averta Std ExtraBold" panose="00000900000000000000" pitchFamily="50" charset="0"/>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3883013" y="4196933"/>
            <a:ext cx="3353338" cy="880471"/>
            <a:chOff x="4032186" y="4547895"/>
            <a:chExt cx="3353338" cy="880471"/>
          </a:xfrm>
        </p:grpSpPr>
        <p:sp>
          <p:nvSpPr>
            <p:cNvPr id="69" name="!!Ques3">
              <a:extLst>
                <a:ext uri="{FF2B5EF4-FFF2-40B4-BE49-F238E27FC236}">
                  <a16:creationId xmlns="" xmlns:a16="http://schemas.microsoft.com/office/drawing/2014/main" id="{314ADFB0-1525-4AD3-A5A1-47427C8A33F9}"/>
                </a:ext>
              </a:extLst>
            </p:cNvPr>
            <p:cNvSpPr/>
            <p:nvPr/>
          </p:nvSpPr>
          <p:spPr>
            <a:xfrm>
              <a:off x="4032186" y="4547895"/>
              <a:ext cx="335333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4516300" y="4726520"/>
              <a:ext cx="2735321" cy="523220"/>
            </a:xfrm>
            <a:prstGeom prst="rect">
              <a:avLst/>
            </a:prstGeom>
            <a:noFill/>
          </p:spPr>
          <p:txBody>
            <a:bodyPr wrap="square">
              <a:spAutoFit/>
            </a:bodyPr>
            <a:lstStyle/>
            <a:p>
              <a:pPr algn="ctr"/>
              <a:r>
                <a:rPr lang="en-US" sz="2700" dirty="0" err="1">
                  <a:solidFill>
                    <a:srgbClr val="EE4036"/>
                  </a:solidFill>
                  <a:latin typeface="Averta Std ExtraBold" panose="00000900000000000000" pitchFamily="50" charset="0"/>
                </a:rPr>
                <a:t>Đây</a:t>
              </a:r>
              <a:r>
                <a:rPr lang="en-US" sz="2700" dirty="0">
                  <a:solidFill>
                    <a:srgbClr val="EE4036"/>
                  </a:solidFill>
                  <a:latin typeface="Averta Std ExtraBold" panose="00000900000000000000" pitchFamily="50" charset="0"/>
                </a:rPr>
                <a:t> </a:t>
              </a:r>
              <a:r>
                <a:rPr lang="en-US" sz="2700" dirty="0" err="1">
                  <a:solidFill>
                    <a:srgbClr val="EE4036"/>
                  </a:solidFill>
                  <a:latin typeface="Averta Std ExtraBold" panose="00000900000000000000" pitchFamily="50" charset="0"/>
                </a:rPr>
                <a:t>là</a:t>
              </a:r>
              <a:r>
                <a:rPr lang="en-US" sz="2700" dirty="0">
                  <a:solidFill>
                    <a:srgbClr val="EE4036"/>
                  </a:solidFill>
                  <a:latin typeface="Averta Std ExtraBold" panose="00000900000000000000" pitchFamily="50" charset="0"/>
                </a:rPr>
                <a:t> </a:t>
              </a:r>
              <a:r>
                <a:rPr lang="en-US" sz="2700" dirty="0" err="1" smtClean="0">
                  <a:solidFill>
                    <a:srgbClr val="EE4036"/>
                  </a:solidFill>
                  <a:latin typeface="Averta Std ExtraBold" panose="00000900000000000000" pitchFamily="50" charset="0"/>
                </a:rPr>
                <a:t>gì</a:t>
              </a:r>
              <a:r>
                <a:rPr lang="en-US" sz="2700" dirty="0">
                  <a:solidFill>
                    <a:srgbClr val="EE4036"/>
                  </a:solidFill>
                  <a:latin typeface="Averta Std ExtraBold" panose="00000900000000000000" pitchFamily="50"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pic>
        <p:nvPicPr>
          <p:cNvPr id="136" name="Picture 135">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37" name="Picture 136">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38" name="Picture 137">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39" name="Picture 138">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40" name="Picture 139">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41" name="Picture 140">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42" name="Picture 141">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43" name="Picture 142">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44" name="Picture 143">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45" name="Picture 144">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46" name="Picture 145">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47" name="Picture 146">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48" name="Picture 147">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49" name="Picture 148">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50" name="Picture 149">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51" name="Picture 150">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52" name="Picture 151">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53" name="Picture 152">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54" name="Picture 153">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55" name="Picture 154">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56" name="Picture 155">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57" name="Picture 156">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58" name="Picture 157">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59" name="Picture 158">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60" name="Picture 159">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61" name="Picture 160">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62" name="Picture 161">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63" name="Picture 162">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64" name="Picture 163">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65" name="!!o1c">
            <a:extLst>
              <a:ext uri="{FF2B5EF4-FFF2-40B4-BE49-F238E27FC236}">
                <a16:creationId xmlns="" xmlns:a16="http://schemas.microsoft.com/office/drawing/2014/main" id="{0221DB76-7F2C-42A3-A927-475C39E693E0}"/>
              </a:ext>
            </a:extLst>
          </p:cNvPr>
          <p:cNvSpPr/>
          <p:nvPr/>
        </p:nvSpPr>
        <p:spPr>
          <a:xfrm>
            <a:off x="4991411" y="553401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66" name="!!1c">
            <a:extLst>
              <a:ext uri="{FF2B5EF4-FFF2-40B4-BE49-F238E27FC236}">
                <a16:creationId xmlns="" xmlns:a16="http://schemas.microsoft.com/office/drawing/2014/main" id="{B63E422B-70F3-44E6-9626-6465118873E0}"/>
              </a:ext>
            </a:extLst>
          </p:cNvPr>
          <p:cNvSpPr txBox="1"/>
          <p:nvPr/>
        </p:nvSpPr>
        <p:spPr>
          <a:xfrm>
            <a:off x="5179996" y="5566760"/>
            <a:ext cx="462170"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7" name="!!o1c">
            <a:extLst>
              <a:ext uri="{FF2B5EF4-FFF2-40B4-BE49-F238E27FC236}">
                <a16:creationId xmlns="" xmlns:a16="http://schemas.microsoft.com/office/drawing/2014/main" id="{0221DB76-7F2C-42A3-A927-475C39E693E0}"/>
              </a:ext>
            </a:extLst>
          </p:cNvPr>
          <p:cNvSpPr/>
          <p:nvPr/>
        </p:nvSpPr>
        <p:spPr>
          <a:xfrm>
            <a:off x="6001649" y="553401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76" name="!!1c">
            <a:extLst>
              <a:ext uri="{FF2B5EF4-FFF2-40B4-BE49-F238E27FC236}">
                <a16:creationId xmlns="" xmlns:a16="http://schemas.microsoft.com/office/drawing/2014/main" id="{B63E422B-70F3-44E6-9626-6465118873E0}"/>
              </a:ext>
            </a:extLst>
          </p:cNvPr>
          <p:cNvSpPr txBox="1"/>
          <p:nvPr/>
        </p:nvSpPr>
        <p:spPr>
          <a:xfrm>
            <a:off x="6190234" y="5566760"/>
            <a:ext cx="462170"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2" name="!!o1c">
            <a:extLst>
              <a:ext uri="{FF2B5EF4-FFF2-40B4-BE49-F238E27FC236}">
                <a16:creationId xmlns="" xmlns:a16="http://schemas.microsoft.com/office/drawing/2014/main" id="{0221DB76-7F2C-42A3-A927-475C39E693E0}"/>
              </a:ext>
            </a:extLst>
          </p:cNvPr>
          <p:cNvSpPr/>
          <p:nvPr/>
        </p:nvSpPr>
        <p:spPr>
          <a:xfrm>
            <a:off x="3984877" y="553401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53" name="!!1c">
            <a:extLst>
              <a:ext uri="{FF2B5EF4-FFF2-40B4-BE49-F238E27FC236}">
                <a16:creationId xmlns="" xmlns:a16="http://schemas.microsoft.com/office/drawing/2014/main" id="{B63E422B-70F3-44E6-9626-6465118873E0}"/>
              </a:ext>
            </a:extLst>
          </p:cNvPr>
          <p:cNvSpPr txBox="1"/>
          <p:nvPr/>
        </p:nvSpPr>
        <p:spPr>
          <a:xfrm>
            <a:off x="4173462" y="5566760"/>
            <a:ext cx="462170"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 name="TextBox 1"/>
          <p:cNvSpPr txBox="1"/>
          <p:nvPr/>
        </p:nvSpPr>
        <p:spPr>
          <a:xfrm>
            <a:off x="1306409" y="1539493"/>
            <a:ext cx="9319214" cy="3477875"/>
          </a:xfrm>
          <a:prstGeom prst="rect">
            <a:avLst/>
          </a:prstGeom>
          <a:noFill/>
        </p:spPr>
        <p:txBody>
          <a:bodyPr wrap="square" rtlCol="0">
            <a:spAutoFit/>
          </a:bodyPr>
          <a:lstStyle/>
          <a:p>
            <a:pPr algn="ctr"/>
            <a:r>
              <a:rPr lang="vi-VN" sz="4400" dirty="0">
                <a:solidFill>
                  <a:srgbClr val="EE4036"/>
                </a:solidFill>
                <a:latin typeface="Averta Std ExtraBold" panose="00000900000000000000" pitchFamily="50" charset="0"/>
              </a:rPr>
              <a:t>Phản ứng ___nhiệt là phản ứng lấy thêm năng lượng để tạo ra sản </a:t>
            </a:r>
            <a:r>
              <a:rPr lang="vi-VN" sz="4400" dirty="0" smtClean="0">
                <a:solidFill>
                  <a:srgbClr val="EE4036"/>
                </a:solidFill>
                <a:latin typeface="Averta Std ExtraBold" panose="00000900000000000000" pitchFamily="50" charset="0"/>
              </a:rPr>
              <a:t>phẩm</a:t>
            </a:r>
            <a:r>
              <a:rPr lang="en-US" sz="4400" dirty="0" smtClean="0">
                <a:solidFill>
                  <a:srgbClr val="EE4036"/>
                </a:solidFill>
                <a:latin typeface="Averta Std ExtraBold" panose="00000900000000000000" pitchFamily="50" charset="0"/>
              </a:rPr>
              <a:t>.</a:t>
            </a:r>
            <a:endParaRPr lang="vi-VN" sz="4400" dirty="0">
              <a:solidFill>
                <a:srgbClr val="EE4036"/>
              </a:solidFill>
              <a:latin typeface="Averta Std ExtraBold" panose="00000900000000000000" pitchFamily="50" charset="0"/>
            </a:endParaRPr>
          </a:p>
          <a:p>
            <a:pPr algn="ctr"/>
            <a:r>
              <a:rPr lang="vi-VN" sz="4400" dirty="0">
                <a:solidFill>
                  <a:srgbClr val="EE4036"/>
                </a:solidFill>
                <a:latin typeface="Averta Std ExtraBold" panose="00000900000000000000" pitchFamily="50" charset="0"/>
              </a:rPr>
              <a:t/>
            </a:r>
            <a:br>
              <a:rPr lang="vi-VN" sz="4400" dirty="0">
                <a:solidFill>
                  <a:srgbClr val="EE4036"/>
                </a:solidFill>
                <a:latin typeface="Averta Std ExtraBold" panose="00000900000000000000" pitchFamily="50" charset="0"/>
              </a:rPr>
            </a:br>
            <a:endParaRPr lang="en-US" sz="4400" dirty="0">
              <a:solidFill>
                <a:srgbClr val="EE4036"/>
              </a:solidFill>
              <a:latin typeface="Averta Std ExtraBold" panose="00000900000000000000" pitchFamily="50" charset="0"/>
            </a:endParaRPr>
          </a:p>
        </p:txBody>
      </p:sp>
    </p:spTree>
    <p:extLst>
      <p:ext uri="{BB962C8B-B14F-4D97-AF65-F5344CB8AC3E}">
        <p14:creationId xmlns:p14="http://schemas.microsoft.com/office/powerpoint/2010/main" val="15797237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500" fill="hold"/>
                                        <p:tgtEl>
                                          <p:spTgt spid="53"/>
                                        </p:tgtEl>
                                        <p:attrNameLst>
                                          <p:attrName>ppt_w</p:attrName>
                                        </p:attrNameLst>
                                      </p:cBhvr>
                                      <p:tavLst>
                                        <p:tav tm="0">
                                          <p:val>
                                            <p:fltVal val="0"/>
                                          </p:val>
                                        </p:tav>
                                        <p:tav tm="100000">
                                          <p:val>
                                            <p:strVal val="#ppt_w"/>
                                          </p:val>
                                        </p:tav>
                                      </p:tavLst>
                                    </p:anim>
                                    <p:anim calcmode="lin" valueType="num">
                                      <p:cBhvr>
                                        <p:cTn id="88" dur="500" fill="hold"/>
                                        <p:tgtEl>
                                          <p:spTgt spid="53"/>
                                        </p:tgtEl>
                                        <p:attrNameLst>
                                          <p:attrName>ppt_h</p:attrName>
                                        </p:attrNameLst>
                                      </p:cBhvr>
                                      <p:tavLst>
                                        <p:tav tm="0">
                                          <p:val>
                                            <p:fltVal val="0"/>
                                          </p:val>
                                        </p:tav>
                                        <p:tav tm="100000">
                                          <p:val>
                                            <p:strVal val="#ppt_h"/>
                                          </p:val>
                                        </p:tav>
                                      </p:tavLst>
                                    </p:anim>
                                    <p:animEffect transition="in" filter="fade">
                                      <p:cBhvr>
                                        <p:cTn id="89" dur="500"/>
                                        <p:tgtEl>
                                          <p:spTgt spid="53"/>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53"/>
                                        </p:tgtEl>
                                      </p:cBhvr>
                                    </p:animEffect>
                                    <p:animScale>
                                      <p:cBhvr>
                                        <p:cTn id="92" dur="250" autoRev="1" fill="hold"/>
                                        <p:tgtEl>
                                          <p:spTgt spid="53"/>
                                        </p:tgtEl>
                                      </p:cBhvr>
                                      <p:by x="105000" y="105000"/>
                                    </p:animScale>
                                  </p:childTnLst>
                                </p:cTn>
                              </p:par>
                            </p:childTnLst>
                          </p:cTn>
                        </p:par>
                      </p:childTnLst>
                    </p:cTn>
                  </p:par>
                </p:childTnLst>
              </p:cTn>
              <p:nextCondLst>
                <p:cond evt="onClick" delay="0">
                  <p:tgtEl>
                    <p:spTgt spid="52"/>
                  </p:tgtEl>
                </p:cond>
              </p:nextCondLst>
            </p:seq>
          </p:childTnLst>
        </p:cTn>
      </p:par>
    </p:tnLst>
    <p:bldLst>
      <p:bldP spid="66" grpId="0"/>
      <p:bldP spid="66" grpId="1"/>
      <p:bldP spid="76" grpId="0"/>
      <p:bldP spid="76" grpId="1"/>
      <p:bldP spid="53" grpId="0"/>
      <p:bldP spid="5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608CDABC-37C1-3083-C528-0D23FAA284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AF8F896F-4E02-1B12-7722-A8A2A6A99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NG\PPT\3.16\Cool 3D Chemistry Middle School Student Pack\Cool 3D Chemistry Middle School Student Pack-33.png">
            <a:extLst>
              <a:ext uri="{FF2B5EF4-FFF2-40B4-BE49-F238E27FC236}">
                <a16:creationId xmlns:a16="http://schemas.microsoft.com/office/drawing/2014/main" xmlns="" id="{FB6E110D-181D-0A69-85BD-02C3EADCE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82F2B982-DB7B-D7F2-54E5-BF73154E11D3}"/>
              </a:ext>
            </a:extLst>
          </p:cNvPr>
          <p:cNvGrpSpPr/>
          <p:nvPr/>
        </p:nvGrpSpPr>
        <p:grpSpPr>
          <a:xfrm>
            <a:off x="906066" y="276941"/>
            <a:ext cx="10379869" cy="1995003"/>
            <a:chOff x="1116806" y="476966"/>
            <a:chExt cx="10379869" cy="1995003"/>
          </a:xfrm>
        </p:grpSpPr>
        <p:grpSp>
          <p:nvGrpSpPr>
            <p:cNvPr id="15" name="Group 14">
              <a:extLst>
                <a:ext uri="{FF2B5EF4-FFF2-40B4-BE49-F238E27FC236}">
                  <a16:creationId xmlns:a16="http://schemas.microsoft.com/office/drawing/2014/main" xmlns="" id="{A4B8FC7E-A821-0F67-2FCE-ECC6F51E5220}"/>
                </a:ext>
              </a:extLst>
            </p:cNvPr>
            <p:cNvGrpSpPr/>
            <p:nvPr/>
          </p:nvGrpSpPr>
          <p:grpSpPr>
            <a:xfrm>
              <a:off x="1479610" y="787652"/>
              <a:ext cx="10017065" cy="1684317"/>
              <a:chOff x="1050985" y="914400"/>
              <a:chExt cx="10092460" cy="1684317"/>
            </a:xfrm>
          </p:grpSpPr>
          <p:sp>
            <p:nvSpPr>
              <p:cNvPr id="3" name="Rectangle 2">
                <a:extLst>
                  <a:ext uri="{FF2B5EF4-FFF2-40B4-BE49-F238E27FC236}">
                    <a16:creationId xmlns:a16="http://schemas.microsoft.com/office/drawing/2014/main" xmlns="" id="{A78161BD-1AE3-449F-5A64-AAEF0B6DD95E}"/>
                  </a:ext>
                </a:extLst>
              </p:cNvPr>
              <p:cNvSpPr/>
              <p:nvPr/>
            </p:nvSpPr>
            <p:spPr>
              <a:xfrm>
                <a:off x="1050985" y="914401"/>
                <a:ext cx="10092460" cy="1684316"/>
              </a:xfrm>
              <a:prstGeom prst="rect">
                <a:avLst/>
              </a:prstGeom>
              <a:solidFill>
                <a:srgbClr val="FEE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xmlns="" id="{B0C2F27C-DEFB-BF31-4E34-3DFF36579AFE}"/>
                  </a:ext>
                </a:extLst>
              </p:cNvPr>
              <p:cNvSpPr/>
              <p:nvPr/>
            </p:nvSpPr>
            <p:spPr>
              <a:xfrm>
                <a:off x="1050985" y="914400"/>
                <a:ext cx="10092460" cy="250166"/>
              </a:xfrm>
              <a:prstGeom prst="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Oval 1">
              <a:extLst>
                <a:ext uri="{FF2B5EF4-FFF2-40B4-BE49-F238E27FC236}">
                  <a16:creationId xmlns:a16="http://schemas.microsoft.com/office/drawing/2014/main" xmlns="" id="{4850E17A-9A9A-C2AE-4695-2F7CE7115418}"/>
                </a:ext>
              </a:extLst>
            </p:cNvPr>
            <p:cNvSpPr/>
            <p:nvPr/>
          </p:nvSpPr>
          <p:spPr>
            <a:xfrm>
              <a:off x="1116806" y="4769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xmlns="" id="{D2B6D26F-8BC6-BCDA-CA90-7EF369FAE1FB}"/>
                </a:ext>
              </a:extLst>
            </p:cNvPr>
            <p:cNvSpPr txBox="1"/>
            <p:nvPr/>
          </p:nvSpPr>
          <p:spPr>
            <a:xfrm>
              <a:off x="1933575" y="1114425"/>
              <a:ext cx="9496425" cy="1200329"/>
            </a:xfrm>
            <a:prstGeom prst="rect">
              <a:avLst/>
            </a:prstGeom>
            <a:noFill/>
          </p:spPr>
          <p:txBody>
            <a:bodyPr wrap="square" rtlCol="0">
              <a:spAutoFit/>
            </a:bodyPr>
            <a:lstStyle/>
            <a:p>
              <a:pPr>
                <a:lnSpc>
                  <a:spcPct val="150000"/>
                </a:lnSpc>
              </a:pPr>
              <a:r>
                <a:rPr lang="en-US" sz="2400" b="1" smtClean="0">
                  <a:solidFill>
                    <a:prstClr val="black"/>
                  </a:solidFill>
                </a:rPr>
                <a:t>Nhận xét hiện tượng xảy ra trong thí nghiệm 2</a:t>
              </a:r>
            </a:p>
            <a:p>
              <a:pPr>
                <a:lnSpc>
                  <a:spcPct val="150000"/>
                </a:lnSpc>
              </a:pPr>
              <a:r>
                <a:rPr lang="en-US" sz="2400" b="1" smtClean="0">
                  <a:solidFill>
                    <a:prstClr val="black"/>
                  </a:solidFill>
                </a:rPr>
                <a:t>Khi đun nóng phản ứng chuyển dịch theo chiều nào?</a:t>
              </a:r>
              <a:endParaRPr lang="vi-VN" sz="2400" b="1">
                <a:solidFill>
                  <a:prstClr val="black"/>
                </a:solidFill>
              </a:endParaRPr>
            </a:p>
          </p:txBody>
        </p:sp>
        <p:pic>
          <p:nvPicPr>
            <p:cNvPr id="22" name="Picture 21">
              <a:extLst>
                <a:ext uri="{FF2B5EF4-FFF2-40B4-BE49-F238E27FC236}">
                  <a16:creationId xmlns:a16="http://schemas.microsoft.com/office/drawing/2014/main" xmlns="" id="{C5E8D14C-03EA-9068-3868-6054BE85A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55" y="537122"/>
              <a:ext cx="698841" cy="698841"/>
            </a:xfrm>
            <a:prstGeom prst="rect">
              <a:avLst/>
            </a:prstGeom>
          </p:spPr>
        </p:pic>
      </p:grpSp>
      <p:sp>
        <p:nvSpPr>
          <p:cNvPr id="31" name="Rectangle: Rounded Corners 30">
            <a:extLst>
              <a:ext uri="{FF2B5EF4-FFF2-40B4-BE49-F238E27FC236}">
                <a16:creationId xmlns:a16="http://schemas.microsoft.com/office/drawing/2014/main" xmlns="" id="{E930CE75-7971-4C5A-B388-30692591225E}"/>
              </a:ext>
            </a:extLst>
          </p:cNvPr>
          <p:cNvSpPr/>
          <p:nvPr/>
        </p:nvSpPr>
        <p:spPr>
          <a:xfrm>
            <a:off x="5493940" y="3701964"/>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white"/>
                </a:solidFill>
              </a:rPr>
              <a:t>Trả lời</a:t>
            </a:r>
          </a:p>
        </p:txBody>
      </p:sp>
      <p:grpSp>
        <p:nvGrpSpPr>
          <p:cNvPr id="20" name="Group 19">
            <a:extLst>
              <a:ext uri="{FF2B5EF4-FFF2-40B4-BE49-F238E27FC236}">
                <a16:creationId xmlns:a16="http://schemas.microsoft.com/office/drawing/2014/main" xmlns="" id="{158EBF02-61E5-132A-51FC-3589A68CDED9}"/>
              </a:ext>
            </a:extLst>
          </p:cNvPr>
          <p:cNvGrpSpPr/>
          <p:nvPr/>
        </p:nvGrpSpPr>
        <p:grpSpPr>
          <a:xfrm>
            <a:off x="1202725" y="4480494"/>
            <a:ext cx="10149354" cy="1685846"/>
            <a:chOff x="1440552" y="3903575"/>
            <a:chExt cx="8925758" cy="1685846"/>
          </a:xfrm>
        </p:grpSpPr>
        <p:sp>
          <p:nvSpPr>
            <p:cNvPr id="8193" name="TextBox 8192">
              <a:extLst>
                <a:ext uri="{FF2B5EF4-FFF2-40B4-BE49-F238E27FC236}">
                  <a16:creationId xmlns:a16="http://schemas.microsoft.com/office/drawing/2014/main" xmlns="" id="{62A5B17C-8AD6-A817-8BBC-434B31D5E421}"/>
                </a:ext>
              </a:extLst>
            </p:cNvPr>
            <p:cNvSpPr txBox="1"/>
            <p:nvPr/>
          </p:nvSpPr>
          <p:spPr>
            <a:xfrm>
              <a:off x="2045736" y="3903575"/>
              <a:ext cx="8320574" cy="1685846"/>
            </a:xfrm>
            <a:prstGeom prst="rect">
              <a:avLst/>
            </a:prstGeom>
            <a:noFill/>
          </p:spPr>
          <p:txBody>
            <a:bodyPr wrap="square" rtlCol="0">
              <a:spAutoFit/>
            </a:bodyPr>
            <a:lstStyle/>
            <a:p>
              <a:pPr algn="just">
                <a:lnSpc>
                  <a:spcPct val="150000"/>
                </a:lnSpc>
              </a:pPr>
              <a:r>
                <a:rPr lang="en-US" sz="2400" smtClean="0"/>
                <a:t>Ống nghiệm (2) được ngâm trong nước nóng thì màu hồng đậm dần. Màu ống nghiệm (1) không thay đổi nên ống nghiệm (2) đậm hơn ống nghiệm (1).</a:t>
              </a:r>
              <a:endParaRPr lang="en-US" sz="2400"/>
            </a:p>
          </p:txBody>
        </p:sp>
        <p:sp>
          <p:nvSpPr>
            <p:cNvPr id="8195" name="Arrow: Right 8194">
              <a:extLst>
                <a:ext uri="{FF2B5EF4-FFF2-40B4-BE49-F238E27FC236}">
                  <a16:creationId xmlns:a16="http://schemas.microsoft.com/office/drawing/2014/main" xmlns="" id="{26B48FDE-F3F5-5085-277E-A091F1AC3B6E}"/>
                </a:ext>
              </a:extLst>
            </p:cNvPr>
            <p:cNvSpPr/>
            <p:nvPr/>
          </p:nvSpPr>
          <p:spPr>
            <a:xfrm>
              <a:off x="1440552" y="4032642"/>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2638162" y="2634939"/>
            <a:ext cx="6915676" cy="671232"/>
            <a:chOff x="2740715" y="5533359"/>
            <a:chExt cx="6915676" cy="671232"/>
          </a:xfrm>
        </p:grpSpPr>
        <p:sp>
          <p:nvSpPr>
            <p:cNvPr id="24" name="Rectangle 23">
              <a:extLst>
                <a:ext uri="{FF2B5EF4-FFF2-40B4-BE49-F238E27FC236}">
                  <a16:creationId xmlns:a16="http://schemas.microsoft.com/office/drawing/2014/main" xmlns="" id="{71147EB1-CDF0-9F55-A89E-E22F6EAFFD86}"/>
                </a:ext>
              </a:extLst>
            </p:cNvPr>
            <p:cNvSpPr/>
            <p:nvPr/>
          </p:nvSpPr>
          <p:spPr>
            <a:xfrm>
              <a:off x="2743200" y="5533359"/>
              <a:ext cx="6910706"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2FB7297B-3162-24EA-465F-DF44F2EBDF8B}"/>
                </a:ext>
              </a:extLst>
            </p:cNvPr>
            <p:cNvSpPr txBox="1"/>
            <p:nvPr/>
          </p:nvSpPr>
          <p:spPr>
            <a:xfrm>
              <a:off x="2740715" y="5616890"/>
              <a:ext cx="6915676" cy="523220"/>
            </a:xfrm>
            <a:prstGeom prst="rect">
              <a:avLst/>
            </a:prstGeom>
            <a:noFill/>
          </p:spPr>
          <p:txBody>
            <a:bodyPr wrap="non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a:t>
              </a:r>
              <a:r>
                <a:rPr lang="en-US" sz="2800" b="1" baseline="30000">
                  <a:solidFill>
                    <a:srgbClr val="FF0000"/>
                  </a:solidFill>
                  <a:latin typeface="+mj-lt"/>
                </a:rPr>
                <a:t>−</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CH</a:t>
              </a:r>
              <a:r>
                <a:rPr lang="en-US" sz="2800" b="1" baseline="-25000">
                  <a:solidFill>
                    <a:srgbClr val="FF0000"/>
                  </a:solidFill>
                  <a:latin typeface="+mj-lt"/>
                </a:rPr>
                <a:t>3</a:t>
              </a:r>
              <a:r>
                <a:rPr lang="en-US" sz="2800" b="1">
                  <a:solidFill>
                    <a:srgbClr val="FF0000"/>
                  </a:solidFill>
                  <a:latin typeface="+mj-lt"/>
                </a:rPr>
                <a:t>COOH  +  OH</a:t>
              </a:r>
              <a:r>
                <a:rPr lang="en-US" sz="2800" b="1" baseline="30000">
                  <a:solidFill>
                    <a:srgbClr val="FF0000"/>
                  </a:solidFill>
                  <a:latin typeface="+mj-lt"/>
                </a:rPr>
                <a:t>−</a:t>
              </a:r>
            </a:p>
          </p:txBody>
        </p:sp>
      </p:grpSp>
    </p:spTree>
    <p:extLst>
      <p:ext uri="{BB962C8B-B14F-4D97-AF65-F5344CB8AC3E}">
        <p14:creationId xmlns:p14="http://schemas.microsoft.com/office/powerpoint/2010/main" val="3321849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science, laboratories">
            <a:extLst>
              <a:ext uri="{FF2B5EF4-FFF2-40B4-BE49-F238E27FC236}">
                <a16:creationId xmlns:a16="http://schemas.microsoft.com/office/drawing/2014/main" xmlns="" id="{4B568926-32CF-D6BF-89DD-D741F8A3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6B8B80A-3C6F-19AF-376B-494D63F9D6D4}"/>
              </a:ext>
            </a:extLst>
          </p:cNvPr>
          <p:cNvSpPr/>
          <p:nvPr/>
        </p:nvSpPr>
        <p:spPr>
          <a:xfrm>
            <a:off x="271604" y="262550"/>
            <a:ext cx="11648792" cy="6332900"/>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5AF9B470-7DC5-C5B0-28CC-CDDB16896467}"/>
              </a:ext>
            </a:extLst>
          </p:cNvPr>
          <p:cNvGrpSpPr/>
          <p:nvPr/>
        </p:nvGrpSpPr>
        <p:grpSpPr>
          <a:xfrm>
            <a:off x="4281514" y="405066"/>
            <a:ext cx="3628972" cy="697117"/>
            <a:chOff x="3250195" y="488886"/>
            <a:chExt cx="3628972" cy="697117"/>
          </a:xfrm>
        </p:grpSpPr>
        <p:sp>
          <p:nvSpPr>
            <p:cNvPr id="4" name="Rectangle: Rounded Corners 3">
              <a:extLst>
                <a:ext uri="{FF2B5EF4-FFF2-40B4-BE49-F238E27FC236}">
                  <a16:creationId xmlns:a16="http://schemas.microsoft.com/office/drawing/2014/main" xmlns="" id="{F59FBE1F-A3F8-25AB-B22D-8E13C5AF2B02}"/>
                </a:ext>
              </a:extLst>
            </p:cNvPr>
            <p:cNvSpPr/>
            <p:nvPr/>
          </p:nvSpPr>
          <p:spPr>
            <a:xfrm>
              <a:off x="3640694" y="561975"/>
              <a:ext cx="2847975" cy="566453"/>
            </a:xfrm>
            <a:prstGeom prst="roundRect">
              <a:avLst>
                <a:gd name="adj" fmla="val 14488"/>
              </a:avLst>
            </a:prstGeom>
            <a:solidFill>
              <a:srgbClr val="B51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49D939-7082-467F-3E09-58C09EE863C6}"/>
                </a:ext>
              </a:extLst>
            </p:cNvPr>
            <p:cNvPicPr>
              <a:picLocks noChangeAspect="1"/>
            </p:cNvPicPr>
            <p:nvPr/>
          </p:nvPicPr>
          <p:blipFill>
            <a:blip r:embed="rId3"/>
            <a:stretch>
              <a:fillRect/>
            </a:stretch>
          </p:blipFill>
          <p:spPr>
            <a:xfrm>
              <a:off x="3250195" y="488886"/>
              <a:ext cx="697117" cy="697117"/>
            </a:xfrm>
            <a:prstGeom prst="rect">
              <a:avLst/>
            </a:prstGeom>
          </p:spPr>
        </p:pic>
        <p:sp>
          <p:nvSpPr>
            <p:cNvPr id="5" name="TextBox 4">
              <a:extLst>
                <a:ext uri="{FF2B5EF4-FFF2-40B4-BE49-F238E27FC236}">
                  <a16:creationId xmlns:a16="http://schemas.microsoft.com/office/drawing/2014/main" xmlns="" id="{5D0FB6C6-BEBC-ABF6-20F8-1B5A5DE068EA}"/>
                </a:ext>
              </a:extLst>
            </p:cNvPr>
            <p:cNvSpPr txBox="1"/>
            <p:nvPr/>
          </p:nvSpPr>
          <p:spPr>
            <a:xfrm>
              <a:off x="3938410" y="633413"/>
              <a:ext cx="2252541" cy="461665"/>
            </a:xfrm>
            <a:prstGeom prst="rect">
              <a:avLst/>
            </a:prstGeom>
            <a:noFill/>
          </p:spPr>
          <p:txBody>
            <a:bodyPr wrap="none" rtlCol="0">
              <a:spAutoFit/>
            </a:bodyPr>
            <a:lstStyle/>
            <a:p>
              <a:pPr algn="ctr"/>
              <a:r>
                <a:rPr lang="en-US" sz="2400" b="1">
                  <a:solidFill>
                    <a:schemeClr val="bg1"/>
                  </a:solidFill>
                </a:rPr>
                <a:t>THÍ NGHIỆM 2</a:t>
              </a:r>
            </a:p>
          </p:txBody>
        </p:sp>
        <p:pic>
          <p:nvPicPr>
            <p:cNvPr id="6" name="Picture 5">
              <a:extLst>
                <a:ext uri="{FF2B5EF4-FFF2-40B4-BE49-F238E27FC236}">
                  <a16:creationId xmlns:a16="http://schemas.microsoft.com/office/drawing/2014/main" xmlns="" id="{B2D93246-4433-3444-041B-FBCDF26D8502}"/>
                </a:ext>
              </a:extLst>
            </p:cNvPr>
            <p:cNvPicPr>
              <a:picLocks noChangeAspect="1"/>
            </p:cNvPicPr>
            <p:nvPr/>
          </p:nvPicPr>
          <p:blipFill>
            <a:blip r:embed="rId3"/>
            <a:stretch>
              <a:fillRect/>
            </a:stretch>
          </p:blipFill>
          <p:spPr>
            <a:xfrm flipH="1">
              <a:off x="6182050" y="488886"/>
              <a:ext cx="697117" cy="697117"/>
            </a:xfrm>
            <a:prstGeom prst="rect">
              <a:avLst/>
            </a:prstGeom>
          </p:spPr>
        </p:pic>
      </p:grpSp>
      <p:grpSp>
        <p:nvGrpSpPr>
          <p:cNvPr id="11" name="Group 10">
            <a:extLst>
              <a:ext uri="{FF2B5EF4-FFF2-40B4-BE49-F238E27FC236}">
                <a16:creationId xmlns:a16="http://schemas.microsoft.com/office/drawing/2014/main" xmlns="" id="{41ADBE39-67BA-61A0-F79B-978E96165E59}"/>
              </a:ext>
            </a:extLst>
          </p:cNvPr>
          <p:cNvGrpSpPr/>
          <p:nvPr/>
        </p:nvGrpSpPr>
        <p:grpSpPr>
          <a:xfrm>
            <a:off x="4505325" y="1444373"/>
            <a:ext cx="3181350" cy="539750"/>
            <a:chOff x="-142875" y="1441450"/>
            <a:chExt cx="3181350" cy="539750"/>
          </a:xfrm>
        </p:grpSpPr>
        <p:sp>
          <p:nvSpPr>
            <p:cNvPr id="9" name="Rectangle: Rounded Corners 8">
              <a:extLst>
                <a:ext uri="{FF2B5EF4-FFF2-40B4-BE49-F238E27FC236}">
                  <a16:creationId xmlns:a16="http://schemas.microsoft.com/office/drawing/2014/main" xmlns="" id="{2CFB8660-F3EB-8E4A-9A02-AE9D2F510853}"/>
                </a:ext>
              </a:extLst>
            </p:cNvPr>
            <p:cNvSpPr/>
            <p:nvPr/>
          </p:nvSpPr>
          <p:spPr>
            <a:xfrm>
              <a:off x="-142875" y="1441450"/>
              <a:ext cx="3181350" cy="539750"/>
            </a:xfrm>
            <a:prstGeom prst="roundRect">
              <a:avLst/>
            </a:prstGeom>
            <a:solidFill>
              <a:srgbClr val="FFFFA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AEA6578-63CD-73BB-5C7C-87707C30DAC0}"/>
                </a:ext>
              </a:extLst>
            </p:cNvPr>
            <p:cNvSpPr txBox="1"/>
            <p:nvPr/>
          </p:nvSpPr>
          <p:spPr>
            <a:xfrm>
              <a:off x="-95250" y="1505268"/>
              <a:ext cx="3073406" cy="430887"/>
            </a:xfrm>
            <a:prstGeom prst="rect">
              <a:avLst/>
            </a:prstGeom>
            <a:noFill/>
          </p:spPr>
          <p:txBody>
            <a:bodyPr wrap="square" rtlCol="0">
              <a:spAutoFit/>
            </a:bodyPr>
            <a:lstStyle/>
            <a:p>
              <a:pPr algn="ctr"/>
              <a:r>
                <a:rPr lang="en-US" sz="2200" b="1">
                  <a:solidFill>
                    <a:srgbClr val="C00000"/>
                  </a:solidFill>
                </a:rPr>
                <a:t>Giải thích hiện tượng</a:t>
              </a:r>
            </a:p>
          </p:txBody>
        </p:sp>
      </p:grpSp>
      <p:grpSp>
        <p:nvGrpSpPr>
          <p:cNvPr id="12" name="Group 11">
            <a:extLst>
              <a:ext uri="{FF2B5EF4-FFF2-40B4-BE49-F238E27FC236}">
                <a16:creationId xmlns:a16="http://schemas.microsoft.com/office/drawing/2014/main" xmlns="" id="{F17C0386-2D56-2333-9856-BCB6B6AA5FC1}"/>
              </a:ext>
            </a:extLst>
          </p:cNvPr>
          <p:cNvGrpSpPr/>
          <p:nvPr/>
        </p:nvGrpSpPr>
        <p:grpSpPr>
          <a:xfrm>
            <a:off x="1273515" y="4114800"/>
            <a:ext cx="9929958" cy="978729"/>
            <a:chOff x="1273515" y="2338104"/>
            <a:chExt cx="9929958" cy="978729"/>
          </a:xfrm>
        </p:grpSpPr>
        <p:sp>
          <p:nvSpPr>
            <p:cNvPr id="13" name="TextBox 12">
              <a:extLst>
                <a:ext uri="{FF2B5EF4-FFF2-40B4-BE49-F238E27FC236}">
                  <a16:creationId xmlns:a16="http://schemas.microsoft.com/office/drawing/2014/main" xmlns="" id="{40750B3F-F330-1555-9AD1-26ED5A13EBD3}"/>
                </a:ext>
              </a:extLst>
            </p:cNvPr>
            <p:cNvSpPr txBox="1"/>
            <p:nvPr/>
          </p:nvSpPr>
          <p:spPr>
            <a:xfrm>
              <a:off x="1929856" y="2338104"/>
              <a:ext cx="9273617" cy="978729"/>
            </a:xfrm>
            <a:prstGeom prst="rect">
              <a:avLst/>
            </a:prstGeom>
            <a:noFill/>
          </p:spPr>
          <p:txBody>
            <a:bodyPr wrap="square" rtlCol="0">
              <a:spAutoFit/>
            </a:bodyPr>
            <a:lstStyle/>
            <a:p>
              <a:pPr>
                <a:lnSpc>
                  <a:spcPct val="120000"/>
                </a:lnSpc>
              </a:pPr>
              <a:r>
                <a:rPr lang="en-US" sz="2400" smtClean="0"/>
                <a:t>Cân bằng chuyển dịch theo chiều thuận vì màu hồng đậm hơn chứng tỏ sinh ra nhiều OH</a:t>
              </a:r>
              <a:r>
                <a:rPr lang="en-US" sz="2400" baseline="30000" smtClean="0"/>
                <a:t>-</a:t>
              </a:r>
              <a:r>
                <a:rPr lang="en-US" sz="2400" smtClean="0"/>
                <a:t> hơn.</a:t>
              </a:r>
              <a:endParaRPr lang="en-US" sz="2400"/>
            </a:p>
          </p:txBody>
        </p:sp>
        <p:pic>
          <p:nvPicPr>
            <p:cNvPr id="14" name="Picture 13">
              <a:extLst>
                <a:ext uri="{FF2B5EF4-FFF2-40B4-BE49-F238E27FC236}">
                  <a16:creationId xmlns:a16="http://schemas.microsoft.com/office/drawing/2014/main" xmlns="" id="{75C744AE-7246-1ACC-FAB6-0AF70080F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515" y="2466068"/>
              <a:ext cx="688911" cy="688911"/>
            </a:xfrm>
            <a:prstGeom prst="rect">
              <a:avLst/>
            </a:prstGeom>
          </p:spPr>
        </p:pic>
      </p:grpSp>
      <p:grpSp>
        <p:nvGrpSpPr>
          <p:cNvPr id="15" name="Group 14">
            <a:extLst>
              <a:ext uri="{FF2B5EF4-FFF2-40B4-BE49-F238E27FC236}">
                <a16:creationId xmlns:a16="http://schemas.microsoft.com/office/drawing/2014/main" xmlns="" id="{7FB9F8B2-B8D1-6718-C57A-0BE0AC30E288}"/>
              </a:ext>
            </a:extLst>
          </p:cNvPr>
          <p:cNvGrpSpPr/>
          <p:nvPr/>
        </p:nvGrpSpPr>
        <p:grpSpPr>
          <a:xfrm>
            <a:off x="828676" y="5158014"/>
            <a:ext cx="10534650" cy="1123950"/>
            <a:chOff x="828676" y="3486150"/>
            <a:chExt cx="10534650" cy="1123950"/>
          </a:xfrm>
        </p:grpSpPr>
        <p:sp>
          <p:nvSpPr>
            <p:cNvPr id="16" name="Rectangle: Rounded Corners 23">
              <a:extLst>
                <a:ext uri="{FF2B5EF4-FFF2-40B4-BE49-F238E27FC236}">
                  <a16:creationId xmlns:a16="http://schemas.microsoft.com/office/drawing/2014/main" xmlns="" id="{15C1DF6B-5F9F-9C87-227C-FEBE4B18A269}"/>
                </a:ext>
              </a:extLst>
            </p:cNvPr>
            <p:cNvSpPr/>
            <p:nvPr/>
          </p:nvSpPr>
          <p:spPr>
            <a:xfrm>
              <a:off x="828676" y="3486150"/>
              <a:ext cx="10534650" cy="1123950"/>
            </a:xfrm>
            <a:prstGeom prst="roundRect">
              <a:avLst/>
            </a:prstGeom>
            <a:solidFill>
              <a:srgbClr val="FFFF8B"/>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2">
              <a:extLst>
                <a:ext uri="{FF2B5EF4-FFF2-40B4-BE49-F238E27FC236}">
                  <a16:creationId xmlns:a16="http://schemas.microsoft.com/office/drawing/2014/main" xmlns="" id="{6EF15C63-456B-7D6C-AA4A-CAEF3C3FC724}"/>
                </a:ext>
              </a:extLst>
            </p:cNvPr>
            <p:cNvSpPr/>
            <p:nvPr/>
          </p:nvSpPr>
          <p:spPr>
            <a:xfrm>
              <a:off x="1076324" y="3724275"/>
              <a:ext cx="834481" cy="647700"/>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B3F64165-3C59-676F-0997-54B4BF2929B0}"/>
                </a:ext>
              </a:extLst>
            </p:cNvPr>
            <p:cNvSpPr txBox="1"/>
            <p:nvPr/>
          </p:nvSpPr>
          <p:spPr>
            <a:xfrm>
              <a:off x="1948906" y="3585936"/>
              <a:ext cx="9273617" cy="978729"/>
            </a:xfrm>
            <a:prstGeom prst="rect">
              <a:avLst/>
            </a:prstGeom>
            <a:noFill/>
          </p:spPr>
          <p:txBody>
            <a:bodyPr wrap="square" rtlCol="0">
              <a:spAutoFit/>
            </a:bodyPr>
            <a:lstStyle/>
            <a:p>
              <a:pPr algn="just">
                <a:lnSpc>
                  <a:spcPct val="120000"/>
                </a:lnSpc>
              </a:pPr>
              <a:r>
                <a:rPr lang="en-US" sz="2400"/>
                <a:t>Cân bằng </a:t>
              </a:r>
              <a:r>
                <a:rPr lang="en-US" sz="2400" b="1">
                  <a:solidFill>
                    <a:srgbClr val="FF0000"/>
                  </a:solidFill>
                </a:rPr>
                <a:t>chuyển dịch theo chiều thuận </a:t>
              </a:r>
              <a:r>
                <a:rPr lang="en-US" sz="2400" smtClean="0"/>
                <a:t>khi </a:t>
              </a:r>
              <a:r>
                <a:rPr lang="en-US" sz="2400" b="1" smtClean="0">
                  <a:solidFill>
                    <a:srgbClr val="FF0000"/>
                  </a:solidFill>
                </a:rPr>
                <a:t>tăng nhiệt độ </a:t>
              </a:r>
              <a:r>
                <a:rPr lang="en-US" sz="2400" smtClean="0"/>
                <a:t>và </a:t>
              </a:r>
              <a:r>
                <a:rPr lang="en-US" sz="2400" b="1" smtClean="0">
                  <a:solidFill>
                    <a:srgbClr val="00B0F0"/>
                  </a:solidFill>
                </a:rPr>
                <a:t>chuyển dịch theo chiều nghịch </a:t>
              </a:r>
              <a:r>
                <a:rPr lang="en-US" sz="2400" smtClean="0"/>
                <a:t>khi </a:t>
              </a:r>
              <a:r>
                <a:rPr lang="en-US" sz="2400" b="1" smtClean="0">
                  <a:solidFill>
                    <a:srgbClr val="00B0F0"/>
                  </a:solidFill>
                </a:rPr>
                <a:t>giảm nhiệt độ</a:t>
              </a:r>
              <a:r>
                <a:rPr lang="en-US" sz="2400" smtClean="0"/>
                <a:t>.</a:t>
              </a:r>
              <a:endParaRPr lang="en-US" sz="2400"/>
            </a:p>
          </p:txBody>
        </p:sp>
      </p:grpSp>
      <p:grpSp>
        <p:nvGrpSpPr>
          <p:cNvPr id="19" name="Group 18">
            <a:extLst>
              <a:ext uri="{FF2B5EF4-FFF2-40B4-BE49-F238E27FC236}">
                <a16:creationId xmlns:a16="http://schemas.microsoft.com/office/drawing/2014/main" xmlns="" id="{E3B9B81D-AE5C-2BD0-CFD2-20DEE4F2179B}"/>
              </a:ext>
            </a:extLst>
          </p:cNvPr>
          <p:cNvGrpSpPr/>
          <p:nvPr/>
        </p:nvGrpSpPr>
        <p:grpSpPr>
          <a:xfrm>
            <a:off x="1638300" y="3228973"/>
            <a:ext cx="8915400" cy="714378"/>
            <a:chOff x="1638300" y="3228973"/>
            <a:chExt cx="8915400" cy="714378"/>
          </a:xfrm>
        </p:grpSpPr>
        <p:sp>
          <p:nvSpPr>
            <p:cNvPr id="20" name="Rectangle 19">
              <a:extLst>
                <a:ext uri="{FF2B5EF4-FFF2-40B4-BE49-F238E27FC236}">
                  <a16:creationId xmlns:a16="http://schemas.microsoft.com/office/drawing/2014/main" xmlns="" id="{85018482-4C69-F5DC-36FF-541622D07D7A}"/>
                </a:ext>
              </a:extLst>
            </p:cNvPr>
            <p:cNvSpPr/>
            <p:nvPr/>
          </p:nvSpPr>
          <p:spPr>
            <a:xfrm>
              <a:off x="1638300" y="3228973"/>
              <a:ext cx="8915400" cy="71437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E27A521F-27E9-B557-BA1B-790796836CD7}"/>
                </a:ext>
              </a:extLst>
            </p:cNvPr>
            <p:cNvSpPr txBox="1"/>
            <p:nvPr/>
          </p:nvSpPr>
          <p:spPr>
            <a:xfrm>
              <a:off x="1866901" y="3355554"/>
              <a:ext cx="8458200" cy="498598"/>
            </a:xfrm>
            <a:prstGeom prst="rect">
              <a:avLst/>
            </a:prstGeom>
            <a:noFill/>
          </p:spPr>
          <p:txBody>
            <a:bodyPr wrap="square" rtlCol="0">
              <a:spAutoFit/>
            </a:bodyPr>
            <a:lstStyle/>
            <a:p>
              <a:pPr algn="ctr">
                <a:lnSpc>
                  <a:spcPct val="120000"/>
                </a:lnSpc>
              </a:pPr>
              <a:r>
                <a:rPr lang="en-US" sz="2200" b="1">
                  <a:solidFill>
                    <a:srgbClr val="FFFF00"/>
                  </a:solidFill>
                </a:rPr>
                <a:t>Cân bằng </a:t>
              </a:r>
              <a:r>
                <a:rPr lang="en-US" sz="2200" b="1" smtClean="0">
                  <a:solidFill>
                    <a:srgbClr val="FFFF00"/>
                  </a:solidFill>
                </a:rPr>
                <a:t>bị </a:t>
              </a:r>
              <a:r>
                <a:rPr lang="en-US" sz="2200" b="1">
                  <a:solidFill>
                    <a:srgbClr val="FFFF00"/>
                  </a:solidFill>
                </a:rPr>
                <a:t>phá vỡ (bị chuyển dịch) khi thay đổi nhiệt độ.</a:t>
              </a:r>
            </a:p>
          </p:txBody>
        </p:sp>
      </p:grpSp>
      <p:grpSp>
        <p:nvGrpSpPr>
          <p:cNvPr id="22" name="Group 21"/>
          <p:cNvGrpSpPr/>
          <p:nvPr/>
        </p:nvGrpSpPr>
        <p:grpSpPr>
          <a:xfrm>
            <a:off x="2638162" y="2184151"/>
            <a:ext cx="6915676" cy="671232"/>
            <a:chOff x="2740715" y="5533359"/>
            <a:chExt cx="6915676" cy="671232"/>
          </a:xfrm>
        </p:grpSpPr>
        <p:sp>
          <p:nvSpPr>
            <p:cNvPr id="23" name="Rectangle 22">
              <a:extLst>
                <a:ext uri="{FF2B5EF4-FFF2-40B4-BE49-F238E27FC236}">
                  <a16:creationId xmlns:a16="http://schemas.microsoft.com/office/drawing/2014/main" xmlns="" id="{71147EB1-CDF0-9F55-A89E-E22F6EAFFD86}"/>
                </a:ext>
              </a:extLst>
            </p:cNvPr>
            <p:cNvSpPr/>
            <p:nvPr/>
          </p:nvSpPr>
          <p:spPr>
            <a:xfrm>
              <a:off x="2743200" y="5533359"/>
              <a:ext cx="6910706"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2FB7297B-3162-24EA-465F-DF44F2EBDF8B}"/>
                </a:ext>
              </a:extLst>
            </p:cNvPr>
            <p:cNvSpPr txBox="1"/>
            <p:nvPr/>
          </p:nvSpPr>
          <p:spPr>
            <a:xfrm>
              <a:off x="2740715" y="5616890"/>
              <a:ext cx="6915676" cy="523220"/>
            </a:xfrm>
            <a:prstGeom prst="rect">
              <a:avLst/>
            </a:prstGeom>
            <a:noFill/>
          </p:spPr>
          <p:txBody>
            <a:bodyPr wrap="non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a:t>
              </a:r>
              <a:r>
                <a:rPr lang="en-US" sz="2800" b="1" baseline="30000">
                  <a:solidFill>
                    <a:srgbClr val="FF0000"/>
                  </a:solidFill>
                  <a:latin typeface="+mj-lt"/>
                </a:rPr>
                <a:t>−</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CH</a:t>
              </a:r>
              <a:r>
                <a:rPr lang="en-US" sz="2800" b="1" baseline="-25000">
                  <a:solidFill>
                    <a:srgbClr val="FF0000"/>
                  </a:solidFill>
                  <a:latin typeface="+mj-lt"/>
                </a:rPr>
                <a:t>3</a:t>
              </a:r>
              <a:r>
                <a:rPr lang="en-US" sz="2800" b="1">
                  <a:solidFill>
                    <a:srgbClr val="FF0000"/>
                  </a:solidFill>
                  <a:latin typeface="+mj-lt"/>
                </a:rPr>
                <a:t>COOH  +  OH</a:t>
              </a:r>
              <a:r>
                <a:rPr lang="en-US" sz="2800" b="1" baseline="30000">
                  <a:solidFill>
                    <a:srgbClr val="FF0000"/>
                  </a:solidFill>
                  <a:latin typeface="+mj-lt"/>
                </a:rPr>
                <a:t>−</a:t>
              </a:r>
            </a:p>
          </p:txBody>
        </p:sp>
      </p:grpSp>
    </p:spTree>
    <p:extLst>
      <p:ext uri="{BB962C8B-B14F-4D97-AF65-F5344CB8AC3E}">
        <p14:creationId xmlns:p14="http://schemas.microsoft.com/office/powerpoint/2010/main" val="1417328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968347B-9949-47AF-0331-9342B4ECBE0A}"/>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D:\PNG\PPT\3.16\Cool 3D Chemistry Middle School Student Pack\Cool 3D Chemistry Middle School Student Pack-36.png">
            <a:extLst>
              <a:ext uri="{FF2B5EF4-FFF2-40B4-BE49-F238E27FC236}">
                <a16:creationId xmlns:a16="http://schemas.microsoft.com/office/drawing/2014/main" xmlns="" id="{7CF75829-6E7D-90E5-6E38-B154620DF9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PNG\PPT\3.16\Cool 3D Chemistry Middle School Student Pack\Cool 3D Chemistry Middle School Student Pack-36.png">
            <a:extLst>
              <a:ext uri="{FF2B5EF4-FFF2-40B4-BE49-F238E27FC236}">
                <a16:creationId xmlns:a16="http://schemas.microsoft.com/office/drawing/2014/main" xmlns="" id="{2F74A8FC-DAE4-061F-D6FE-E63F1FFBF8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xmlns="" id="{A321225F-89B9-4E95-65E0-C8BF6A442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PNG\PPT\3.16\Cool 3D Chemistry Middle School Student Pack\Cool 3D Chemistry Middle School Student Pack-34.png">
            <a:extLst>
              <a:ext uri="{FF2B5EF4-FFF2-40B4-BE49-F238E27FC236}">
                <a16:creationId xmlns:a16="http://schemas.microsoft.com/office/drawing/2014/main" xmlns="" id="{63C0C7A7-25C5-04D5-8F6C-990504FC0E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PNG\PPT\3.16\Cool 3D Chemistry Middle School Student Pack\Cool 3D Chemistry Middle School Student Pack-34.png">
            <a:extLst>
              <a:ext uri="{FF2B5EF4-FFF2-40B4-BE49-F238E27FC236}">
                <a16:creationId xmlns:a16="http://schemas.microsoft.com/office/drawing/2014/main" xmlns="" id="{9736014D-7E4F-620D-6E67-206B8FAFF8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PNG\PPT\3.16\Cool 3D Chemistry Middle School Student Pack\Cool 3D Chemistry Middle School Student Pack-33.png">
            <a:extLst>
              <a:ext uri="{FF2B5EF4-FFF2-40B4-BE49-F238E27FC236}">
                <a16:creationId xmlns:a16="http://schemas.microsoft.com/office/drawing/2014/main" xmlns="" id="{DC4B4E7F-1896-4CF3-5594-667B32CB35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F72BDFD-CCD1-31E1-CC88-0B147C4AB96A}"/>
              </a:ext>
            </a:extLst>
          </p:cNvPr>
          <p:cNvSpPr/>
          <p:nvPr/>
        </p:nvSpPr>
        <p:spPr>
          <a:xfrm flipV="1">
            <a:off x="0" y="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xmlns="" id="{DD040224-13F5-2484-6835-5CCD575D46A5}"/>
              </a:ext>
            </a:extLst>
          </p:cNvPr>
          <p:cNvGrpSpPr/>
          <p:nvPr/>
        </p:nvGrpSpPr>
        <p:grpSpPr>
          <a:xfrm>
            <a:off x="488647" y="3541996"/>
            <a:ext cx="11214706" cy="3396843"/>
            <a:chOff x="488647" y="3653964"/>
            <a:chExt cx="11214706" cy="3396843"/>
          </a:xfrm>
        </p:grpSpPr>
        <p:grpSp>
          <p:nvGrpSpPr>
            <p:cNvPr id="59" name="Group 58">
              <a:extLst>
                <a:ext uri="{FF2B5EF4-FFF2-40B4-BE49-F238E27FC236}">
                  <a16:creationId xmlns:a16="http://schemas.microsoft.com/office/drawing/2014/main" xmlns="" id="{FAA6D3F3-6EC1-C741-7DA4-A9DF89E2AFC6}"/>
                </a:ext>
              </a:extLst>
            </p:cNvPr>
            <p:cNvGrpSpPr/>
            <p:nvPr/>
          </p:nvGrpSpPr>
          <p:grpSpPr>
            <a:xfrm>
              <a:off x="488647" y="3653964"/>
              <a:ext cx="11214706" cy="3396843"/>
              <a:chOff x="-299056" y="3237691"/>
              <a:chExt cx="12809162" cy="3879791"/>
            </a:xfrm>
          </p:grpSpPr>
          <p:pic>
            <p:nvPicPr>
              <p:cNvPr id="40" name="Picture 12" descr="Water molecule png images | PNGWing">
                <a:extLst>
                  <a:ext uri="{FF2B5EF4-FFF2-40B4-BE49-F238E27FC236}">
                    <a16:creationId xmlns:a16="http://schemas.microsoft.com/office/drawing/2014/main" xmlns="" id="{9DBD202C-DD31-F583-000A-3BAE1CBDB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02" b="91443" l="10000" r="90000">
                            <a14:foregroundMark x1="31957" y1="91443" x2="31957" y2="91443"/>
                            <a14:foregroundMark x1="28478" y1="91198" x2="28478" y2="91198"/>
                            <a14:foregroundMark x1="45978" y1="9291" x2="50000" y2="8802"/>
                          </a14:backgroundRemoval>
                        </a14:imgEffect>
                      </a14:imgLayer>
                    </a14:imgProps>
                  </a:ext>
                  <a:ext uri="{28A0092B-C50C-407E-A947-70E740481C1C}">
                    <a14:useLocalDpi xmlns:a14="http://schemas.microsoft.com/office/drawing/2010/main" val="0"/>
                  </a:ext>
                </a:extLst>
              </a:blip>
              <a:srcRect/>
              <a:stretch>
                <a:fillRect/>
              </a:stretch>
            </p:blipFill>
            <p:spPr bwMode="auto">
              <a:xfrm rot="17381517">
                <a:off x="2689848" y="4315177"/>
                <a:ext cx="3879791" cy="17248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xmlns="" id="{585D3ABF-940C-A5F6-80CD-1E93B35727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056" y="4316285"/>
                <a:ext cx="2708960" cy="2090889"/>
              </a:xfrm>
              <a:prstGeom prst="rect">
                <a:avLst/>
              </a:prstGeom>
              <a:noFill/>
              <a:extLst>
                <a:ext uri="{909E8E84-426E-40DD-AFC4-6F175D3DCCD1}">
                  <a14:hiddenFill xmlns:a14="http://schemas.microsoft.com/office/drawing/2010/main">
                    <a:solidFill>
                      <a:srgbClr val="FFFFFF"/>
                    </a:solidFill>
                  </a14:hiddenFill>
                </a:ext>
              </a:extLst>
            </p:spPr>
          </p:pic>
          <p:sp>
            <p:nvSpPr>
              <p:cNvPr id="43" name="Plus Sign 42">
                <a:extLst>
                  <a:ext uri="{FF2B5EF4-FFF2-40B4-BE49-F238E27FC236}">
                    <a16:creationId xmlns:a16="http://schemas.microsoft.com/office/drawing/2014/main" xmlns="" id="{15D4F04D-A6B8-5AE8-4F6D-A09D7385F885}"/>
                  </a:ext>
                </a:extLst>
              </p:cNvPr>
              <p:cNvSpPr/>
              <p:nvPr/>
            </p:nvSpPr>
            <p:spPr>
              <a:xfrm>
                <a:off x="2746841" y="4784167"/>
                <a:ext cx="701128" cy="70112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xmlns="" id="{13B31C5A-704C-0AB4-F50F-8D9C2F27C6D8}"/>
                  </a:ext>
                </a:extLst>
              </p:cNvPr>
              <p:cNvSpPr txBox="1">
                <a:spLocks noChangeAspect="1"/>
              </p:cNvSpPr>
              <p:nvPr/>
            </p:nvSpPr>
            <p:spPr>
              <a:xfrm>
                <a:off x="5999718" y="4782487"/>
                <a:ext cx="750552" cy="655348"/>
              </a:xfrm>
              <a:custGeom>
                <a:avLst/>
                <a:gdLst/>
                <a:ahLst/>
                <a:cxnLst/>
                <a:rect l="l" t="t" r="r" b="b"/>
                <a:pathLst>
                  <a:path w="441797" h="385757">
                    <a:moveTo>
                      <a:pt x="0" y="227930"/>
                    </a:moveTo>
                    <a:lnTo>
                      <a:pt x="441797" y="227930"/>
                    </a:lnTo>
                    <a:lnTo>
                      <a:pt x="441797" y="278652"/>
                    </a:lnTo>
                    <a:lnTo>
                      <a:pt x="83121" y="278652"/>
                    </a:lnTo>
                    <a:lnTo>
                      <a:pt x="149368" y="364535"/>
                    </a:lnTo>
                    <a:lnTo>
                      <a:pt x="125862" y="385757"/>
                    </a:lnTo>
                    <a:lnTo>
                      <a:pt x="0" y="265328"/>
                    </a:lnTo>
                    <a:close/>
                    <a:moveTo>
                      <a:pt x="315744" y="0"/>
                    </a:moveTo>
                    <a:lnTo>
                      <a:pt x="441797" y="120704"/>
                    </a:lnTo>
                    <a:lnTo>
                      <a:pt x="441797" y="157534"/>
                    </a:lnTo>
                    <a:lnTo>
                      <a:pt x="0" y="157534"/>
                    </a:lnTo>
                    <a:lnTo>
                      <a:pt x="0" y="106816"/>
                    </a:lnTo>
                    <a:lnTo>
                      <a:pt x="358671" y="106816"/>
                    </a:lnTo>
                    <a:lnTo>
                      <a:pt x="292424" y="2130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b="1">
                  <a:latin typeface="+mj-lt"/>
                </a:endParaRPr>
              </a:p>
            </p:txBody>
          </p:sp>
          <p:pic>
            <p:nvPicPr>
              <p:cNvPr id="45" name="Picture 10" descr="Amoni NH4 là gì? Sự khác biệt giữa amoni NH4+ và amoniac NH3">
                <a:extLst>
                  <a:ext uri="{FF2B5EF4-FFF2-40B4-BE49-F238E27FC236}">
                    <a16:creationId xmlns:a16="http://schemas.microsoft.com/office/drawing/2014/main" xmlns="" id="{23F658EB-B38B-C2E2-7421-CB70E0DDB7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0704" y="3877638"/>
                <a:ext cx="2686489" cy="2630469"/>
              </a:xfrm>
              <a:prstGeom prst="rect">
                <a:avLst/>
              </a:prstGeom>
              <a:noFill/>
              <a:extLst>
                <a:ext uri="{909E8E84-426E-40DD-AFC4-6F175D3DCCD1}">
                  <a14:hiddenFill xmlns:a14="http://schemas.microsoft.com/office/drawing/2010/main">
                    <a:solidFill>
                      <a:srgbClr val="FFFFFF"/>
                    </a:solidFill>
                  </a14:hiddenFill>
                </a:ext>
              </a:extLst>
            </p:spPr>
          </p:pic>
          <p:sp>
            <p:nvSpPr>
              <p:cNvPr id="46" name="Plus Sign 45">
                <a:extLst>
                  <a:ext uri="{FF2B5EF4-FFF2-40B4-BE49-F238E27FC236}">
                    <a16:creationId xmlns:a16="http://schemas.microsoft.com/office/drawing/2014/main" xmlns="" id="{17031326-FBF3-5F36-A292-D599E9661C2D}"/>
                  </a:ext>
                </a:extLst>
              </p:cNvPr>
              <p:cNvSpPr/>
              <p:nvPr/>
            </p:nvSpPr>
            <p:spPr>
              <a:xfrm>
                <a:off x="9889299" y="4784167"/>
                <a:ext cx="701128" cy="70112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xmlns="" id="{20EDECD5-A545-C5DF-8610-C1A14FB732DC}"/>
                  </a:ext>
                </a:extLst>
              </p:cNvPr>
              <p:cNvGrpSpPr/>
              <p:nvPr/>
            </p:nvGrpSpPr>
            <p:grpSpPr>
              <a:xfrm>
                <a:off x="10944225" y="3922613"/>
                <a:ext cx="1565881" cy="2559393"/>
                <a:chOff x="11343871" y="4254536"/>
                <a:chExt cx="1147185" cy="1875045"/>
              </a:xfrm>
            </p:grpSpPr>
            <p:pic>
              <p:nvPicPr>
                <p:cNvPr id="47" name="Picture 46">
                  <a:extLst>
                    <a:ext uri="{FF2B5EF4-FFF2-40B4-BE49-F238E27FC236}">
                      <a16:creationId xmlns:a16="http://schemas.microsoft.com/office/drawing/2014/main" xmlns="" id="{032D944C-E2E4-90FF-686E-CCB525476E69}"/>
                    </a:ext>
                  </a:extLst>
                </p:cNvPr>
                <p:cNvPicPr>
                  <a:picLocks noChangeAspect="1"/>
                </p:cNvPicPr>
                <p:nvPr/>
              </p:nvPicPr>
              <p:blipFill>
                <a:blip r:embed="rId10"/>
                <a:stretch>
                  <a:fillRect/>
                </a:stretch>
              </p:blipFill>
              <p:spPr>
                <a:xfrm rot="3791914">
                  <a:off x="10979941" y="4618466"/>
                  <a:ext cx="1875045" cy="1147185"/>
                </a:xfrm>
                <a:prstGeom prst="rect">
                  <a:avLst/>
                </a:prstGeom>
              </p:spPr>
            </p:pic>
            <p:sp>
              <p:nvSpPr>
                <p:cNvPr id="53" name="Flowchart: Process 52">
                  <a:extLst>
                    <a:ext uri="{FF2B5EF4-FFF2-40B4-BE49-F238E27FC236}">
                      <a16:creationId xmlns:a16="http://schemas.microsoft.com/office/drawing/2014/main" xmlns="" id="{C582C59D-BE46-A15D-A983-527292668A37}"/>
                    </a:ext>
                  </a:extLst>
                </p:cNvPr>
                <p:cNvSpPr/>
                <p:nvPr/>
              </p:nvSpPr>
              <p:spPr>
                <a:xfrm>
                  <a:off x="12189273" y="4281232"/>
                  <a:ext cx="264993" cy="8668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Plus Sign 51">
              <a:extLst>
                <a:ext uri="{FF2B5EF4-FFF2-40B4-BE49-F238E27FC236}">
                  <a16:creationId xmlns:a16="http://schemas.microsoft.com/office/drawing/2014/main" xmlns="" id="{009D117D-AD61-64DF-2AB3-50E7D83F7378}"/>
                </a:ext>
              </a:extLst>
            </p:cNvPr>
            <p:cNvSpPr/>
            <p:nvPr/>
          </p:nvSpPr>
          <p:spPr>
            <a:xfrm>
              <a:off x="8305146" y="4111742"/>
              <a:ext cx="511194" cy="51119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5" name="TextBox 54">
            <a:extLst>
              <a:ext uri="{FF2B5EF4-FFF2-40B4-BE49-F238E27FC236}">
                <a16:creationId xmlns:a16="http://schemas.microsoft.com/office/drawing/2014/main" xmlns="" id="{41CB0E9B-F854-486A-6045-1283FAE5FD18}"/>
              </a:ext>
            </a:extLst>
          </p:cNvPr>
          <p:cNvSpPr txBox="1"/>
          <p:nvPr/>
        </p:nvSpPr>
        <p:spPr>
          <a:xfrm>
            <a:off x="0" y="-850900"/>
            <a:ext cx="635000" cy="635000"/>
          </a:xfrm>
          <a:prstGeom prst="rect">
            <a:avLst/>
          </a:prstGeom>
          <a:noFill/>
        </p:spPr>
        <p:txBody>
          <a:bodyPr vert="horz" rtlCol="0">
            <a:spAutoFit/>
          </a:bodyPr>
          <a:lstStyle/>
          <a:p>
            <a:endParaRPr lang="en-US"/>
          </a:p>
        </p:txBody>
      </p:sp>
      <p:grpSp>
        <p:nvGrpSpPr>
          <p:cNvPr id="9" name="Group 8">
            <a:extLst>
              <a:ext uri="{FF2B5EF4-FFF2-40B4-BE49-F238E27FC236}">
                <a16:creationId xmlns:a16="http://schemas.microsoft.com/office/drawing/2014/main" xmlns="" id="{ABB2AA30-D8CC-B2E7-DE3E-EB7B5BF4E941}"/>
              </a:ext>
            </a:extLst>
          </p:cNvPr>
          <p:cNvGrpSpPr/>
          <p:nvPr/>
        </p:nvGrpSpPr>
        <p:grpSpPr>
          <a:xfrm>
            <a:off x="857250" y="570478"/>
            <a:ext cx="10477500" cy="1622216"/>
            <a:chOff x="857250" y="570478"/>
            <a:chExt cx="10477500" cy="1622216"/>
          </a:xfrm>
        </p:grpSpPr>
        <p:sp>
          <p:nvSpPr>
            <p:cNvPr id="2" name="Rectangle: Rounded Corners 1">
              <a:extLst>
                <a:ext uri="{FF2B5EF4-FFF2-40B4-BE49-F238E27FC236}">
                  <a16:creationId xmlns:a16="http://schemas.microsoft.com/office/drawing/2014/main" xmlns="" id="{7BB234C5-2266-6295-A032-4EABFD526218}"/>
                </a:ext>
              </a:extLst>
            </p:cNvPr>
            <p:cNvSpPr/>
            <p:nvPr/>
          </p:nvSpPr>
          <p:spPr>
            <a:xfrm>
              <a:off x="857250" y="570478"/>
              <a:ext cx="10477500" cy="1622216"/>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D27E87FF-F591-57F3-D426-7CCED1267B0C}"/>
                </a:ext>
              </a:extLst>
            </p:cNvPr>
            <p:cNvSpPr txBox="1"/>
            <p:nvPr/>
          </p:nvSpPr>
          <p:spPr>
            <a:xfrm>
              <a:off x="1054100" y="721437"/>
              <a:ext cx="10083800" cy="1131848"/>
            </a:xfrm>
            <a:prstGeom prst="rect">
              <a:avLst/>
            </a:prstGeom>
            <a:noFill/>
          </p:spPr>
          <p:txBody>
            <a:bodyPr wrap="square" rtlCol="0">
              <a:spAutoFit/>
            </a:bodyPr>
            <a:lstStyle/>
            <a:p>
              <a:pPr algn="just">
                <a:lnSpc>
                  <a:spcPct val="150000"/>
                </a:lnSpc>
              </a:pPr>
              <a:r>
                <a:rPr lang="en-US" sz="2400" smtClean="0"/>
                <a:t>Sự chuyển </a:t>
              </a:r>
              <a:r>
                <a:rPr lang="en-US" sz="2400"/>
                <a:t>dịch cân bằng hóa học là sự dịch chuyển từ trạng thái cân bằng này sang trạng thái cân bằng khác.</a:t>
              </a:r>
            </a:p>
          </p:txBody>
        </p:sp>
      </p:grpSp>
      <p:grpSp>
        <p:nvGrpSpPr>
          <p:cNvPr id="8" name="Group 7">
            <a:extLst>
              <a:ext uri="{FF2B5EF4-FFF2-40B4-BE49-F238E27FC236}">
                <a16:creationId xmlns:a16="http://schemas.microsoft.com/office/drawing/2014/main" xmlns="" id="{E70DF4DE-47DD-0C81-A815-32A61B375870}"/>
              </a:ext>
            </a:extLst>
          </p:cNvPr>
          <p:cNvGrpSpPr/>
          <p:nvPr/>
        </p:nvGrpSpPr>
        <p:grpSpPr>
          <a:xfrm>
            <a:off x="978218" y="2666683"/>
            <a:ext cx="9941242" cy="1182363"/>
            <a:chOff x="1443038" y="2747963"/>
            <a:chExt cx="9941242" cy="1182363"/>
          </a:xfrm>
        </p:grpSpPr>
        <p:sp>
          <p:nvSpPr>
            <p:cNvPr id="7" name="Rectangle 6">
              <a:extLst>
                <a:ext uri="{FF2B5EF4-FFF2-40B4-BE49-F238E27FC236}">
                  <a16:creationId xmlns:a16="http://schemas.microsoft.com/office/drawing/2014/main" xmlns="" id="{EA47122A-FD3F-EF1C-1BBC-A9E241EAF1AC}"/>
                </a:ext>
              </a:extLst>
            </p:cNvPr>
            <p:cNvSpPr/>
            <p:nvPr/>
          </p:nvSpPr>
          <p:spPr>
            <a:xfrm>
              <a:off x="1950098" y="2794519"/>
              <a:ext cx="9434182" cy="984380"/>
            </a:xfrm>
            <a:prstGeom prst="rect">
              <a:avLst/>
            </a:prstGeom>
            <a:solidFill>
              <a:srgbClr val="E1FFFE"/>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0D0B89A-60A9-9096-A22A-00878C21054A}"/>
                </a:ext>
              </a:extLst>
            </p:cNvPr>
            <p:cNvSpPr txBox="1"/>
            <p:nvPr/>
          </p:nvSpPr>
          <p:spPr>
            <a:xfrm>
              <a:off x="2744726" y="2848777"/>
              <a:ext cx="8614050" cy="867482"/>
            </a:xfrm>
            <a:prstGeom prst="rect">
              <a:avLst/>
            </a:prstGeom>
            <a:noFill/>
          </p:spPr>
          <p:txBody>
            <a:bodyPr wrap="square" rtlCol="0">
              <a:spAutoFit/>
            </a:bodyPr>
            <a:lstStyle/>
            <a:p>
              <a:pPr>
                <a:lnSpc>
                  <a:spcPct val="120000"/>
                </a:lnSpc>
              </a:pPr>
              <a:r>
                <a:rPr lang="en-US" sz="2200"/>
                <a:t>Khi thay đổi điều kiện phản ứng (như nhiệt độ, nồng độ, áp suất,...), nồng độ cân bằng của các chất có thay đổi hay không?</a:t>
              </a:r>
            </a:p>
          </p:txBody>
        </p:sp>
        <p:pic>
          <p:nvPicPr>
            <p:cNvPr id="6" name="Picture 5">
              <a:extLst>
                <a:ext uri="{FF2B5EF4-FFF2-40B4-BE49-F238E27FC236}">
                  <a16:creationId xmlns:a16="http://schemas.microsoft.com/office/drawing/2014/main" xmlns="" id="{9FA22F79-3B71-704B-5E5E-BB2B59ACC3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3038" y="2747963"/>
              <a:ext cx="1236273" cy="1182363"/>
            </a:xfrm>
            <a:prstGeom prst="rect">
              <a:avLst/>
            </a:prstGeom>
          </p:spPr>
        </p:pic>
      </p:grpSp>
    </p:spTree>
    <p:extLst>
      <p:ext uri="{BB962C8B-B14F-4D97-AF65-F5344CB8AC3E}">
        <p14:creationId xmlns:p14="http://schemas.microsoft.com/office/powerpoint/2010/main" val="75429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a:off x="-1972651" y="0"/>
            <a:ext cx="4746210" cy="43662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636679" y="145562"/>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953" y="4012000"/>
            <a:ext cx="1509386" cy="16287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xmlns="" id="{84C91889-6EB9-8262-DC21-4EF0FB5E0D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896" y="5534657"/>
            <a:ext cx="575380" cy="573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xmlns="" id="{6DC409FA-1ED7-C457-C79E-CDB9B41B9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8226" y="452132"/>
            <a:ext cx="287690" cy="2865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xmlns="" id="{0AB4C73A-32BA-0DF3-8373-7F72A2CC5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792" y="337926"/>
            <a:ext cx="575380" cy="573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xmlns="" id="{DE408142-F64E-FCBC-F341-4A04C5807E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0776" y="5458400"/>
            <a:ext cx="300809" cy="300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xmlns="" id="{9D5A5C98-4FD3-2A0B-4F05-B52335D00C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782" y="4205239"/>
            <a:ext cx="337801" cy="337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68" r="1"/>
          <a:stretch/>
        </p:blipFill>
        <p:spPr bwMode="auto">
          <a:xfrm rot="10800000">
            <a:off x="7143628" y="4184905"/>
            <a:ext cx="2450055" cy="210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90429">
            <a:off x="2523888" y="3815382"/>
            <a:ext cx="1685173" cy="1818471"/>
          </a:xfrm>
          <a:prstGeom prst="rect">
            <a:avLst/>
          </a:prstGeom>
          <a:noFill/>
          <a:extLst>
            <a:ext uri="{909E8E84-426E-40DD-AFC4-6F175D3DCCD1}">
              <a14:hiddenFill xmlns:a14="http://schemas.microsoft.com/office/drawing/2010/main">
                <a:solidFill>
                  <a:srgbClr val="FFFFFF"/>
                </a:solidFill>
              </a14:hiddenFill>
            </a:ext>
          </a:extLst>
        </p:spPr>
      </p:pic>
      <p:sp>
        <p:nvSpPr>
          <p:cNvPr id="14" name="Channel Name">
            <a:extLst>
              <a:ext uri="{FF2B5EF4-FFF2-40B4-BE49-F238E27FC236}">
                <a16:creationId xmlns:a16="http://schemas.microsoft.com/office/drawing/2014/main" xmlns="" id="{440CCDFC-F4D0-ED26-32B4-30E4C19F9056}"/>
              </a:ext>
            </a:extLst>
          </p:cNvPr>
          <p:cNvSpPr txBox="1"/>
          <p:nvPr/>
        </p:nvSpPr>
        <p:spPr>
          <a:xfrm>
            <a:off x="1206903" y="1536709"/>
            <a:ext cx="1152525" cy="1216615"/>
          </a:xfrm>
          <a:prstGeom prst="rect">
            <a:avLst/>
          </a:prstGeom>
          <a:noFill/>
          <a:ln>
            <a:noFill/>
          </a:ln>
        </p:spPr>
        <p:txBody>
          <a:bodyPr wrap="square" rtlCol="0">
            <a:spAutoFit/>
          </a:bodyPr>
          <a:lstStyle/>
          <a:p>
            <a:pPr algn="ctr">
              <a:lnSpc>
                <a:spcPct val="110000"/>
              </a:lnSpc>
              <a:defRPr/>
            </a:pPr>
            <a:r>
              <a:rPr lang="en-US" sz="7200" b="1" spc="100" smtClean="0">
                <a:ln w="0">
                  <a:noFill/>
                  <a:prstDash val="solid"/>
                </a:ln>
                <a:solidFill>
                  <a:srgbClr val="44546A">
                    <a:lumMod val="50000"/>
                  </a:srgbClr>
                </a:solidFill>
                <a:ea typeface="Tahoma" panose="020B0604030504040204" pitchFamily="34" charset="0"/>
                <a:cs typeface="Arial" panose="020B0604020202020204" pitchFamily="34" charset="0"/>
              </a:rPr>
              <a:t>IV</a:t>
            </a:r>
            <a:endParaRPr lang="vi-VN" sz="7200" b="1" spc="100" dirty="0">
              <a:ln w="0">
                <a:noFill/>
                <a:prstDash val="solid"/>
              </a:ln>
              <a:solidFill>
                <a:srgbClr val="44546A">
                  <a:lumMod val="50000"/>
                </a:srgbClr>
              </a:solidFill>
              <a:ea typeface="Tahoma" panose="020B0604030504040204" pitchFamily="34" charset="0"/>
              <a:cs typeface="Arial" panose="020B0604020202020204" pitchFamily="34" charset="0"/>
            </a:endParaRPr>
          </a:p>
        </p:txBody>
      </p:sp>
      <p:sp>
        <p:nvSpPr>
          <p:cNvPr id="16" name="Channel Name">
            <a:extLst>
              <a:ext uri="{FF2B5EF4-FFF2-40B4-BE49-F238E27FC236}">
                <a16:creationId xmlns:a16="http://schemas.microsoft.com/office/drawing/2014/main" xmlns="" id="{38FACD5F-1BAC-C12F-4361-9D7B927D11BD}"/>
              </a:ext>
            </a:extLst>
          </p:cNvPr>
          <p:cNvSpPr txBox="1"/>
          <p:nvPr/>
        </p:nvSpPr>
        <p:spPr>
          <a:xfrm>
            <a:off x="2658196" y="1618191"/>
            <a:ext cx="8777337" cy="2428357"/>
          </a:xfrm>
          <a:prstGeom prst="rect">
            <a:avLst/>
          </a:prstGeom>
          <a:noFill/>
          <a:ln>
            <a:noFill/>
          </a:ln>
        </p:spPr>
        <p:txBody>
          <a:bodyPr wrap="square" rtlCol="0">
            <a:spAutoFit/>
          </a:bodyPr>
          <a:lstStyle/>
          <a:p>
            <a:pPr>
              <a:lnSpc>
                <a:spcPct val="115000"/>
              </a:lnSpc>
              <a:defRPr/>
            </a:pPr>
            <a:r>
              <a:rPr lang="en-US" sz="4400" b="1" smtClean="0">
                <a:ln w="0">
                  <a:noFill/>
                  <a:prstDash val="solid"/>
                </a:ln>
                <a:solidFill>
                  <a:srgbClr val="C00000"/>
                </a:solidFill>
                <a:ea typeface="Tahoma" panose="020B0604030504040204" pitchFamily="34" charset="0"/>
                <a:cs typeface="Arial" panose="020B0604020202020204" pitchFamily="34" charset="0"/>
              </a:rPr>
              <a:t>CÁC YẾU TỐ</a:t>
            </a:r>
          </a:p>
          <a:p>
            <a:pPr>
              <a:lnSpc>
                <a:spcPct val="115000"/>
              </a:lnSpc>
              <a:defRPr/>
            </a:pPr>
            <a:r>
              <a:rPr lang="en-US" sz="4400" b="1" smtClean="0">
                <a:ln w="0">
                  <a:noFill/>
                  <a:prstDash val="solid"/>
                </a:ln>
                <a:solidFill>
                  <a:srgbClr val="C00000"/>
                </a:solidFill>
                <a:ea typeface="Tahoma" panose="020B0604030504040204" pitchFamily="34" charset="0"/>
                <a:cs typeface="Arial" panose="020B0604020202020204" pitchFamily="34" charset="0"/>
              </a:rPr>
              <a:t>ẢNH HƯỞNG ĐẾN</a:t>
            </a:r>
          </a:p>
          <a:p>
            <a:pPr>
              <a:lnSpc>
                <a:spcPct val="115000"/>
              </a:lnSpc>
              <a:defRPr/>
            </a:pPr>
            <a:r>
              <a:rPr lang="en-US" sz="4400" b="1" smtClean="0">
                <a:ln w="0">
                  <a:noFill/>
                  <a:prstDash val="solid"/>
                </a:ln>
                <a:solidFill>
                  <a:srgbClr val="C00000"/>
                </a:solidFill>
                <a:ea typeface="Tahoma" panose="020B0604030504040204" pitchFamily="34" charset="0"/>
                <a:cs typeface="Arial" panose="020B0604020202020204" pitchFamily="34" charset="0"/>
              </a:rPr>
              <a:t>CÂN BẰNG HÓA HỌC</a:t>
            </a:r>
            <a:endParaRPr lang="vi-VN" sz="4400" b="1" dirty="0">
              <a:ln w="0">
                <a:noFill/>
                <a:prstDash val="solid"/>
              </a:ln>
              <a:solidFill>
                <a:srgbClr val="C00000"/>
              </a:solidFill>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96947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363865C4-B93B-83FE-D7CB-20492ADDDAAA}"/>
              </a:ext>
            </a:extLst>
          </p:cNvPr>
          <p:cNvGrpSpPr/>
          <p:nvPr/>
        </p:nvGrpSpPr>
        <p:grpSpPr>
          <a:xfrm>
            <a:off x="1685925" y="-190501"/>
            <a:ext cx="8820150" cy="1000125"/>
            <a:chOff x="1685925" y="-190501"/>
            <a:chExt cx="8820150" cy="980515"/>
          </a:xfrm>
        </p:grpSpPr>
        <p:sp>
          <p:nvSpPr>
            <p:cNvPr id="11" name="Rectangle: Rounded Corners 10">
              <a:extLst>
                <a:ext uri="{FF2B5EF4-FFF2-40B4-BE49-F238E27FC236}">
                  <a16:creationId xmlns:a16="http://schemas.microsoft.com/office/drawing/2014/main" xmlns="" id="{00BAE8F1-9072-B4BA-97C4-F78A56170257}"/>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p>
          </p:txBody>
        </p:sp>
        <p:sp>
          <p:nvSpPr>
            <p:cNvPr id="15" name="Channel Name">
              <a:extLst>
                <a:ext uri="{FF2B5EF4-FFF2-40B4-BE49-F238E27FC236}">
                  <a16:creationId xmlns:a16="http://schemas.microsoft.com/office/drawing/2014/main" xmlns="" id="{1525FC7B-A816-C638-3493-2BB285BCF7B3}"/>
                </a:ext>
              </a:extLst>
            </p:cNvPr>
            <p:cNvSpPr txBox="1"/>
            <p:nvPr/>
          </p:nvSpPr>
          <p:spPr>
            <a:xfrm>
              <a:off x="1781175" y="196985"/>
              <a:ext cx="8629650" cy="50692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cap="all"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Nguyên </a:t>
              </a:r>
              <a:r>
                <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lí chuyển dịch cân bằng Le Chatelier</a:t>
              </a:r>
            </a:p>
          </p:txBody>
        </p:sp>
      </p:grpSp>
      <p:grpSp>
        <p:nvGrpSpPr>
          <p:cNvPr id="43" name="Group 42">
            <a:extLst>
              <a:ext uri="{FF2B5EF4-FFF2-40B4-BE49-F238E27FC236}">
                <a16:creationId xmlns:a16="http://schemas.microsoft.com/office/drawing/2014/main" xmlns="" id="{B3A0AAAE-E405-2FBF-D31E-511ADB978608}"/>
              </a:ext>
            </a:extLst>
          </p:cNvPr>
          <p:cNvGrpSpPr/>
          <p:nvPr/>
        </p:nvGrpSpPr>
        <p:grpSpPr>
          <a:xfrm>
            <a:off x="222236" y="1095375"/>
            <a:ext cx="3469654" cy="5295900"/>
            <a:chOff x="222236" y="1095375"/>
            <a:chExt cx="3469654" cy="5295900"/>
          </a:xfrm>
        </p:grpSpPr>
        <p:pic>
          <p:nvPicPr>
            <p:cNvPr id="1026" name="Picture 2" descr="Nguyên lý Le Chatelier – Wikipedia tiếng Việt">
              <a:extLst>
                <a:ext uri="{FF2B5EF4-FFF2-40B4-BE49-F238E27FC236}">
                  <a16:creationId xmlns:a16="http://schemas.microsoft.com/office/drawing/2014/main" xmlns="" id="{B72FA10A-290A-2B73-3886-FBAE727FB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54" y="1095375"/>
              <a:ext cx="3307619"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F243CF13-A6B7-74E0-9D30-D4FA4F9485B7}"/>
                </a:ext>
              </a:extLst>
            </p:cNvPr>
            <p:cNvGrpSpPr/>
            <p:nvPr/>
          </p:nvGrpSpPr>
          <p:grpSpPr>
            <a:xfrm>
              <a:off x="222236" y="5505450"/>
              <a:ext cx="3469654" cy="885825"/>
              <a:chOff x="387971" y="5610225"/>
              <a:chExt cx="3469654" cy="885825"/>
            </a:xfrm>
          </p:grpSpPr>
          <p:sp>
            <p:nvSpPr>
              <p:cNvPr id="18" name="Rectangle: Rounded Corners 17">
                <a:extLst>
                  <a:ext uri="{FF2B5EF4-FFF2-40B4-BE49-F238E27FC236}">
                    <a16:creationId xmlns:a16="http://schemas.microsoft.com/office/drawing/2014/main" xmlns="" id="{F5104CB2-3D88-0B02-27A6-370563AEC6D4}"/>
                  </a:ext>
                </a:extLst>
              </p:cNvPr>
              <p:cNvSpPr/>
              <p:nvPr/>
            </p:nvSpPr>
            <p:spPr>
              <a:xfrm>
                <a:off x="387971" y="5610225"/>
                <a:ext cx="3469654" cy="88582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A82F668E-D556-C38D-1CA9-9BD43551BB0A}"/>
                  </a:ext>
                </a:extLst>
              </p:cNvPr>
              <p:cNvSpPr txBox="1"/>
              <p:nvPr/>
            </p:nvSpPr>
            <p:spPr>
              <a:xfrm>
                <a:off x="464171" y="5654598"/>
                <a:ext cx="3317254" cy="797078"/>
              </a:xfrm>
              <a:prstGeom prst="rect">
                <a:avLst/>
              </a:prstGeom>
              <a:noFill/>
            </p:spPr>
            <p:txBody>
              <a:bodyPr wrap="square" rtlCol="0">
                <a:spAutoFit/>
              </a:bodyPr>
              <a:lstStyle/>
              <a:p>
                <a:pPr algn="ctr">
                  <a:lnSpc>
                    <a:spcPct val="120000"/>
                  </a:lnSpc>
                </a:pPr>
                <a:r>
                  <a:rPr lang="en-US" sz="2000" b="1">
                    <a:solidFill>
                      <a:schemeClr val="bg1"/>
                    </a:solidFill>
                  </a:rPr>
                  <a:t>Le Chatelier (1850 - 1936, </a:t>
                </a:r>
              </a:p>
              <a:p>
                <a:pPr algn="ctr">
                  <a:lnSpc>
                    <a:spcPct val="120000"/>
                  </a:lnSpc>
                </a:pPr>
                <a:r>
                  <a:rPr lang="en-US" sz="2000" b="1">
                    <a:solidFill>
                      <a:schemeClr val="bg1"/>
                    </a:solidFill>
                  </a:rPr>
                  <a:t>nhà Hóa học người Pháp)</a:t>
                </a:r>
              </a:p>
            </p:txBody>
          </p:sp>
        </p:grpSp>
      </p:grpSp>
      <p:grpSp>
        <p:nvGrpSpPr>
          <p:cNvPr id="27" name="Group 26">
            <a:extLst>
              <a:ext uri="{FF2B5EF4-FFF2-40B4-BE49-F238E27FC236}">
                <a16:creationId xmlns:a16="http://schemas.microsoft.com/office/drawing/2014/main" xmlns="" id="{2685FE6A-B5D3-571C-884D-18C17DC38F8F}"/>
              </a:ext>
            </a:extLst>
          </p:cNvPr>
          <p:cNvGrpSpPr/>
          <p:nvPr/>
        </p:nvGrpSpPr>
        <p:grpSpPr>
          <a:xfrm>
            <a:off x="3973626" y="1349448"/>
            <a:ext cx="7475424" cy="1166410"/>
            <a:chOff x="620826" y="1349448"/>
            <a:chExt cx="7114585" cy="1166410"/>
          </a:xfrm>
        </p:grpSpPr>
        <p:sp>
          <p:nvSpPr>
            <p:cNvPr id="32" name="TextBox 31">
              <a:extLst>
                <a:ext uri="{FF2B5EF4-FFF2-40B4-BE49-F238E27FC236}">
                  <a16:creationId xmlns:a16="http://schemas.microsoft.com/office/drawing/2014/main" xmlns="" id="{AD2B848F-1461-D3AD-A30D-AC8327025482}"/>
                </a:ext>
              </a:extLst>
            </p:cNvPr>
            <p:cNvSpPr txBox="1"/>
            <p:nvPr/>
          </p:nvSpPr>
          <p:spPr>
            <a:xfrm>
              <a:off x="1116805" y="1349448"/>
              <a:ext cx="6618606" cy="1166410"/>
            </a:xfrm>
            <a:prstGeom prst="rect">
              <a:avLst/>
            </a:prstGeom>
            <a:noFill/>
          </p:spPr>
          <p:txBody>
            <a:bodyPr wrap="square" rtlCol="0">
              <a:spAutoFit/>
            </a:bodyPr>
            <a:lstStyle/>
            <a:p>
              <a:pPr algn="just">
                <a:lnSpc>
                  <a:spcPct val="120000"/>
                </a:lnSpc>
              </a:pPr>
              <a:r>
                <a:rPr lang="en-US" sz="2000"/>
                <a:t>Le Chatelier đã khám phá ra rằng, không chỉ sự thay đổi về nhiệt độ, mà cả sự thay đổi áp suất (nếu trong phản ứng có chất khí) và nồng độ cũng làm chuyển dịch cân bằng. </a:t>
              </a:r>
            </a:p>
          </p:txBody>
        </p:sp>
        <p:pic>
          <p:nvPicPr>
            <p:cNvPr id="35" name="Picture 3" descr="D:\PNG\PPT\3.16\Cool 3D Chemistry Middle School Student Pack\Cool 3D Chemistry Middle School Student Pack-16.png">
              <a:extLst>
                <a:ext uri="{FF2B5EF4-FFF2-40B4-BE49-F238E27FC236}">
                  <a16:creationId xmlns:a16="http://schemas.microsoft.com/office/drawing/2014/main" xmlns="" id="{2E4FA2F4-3E8F-2F2F-28C6-C91B8CDCF3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26" y="1408025"/>
              <a:ext cx="429178" cy="679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xmlns="" id="{3D32A5C4-5665-4732-740C-D1AA9C5A6D31}"/>
              </a:ext>
            </a:extLst>
          </p:cNvPr>
          <p:cNvGrpSpPr/>
          <p:nvPr/>
        </p:nvGrpSpPr>
        <p:grpSpPr>
          <a:xfrm>
            <a:off x="3973626" y="2660529"/>
            <a:ext cx="7475424" cy="1905073"/>
            <a:chOff x="3973626" y="2660529"/>
            <a:chExt cx="7475424" cy="1905073"/>
          </a:xfrm>
        </p:grpSpPr>
        <p:sp>
          <p:nvSpPr>
            <p:cNvPr id="38" name="TextBox 37">
              <a:extLst>
                <a:ext uri="{FF2B5EF4-FFF2-40B4-BE49-F238E27FC236}">
                  <a16:creationId xmlns:a16="http://schemas.microsoft.com/office/drawing/2014/main" xmlns="" id="{0081B5D4-AF91-751D-6491-EF6278902BA1}"/>
                </a:ext>
              </a:extLst>
            </p:cNvPr>
            <p:cNvSpPr txBox="1"/>
            <p:nvPr/>
          </p:nvSpPr>
          <p:spPr>
            <a:xfrm>
              <a:off x="4494760" y="2660529"/>
              <a:ext cx="6954290" cy="1905073"/>
            </a:xfrm>
            <a:prstGeom prst="rect">
              <a:avLst/>
            </a:prstGeom>
            <a:noFill/>
          </p:spPr>
          <p:txBody>
            <a:bodyPr wrap="square" rtlCol="0">
              <a:spAutoFit/>
            </a:bodyPr>
            <a:lstStyle/>
            <a:p>
              <a:pPr algn="just">
                <a:lnSpc>
                  <a:spcPct val="120000"/>
                </a:lnSpc>
              </a:pPr>
              <a:r>
                <a:rPr lang="vi-VN" sz="2000"/>
                <a:t>Ông phát biểu một cách tổng quát như sau: </a:t>
              </a:r>
              <a:r>
                <a:rPr lang="vi-VN" sz="2000" b="1"/>
                <a:t>Một phản ứng thuận nghịch đang ở trạng thái cân bằng khi chịu tác động từ bên ngoài như biến đổi nhiệt độ, nồng độ hay áp suất thì cân bằng sẽ chuyển dịch theo chiều làm giảm tác động bên ngoài đó. </a:t>
              </a:r>
              <a:endParaRPr lang="en-US" sz="2000" b="1"/>
            </a:p>
          </p:txBody>
        </p:sp>
        <p:pic>
          <p:nvPicPr>
            <p:cNvPr id="39" name="Picture 3" descr="D:\PNG\PPT\3.16\Cool 3D Chemistry Middle School Student Pack\Cool 3D Chemistry Middle School Student Pack-16.png">
              <a:extLst>
                <a:ext uri="{FF2B5EF4-FFF2-40B4-BE49-F238E27FC236}">
                  <a16:creationId xmlns:a16="http://schemas.microsoft.com/office/drawing/2014/main" xmlns="" id="{1AF06028-EC38-07FD-A4F0-30E33A73EF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3626" y="2719106"/>
              <a:ext cx="450945" cy="679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xmlns="" id="{214E2692-9578-D045-FB11-D4A3A3ED8A19}"/>
              </a:ext>
            </a:extLst>
          </p:cNvPr>
          <p:cNvGrpSpPr/>
          <p:nvPr/>
        </p:nvGrpSpPr>
        <p:grpSpPr>
          <a:xfrm>
            <a:off x="3959396" y="4697909"/>
            <a:ext cx="7623004" cy="1273747"/>
            <a:chOff x="3959396" y="4697909"/>
            <a:chExt cx="7623004" cy="1273747"/>
          </a:xfrm>
        </p:grpSpPr>
        <p:sp>
          <p:nvSpPr>
            <p:cNvPr id="40" name="TextBox 39">
              <a:extLst>
                <a:ext uri="{FF2B5EF4-FFF2-40B4-BE49-F238E27FC236}">
                  <a16:creationId xmlns:a16="http://schemas.microsoft.com/office/drawing/2014/main" xmlns="" id="{622D60FC-1736-4E75-5B80-982EB857080A}"/>
                </a:ext>
              </a:extLst>
            </p:cNvPr>
            <p:cNvSpPr txBox="1"/>
            <p:nvPr/>
          </p:nvSpPr>
          <p:spPr>
            <a:xfrm>
              <a:off x="4494759" y="4697909"/>
              <a:ext cx="7087641" cy="1273747"/>
            </a:xfrm>
            <a:prstGeom prst="rect">
              <a:avLst/>
            </a:prstGeom>
            <a:noFill/>
          </p:spPr>
          <p:txBody>
            <a:bodyPr wrap="square" rtlCol="0">
              <a:spAutoFit/>
            </a:bodyPr>
            <a:lstStyle/>
            <a:p>
              <a:pPr algn="just">
                <a:lnSpc>
                  <a:spcPct val="120000"/>
                </a:lnSpc>
              </a:pPr>
              <a:r>
                <a:rPr lang="vi-VN" sz="2200"/>
                <a:t>Phát biểu này được gọi là </a:t>
              </a:r>
              <a:r>
                <a:rPr lang="vi-VN" sz="2200" b="1">
                  <a:solidFill>
                    <a:srgbClr val="FF0000"/>
                  </a:solidFill>
                </a:rPr>
                <a:t>nguyên lí chuyển dịch cân bằng Le Chatelier</a:t>
              </a:r>
              <a:r>
                <a:rPr lang="vi-VN" sz="2200"/>
                <a:t>. Đây là một nguyên lí rất quan trọng được ứng dụng nhiều trong thực tiễn.</a:t>
              </a:r>
              <a:endParaRPr lang="en-US" sz="2200" b="1"/>
            </a:p>
          </p:txBody>
        </p:sp>
        <p:sp>
          <p:nvSpPr>
            <p:cNvPr id="41" name="Arrow: Right 40">
              <a:extLst>
                <a:ext uri="{FF2B5EF4-FFF2-40B4-BE49-F238E27FC236}">
                  <a16:creationId xmlns:a16="http://schemas.microsoft.com/office/drawing/2014/main" xmlns="" id="{3419B8D8-0D94-7EA1-2EC9-91BD25F0CBB5}"/>
                </a:ext>
              </a:extLst>
            </p:cNvPr>
            <p:cNvSpPr/>
            <p:nvPr/>
          </p:nvSpPr>
          <p:spPr>
            <a:xfrm>
              <a:off x="3959396" y="4749126"/>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0716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D:\PNG\PPT\3.16\Cool 3D Chemistry Middle School Student Pack\Cool 3D Chemistry Middle School Student Pack-28.png">
            <a:extLst>
              <a:ext uri="{FF2B5EF4-FFF2-40B4-BE49-F238E27FC236}">
                <a16:creationId xmlns:a16="http://schemas.microsoft.com/office/drawing/2014/main" xmlns="" id="{993E7978-7A8E-B16A-D06D-E5A2CB6E35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68" r="1"/>
          <a:stretch/>
        </p:blipFill>
        <p:spPr bwMode="auto">
          <a:xfrm rot="8643521">
            <a:off x="-1063329" y="-756810"/>
            <a:ext cx="3720332" cy="3195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68" r="1"/>
          <a:stretch/>
        </p:blipFill>
        <p:spPr bwMode="auto">
          <a:xfrm rot="8643521">
            <a:off x="9131447" y="4264632"/>
            <a:ext cx="3794185" cy="32586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752FF476-2E73-2938-707B-C07D082F0EFF}"/>
              </a:ext>
            </a:extLst>
          </p:cNvPr>
          <p:cNvSpPr/>
          <p:nvPr/>
        </p:nvSpPr>
        <p:spPr>
          <a:xfrm>
            <a:off x="0" y="6446520"/>
            <a:ext cx="12192000" cy="41147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41" t="71"/>
          <a:stretch/>
        </p:blipFill>
        <p:spPr bwMode="auto">
          <a:xfrm rot="14061617">
            <a:off x="-549654" y="571348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026808" y="2711406"/>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308646" y="573176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C60C0428-A151-8BC6-FC14-535D86D0E70F}"/>
              </a:ext>
            </a:extLst>
          </p:cNvPr>
          <p:cNvGrpSpPr/>
          <p:nvPr/>
        </p:nvGrpSpPr>
        <p:grpSpPr>
          <a:xfrm>
            <a:off x="1685925" y="3063455"/>
            <a:ext cx="8820150" cy="731090"/>
            <a:chOff x="1685925" y="-58621"/>
            <a:chExt cx="8820150" cy="716755"/>
          </a:xfrm>
        </p:grpSpPr>
        <p:sp>
          <p:nvSpPr>
            <p:cNvPr id="19" name="Rectangle: Rounded Corners 18">
              <a:extLst>
                <a:ext uri="{FF2B5EF4-FFF2-40B4-BE49-F238E27FC236}">
                  <a16:creationId xmlns:a16="http://schemas.microsoft.com/office/drawing/2014/main" xmlns="" id="{CA4CBECB-4402-D248-BF98-BC262E3D4345}"/>
                </a:ext>
              </a:extLst>
            </p:cNvPr>
            <p:cNvSpPr/>
            <p:nvPr/>
          </p:nvSpPr>
          <p:spPr>
            <a:xfrm>
              <a:off x="1685925" y="-58621"/>
              <a:ext cx="8820150" cy="71675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annel Name">
              <a:extLst>
                <a:ext uri="{FF2B5EF4-FFF2-40B4-BE49-F238E27FC236}">
                  <a16:creationId xmlns:a16="http://schemas.microsoft.com/office/drawing/2014/main" xmlns="" id="{F4641F80-4B97-CD0E-2325-D7177EC0E882}"/>
                </a:ext>
              </a:extLst>
            </p:cNvPr>
            <p:cNvSpPr txBox="1"/>
            <p:nvPr/>
          </p:nvSpPr>
          <p:spPr>
            <a:xfrm>
              <a:off x="1781175" y="64021"/>
              <a:ext cx="8629650" cy="471472"/>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1. ẢNH HƯỞNG CỦA NHIỆT ĐỘ TỚI CÂN BẰNG HÓA HỌC</a:t>
              </a:r>
            </a:p>
          </p:txBody>
        </p:sp>
      </p:grpSp>
      <p:sp>
        <p:nvSpPr>
          <p:cNvPr id="25" name="Rectangle 24">
            <a:extLst>
              <a:ext uri="{FF2B5EF4-FFF2-40B4-BE49-F238E27FC236}">
                <a16:creationId xmlns:a16="http://schemas.microsoft.com/office/drawing/2014/main" xmlns="" id="{E644A1E1-F15D-7767-21C2-5A5A72ACE331}"/>
              </a:ext>
            </a:extLst>
          </p:cNvPr>
          <p:cNvSpPr/>
          <p:nvPr/>
        </p:nvSpPr>
        <p:spPr>
          <a:xfrm flipV="1">
            <a:off x="0" y="0"/>
            <a:ext cx="12192000" cy="41147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5245779" y="-660888"/>
            <a:ext cx="3441021" cy="195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73138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39608"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C60C0428-A151-8BC6-FC14-535D86D0E70F}"/>
              </a:ext>
            </a:extLst>
          </p:cNvPr>
          <p:cNvGrpSpPr/>
          <p:nvPr/>
        </p:nvGrpSpPr>
        <p:grpSpPr>
          <a:xfrm>
            <a:off x="1685925" y="-190501"/>
            <a:ext cx="8820150" cy="1000125"/>
            <a:chOff x="1685925" y="-190501"/>
            <a:chExt cx="8820150" cy="980515"/>
          </a:xfrm>
        </p:grpSpPr>
        <p:sp>
          <p:nvSpPr>
            <p:cNvPr id="19" name="Rectangle: Rounded Corners 18">
              <a:extLst>
                <a:ext uri="{FF2B5EF4-FFF2-40B4-BE49-F238E27FC236}">
                  <a16:creationId xmlns:a16="http://schemas.microsoft.com/office/drawing/2014/main" xmlns="" id="{CA4CBECB-4402-D248-BF98-BC262E3D4345}"/>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annel Name">
              <a:extLst>
                <a:ext uri="{FF2B5EF4-FFF2-40B4-BE49-F238E27FC236}">
                  <a16:creationId xmlns:a16="http://schemas.microsoft.com/office/drawing/2014/main" xmlns="" id="{F4641F80-4B97-CD0E-2325-D7177EC0E882}"/>
                </a:ext>
              </a:extLst>
            </p:cNvPr>
            <p:cNvSpPr txBox="1"/>
            <p:nvPr/>
          </p:nvSpPr>
          <p:spPr>
            <a:xfrm>
              <a:off x="1781175" y="196985"/>
              <a:ext cx="8629650" cy="471472"/>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1. ẢNH HƯỞNG CỦA NHIỆT ĐỘ TỚI CÂN BẰNG HÓA HỌC</a:t>
              </a:r>
            </a:p>
          </p:txBody>
        </p:sp>
      </p:grpSp>
      <p:grpSp>
        <p:nvGrpSpPr>
          <p:cNvPr id="5" name="Group 4">
            <a:extLst>
              <a:ext uri="{FF2B5EF4-FFF2-40B4-BE49-F238E27FC236}">
                <a16:creationId xmlns:a16="http://schemas.microsoft.com/office/drawing/2014/main" xmlns="" id="{5D21789E-A897-343E-7C34-B44E54B5A523}"/>
              </a:ext>
            </a:extLst>
          </p:cNvPr>
          <p:cNvGrpSpPr/>
          <p:nvPr/>
        </p:nvGrpSpPr>
        <p:grpSpPr>
          <a:xfrm>
            <a:off x="498654" y="1225535"/>
            <a:ext cx="11194692" cy="976770"/>
            <a:chOff x="515226" y="1402817"/>
            <a:chExt cx="11194692" cy="1607083"/>
          </a:xfrm>
        </p:grpSpPr>
        <p:grpSp>
          <p:nvGrpSpPr>
            <p:cNvPr id="36" name="Group 35">
              <a:extLst>
                <a:ext uri="{FF2B5EF4-FFF2-40B4-BE49-F238E27FC236}">
                  <a16:creationId xmlns:a16="http://schemas.microsoft.com/office/drawing/2014/main" xmlns="" id="{7E702534-56F7-7DD7-4ADD-B53773659B42}"/>
                </a:ext>
              </a:extLst>
            </p:cNvPr>
            <p:cNvGrpSpPr/>
            <p:nvPr/>
          </p:nvGrpSpPr>
          <p:grpSpPr>
            <a:xfrm>
              <a:off x="515226" y="1402817"/>
              <a:ext cx="11194692" cy="1607083"/>
              <a:chOff x="365934" y="3626536"/>
              <a:chExt cx="15776324" cy="1430094"/>
            </a:xfrm>
          </p:grpSpPr>
          <p:sp>
            <p:nvSpPr>
              <p:cNvPr id="34" name="Rectangle: Rounded Corners 33">
                <a:extLst>
                  <a:ext uri="{FF2B5EF4-FFF2-40B4-BE49-F238E27FC236}">
                    <a16:creationId xmlns:a16="http://schemas.microsoft.com/office/drawing/2014/main" xmlns="" id="{A23381A5-85AE-A0F5-79DC-E2824598F371}"/>
                  </a:ext>
                </a:extLst>
              </p:cNvPr>
              <p:cNvSpPr/>
              <p:nvPr/>
            </p:nvSpPr>
            <p:spPr>
              <a:xfrm rot="21540000">
                <a:off x="418119" y="3626536"/>
                <a:ext cx="15527842" cy="1430094"/>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1C9541C-5150-2346-BE2D-51CC14E0FEB2}"/>
                  </a:ext>
                </a:extLst>
              </p:cNvPr>
              <p:cNvSpPr/>
              <p:nvPr/>
            </p:nvSpPr>
            <p:spPr>
              <a:xfrm>
                <a:off x="365934" y="3801438"/>
                <a:ext cx="15776324" cy="1092591"/>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43A6CCA0-0DEB-B2B2-3E19-A02B6A316685}"/>
                </a:ext>
              </a:extLst>
            </p:cNvPr>
            <p:cNvSpPr txBox="1"/>
            <p:nvPr/>
          </p:nvSpPr>
          <p:spPr>
            <a:xfrm>
              <a:off x="697218" y="1779033"/>
              <a:ext cx="10947386" cy="461217"/>
            </a:xfrm>
            <a:prstGeom prst="rect">
              <a:avLst/>
            </a:prstGeom>
            <a:noFill/>
          </p:spPr>
          <p:txBody>
            <a:bodyPr wrap="square" rtlCol="0">
              <a:spAutoFit/>
            </a:bodyPr>
            <a:lstStyle/>
            <a:p>
              <a:pPr>
                <a:lnSpc>
                  <a:spcPct val="120000"/>
                </a:lnSpc>
              </a:pPr>
              <a:r>
                <a:rPr lang="en-US" sz="2200" smtClean="0"/>
                <a:t>Xét phản ứng trong thí nghiệm (1) như sau:</a:t>
              </a:r>
            </a:p>
          </p:txBody>
        </p:sp>
      </p:grpSp>
      <p:grpSp>
        <p:nvGrpSpPr>
          <p:cNvPr id="6" name="Group 5">
            <a:extLst>
              <a:ext uri="{FF2B5EF4-FFF2-40B4-BE49-F238E27FC236}">
                <a16:creationId xmlns:a16="http://schemas.microsoft.com/office/drawing/2014/main" xmlns="" id="{A56E6A92-0B5A-106B-D39E-0FC4850AF554}"/>
              </a:ext>
            </a:extLst>
          </p:cNvPr>
          <p:cNvGrpSpPr/>
          <p:nvPr/>
        </p:nvGrpSpPr>
        <p:grpSpPr>
          <a:xfrm>
            <a:off x="2498712" y="2429472"/>
            <a:ext cx="6263641" cy="671232"/>
            <a:chOff x="2987040" y="2304846"/>
            <a:chExt cx="6263641" cy="671232"/>
          </a:xfrm>
        </p:grpSpPr>
        <p:grpSp>
          <p:nvGrpSpPr>
            <p:cNvPr id="7" name="Group 6">
              <a:extLst>
                <a:ext uri="{FF2B5EF4-FFF2-40B4-BE49-F238E27FC236}">
                  <a16:creationId xmlns:a16="http://schemas.microsoft.com/office/drawing/2014/main" xmlns="" id="{5BE8D6ED-ABE5-FA12-B16C-B5DAFAAAD163}"/>
                </a:ext>
              </a:extLst>
            </p:cNvPr>
            <p:cNvGrpSpPr/>
            <p:nvPr/>
          </p:nvGrpSpPr>
          <p:grpSpPr>
            <a:xfrm>
              <a:off x="2987040" y="2304846"/>
              <a:ext cx="3627120" cy="671232"/>
              <a:chOff x="4282440" y="2538693"/>
              <a:chExt cx="3627120" cy="671232"/>
            </a:xfrm>
          </p:grpSpPr>
          <p:sp>
            <p:nvSpPr>
              <p:cNvPr id="16" name="Rectangle 15">
                <a:extLst>
                  <a:ext uri="{FF2B5EF4-FFF2-40B4-BE49-F238E27FC236}">
                    <a16:creationId xmlns:a16="http://schemas.microsoft.com/office/drawing/2014/main" xmlns="" id="{636DDD7F-C0D8-9279-B1AF-95BD062F59FC}"/>
                  </a:ext>
                </a:extLst>
              </p:cNvPr>
              <p:cNvSpPr/>
              <p:nvPr/>
            </p:nvSpPr>
            <p:spPr>
              <a:xfrm>
                <a:off x="4282440" y="2538693"/>
                <a:ext cx="362712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06DC293-03F8-2F48-20E4-46273FDACEEA}"/>
                  </a:ext>
                </a:extLst>
              </p:cNvPr>
              <p:cNvSpPr txBox="1"/>
              <p:nvPr/>
            </p:nvSpPr>
            <p:spPr>
              <a:xfrm>
                <a:off x="4358986" y="2622224"/>
                <a:ext cx="3474028" cy="523220"/>
              </a:xfrm>
              <a:prstGeom prst="rect">
                <a:avLst/>
              </a:prstGeom>
              <a:noFill/>
            </p:spPr>
            <p:txBody>
              <a:bodyPr wrap="none" rtlCol="0">
                <a:spAutoFit/>
              </a:bodyPr>
              <a:lstStyle/>
              <a:p>
                <a:pPr algn="ctr"/>
                <a:r>
                  <a:rPr lang="en-US" sz="2800" b="1">
                    <a:solidFill>
                      <a:srgbClr val="FF0000"/>
                    </a:solidFill>
                    <a:latin typeface="+mj-lt"/>
                  </a:rPr>
                  <a:t>2NO</a:t>
                </a:r>
                <a:r>
                  <a:rPr lang="en-US" sz="2800" b="1" baseline="-25000">
                    <a:solidFill>
                      <a:srgbClr val="FF0000"/>
                    </a:solidFill>
                    <a:latin typeface="+mj-lt"/>
                  </a:rPr>
                  <a:t>2</a:t>
                </a:r>
                <a:r>
                  <a:rPr lang="en-US" sz="2800" b="1">
                    <a:solidFill>
                      <a:srgbClr val="FF0000"/>
                    </a:solidFill>
                    <a:latin typeface="+mj-lt"/>
                  </a:rPr>
                  <a:t>(g)  ⇌  N</a:t>
                </a:r>
                <a:r>
                  <a:rPr lang="en-US" sz="2800" b="1" baseline="-25000">
                    <a:solidFill>
                      <a:srgbClr val="FF0000"/>
                    </a:solidFill>
                    <a:latin typeface="+mj-lt"/>
                  </a:rPr>
                  <a:t>2</a:t>
                </a:r>
                <a:r>
                  <a:rPr lang="en-US" sz="2800" b="1">
                    <a:solidFill>
                      <a:srgbClr val="FF0000"/>
                    </a:solidFill>
                    <a:latin typeface="+mj-lt"/>
                  </a:rPr>
                  <a:t>O</a:t>
                </a:r>
                <a:r>
                  <a:rPr lang="en-US" sz="2800" b="1" baseline="-25000">
                    <a:solidFill>
                      <a:srgbClr val="FF0000"/>
                    </a:solidFill>
                    <a:latin typeface="+mj-lt"/>
                  </a:rPr>
                  <a:t>4</a:t>
                </a:r>
                <a:r>
                  <a:rPr lang="en-US" sz="2800" b="1">
                    <a:solidFill>
                      <a:srgbClr val="FF0000"/>
                    </a:solidFill>
                    <a:latin typeface="+mj-lt"/>
                  </a:rPr>
                  <a:t>(g)</a:t>
                </a:r>
              </a:p>
            </p:txBody>
          </p:sp>
        </p:grpSp>
        <p:grpSp>
          <p:nvGrpSpPr>
            <p:cNvPr id="8" name="Group 7">
              <a:extLst>
                <a:ext uri="{FF2B5EF4-FFF2-40B4-BE49-F238E27FC236}">
                  <a16:creationId xmlns:a16="http://schemas.microsoft.com/office/drawing/2014/main" xmlns="" id="{5425553E-24D4-78F4-9A04-9C7B7B38EE68}"/>
                </a:ext>
              </a:extLst>
            </p:cNvPr>
            <p:cNvGrpSpPr/>
            <p:nvPr/>
          </p:nvGrpSpPr>
          <p:grpSpPr>
            <a:xfrm>
              <a:off x="6580043" y="2314647"/>
              <a:ext cx="2670638" cy="612327"/>
              <a:chOff x="6315248" y="4305372"/>
              <a:chExt cx="2670638" cy="612327"/>
            </a:xfrm>
          </p:grpSpPr>
          <p:sp>
            <p:nvSpPr>
              <p:cNvPr id="12" name="TextBox 11">
                <a:extLst>
                  <a:ext uri="{FF2B5EF4-FFF2-40B4-BE49-F238E27FC236}">
                    <a16:creationId xmlns:a16="http://schemas.microsoft.com/office/drawing/2014/main" xmlns="" id="{5F4D0798-EB4E-DD87-375B-1984AC65C5CC}"/>
                  </a:ext>
                </a:extLst>
              </p:cNvPr>
              <p:cNvSpPr txBox="1"/>
              <p:nvPr/>
            </p:nvSpPr>
            <p:spPr>
              <a:xfrm>
                <a:off x="6315248" y="4356648"/>
                <a:ext cx="2670638" cy="561051"/>
              </a:xfrm>
              <a:prstGeom prst="rect">
                <a:avLst/>
              </a:prstGeom>
              <a:noFill/>
            </p:spPr>
            <p:txBody>
              <a:bodyPr wrap="square" rtlCol="0">
                <a:spAutoFit/>
              </a:bodyPr>
              <a:lstStyle/>
              <a:p>
                <a:pPr>
                  <a:lnSpc>
                    <a:spcPct val="120000"/>
                  </a:lnSpc>
                </a:pPr>
                <a:r>
                  <a:rPr lang="en-US" sz="2800" b="1">
                    <a:latin typeface="+mj-lt"/>
                    <a:sym typeface="Symbol" panose="05050102010706020507" pitchFamily="18" charset="2"/>
                  </a:rPr>
                  <a:t></a:t>
                </a:r>
                <a:r>
                  <a:rPr lang="en-US" sz="2800" b="1" baseline="-25000">
                    <a:latin typeface="+mj-lt"/>
                    <a:sym typeface="Symbol" panose="05050102010706020507" pitchFamily="18" charset="2"/>
                  </a:rPr>
                  <a:t>r</a:t>
                </a:r>
                <a:r>
                  <a:rPr lang="en-US" sz="2800" b="1">
                    <a:latin typeface="+mj-lt"/>
                    <a:sym typeface="Symbol" panose="05050102010706020507" pitchFamily="18" charset="2"/>
                  </a:rPr>
                  <a:t>H</a:t>
                </a:r>
                <a:r>
                  <a:rPr lang="en-US" sz="2800" b="1" baseline="-25000">
                    <a:latin typeface="+mj-lt"/>
                    <a:sym typeface="Symbol" panose="05050102010706020507" pitchFamily="18" charset="2"/>
                  </a:rPr>
                  <a:t>298</a:t>
                </a:r>
                <a:r>
                  <a:rPr lang="en-US" sz="2800" b="1">
                    <a:latin typeface="+mj-lt"/>
                    <a:sym typeface="Symbol" panose="05050102010706020507" pitchFamily="18" charset="2"/>
                  </a:rPr>
                  <a:t> = -58 kJ</a:t>
                </a:r>
                <a:endParaRPr lang="en-US" sz="2800" b="1">
                  <a:latin typeface="+mj-lt"/>
                </a:endParaRPr>
              </a:p>
            </p:txBody>
          </p:sp>
          <p:sp>
            <p:nvSpPr>
              <p:cNvPr id="14" name="TextBox 13">
                <a:extLst>
                  <a:ext uri="{FF2B5EF4-FFF2-40B4-BE49-F238E27FC236}">
                    <a16:creationId xmlns:a16="http://schemas.microsoft.com/office/drawing/2014/main" xmlns="" id="{2EEE7C79-2447-113D-FA3B-F481A5732646}"/>
                  </a:ext>
                </a:extLst>
              </p:cNvPr>
              <p:cNvSpPr txBox="1"/>
              <p:nvPr/>
            </p:nvSpPr>
            <p:spPr>
              <a:xfrm>
                <a:off x="6969125" y="4305372"/>
                <a:ext cx="330200" cy="410946"/>
              </a:xfrm>
              <a:prstGeom prst="rect">
                <a:avLst/>
              </a:prstGeom>
              <a:noFill/>
            </p:spPr>
            <p:txBody>
              <a:bodyPr wrap="square" rtlCol="0">
                <a:spAutoFit/>
              </a:bodyPr>
              <a:lstStyle/>
              <a:p>
                <a:pPr>
                  <a:lnSpc>
                    <a:spcPct val="120000"/>
                  </a:lnSpc>
                </a:pPr>
                <a:r>
                  <a:rPr lang="en-US" sz="1900" b="1">
                    <a:latin typeface="+mj-lt"/>
                    <a:sym typeface="Symbol" panose="05050102010706020507" pitchFamily="18" charset="2"/>
                  </a:rPr>
                  <a:t>o</a:t>
                </a:r>
                <a:endParaRPr lang="en-US" sz="1900" b="1">
                  <a:latin typeface="+mj-lt"/>
                </a:endParaRPr>
              </a:p>
            </p:txBody>
          </p:sp>
        </p:grpSp>
      </p:grpSp>
      <p:grpSp>
        <p:nvGrpSpPr>
          <p:cNvPr id="26" name="Group 25">
            <a:extLst>
              <a:ext uri="{FF2B5EF4-FFF2-40B4-BE49-F238E27FC236}">
                <a16:creationId xmlns:a16="http://schemas.microsoft.com/office/drawing/2014/main" xmlns="" id="{80FBE284-E3A4-3230-8106-508CDFAC044F}"/>
              </a:ext>
            </a:extLst>
          </p:cNvPr>
          <p:cNvGrpSpPr/>
          <p:nvPr/>
        </p:nvGrpSpPr>
        <p:grpSpPr>
          <a:xfrm>
            <a:off x="887111" y="3125458"/>
            <a:ext cx="10409207" cy="3308671"/>
            <a:chOff x="516940" y="323850"/>
            <a:chExt cx="10409207" cy="3308671"/>
          </a:xfrm>
        </p:grpSpPr>
        <p:sp>
          <p:nvSpPr>
            <p:cNvPr id="27" name="Rectangle 26">
              <a:extLst>
                <a:ext uri="{FF2B5EF4-FFF2-40B4-BE49-F238E27FC236}">
                  <a16:creationId xmlns:a16="http://schemas.microsoft.com/office/drawing/2014/main" xmlns="" id="{3A0192F1-E5C5-25D5-BCF7-338438FD4777}"/>
                </a:ext>
              </a:extLst>
            </p:cNvPr>
            <p:cNvSpPr/>
            <p:nvPr/>
          </p:nvSpPr>
          <p:spPr>
            <a:xfrm>
              <a:off x="901174" y="627391"/>
              <a:ext cx="10024973" cy="3005130"/>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129B4314-3EEA-70A7-4DC9-714CAF55202C}"/>
                </a:ext>
              </a:extLst>
            </p:cNvPr>
            <p:cNvSpPr/>
            <p:nvPr/>
          </p:nvSpPr>
          <p:spPr>
            <a:xfrm>
              <a:off x="901174" y="627392"/>
              <a:ext cx="10024973"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5ED762BE-A64C-03BD-B3AD-E6362DA21532}"/>
                </a:ext>
              </a:extLst>
            </p:cNvPr>
            <p:cNvGrpSpPr/>
            <p:nvPr/>
          </p:nvGrpSpPr>
          <p:grpSpPr>
            <a:xfrm>
              <a:off x="516940" y="323850"/>
              <a:ext cx="914400" cy="914400"/>
              <a:chOff x="666750" y="619125"/>
              <a:chExt cx="914400" cy="914400"/>
            </a:xfrm>
          </p:grpSpPr>
          <p:sp>
            <p:nvSpPr>
              <p:cNvPr id="31" name="Oval 30">
                <a:extLst>
                  <a:ext uri="{FF2B5EF4-FFF2-40B4-BE49-F238E27FC236}">
                    <a16:creationId xmlns:a16="http://schemas.microsoft.com/office/drawing/2014/main" xmlns="" id="{6D3ECD4E-CEFF-3ADF-8059-50EAC109CF6D}"/>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A12D9036-87F5-4629-770D-7AB27D35A660}"/>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37" name="Block Arc 36">
                <a:extLst>
                  <a:ext uri="{FF2B5EF4-FFF2-40B4-BE49-F238E27FC236}">
                    <a16:creationId xmlns:a16="http://schemas.microsoft.com/office/drawing/2014/main" xmlns="" id="{7BB2AF57-2AF5-3C21-E057-B1ECD2CC08B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a:extLst>
                  <a:ext uri="{FF2B5EF4-FFF2-40B4-BE49-F238E27FC236}">
                    <a16:creationId xmlns:a16="http://schemas.microsoft.com/office/drawing/2014/main" xmlns="" id="{274E2B14-C6A9-6F12-BB11-F83CA397A89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a:extLst>
                  <a:ext uri="{FF2B5EF4-FFF2-40B4-BE49-F238E27FC236}">
                    <a16:creationId xmlns:a16="http://schemas.microsoft.com/office/drawing/2014/main" xmlns="" id="{62DE1FF4-8EBD-4E7B-7194-CEE337EE79C1}"/>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a:extLst>
                  <a:ext uri="{FF2B5EF4-FFF2-40B4-BE49-F238E27FC236}">
                    <a16:creationId xmlns:a16="http://schemas.microsoft.com/office/drawing/2014/main" xmlns="" id="{42004776-6985-A8EE-AD04-2182CD490C8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FDEA17A3-5CF6-A3B8-36ED-6856C83754CF}"/>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944F6A7B-2BFA-F98E-6B2D-2061A5A1F1D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xmlns="" id="{6EBD4BD8-DD8A-85F9-3F17-E84E594FF621}"/>
                </a:ext>
              </a:extLst>
            </p:cNvPr>
            <p:cNvSpPr txBox="1"/>
            <p:nvPr/>
          </p:nvSpPr>
          <p:spPr>
            <a:xfrm>
              <a:off x="1355139" y="1064419"/>
              <a:ext cx="9503361" cy="2362185"/>
            </a:xfrm>
            <a:prstGeom prst="rect">
              <a:avLst/>
            </a:prstGeom>
            <a:noFill/>
          </p:spPr>
          <p:txBody>
            <a:bodyPr wrap="square" rtlCol="0">
              <a:spAutoFit/>
            </a:bodyPr>
            <a:lstStyle/>
            <a:p>
              <a:pPr algn="just">
                <a:lnSpc>
                  <a:spcPct val="125000"/>
                </a:lnSpc>
              </a:pPr>
              <a:r>
                <a:rPr lang="vi-VN" sz="2200"/>
                <a:t>Từ thí nghiệm 1, hãy cho biết:</a:t>
              </a:r>
            </a:p>
            <a:p>
              <a:pPr algn="just">
                <a:lnSpc>
                  <a:spcPct val="125000"/>
                </a:lnSpc>
              </a:pPr>
              <a:r>
                <a:rPr lang="vi-VN" sz="2200" smtClean="0"/>
                <a:t>a) </a:t>
              </a:r>
              <a:r>
                <a:rPr lang="en-US" sz="2400" smtClean="0"/>
                <a:t>Chiều </a:t>
              </a:r>
              <a:r>
                <a:rPr lang="en-US" sz="2400"/>
                <a:t>nào của phản ứng </a:t>
              </a:r>
              <a:r>
                <a:rPr lang="en-US" sz="2400" smtClean="0"/>
                <a:t>là </a:t>
              </a:r>
              <a:r>
                <a:rPr lang="en-US" sz="2400"/>
                <a:t>chiều thu nhiệt và chiều nào là chiều tỏa nhiệt</a:t>
              </a:r>
              <a:r>
                <a:rPr lang="en-US" sz="2400" smtClean="0"/>
                <a:t>?</a:t>
              </a:r>
            </a:p>
            <a:p>
              <a:pPr algn="just">
                <a:lnSpc>
                  <a:spcPct val="125000"/>
                </a:lnSpc>
              </a:pPr>
              <a:r>
                <a:rPr lang="vi-VN" sz="2200" smtClean="0"/>
                <a:t>b</a:t>
              </a:r>
              <a:r>
                <a:rPr lang="vi-VN" sz="2200"/>
                <a:t>) </a:t>
              </a:r>
              <a:r>
                <a:rPr lang="en-US" sz="2400" smtClean="0"/>
                <a:t>K</a:t>
              </a:r>
              <a:r>
                <a:rPr lang="vi-VN" sz="2400" smtClean="0"/>
                <a:t>hi </a:t>
              </a:r>
              <a:r>
                <a:rPr lang="vi-VN" sz="2400"/>
                <a:t>làm lạnh bình (2) và khi làm nóng bình (3) thì cân bằng trong mỗi bình chuyển dịch theo chiều toả nhiệt hay thu nhiệt.</a:t>
              </a:r>
              <a:endParaRPr lang="vi-VN" sz="2200"/>
            </a:p>
          </p:txBody>
        </p:sp>
      </p:grpSp>
    </p:spTree>
    <p:extLst>
      <p:ext uri="{BB962C8B-B14F-4D97-AF65-F5344CB8AC3E}">
        <p14:creationId xmlns:p14="http://schemas.microsoft.com/office/powerpoint/2010/main" val="216504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xmlns="" id="{BCB5951C-A876-5ACF-FC7A-EA42CC6748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54E8F85D-3538-ED03-3DD3-1D02A7B4C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EEC1551-26D0-CD9F-7B09-F23C36BD32B0}"/>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421B6035-15EC-3DBA-8449-A41D257C7B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PNG\PPT\3.16\Cool 3D Chemistry Middle School Student Pack\Cool 3D Chemistry Middle School Student Pack-34.png">
            <a:extLst>
              <a:ext uri="{FF2B5EF4-FFF2-40B4-BE49-F238E27FC236}">
                <a16:creationId xmlns:a16="http://schemas.microsoft.com/office/drawing/2014/main" xmlns="" id="{F7721238-F2A2-6C5D-A597-BE003292A5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PNG\PPT\3.16\Cool 3D Chemistry Middle School Student Pack\Cool 3D Chemistry Middle School Student Pack-28.png">
            <a:extLst>
              <a:ext uri="{FF2B5EF4-FFF2-40B4-BE49-F238E27FC236}">
                <a16:creationId xmlns:a16="http://schemas.microsoft.com/office/drawing/2014/main" xmlns="" id="{C22FB114-08CF-ED1D-9E06-C9C42625A4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PNG\PPT\3.16\Cool 3D Chemistry Middle School Student Pack\Cool 3D Chemistry Middle School Student Pack-34.png">
            <a:extLst>
              <a:ext uri="{FF2B5EF4-FFF2-40B4-BE49-F238E27FC236}">
                <a16:creationId xmlns:a16="http://schemas.microsoft.com/office/drawing/2014/main" xmlns="" id="{3E56A2F2-AEEC-4FF5-7FCD-0800D07EE8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3D1D6082-CB40-1225-1C75-EAF3BE3582B1}"/>
              </a:ext>
            </a:extLst>
          </p:cNvPr>
          <p:cNvSpPr/>
          <p:nvPr/>
        </p:nvSpPr>
        <p:spPr>
          <a:xfrm>
            <a:off x="5493940" y="3937852"/>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34" name="Group 33">
            <a:extLst>
              <a:ext uri="{FF2B5EF4-FFF2-40B4-BE49-F238E27FC236}">
                <a16:creationId xmlns:a16="http://schemas.microsoft.com/office/drawing/2014/main" xmlns="" id="{912794FF-3682-6BFF-72B0-306F2BF3C92E}"/>
              </a:ext>
            </a:extLst>
          </p:cNvPr>
          <p:cNvGrpSpPr/>
          <p:nvPr/>
        </p:nvGrpSpPr>
        <p:grpSpPr>
          <a:xfrm>
            <a:off x="1176694" y="4937155"/>
            <a:ext cx="10056262" cy="1200329"/>
            <a:chOff x="1137752" y="5314893"/>
            <a:chExt cx="10056262" cy="1200329"/>
          </a:xfrm>
        </p:grpSpPr>
        <p:sp>
          <p:nvSpPr>
            <p:cNvPr id="38" name="Oval 37">
              <a:extLst>
                <a:ext uri="{FF2B5EF4-FFF2-40B4-BE49-F238E27FC236}">
                  <a16:creationId xmlns:a16="http://schemas.microsoft.com/office/drawing/2014/main" xmlns="" id="{8B2B589B-CCA1-3BD8-DACC-63440F7441D7}"/>
                </a:ext>
              </a:extLst>
            </p:cNvPr>
            <p:cNvSpPr/>
            <p:nvPr/>
          </p:nvSpPr>
          <p:spPr>
            <a:xfrm>
              <a:off x="1137752" y="5436431"/>
              <a:ext cx="590550" cy="5905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a:t>a</a:t>
              </a:r>
            </a:p>
          </p:txBody>
        </p:sp>
        <p:sp>
          <p:nvSpPr>
            <p:cNvPr id="21" name="TextBox 20">
              <a:extLst>
                <a:ext uri="{FF2B5EF4-FFF2-40B4-BE49-F238E27FC236}">
                  <a16:creationId xmlns:a16="http://schemas.microsoft.com/office/drawing/2014/main" xmlns="" id="{149B724A-C527-C45A-E215-A7D05D13BC9F}"/>
                </a:ext>
              </a:extLst>
            </p:cNvPr>
            <p:cNvSpPr txBox="1"/>
            <p:nvPr/>
          </p:nvSpPr>
          <p:spPr>
            <a:xfrm>
              <a:off x="1827220" y="5314893"/>
              <a:ext cx="9366794" cy="1200329"/>
            </a:xfrm>
            <a:prstGeom prst="rect">
              <a:avLst/>
            </a:prstGeom>
            <a:noFill/>
          </p:spPr>
          <p:txBody>
            <a:bodyPr wrap="square" rtlCol="0">
              <a:spAutoFit/>
            </a:bodyPr>
            <a:lstStyle/>
            <a:p>
              <a:pPr>
                <a:lnSpc>
                  <a:spcPct val="150000"/>
                </a:lnSpc>
              </a:pPr>
              <a:r>
                <a:rPr lang="en-US" sz="2400"/>
                <a:t>Phản ứng thuận tỏa nhiệt </a:t>
              </a:r>
              <a:r>
                <a:rPr lang="en-US" sz="2400" smtClean="0"/>
                <a:t>vì</a:t>
              </a:r>
              <a:r>
                <a:rPr lang="en-US" sz="2400" smtClean="0">
                  <a:sym typeface="Symbol" panose="05050102010706020507" pitchFamily="18" charset="2"/>
                </a:rPr>
                <a:t></a:t>
              </a:r>
              <a:r>
                <a:rPr lang="en-US" sz="2400" baseline="-25000">
                  <a:sym typeface="Symbol" panose="05050102010706020507" pitchFamily="18" charset="2"/>
                </a:rPr>
                <a:t>r</a:t>
              </a:r>
              <a:r>
                <a:rPr lang="en-US" sz="2400">
                  <a:sym typeface="Symbol" panose="05050102010706020507" pitchFamily="18" charset="2"/>
                </a:rPr>
                <a:t>H</a:t>
              </a:r>
              <a:r>
                <a:rPr lang="en-US" sz="2400" baseline="-25000">
                  <a:sym typeface="Symbol" panose="05050102010706020507" pitchFamily="18" charset="2"/>
                </a:rPr>
                <a:t>298</a:t>
              </a:r>
              <a:r>
                <a:rPr lang="en-US" sz="2400">
                  <a:sym typeface="Symbol" panose="05050102010706020507" pitchFamily="18" charset="2"/>
                </a:rPr>
                <a:t> </a:t>
              </a:r>
              <a:r>
                <a:rPr lang="en-US" sz="2400"/>
                <a:t> = −</a:t>
              </a:r>
              <a:r>
                <a:rPr lang="en-US" sz="2400" smtClean="0"/>
                <a:t>58 kJ</a:t>
              </a:r>
              <a:r>
                <a:rPr lang="en-US" sz="2400"/>
                <a:t> &lt; 0</a:t>
              </a:r>
            </a:p>
            <a:p>
              <a:pPr>
                <a:lnSpc>
                  <a:spcPct val="150000"/>
                </a:lnSpc>
              </a:pPr>
              <a:r>
                <a:rPr lang="en-US" sz="2400"/>
                <a:t>Phản ứng nghịch thu nhiệt </a:t>
              </a:r>
              <a:r>
                <a:rPr lang="en-US" sz="2400" smtClean="0"/>
                <a:t>vì</a:t>
              </a:r>
              <a:r>
                <a:rPr lang="en-US" sz="2400" smtClean="0">
                  <a:sym typeface="Symbol" panose="05050102010706020507" pitchFamily="18" charset="2"/>
                </a:rPr>
                <a:t></a:t>
              </a:r>
              <a:r>
                <a:rPr lang="en-US" sz="2400" baseline="-25000">
                  <a:sym typeface="Symbol" panose="05050102010706020507" pitchFamily="18" charset="2"/>
                </a:rPr>
                <a:t>r</a:t>
              </a:r>
              <a:r>
                <a:rPr lang="en-US" sz="2400">
                  <a:sym typeface="Symbol" panose="05050102010706020507" pitchFamily="18" charset="2"/>
                </a:rPr>
                <a:t>H</a:t>
              </a:r>
              <a:r>
                <a:rPr lang="en-US" sz="2400" baseline="-25000">
                  <a:sym typeface="Symbol" panose="05050102010706020507" pitchFamily="18" charset="2"/>
                </a:rPr>
                <a:t>298</a:t>
              </a:r>
              <a:r>
                <a:rPr lang="en-US" sz="2400">
                  <a:sym typeface="Symbol" panose="05050102010706020507" pitchFamily="18" charset="2"/>
                </a:rPr>
                <a:t> </a:t>
              </a:r>
              <a:r>
                <a:rPr lang="en-US" sz="2400"/>
                <a:t> </a:t>
              </a:r>
              <a:r>
                <a:rPr lang="en-US" sz="2400" smtClean="0"/>
                <a:t>= +58 kJ</a:t>
              </a:r>
              <a:r>
                <a:rPr lang="en-US" sz="2400"/>
                <a:t> &gt; 0</a:t>
              </a:r>
            </a:p>
          </p:txBody>
        </p:sp>
      </p:grpSp>
      <p:grpSp>
        <p:nvGrpSpPr>
          <p:cNvPr id="23" name="Group 22">
            <a:extLst>
              <a:ext uri="{FF2B5EF4-FFF2-40B4-BE49-F238E27FC236}">
                <a16:creationId xmlns:a16="http://schemas.microsoft.com/office/drawing/2014/main" xmlns="" id="{9053DF12-467F-A475-6BF7-90F6F68ABC69}"/>
              </a:ext>
            </a:extLst>
          </p:cNvPr>
          <p:cNvGrpSpPr/>
          <p:nvPr/>
        </p:nvGrpSpPr>
        <p:grpSpPr>
          <a:xfrm>
            <a:off x="2964179" y="2959593"/>
            <a:ext cx="6263641" cy="671232"/>
            <a:chOff x="2987040" y="2304846"/>
            <a:chExt cx="6263641" cy="671232"/>
          </a:xfrm>
        </p:grpSpPr>
        <p:grpSp>
          <p:nvGrpSpPr>
            <p:cNvPr id="24" name="Group 23">
              <a:extLst>
                <a:ext uri="{FF2B5EF4-FFF2-40B4-BE49-F238E27FC236}">
                  <a16:creationId xmlns:a16="http://schemas.microsoft.com/office/drawing/2014/main" xmlns="" id="{02F8D8B6-B027-A96E-E82E-6E317823F5C2}"/>
                </a:ext>
              </a:extLst>
            </p:cNvPr>
            <p:cNvGrpSpPr/>
            <p:nvPr/>
          </p:nvGrpSpPr>
          <p:grpSpPr>
            <a:xfrm>
              <a:off x="2987040" y="2304846"/>
              <a:ext cx="3627120" cy="671232"/>
              <a:chOff x="4282440" y="2538693"/>
              <a:chExt cx="3627120" cy="671232"/>
            </a:xfrm>
          </p:grpSpPr>
          <p:sp>
            <p:nvSpPr>
              <p:cNvPr id="32" name="Rectangle 31">
                <a:extLst>
                  <a:ext uri="{FF2B5EF4-FFF2-40B4-BE49-F238E27FC236}">
                    <a16:creationId xmlns:a16="http://schemas.microsoft.com/office/drawing/2014/main" xmlns="" id="{FEEF0205-DEE9-1121-BA45-E4511084DA0F}"/>
                  </a:ext>
                </a:extLst>
              </p:cNvPr>
              <p:cNvSpPr/>
              <p:nvPr/>
            </p:nvSpPr>
            <p:spPr>
              <a:xfrm>
                <a:off x="4282440" y="2538693"/>
                <a:ext cx="362712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035FB03-B168-0E2A-0263-D265BC20360B}"/>
                  </a:ext>
                </a:extLst>
              </p:cNvPr>
              <p:cNvSpPr txBox="1"/>
              <p:nvPr/>
            </p:nvSpPr>
            <p:spPr>
              <a:xfrm>
                <a:off x="4358986" y="2622224"/>
                <a:ext cx="3474028" cy="523220"/>
              </a:xfrm>
              <a:prstGeom prst="rect">
                <a:avLst/>
              </a:prstGeom>
              <a:noFill/>
            </p:spPr>
            <p:txBody>
              <a:bodyPr wrap="none" rtlCol="0">
                <a:spAutoFit/>
              </a:bodyPr>
              <a:lstStyle/>
              <a:p>
                <a:pPr algn="ctr"/>
                <a:r>
                  <a:rPr lang="en-US" sz="2800" b="1">
                    <a:solidFill>
                      <a:srgbClr val="FF0000"/>
                    </a:solidFill>
                    <a:latin typeface="+mj-lt"/>
                  </a:rPr>
                  <a:t>2NO</a:t>
                </a:r>
                <a:r>
                  <a:rPr lang="en-US" sz="2800" b="1" baseline="-25000">
                    <a:solidFill>
                      <a:srgbClr val="FF0000"/>
                    </a:solidFill>
                    <a:latin typeface="+mj-lt"/>
                  </a:rPr>
                  <a:t>2</a:t>
                </a:r>
                <a:r>
                  <a:rPr lang="en-US" sz="2800" b="1">
                    <a:solidFill>
                      <a:srgbClr val="FF0000"/>
                    </a:solidFill>
                    <a:latin typeface="+mj-lt"/>
                  </a:rPr>
                  <a:t>(g)  ⇌  N</a:t>
                </a:r>
                <a:r>
                  <a:rPr lang="en-US" sz="2800" b="1" baseline="-25000">
                    <a:solidFill>
                      <a:srgbClr val="FF0000"/>
                    </a:solidFill>
                    <a:latin typeface="+mj-lt"/>
                  </a:rPr>
                  <a:t>2</a:t>
                </a:r>
                <a:r>
                  <a:rPr lang="en-US" sz="2800" b="1">
                    <a:solidFill>
                      <a:srgbClr val="FF0000"/>
                    </a:solidFill>
                    <a:latin typeface="+mj-lt"/>
                  </a:rPr>
                  <a:t>O</a:t>
                </a:r>
                <a:r>
                  <a:rPr lang="en-US" sz="2800" b="1" baseline="-25000">
                    <a:solidFill>
                      <a:srgbClr val="FF0000"/>
                    </a:solidFill>
                    <a:latin typeface="+mj-lt"/>
                  </a:rPr>
                  <a:t>4</a:t>
                </a:r>
                <a:r>
                  <a:rPr lang="en-US" sz="2800" b="1">
                    <a:solidFill>
                      <a:srgbClr val="FF0000"/>
                    </a:solidFill>
                    <a:latin typeface="+mj-lt"/>
                  </a:rPr>
                  <a:t>(g)</a:t>
                </a:r>
              </a:p>
            </p:txBody>
          </p:sp>
        </p:grpSp>
        <p:grpSp>
          <p:nvGrpSpPr>
            <p:cNvPr id="25" name="Group 24">
              <a:extLst>
                <a:ext uri="{FF2B5EF4-FFF2-40B4-BE49-F238E27FC236}">
                  <a16:creationId xmlns:a16="http://schemas.microsoft.com/office/drawing/2014/main" xmlns="" id="{7FB34E29-65A0-9F2F-1347-70E459E3BB43}"/>
                </a:ext>
              </a:extLst>
            </p:cNvPr>
            <p:cNvGrpSpPr/>
            <p:nvPr/>
          </p:nvGrpSpPr>
          <p:grpSpPr>
            <a:xfrm>
              <a:off x="6580043" y="2314647"/>
              <a:ext cx="2670638" cy="612327"/>
              <a:chOff x="6315248" y="4305372"/>
              <a:chExt cx="2670638" cy="612327"/>
            </a:xfrm>
          </p:grpSpPr>
          <p:sp>
            <p:nvSpPr>
              <p:cNvPr id="30" name="TextBox 29">
                <a:extLst>
                  <a:ext uri="{FF2B5EF4-FFF2-40B4-BE49-F238E27FC236}">
                    <a16:creationId xmlns:a16="http://schemas.microsoft.com/office/drawing/2014/main" xmlns="" id="{7A7FEDD3-2BE1-8B8B-8EAE-E2F8199D3183}"/>
                  </a:ext>
                </a:extLst>
              </p:cNvPr>
              <p:cNvSpPr txBox="1"/>
              <p:nvPr/>
            </p:nvSpPr>
            <p:spPr>
              <a:xfrm>
                <a:off x="6315248" y="4356648"/>
                <a:ext cx="2670638" cy="561051"/>
              </a:xfrm>
              <a:prstGeom prst="rect">
                <a:avLst/>
              </a:prstGeom>
              <a:noFill/>
            </p:spPr>
            <p:txBody>
              <a:bodyPr wrap="square" rtlCol="0">
                <a:spAutoFit/>
              </a:bodyPr>
              <a:lstStyle/>
              <a:p>
                <a:pPr>
                  <a:lnSpc>
                    <a:spcPct val="120000"/>
                  </a:lnSpc>
                </a:pPr>
                <a:r>
                  <a:rPr lang="en-US" sz="2800" b="1">
                    <a:latin typeface="+mj-lt"/>
                    <a:sym typeface="Symbol" panose="05050102010706020507" pitchFamily="18" charset="2"/>
                  </a:rPr>
                  <a:t></a:t>
                </a:r>
                <a:r>
                  <a:rPr lang="en-US" sz="2800" b="1" baseline="-25000">
                    <a:latin typeface="+mj-lt"/>
                    <a:sym typeface="Symbol" panose="05050102010706020507" pitchFamily="18" charset="2"/>
                  </a:rPr>
                  <a:t>r</a:t>
                </a:r>
                <a:r>
                  <a:rPr lang="en-US" sz="2800" b="1">
                    <a:latin typeface="+mj-lt"/>
                    <a:sym typeface="Symbol" panose="05050102010706020507" pitchFamily="18" charset="2"/>
                  </a:rPr>
                  <a:t>H</a:t>
                </a:r>
                <a:r>
                  <a:rPr lang="en-US" sz="2800" b="1" baseline="-25000">
                    <a:latin typeface="+mj-lt"/>
                    <a:sym typeface="Symbol" panose="05050102010706020507" pitchFamily="18" charset="2"/>
                  </a:rPr>
                  <a:t>298</a:t>
                </a:r>
                <a:r>
                  <a:rPr lang="en-US" sz="2800" b="1">
                    <a:latin typeface="+mj-lt"/>
                    <a:sym typeface="Symbol" panose="05050102010706020507" pitchFamily="18" charset="2"/>
                  </a:rPr>
                  <a:t> = -58 kJ</a:t>
                </a:r>
                <a:endParaRPr lang="en-US" sz="2800" b="1">
                  <a:latin typeface="+mj-lt"/>
                </a:endParaRPr>
              </a:p>
            </p:txBody>
          </p:sp>
          <p:sp>
            <p:nvSpPr>
              <p:cNvPr id="31" name="TextBox 30">
                <a:extLst>
                  <a:ext uri="{FF2B5EF4-FFF2-40B4-BE49-F238E27FC236}">
                    <a16:creationId xmlns:a16="http://schemas.microsoft.com/office/drawing/2014/main" xmlns="" id="{7FC3C44D-CAFF-5729-ED55-5767242C1B65}"/>
                  </a:ext>
                </a:extLst>
              </p:cNvPr>
              <p:cNvSpPr txBox="1"/>
              <p:nvPr/>
            </p:nvSpPr>
            <p:spPr>
              <a:xfrm>
                <a:off x="6969125" y="4305372"/>
                <a:ext cx="330200" cy="410946"/>
              </a:xfrm>
              <a:prstGeom prst="rect">
                <a:avLst/>
              </a:prstGeom>
              <a:noFill/>
            </p:spPr>
            <p:txBody>
              <a:bodyPr wrap="square" rtlCol="0">
                <a:spAutoFit/>
              </a:bodyPr>
              <a:lstStyle/>
              <a:p>
                <a:pPr>
                  <a:lnSpc>
                    <a:spcPct val="120000"/>
                  </a:lnSpc>
                </a:pPr>
                <a:r>
                  <a:rPr lang="en-US" sz="1900" b="1">
                    <a:latin typeface="+mj-lt"/>
                    <a:sym typeface="Symbol" panose="05050102010706020507" pitchFamily="18" charset="2"/>
                  </a:rPr>
                  <a:t>o</a:t>
                </a:r>
                <a:endParaRPr lang="en-US" sz="1900" b="1">
                  <a:latin typeface="+mj-lt"/>
                </a:endParaRPr>
              </a:p>
            </p:txBody>
          </p:sp>
        </p:grpSp>
      </p:grpSp>
      <p:grpSp>
        <p:nvGrpSpPr>
          <p:cNvPr id="35" name="Group 34">
            <a:extLst>
              <a:ext uri="{FF2B5EF4-FFF2-40B4-BE49-F238E27FC236}">
                <a16:creationId xmlns:a16="http://schemas.microsoft.com/office/drawing/2014/main" xmlns="" id="{80FBE284-E3A4-3230-8106-508CDFAC044F}"/>
              </a:ext>
            </a:extLst>
          </p:cNvPr>
          <p:cNvGrpSpPr/>
          <p:nvPr/>
        </p:nvGrpSpPr>
        <p:grpSpPr>
          <a:xfrm>
            <a:off x="891396" y="161029"/>
            <a:ext cx="10409207" cy="2335422"/>
            <a:chOff x="516940" y="323850"/>
            <a:chExt cx="10409207" cy="2335422"/>
          </a:xfrm>
        </p:grpSpPr>
        <p:sp>
          <p:nvSpPr>
            <p:cNvPr id="36" name="Rectangle 35">
              <a:extLst>
                <a:ext uri="{FF2B5EF4-FFF2-40B4-BE49-F238E27FC236}">
                  <a16:creationId xmlns:a16="http://schemas.microsoft.com/office/drawing/2014/main" xmlns="" id="{3A0192F1-E5C5-25D5-BCF7-338438FD4777}"/>
                </a:ext>
              </a:extLst>
            </p:cNvPr>
            <p:cNvSpPr/>
            <p:nvPr/>
          </p:nvSpPr>
          <p:spPr>
            <a:xfrm>
              <a:off x="901174" y="627391"/>
              <a:ext cx="10024973" cy="203188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29B4314-3EEA-70A7-4DC9-714CAF55202C}"/>
                </a:ext>
              </a:extLst>
            </p:cNvPr>
            <p:cNvSpPr/>
            <p:nvPr/>
          </p:nvSpPr>
          <p:spPr>
            <a:xfrm>
              <a:off x="901174" y="627392"/>
              <a:ext cx="10024973"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5ED762BE-A64C-03BD-B3AD-E6362DA21532}"/>
                </a:ext>
              </a:extLst>
            </p:cNvPr>
            <p:cNvGrpSpPr/>
            <p:nvPr/>
          </p:nvGrpSpPr>
          <p:grpSpPr>
            <a:xfrm>
              <a:off x="516940" y="323850"/>
              <a:ext cx="914400" cy="914400"/>
              <a:chOff x="666750" y="619125"/>
              <a:chExt cx="914400" cy="914400"/>
            </a:xfrm>
          </p:grpSpPr>
          <p:sp>
            <p:nvSpPr>
              <p:cNvPr id="41" name="Oval 40">
                <a:extLst>
                  <a:ext uri="{FF2B5EF4-FFF2-40B4-BE49-F238E27FC236}">
                    <a16:creationId xmlns:a16="http://schemas.microsoft.com/office/drawing/2014/main" xmlns="" id="{6D3ECD4E-CEFF-3ADF-8059-50EAC109CF6D}"/>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A12D9036-87F5-4629-770D-7AB27D35A660}"/>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43" name="Block Arc 42">
                <a:extLst>
                  <a:ext uri="{FF2B5EF4-FFF2-40B4-BE49-F238E27FC236}">
                    <a16:creationId xmlns:a16="http://schemas.microsoft.com/office/drawing/2014/main" xmlns="" id="{7BB2AF57-2AF5-3C21-E057-B1ECD2CC08B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a:extLst>
                  <a:ext uri="{FF2B5EF4-FFF2-40B4-BE49-F238E27FC236}">
                    <a16:creationId xmlns:a16="http://schemas.microsoft.com/office/drawing/2014/main" xmlns="" id="{274E2B14-C6A9-6F12-BB11-F83CA397A89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lock Arc 44">
                <a:extLst>
                  <a:ext uri="{FF2B5EF4-FFF2-40B4-BE49-F238E27FC236}">
                    <a16:creationId xmlns:a16="http://schemas.microsoft.com/office/drawing/2014/main" xmlns="" id="{62DE1FF4-8EBD-4E7B-7194-CEE337EE79C1}"/>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xmlns="" id="{42004776-6985-A8EE-AD04-2182CD490C8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FDEA17A3-5CF6-A3B8-36ED-6856C83754CF}"/>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944F6A7B-2BFA-F98E-6B2D-2061A5A1F1D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xmlns="" id="{6EBD4BD8-DD8A-85F9-3F17-E84E594FF621}"/>
                </a:ext>
              </a:extLst>
            </p:cNvPr>
            <p:cNvSpPr txBox="1"/>
            <p:nvPr/>
          </p:nvSpPr>
          <p:spPr>
            <a:xfrm>
              <a:off x="1355139" y="1064419"/>
              <a:ext cx="9503361" cy="1438855"/>
            </a:xfrm>
            <a:prstGeom prst="rect">
              <a:avLst/>
            </a:prstGeom>
            <a:noFill/>
          </p:spPr>
          <p:txBody>
            <a:bodyPr wrap="square" rtlCol="0">
              <a:spAutoFit/>
            </a:bodyPr>
            <a:lstStyle/>
            <a:p>
              <a:pPr algn="just">
                <a:lnSpc>
                  <a:spcPct val="125000"/>
                </a:lnSpc>
              </a:pPr>
              <a:r>
                <a:rPr lang="vi-VN" sz="2200"/>
                <a:t>Từ thí nghiệm 1, hãy cho biết:</a:t>
              </a:r>
            </a:p>
            <a:p>
              <a:pPr algn="just">
                <a:lnSpc>
                  <a:spcPct val="125000"/>
                </a:lnSpc>
              </a:pPr>
              <a:r>
                <a:rPr lang="vi-VN" sz="2200" smtClean="0"/>
                <a:t>a) </a:t>
              </a:r>
              <a:r>
                <a:rPr lang="en-US" sz="2400" smtClean="0"/>
                <a:t>Chiều </a:t>
              </a:r>
              <a:r>
                <a:rPr lang="en-US" sz="2400"/>
                <a:t>nào của phản ứng (1) là chiều thu nhiệt và chiều nào là chiều tỏa nhiệt</a:t>
              </a:r>
              <a:r>
                <a:rPr lang="en-US" sz="2400" smtClean="0"/>
                <a:t>?</a:t>
              </a:r>
            </a:p>
          </p:txBody>
        </p:sp>
      </p:grpSp>
    </p:spTree>
    <p:extLst>
      <p:ext uri="{BB962C8B-B14F-4D97-AF65-F5344CB8AC3E}">
        <p14:creationId xmlns:p14="http://schemas.microsoft.com/office/powerpoint/2010/main" val="1015630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xmlns="" id="{BCB5951C-A876-5ACF-FC7A-EA42CC6748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54E8F85D-3538-ED03-3DD3-1D02A7B4C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EEC1551-26D0-CD9F-7B09-F23C36BD32B0}"/>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421B6035-15EC-3DBA-8449-A41D257C7B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PNG\PPT\3.16\Cool 3D Chemistry Middle School Student Pack\Cool 3D Chemistry Middle School Student Pack-34.png">
            <a:extLst>
              <a:ext uri="{FF2B5EF4-FFF2-40B4-BE49-F238E27FC236}">
                <a16:creationId xmlns:a16="http://schemas.microsoft.com/office/drawing/2014/main" xmlns="" id="{F7721238-F2A2-6C5D-A597-BE003292A5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PNG\PPT\3.16\Cool 3D Chemistry Middle School Student Pack\Cool 3D Chemistry Middle School Student Pack-28.png">
            <a:extLst>
              <a:ext uri="{FF2B5EF4-FFF2-40B4-BE49-F238E27FC236}">
                <a16:creationId xmlns:a16="http://schemas.microsoft.com/office/drawing/2014/main" xmlns="" id="{C22FB114-08CF-ED1D-9E06-C9C42625A4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PNG\PPT\3.16\Cool 3D Chemistry Middle School Student Pack\Cool 3D Chemistry Middle School Student Pack-34.png">
            <a:extLst>
              <a:ext uri="{FF2B5EF4-FFF2-40B4-BE49-F238E27FC236}">
                <a16:creationId xmlns:a16="http://schemas.microsoft.com/office/drawing/2014/main" xmlns="" id="{3E56A2F2-AEEC-4FF5-7FCD-0800D07EE8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3D1D6082-CB40-1225-1C75-EAF3BE3582B1}"/>
              </a:ext>
            </a:extLst>
          </p:cNvPr>
          <p:cNvSpPr/>
          <p:nvPr/>
        </p:nvSpPr>
        <p:spPr>
          <a:xfrm>
            <a:off x="5493940" y="3644900"/>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34" name="Group 33">
            <a:extLst>
              <a:ext uri="{FF2B5EF4-FFF2-40B4-BE49-F238E27FC236}">
                <a16:creationId xmlns:a16="http://schemas.microsoft.com/office/drawing/2014/main" xmlns="" id="{912794FF-3682-6BFF-72B0-306F2BF3C92E}"/>
              </a:ext>
            </a:extLst>
          </p:cNvPr>
          <p:cNvGrpSpPr/>
          <p:nvPr/>
        </p:nvGrpSpPr>
        <p:grpSpPr>
          <a:xfrm>
            <a:off x="1111178" y="4244876"/>
            <a:ext cx="10547421" cy="2308324"/>
            <a:chOff x="1137752" y="5314893"/>
            <a:chExt cx="10056262" cy="2308324"/>
          </a:xfrm>
        </p:grpSpPr>
        <p:sp>
          <p:nvSpPr>
            <p:cNvPr id="38" name="Oval 37">
              <a:extLst>
                <a:ext uri="{FF2B5EF4-FFF2-40B4-BE49-F238E27FC236}">
                  <a16:creationId xmlns:a16="http://schemas.microsoft.com/office/drawing/2014/main" xmlns="" id="{8B2B589B-CCA1-3BD8-DACC-63440F7441D7}"/>
                </a:ext>
              </a:extLst>
            </p:cNvPr>
            <p:cNvSpPr/>
            <p:nvPr/>
          </p:nvSpPr>
          <p:spPr>
            <a:xfrm>
              <a:off x="1137752" y="5436431"/>
              <a:ext cx="590550" cy="5905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smtClean="0"/>
                <a:t>b</a:t>
              </a:r>
              <a:endParaRPr lang="en-US" sz="2800" b="1"/>
            </a:p>
          </p:txBody>
        </p:sp>
        <p:sp>
          <p:nvSpPr>
            <p:cNvPr id="21" name="TextBox 20">
              <a:extLst>
                <a:ext uri="{FF2B5EF4-FFF2-40B4-BE49-F238E27FC236}">
                  <a16:creationId xmlns:a16="http://schemas.microsoft.com/office/drawing/2014/main" xmlns="" id="{149B724A-C527-C45A-E215-A7D05D13BC9F}"/>
                </a:ext>
              </a:extLst>
            </p:cNvPr>
            <p:cNvSpPr txBox="1"/>
            <p:nvPr/>
          </p:nvSpPr>
          <p:spPr>
            <a:xfrm>
              <a:off x="1827220" y="5314893"/>
              <a:ext cx="9366794" cy="2308324"/>
            </a:xfrm>
            <a:prstGeom prst="rect">
              <a:avLst/>
            </a:prstGeom>
            <a:noFill/>
          </p:spPr>
          <p:txBody>
            <a:bodyPr wrap="square" rtlCol="0">
              <a:spAutoFit/>
            </a:bodyPr>
            <a:lstStyle/>
            <a:p>
              <a:pPr>
                <a:lnSpc>
                  <a:spcPct val="150000"/>
                </a:lnSpc>
              </a:pPr>
              <a:r>
                <a:rPr lang="en-US" sz="2400"/>
                <a:t>Khi làm lạnh bình (2) cân bằng chuyển dịch theo chiều phản ứng tỏa nhiệt (giảm tác động giảm nhiệt độ).</a:t>
              </a:r>
            </a:p>
            <a:p>
              <a:pPr>
                <a:lnSpc>
                  <a:spcPct val="150000"/>
                </a:lnSpc>
              </a:pPr>
              <a:r>
                <a:rPr lang="en-US" sz="2400"/>
                <a:t>Khi làm nóng bình (3) cân bằng chuyển dịch theo chiều phản ứng thu nhiệt (giảm tác động tăng nhiệt độ).</a:t>
              </a:r>
            </a:p>
          </p:txBody>
        </p:sp>
      </p:grpSp>
      <p:grpSp>
        <p:nvGrpSpPr>
          <p:cNvPr id="23" name="Group 22">
            <a:extLst>
              <a:ext uri="{FF2B5EF4-FFF2-40B4-BE49-F238E27FC236}">
                <a16:creationId xmlns:a16="http://schemas.microsoft.com/office/drawing/2014/main" xmlns="" id="{9053DF12-467F-A475-6BF7-90F6F68ABC69}"/>
              </a:ext>
            </a:extLst>
          </p:cNvPr>
          <p:cNvGrpSpPr/>
          <p:nvPr/>
        </p:nvGrpSpPr>
        <p:grpSpPr>
          <a:xfrm>
            <a:off x="2964179" y="2743200"/>
            <a:ext cx="6263641" cy="671232"/>
            <a:chOff x="2987040" y="2304846"/>
            <a:chExt cx="6263641" cy="671232"/>
          </a:xfrm>
        </p:grpSpPr>
        <p:grpSp>
          <p:nvGrpSpPr>
            <p:cNvPr id="24" name="Group 23">
              <a:extLst>
                <a:ext uri="{FF2B5EF4-FFF2-40B4-BE49-F238E27FC236}">
                  <a16:creationId xmlns:a16="http://schemas.microsoft.com/office/drawing/2014/main" xmlns="" id="{02F8D8B6-B027-A96E-E82E-6E317823F5C2}"/>
                </a:ext>
              </a:extLst>
            </p:cNvPr>
            <p:cNvGrpSpPr/>
            <p:nvPr/>
          </p:nvGrpSpPr>
          <p:grpSpPr>
            <a:xfrm>
              <a:off x="2987040" y="2304846"/>
              <a:ext cx="3627120" cy="671232"/>
              <a:chOff x="4282440" y="2538693"/>
              <a:chExt cx="3627120" cy="671232"/>
            </a:xfrm>
          </p:grpSpPr>
          <p:sp>
            <p:nvSpPr>
              <p:cNvPr id="32" name="Rectangle 31">
                <a:extLst>
                  <a:ext uri="{FF2B5EF4-FFF2-40B4-BE49-F238E27FC236}">
                    <a16:creationId xmlns:a16="http://schemas.microsoft.com/office/drawing/2014/main" xmlns="" id="{FEEF0205-DEE9-1121-BA45-E4511084DA0F}"/>
                  </a:ext>
                </a:extLst>
              </p:cNvPr>
              <p:cNvSpPr/>
              <p:nvPr/>
            </p:nvSpPr>
            <p:spPr>
              <a:xfrm>
                <a:off x="4282440" y="2538693"/>
                <a:ext cx="362712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035FB03-B168-0E2A-0263-D265BC20360B}"/>
                  </a:ext>
                </a:extLst>
              </p:cNvPr>
              <p:cNvSpPr txBox="1"/>
              <p:nvPr/>
            </p:nvSpPr>
            <p:spPr>
              <a:xfrm>
                <a:off x="4358986" y="2622224"/>
                <a:ext cx="3474028" cy="523220"/>
              </a:xfrm>
              <a:prstGeom prst="rect">
                <a:avLst/>
              </a:prstGeom>
              <a:noFill/>
            </p:spPr>
            <p:txBody>
              <a:bodyPr wrap="none" rtlCol="0">
                <a:spAutoFit/>
              </a:bodyPr>
              <a:lstStyle/>
              <a:p>
                <a:pPr algn="ctr"/>
                <a:r>
                  <a:rPr lang="en-US" sz="2800" b="1">
                    <a:solidFill>
                      <a:srgbClr val="FF0000"/>
                    </a:solidFill>
                    <a:latin typeface="+mj-lt"/>
                  </a:rPr>
                  <a:t>2NO</a:t>
                </a:r>
                <a:r>
                  <a:rPr lang="en-US" sz="2800" b="1" baseline="-25000">
                    <a:solidFill>
                      <a:srgbClr val="FF0000"/>
                    </a:solidFill>
                    <a:latin typeface="+mj-lt"/>
                  </a:rPr>
                  <a:t>2</a:t>
                </a:r>
                <a:r>
                  <a:rPr lang="en-US" sz="2800" b="1">
                    <a:solidFill>
                      <a:srgbClr val="FF0000"/>
                    </a:solidFill>
                    <a:latin typeface="+mj-lt"/>
                  </a:rPr>
                  <a:t>(g)  ⇌  N</a:t>
                </a:r>
                <a:r>
                  <a:rPr lang="en-US" sz="2800" b="1" baseline="-25000">
                    <a:solidFill>
                      <a:srgbClr val="FF0000"/>
                    </a:solidFill>
                    <a:latin typeface="+mj-lt"/>
                  </a:rPr>
                  <a:t>2</a:t>
                </a:r>
                <a:r>
                  <a:rPr lang="en-US" sz="2800" b="1">
                    <a:solidFill>
                      <a:srgbClr val="FF0000"/>
                    </a:solidFill>
                    <a:latin typeface="+mj-lt"/>
                  </a:rPr>
                  <a:t>O</a:t>
                </a:r>
                <a:r>
                  <a:rPr lang="en-US" sz="2800" b="1" baseline="-25000">
                    <a:solidFill>
                      <a:srgbClr val="FF0000"/>
                    </a:solidFill>
                    <a:latin typeface="+mj-lt"/>
                  </a:rPr>
                  <a:t>4</a:t>
                </a:r>
                <a:r>
                  <a:rPr lang="en-US" sz="2800" b="1">
                    <a:solidFill>
                      <a:srgbClr val="FF0000"/>
                    </a:solidFill>
                    <a:latin typeface="+mj-lt"/>
                  </a:rPr>
                  <a:t>(g)</a:t>
                </a:r>
              </a:p>
            </p:txBody>
          </p:sp>
        </p:grpSp>
        <p:grpSp>
          <p:nvGrpSpPr>
            <p:cNvPr id="25" name="Group 24">
              <a:extLst>
                <a:ext uri="{FF2B5EF4-FFF2-40B4-BE49-F238E27FC236}">
                  <a16:creationId xmlns:a16="http://schemas.microsoft.com/office/drawing/2014/main" xmlns="" id="{7FB34E29-65A0-9F2F-1347-70E459E3BB43}"/>
                </a:ext>
              </a:extLst>
            </p:cNvPr>
            <p:cNvGrpSpPr/>
            <p:nvPr/>
          </p:nvGrpSpPr>
          <p:grpSpPr>
            <a:xfrm>
              <a:off x="6580043" y="2314647"/>
              <a:ext cx="2670638" cy="612327"/>
              <a:chOff x="6315248" y="4305372"/>
              <a:chExt cx="2670638" cy="612327"/>
            </a:xfrm>
          </p:grpSpPr>
          <p:sp>
            <p:nvSpPr>
              <p:cNvPr id="30" name="TextBox 29">
                <a:extLst>
                  <a:ext uri="{FF2B5EF4-FFF2-40B4-BE49-F238E27FC236}">
                    <a16:creationId xmlns:a16="http://schemas.microsoft.com/office/drawing/2014/main" xmlns="" id="{7A7FEDD3-2BE1-8B8B-8EAE-E2F8199D3183}"/>
                  </a:ext>
                </a:extLst>
              </p:cNvPr>
              <p:cNvSpPr txBox="1"/>
              <p:nvPr/>
            </p:nvSpPr>
            <p:spPr>
              <a:xfrm>
                <a:off x="6315248" y="4356648"/>
                <a:ext cx="2670638" cy="561051"/>
              </a:xfrm>
              <a:prstGeom prst="rect">
                <a:avLst/>
              </a:prstGeom>
              <a:noFill/>
            </p:spPr>
            <p:txBody>
              <a:bodyPr wrap="square" rtlCol="0">
                <a:spAutoFit/>
              </a:bodyPr>
              <a:lstStyle/>
              <a:p>
                <a:pPr>
                  <a:lnSpc>
                    <a:spcPct val="120000"/>
                  </a:lnSpc>
                </a:pPr>
                <a:r>
                  <a:rPr lang="en-US" sz="2800" b="1">
                    <a:latin typeface="+mj-lt"/>
                    <a:sym typeface="Symbol" panose="05050102010706020507" pitchFamily="18" charset="2"/>
                  </a:rPr>
                  <a:t></a:t>
                </a:r>
                <a:r>
                  <a:rPr lang="en-US" sz="2800" b="1" baseline="-25000">
                    <a:latin typeface="+mj-lt"/>
                    <a:sym typeface="Symbol" panose="05050102010706020507" pitchFamily="18" charset="2"/>
                  </a:rPr>
                  <a:t>r</a:t>
                </a:r>
                <a:r>
                  <a:rPr lang="en-US" sz="2800" b="1">
                    <a:latin typeface="+mj-lt"/>
                    <a:sym typeface="Symbol" panose="05050102010706020507" pitchFamily="18" charset="2"/>
                  </a:rPr>
                  <a:t>H</a:t>
                </a:r>
                <a:r>
                  <a:rPr lang="en-US" sz="2800" b="1" baseline="-25000">
                    <a:latin typeface="+mj-lt"/>
                    <a:sym typeface="Symbol" panose="05050102010706020507" pitchFamily="18" charset="2"/>
                  </a:rPr>
                  <a:t>298</a:t>
                </a:r>
                <a:r>
                  <a:rPr lang="en-US" sz="2800" b="1">
                    <a:latin typeface="+mj-lt"/>
                    <a:sym typeface="Symbol" panose="05050102010706020507" pitchFamily="18" charset="2"/>
                  </a:rPr>
                  <a:t> = -58 kJ</a:t>
                </a:r>
                <a:endParaRPr lang="en-US" sz="2800" b="1">
                  <a:latin typeface="+mj-lt"/>
                </a:endParaRPr>
              </a:p>
            </p:txBody>
          </p:sp>
          <p:sp>
            <p:nvSpPr>
              <p:cNvPr id="31" name="TextBox 30">
                <a:extLst>
                  <a:ext uri="{FF2B5EF4-FFF2-40B4-BE49-F238E27FC236}">
                    <a16:creationId xmlns:a16="http://schemas.microsoft.com/office/drawing/2014/main" xmlns="" id="{7FC3C44D-CAFF-5729-ED55-5767242C1B65}"/>
                  </a:ext>
                </a:extLst>
              </p:cNvPr>
              <p:cNvSpPr txBox="1"/>
              <p:nvPr/>
            </p:nvSpPr>
            <p:spPr>
              <a:xfrm>
                <a:off x="6969125" y="4305372"/>
                <a:ext cx="330200" cy="410946"/>
              </a:xfrm>
              <a:prstGeom prst="rect">
                <a:avLst/>
              </a:prstGeom>
              <a:noFill/>
            </p:spPr>
            <p:txBody>
              <a:bodyPr wrap="square" rtlCol="0">
                <a:spAutoFit/>
              </a:bodyPr>
              <a:lstStyle/>
              <a:p>
                <a:pPr>
                  <a:lnSpc>
                    <a:spcPct val="120000"/>
                  </a:lnSpc>
                </a:pPr>
                <a:r>
                  <a:rPr lang="en-US" sz="1900" b="1">
                    <a:latin typeface="+mj-lt"/>
                    <a:sym typeface="Symbol" panose="05050102010706020507" pitchFamily="18" charset="2"/>
                  </a:rPr>
                  <a:t>o</a:t>
                </a:r>
                <a:endParaRPr lang="en-US" sz="1900" b="1">
                  <a:latin typeface="+mj-lt"/>
                </a:endParaRPr>
              </a:p>
            </p:txBody>
          </p:sp>
        </p:grpSp>
      </p:grpSp>
      <p:grpSp>
        <p:nvGrpSpPr>
          <p:cNvPr id="35" name="Group 34">
            <a:extLst>
              <a:ext uri="{FF2B5EF4-FFF2-40B4-BE49-F238E27FC236}">
                <a16:creationId xmlns:a16="http://schemas.microsoft.com/office/drawing/2014/main" xmlns="" id="{80FBE284-E3A4-3230-8106-508CDFAC044F}"/>
              </a:ext>
            </a:extLst>
          </p:cNvPr>
          <p:cNvGrpSpPr/>
          <p:nvPr/>
        </p:nvGrpSpPr>
        <p:grpSpPr>
          <a:xfrm>
            <a:off x="891396" y="161029"/>
            <a:ext cx="10409207" cy="2367085"/>
            <a:chOff x="516940" y="323850"/>
            <a:chExt cx="10409207" cy="2367085"/>
          </a:xfrm>
        </p:grpSpPr>
        <p:sp>
          <p:nvSpPr>
            <p:cNvPr id="36" name="Rectangle 35">
              <a:extLst>
                <a:ext uri="{FF2B5EF4-FFF2-40B4-BE49-F238E27FC236}">
                  <a16:creationId xmlns:a16="http://schemas.microsoft.com/office/drawing/2014/main" xmlns="" id="{3A0192F1-E5C5-25D5-BCF7-338438FD4777}"/>
                </a:ext>
              </a:extLst>
            </p:cNvPr>
            <p:cNvSpPr/>
            <p:nvPr/>
          </p:nvSpPr>
          <p:spPr>
            <a:xfrm>
              <a:off x="901174" y="627391"/>
              <a:ext cx="10024973" cy="206354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29B4314-3EEA-70A7-4DC9-714CAF55202C}"/>
                </a:ext>
              </a:extLst>
            </p:cNvPr>
            <p:cNvSpPr/>
            <p:nvPr/>
          </p:nvSpPr>
          <p:spPr>
            <a:xfrm>
              <a:off x="901174" y="627392"/>
              <a:ext cx="10024973"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5ED762BE-A64C-03BD-B3AD-E6362DA21532}"/>
                </a:ext>
              </a:extLst>
            </p:cNvPr>
            <p:cNvGrpSpPr/>
            <p:nvPr/>
          </p:nvGrpSpPr>
          <p:grpSpPr>
            <a:xfrm>
              <a:off x="516940" y="323850"/>
              <a:ext cx="914400" cy="914400"/>
              <a:chOff x="666750" y="619125"/>
              <a:chExt cx="914400" cy="914400"/>
            </a:xfrm>
          </p:grpSpPr>
          <p:sp>
            <p:nvSpPr>
              <p:cNvPr id="41" name="Oval 40">
                <a:extLst>
                  <a:ext uri="{FF2B5EF4-FFF2-40B4-BE49-F238E27FC236}">
                    <a16:creationId xmlns:a16="http://schemas.microsoft.com/office/drawing/2014/main" xmlns="" id="{6D3ECD4E-CEFF-3ADF-8059-50EAC109CF6D}"/>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A12D9036-87F5-4629-770D-7AB27D35A660}"/>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43" name="Block Arc 42">
                <a:extLst>
                  <a:ext uri="{FF2B5EF4-FFF2-40B4-BE49-F238E27FC236}">
                    <a16:creationId xmlns:a16="http://schemas.microsoft.com/office/drawing/2014/main" xmlns="" id="{7BB2AF57-2AF5-3C21-E057-B1ECD2CC08B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a:extLst>
                  <a:ext uri="{FF2B5EF4-FFF2-40B4-BE49-F238E27FC236}">
                    <a16:creationId xmlns:a16="http://schemas.microsoft.com/office/drawing/2014/main" xmlns="" id="{274E2B14-C6A9-6F12-BB11-F83CA397A89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lock Arc 44">
                <a:extLst>
                  <a:ext uri="{FF2B5EF4-FFF2-40B4-BE49-F238E27FC236}">
                    <a16:creationId xmlns:a16="http://schemas.microsoft.com/office/drawing/2014/main" xmlns="" id="{62DE1FF4-8EBD-4E7B-7194-CEE337EE79C1}"/>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xmlns="" id="{42004776-6985-A8EE-AD04-2182CD490C8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FDEA17A3-5CF6-A3B8-36ED-6856C83754CF}"/>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944F6A7B-2BFA-F98E-6B2D-2061A5A1F1D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xmlns="" id="{6EBD4BD8-DD8A-85F9-3F17-E84E594FF621}"/>
                </a:ext>
              </a:extLst>
            </p:cNvPr>
            <p:cNvSpPr txBox="1"/>
            <p:nvPr/>
          </p:nvSpPr>
          <p:spPr>
            <a:xfrm>
              <a:off x="1355139" y="1064419"/>
              <a:ext cx="9503361" cy="1438855"/>
            </a:xfrm>
            <a:prstGeom prst="rect">
              <a:avLst/>
            </a:prstGeom>
            <a:noFill/>
          </p:spPr>
          <p:txBody>
            <a:bodyPr wrap="square" rtlCol="0">
              <a:spAutoFit/>
            </a:bodyPr>
            <a:lstStyle/>
            <a:p>
              <a:pPr algn="just">
                <a:lnSpc>
                  <a:spcPct val="125000"/>
                </a:lnSpc>
              </a:pPr>
              <a:r>
                <a:rPr lang="vi-VN" sz="2200"/>
                <a:t>Từ thí nghiệm 1, hãy cho biết:</a:t>
              </a:r>
            </a:p>
            <a:p>
              <a:pPr algn="just">
                <a:lnSpc>
                  <a:spcPct val="125000"/>
                </a:lnSpc>
              </a:pPr>
              <a:r>
                <a:rPr lang="vi-VN" sz="2200" smtClean="0"/>
                <a:t>b</a:t>
              </a:r>
              <a:r>
                <a:rPr lang="vi-VN" sz="2200"/>
                <a:t>) </a:t>
              </a:r>
              <a:r>
                <a:rPr lang="en-US" sz="2400" smtClean="0"/>
                <a:t>K</a:t>
              </a:r>
              <a:r>
                <a:rPr lang="vi-VN" sz="2400" smtClean="0"/>
                <a:t>hi </a:t>
              </a:r>
              <a:r>
                <a:rPr lang="vi-VN" sz="2400"/>
                <a:t>làm lạnh bình (2) và khi làm nóng bình (3) thì cân bằng trong mỗi bình chuyển dịch theo chiều toả nhiệt hay thu nhiệt.</a:t>
              </a:r>
              <a:endParaRPr lang="vi-VN" sz="2200"/>
            </a:p>
          </p:txBody>
        </p:sp>
      </p:grpSp>
    </p:spTree>
    <p:extLst>
      <p:ext uri="{BB962C8B-B14F-4D97-AF65-F5344CB8AC3E}">
        <p14:creationId xmlns:p14="http://schemas.microsoft.com/office/powerpoint/2010/main" val="3858141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DC46AA24-AB15-8683-0EF2-9BCBA83A6D21}"/>
              </a:ext>
            </a:extLst>
          </p:cNvPr>
          <p:cNvGrpSpPr/>
          <p:nvPr/>
        </p:nvGrpSpPr>
        <p:grpSpPr>
          <a:xfrm>
            <a:off x="857250" y="1047116"/>
            <a:ext cx="10477500" cy="1657984"/>
            <a:chOff x="857250" y="1047116"/>
            <a:chExt cx="10477500" cy="1657984"/>
          </a:xfrm>
        </p:grpSpPr>
        <p:sp>
          <p:nvSpPr>
            <p:cNvPr id="7" name="Rectangle: Rounded Corners 6">
              <a:extLst>
                <a:ext uri="{FF2B5EF4-FFF2-40B4-BE49-F238E27FC236}">
                  <a16:creationId xmlns:a16="http://schemas.microsoft.com/office/drawing/2014/main" xmlns="" id="{0A357E56-9D9E-6EB0-A2A0-F002E16EA1F1}"/>
                </a:ext>
              </a:extLst>
            </p:cNvPr>
            <p:cNvSpPr/>
            <p:nvPr/>
          </p:nvSpPr>
          <p:spPr>
            <a:xfrm>
              <a:off x="857250" y="1047116"/>
              <a:ext cx="10477500" cy="1657984"/>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412B6D4-03FC-C4B5-9C93-B54DC9390A85}"/>
                </a:ext>
              </a:extLst>
            </p:cNvPr>
            <p:cNvSpPr txBox="1"/>
            <p:nvPr/>
          </p:nvSpPr>
          <p:spPr>
            <a:xfrm>
              <a:off x="1054100" y="1215959"/>
              <a:ext cx="10083800" cy="1131848"/>
            </a:xfrm>
            <a:prstGeom prst="rect">
              <a:avLst/>
            </a:prstGeom>
            <a:noFill/>
          </p:spPr>
          <p:txBody>
            <a:bodyPr wrap="square" rtlCol="0">
              <a:spAutoFit/>
            </a:bodyPr>
            <a:lstStyle/>
            <a:p>
              <a:pPr algn="just">
                <a:lnSpc>
                  <a:spcPct val="150000"/>
                </a:lnSpc>
              </a:pPr>
              <a:r>
                <a:rPr lang="en-US" sz="2400"/>
                <a:t>→ Khi tăng nhiệt độ, cân bằng chuyển dịch theo chiều thu nhiệt và ngược lại, khi giảm nhiệt độ, cân bằng chuyển dịch theo chiều tỏa nhiệt.</a:t>
              </a:r>
            </a:p>
          </p:txBody>
        </p:sp>
      </p:grpSp>
      <p:grpSp>
        <p:nvGrpSpPr>
          <p:cNvPr id="27" name="Group 26">
            <a:extLst>
              <a:ext uri="{FF2B5EF4-FFF2-40B4-BE49-F238E27FC236}">
                <a16:creationId xmlns:a16="http://schemas.microsoft.com/office/drawing/2014/main" xmlns="" id="{C60C0428-A151-8BC6-FC14-535D86D0E70F}"/>
              </a:ext>
            </a:extLst>
          </p:cNvPr>
          <p:cNvGrpSpPr/>
          <p:nvPr/>
        </p:nvGrpSpPr>
        <p:grpSpPr>
          <a:xfrm>
            <a:off x="1685925" y="-190501"/>
            <a:ext cx="8820150" cy="1000125"/>
            <a:chOff x="1685925" y="-190501"/>
            <a:chExt cx="8820150" cy="980515"/>
          </a:xfrm>
        </p:grpSpPr>
        <p:sp>
          <p:nvSpPr>
            <p:cNvPr id="28" name="Rectangle: Rounded Corners 18">
              <a:extLst>
                <a:ext uri="{FF2B5EF4-FFF2-40B4-BE49-F238E27FC236}">
                  <a16:creationId xmlns:a16="http://schemas.microsoft.com/office/drawing/2014/main" xmlns="" id="{CA4CBECB-4402-D248-BF98-BC262E3D4345}"/>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annel Name">
              <a:extLst>
                <a:ext uri="{FF2B5EF4-FFF2-40B4-BE49-F238E27FC236}">
                  <a16:creationId xmlns:a16="http://schemas.microsoft.com/office/drawing/2014/main" xmlns="" id="{F4641F80-4B97-CD0E-2325-D7177EC0E882}"/>
                </a:ext>
              </a:extLst>
            </p:cNvPr>
            <p:cNvSpPr txBox="1"/>
            <p:nvPr/>
          </p:nvSpPr>
          <p:spPr>
            <a:xfrm>
              <a:off x="1781175" y="196985"/>
              <a:ext cx="8629650" cy="471472"/>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1. ẢNH HƯỞNG CỦA NHIỆT ĐỘ TỚI CÂN BẰNG HÓA HỌC</a:t>
              </a:r>
            </a:p>
          </p:txBody>
        </p:sp>
      </p:grpSp>
      <p:pic>
        <p:nvPicPr>
          <p:cNvPr id="30" name="Picture 29"/>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51931"/>
            <a:ext cx="5943600" cy="3357288"/>
          </a:xfrm>
          <a:prstGeom prst="rect">
            <a:avLst/>
          </a:prstGeom>
          <a:noFill/>
          <a:ln>
            <a:noFill/>
          </a:ln>
        </p:spPr>
      </p:pic>
      <p:grpSp>
        <p:nvGrpSpPr>
          <p:cNvPr id="31" name="Group 30">
            <a:extLst>
              <a:ext uri="{FF2B5EF4-FFF2-40B4-BE49-F238E27FC236}">
                <a16:creationId xmlns:a16="http://schemas.microsoft.com/office/drawing/2014/main" xmlns="" id="{5D21789E-A897-343E-7C34-B44E54B5A523}"/>
              </a:ext>
            </a:extLst>
          </p:cNvPr>
          <p:cNvGrpSpPr/>
          <p:nvPr/>
        </p:nvGrpSpPr>
        <p:grpSpPr>
          <a:xfrm>
            <a:off x="6096000" y="3235428"/>
            <a:ext cx="5564436" cy="2863315"/>
            <a:chOff x="515226" y="1551821"/>
            <a:chExt cx="11194692" cy="1252376"/>
          </a:xfrm>
        </p:grpSpPr>
        <p:grpSp>
          <p:nvGrpSpPr>
            <p:cNvPr id="32" name="Group 31">
              <a:extLst>
                <a:ext uri="{FF2B5EF4-FFF2-40B4-BE49-F238E27FC236}">
                  <a16:creationId xmlns:a16="http://schemas.microsoft.com/office/drawing/2014/main" xmlns="" id="{7E702534-56F7-7DD7-4ADD-B53773659B42}"/>
                </a:ext>
              </a:extLst>
            </p:cNvPr>
            <p:cNvGrpSpPr/>
            <p:nvPr/>
          </p:nvGrpSpPr>
          <p:grpSpPr>
            <a:xfrm>
              <a:off x="515226" y="1551821"/>
              <a:ext cx="11194692" cy="1252376"/>
              <a:chOff x="365934" y="3759130"/>
              <a:chExt cx="15776324" cy="1114451"/>
            </a:xfrm>
          </p:grpSpPr>
          <p:sp>
            <p:nvSpPr>
              <p:cNvPr id="34" name="Rectangle: Rounded Corners 33">
                <a:extLst>
                  <a:ext uri="{FF2B5EF4-FFF2-40B4-BE49-F238E27FC236}">
                    <a16:creationId xmlns:a16="http://schemas.microsoft.com/office/drawing/2014/main" xmlns="" id="{A23381A5-85AE-A0F5-79DC-E2824598F371}"/>
                  </a:ext>
                </a:extLst>
              </p:cNvPr>
              <p:cNvSpPr/>
              <p:nvPr/>
            </p:nvSpPr>
            <p:spPr>
              <a:xfrm rot="279649">
                <a:off x="974610" y="3759130"/>
                <a:ext cx="14723399" cy="1114451"/>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1C9541C-5150-2346-BE2D-51CC14E0FEB2}"/>
                  </a:ext>
                </a:extLst>
              </p:cNvPr>
              <p:cNvSpPr/>
              <p:nvPr/>
            </p:nvSpPr>
            <p:spPr>
              <a:xfrm>
                <a:off x="365934" y="3801437"/>
                <a:ext cx="15776324" cy="1029467"/>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43A6CCA0-0DEB-B2B2-3E19-A02B6A316685}"/>
                </a:ext>
              </a:extLst>
            </p:cNvPr>
            <p:cNvSpPr txBox="1"/>
            <p:nvPr/>
          </p:nvSpPr>
          <p:spPr>
            <a:xfrm>
              <a:off x="697218" y="1634725"/>
              <a:ext cx="10947386" cy="955107"/>
            </a:xfrm>
            <a:prstGeom prst="rect">
              <a:avLst/>
            </a:prstGeom>
            <a:noFill/>
          </p:spPr>
          <p:txBody>
            <a:bodyPr wrap="square" rtlCol="0">
              <a:spAutoFit/>
            </a:bodyPr>
            <a:lstStyle/>
            <a:p>
              <a:pPr algn="just">
                <a:lnSpc>
                  <a:spcPct val="130000"/>
                </a:lnSpc>
              </a:pPr>
              <a:r>
                <a:rPr lang="en-US" sz="2000">
                  <a:solidFill>
                    <a:srgbClr val="000000"/>
                  </a:solidFill>
                  <a:latin typeface="+mj-lt"/>
                  <a:ea typeface="Times New Roman" panose="02020603050405020304" pitchFamily="18" charset="0"/>
                  <a:cs typeface="Times New Roman" panose="02020603050405020304" pitchFamily="18" charset="0"/>
                </a:rPr>
                <a:t>khi chịu tác động từ bên ngoài là sự giảm nhiệt độ do ngâm vào nước đá thì cân bằng sẽ chuyển dịch theo chiều </a:t>
              </a:r>
              <a:r>
                <a:rPr lang="en-US" sz="2000" smtClean="0">
                  <a:solidFill>
                    <a:srgbClr val="000000"/>
                  </a:solidFill>
                  <a:latin typeface="+mj-lt"/>
                  <a:ea typeface="Times New Roman" panose="02020603050405020304" pitchFamily="18" charset="0"/>
                  <a:cs typeface="Times New Roman" panose="02020603050405020304" pitchFamily="18" charset="0"/>
                </a:rPr>
                <a:t>tỏa nhiệt (chiều </a:t>
              </a:r>
              <a:r>
                <a:rPr lang="en-US" sz="2000">
                  <a:solidFill>
                    <a:srgbClr val="000000"/>
                  </a:solidFill>
                  <a:latin typeface="+mj-lt"/>
                  <a:ea typeface="Times New Roman" panose="02020603050405020304" pitchFamily="18" charset="0"/>
                  <a:cs typeface="Times New Roman" panose="02020603050405020304" pitchFamily="18" charset="0"/>
                </a:rPr>
                <a:t>thuận). Vì vậy ống nghiệm ngâm vào nước đã sẽ có màu nhạt hơn do chuyển dịch tạo nhiều N</a:t>
              </a:r>
              <a:r>
                <a:rPr lang="en-US" sz="2000" baseline="-25000">
                  <a:solidFill>
                    <a:srgbClr val="000000"/>
                  </a:solidFill>
                  <a:latin typeface="+mj-lt"/>
                  <a:ea typeface="Times New Roman" panose="02020603050405020304" pitchFamily="18" charset="0"/>
                  <a:cs typeface="Times New Roman" panose="02020603050405020304" pitchFamily="18" charset="0"/>
                </a:rPr>
                <a:t>2</a:t>
              </a:r>
              <a:r>
                <a:rPr lang="en-US" sz="2000">
                  <a:solidFill>
                    <a:srgbClr val="000000"/>
                  </a:solidFill>
                  <a:latin typeface="+mj-lt"/>
                  <a:ea typeface="Times New Roman" panose="02020603050405020304" pitchFamily="18" charset="0"/>
                  <a:cs typeface="Times New Roman" panose="02020603050405020304" pitchFamily="18" charset="0"/>
                </a:rPr>
                <a:t>O</a:t>
              </a:r>
              <a:r>
                <a:rPr lang="en-US" sz="2000" baseline="-25000">
                  <a:solidFill>
                    <a:srgbClr val="000000"/>
                  </a:solidFill>
                  <a:latin typeface="+mj-lt"/>
                  <a:ea typeface="Times New Roman" panose="02020603050405020304" pitchFamily="18" charset="0"/>
                  <a:cs typeface="Times New Roman" panose="02020603050405020304" pitchFamily="18" charset="0"/>
                </a:rPr>
                <a:t>4</a:t>
              </a:r>
              <a:r>
                <a:rPr lang="en-US" sz="2000">
                  <a:solidFill>
                    <a:srgbClr val="000000"/>
                  </a:solidFill>
                  <a:latin typeface="+mj-lt"/>
                  <a:ea typeface="Times New Roman" panose="02020603050405020304" pitchFamily="18" charset="0"/>
                  <a:cs typeface="Times New Roman" panose="02020603050405020304" pitchFamily="18" charset="0"/>
                </a:rPr>
                <a:t> (không màu) hơn.</a:t>
              </a:r>
              <a:endParaRPr lang="en-US" sz="2000">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0624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2</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369829" y="1086684"/>
            <a:ext cx="9353589" cy="3030766"/>
          </a:xfrm>
          <a:prstGeom prst="roundRect">
            <a:avLst>
              <a:gd name="adj" fmla="val 994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5"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43013" y="4403992"/>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212718" y="1572833"/>
            <a:ext cx="9381272" cy="3477875"/>
          </a:xfrm>
          <a:prstGeom prst="rect">
            <a:avLst/>
          </a:prstGeom>
          <a:noFill/>
          <a:ln>
            <a:noFill/>
          </a:ln>
        </p:spPr>
        <p:txBody>
          <a:bodyPr wrap="square">
            <a:spAutoFit/>
          </a:bodyPr>
          <a:lstStyle/>
          <a:p>
            <a:pPr algn="ctr"/>
            <a:r>
              <a:rPr lang="en-US" sz="4400" dirty="0" err="1">
                <a:solidFill>
                  <a:srgbClr val="EE4036"/>
                </a:solidFill>
                <a:latin typeface="Averta Std ExtraBold" panose="00000900000000000000" pitchFamily="50" charset="0"/>
              </a:rPr>
              <a:t>Trạng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thái</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cân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bằng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luôn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có</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sự</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xuất</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hiện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của</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chất</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phản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ứng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và</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chất</a:t>
            </a:r>
            <a:r>
              <a:rPr lang="en-US" sz="4400" dirty="0">
                <a:solidFill>
                  <a:srgbClr val="EE4036"/>
                </a:solidFill>
                <a:latin typeface="Averta Std ExtraBold" panose="00000900000000000000" pitchFamily="50" charset="0"/>
              </a:rPr>
              <a:t> ____</a:t>
            </a:r>
          </a:p>
          <a:p>
            <a:r>
              <a:rPr lang="en-US" sz="4400" dirty="0">
                <a:solidFill>
                  <a:srgbClr val="3F3F3F"/>
                </a:solidFill>
              </a:rPr>
              <a:t/>
            </a:r>
            <a:br>
              <a:rPr lang="en-US" sz="4400" dirty="0">
                <a:solidFill>
                  <a:srgbClr val="3F3F3F"/>
                </a:solidFill>
              </a:rPr>
            </a:br>
            <a:endParaRPr lang="en-US" sz="4400" dirty="0">
              <a:solidFill>
                <a:srgbClr val="EE4036"/>
              </a:solidFill>
              <a:latin typeface="Averta Std ExtraBold" panose="00000900000000000000" pitchFamily="50" charset="0"/>
            </a:endParaRPr>
          </a:p>
        </p:txBody>
      </p:sp>
      <p:sp>
        <p:nvSpPr>
          <p:cNvPr id="39" name="!!o6a">
            <a:extLst>
              <a:ext uri="{FF2B5EF4-FFF2-40B4-BE49-F238E27FC236}">
                <a16:creationId xmlns="" xmlns:a16="http://schemas.microsoft.com/office/drawing/2014/main" id="{A69446C8-8AE1-4684-80C5-705063A5E993}"/>
              </a:ext>
            </a:extLst>
          </p:cNvPr>
          <p:cNvSpPr/>
          <p:nvPr/>
        </p:nvSpPr>
        <p:spPr>
          <a:xfrm>
            <a:off x="4281153" y="5542255"/>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8" name="!!6a">
            <a:extLst>
              <a:ext uri="{FF2B5EF4-FFF2-40B4-BE49-F238E27FC236}">
                <a16:creationId xmlns="" xmlns:a16="http://schemas.microsoft.com/office/drawing/2014/main" id="{1A2132AA-48E4-495E-A5D0-6D2BBB8C76E1}"/>
              </a:ext>
            </a:extLst>
          </p:cNvPr>
          <p:cNvSpPr txBox="1"/>
          <p:nvPr/>
        </p:nvSpPr>
        <p:spPr>
          <a:xfrm>
            <a:off x="4429040" y="5577344"/>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2" name="!!o6a">
            <a:extLst>
              <a:ext uri="{FF2B5EF4-FFF2-40B4-BE49-F238E27FC236}">
                <a16:creationId xmlns="" xmlns:a16="http://schemas.microsoft.com/office/drawing/2014/main" id="{A69446C8-8AE1-4684-80C5-705063A5E993}"/>
              </a:ext>
            </a:extLst>
          </p:cNvPr>
          <p:cNvSpPr/>
          <p:nvPr/>
        </p:nvSpPr>
        <p:spPr>
          <a:xfrm>
            <a:off x="3155803" y="5542255"/>
            <a:ext cx="1007365" cy="10080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4" name="!!6a">
            <a:extLst>
              <a:ext uri="{FF2B5EF4-FFF2-40B4-BE49-F238E27FC236}">
                <a16:creationId xmlns="" xmlns:a16="http://schemas.microsoft.com/office/drawing/2014/main" id="{1A2132AA-48E4-495E-A5D0-6D2BBB8C76E1}"/>
              </a:ext>
            </a:extLst>
          </p:cNvPr>
          <p:cNvSpPr txBox="1"/>
          <p:nvPr/>
        </p:nvSpPr>
        <p:spPr>
          <a:xfrm>
            <a:off x="3313785" y="5628741"/>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ả</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1" name="!!o6a">
            <a:extLst>
              <a:ext uri="{FF2B5EF4-FFF2-40B4-BE49-F238E27FC236}">
                <a16:creationId xmlns="" xmlns:a16="http://schemas.microsoft.com/office/drawing/2014/main" id="{A69446C8-8AE1-4684-80C5-705063A5E993}"/>
              </a:ext>
            </a:extLst>
          </p:cNvPr>
          <p:cNvSpPr/>
          <p:nvPr/>
        </p:nvSpPr>
        <p:spPr>
          <a:xfrm>
            <a:off x="6539325" y="5544918"/>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3" name="!!6a">
            <a:extLst>
              <a:ext uri="{FF2B5EF4-FFF2-40B4-BE49-F238E27FC236}">
                <a16:creationId xmlns="" xmlns:a16="http://schemas.microsoft.com/office/drawing/2014/main" id="{1A2132AA-48E4-495E-A5D0-6D2BBB8C76E1}"/>
              </a:ext>
            </a:extLst>
          </p:cNvPr>
          <p:cNvSpPr txBox="1"/>
          <p:nvPr/>
        </p:nvSpPr>
        <p:spPr>
          <a:xfrm>
            <a:off x="6700516" y="5590946"/>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5" name="!!o6a">
            <a:extLst>
              <a:ext uri="{FF2B5EF4-FFF2-40B4-BE49-F238E27FC236}">
                <a16:creationId xmlns="" xmlns:a16="http://schemas.microsoft.com/office/drawing/2014/main" id="{A69446C8-8AE1-4684-80C5-705063A5E993}"/>
              </a:ext>
            </a:extLst>
          </p:cNvPr>
          <p:cNvSpPr/>
          <p:nvPr/>
        </p:nvSpPr>
        <p:spPr>
          <a:xfrm>
            <a:off x="5413975" y="5545588"/>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6" name="!!6a">
            <a:extLst>
              <a:ext uri="{FF2B5EF4-FFF2-40B4-BE49-F238E27FC236}">
                <a16:creationId xmlns="" xmlns:a16="http://schemas.microsoft.com/office/drawing/2014/main" id="{1A2132AA-48E4-495E-A5D0-6D2BBB8C76E1}"/>
              </a:ext>
            </a:extLst>
          </p:cNvPr>
          <p:cNvSpPr txBox="1"/>
          <p:nvPr/>
        </p:nvSpPr>
        <p:spPr>
          <a:xfrm>
            <a:off x="5561640" y="5578915"/>
            <a:ext cx="6806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97" name="!!o6a">
            <a:extLst>
              <a:ext uri="{FF2B5EF4-FFF2-40B4-BE49-F238E27FC236}">
                <a16:creationId xmlns="" xmlns:a16="http://schemas.microsoft.com/office/drawing/2014/main" id="{A69446C8-8AE1-4684-80C5-705063A5E993}"/>
              </a:ext>
            </a:extLst>
          </p:cNvPr>
          <p:cNvSpPr/>
          <p:nvPr/>
        </p:nvSpPr>
        <p:spPr>
          <a:xfrm>
            <a:off x="7683592" y="5542255"/>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8" name="!!6a">
            <a:extLst>
              <a:ext uri="{FF2B5EF4-FFF2-40B4-BE49-F238E27FC236}">
                <a16:creationId xmlns="" xmlns:a16="http://schemas.microsoft.com/office/drawing/2014/main" id="{1A2132AA-48E4-495E-A5D0-6D2BBB8C76E1}"/>
              </a:ext>
            </a:extLst>
          </p:cNvPr>
          <p:cNvSpPr txBox="1"/>
          <p:nvPr/>
        </p:nvSpPr>
        <p:spPr>
          <a:xfrm>
            <a:off x="7840866" y="5626290"/>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ẩ</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1" name="!!o6a">
            <a:extLst>
              <a:ext uri="{FF2B5EF4-FFF2-40B4-BE49-F238E27FC236}">
                <a16:creationId xmlns="" xmlns:a16="http://schemas.microsoft.com/office/drawing/2014/main" id="{A69446C8-8AE1-4684-80C5-705063A5E993}"/>
              </a:ext>
            </a:extLst>
          </p:cNvPr>
          <p:cNvSpPr/>
          <p:nvPr/>
        </p:nvSpPr>
        <p:spPr>
          <a:xfrm>
            <a:off x="8828373" y="5542255"/>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2" name="!!6a">
            <a:extLst>
              <a:ext uri="{FF2B5EF4-FFF2-40B4-BE49-F238E27FC236}">
                <a16:creationId xmlns="" xmlns:a16="http://schemas.microsoft.com/office/drawing/2014/main" id="{1A2132AA-48E4-495E-A5D0-6D2BBB8C76E1}"/>
              </a:ext>
            </a:extLst>
          </p:cNvPr>
          <p:cNvSpPr txBox="1"/>
          <p:nvPr/>
        </p:nvSpPr>
        <p:spPr>
          <a:xfrm>
            <a:off x="8976811" y="5586535"/>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9" name="Picture 98">
            <a:extLst>
              <a:ext uri="{FF2B5EF4-FFF2-40B4-BE49-F238E27FC236}">
                <a16:creationId xmlns=""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100" name="Picture 99">
            <a:extLst>
              <a:ext uri="{FF2B5EF4-FFF2-40B4-BE49-F238E27FC236}">
                <a16:creationId xmlns=""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103" name="Picture 102">
            <a:extLst>
              <a:ext uri="{FF2B5EF4-FFF2-40B4-BE49-F238E27FC236}">
                <a16:creationId xmlns=""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04" name="Picture 103">
            <a:extLst>
              <a:ext uri="{FF2B5EF4-FFF2-40B4-BE49-F238E27FC236}">
                <a16:creationId xmlns=""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05" name="Picture 104">
            <a:extLst>
              <a:ext uri="{FF2B5EF4-FFF2-40B4-BE49-F238E27FC236}">
                <a16:creationId xmlns=""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06" name="Picture 105">
            <a:extLst>
              <a:ext uri="{FF2B5EF4-FFF2-40B4-BE49-F238E27FC236}">
                <a16:creationId xmlns=""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07" name="Picture 106">
            <a:extLst>
              <a:ext uri="{FF2B5EF4-FFF2-40B4-BE49-F238E27FC236}">
                <a16:creationId xmlns=""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08" name="Picture 107">
            <a:extLst>
              <a:ext uri="{FF2B5EF4-FFF2-40B4-BE49-F238E27FC236}">
                <a16:creationId xmlns=""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09" name="Picture 108">
            <a:extLst>
              <a:ext uri="{FF2B5EF4-FFF2-40B4-BE49-F238E27FC236}">
                <a16:creationId xmlns=""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10" name="Picture 109">
            <a:extLst>
              <a:ext uri="{FF2B5EF4-FFF2-40B4-BE49-F238E27FC236}">
                <a16:creationId xmlns=""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11" name="Picture 110">
            <a:extLst>
              <a:ext uri="{FF2B5EF4-FFF2-40B4-BE49-F238E27FC236}">
                <a16:creationId xmlns=""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12" name="Picture 111">
            <a:extLst>
              <a:ext uri="{FF2B5EF4-FFF2-40B4-BE49-F238E27FC236}">
                <a16:creationId xmlns=""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13" name="Picture 112">
            <a:extLst>
              <a:ext uri="{FF2B5EF4-FFF2-40B4-BE49-F238E27FC236}">
                <a16:creationId xmlns=""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14" name="Picture 113">
            <a:extLst>
              <a:ext uri="{FF2B5EF4-FFF2-40B4-BE49-F238E27FC236}">
                <a16:creationId xmlns=""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15" name="Picture 114">
            <a:extLst>
              <a:ext uri="{FF2B5EF4-FFF2-40B4-BE49-F238E27FC236}">
                <a16:creationId xmlns=""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16" name="Picture 115">
            <a:extLst>
              <a:ext uri="{FF2B5EF4-FFF2-40B4-BE49-F238E27FC236}">
                <a16:creationId xmlns=""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17" name="Picture 116">
            <a:extLst>
              <a:ext uri="{FF2B5EF4-FFF2-40B4-BE49-F238E27FC236}">
                <a16:creationId xmlns=""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18" name="Picture 117">
            <a:extLst>
              <a:ext uri="{FF2B5EF4-FFF2-40B4-BE49-F238E27FC236}">
                <a16:creationId xmlns=""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19" name="Picture 118">
            <a:extLst>
              <a:ext uri="{FF2B5EF4-FFF2-40B4-BE49-F238E27FC236}">
                <a16:creationId xmlns=""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20" name="Picture 119">
            <a:extLst>
              <a:ext uri="{FF2B5EF4-FFF2-40B4-BE49-F238E27FC236}">
                <a16:creationId xmlns=""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21" name="Picture 120">
            <a:extLst>
              <a:ext uri="{FF2B5EF4-FFF2-40B4-BE49-F238E27FC236}">
                <a16:creationId xmlns=""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22" name="Picture 121">
            <a:extLst>
              <a:ext uri="{FF2B5EF4-FFF2-40B4-BE49-F238E27FC236}">
                <a16:creationId xmlns=""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23" name="Picture 122">
            <a:extLst>
              <a:ext uri="{FF2B5EF4-FFF2-40B4-BE49-F238E27FC236}">
                <a16:creationId xmlns=""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24" name="Picture 123">
            <a:extLst>
              <a:ext uri="{FF2B5EF4-FFF2-40B4-BE49-F238E27FC236}">
                <a16:creationId xmlns=""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25" name="Picture 124">
            <a:extLst>
              <a:ext uri="{FF2B5EF4-FFF2-40B4-BE49-F238E27FC236}">
                <a16:creationId xmlns=""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26" name="Picture 125">
            <a:extLst>
              <a:ext uri="{FF2B5EF4-FFF2-40B4-BE49-F238E27FC236}">
                <a16:creationId xmlns=""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27" name="Picture 126">
            <a:extLst>
              <a:ext uri="{FF2B5EF4-FFF2-40B4-BE49-F238E27FC236}">
                <a16:creationId xmlns=""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28" name="Picture 127">
            <a:extLst>
              <a:ext uri="{FF2B5EF4-FFF2-40B4-BE49-F238E27FC236}">
                <a16:creationId xmlns=""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29" name="Picture 128">
            <a:extLst>
              <a:ext uri="{FF2B5EF4-FFF2-40B4-BE49-F238E27FC236}">
                <a16:creationId xmlns=""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62" name="!!o6a">
            <a:extLst>
              <a:ext uri="{FF2B5EF4-FFF2-40B4-BE49-F238E27FC236}">
                <a16:creationId xmlns="" xmlns:a16="http://schemas.microsoft.com/office/drawing/2014/main" id="{A69446C8-8AE1-4684-80C5-705063A5E993}"/>
              </a:ext>
            </a:extLst>
          </p:cNvPr>
          <p:cNvSpPr/>
          <p:nvPr/>
        </p:nvSpPr>
        <p:spPr>
          <a:xfrm>
            <a:off x="2022889" y="5551563"/>
            <a:ext cx="1007365" cy="10080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65" name="!!6a">
            <a:extLst>
              <a:ext uri="{FF2B5EF4-FFF2-40B4-BE49-F238E27FC236}">
                <a16:creationId xmlns="" xmlns:a16="http://schemas.microsoft.com/office/drawing/2014/main" id="{1A2132AA-48E4-495E-A5D0-6D2BBB8C76E1}"/>
              </a:ext>
            </a:extLst>
          </p:cNvPr>
          <p:cNvSpPr txBox="1"/>
          <p:nvPr/>
        </p:nvSpPr>
        <p:spPr>
          <a:xfrm>
            <a:off x="2172053" y="5566597"/>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2525083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6"/>
                                        </p:tgtEl>
                                        <p:attrNameLst>
                                          <p:attrName>style.visibility</p:attrName>
                                        </p:attrNameLst>
                                      </p:cBhvr>
                                      <p:to>
                                        <p:strVal val="visible"/>
                                      </p:to>
                                    </p:set>
                                    <p:anim calcmode="lin" valueType="num">
                                      <p:cBhvr>
                                        <p:cTn id="40" dur="500" fill="hold"/>
                                        <p:tgtEl>
                                          <p:spTgt spid="96"/>
                                        </p:tgtEl>
                                        <p:attrNameLst>
                                          <p:attrName>ppt_w</p:attrName>
                                        </p:attrNameLst>
                                      </p:cBhvr>
                                      <p:tavLst>
                                        <p:tav tm="0">
                                          <p:val>
                                            <p:fltVal val="0"/>
                                          </p:val>
                                        </p:tav>
                                        <p:tav tm="100000">
                                          <p:val>
                                            <p:strVal val="#ppt_w"/>
                                          </p:val>
                                        </p:tav>
                                      </p:tavLst>
                                    </p:anim>
                                    <p:anim calcmode="lin" valueType="num">
                                      <p:cBhvr>
                                        <p:cTn id="41" dur="500" fill="hold"/>
                                        <p:tgtEl>
                                          <p:spTgt spid="96"/>
                                        </p:tgtEl>
                                        <p:attrNameLst>
                                          <p:attrName>ppt_h</p:attrName>
                                        </p:attrNameLst>
                                      </p:cBhvr>
                                      <p:tavLst>
                                        <p:tav tm="0">
                                          <p:val>
                                            <p:fltVal val="0"/>
                                          </p:val>
                                        </p:tav>
                                        <p:tav tm="100000">
                                          <p:val>
                                            <p:strVal val="#ppt_h"/>
                                          </p:val>
                                        </p:tav>
                                      </p:tavLst>
                                    </p:anim>
                                    <p:animEffect transition="in" filter="fade">
                                      <p:cBhvr>
                                        <p:cTn id="42" dur="500"/>
                                        <p:tgtEl>
                                          <p:spTgt spid="9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6"/>
                                        </p:tgtEl>
                                      </p:cBhvr>
                                    </p:animEffect>
                                    <p:animScale>
                                      <p:cBhvr>
                                        <p:cTn id="4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46" restart="whenNotActive" fill="hold" evtFilter="cancelBubble" nodeType="interactiveSeq">
                <p:stCondLst>
                  <p:cond evt="onClick" delay="0">
                    <p:tgtEl>
                      <p:spTgt spid="9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p:cTn id="51" dur="500" fill="hold"/>
                                        <p:tgtEl>
                                          <p:spTgt spid="98"/>
                                        </p:tgtEl>
                                        <p:attrNameLst>
                                          <p:attrName>ppt_w</p:attrName>
                                        </p:attrNameLst>
                                      </p:cBhvr>
                                      <p:tavLst>
                                        <p:tav tm="0">
                                          <p:val>
                                            <p:fltVal val="0"/>
                                          </p:val>
                                        </p:tav>
                                        <p:tav tm="100000">
                                          <p:val>
                                            <p:strVal val="#ppt_w"/>
                                          </p:val>
                                        </p:tav>
                                      </p:tavLst>
                                    </p:anim>
                                    <p:anim calcmode="lin" valueType="num">
                                      <p:cBhvr>
                                        <p:cTn id="52" dur="500" fill="hold"/>
                                        <p:tgtEl>
                                          <p:spTgt spid="98"/>
                                        </p:tgtEl>
                                        <p:attrNameLst>
                                          <p:attrName>ppt_h</p:attrName>
                                        </p:attrNameLst>
                                      </p:cBhvr>
                                      <p:tavLst>
                                        <p:tav tm="0">
                                          <p:val>
                                            <p:fltVal val="0"/>
                                          </p:val>
                                        </p:tav>
                                        <p:tav tm="100000">
                                          <p:val>
                                            <p:strVal val="#ppt_h"/>
                                          </p:val>
                                        </p:tav>
                                      </p:tavLst>
                                    </p:anim>
                                    <p:animEffect transition="in" filter="fade">
                                      <p:cBhvr>
                                        <p:cTn id="53" dur="500"/>
                                        <p:tgtEl>
                                          <p:spTgt spid="9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8"/>
                                        </p:tgtEl>
                                      </p:cBhvr>
                                    </p:animEffect>
                                    <p:animScale>
                                      <p:cBhvr>
                                        <p:cTn id="56"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0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99"/>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10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05"/>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06"/>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0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0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14"/>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15"/>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1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1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1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3"/>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2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5"/>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2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8"/>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29"/>
                                        </p:tgtEl>
                                        <p:attrNameLst>
                                          <p:attrName>ppt_x</p:attrName>
                                          <p:attrName>ppt_y</p:attrName>
                                        </p:attrNameLst>
                                      </p:cBhvr>
                                    </p:animMotion>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5"/>
                                        </p:tgtEl>
                                        <p:attrNameLst>
                                          <p:attrName>style.visibility</p:attrName>
                                        </p:attrNameLst>
                                      </p:cBhvr>
                                      <p:to>
                                        <p:strVal val="visible"/>
                                      </p:to>
                                    </p:set>
                                    <p:anim calcmode="lin" valueType="num">
                                      <p:cBhvr>
                                        <p:cTn id="131" dur="500" fill="hold"/>
                                        <p:tgtEl>
                                          <p:spTgt spid="65"/>
                                        </p:tgtEl>
                                        <p:attrNameLst>
                                          <p:attrName>ppt_w</p:attrName>
                                        </p:attrNameLst>
                                      </p:cBhvr>
                                      <p:tavLst>
                                        <p:tav tm="0">
                                          <p:val>
                                            <p:fltVal val="0"/>
                                          </p:val>
                                        </p:tav>
                                        <p:tav tm="100000">
                                          <p:val>
                                            <p:strVal val="#ppt_w"/>
                                          </p:val>
                                        </p:tav>
                                      </p:tavLst>
                                    </p:anim>
                                    <p:anim calcmode="lin" valueType="num">
                                      <p:cBhvr>
                                        <p:cTn id="132" dur="500" fill="hold"/>
                                        <p:tgtEl>
                                          <p:spTgt spid="65"/>
                                        </p:tgtEl>
                                        <p:attrNameLst>
                                          <p:attrName>ppt_h</p:attrName>
                                        </p:attrNameLst>
                                      </p:cBhvr>
                                      <p:tavLst>
                                        <p:tav tm="0">
                                          <p:val>
                                            <p:fltVal val="0"/>
                                          </p:val>
                                        </p:tav>
                                        <p:tav tm="100000">
                                          <p:val>
                                            <p:strVal val="#ppt_h"/>
                                          </p:val>
                                        </p:tav>
                                      </p:tavLst>
                                    </p:anim>
                                    <p:animEffect transition="in" filter="fade">
                                      <p:cBhvr>
                                        <p:cTn id="133" dur="500"/>
                                        <p:tgtEl>
                                          <p:spTgt spid="65"/>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5"/>
                                        </p:tgtEl>
                                      </p:cBhvr>
                                    </p:animEffect>
                                    <p:animScale>
                                      <p:cBhvr>
                                        <p:cTn id="136" dur="250" autoRev="1" fill="hold"/>
                                        <p:tgtEl>
                                          <p:spTgt spid="65"/>
                                        </p:tgtEl>
                                      </p:cBhvr>
                                      <p:by x="105000" y="105000"/>
                                    </p:animScale>
                                  </p:childTnLst>
                                </p:cTn>
                              </p:par>
                            </p:childTnLst>
                          </p:cTn>
                        </p:par>
                      </p:childTnLst>
                    </p:cTn>
                  </p:par>
                </p:childTnLst>
              </p:cTn>
              <p:nextCondLst>
                <p:cond evt="onClick" delay="0">
                  <p:tgtEl>
                    <p:spTgt spid="62"/>
                  </p:tgtEl>
                </p:cond>
              </p:nextCondLst>
            </p:seq>
          </p:childTnLst>
        </p:cTn>
      </p:par>
    </p:tnLst>
    <p:bldLst>
      <p:bldP spid="48" grpId="0"/>
      <p:bldP spid="48" grpId="1"/>
      <p:bldP spid="94" grpId="0"/>
      <p:bldP spid="94" grpId="1"/>
      <p:bldP spid="93" grpId="0"/>
      <p:bldP spid="93" grpId="1"/>
      <p:bldP spid="96" grpId="0"/>
      <p:bldP spid="96" grpId="1"/>
      <p:bldP spid="98" grpId="0"/>
      <p:bldP spid="98" grpId="1"/>
      <p:bldP spid="102" grpId="0"/>
      <p:bldP spid="102" grpId="1"/>
      <p:bldP spid="65" grpId="0"/>
      <p:bldP spid="6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608CDABC-37C1-3083-C528-0D23FAA284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AF8F896F-4E02-1B12-7722-A8A2A6A99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NG\PPT\3.16\Cool 3D Chemistry Middle School Student Pack\Cool 3D Chemistry Middle School Student Pack-33.png">
            <a:extLst>
              <a:ext uri="{FF2B5EF4-FFF2-40B4-BE49-F238E27FC236}">
                <a16:creationId xmlns:a16="http://schemas.microsoft.com/office/drawing/2014/main" xmlns="" id="{FB6E110D-181D-0A69-85BD-02C3EADCE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82F2B982-DB7B-D7F2-54E5-BF73154E11D3}"/>
              </a:ext>
            </a:extLst>
          </p:cNvPr>
          <p:cNvGrpSpPr/>
          <p:nvPr/>
        </p:nvGrpSpPr>
        <p:grpSpPr>
          <a:xfrm>
            <a:off x="1039416" y="476966"/>
            <a:ext cx="9865519" cy="2961665"/>
            <a:chOff x="1116806" y="476966"/>
            <a:chExt cx="9865519" cy="2961665"/>
          </a:xfrm>
        </p:grpSpPr>
        <p:grpSp>
          <p:nvGrpSpPr>
            <p:cNvPr id="15" name="Group 14">
              <a:extLst>
                <a:ext uri="{FF2B5EF4-FFF2-40B4-BE49-F238E27FC236}">
                  <a16:creationId xmlns:a16="http://schemas.microsoft.com/office/drawing/2014/main" xmlns="" id="{A4B8FC7E-A821-0F67-2FCE-ECC6F51E5220}"/>
                </a:ext>
              </a:extLst>
            </p:cNvPr>
            <p:cNvGrpSpPr/>
            <p:nvPr/>
          </p:nvGrpSpPr>
          <p:grpSpPr>
            <a:xfrm>
              <a:off x="1479610" y="787652"/>
              <a:ext cx="9502715" cy="2072129"/>
              <a:chOff x="1050985" y="914400"/>
              <a:chExt cx="9574239" cy="2072129"/>
            </a:xfrm>
          </p:grpSpPr>
          <p:sp>
            <p:nvSpPr>
              <p:cNvPr id="3" name="Rectangle 2">
                <a:extLst>
                  <a:ext uri="{FF2B5EF4-FFF2-40B4-BE49-F238E27FC236}">
                    <a16:creationId xmlns:a16="http://schemas.microsoft.com/office/drawing/2014/main" xmlns="" id="{A78161BD-1AE3-449F-5A64-AAEF0B6DD95E}"/>
                  </a:ext>
                </a:extLst>
              </p:cNvPr>
              <p:cNvSpPr/>
              <p:nvPr/>
            </p:nvSpPr>
            <p:spPr>
              <a:xfrm>
                <a:off x="1050985" y="914401"/>
                <a:ext cx="9574239" cy="2072128"/>
              </a:xfrm>
              <a:prstGeom prst="rect">
                <a:avLst/>
              </a:prstGeom>
              <a:solidFill>
                <a:srgbClr val="FEE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0C2F27C-DEFB-BF31-4E34-3DFF36579AFE}"/>
                  </a:ext>
                </a:extLst>
              </p:cNvPr>
              <p:cNvSpPr/>
              <p:nvPr/>
            </p:nvSpPr>
            <p:spPr>
              <a:xfrm>
                <a:off x="1050985" y="914400"/>
                <a:ext cx="9574239" cy="250166"/>
              </a:xfrm>
              <a:prstGeom prst="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4850E17A-9A9A-C2AE-4695-2F7CE7115418}"/>
                </a:ext>
              </a:extLst>
            </p:cNvPr>
            <p:cNvSpPr/>
            <p:nvPr/>
          </p:nvSpPr>
          <p:spPr>
            <a:xfrm>
              <a:off x="1116806" y="4769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2B6D26F-8BC6-BCDA-CA90-7EF369FAE1FB}"/>
                </a:ext>
              </a:extLst>
            </p:cNvPr>
            <p:cNvSpPr txBox="1"/>
            <p:nvPr/>
          </p:nvSpPr>
          <p:spPr>
            <a:xfrm>
              <a:off x="1933575" y="1130307"/>
              <a:ext cx="8991600" cy="2308324"/>
            </a:xfrm>
            <a:prstGeom prst="rect">
              <a:avLst/>
            </a:prstGeom>
            <a:noFill/>
          </p:spPr>
          <p:txBody>
            <a:bodyPr wrap="square" rtlCol="0">
              <a:spAutoFit/>
            </a:bodyPr>
            <a:lstStyle/>
            <a:p>
              <a:pPr algn="just"/>
              <a:r>
                <a:rPr lang="vi-VN" sz="2400"/>
                <a:t>Người ta thường sản xuất vôi bằng phản ứng nhiệt phân </a:t>
              </a:r>
              <a:r>
                <a:rPr lang="en-US" sz="2400" smtClean="0"/>
                <a:t>c</a:t>
              </a:r>
              <a:r>
                <a:rPr lang="vi-VN" sz="2400" smtClean="0"/>
                <a:t>alcium </a:t>
              </a:r>
              <a:r>
                <a:rPr lang="vi-VN" sz="2400"/>
                <a:t>carbonate theo phương trình phản ứng hóa học </a:t>
              </a:r>
              <a:r>
                <a:rPr lang="en-US" sz="2400" smtClean="0"/>
                <a:t>bên dưới. </a:t>
              </a:r>
              <a:r>
                <a:rPr lang="vi-VN" sz="2400" smtClean="0"/>
                <a:t>Để </a:t>
              </a:r>
              <a:r>
                <a:rPr lang="vi-VN" sz="2400"/>
                <a:t>nâng cao hiệu suất phản ứng ảnh sản xuất vôi cần điều chỉnh nhiệt độ như thế nào. Giải thích.</a:t>
              </a:r>
            </a:p>
            <a:p>
              <a:r>
                <a:rPr lang="vi-VN" sz="2400"/>
                <a:t/>
              </a:r>
              <a:br>
                <a:rPr lang="vi-VN" sz="2400"/>
              </a:br>
              <a:endParaRPr lang="vi-VN" sz="2400" b="1"/>
            </a:p>
          </p:txBody>
        </p:sp>
        <p:pic>
          <p:nvPicPr>
            <p:cNvPr id="22" name="Picture 21">
              <a:extLst>
                <a:ext uri="{FF2B5EF4-FFF2-40B4-BE49-F238E27FC236}">
                  <a16:creationId xmlns:a16="http://schemas.microsoft.com/office/drawing/2014/main" xmlns="" id="{C5E8D14C-03EA-9068-3868-6054BE85A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55" y="537122"/>
              <a:ext cx="698841" cy="698841"/>
            </a:xfrm>
            <a:prstGeom prst="rect">
              <a:avLst/>
            </a:prstGeom>
          </p:spPr>
        </p:pic>
      </p:grpSp>
      <p:sp>
        <p:nvSpPr>
          <p:cNvPr id="31" name="Rectangle: Rounded Corners 30">
            <a:extLst>
              <a:ext uri="{FF2B5EF4-FFF2-40B4-BE49-F238E27FC236}">
                <a16:creationId xmlns:a16="http://schemas.microsoft.com/office/drawing/2014/main" xmlns="" id="{E930CE75-7971-4C5A-B388-30692591225E}"/>
              </a:ext>
            </a:extLst>
          </p:cNvPr>
          <p:cNvSpPr/>
          <p:nvPr/>
        </p:nvSpPr>
        <p:spPr>
          <a:xfrm>
            <a:off x="5493940" y="4359888"/>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16" name="Group 15">
            <a:extLst>
              <a:ext uri="{FF2B5EF4-FFF2-40B4-BE49-F238E27FC236}">
                <a16:creationId xmlns:a16="http://schemas.microsoft.com/office/drawing/2014/main" xmlns="" id="{13163363-870F-2C71-3CCF-19B6E4338E33}"/>
              </a:ext>
            </a:extLst>
          </p:cNvPr>
          <p:cNvGrpSpPr/>
          <p:nvPr/>
        </p:nvGrpSpPr>
        <p:grpSpPr>
          <a:xfrm>
            <a:off x="1525678" y="3330741"/>
            <a:ext cx="5162550" cy="671232"/>
            <a:chOff x="3514725" y="2538693"/>
            <a:chExt cx="5162550" cy="671232"/>
          </a:xfrm>
        </p:grpSpPr>
        <p:sp>
          <p:nvSpPr>
            <p:cNvPr id="18" name="Rectangle 17">
              <a:extLst>
                <a:ext uri="{FF2B5EF4-FFF2-40B4-BE49-F238E27FC236}">
                  <a16:creationId xmlns:a16="http://schemas.microsoft.com/office/drawing/2014/main" xmlns="" id="{14B23740-6FF1-A37C-0A2B-FB9E9C6663CE}"/>
                </a:ext>
              </a:extLst>
            </p:cNvPr>
            <p:cNvSpPr/>
            <p:nvPr/>
          </p:nvSpPr>
          <p:spPr>
            <a:xfrm>
              <a:off x="3514725" y="2538693"/>
              <a:ext cx="516255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F0EFFEEC-4DFF-1E3D-2FE4-83083CE103C6}"/>
                </a:ext>
              </a:extLst>
            </p:cNvPr>
            <p:cNvSpPr txBox="1"/>
            <p:nvPr/>
          </p:nvSpPr>
          <p:spPr>
            <a:xfrm>
              <a:off x="3620001" y="2622224"/>
              <a:ext cx="4951998" cy="523220"/>
            </a:xfrm>
            <a:prstGeom prst="rect">
              <a:avLst/>
            </a:prstGeom>
            <a:noFill/>
          </p:spPr>
          <p:txBody>
            <a:bodyPr wrap="none" rtlCol="0">
              <a:spAutoFit/>
            </a:bodyPr>
            <a:lstStyle/>
            <a:p>
              <a:pPr algn="ctr"/>
              <a:r>
                <a:rPr lang="en-US" sz="2800" b="1" smtClean="0">
                  <a:solidFill>
                    <a:srgbClr val="FF0000"/>
                  </a:solidFill>
                </a:rPr>
                <a:t>CaCO</a:t>
              </a:r>
              <a:r>
                <a:rPr lang="en-US" sz="2800" b="1" baseline="-25000" smtClean="0">
                  <a:solidFill>
                    <a:srgbClr val="FF0000"/>
                  </a:solidFill>
                </a:rPr>
                <a:t>3</a:t>
              </a:r>
              <a:r>
                <a:rPr lang="en-US" sz="2800" b="1" smtClean="0">
                  <a:solidFill>
                    <a:srgbClr val="FF0000"/>
                  </a:solidFill>
                </a:rPr>
                <a:t>(s</a:t>
              </a:r>
              <a:r>
                <a:rPr lang="en-US" sz="2800" b="1">
                  <a:solidFill>
                    <a:srgbClr val="FF0000"/>
                  </a:solidFill>
                </a:rPr>
                <a:t>) ⇌ CaO(s) + CO</a:t>
              </a:r>
              <a:r>
                <a:rPr lang="en-US" sz="2800" b="1" baseline="-25000">
                  <a:solidFill>
                    <a:srgbClr val="FF0000"/>
                  </a:solidFill>
                </a:rPr>
                <a:t>2</a:t>
              </a:r>
              <a:r>
                <a:rPr lang="en-US" sz="2800" b="1">
                  <a:solidFill>
                    <a:srgbClr val="FF0000"/>
                  </a:solidFill>
                </a:rPr>
                <a:t>(s)</a:t>
              </a:r>
              <a:endParaRPr lang="de-DE" sz="2800" b="1">
                <a:solidFill>
                  <a:srgbClr val="FF0000"/>
                </a:solidFill>
                <a:latin typeface="+mj-lt"/>
              </a:endParaRPr>
            </a:p>
          </p:txBody>
        </p:sp>
      </p:grpSp>
      <p:grpSp>
        <p:nvGrpSpPr>
          <p:cNvPr id="20" name="Group 19">
            <a:extLst>
              <a:ext uri="{FF2B5EF4-FFF2-40B4-BE49-F238E27FC236}">
                <a16:creationId xmlns:a16="http://schemas.microsoft.com/office/drawing/2014/main" xmlns="" id="{A02BACA1-855C-20F3-8CD1-916F6670DDC2}"/>
              </a:ext>
            </a:extLst>
          </p:cNvPr>
          <p:cNvGrpSpPr/>
          <p:nvPr/>
        </p:nvGrpSpPr>
        <p:grpSpPr>
          <a:xfrm>
            <a:off x="7083844" y="3328576"/>
            <a:ext cx="3763941" cy="653530"/>
            <a:chOff x="6315247" y="4312516"/>
            <a:chExt cx="3763941" cy="653530"/>
          </a:xfrm>
        </p:grpSpPr>
        <p:sp>
          <p:nvSpPr>
            <p:cNvPr id="21" name="TextBox 20">
              <a:extLst>
                <a:ext uri="{FF2B5EF4-FFF2-40B4-BE49-F238E27FC236}">
                  <a16:creationId xmlns:a16="http://schemas.microsoft.com/office/drawing/2014/main" xmlns="" id="{208E960A-DE1A-CCD6-06EB-2CB002BB0887}"/>
                </a:ext>
              </a:extLst>
            </p:cNvPr>
            <p:cNvSpPr txBox="1"/>
            <p:nvPr/>
          </p:nvSpPr>
          <p:spPr>
            <a:xfrm>
              <a:off x="6315247" y="4356648"/>
              <a:ext cx="3763941" cy="609398"/>
            </a:xfrm>
            <a:prstGeom prst="rect">
              <a:avLst/>
            </a:prstGeom>
            <a:noFill/>
          </p:spPr>
          <p:txBody>
            <a:bodyPr wrap="square" rtlCol="0">
              <a:spAutoFit/>
            </a:bodyPr>
            <a:lstStyle/>
            <a:p>
              <a:pPr>
                <a:lnSpc>
                  <a:spcPct val="120000"/>
                </a:lnSpc>
              </a:pPr>
              <a:r>
                <a:rPr lang="en-US" sz="2800" b="1">
                  <a:latin typeface="+mj-lt"/>
                  <a:sym typeface="Symbol" panose="05050102010706020507" pitchFamily="18" charset="2"/>
                </a:rPr>
                <a:t></a:t>
              </a:r>
              <a:r>
                <a:rPr lang="en-US" sz="2800" b="1" baseline="-25000">
                  <a:latin typeface="+mj-lt"/>
                  <a:sym typeface="Symbol" panose="05050102010706020507" pitchFamily="18" charset="2"/>
                </a:rPr>
                <a:t>r</a:t>
              </a:r>
              <a:r>
                <a:rPr lang="en-US" sz="2800" b="1">
                  <a:latin typeface="+mj-lt"/>
                  <a:sym typeface="Symbol" panose="05050102010706020507" pitchFamily="18" charset="2"/>
                </a:rPr>
                <a:t>H</a:t>
              </a:r>
              <a:r>
                <a:rPr lang="en-US" sz="2800" b="1" baseline="-25000">
                  <a:latin typeface="+mj-lt"/>
                  <a:sym typeface="Symbol" panose="05050102010706020507" pitchFamily="18" charset="2"/>
                </a:rPr>
                <a:t>298</a:t>
              </a:r>
              <a:r>
                <a:rPr lang="en-US" sz="2800" b="1">
                  <a:latin typeface="+mj-lt"/>
                  <a:sym typeface="Symbol" panose="05050102010706020507" pitchFamily="18" charset="2"/>
                </a:rPr>
                <a:t> = </a:t>
              </a:r>
              <a:r>
                <a:rPr lang="en-US" sz="2800" b="1" smtClean="0">
                  <a:latin typeface="+mj-lt"/>
                  <a:sym typeface="Symbol" panose="05050102010706020507" pitchFamily="18" charset="2"/>
                </a:rPr>
                <a:t>178,49 </a:t>
              </a:r>
              <a:r>
                <a:rPr lang="en-US" sz="2800" b="1">
                  <a:latin typeface="+mj-lt"/>
                  <a:sym typeface="Symbol" panose="05050102010706020507" pitchFamily="18" charset="2"/>
                </a:rPr>
                <a:t>kJ</a:t>
              </a:r>
              <a:endParaRPr lang="en-US" sz="2800" b="1">
                <a:latin typeface="+mj-lt"/>
              </a:endParaRPr>
            </a:p>
          </p:txBody>
        </p:sp>
        <p:sp>
          <p:nvSpPr>
            <p:cNvPr id="23" name="TextBox 22">
              <a:extLst>
                <a:ext uri="{FF2B5EF4-FFF2-40B4-BE49-F238E27FC236}">
                  <a16:creationId xmlns:a16="http://schemas.microsoft.com/office/drawing/2014/main" xmlns="" id="{1D73AEA7-E0DF-7EE5-CE03-2A9D502CEC4A}"/>
                </a:ext>
              </a:extLst>
            </p:cNvPr>
            <p:cNvSpPr txBox="1"/>
            <p:nvPr/>
          </p:nvSpPr>
          <p:spPr>
            <a:xfrm>
              <a:off x="6969126" y="4312516"/>
              <a:ext cx="330200" cy="410946"/>
            </a:xfrm>
            <a:prstGeom prst="rect">
              <a:avLst/>
            </a:prstGeom>
            <a:noFill/>
          </p:spPr>
          <p:txBody>
            <a:bodyPr wrap="square" rtlCol="0">
              <a:spAutoFit/>
            </a:bodyPr>
            <a:lstStyle/>
            <a:p>
              <a:pPr>
                <a:lnSpc>
                  <a:spcPct val="120000"/>
                </a:lnSpc>
              </a:pPr>
              <a:r>
                <a:rPr lang="en-US" sz="1900" b="1">
                  <a:latin typeface="+mj-lt"/>
                  <a:sym typeface="Symbol" panose="05050102010706020507" pitchFamily="18" charset="2"/>
                </a:rPr>
                <a:t>o</a:t>
              </a:r>
              <a:endParaRPr lang="en-US" sz="1900" b="1">
                <a:latin typeface="+mj-lt"/>
              </a:endParaRPr>
            </a:p>
          </p:txBody>
        </p:sp>
      </p:grpSp>
      <p:grpSp>
        <p:nvGrpSpPr>
          <p:cNvPr id="24" name="Group 23">
            <a:extLst>
              <a:ext uri="{FF2B5EF4-FFF2-40B4-BE49-F238E27FC236}">
                <a16:creationId xmlns:a16="http://schemas.microsoft.com/office/drawing/2014/main" xmlns="" id="{F4694D61-2ADC-6B8E-AE92-500C3F412E29}"/>
              </a:ext>
            </a:extLst>
          </p:cNvPr>
          <p:cNvGrpSpPr/>
          <p:nvPr/>
        </p:nvGrpSpPr>
        <p:grpSpPr>
          <a:xfrm>
            <a:off x="877616" y="5179111"/>
            <a:ext cx="10436767" cy="937949"/>
            <a:chOff x="993232" y="3926966"/>
            <a:chExt cx="10436767" cy="937949"/>
          </a:xfrm>
        </p:grpSpPr>
        <p:sp>
          <p:nvSpPr>
            <p:cNvPr id="8195" name="Arrow: Right 8194">
              <a:extLst>
                <a:ext uri="{FF2B5EF4-FFF2-40B4-BE49-F238E27FC236}">
                  <a16:creationId xmlns:a16="http://schemas.microsoft.com/office/drawing/2014/main" xmlns="" id="{26B48FDE-F3F5-5085-277E-A091F1AC3B6E}"/>
                </a:ext>
              </a:extLst>
            </p:cNvPr>
            <p:cNvSpPr/>
            <p:nvPr/>
          </p:nvSpPr>
          <p:spPr>
            <a:xfrm>
              <a:off x="993232" y="397818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TextBox 8192">
              <a:extLst>
                <a:ext uri="{FF2B5EF4-FFF2-40B4-BE49-F238E27FC236}">
                  <a16:creationId xmlns:a16="http://schemas.microsoft.com/office/drawing/2014/main" xmlns="" id="{62A5B17C-8AD6-A817-8BBC-434B31D5E421}"/>
                </a:ext>
              </a:extLst>
            </p:cNvPr>
            <p:cNvSpPr txBox="1"/>
            <p:nvPr/>
          </p:nvSpPr>
          <p:spPr>
            <a:xfrm>
              <a:off x="1531255" y="3926966"/>
              <a:ext cx="9898744" cy="937949"/>
            </a:xfrm>
            <a:prstGeom prst="rect">
              <a:avLst/>
            </a:prstGeom>
            <a:noFill/>
          </p:spPr>
          <p:txBody>
            <a:bodyPr wrap="square" rtlCol="0">
              <a:spAutoFit/>
            </a:bodyPr>
            <a:lstStyle/>
            <a:p>
              <a:pPr>
                <a:lnSpc>
                  <a:spcPct val="120000"/>
                </a:lnSpc>
              </a:pPr>
              <a:r>
                <a:rPr lang="en-US" sz="2400"/>
                <a:t>Để nâng cao hiệu suất phản ứng ảnh sản xuất vôi cần tăng nhiệt độ phản </a:t>
              </a:r>
              <a:r>
                <a:rPr lang="en-US" sz="2400" smtClean="0"/>
                <a:t>ứng để cân bằng chuyển dịch theo chiều thu nhiệt là chiều thuận.</a:t>
              </a:r>
              <a:endParaRPr lang="en-US" sz="2200" b="1"/>
            </a:p>
          </p:txBody>
        </p:sp>
      </p:grpSp>
    </p:spTree>
    <p:extLst>
      <p:ext uri="{BB962C8B-B14F-4D97-AF65-F5344CB8AC3E}">
        <p14:creationId xmlns:p14="http://schemas.microsoft.com/office/powerpoint/2010/main" val="3649754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363865C4-B93B-83FE-D7CB-20492ADDDAAA}"/>
              </a:ext>
            </a:extLst>
          </p:cNvPr>
          <p:cNvGrpSpPr/>
          <p:nvPr/>
        </p:nvGrpSpPr>
        <p:grpSpPr>
          <a:xfrm>
            <a:off x="1685925" y="-190501"/>
            <a:ext cx="8820150" cy="1000125"/>
            <a:chOff x="1685925" y="-190501"/>
            <a:chExt cx="8820150" cy="980515"/>
          </a:xfrm>
        </p:grpSpPr>
        <p:sp>
          <p:nvSpPr>
            <p:cNvPr id="11" name="Rectangle: Rounded Corners 10">
              <a:extLst>
                <a:ext uri="{FF2B5EF4-FFF2-40B4-BE49-F238E27FC236}">
                  <a16:creationId xmlns:a16="http://schemas.microsoft.com/office/drawing/2014/main" xmlns="" id="{00BAE8F1-9072-B4BA-97C4-F78A56170257}"/>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p>
          </p:txBody>
        </p:sp>
        <p:sp>
          <p:nvSpPr>
            <p:cNvPr id="15" name="Channel Name">
              <a:extLst>
                <a:ext uri="{FF2B5EF4-FFF2-40B4-BE49-F238E27FC236}">
                  <a16:creationId xmlns:a16="http://schemas.microsoft.com/office/drawing/2014/main" xmlns="" id="{1525FC7B-A816-C638-3493-2BB285BCF7B3}"/>
                </a:ext>
              </a:extLst>
            </p:cNvPr>
            <p:cNvSpPr txBox="1"/>
            <p:nvPr/>
          </p:nvSpPr>
          <p:spPr>
            <a:xfrm>
              <a:off x="1781175" y="196985"/>
              <a:ext cx="8629650" cy="50692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2. </a:t>
              </a:r>
              <a:r>
                <a:rPr lang="en-US" sz="2400" b="1" cap="all"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ẢNH HƯỞNG CỦA ÁP SUẤT ĐẾN CÂN BẰNG HÓA HỌC </a:t>
              </a:r>
              <a:endPar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5D21789E-A897-343E-7C34-B44E54B5A523}"/>
              </a:ext>
            </a:extLst>
          </p:cNvPr>
          <p:cNvGrpSpPr/>
          <p:nvPr/>
        </p:nvGrpSpPr>
        <p:grpSpPr>
          <a:xfrm>
            <a:off x="498654" y="1225535"/>
            <a:ext cx="11194692" cy="976770"/>
            <a:chOff x="515226" y="1402817"/>
            <a:chExt cx="11194692" cy="1607083"/>
          </a:xfrm>
        </p:grpSpPr>
        <p:grpSp>
          <p:nvGrpSpPr>
            <p:cNvPr id="36" name="Group 35">
              <a:extLst>
                <a:ext uri="{FF2B5EF4-FFF2-40B4-BE49-F238E27FC236}">
                  <a16:creationId xmlns:a16="http://schemas.microsoft.com/office/drawing/2014/main" xmlns="" id="{7E702534-56F7-7DD7-4ADD-B53773659B42}"/>
                </a:ext>
              </a:extLst>
            </p:cNvPr>
            <p:cNvGrpSpPr/>
            <p:nvPr/>
          </p:nvGrpSpPr>
          <p:grpSpPr>
            <a:xfrm>
              <a:off x="515226" y="1402817"/>
              <a:ext cx="11194692" cy="1607083"/>
              <a:chOff x="365934" y="3626536"/>
              <a:chExt cx="15776324" cy="1430094"/>
            </a:xfrm>
          </p:grpSpPr>
          <p:sp>
            <p:nvSpPr>
              <p:cNvPr id="39" name="Rectangle: Rounded Corners 33">
                <a:extLst>
                  <a:ext uri="{FF2B5EF4-FFF2-40B4-BE49-F238E27FC236}">
                    <a16:creationId xmlns:a16="http://schemas.microsoft.com/office/drawing/2014/main" xmlns="" id="{A23381A5-85AE-A0F5-79DC-E2824598F371}"/>
                  </a:ext>
                </a:extLst>
              </p:cNvPr>
              <p:cNvSpPr/>
              <p:nvPr/>
            </p:nvSpPr>
            <p:spPr>
              <a:xfrm rot="21540000">
                <a:off x="418119" y="3626536"/>
                <a:ext cx="15527842" cy="1430094"/>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4">
                <a:extLst>
                  <a:ext uri="{FF2B5EF4-FFF2-40B4-BE49-F238E27FC236}">
                    <a16:creationId xmlns:a16="http://schemas.microsoft.com/office/drawing/2014/main" xmlns="" id="{E1C9541C-5150-2346-BE2D-51CC14E0FEB2}"/>
                  </a:ext>
                </a:extLst>
              </p:cNvPr>
              <p:cNvSpPr/>
              <p:nvPr/>
            </p:nvSpPr>
            <p:spPr>
              <a:xfrm>
                <a:off x="365934" y="3801438"/>
                <a:ext cx="15776324" cy="1092591"/>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xmlns="" id="{43A6CCA0-0DEB-B2B2-3E19-A02B6A316685}"/>
                </a:ext>
              </a:extLst>
            </p:cNvPr>
            <p:cNvSpPr txBox="1"/>
            <p:nvPr/>
          </p:nvSpPr>
          <p:spPr>
            <a:xfrm>
              <a:off x="697218" y="1779034"/>
              <a:ext cx="10947386" cy="820345"/>
            </a:xfrm>
            <a:prstGeom prst="rect">
              <a:avLst/>
            </a:prstGeom>
            <a:noFill/>
          </p:spPr>
          <p:txBody>
            <a:bodyPr wrap="square" rtlCol="0">
              <a:spAutoFit/>
            </a:bodyPr>
            <a:lstStyle/>
            <a:p>
              <a:pPr>
                <a:lnSpc>
                  <a:spcPct val="120000"/>
                </a:lnSpc>
              </a:pPr>
              <a:r>
                <a:rPr lang="en-US" sz="2200" smtClean="0"/>
                <a:t>Tiếp tục xét phản ứng trong thí nghiệm (1) như sau:</a:t>
              </a:r>
            </a:p>
          </p:txBody>
        </p:sp>
      </p:grpSp>
      <p:grpSp>
        <p:nvGrpSpPr>
          <p:cNvPr id="44" name="Group 43">
            <a:extLst>
              <a:ext uri="{FF2B5EF4-FFF2-40B4-BE49-F238E27FC236}">
                <a16:creationId xmlns:a16="http://schemas.microsoft.com/office/drawing/2014/main" xmlns="" id="{5BE8D6ED-ABE5-FA12-B16C-B5DAFAAAD163}"/>
              </a:ext>
            </a:extLst>
          </p:cNvPr>
          <p:cNvGrpSpPr/>
          <p:nvPr/>
        </p:nvGrpSpPr>
        <p:grpSpPr>
          <a:xfrm>
            <a:off x="4340779" y="2414069"/>
            <a:ext cx="3627120" cy="671232"/>
            <a:chOff x="4282440" y="2538693"/>
            <a:chExt cx="3627120" cy="671232"/>
          </a:xfrm>
        </p:grpSpPr>
        <p:sp>
          <p:nvSpPr>
            <p:cNvPr id="49" name="Rectangle 48">
              <a:extLst>
                <a:ext uri="{FF2B5EF4-FFF2-40B4-BE49-F238E27FC236}">
                  <a16:creationId xmlns:a16="http://schemas.microsoft.com/office/drawing/2014/main" xmlns="" id="{636DDD7F-C0D8-9279-B1AF-95BD062F59FC}"/>
                </a:ext>
              </a:extLst>
            </p:cNvPr>
            <p:cNvSpPr/>
            <p:nvPr/>
          </p:nvSpPr>
          <p:spPr>
            <a:xfrm>
              <a:off x="4282440" y="2538693"/>
              <a:ext cx="362712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506DC293-03F8-2F48-20E4-46273FDACEEA}"/>
                </a:ext>
              </a:extLst>
            </p:cNvPr>
            <p:cNvSpPr txBox="1"/>
            <p:nvPr/>
          </p:nvSpPr>
          <p:spPr>
            <a:xfrm>
              <a:off x="4358986" y="2622224"/>
              <a:ext cx="3474028" cy="523220"/>
            </a:xfrm>
            <a:prstGeom prst="rect">
              <a:avLst/>
            </a:prstGeom>
            <a:noFill/>
          </p:spPr>
          <p:txBody>
            <a:bodyPr wrap="none" rtlCol="0">
              <a:spAutoFit/>
            </a:bodyPr>
            <a:lstStyle/>
            <a:p>
              <a:r>
                <a:rPr lang="en-US" sz="2800" b="1">
                  <a:solidFill>
                    <a:srgbClr val="FF0000"/>
                  </a:solidFill>
                  <a:latin typeface="+mj-lt"/>
                </a:rPr>
                <a:t>2NO</a:t>
              </a:r>
              <a:r>
                <a:rPr lang="en-US" sz="2800" b="1" baseline="-25000">
                  <a:solidFill>
                    <a:srgbClr val="FF0000"/>
                  </a:solidFill>
                  <a:latin typeface="+mj-lt"/>
                </a:rPr>
                <a:t>2</a:t>
              </a:r>
              <a:r>
                <a:rPr lang="en-US" sz="2800" b="1">
                  <a:solidFill>
                    <a:srgbClr val="FF0000"/>
                  </a:solidFill>
                  <a:latin typeface="+mj-lt"/>
                </a:rPr>
                <a:t>(g)  ⇌  N</a:t>
              </a:r>
              <a:r>
                <a:rPr lang="en-US" sz="2800" b="1" baseline="-25000">
                  <a:solidFill>
                    <a:srgbClr val="FF0000"/>
                  </a:solidFill>
                  <a:latin typeface="+mj-lt"/>
                </a:rPr>
                <a:t>2</a:t>
              </a:r>
              <a:r>
                <a:rPr lang="en-US" sz="2800" b="1">
                  <a:solidFill>
                    <a:srgbClr val="FF0000"/>
                  </a:solidFill>
                  <a:latin typeface="+mj-lt"/>
                </a:rPr>
                <a:t>O</a:t>
              </a:r>
              <a:r>
                <a:rPr lang="en-US" sz="2800" b="1" baseline="-25000">
                  <a:solidFill>
                    <a:srgbClr val="FF0000"/>
                  </a:solidFill>
                  <a:latin typeface="+mj-lt"/>
                </a:rPr>
                <a:t>4</a:t>
              </a:r>
              <a:r>
                <a:rPr lang="en-US" sz="2800" b="1">
                  <a:solidFill>
                    <a:srgbClr val="FF0000"/>
                  </a:solidFill>
                  <a:latin typeface="+mj-lt"/>
                </a:rPr>
                <a:t>(g)</a:t>
              </a:r>
            </a:p>
          </p:txBody>
        </p:sp>
      </p:grpSp>
      <p:grpSp>
        <p:nvGrpSpPr>
          <p:cNvPr id="51" name="Group 50">
            <a:extLst>
              <a:ext uri="{FF2B5EF4-FFF2-40B4-BE49-F238E27FC236}">
                <a16:creationId xmlns:a16="http://schemas.microsoft.com/office/drawing/2014/main" xmlns="" id="{80FBE284-E3A4-3230-8106-508CDFAC044F}"/>
              </a:ext>
            </a:extLst>
          </p:cNvPr>
          <p:cNvGrpSpPr/>
          <p:nvPr/>
        </p:nvGrpSpPr>
        <p:grpSpPr>
          <a:xfrm>
            <a:off x="506111" y="3155498"/>
            <a:ext cx="6123289" cy="3308671"/>
            <a:chOff x="516940" y="323850"/>
            <a:chExt cx="6123289" cy="3308671"/>
          </a:xfrm>
        </p:grpSpPr>
        <p:sp>
          <p:nvSpPr>
            <p:cNvPr id="52" name="Rectangle 51">
              <a:extLst>
                <a:ext uri="{FF2B5EF4-FFF2-40B4-BE49-F238E27FC236}">
                  <a16:creationId xmlns:a16="http://schemas.microsoft.com/office/drawing/2014/main" xmlns="" id="{3A0192F1-E5C5-25D5-BCF7-338438FD4777}"/>
                </a:ext>
              </a:extLst>
            </p:cNvPr>
            <p:cNvSpPr/>
            <p:nvPr/>
          </p:nvSpPr>
          <p:spPr>
            <a:xfrm>
              <a:off x="901174" y="627391"/>
              <a:ext cx="5739055" cy="3005130"/>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129B4314-3EEA-70A7-4DC9-714CAF55202C}"/>
                </a:ext>
              </a:extLst>
            </p:cNvPr>
            <p:cNvSpPr/>
            <p:nvPr/>
          </p:nvSpPr>
          <p:spPr>
            <a:xfrm>
              <a:off x="901174" y="627392"/>
              <a:ext cx="5739055" cy="269582"/>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5ED762BE-A64C-03BD-B3AD-E6362DA21532}"/>
                </a:ext>
              </a:extLst>
            </p:cNvPr>
            <p:cNvGrpSpPr/>
            <p:nvPr/>
          </p:nvGrpSpPr>
          <p:grpSpPr>
            <a:xfrm>
              <a:off x="516940" y="323850"/>
              <a:ext cx="914400" cy="914400"/>
              <a:chOff x="666750" y="619125"/>
              <a:chExt cx="914400" cy="914400"/>
            </a:xfrm>
          </p:grpSpPr>
          <p:sp>
            <p:nvSpPr>
              <p:cNvPr id="56" name="Oval 55">
                <a:extLst>
                  <a:ext uri="{FF2B5EF4-FFF2-40B4-BE49-F238E27FC236}">
                    <a16:creationId xmlns:a16="http://schemas.microsoft.com/office/drawing/2014/main" xmlns="" id="{6D3ECD4E-CEFF-3ADF-8059-50EAC109CF6D}"/>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xmlns="" id="{A12D9036-87F5-4629-770D-7AB27D35A660}"/>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58" name="Block Arc 57">
                <a:extLst>
                  <a:ext uri="{FF2B5EF4-FFF2-40B4-BE49-F238E27FC236}">
                    <a16:creationId xmlns:a16="http://schemas.microsoft.com/office/drawing/2014/main" xmlns="" id="{7BB2AF57-2AF5-3C21-E057-B1ECD2CC08B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lock Arc 58">
                <a:extLst>
                  <a:ext uri="{FF2B5EF4-FFF2-40B4-BE49-F238E27FC236}">
                    <a16:creationId xmlns:a16="http://schemas.microsoft.com/office/drawing/2014/main" xmlns="" id="{274E2B14-C6A9-6F12-BB11-F83CA397A89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Block Arc 59">
                <a:extLst>
                  <a:ext uri="{FF2B5EF4-FFF2-40B4-BE49-F238E27FC236}">
                    <a16:creationId xmlns:a16="http://schemas.microsoft.com/office/drawing/2014/main" xmlns="" id="{62DE1FF4-8EBD-4E7B-7194-CEE337EE79C1}"/>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a:extLst>
                  <a:ext uri="{FF2B5EF4-FFF2-40B4-BE49-F238E27FC236}">
                    <a16:creationId xmlns:a16="http://schemas.microsoft.com/office/drawing/2014/main" xmlns="" id="{42004776-6985-A8EE-AD04-2182CD490C8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xmlns="" id="{FDEA17A3-5CF6-A3B8-36ED-6856C83754CF}"/>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xmlns="" id="{944F6A7B-2BFA-F98E-6B2D-2061A5A1F1D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xmlns="" id="{6EBD4BD8-DD8A-85F9-3F17-E84E594FF621}"/>
                </a:ext>
              </a:extLst>
            </p:cNvPr>
            <p:cNvSpPr txBox="1"/>
            <p:nvPr/>
          </p:nvSpPr>
          <p:spPr>
            <a:xfrm>
              <a:off x="1355140" y="1064419"/>
              <a:ext cx="4980290" cy="2400657"/>
            </a:xfrm>
            <a:prstGeom prst="rect">
              <a:avLst/>
            </a:prstGeom>
            <a:noFill/>
          </p:spPr>
          <p:txBody>
            <a:bodyPr wrap="square" rtlCol="0">
              <a:spAutoFit/>
            </a:bodyPr>
            <a:lstStyle/>
            <a:p>
              <a:pPr algn="just">
                <a:lnSpc>
                  <a:spcPct val="125000"/>
                </a:lnSpc>
              </a:pPr>
              <a:r>
                <a:rPr lang="en-US" sz="2400" smtClean="0"/>
                <a:t>Giả sử thực hiện phản ứng này trong một hệ xilanh kín có piston như ảnh bên. </a:t>
              </a:r>
              <a:r>
                <a:rPr lang="vi-VN" sz="2400" smtClean="0"/>
                <a:t>Khi </a:t>
              </a:r>
              <a:r>
                <a:rPr lang="vi-VN" sz="2400"/>
                <a:t>đẩy hoặc kéo </a:t>
              </a:r>
              <a:r>
                <a:rPr lang="en-US" sz="2400" smtClean="0"/>
                <a:t>piston</a:t>
              </a:r>
              <a:r>
                <a:rPr lang="vi-VN" sz="2400" smtClean="0"/>
                <a:t> </a:t>
              </a:r>
              <a:r>
                <a:rPr lang="vi-VN" sz="2400"/>
                <a:t>thì số mol khí ở hệ </a:t>
              </a:r>
              <a:r>
                <a:rPr lang="vi-VN" sz="2400" smtClean="0"/>
                <a:t>thay </a:t>
              </a:r>
              <a:r>
                <a:rPr lang="vi-VN" sz="2400"/>
                <a:t>đổi như thế nào?</a:t>
              </a:r>
              <a:endParaRPr lang="vi-VN" sz="2200"/>
            </a:p>
          </p:txBody>
        </p:sp>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1852" r="17037" b="14147"/>
          <a:stretch/>
        </p:blipFill>
        <p:spPr>
          <a:xfrm>
            <a:off x="6985627" y="3549658"/>
            <a:ext cx="4596773" cy="2836519"/>
          </a:xfrm>
          <a:prstGeom prst="rect">
            <a:avLst/>
          </a:prstGeom>
        </p:spPr>
      </p:pic>
    </p:spTree>
    <p:extLst>
      <p:ext uri="{BB962C8B-B14F-4D97-AF65-F5344CB8AC3E}">
        <p14:creationId xmlns:p14="http://schemas.microsoft.com/office/powerpoint/2010/main" val="1010614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xmlns="" id="{BCB5951C-A876-5ACF-FC7A-EA42CC6748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54E8F85D-3538-ED03-3DD3-1D02A7B4C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EEC1551-26D0-CD9F-7B09-F23C36BD32B0}"/>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421B6035-15EC-3DBA-8449-A41D257C7B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PNG\PPT\3.16\Cool 3D Chemistry Middle School Student Pack\Cool 3D Chemistry Middle School Student Pack-34.png">
            <a:extLst>
              <a:ext uri="{FF2B5EF4-FFF2-40B4-BE49-F238E27FC236}">
                <a16:creationId xmlns:a16="http://schemas.microsoft.com/office/drawing/2014/main" xmlns="" id="{F7721238-F2A2-6C5D-A597-BE003292A5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PNG\PPT\3.16\Cool 3D Chemistry Middle School Student Pack\Cool 3D Chemistry Middle School Student Pack-28.png">
            <a:extLst>
              <a:ext uri="{FF2B5EF4-FFF2-40B4-BE49-F238E27FC236}">
                <a16:creationId xmlns:a16="http://schemas.microsoft.com/office/drawing/2014/main" xmlns="" id="{C22FB114-08CF-ED1D-9E06-C9C42625A4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PNG\PPT\3.16\Cool 3D Chemistry Middle School Student Pack\Cool 3D Chemistry Middle School Student Pack-34.png">
            <a:extLst>
              <a:ext uri="{FF2B5EF4-FFF2-40B4-BE49-F238E27FC236}">
                <a16:creationId xmlns:a16="http://schemas.microsoft.com/office/drawing/2014/main" xmlns="" id="{3E56A2F2-AEEC-4FF5-7FCD-0800D07EE8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3D1D6082-CB40-1225-1C75-EAF3BE3582B1}"/>
              </a:ext>
            </a:extLst>
          </p:cNvPr>
          <p:cNvSpPr/>
          <p:nvPr/>
        </p:nvSpPr>
        <p:spPr>
          <a:xfrm>
            <a:off x="5493940" y="3733800"/>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sp>
        <p:nvSpPr>
          <p:cNvPr id="21" name="TextBox 20">
            <a:extLst>
              <a:ext uri="{FF2B5EF4-FFF2-40B4-BE49-F238E27FC236}">
                <a16:creationId xmlns:a16="http://schemas.microsoft.com/office/drawing/2014/main" xmlns="" id="{149B724A-C527-C45A-E215-A7D05D13BC9F}"/>
              </a:ext>
            </a:extLst>
          </p:cNvPr>
          <p:cNvSpPr txBox="1"/>
          <p:nvPr/>
        </p:nvSpPr>
        <p:spPr>
          <a:xfrm>
            <a:off x="1083813" y="4321076"/>
            <a:ext cx="10041387" cy="2308324"/>
          </a:xfrm>
          <a:prstGeom prst="rect">
            <a:avLst/>
          </a:prstGeom>
          <a:noFill/>
        </p:spPr>
        <p:txBody>
          <a:bodyPr wrap="square" rtlCol="0">
            <a:spAutoFit/>
          </a:bodyPr>
          <a:lstStyle/>
          <a:p>
            <a:pPr algn="just">
              <a:lnSpc>
                <a:spcPct val="150000"/>
              </a:lnSpc>
            </a:pPr>
            <a:r>
              <a:rPr lang="en-US" sz="2400" smtClean="0"/>
              <a:t>- Khi </a:t>
            </a:r>
            <a:r>
              <a:rPr lang="en-US" sz="2400"/>
              <a:t>đẩy </a:t>
            </a:r>
            <a:r>
              <a:rPr lang="en-US" sz="2400" smtClean="0"/>
              <a:t>piston </a:t>
            </a:r>
            <a:r>
              <a:rPr lang="en-US" sz="2400" smtClean="0">
                <a:latin typeface="Arial" panose="020B0604020202020204" pitchFamily="34" charset="0"/>
                <a:cs typeface="Arial" panose="020B0604020202020204" pitchFamily="34" charset="0"/>
              </a:rPr>
              <a:t>→</a:t>
            </a:r>
            <a:r>
              <a:rPr lang="en-US" sz="2400" smtClean="0"/>
              <a:t> </a:t>
            </a:r>
            <a:r>
              <a:rPr lang="en-US" sz="2400"/>
              <a:t>thể tích của hệ giảm </a:t>
            </a:r>
            <a:r>
              <a:rPr lang="en-US" sz="2400" smtClean="0">
                <a:latin typeface="Arial" panose="020B0604020202020204" pitchFamily="34" charset="0"/>
                <a:cs typeface="Arial" panose="020B0604020202020204" pitchFamily="34" charset="0"/>
              </a:rPr>
              <a:t>→</a:t>
            </a:r>
            <a:r>
              <a:rPr lang="en-US" sz="2400" smtClean="0"/>
              <a:t> </a:t>
            </a:r>
            <a:r>
              <a:rPr lang="en-US" sz="2400"/>
              <a:t>lúc này màu nâu đỏ nhạt dần </a:t>
            </a:r>
            <a:r>
              <a:rPr lang="en-US" sz="2400" smtClean="0">
                <a:latin typeface="Arial" panose="020B0604020202020204" pitchFamily="34" charset="0"/>
                <a:cs typeface="Arial" panose="020B0604020202020204" pitchFamily="34" charset="0"/>
              </a:rPr>
              <a:t>→</a:t>
            </a:r>
            <a:r>
              <a:rPr lang="en-US" sz="2400" smtClean="0"/>
              <a:t> </a:t>
            </a:r>
            <a:r>
              <a:rPr lang="en-US" sz="2400"/>
              <a:t>số mol khí của hệ </a:t>
            </a:r>
            <a:r>
              <a:rPr lang="en-US" sz="2400" smtClean="0"/>
              <a:t>giảm.</a:t>
            </a:r>
            <a:endParaRPr lang="en-US" sz="2400"/>
          </a:p>
          <a:p>
            <a:pPr algn="just">
              <a:lnSpc>
                <a:spcPct val="150000"/>
              </a:lnSpc>
            </a:pPr>
            <a:r>
              <a:rPr lang="en-US" sz="2400" smtClean="0"/>
              <a:t>- Khi </a:t>
            </a:r>
            <a:r>
              <a:rPr lang="en-US" sz="2400"/>
              <a:t>kéo </a:t>
            </a:r>
            <a:r>
              <a:rPr lang="en-US" sz="2400" smtClean="0"/>
              <a:t>piston </a:t>
            </a:r>
            <a:r>
              <a:rPr lang="en-US" sz="2400"/>
              <a:t>ra </a:t>
            </a:r>
            <a:r>
              <a:rPr lang="en-US" sz="2400" smtClean="0">
                <a:latin typeface="Arial" panose="020B0604020202020204" pitchFamily="34" charset="0"/>
                <a:cs typeface="Arial" panose="020B0604020202020204" pitchFamily="34" charset="0"/>
              </a:rPr>
              <a:t>→</a:t>
            </a:r>
            <a:r>
              <a:rPr lang="en-US" sz="2400" smtClean="0"/>
              <a:t> </a:t>
            </a:r>
            <a:r>
              <a:rPr lang="en-US" sz="2400"/>
              <a:t>thể tích hệ tăng </a:t>
            </a:r>
            <a:r>
              <a:rPr lang="en-US" sz="2400">
                <a:latin typeface="Arial" panose="020B0604020202020204" pitchFamily="34" charset="0"/>
                <a:cs typeface="Arial" panose="020B0604020202020204" pitchFamily="34" charset="0"/>
              </a:rPr>
              <a:t>→</a:t>
            </a:r>
            <a:r>
              <a:rPr lang="en-US" sz="2400" smtClean="0"/>
              <a:t> </a:t>
            </a:r>
            <a:r>
              <a:rPr lang="en-US" sz="2400"/>
              <a:t>màu nâu đậm dần </a:t>
            </a:r>
            <a:r>
              <a:rPr lang="en-US" sz="2400">
                <a:latin typeface="Arial" panose="020B0604020202020204" pitchFamily="34" charset="0"/>
                <a:cs typeface="Arial" panose="020B0604020202020204" pitchFamily="34" charset="0"/>
              </a:rPr>
              <a:t>→</a:t>
            </a:r>
            <a:r>
              <a:rPr lang="en-US" sz="2400" smtClean="0"/>
              <a:t> </a:t>
            </a:r>
            <a:r>
              <a:rPr lang="en-US" sz="2400"/>
              <a:t>số mol khí của hệ </a:t>
            </a:r>
            <a:r>
              <a:rPr lang="en-US" sz="2400" smtClean="0"/>
              <a:t>tăng.</a:t>
            </a:r>
            <a:endParaRPr lang="en-US" sz="2400"/>
          </a:p>
        </p:txBody>
      </p:sp>
      <p:grpSp>
        <p:nvGrpSpPr>
          <p:cNvPr id="24" name="Group 23">
            <a:extLst>
              <a:ext uri="{FF2B5EF4-FFF2-40B4-BE49-F238E27FC236}">
                <a16:creationId xmlns:a16="http://schemas.microsoft.com/office/drawing/2014/main" xmlns="" id="{02F8D8B6-B027-A96E-E82E-6E317823F5C2}"/>
              </a:ext>
            </a:extLst>
          </p:cNvPr>
          <p:cNvGrpSpPr/>
          <p:nvPr/>
        </p:nvGrpSpPr>
        <p:grpSpPr>
          <a:xfrm>
            <a:off x="4282440" y="2791665"/>
            <a:ext cx="3627120" cy="671232"/>
            <a:chOff x="4282440" y="2538693"/>
            <a:chExt cx="3627120" cy="671232"/>
          </a:xfrm>
        </p:grpSpPr>
        <p:sp>
          <p:nvSpPr>
            <p:cNvPr id="32" name="Rectangle 31">
              <a:extLst>
                <a:ext uri="{FF2B5EF4-FFF2-40B4-BE49-F238E27FC236}">
                  <a16:creationId xmlns:a16="http://schemas.microsoft.com/office/drawing/2014/main" xmlns="" id="{FEEF0205-DEE9-1121-BA45-E4511084DA0F}"/>
                </a:ext>
              </a:extLst>
            </p:cNvPr>
            <p:cNvSpPr/>
            <p:nvPr/>
          </p:nvSpPr>
          <p:spPr>
            <a:xfrm>
              <a:off x="4282440" y="2538693"/>
              <a:ext cx="3627120"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035FB03-B168-0E2A-0263-D265BC20360B}"/>
                </a:ext>
              </a:extLst>
            </p:cNvPr>
            <p:cNvSpPr txBox="1"/>
            <p:nvPr/>
          </p:nvSpPr>
          <p:spPr>
            <a:xfrm>
              <a:off x="4358986" y="2622224"/>
              <a:ext cx="3474028" cy="523220"/>
            </a:xfrm>
            <a:prstGeom prst="rect">
              <a:avLst/>
            </a:prstGeom>
            <a:noFill/>
          </p:spPr>
          <p:txBody>
            <a:bodyPr wrap="none" rtlCol="0">
              <a:spAutoFit/>
            </a:bodyPr>
            <a:lstStyle/>
            <a:p>
              <a:pPr algn="ctr"/>
              <a:r>
                <a:rPr lang="en-US" sz="2800" b="1">
                  <a:solidFill>
                    <a:srgbClr val="FF0000"/>
                  </a:solidFill>
                  <a:latin typeface="+mj-lt"/>
                </a:rPr>
                <a:t>2NO</a:t>
              </a:r>
              <a:r>
                <a:rPr lang="en-US" sz="2800" b="1" baseline="-25000">
                  <a:solidFill>
                    <a:srgbClr val="FF0000"/>
                  </a:solidFill>
                  <a:latin typeface="+mj-lt"/>
                </a:rPr>
                <a:t>2</a:t>
              </a:r>
              <a:r>
                <a:rPr lang="en-US" sz="2800" b="1">
                  <a:solidFill>
                    <a:srgbClr val="FF0000"/>
                  </a:solidFill>
                  <a:latin typeface="+mj-lt"/>
                </a:rPr>
                <a:t>(g)  ⇌  N</a:t>
              </a:r>
              <a:r>
                <a:rPr lang="en-US" sz="2800" b="1" baseline="-25000">
                  <a:solidFill>
                    <a:srgbClr val="FF0000"/>
                  </a:solidFill>
                  <a:latin typeface="+mj-lt"/>
                </a:rPr>
                <a:t>2</a:t>
              </a:r>
              <a:r>
                <a:rPr lang="en-US" sz="2800" b="1">
                  <a:solidFill>
                    <a:srgbClr val="FF0000"/>
                  </a:solidFill>
                  <a:latin typeface="+mj-lt"/>
                </a:rPr>
                <a:t>O</a:t>
              </a:r>
              <a:r>
                <a:rPr lang="en-US" sz="2800" b="1" baseline="-25000">
                  <a:solidFill>
                    <a:srgbClr val="FF0000"/>
                  </a:solidFill>
                  <a:latin typeface="+mj-lt"/>
                </a:rPr>
                <a:t>4</a:t>
              </a:r>
              <a:r>
                <a:rPr lang="en-US" sz="2800" b="1">
                  <a:solidFill>
                    <a:srgbClr val="FF0000"/>
                  </a:solidFill>
                  <a:latin typeface="+mj-lt"/>
                </a:rPr>
                <a:t>(g)</a:t>
              </a:r>
            </a:p>
          </p:txBody>
        </p:sp>
      </p:grpSp>
      <p:grpSp>
        <p:nvGrpSpPr>
          <p:cNvPr id="35" name="Group 34">
            <a:extLst>
              <a:ext uri="{FF2B5EF4-FFF2-40B4-BE49-F238E27FC236}">
                <a16:creationId xmlns:a16="http://schemas.microsoft.com/office/drawing/2014/main" xmlns="" id="{80FBE284-E3A4-3230-8106-508CDFAC044F}"/>
              </a:ext>
            </a:extLst>
          </p:cNvPr>
          <p:cNvGrpSpPr/>
          <p:nvPr/>
        </p:nvGrpSpPr>
        <p:grpSpPr>
          <a:xfrm>
            <a:off x="891396" y="161029"/>
            <a:ext cx="10409207" cy="2335422"/>
            <a:chOff x="516940" y="323850"/>
            <a:chExt cx="10409207" cy="2335422"/>
          </a:xfrm>
        </p:grpSpPr>
        <p:sp>
          <p:nvSpPr>
            <p:cNvPr id="36" name="Rectangle 35">
              <a:extLst>
                <a:ext uri="{FF2B5EF4-FFF2-40B4-BE49-F238E27FC236}">
                  <a16:creationId xmlns:a16="http://schemas.microsoft.com/office/drawing/2014/main" xmlns="" id="{3A0192F1-E5C5-25D5-BCF7-338438FD4777}"/>
                </a:ext>
              </a:extLst>
            </p:cNvPr>
            <p:cNvSpPr/>
            <p:nvPr/>
          </p:nvSpPr>
          <p:spPr>
            <a:xfrm>
              <a:off x="901174" y="627391"/>
              <a:ext cx="10024973" cy="203188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29B4314-3EEA-70A7-4DC9-714CAF55202C}"/>
                </a:ext>
              </a:extLst>
            </p:cNvPr>
            <p:cNvSpPr/>
            <p:nvPr/>
          </p:nvSpPr>
          <p:spPr>
            <a:xfrm>
              <a:off x="901174" y="627392"/>
              <a:ext cx="10024973"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5ED762BE-A64C-03BD-B3AD-E6362DA21532}"/>
                </a:ext>
              </a:extLst>
            </p:cNvPr>
            <p:cNvGrpSpPr/>
            <p:nvPr/>
          </p:nvGrpSpPr>
          <p:grpSpPr>
            <a:xfrm>
              <a:off x="516940" y="323850"/>
              <a:ext cx="914400" cy="914400"/>
              <a:chOff x="666750" y="619125"/>
              <a:chExt cx="914400" cy="914400"/>
            </a:xfrm>
          </p:grpSpPr>
          <p:sp>
            <p:nvSpPr>
              <p:cNvPr id="41" name="Oval 40">
                <a:extLst>
                  <a:ext uri="{FF2B5EF4-FFF2-40B4-BE49-F238E27FC236}">
                    <a16:creationId xmlns:a16="http://schemas.microsoft.com/office/drawing/2014/main" xmlns="" id="{6D3ECD4E-CEFF-3ADF-8059-50EAC109CF6D}"/>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A12D9036-87F5-4629-770D-7AB27D35A660}"/>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43" name="Block Arc 42">
                <a:extLst>
                  <a:ext uri="{FF2B5EF4-FFF2-40B4-BE49-F238E27FC236}">
                    <a16:creationId xmlns:a16="http://schemas.microsoft.com/office/drawing/2014/main" xmlns="" id="{7BB2AF57-2AF5-3C21-E057-B1ECD2CC08BF}"/>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a:extLst>
                  <a:ext uri="{FF2B5EF4-FFF2-40B4-BE49-F238E27FC236}">
                    <a16:creationId xmlns:a16="http://schemas.microsoft.com/office/drawing/2014/main" xmlns="" id="{274E2B14-C6A9-6F12-BB11-F83CA397A89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lock Arc 44">
                <a:extLst>
                  <a:ext uri="{FF2B5EF4-FFF2-40B4-BE49-F238E27FC236}">
                    <a16:creationId xmlns:a16="http://schemas.microsoft.com/office/drawing/2014/main" xmlns="" id="{62DE1FF4-8EBD-4E7B-7194-CEE337EE79C1}"/>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xmlns="" id="{42004776-6985-A8EE-AD04-2182CD490C8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FDEA17A3-5CF6-A3B8-36ED-6856C83754CF}"/>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944F6A7B-2BFA-F98E-6B2D-2061A5A1F1D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xmlns="" id="{6EBD4BD8-DD8A-85F9-3F17-E84E594FF621}"/>
                </a:ext>
              </a:extLst>
            </p:cNvPr>
            <p:cNvSpPr txBox="1"/>
            <p:nvPr/>
          </p:nvSpPr>
          <p:spPr>
            <a:xfrm>
              <a:off x="1355139" y="1064419"/>
              <a:ext cx="9503361" cy="1477328"/>
            </a:xfrm>
            <a:prstGeom prst="rect">
              <a:avLst/>
            </a:prstGeom>
            <a:noFill/>
          </p:spPr>
          <p:txBody>
            <a:bodyPr wrap="square" rtlCol="0">
              <a:spAutoFit/>
            </a:bodyPr>
            <a:lstStyle/>
            <a:p>
              <a:pPr algn="just">
                <a:lnSpc>
                  <a:spcPct val="125000"/>
                </a:lnSpc>
              </a:pPr>
              <a:r>
                <a:rPr lang="en-US" sz="2400"/>
                <a:t>Giả sử thực hiện phản ứng này trong một hệ xilanh kín có piston như ảnh bên. </a:t>
              </a:r>
              <a:r>
                <a:rPr lang="vi-VN" sz="2400"/>
                <a:t>Khi đẩy hoặc kéo </a:t>
              </a:r>
              <a:r>
                <a:rPr lang="en-US" sz="2400" smtClean="0"/>
                <a:t>piston</a:t>
              </a:r>
              <a:r>
                <a:rPr lang="vi-VN" sz="2400" smtClean="0"/>
                <a:t> </a:t>
              </a:r>
              <a:r>
                <a:rPr lang="vi-VN" sz="2400"/>
                <a:t>thì số mol khí ở hệ </a:t>
              </a:r>
              <a:r>
                <a:rPr lang="vi-VN" sz="2400" smtClean="0"/>
                <a:t>thay </a:t>
              </a:r>
              <a:r>
                <a:rPr lang="vi-VN" sz="2400"/>
                <a:t>đổi như thế nào?</a:t>
              </a:r>
            </a:p>
          </p:txBody>
        </p:sp>
      </p:grpSp>
    </p:spTree>
    <p:extLst>
      <p:ext uri="{BB962C8B-B14F-4D97-AF65-F5344CB8AC3E}">
        <p14:creationId xmlns:p14="http://schemas.microsoft.com/office/powerpoint/2010/main" val="268582016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DC46AA24-AB15-8683-0EF2-9BCBA83A6D21}"/>
              </a:ext>
            </a:extLst>
          </p:cNvPr>
          <p:cNvGrpSpPr/>
          <p:nvPr/>
        </p:nvGrpSpPr>
        <p:grpSpPr>
          <a:xfrm>
            <a:off x="857250" y="1047116"/>
            <a:ext cx="10477500" cy="1657984"/>
            <a:chOff x="857250" y="1047116"/>
            <a:chExt cx="10477500" cy="1657984"/>
          </a:xfrm>
        </p:grpSpPr>
        <p:sp>
          <p:nvSpPr>
            <p:cNvPr id="7" name="Rectangle: Rounded Corners 6">
              <a:extLst>
                <a:ext uri="{FF2B5EF4-FFF2-40B4-BE49-F238E27FC236}">
                  <a16:creationId xmlns:a16="http://schemas.microsoft.com/office/drawing/2014/main" xmlns="" id="{0A357E56-9D9E-6EB0-A2A0-F002E16EA1F1}"/>
                </a:ext>
              </a:extLst>
            </p:cNvPr>
            <p:cNvSpPr/>
            <p:nvPr/>
          </p:nvSpPr>
          <p:spPr>
            <a:xfrm>
              <a:off x="857250" y="1047116"/>
              <a:ext cx="10477500" cy="1657984"/>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412B6D4-03FC-C4B5-9C93-B54DC9390A85}"/>
                </a:ext>
              </a:extLst>
            </p:cNvPr>
            <p:cNvSpPr txBox="1"/>
            <p:nvPr/>
          </p:nvSpPr>
          <p:spPr>
            <a:xfrm>
              <a:off x="1054100" y="1215959"/>
              <a:ext cx="10083800" cy="1200329"/>
            </a:xfrm>
            <a:prstGeom prst="rect">
              <a:avLst/>
            </a:prstGeom>
            <a:noFill/>
          </p:spPr>
          <p:txBody>
            <a:bodyPr wrap="square" rtlCol="0">
              <a:spAutoFit/>
            </a:bodyPr>
            <a:lstStyle/>
            <a:p>
              <a:pPr algn="just">
                <a:lnSpc>
                  <a:spcPct val="150000"/>
                </a:lnSpc>
              </a:pPr>
              <a:r>
                <a:rPr lang="en-US" sz="2400"/>
                <a:t>→ Khi tăng </a:t>
              </a:r>
              <a:r>
                <a:rPr lang="en-US" sz="2400" smtClean="0"/>
                <a:t>hoặc giảm áp suất của hệ, cân bằng sẽ chuyển dịch theo chiều làm giảm hoặc tăng áp suất.</a:t>
              </a:r>
              <a:endParaRPr lang="en-US" sz="2400"/>
            </a:p>
          </p:txBody>
        </p:sp>
      </p:grpSp>
      <p:grpSp>
        <p:nvGrpSpPr>
          <p:cNvPr id="27" name="Group 26">
            <a:extLst>
              <a:ext uri="{FF2B5EF4-FFF2-40B4-BE49-F238E27FC236}">
                <a16:creationId xmlns:a16="http://schemas.microsoft.com/office/drawing/2014/main" xmlns="" id="{C60C0428-A151-8BC6-FC14-535D86D0E70F}"/>
              </a:ext>
            </a:extLst>
          </p:cNvPr>
          <p:cNvGrpSpPr/>
          <p:nvPr/>
        </p:nvGrpSpPr>
        <p:grpSpPr>
          <a:xfrm>
            <a:off x="1685925" y="-190501"/>
            <a:ext cx="8820150" cy="1000125"/>
            <a:chOff x="1685925" y="-190501"/>
            <a:chExt cx="8820150" cy="980515"/>
          </a:xfrm>
        </p:grpSpPr>
        <p:sp>
          <p:nvSpPr>
            <p:cNvPr id="28" name="Rectangle: Rounded Corners 18">
              <a:extLst>
                <a:ext uri="{FF2B5EF4-FFF2-40B4-BE49-F238E27FC236}">
                  <a16:creationId xmlns:a16="http://schemas.microsoft.com/office/drawing/2014/main" xmlns="" id="{CA4CBECB-4402-D248-BF98-BC262E3D4345}"/>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annel Name">
              <a:extLst>
                <a:ext uri="{FF2B5EF4-FFF2-40B4-BE49-F238E27FC236}">
                  <a16:creationId xmlns:a16="http://schemas.microsoft.com/office/drawing/2014/main" xmlns="" id="{F4641F80-4B97-CD0E-2325-D7177EC0E882}"/>
                </a:ext>
              </a:extLst>
            </p:cNvPr>
            <p:cNvSpPr txBox="1"/>
            <p:nvPr/>
          </p:nvSpPr>
          <p:spPr>
            <a:xfrm>
              <a:off x="1781175" y="196985"/>
              <a:ext cx="8629650" cy="471472"/>
            </a:xfrm>
            <a:prstGeom prst="rect">
              <a:avLst/>
            </a:prstGeom>
            <a:noFill/>
            <a:ln>
              <a:noFill/>
            </a:ln>
          </p:spPr>
          <p:txBody>
            <a:bodyPr wrap="square" rtlCol="0">
              <a:spAutoFit/>
            </a:bodyPr>
            <a:lstStyle/>
            <a:p>
              <a:pPr lvl="0" algn="ctr">
                <a:lnSpc>
                  <a:spcPct val="115000"/>
                </a:lnSpc>
                <a:defRPr/>
              </a:pPr>
              <a:r>
                <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2. ẢNH HƯỞNG CỦA ÁP SUẤT ĐẾN CÂN BẰNG HÓA HỌC </a:t>
              </a:r>
            </a:p>
          </p:txBody>
        </p:sp>
      </p:grpSp>
      <p:pic>
        <p:nvPicPr>
          <p:cNvPr id="22" name="Picture 21"/>
          <p:cNvPicPr/>
          <p:nvPr/>
        </p:nvPicPr>
        <p:blipFill rotWithShape="1">
          <a:blip r:embed="rId7" cstate="print">
            <a:extLst>
              <a:ext uri="{28A0092B-C50C-407E-A947-70E740481C1C}">
                <a14:useLocalDpi xmlns:a14="http://schemas.microsoft.com/office/drawing/2010/main" val="0"/>
              </a:ext>
            </a:extLst>
          </a:blip>
          <a:srcRect r="54482"/>
          <a:stretch/>
        </p:blipFill>
        <p:spPr bwMode="auto">
          <a:xfrm>
            <a:off x="9482816" y="2812147"/>
            <a:ext cx="2162774" cy="3679257"/>
          </a:xfrm>
          <a:prstGeom prst="rect">
            <a:avLst/>
          </a:prstGeom>
          <a:noFill/>
          <a:ln>
            <a:noFill/>
          </a:ln>
          <a:extLst>
            <a:ext uri="{53640926-AAD7-44D8-BBD7-CCE9431645EC}">
              <a14:shadowObscured xmlns:a14="http://schemas.microsoft.com/office/drawing/2010/main"/>
            </a:ext>
          </a:extLst>
        </p:spPr>
      </p:pic>
      <p:pic>
        <p:nvPicPr>
          <p:cNvPr id="23" name="Picture 22"/>
          <p:cNvPicPr/>
          <p:nvPr/>
        </p:nvPicPr>
        <p:blipFill rotWithShape="1">
          <a:blip r:embed="rId8" cstate="print">
            <a:extLst>
              <a:ext uri="{28A0092B-C50C-407E-A947-70E740481C1C}">
                <a14:useLocalDpi xmlns:a14="http://schemas.microsoft.com/office/drawing/2010/main" val="0"/>
              </a:ext>
            </a:extLst>
          </a:blip>
          <a:srcRect r="7225"/>
          <a:stretch/>
        </p:blipFill>
        <p:spPr bwMode="auto">
          <a:xfrm>
            <a:off x="5176477" y="3541146"/>
            <a:ext cx="4096373" cy="2309357"/>
          </a:xfrm>
          <a:prstGeom prst="rect">
            <a:avLst/>
          </a:prstGeom>
          <a:noFill/>
          <a:ln>
            <a:noFill/>
          </a:ln>
        </p:spPr>
      </p:pic>
      <p:sp>
        <p:nvSpPr>
          <p:cNvPr id="6" name="Rectangle 5"/>
          <p:cNvSpPr/>
          <p:nvPr/>
        </p:nvSpPr>
        <p:spPr>
          <a:xfrm>
            <a:off x="618518" y="3497613"/>
            <a:ext cx="4486882" cy="2308324"/>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2400" smtClean="0">
                <a:latin typeface="+mj-lt"/>
                <a:ea typeface="Calibri" panose="020F0502020204030204" pitchFamily="34" charset="0"/>
                <a:cs typeface="Times New Roman" panose="02020603050405020304" pitchFamily="18" charset="0"/>
              </a:rPr>
              <a:t>- Khi tăng áp suất, cân </a:t>
            </a:r>
            <a:r>
              <a:rPr lang="en-US" sz="2400">
                <a:latin typeface="+mj-lt"/>
                <a:ea typeface="Calibri" panose="020F0502020204030204" pitchFamily="34" charset="0"/>
                <a:cs typeface="Times New Roman" panose="02020603050405020304" pitchFamily="18" charset="0"/>
              </a:rPr>
              <a:t>bằng sẽ dịch chuyển theo chiều </a:t>
            </a:r>
            <a:r>
              <a:rPr lang="en-US" sz="2400" smtClean="0">
                <a:latin typeface="+mj-lt"/>
                <a:ea typeface="Calibri" panose="020F0502020204030204" pitchFamily="34" charset="0"/>
                <a:cs typeface="Times New Roman" panose="02020603050405020304" pitchFamily="18" charset="0"/>
              </a:rPr>
              <a:t>tạo </a:t>
            </a:r>
            <a:r>
              <a:rPr lang="en-US" sz="2400">
                <a:latin typeface="+mj-lt"/>
                <a:ea typeface="Calibri" panose="020F0502020204030204" pitchFamily="34" charset="0"/>
                <a:cs typeface="Times New Roman" panose="02020603050405020304" pitchFamily="18" charset="0"/>
              </a:rPr>
              <a:t>ít khí hơn (2 mol khí &lt; 4 mol khí</a:t>
            </a:r>
            <a:r>
              <a:rPr lang="en-US" sz="2400" smtClean="0">
                <a:latin typeface="+mj-lt"/>
                <a:ea typeface="Calibri" panose="020F0502020204030204" pitchFamily="34" charset="0"/>
                <a:cs typeface="Times New Roman" panose="02020603050405020304" pitchFamily="18" charset="0"/>
              </a:rPr>
              <a:t>) </a:t>
            </a:r>
          </a:p>
          <a:p>
            <a:pPr algn="just">
              <a:lnSpc>
                <a:spcPct val="150000"/>
              </a:lnSpc>
            </a:pPr>
            <a:r>
              <a:rPr lang="en-US" sz="2400" b="1" smtClean="0">
                <a:latin typeface="+mj-lt"/>
                <a:ea typeface="Calibri" panose="020F0502020204030204" pitchFamily="34" charset="0"/>
                <a:cs typeface="Arial" panose="020B0604020202020204" pitchFamily="34" charset="0"/>
              </a:rPr>
              <a:t>→ chiều thuận.</a:t>
            </a:r>
            <a:endParaRPr lang="en-US" b="1">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42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DC46AA24-AB15-8683-0EF2-9BCBA83A6D21}"/>
              </a:ext>
            </a:extLst>
          </p:cNvPr>
          <p:cNvGrpSpPr/>
          <p:nvPr/>
        </p:nvGrpSpPr>
        <p:grpSpPr>
          <a:xfrm>
            <a:off x="857250" y="1047116"/>
            <a:ext cx="10477500" cy="1657984"/>
            <a:chOff x="857250" y="1047116"/>
            <a:chExt cx="10477500" cy="1657984"/>
          </a:xfrm>
        </p:grpSpPr>
        <p:sp>
          <p:nvSpPr>
            <p:cNvPr id="7" name="Rectangle: Rounded Corners 6">
              <a:extLst>
                <a:ext uri="{FF2B5EF4-FFF2-40B4-BE49-F238E27FC236}">
                  <a16:creationId xmlns:a16="http://schemas.microsoft.com/office/drawing/2014/main" xmlns="" id="{0A357E56-9D9E-6EB0-A2A0-F002E16EA1F1}"/>
                </a:ext>
              </a:extLst>
            </p:cNvPr>
            <p:cNvSpPr/>
            <p:nvPr/>
          </p:nvSpPr>
          <p:spPr>
            <a:xfrm>
              <a:off x="857250" y="1047116"/>
              <a:ext cx="10477500" cy="1657984"/>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412B6D4-03FC-C4B5-9C93-B54DC9390A85}"/>
                </a:ext>
              </a:extLst>
            </p:cNvPr>
            <p:cNvSpPr txBox="1"/>
            <p:nvPr/>
          </p:nvSpPr>
          <p:spPr>
            <a:xfrm>
              <a:off x="1054100" y="1215959"/>
              <a:ext cx="10083800" cy="1200329"/>
            </a:xfrm>
            <a:prstGeom prst="rect">
              <a:avLst/>
            </a:prstGeom>
            <a:noFill/>
          </p:spPr>
          <p:txBody>
            <a:bodyPr wrap="square" rtlCol="0">
              <a:spAutoFit/>
            </a:bodyPr>
            <a:lstStyle/>
            <a:p>
              <a:pPr algn="just">
                <a:lnSpc>
                  <a:spcPct val="150000"/>
                </a:lnSpc>
              </a:pPr>
              <a:r>
                <a:rPr lang="en-US" sz="2400"/>
                <a:t>→ Khi tăng </a:t>
              </a:r>
              <a:r>
                <a:rPr lang="en-US" sz="2400" smtClean="0"/>
                <a:t>hoặc giảm áp suất của hệ, cân bằng sẽ chuyển dịch theo chiều làm giảm hoặc tăng áp suất.</a:t>
              </a:r>
              <a:endParaRPr lang="en-US" sz="2400"/>
            </a:p>
          </p:txBody>
        </p:sp>
      </p:grpSp>
      <p:grpSp>
        <p:nvGrpSpPr>
          <p:cNvPr id="27" name="Group 26">
            <a:extLst>
              <a:ext uri="{FF2B5EF4-FFF2-40B4-BE49-F238E27FC236}">
                <a16:creationId xmlns:a16="http://schemas.microsoft.com/office/drawing/2014/main" xmlns="" id="{C60C0428-A151-8BC6-FC14-535D86D0E70F}"/>
              </a:ext>
            </a:extLst>
          </p:cNvPr>
          <p:cNvGrpSpPr/>
          <p:nvPr/>
        </p:nvGrpSpPr>
        <p:grpSpPr>
          <a:xfrm>
            <a:off x="1685925" y="-190501"/>
            <a:ext cx="8820150" cy="1000125"/>
            <a:chOff x="1685925" y="-190501"/>
            <a:chExt cx="8820150" cy="980515"/>
          </a:xfrm>
        </p:grpSpPr>
        <p:sp>
          <p:nvSpPr>
            <p:cNvPr id="28" name="Rectangle: Rounded Corners 18">
              <a:extLst>
                <a:ext uri="{FF2B5EF4-FFF2-40B4-BE49-F238E27FC236}">
                  <a16:creationId xmlns:a16="http://schemas.microsoft.com/office/drawing/2014/main" xmlns="" id="{CA4CBECB-4402-D248-BF98-BC262E3D4345}"/>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annel Name">
              <a:extLst>
                <a:ext uri="{FF2B5EF4-FFF2-40B4-BE49-F238E27FC236}">
                  <a16:creationId xmlns:a16="http://schemas.microsoft.com/office/drawing/2014/main" xmlns="" id="{F4641F80-4B97-CD0E-2325-D7177EC0E882}"/>
                </a:ext>
              </a:extLst>
            </p:cNvPr>
            <p:cNvSpPr txBox="1"/>
            <p:nvPr/>
          </p:nvSpPr>
          <p:spPr>
            <a:xfrm>
              <a:off x="1781175" y="196985"/>
              <a:ext cx="8629650" cy="471472"/>
            </a:xfrm>
            <a:prstGeom prst="rect">
              <a:avLst/>
            </a:prstGeom>
            <a:noFill/>
            <a:ln>
              <a:noFill/>
            </a:ln>
          </p:spPr>
          <p:txBody>
            <a:bodyPr wrap="square" rtlCol="0">
              <a:spAutoFit/>
            </a:bodyPr>
            <a:lstStyle/>
            <a:p>
              <a:pPr lvl="0" algn="ctr">
                <a:lnSpc>
                  <a:spcPct val="115000"/>
                </a:lnSpc>
                <a:defRPr/>
              </a:pPr>
              <a:r>
                <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2. ẢNH HƯỞNG CỦA ÁP SUẤT ĐẾN CÂN BẰNG HÓA HỌC </a:t>
              </a:r>
            </a:p>
          </p:txBody>
        </p:sp>
      </p:grpSp>
      <p:grpSp>
        <p:nvGrpSpPr>
          <p:cNvPr id="31" name="Group 30">
            <a:extLst>
              <a:ext uri="{FF2B5EF4-FFF2-40B4-BE49-F238E27FC236}">
                <a16:creationId xmlns:a16="http://schemas.microsoft.com/office/drawing/2014/main" xmlns="" id="{5D21789E-A897-343E-7C34-B44E54B5A523}"/>
              </a:ext>
            </a:extLst>
          </p:cNvPr>
          <p:cNvGrpSpPr/>
          <p:nvPr/>
        </p:nvGrpSpPr>
        <p:grpSpPr>
          <a:xfrm>
            <a:off x="6096000" y="3235428"/>
            <a:ext cx="5564436" cy="2863315"/>
            <a:chOff x="515226" y="1551821"/>
            <a:chExt cx="11194692" cy="1252376"/>
          </a:xfrm>
        </p:grpSpPr>
        <p:grpSp>
          <p:nvGrpSpPr>
            <p:cNvPr id="32" name="Group 31">
              <a:extLst>
                <a:ext uri="{FF2B5EF4-FFF2-40B4-BE49-F238E27FC236}">
                  <a16:creationId xmlns:a16="http://schemas.microsoft.com/office/drawing/2014/main" xmlns="" id="{7E702534-56F7-7DD7-4ADD-B53773659B42}"/>
                </a:ext>
              </a:extLst>
            </p:cNvPr>
            <p:cNvGrpSpPr/>
            <p:nvPr/>
          </p:nvGrpSpPr>
          <p:grpSpPr>
            <a:xfrm>
              <a:off x="515226" y="1551821"/>
              <a:ext cx="11194692" cy="1252376"/>
              <a:chOff x="365934" y="3759130"/>
              <a:chExt cx="15776324" cy="1114451"/>
            </a:xfrm>
          </p:grpSpPr>
          <p:sp>
            <p:nvSpPr>
              <p:cNvPr id="34" name="Rectangle: Rounded Corners 33">
                <a:extLst>
                  <a:ext uri="{FF2B5EF4-FFF2-40B4-BE49-F238E27FC236}">
                    <a16:creationId xmlns:a16="http://schemas.microsoft.com/office/drawing/2014/main" xmlns="" id="{A23381A5-85AE-A0F5-79DC-E2824598F371}"/>
                  </a:ext>
                </a:extLst>
              </p:cNvPr>
              <p:cNvSpPr/>
              <p:nvPr/>
            </p:nvSpPr>
            <p:spPr>
              <a:xfrm rot="279649">
                <a:off x="974610" y="3759130"/>
                <a:ext cx="14723399" cy="1114451"/>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1C9541C-5150-2346-BE2D-51CC14E0FEB2}"/>
                  </a:ext>
                </a:extLst>
              </p:cNvPr>
              <p:cNvSpPr/>
              <p:nvPr/>
            </p:nvSpPr>
            <p:spPr>
              <a:xfrm>
                <a:off x="365934" y="3801437"/>
                <a:ext cx="15776324" cy="1029467"/>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43A6CCA0-0DEB-B2B2-3E19-A02B6A316685}"/>
                </a:ext>
              </a:extLst>
            </p:cNvPr>
            <p:cNvSpPr txBox="1"/>
            <p:nvPr/>
          </p:nvSpPr>
          <p:spPr>
            <a:xfrm>
              <a:off x="730369" y="1686377"/>
              <a:ext cx="10947386" cy="982847"/>
            </a:xfrm>
            <a:prstGeom prst="rect">
              <a:avLst/>
            </a:prstGeom>
            <a:noFill/>
          </p:spPr>
          <p:txBody>
            <a:bodyPr wrap="square" rtlCol="0">
              <a:spAutoFit/>
            </a:bodyPr>
            <a:lstStyle/>
            <a:p>
              <a:pPr algn="just">
                <a:lnSpc>
                  <a:spcPct val="130000"/>
                </a:lnSpc>
              </a:pPr>
              <a:r>
                <a:rPr lang="en-US" sz="2200" smtClean="0">
                  <a:solidFill>
                    <a:srgbClr val="000000"/>
                  </a:solidFill>
                  <a:latin typeface="+mj-lt"/>
                  <a:ea typeface="Calibri" panose="020F0502020204030204" pitchFamily="34" charset="0"/>
                  <a:cs typeface="Times New Roman" panose="02020603050405020304" pitchFamily="18" charset="0"/>
                </a:rPr>
                <a:t>Khi hệ cân bằng có tổng hệ số tỉ lượng của các chất khí ở vế của phương trình bằng nhau hoặc trong hệ không có chất khí thì việc tăng giảm áp suất không ảnh hưởng đến cân bằng hóa học. </a:t>
              </a:r>
              <a:endParaRPr lang="en-US" sz="2200">
                <a:latin typeface="+mj-lt"/>
                <a:ea typeface="Calibri" panose="020F0502020204030204" pitchFamily="34" charset="0"/>
                <a:cs typeface="Times New Roman" panose="02020603050405020304" pitchFamily="18" charset="0"/>
              </a:endParaRPr>
            </a:p>
          </p:txBody>
        </p:sp>
      </p:grpSp>
      <p:pic>
        <p:nvPicPr>
          <p:cNvPr id="23" name="Picture 22"/>
          <p:cNvPicPr/>
          <p:nvPr/>
        </p:nvPicPr>
        <p:blipFill>
          <a:blip r:embed="rId7">
            <a:extLst>
              <a:ext uri="{28A0092B-C50C-407E-A947-70E740481C1C}">
                <a14:useLocalDpi xmlns:a14="http://schemas.microsoft.com/office/drawing/2010/main" val="0"/>
              </a:ext>
            </a:extLst>
          </a:blip>
          <a:srcRect/>
          <a:stretch>
            <a:fillRect/>
          </a:stretch>
        </p:blipFill>
        <p:spPr bwMode="auto">
          <a:xfrm>
            <a:off x="318047" y="3707213"/>
            <a:ext cx="5422218" cy="1753872"/>
          </a:xfrm>
          <a:prstGeom prst="rect">
            <a:avLst/>
          </a:prstGeom>
          <a:noFill/>
          <a:ln>
            <a:noFill/>
          </a:ln>
        </p:spPr>
      </p:pic>
    </p:spTree>
    <p:extLst>
      <p:ext uri="{BB962C8B-B14F-4D97-AF65-F5344CB8AC3E}">
        <p14:creationId xmlns:p14="http://schemas.microsoft.com/office/powerpoint/2010/main" val="415834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608CDABC-37C1-3083-C528-0D23FAA284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AF8F896F-4E02-1B12-7722-A8A2A6A99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NG\PPT\3.16\Cool 3D Chemistry Middle School Student Pack\Cool 3D Chemistry Middle School Student Pack-33.png">
            <a:extLst>
              <a:ext uri="{FF2B5EF4-FFF2-40B4-BE49-F238E27FC236}">
                <a16:creationId xmlns:a16="http://schemas.microsoft.com/office/drawing/2014/main" xmlns="" id="{FB6E110D-181D-0A69-85BD-02C3EADCE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82F2B982-DB7B-D7F2-54E5-BF73154E11D3}"/>
              </a:ext>
            </a:extLst>
          </p:cNvPr>
          <p:cNvGrpSpPr/>
          <p:nvPr/>
        </p:nvGrpSpPr>
        <p:grpSpPr>
          <a:xfrm>
            <a:off x="1039416" y="476966"/>
            <a:ext cx="9865519" cy="2605829"/>
            <a:chOff x="1116806" y="476966"/>
            <a:chExt cx="9865519" cy="2605829"/>
          </a:xfrm>
        </p:grpSpPr>
        <p:grpSp>
          <p:nvGrpSpPr>
            <p:cNvPr id="15" name="Group 14">
              <a:extLst>
                <a:ext uri="{FF2B5EF4-FFF2-40B4-BE49-F238E27FC236}">
                  <a16:creationId xmlns:a16="http://schemas.microsoft.com/office/drawing/2014/main" xmlns="" id="{A4B8FC7E-A821-0F67-2FCE-ECC6F51E5220}"/>
                </a:ext>
              </a:extLst>
            </p:cNvPr>
            <p:cNvGrpSpPr/>
            <p:nvPr/>
          </p:nvGrpSpPr>
          <p:grpSpPr>
            <a:xfrm>
              <a:off x="1479610" y="787652"/>
              <a:ext cx="9502715" cy="2295143"/>
              <a:chOff x="1050985" y="914400"/>
              <a:chExt cx="9574239" cy="2295143"/>
            </a:xfrm>
          </p:grpSpPr>
          <p:sp>
            <p:nvSpPr>
              <p:cNvPr id="3" name="Rectangle 2">
                <a:extLst>
                  <a:ext uri="{FF2B5EF4-FFF2-40B4-BE49-F238E27FC236}">
                    <a16:creationId xmlns:a16="http://schemas.microsoft.com/office/drawing/2014/main" xmlns="" id="{A78161BD-1AE3-449F-5A64-AAEF0B6DD95E}"/>
                  </a:ext>
                </a:extLst>
              </p:cNvPr>
              <p:cNvSpPr/>
              <p:nvPr/>
            </p:nvSpPr>
            <p:spPr>
              <a:xfrm>
                <a:off x="1050985" y="914401"/>
                <a:ext cx="9574239" cy="2295142"/>
              </a:xfrm>
              <a:prstGeom prst="rect">
                <a:avLst/>
              </a:prstGeom>
              <a:solidFill>
                <a:srgbClr val="FEE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0C2F27C-DEFB-BF31-4E34-3DFF36579AFE}"/>
                  </a:ext>
                </a:extLst>
              </p:cNvPr>
              <p:cNvSpPr/>
              <p:nvPr/>
            </p:nvSpPr>
            <p:spPr>
              <a:xfrm>
                <a:off x="1050985" y="914400"/>
                <a:ext cx="9574239" cy="250166"/>
              </a:xfrm>
              <a:prstGeom prst="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xmlns="" id="{4850E17A-9A9A-C2AE-4695-2F7CE7115418}"/>
                </a:ext>
              </a:extLst>
            </p:cNvPr>
            <p:cNvSpPr/>
            <p:nvPr/>
          </p:nvSpPr>
          <p:spPr>
            <a:xfrm>
              <a:off x="1116806" y="4769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2B6D26F-8BC6-BCDA-CA90-7EF369FAE1FB}"/>
                </a:ext>
              </a:extLst>
            </p:cNvPr>
            <p:cNvSpPr txBox="1"/>
            <p:nvPr/>
          </p:nvSpPr>
          <p:spPr>
            <a:xfrm>
              <a:off x="1933575" y="1130307"/>
              <a:ext cx="8991600" cy="1754326"/>
            </a:xfrm>
            <a:prstGeom prst="rect">
              <a:avLst/>
            </a:prstGeom>
            <a:noFill/>
          </p:spPr>
          <p:txBody>
            <a:bodyPr wrap="square" rtlCol="0">
              <a:spAutoFit/>
            </a:bodyPr>
            <a:lstStyle/>
            <a:p>
              <a:pPr algn="just">
                <a:lnSpc>
                  <a:spcPct val="150000"/>
                </a:lnSpc>
              </a:pPr>
              <a:r>
                <a:rPr lang="vi-VN" sz="2400"/>
                <a:t>Phản ứng tổng hợp </a:t>
              </a:r>
              <a:r>
                <a:rPr lang="vi-VN" sz="2400" smtClean="0"/>
                <a:t>Amonia</a:t>
              </a:r>
              <a:r>
                <a:rPr lang="en-US" sz="2400" smtClean="0"/>
                <a:t>:</a:t>
              </a:r>
              <a:r>
                <a:rPr lang="vi-VN" sz="2400"/>
                <a:t> </a:t>
              </a:r>
              <a:r>
                <a:rPr lang="vi-VN" sz="2400" smtClean="0"/>
                <a:t>N</a:t>
              </a:r>
              <a:r>
                <a:rPr lang="vi-VN" sz="2400" baseline="-25000" smtClean="0"/>
                <a:t>2(g</a:t>
              </a:r>
              <a:r>
                <a:rPr lang="vi-VN" sz="2400" baseline="-25000"/>
                <a:t>)</a:t>
              </a:r>
              <a:r>
                <a:rPr lang="vi-VN" sz="2400"/>
                <a:t> + 3H</a:t>
              </a:r>
              <a:r>
                <a:rPr lang="vi-VN" sz="2400" baseline="-25000"/>
                <a:t>2</a:t>
              </a:r>
              <a:r>
                <a:rPr lang="vi-VN" sz="2400"/>
                <a:t>(g) </a:t>
              </a:r>
              <a:r>
                <a:rPr lang="vi-VN" sz="2400" baseline="-25000"/>
                <a:t> </a:t>
              </a:r>
              <a:r>
                <a:rPr lang="vi-VN" sz="2400"/>
                <a:t>⇌ 2NH</a:t>
              </a:r>
              <a:r>
                <a:rPr lang="vi-VN" sz="2400" baseline="-25000"/>
                <a:t>3(g)</a:t>
              </a:r>
              <a:endParaRPr lang="vi-VN" sz="2400"/>
            </a:p>
            <a:p>
              <a:pPr algn="just">
                <a:lnSpc>
                  <a:spcPct val="150000"/>
                </a:lnSpc>
              </a:pPr>
              <a:r>
                <a:rPr lang="vi-VN" sz="2400"/>
                <a:t>Để thu được NH</a:t>
              </a:r>
              <a:r>
                <a:rPr lang="vi-VN" sz="2400" baseline="-25000"/>
                <a:t>3</a:t>
              </a:r>
              <a:r>
                <a:rPr lang="vi-VN" sz="2400"/>
                <a:t> với hiệu suất cao, cần điều chỉnh áp suất như thế nào</a:t>
              </a:r>
              <a:r>
                <a:rPr lang="vi-VN" sz="2400" smtClean="0"/>
                <a:t>?</a:t>
              </a:r>
              <a:endParaRPr lang="vi-VN" sz="2400" b="1"/>
            </a:p>
          </p:txBody>
        </p:sp>
        <p:pic>
          <p:nvPicPr>
            <p:cNvPr id="22" name="Picture 21">
              <a:extLst>
                <a:ext uri="{FF2B5EF4-FFF2-40B4-BE49-F238E27FC236}">
                  <a16:creationId xmlns:a16="http://schemas.microsoft.com/office/drawing/2014/main" xmlns="" id="{C5E8D14C-03EA-9068-3868-6054BE85A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155" y="537122"/>
              <a:ext cx="698841" cy="698841"/>
            </a:xfrm>
            <a:prstGeom prst="rect">
              <a:avLst/>
            </a:prstGeom>
          </p:spPr>
        </p:pic>
      </p:grpSp>
      <p:sp>
        <p:nvSpPr>
          <p:cNvPr id="31" name="Rectangle: Rounded Corners 30">
            <a:extLst>
              <a:ext uri="{FF2B5EF4-FFF2-40B4-BE49-F238E27FC236}">
                <a16:creationId xmlns:a16="http://schemas.microsoft.com/office/drawing/2014/main" xmlns="" id="{E930CE75-7971-4C5A-B388-30692591225E}"/>
              </a:ext>
            </a:extLst>
          </p:cNvPr>
          <p:cNvSpPr/>
          <p:nvPr/>
        </p:nvSpPr>
        <p:spPr>
          <a:xfrm>
            <a:off x="5461172" y="4110486"/>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grpSp>
        <p:nvGrpSpPr>
          <p:cNvPr id="24" name="Group 23">
            <a:extLst>
              <a:ext uri="{FF2B5EF4-FFF2-40B4-BE49-F238E27FC236}">
                <a16:creationId xmlns:a16="http://schemas.microsoft.com/office/drawing/2014/main" xmlns="" id="{F4694D61-2ADC-6B8E-AE92-500C3F412E29}"/>
              </a:ext>
            </a:extLst>
          </p:cNvPr>
          <p:cNvGrpSpPr/>
          <p:nvPr/>
        </p:nvGrpSpPr>
        <p:grpSpPr>
          <a:xfrm>
            <a:off x="877616" y="5095399"/>
            <a:ext cx="10455303" cy="1200329"/>
            <a:chOff x="993232" y="3843254"/>
            <a:chExt cx="10455303" cy="1200329"/>
          </a:xfrm>
        </p:grpSpPr>
        <p:sp>
          <p:nvSpPr>
            <p:cNvPr id="8195" name="Arrow: Right 8194">
              <a:extLst>
                <a:ext uri="{FF2B5EF4-FFF2-40B4-BE49-F238E27FC236}">
                  <a16:creationId xmlns:a16="http://schemas.microsoft.com/office/drawing/2014/main" xmlns="" id="{26B48FDE-F3F5-5085-277E-A091F1AC3B6E}"/>
                </a:ext>
              </a:extLst>
            </p:cNvPr>
            <p:cNvSpPr/>
            <p:nvPr/>
          </p:nvSpPr>
          <p:spPr>
            <a:xfrm>
              <a:off x="993232" y="397818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TextBox 8192">
              <a:extLst>
                <a:ext uri="{FF2B5EF4-FFF2-40B4-BE49-F238E27FC236}">
                  <a16:creationId xmlns:a16="http://schemas.microsoft.com/office/drawing/2014/main" xmlns="" id="{62A5B17C-8AD6-A817-8BBC-434B31D5E421}"/>
                </a:ext>
              </a:extLst>
            </p:cNvPr>
            <p:cNvSpPr txBox="1"/>
            <p:nvPr/>
          </p:nvSpPr>
          <p:spPr>
            <a:xfrm>
              <a:off x="1549791" y="3843254"/>
              <a:ext cx="9898744" cy="1200329"/>
            </a:xfrm>
            <a:prstGeom prst="rect">
              <a:avLst/>
            </a:prstGeom>
            <a:noFill/>
          </p:spPr>
          <p:txBody>
            <a:bodyPr wrap="square" rtlCol="0">
              <a:spAutoFit/>
            </a:bodyPr>
            <a:lstStyle/>
            <a:p>
              <a:pPr>
                <a:lnSpc>
                  <a:spcPct val="150000"/>
                </a:lnSpc>
              </a:pPr>
              <a:r>
                <a:rPr lang="en-US" sz="2400" smtClean="0"/>
                <a:t>Để tăng hiệu suất phản ứng tổng hợp NH</a:t>
              </a:r>
              <a:r>
                <a:rPr lang="en-US" sz="2400" baseline="-25000" smtClean="0"/>
                <a:t>3</a:t>
              </a:r>
              <a:r>
                <a:rPr lang="en-US" sz="2400" smtClean="0"/>
                <a:t>, phản ứng theo chiều thuận ta phải tăng áp suất.</a:t>
              </a:r>
              <a:endParaRPr lang="en-US" sz="2200" b="1"/>
            </a:p>
          </p:txBody>
        </p:sp>
      </p:grpSp>
    </p:spTree>
    <p:extLst>
      <p:ext uri="{BB962C8B-B14F-4D97-AF65-F5344CB8AC3E}">
        <p14:creationId xmlns:p14="http://schemas.microsoft.com/office/powerpoint/2010/main" val="3423714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363865C4-B93B-83FE-D7CB-20492ADDDAAA}"/>
              </a:ext>
            </a:extLst>
          </p:cNvPr>
          <p:cNvGrpSpPr/>
          <p:nvPr/>
        </p:nvGrpSpPr>
        <p:grpSpPr>
          <a:xfrm>
            <a:off x="1685924" y="-190501"/>
            <a:ext cx="8982075" cy="1000125"/>
            <a:chOff x="1685924" y="-190501"/>
            <a:chExt cx="8982075" cy="980515"/>
          </a:xfrm>
        </p:grpSpPr>
        <p:sp>
          <p:nvSpPr>
            <p:cNvPr id="11" name="Rectangle: Rounded Corners 10">
              <a:extLst>
                <a:ext uri="{FF2B5EF4-FFF2-40B4-BE49-F238E27FC236}">
                  <a16:creationId xmlns:a16="http://schemas.microsoft.com/office/drawing/2014/main" xmlns="" id="{00BAE8F1-9072-B4BA-97C4-F78A56170257}"/>
                </a:ext>
              </a:extLst>
            </p:cNvPr>
            <p:cNvSpPr/>
            <p:nvPr/>
          </p:nvSpPr>
          <p:spPr>
            <a:xfrm>
              <a:off x="1685924" y="-190501"/>
              <a:ext cx="8982075"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solidFill>
                  <a:prstClr val="white"/>
                </a:solidFill>
              </a:endParaRPr>
            </a:p>
          </p:txBody>
        </p:sp>
        <p:sp>
          <p:nvSpPr>
            <p:cNvPr id="15" name="Channel Name">
              <a:extLst>
                <a:ext uri="{FF2B5EF4-FFF2-40B4-BE49-F238E27FC236}">
                  <a16:creationId xmlns:a16="http://schemas.microsoft.com/office/drawing/2014/main" xmlns="" id="{1525FC7B-A816-C638-3493-2BB285BCF7B3}"/>
                </a:ext>
              </a:extLst>
            </p:cNvPr>
            <p:cNvSpPr txBox="1"/>
            <p:nvPr/>
          </p:nvSpPr>
          <p:spPr>
            <a:xfrm>
              <a:off x="1781175" y="196985"/>
              <a:ext cx="8724900" cy="506927"/>
            </a:xfrm>
            <a:prstGeom prst="rect">
              <a:avLst/>
            </a:prstGeom>
            <a:noFill/>
            <a:ln>
              <a:noFill/>
            </a:ln>
          </p:spPr>
          <p:txBody>
            <a:bodyPr wrap="square" rtlCol="0">
              <a:spAutoFit/>
            </a:bodyPr>
            <a:lstStyle/>
            <a:p>
              <a:pPr algn="ctr">
                <a:lnSpc>
                  <a:spcPct val="115000"/>
                </a:lnSpc>
                <a:defRPr/>
              </a:pPr>
              <a:r>
                <a:rPr lang="en-US" sz="2400" b="1" cap="all" smtClean="0">
                  <a:ln w="0">
                    <a:noFill/>
                    <a:prstDash val="solid"/>
                  </a:ln>
                  <a:solidFill>
                    <a:prstClr val="white"/>
                  </a:solidFill>
                  <a:ea typeface="Tahoma" panose="020B0604030504040204" pitchFamily="34" charset="0"/>
                  <a:cs typeface="Arial" panose="020B0604020202020204" pitchFamily="34" charset="0"/>
                </a:rPr>
                <a:t>3. ẢNH HƯỞNG CỦA NỒNG ĐỘ ĐẾN CÂN BẰNG HÓA HỌC </a:t>
              </a:r>
              <a:endParaRPr lang="en-US" sz="2400" b="1" cap="all">
                <a:ln w="0">
                  <a:noFill/>
                  <a:prstDash val="solid"/>
                </a:ln>
                <a:solidFill>
                  <a:prstClr val="white"/>
                </a:solidFill>
                <a:ea typeface="Tahoma" panose="020B060403050404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5D21789E-A897-343E-7C34-B44E54B5A523}"/>
              </a:ext>
            </a:extLst>
          </p:cNvPr>
          <p:cNvGrpSpPr/>
          <p:nvPr/>
        </p:nvGrpSpPr>
        <p:grpSpPr>
          <a:xfrm>
            <a:off x="498654" y="1225535"/>
            <a:ext cx="11194692" cy="976770"/>
            <a:chOff x="515226" y="1402817"/>
            <a:chExt cx="11194692" cy="1607083"/>
          </a:xfrm>
        </p:grpSpPr>
        <p:grpSp>
          <p:nvGrpSpPr>
            <p:cNvPr id="36" name="Group 35">
              <a:extLst>
                <a:ext uri="{FF2B5EF4-FFF2-40B4-BE49-F238E27FC236}">
                  <a16:creationId xmlns:a16="http://schemas.microsoft.com/office/drawing/2014/main" xmlns="" id="{7E702534-56F7-7DD7-4ADD-B53773659B42}"/>
                </a:ext>
              </a:extLst>
            </p:cNvPr>
            <p:cNvGrpSpPr/>
            <p:nvPr/>
          </p:nvGrpSpPr>
          <p:grpSpPr>
            <a:xfrm>
              <a:off x="515226" y="1402817"/>
              <a:ext cx="11194692" cy="1607083"/>
              <a:chOff x="365934" y="3626536"/>
              <a:chExt cx="15776324" cy="1430094"/>
            </a:xfrm>
          </p:grpSpPr>
          <p:sp>
            <p:nvSpPr>
              <p:cNvPr id="39" name="Rectangle: Rounded Corners 33">
                <a:extLst>
                  <a:ext uri="{FF2B5EF4-FFF2-40B4-BE49-F238E27FC236}">
                    <a16:creationId xmlns:a16="http://schemas.microsoft.com/office/drawing/2014/main" xmlns="" id="{A23381A5-85AE-A0F5-79DC-E2824598F371}"/>
                  </a:ext>
                </a:extLst>
              </p:cNvPr>
              <p:cNvSpPr/>
              <p:nvPr/>
            </p:nvSpPr>
            <p:spPr>
              <a:xfrm rot="21540000">
                <a:off x="418119" y="3626536"/>
                <a:ext cx="15527842" cy="1430094"/>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Rounded Corners 34">
                <a:extLst>
                  <a:ext uri="{FF2B5EF4-FFF2-40B4-BE49-F238E27FC236}">
                    <a16:creationId xmlns:a16="http://schemas.microsoft.com/office/drawing/2014/main" xmlns="" id="{E1C9541C-5150-2346-BE2D-51CC14E0FEB2}"/>
                  </a:ext>
                </a:extLst>
              </p:cNvPr>
              <p:cNvSpPr/>
              <p:nvPr/>
            </p:nvSpPr>
            <p:spPr>
              <a:xfrm>
                <a:off x="365934" y="3801438"/>
                <a:ext cx="15776324" cy="1092591"/>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8" name="TextBox 37">
              <a:extLst>
                <a:ext uri="{FF2B5EF4-FFF2-40B4-BE49-F238E27FC236}">
                  <a16:creationId xmlns:a16="http://schemas.microsoft.com/office/drawing/2014/main" xmlns="" id="{43A6CCA0-0DEB-B2B2-3E19-A02B6A316685}"/>
                </a:ext>
              </a:extLst>
            </p:cNvPr>
            <p:cNvSpPr txBox="1"/>
            <p:nvPr/>
          </p:nvSpPr>
          <p:spPr>
            <a:xfrm>
              <a:off x="697218" y="1779034"/>
              <a:ext cx="10947386" cy="758842"/>
            </a:xfrm>
            <a:prstGeom prst="rect">
              <a:avLst/>
            </a:prstGeom>
            <a:noFill/>
          </p:spPr>
          <p:txBody>
            <a:bodyPr wrap="square" rtlCol="0">
              <a:spAutoFit/>
            </a:bodyPr>
            <a:lstStyle/>
            <a:p>
              <a:pPr>
                <a:lnSpc>
                  <a:spcPct val="120000"/>
                </a:lnSpc>
              </a:pPr>
              <a:r>
                <a:rPr lang="en-US" sz="2200" smtClean="0">
                  <a:solidFill>
                    <a:prstClr val="black"/>
                  </a:solidFill>
                </a:rPr>
                <a:t>Xét hệ cân bằng sau:</a:t>
              </a:r>
            </a:p>
          </p:txBody>
        </p:sp>
      </p:grpSp>
      <p:grpSp>
        <p:nvGrpSpPr>
          <p:cNvPr id="44" name="Group 43">
            <a:extLst>
              <a:ext uri="{FF2B5EF4-FFF2-40B4-BE49-F238E27FC236}">
                <a16:creationId xmlns:a16="http://schemas.microsoft.com/office/drawing/2014/main" xmlns="" id="{5BE8D6ED-ABE5-FA12-B16C-B5DAFAAAD163}"/>
              </a:ext>
            </a:extLst>
          </p:cNvPr>
          <p:cNvGrpSpPr/>
          <p:nvPr/>
        </p:nvGrpSpPr>
        <p:grpSpPr>
          <a:xfrm>
            <a:off x="4191000" y="2659088"/>
            <a:ext cx="4193380" cy="671232"/>
            <a:chOff x="4282439" y="2538693"/>
            <a:chExt cx="4193380" cy="671232"/>
          </a:xfrm>
        </p:grpSpPr>
        <p:sp>
          <p:nvSpPr>
            <p:cNvPr id="49" name="Rectangle 48">
              <a:extLst>
                <a:ext uri="{FF2B5EF4-FFF2-40B4-BE49-F238E27FC236}">
                  <a16:creationId xmlns:a16="http://schemas.microsoft.com/office/drawing/2014/main" xmlns="" id="{636DDD7F-C0D8-9279-B1AF-95BD062F59FC}"/>
                </a:ext>
              </a:extLst>
            </p:cNvPr>
            <p:cNvSpPr/>
            <p:nvPr/>
          </p:nvSpPr>
          <p:spPr>
            <a:xfrm>
              <a:off x="4282439" y="2538693"/>
              <a:ext cx="4193379"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TextBox 49">
              <a:extLst>
                <a:ext uri="{FF2B5EF4-FFF2-40B4-BE49-F238E27FC236}">
                  <a16:creationId xmlns:a16="http://schemas.microsoft.com/office/drawing/2014/main" xmlns="" id="{506DC293-03F8-2F48-20E4-46273FDACEEA}"/>
                </a:ext>
              </a:extLst>
            </p:cNvPr>
            <p:cNvSpPr txBox="1"/>
            <p:nvPr/>
          </p:nvSpPr>
          <p:spPr>
            <a:xfrm>
              <a:off x="4358986" y="2622224"/>
              <a:ext cx="4116833" cy="523220"/>
            </a:xfrm>
            <a:prstGeom prst="rect">
              <a:avLst/>
            </a:prstGeom>
            <a:noFill/>
          </p:spPr>
          <p:txBody>
            <a:bodyPr wrap="none" rtlCol="0">
              <a:spAutoFit/>
            </a:bodyPr>
            <a:lstStyle/>
            <a:p>
              <a:r>
                <a:rPr lang="en-US" sz="2800" b="1" smtClean="0">
                  <a:solidFill>
                    <a:srgbClr val="FF0000"/>
                  </a:solidFill>
                </a:rPr>
                <a:t>C(s) + CO</a:t>
              </a:r>
              <a:r>
                <a:rPr lang="en-US" sz="2800" b="1" baseline="-25000" smtClean="0">
                  <a:solidFill>
                    <a:srgbClr val="FF0000"/>
                  </a:solidFill>
                </a:rPr>
                <a:t>2</a:t>
              </a:r>
              <a:r>
                <a:rPr lang="en-US" sz="2800" b="1" smtClean="0">
                  <a:solidFill>
                    <a:srgbClr val="FF0000"/>
                  </a:solidFill>
                </a:rPr>
                <a:t>(g</a:t>
              </a:r>
              <a:r>
                <a:rPr lang="en-US" sz="2800" b="1">
                  <a:solidFill>
                    <a:srgbClr val="FF0000"/>
                  </a:solidFill>
                </a:rPr>
                <a:t>)  ⇌  </a:t>
              </a:r>
              <a:r>
                <a:rPr lang="en-US" sz="2800" b="1" smtClean="0">
                  <a:solidFill>
                    <a:srgbClr val="FF0000"/>
                  </a:solidFill>
                </a:rPr>
                <a:t>CO(g</a:t>
              </a:r>
              <a:r>
                <a:rPr lang="en-US" sz="2800" b="1">
                  <a:solidFill>
                    <a:srgbClr val="FF0000"/>
                  </a:solidFill>
                </a:rPr>
                <a:t>)</a:t>
              </a:r>
            </a:p>
          </p:txBody>
        </p:sp>
      </p:grpSp>
      <p:sp>
        <p:nvSpPr>
          <p:cNvPr id="37" name="Rectangle: Rounded Corners 5">
            <a:extLst>
              <a:ext uri="{FF2B5EF4-FFF2-40B4-BE49-F238E27FC236}">
                <a16:creationId xmlns:a16="http://schemas.microsoft.com/office/drawing/2014/main" xmlns="" id="{D281C1D2-2A52-6033-F174-D08CA7DD5D93}"/>
              </a:ext>
            </a:extLst>
          </p:cNvPr>
          <p:cNvSpPr/>
          <p:nvPr/>
        </p:nvSpPr>
        <p:spPr>
          <a:xfrm>
            <a:off x="994866" y="3886200"/>
            <a:ext cx="10364188" cy="2244470"/>
          </a:xfrm>
          <a:prstGeom prst="roundRect">
            <a:avLst>
              <a:gd name="adj" fmla="val 12158"/>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smtClean="0">
                <a:solidFill>
                  <a:schemeClr val="tx1"/>
                </a:solidFill>
              </a:rPr>
              <a:t>Thổi thêm khí CO</a:t>
            </a:r>
            <a:r>
              <a:rPr lang="en-US" sz="2400" baseline="-25000" smtClean="0">
                <a:solidFill>
                  <a:schemeClr val="tx1"/>
                </a:solidFill>
              </a:rPr>
              <a:t>2</a:t>
            </a:r>
            <a:r>
              <a:rPr lang="en-US" sz="2400" smtClean="0">
                <a:solidFill>
                  <a:schemeClr val="tx1"/>
                </a:solidFill>
              </a:rPr>
              <a:t> vào thì nồng độ CO</a:t>
            </a:r>
            <a:r>
              <a:rPr lang="en-US" sz="2400" baseline="-25000" smtClean="0">
                <a:solidFill>
                  <a:schemeClr val="tx1"/>
                </a:solidFill>
              </a:rPr>
              <a:t>2</a:t>
            </a:r>
            <a:r>
              <a:rPr lang="en-US" sz="2400" smtClean="0">
                <a:solidFill>
                  <a:schemeClr val="tx1"/>
                </a:solidFill>
              </a:rPr>
              <a:t> tăng lên, làm cân bằng thay đổi.</a:t>
            </a:r>
          </a:p>
          <a:p>
            <a:pPr algn="just">
              <a:lnSpc>
                <a:spcPct val="150000"/>
              </a:lnSpc>
            </a:pPr>
            <a:r>
              <a:rPr lang="en-US" sz="2400" smtClean="0">
                <a:solidFill>
                  <a:schemeClr val="tx1"/>
                </a:solidFill>
              </a:rPr>
              <a:t>Khi đó cân bằng sẽ chuyển dịch theo chiều làm giảm tác động này, tức là theo chiều làm giảm nồng độ CO</a:t>
            </a:r>
            <a:r>
              <a:rPr lang="en-US" sz="2400" baseline="-25000" smtClean="0">
                <a:solidFill>
                  <a:schemeClr val="tx1"/>
                </a:solidFill>
              </a:rPr>
              <a:t>2</a:t>
            </a:r>
            <a:r>
              <a:rPr lang="en-US" sz="2400" smtClean="0">
                <a:solidFill>
                  <a:schemeClr val="tx1"/>
                </a:solidFill>
              </a:rPr>
              <a:t> (chiều thuận).</a:t>
            </a:r>
            <a:endParaRPr lang="en-US" sz="2400">
              <a:solidFill>
                <a:schemeClr val="tx1"/>
              </a:solidFill>
            </a:endParaRPr>
          </a:p>
        </p:txBody>
      </p:sp>
    </p:spTree>
    <p:extLst>
      <p:ext uri="{BB962C8B-B14F-4D97-AF65-F5344CB8AC3E}">
        <p14:creationId xmlns:p14="http://schemas.microsoft.com/office/powerpoint/2010/main" val="3581036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PNG\PPT\3.16\Cool 3D Chemistry Middle School Student Pack\Cool 3D Chemistry Middle School Student Pack-36.png">
            <a:extLst>
              <a:ext uri="{FF2B5EF4-FFF2-40B4-BE49-F238E27FC236}">
                <a16:creationId xmlns:a16="http://schemas.microsoft.com/office/drawing/2014/main" xmlns="" id="{A4CC6C6B-5BA5-4F97-BB68-6634BD9D7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xmlns="" id="{49800943-F675-F0FB-E385-782444E62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xmlns="" id="{C7CB1D4B-E7AB-B056-DA50-0846AC3DD6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xmlns="" id="{3DB0686D-56D3-392B-2FF7-A5371A301C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PNG\PPT\3.16\Cool 3D Chemistry Middle School Student Pack\Cool 3D Chemistry Middle School Student Pack-33.png">
            <a:extLst>
              <a:ext uri="{FF2B5EF4-FFF2-40B4-BE49-F238E27FC236}">
                <a16:creationId xmlns:a16="http://schemas.microsoft.com/office/drawing/2014/main" xmlns="" id="{4361ADCC-C792-6343-3424-329E7DBBD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08646" y="5914645"/>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DC46AA24-AB15-8683-0EF2-9BCBA83A6D21}"/>
              </a:ext>
            </a:extLst>
          </p:cNvPr>
          <p:cNvGrpSpPr/>
          <p:nvPr/>
        </p:nvGrpSpPr>
        <p:grpSpPr>
          <a:xfrm>
            <a:off x="857250" y="1047116"/>
            <a:ext cx="10477500" cy="1470667"/>
            <a:chOff x="857250" y="1047116"/>
            <a:chExt cx="10477500" cy="1470667"/>
          </a:xfrm>
        </p:grpSpPr>
        <p:sp>
          <p:nvSpPr>
            <p:cNvPr id="7" name="Rectangle: Rounded Corners 6">
              <a:extLst>
                <a:ext uri="{FF2B5EF4-FFF2-40B4-BE49-F238E27FC236}">
                  <a16:creationId xmlns:a16="http://schemas.microsoft.com/office/drawing/2014/main" xmlns="" id="{0A357E56-9D9E-6EB0-A2A0-F002E16EA1F1}"/>
                </a:ext>
              </a:extLst>
            </p:cNvPr>
            <p:cNvSpPr/>
            <p:nvPr/>
          </p:nvSpPr>
          <p:spPr>
            <a:xfrm>
              <a:off x="857250" y="1047116"/>
              <a:ext cx="10477500" cy="1470667"/>
            </a:xfrm>
            <a:prstGeom prst="roundRect">
              <a:avLst/>
            </a:prstGeom>
            <a:solidFill>
              <a:srgbClr val="FCE9D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412B6D4-03FC-C4B5-9C93-B54DC9390A85}"/>
                </a:ext>
              </a:extLst>
            </p:cNvPr>
            <p:cNvSpPr txBox="1"/>
            <p:nvPr/>
          </p:nvSpPr>
          <p:spPr>
            <a:xfrm>
              <a:off x="1054100" y="1161871"/>
              <a:ext cx="10083800" cy="1200329"/>
            </a:xfrm>
            <a:prstGeom prst="rect">
              <a:avLst/>
            </a:prstGeom>
            <a:noFill/>
          </p:spPr>
          <p:txBody>
            <a:bodyPr wrap="square" rtlCol="0">
              <a:spAutoFit/>
            </a:bodyPr>
            <a:lstStyle/>
            <a:p>
              <a:pPr algn="just">
                <a:lnSpc>
                  <a:spcPct val="150000"/>
                </a:lnSpc>
              </a:pPr>
              <a:r>
                <a:rPr lang="en-US" sz="2400"/>
                <a:t>→ Khi tăng </a:t>
              </a:r>
              <a:r>
                <a:rPr lang="en-US" sz="2400" smtClean="0"/>
                <a:t>hoặc giảm nồng độ của một chất trong hệ, cân bằng sẽ chuyển dịch theo chiều làm giảm hoặc tăng nồng độ chất đó.</a:t>
              </a:r>
              <a:endParaRPr lang="en-US" sz="2400"/>
            </a:p>
          </p:txBody>
        </p:sp>
      </p:grpSp>
      <p:grpSp>
        <p:nvGrpSpPr>
          <p:cNvPr id="27" name="Group 26">
            <a:extLst>
              <a:ext uri="{FF2B5EF4-FFF2-40B4-BE49-F238E27FC236}">
                <a16:creationId xmlns:a16="http://schemas.microsoft.com/office/drawing/2014/main" xmlns="" id="{C60C0428-A151-8BC6-FC14-535D86D0E70F}"/>
              </a:ext>
            </a:extLst>
          </p:cNvPr>
          <p:cNvGrpSpPr/>
          <p:nvPr/>
        </p:nvGrpSpPr>
        <p:grpSpPr>
          <a:xfrm>
            <a:off x="1685924" y="-190501"/>
            <a:ext cx="9043235" cy="1000125"/>
            <a:chOff x="1685924" y="-190501"/>
            <a:chExt cx="9043235" cy="980515"/>
          </a:xfrm>
        </p:grpSpPr>
        <p:sp>
          <p:nvSpPr>
            <p:cNvPr id="28" name="Rectangle: Rounded Corners 18">
              <a:extLst>
                <a:ext uri="{FF2B5EF4-FFF2-40B4-BE49-F238E27FC236}">
                  <a16:creationId xmlns:a16="http://schemas.microsoft.com/office/drawing/2014/main" xmlns="" id="{CA4CBECB-4402-D248-BF98-BC262E3D4345}"/>
                </a:ext>
              </a:extLst>
            </p:cNvPr>
            <p:cNvSpPr/>
            <p:nvPr/>
          </p:nvSpPr>
          <p:spPr>
            <a:xfrm>
              <a:off x="1685924" y="-190501"/>
              <a:ext cx="9043235"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annel Name">
              <a:extLst>
                <a:ext uri="{FF2B5EF4-FFF2-40B4-BE49-F238E27FC236}">
                  <a16:creationId xmlns:a16="http://schemas.microsoft.com/office/drawing/2014/main" xmlns="" id="{F4641F80-4B97-CD0E-2325-D7177EC0E882}"/>
                </a:ext>
              </a:extLst>
            </p:cNvPr>
            <p:cNvSpPr txBox="1"/>
            <p:nvPr/>
          </p:nvSpPr>
          <p:spPr>
            <a:xfrm>
              <a:off x="1781175" y="196985"/>
              <a:ext cx="8724900" cy="506927"/>
            </a:xfrm>
            <a:prstGeom prst="rect">
              <a:avLst/>
            </a:prstGeom>
            <a:noFill/>
            <a:ln>
              <a:noFill/>
            </a:ln>
          </p:spPr>
          <p:txBody>
            <a:bodyPr wrap="square" rtlCol="0">
              <a:spAutoFit/>
            </a:bodyPr>
            <a:lstStyle/>
            <a:p>
              <a:pPr algn="ctr">
                <a:lnSpc>
                  <a:spcPct val="115000"/>
                </a:lnSpc>
                <a:defRPr/>
              </a:pPr>
              <a:r>
                <a:rPr lang="en-US" sz="2400" b="1" cap="all">
                  <a:ln w="0">
                    <a:noFill/>
                    <a:prstDash val="solid"/>
                  </a:ln>
                  <a:solidFill>
                    <a:prstClr val="white"/>
                  </a:solidFill>
                  <a:ea typeface="Tahoma" panose="020B0604030504040204" pitchFamily="34" charset="0"/>
                  <a:cs typeface="Arial" panose="020B0604020202020204" pitchFamily="34" charset="0"/>
                </a:rPr>
                <a:t>3. ẢNH HƯỞNG CỦA NỒNG ĐỘ ĐẾN CÂN BẰNG HÓA HỌC </a:t>
              </a:r>
            </a:p>
          </p:txBody>
        </p:sp>
      </p:grpSp>
      <p:grpSp>
        <p:nvGrpSpPr>
          <p:cNvPr id="31" name="Group 30">
            <a:extLst>
              <a:ext uri="{FF2B5EF4-FFF2-40B4-BE49-F238E27FC236}">
                <a16:creationId xmlns:a16="http://schemas.microsoft.com/office/drawing/2014/main" xmlns="" id="{5D21789E-A897-343E-7C34-B44E54B5A523}"/>
              </a:ext>
            </a:extLst>
          </p:cNvPr>
          <p:cNvGrpSpPr/>
          <p:nvPr/>
        </p:nvGrpSpPr>
        <p:grpSpPr>
          <a:xfrm>
            <a:off x="6096000" y="3668377"/>
            <a:ext cx="5564436" cy="1831543"/>
            <a:chOff x="515226" y="1551821"/>
            <a:chExt cx="11194692" cy="1252376"/>
          </a:xfrm>
        </p:grpSpPr>
        <p:grpSp>
          <p:nvGrpSpPr>
            <p:cNvPr id="32" name="Group 31">
              <a:extLst>
                <a:ext uri="{FF2B5EF4-FFF2-40B4-BE49-F238E27FC236}">
                  <a16:creationId xmlns:a16="http://schemas.microsoft.com/office/drawing/2014/main" xmlns="" id="{7E702534-56F7-7DD7-4ADD-B53773659B42}"/>
                </a:ext>
              </a:extLst>
            </p:cNvPr>
            <p:cNvGrpSpPr/>
            <p:nvPr/>
          </p:nvGrpSpPr>
          <p:grpSpPr>
            <a:xfrm>
              <a:off x="515226" y="1551821"/>
              <a:ext cx="11194692" cy="1252376"/>
              <a:chOff x="365934" y="3759130"/>
              <a:chExt cx="15776324" cy="1114451"/>
            </a:xfrm>
          </p:grpSpPr>
          <p:sp>
            <p:nvSpPr>
              <p:cNvPr id="34" name="Rectangle: Rounded Corners 33">
                <a:extLst>
                  <a:ext uri="{FF2B5EF4-FFF2-40B4-BE49-F238E27FC236}">
                    <a16:creationId xmlns:a16="http://schemas.microsoft.com/office/drawing/2014/main" xmlns="" id="{A23381A5-85AE-A0F5-79DC-E2824598F371}"/>
                  </a:ext>
                </a:extLst>
              </p:cNvPr>
              <p:cNvSpPr/>
              <p:nvPr/>
            </p:nvSpPr>
            <p:spPr>
              <a:xfrm rot="279649">
                <a:off x="974610" y="3759130"/>
                <a:ext cx="14723399" cy="1114451"/>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1C9541C-5150-2346-BE2D-51CC14E0FEB2}"/>
                  </a:ext>
                </a:extLst>
              </p:cNvPr>
              <p:cNvSpPr/>
              <p:nvPr/>
            </p:nvSpPr>
            <p:spPr>
              <a:xfrm>
                <a:off x="365934" y="3801437"/>
                <a:ext cx="15776324" cy="1029467"/>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43A6CCA0-0DEB-B2B2-3E19-A02B6A316685}"/>
                </a:ext>
              </a:extLst>
            </p:cNvPr>
            <p:cNvSpPr txBox="1"/>
            <p:nvPr/>
          </p:nvSpPr>
          <p:spPr>
            <a:xfrm>
              <a:off x="738308" y="1702591"/>
              <a:ext cx="10947386" cy="965975"/>
            </a:xfrm>
            <a:prstGeom prst="rect">
              <a:avLst/>
            </a:prstGeom>
            <a:noFill/>
          </p:spPr>
          <p:txBody>
            <a:bodyPr wrap="square" rtlCol="0">
              <a:spAutoFit/>
            </a:bodyPr>
            <a:lstStyle/>
            <a:p>
              <a:pPr algn="just">
                <a:lnSpc>
                  <a:spcPct val="130000"/>
                </a:lnSpc>
              </a:pPr>
              <a:r>
                <a:rPr lang="en-US" sz="2200" smtClean="0">
                  <a:solidFill>
                    <a:srgbClr val="000000"/>
                  </a:solidFill>
                  <a:latin typeface="+mj-lt"/>
                  <a:ea typeface="Calibri" panose="020F0502020204030204" pitchFamily="34" charset="0"/>
                  <a:cs typeface="Times New Roman" panose="02020603050405020304" pitchFamily="18" charset="0"/>
                </a:rPr>
                <a:t>Nếu trong hệ có chất rắn thì việc thêm hay bớt một lượng chất rắn hầu như không làm chuyển dịch cân bằng.</a:t>
              </a:r>
              <a:endParaRPr lang="en-US" sz="2200">
                <a:latin typeface="+mj-lt"/>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xmlns="" id="{58ADFEFD-461C-1BCB-D594-AEA263A38593}"/>
              </a:ext>
            </a:extLst>
          </p:cNvPr>
          <p:cNvGrpSpPr/>
          <p:nvPr/>
        </p:nvGrpSpPr>
        <p:grpSpPr>
          <a:xfrm>
            <a:off x="808138" y="2895600"/>
            <a:ext cx="4519266" cy="3405945"/>
            <a:chOff x="769522" y="4485032"/>
            <a:chExt cx="4519266" cy="3405945"/>
          </a:xfrm>
        </p:grpSpPr>
        <p:pic>
          <p:nvPicPr>
            <p:cNvPr id="24" name="Picture 2" descr="Burning coal releases potentially dangerous and harmful particles •  Earth.com">
              <a:extLst>
                <a:ext uri="{FF2B5EF4-FFF2-40B4-BE49-F238E27FC236}">
                  <a16:creationId xmlns:a16="http://schemas.microsoft.com/office/drawing/2014/main" xmlns="" id="{A17A923A-D21D-4764-EC76-DEC2222BD7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669" b="2488"/>
            <a:stretch/>
          </p:blipFill>
          <p:spPr bwMode="auto">
            <a:xfrm>
              <a:off x="769523" y="4486513"/>
              <a:ext cx="4519265" cy="209035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54DDDD26-3958-C30C-5E86-DDA8D2C8C9D9}"/>
                </a:ext>
              </a:extLst>
            </p:cNvPr>
            <p:cNvSpPr txBox="1"/>
            <p:nvPr/>
          </p:nvSpPr>
          <p:spPr>
            <a:xfrm>
              <a:off x="769522" y="6690648"/>
              <a:ext cx="4519265" cy="1200329"/>
            </a:xfrm>
            <a:prstGeom prst="rect">
              <a:avLst/>
            </a:prstGeom>
            <a:noFill/>
            <a:ln>
              <a:solidFill>
                <a:schemeClr val="tx1"/>
              </a:solidFill>
            </a:ln>
          </p:spPr>
          <p:txBody>
            <a:bodyPr wrap="square" rtlCol="0">
              <a:spAutoFit/>
            </a:bodyPr>
            <a:lstStyle/>
            <a:p>
              <a:pPr algn="ctr">
                <a:lnSpc>
                  <a:spcPct val="120000"/>
                </a:lnSpc>
              </a:pPr>
              <a:r>
                <a:rPr lang="en-US" sz="2000" b="1" i="1" smtClean="0"/>
                <a:t>Trong phản ứng này, nếu thêm hay bớt một lượng than thì cân bằng vẫn không thay đổi.</a:t>
              </a:r>
              <a:endParaRPr lang="en-US" sz="2000" b="1" i="1"/>
            </a:p>
          </p:txBody>
        </p:sp>
        <p:sp>
          <p:nvSpPr>
            <p:cNvPr id="26" name="Rectangle 25">
              <a:extLst>
                <a:ext uri="{FF2B5EF4-FFF2-40B4-BE49-F238E27FC236}">
                  <a16:creationId xmlns:a16="http://schemas.microsoft.com/office/drawing/2014/main" xmlns="" id="{98274960-E25E-5052-68DA-9EA3335D52C4}"/>
                </a:ext>
              </a:extLst>
            </p:cNvPr>
            <p:cNvSpPr/>
            <p:nvPr/>
          </p:nvSpPr>
          <p:spPr>
            <a:xfrm>
              <a:off x="1293561" y="4485032"/>
              <a:ext cx="3522720" cy="706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000">
                  <a:solidFill>
                    <a:schemeClr val="tx1"/>
                  </a:solidFill>
                  <a:latin typeface="+mj-lt"/>
                </a:rPr>
                <a:t>C + CO</a:t>
              </a:r>
              <a:r>
                <a:rPr lang="en-US" sz="2000" baseline="-25000">
                  <a:solidFill>
                    <a:schemeClr val="tx1"/>
                  </a:solidFill>
                  <a:latin typeface="+mj-lt"/>
                </a:rPr>
                <a:t>2</a:t>
              </a:r>
              <a:r>
                <a:rPr lang="en-US" sz="2000">
                  <a:solidFill>
                    <a:schemeClr val="tx1"/>
                  </a:solidFill>
                  <a:latin typeface="+mj-lt"/>
                </a:rPr>
                <a:t> ⇌ 2CO   </a:t>
              </a:r>
            </a:p>
          </p:txBody>
        </p:sp>
      </p:grpSp>
    </p:spTree>
    <p:extLst>
      <p:ext uri="{BB962C8B-B14F-4D97-AF65-F5344CB8AC3E}">
        <p14:creationId xmlns:p14="http://schemas.microsoft.com/office/powerpoint/2010/main" val="248859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xmlns="" id="{E930CE75-7971-4C5A-B388-30692591225E}"/>
              </a:ext>
            </a:extLst>
          </p:cNvPr>
          <p:cNvSpPr/>
          <p:nvPr/>
        </p:nvSpPr>
        <p:spPr>
          <a:xfrm>
            <a:off x="5659849" y="4092628"/>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sp>
        <p:nvSpPr>
          <p:cNvPr id="8201" name="Rectangle 8200">
            <a:extLst>
              <a:ext uri="{FF2B5EF4-FFF2-40B4-BE49-F238E27FC236}">
                <a16:creationId xmlns:a16="http://schemas.microsoft.com/office/drawing/2014/main" xmlns="" id="{B6FC819C-9EF5-A7DB-F221-46E4FCAD7D87}"/>
              </a:ext>
            </a:extLst>
          </p:cNvPr>
          <p:cNvSpPr/>
          <p:nvPr/>
        </p:nvSpPr>
        <p:spPr>
          <a:xfrm>
            <a:off x="771501" y="614064"/>
            <a:ext cx="10985070" cy="1433256"/>
          </a:xfrm>
          <a:prstGeom prst="rect">
            <a:avLst/>
          </a:prstGeom>
          <a:solidFill>
            <a:srgbClr val="E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Rectangle 8201">
            <a:extLst>
              <a:ext uri="{FF2B5EF4-FFF2-40B4-BE49-F238E27FC236}">
                <a16:creationId xmlns:a16="http://schemas.microsoft.com/office/drawing/2014/main" xmlns="" id="{33172C07-4FF0-92FB-7DFB-DDEA3899D96A}"/>
              </a:ext>
            </a:extLst>
          </p:cNvPr>
          <p:cNvSpPr/>
          <p:nvPr/>
        </p:nvSpPr>
        <p:spPr>
          <a:xfrm>
            <a:off x="771501" y="614064"/>
            <a:ext cx="10985069" cy="250166"/>
          </a:xfrm>
          <a:prstGeom prst="rect">
            <a:avLst/>
          </a:prstGeom>
          <a:solidFill>
            <a:srgbClr val="B12FC7"/>
          </a:solidFill>
          <a:ln>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2B00564-BFE9-D74C-5365-5077B5981962}"/>
              </a:ext>
            </a:extLst>
          </p:cNvPr>
          <p:cNvSpPr txBox="1"/>
          <p:nvPr/>
        </p:nvSpPr>
        <p:spPr>
          <a:xfrm>
            <a:off x="1313378" y="941402"/>
            <a:ext cx="10319202" cy="937949"/>
          </a:xfrm>
          <a:prstGeom prst="rect">
            <a:avLst/>
          </a:prstGeom>
          <a:noFill/>
        </p:spPr>
        <p:txBody>
          <a:bodyPr wrap="square" rtlCol="0">
            <a:spAutoFit/>
          </a:bodyPr>
          <a:lstStyle/>
          <a:p>
            <a:pPr algn="just">
              <a:lnSpc>
                <a:spcPct val="120000"/>
              </a:lnSpc>
            </a:pPr>
            <a:r>
              <a:rPr lang="vi-VN" sz="2400"/>
              <a:t>Hãy cho biết cân bằng chuyển dịch theo chiều nào khi thêm một lượng khí CO vào hệ cân </a:t>
            </a:r>
            <a:r>
              <a:rPr lang="vi-VN" sz="2400" smtClean="0"/>
              <a:t>bằng</a:t>
            </a:r>
            <a:r>
              <a:rPr lang="en-US" sz="2400" smtClean="0"/>
              <a:t> dưới đây.</a:t>
            </a:r>
            <a:endParaRPr lang="vi-VN" sz="2200" b="1"/>
          </a:p>
        </p:txBody>
      </p:sp>
      <p:grpSp>
        <p:nvGrpSpPr>
          <p:cNvPr id="14" name="Group 13">
            <a:extLst>
              <a:ext uri="{FF2B5EF4-FFF2-40B4-BE49-F238E27FC236}">
                <a16:creationId xmlns:a16="http://schemas.microsoft.com/office/drawing/2014/main" xmlns="" id="{12B4F493-2616-F0F7-8F50-FB18287B8C12}"/>
              </a:ext>
            </a:extLst>
          </p:cNvPr>
          <p:cNvGrpSpPr/>
          <p:nvPr/>
        </p:nvGrpSpPr>
        <p:grpSpPr>
          <a:xfrm>
            <a:off x="398984" y="294954"/>
            <a:ext cx="871538" cy="871538"/>
            <a:chOff x="2056507" y="473791"/>
            <a:chExt cx="871538" cy="871538"/>
          </a:xfrm>
        </p:grpSpPr>
        <p:sp>
          <p:nvSpPr>
            <p:cNvPr id="16" name="Oval 15">
              <a:extLst>
                <a:ext uri="{FF2B5EF4-FFF2-40B4-BE49-F238E27FC236}">
                  <a16:creationId xmlns:a16="http://schemas.microsoft.com/office/drawing/2014/main" xmlns="" id="{4B07002B-405F-9CB3-04D0-8DA473DAE959}"/>
                </a:ext>
              </a:extLst>
            </p:cNvPr>
            <p:cNvSpPr/>
            <p:nvPr/>
          </p:nvSpPr>
          <p:spPr>
            <a:xfrm>
              <a:off x="2056507" y="473791"/>
              <a:ext cx="871538" cy="871538"/>
            </a:xfrm>
            <a:prstGeom prst="ellipse">
              <a:avLst/>
            </a:prstGeom>
            <a:solidFill>
              <a:schemeClr val="bg1"/>
            </a:solidFill>
            <a:ln w="5715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054245CD-192F-B5E6-B4A5-41B5B036E503}"/>
                </a:ext>
              </a:extLst>
            </p:cNvPr>
            <p:cNvGrpSpPr/>
            <p:nvPr/>
          </p:nvGrpSpPr>
          <p:grpSpPr>
            <a:xfrm>
              <a:off x="2192834" y="642544"/>
              <a:ext cx="598884" cy="598690"/>
              <a:chOff x="1087650" y="607219"/>
              <a:chExt cx="750066" cy="749824"/>
            </a:xfrm>
          </p:grpSpPr>
          <p:grpSp>
            <p:nvGrpSpPr>
              <p:cNvPr id="19" name="Group 18">
                <a:extLst>
                  <a:ext uri="{FF2B5EF4-FFF2-40B4-BE49-F238E27FC236}">
                    <a16:creationId xmlns:a16="http://schemas.microsoft.com/office/drawing/2014/main" xmlns="" id="{307B1DCB-17ED-F9F1-B666-F4592D4D8750}"/>
                  </a:ext>
                </a:extLst>
              </p:cNvPr>
              <p:cNvGrpSpPr/>
              <p:nvPr/>
            </p:nvGrpSpPr>
            <p:grpSpPr>
              <a:xfrm>
                <a:off x="1087650" y="607219"/>
                <a:ext cx="750066" cy="749824"/>
                <a:chOff x="1143168" y="664784"/>
                <a:chExt cx="6713052" cy="6710884"/>
              </a:xfrm>
            </p:grpSpPr>
            <p:grpSp>
              <p:nvGrpSpPr>
                <p:cNvPr id="8194" name="Group 8193">
                  <a:extLst>
                    <a:ext uri="{FF2B5EF4-FFF2-40B4-BE49-F238E27FC236}">
                      <a16:creationId xmlns:a16="http://schemas.microsoft.com/office/drawing/2014/main" xmlns="" id="{ADBF327D-C0B5-6DE5-20CB-24B8C820EE11}"/>
                    </a:ext>
                  </a:extLst>
                </p:cNvPr>
                <p:cNvGrpSpPr/>
                <p:nvPr/>
              </p:nvGrpSpPr>
              <p:grpSpPr>
                <a:xfrm>
                  <a:off x="4494492" y="664784"/>
                  <a:ext cx="3361728" cy="6710884"/>
                  <a:chOff x="4494492" y="664784"/>
                  <a:chExt cx="3361728" cy="6710884"/>
                </a:xfrm>
              </p:grpSpPr>
              <p:pic>
                <p:nvPicPr>
                  <p:cNvPr id="8199" name="Picture 8198">
                    <a:extLst>
                      <a:ext uri="{FF2B5EF4-FFF2-40B4-BE49-F238E27FC236}">
                        <a16:creationId xmlns:a16="http://schemas.microsoft.com/office/drawing/2014/main" xmlns="" id="{0D5C77F7-0667-98C3-2ED0-3273CF730CD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200" name="Flowchart: Delay 8199">
                    <a:extLst>
                      <a:ext uri="{FF2B5EF4-FFF2-40B4-BE49-F238E27FC236}">
                        <a16:creationId xmlns:a16="http://schemas.microsoft.com/office/drawing/2014/main" xmlns="" id="{47843731-4918-941F-9887-C409A57A4A48}"/>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96" name="Group 8195">
                  <a:extLst>
                    <a:ext uri="{FF2B5EF4-FFF2-40B4-BE49-F238E27FC236}">
                      <a16:creationId xmlns:a16="http://schemas.microsoft.com/office/drawing/2014/main" xmlns="" id="{0EDEA354-BAC5-95B2-920A-86BEB46B04CF}"/>
                    </a:ext>
                  </a:extLst>
                </p:cNvPr>
                <p:cNvGrpSpPr/>
                <p:nvPr/>
              </p:nvGrpSpPr>
              <p:grpSpPr>
                <a:xfrm flipH="1">
                  <a:off x="1143168" y="664784"/>
                  <a:ext cx="3361728" cy="6710884"/>
                  <a:chOff x="4494492" y="664784"/>
                  <a:chExt cx="3361728" cy="6710884"/>
                </a:xfrm>
              </p:grpSpPr>
              <p:pic>
                <p:nvPicPr>
                  <p:cNvPr id="8197" name="Picture 8196">
                    <a:extLst>
                      <a:ext uri="{FF2B5EF4-FFF2-40B4-BE49-F238E27FC236}">
                        <a16:creationId xmlns:a16="http://schemas.microsoft.com/office/drawing/2014/main" xmlns="" id="{4020C7FB-489F-8A08-F218-D24F41D257E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8" name="Flowchart: Delay 8197">
                    <a:extLst>
                      <a:ext uri="{FF2B5EF4-FFF2-40B4-BE49-F238E27FC236}">
                        <a16:creationId xmlns:a16="http://schemas.microsoft.com/office/drawing/2014/main" xmlns="" id="{50EB4278-31A7-6E06-1F40-2699A3650BBB}"/>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xmlns="" id="{759E6FDD-C032-3534-1509-B40D685DABC3}"/>
                  </a:ext>
                </a:extLst>
              </p:cNvPr>
              <p:cNvGrpSpPr/>
              <p:nvPr/>
            </p:nvGrpSpPr>
            <p:grpSpPr>
              <a:xfrm>
                <a:off x="1127973" y="647529"/>
                <a:ext cx="669420" cy="669204"/>
                <a:chOff x="1143168" y="664784"/>
                <a:chExt cx="6713052" cy="6710884"/>
              </a:xfrm>
            </p:grpSpPr>
            <p:grpSp>
              <p:nvGrpSpPr>
                <p:cNvPr id="26" name="Group 25">
                  <a:extLst>
                    <a:ext uri="{FF2B5EF4-FFF2-40B4-BE49-F238E27FC236}">
                      <a16:creationId xmlns:a16="http://schemas.microsoft.com/office/drawing/2014/main" xmlns="" id="{D624A5CB-B356-803E-69CD-134C7CB9E433}"/>
                    </a:ext>
                  </a:extLst>
                </p:cNvPr>
                <p:cNvGrpSpPr/>
                <p:nvPr/>
              </p:nvGrpSpPr>
              <p:grpSpPr>
                <a:xfrm>
                  <a:off x="4494492" y="664784"/>
                  <a:ext cx="3361728" cy="6710884"/>
                  <a:chOff x="4494492" y="664784"/>
                  <a:chExt cx="3361728" cy="6710884"/>
                </a:xfrm>
              </p:grpSpPr>
              <p:pic>
                <p:nvPicPr>
                  <p:cNvPr id="30" name="Picture 29">
                    <a:extLst>
                      <a:ext uri="{FF2B5EF4-FFF2-40B4-BE49-F238E27FC236}">
                        <a16:creationId xmlns:a16="http://schemas.microsoft.com/office/drawing/2014/main" xmlns="" id="{7D360D52-86AF-4D40-E5B2-F55C5401A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2" name="Flowchart: Delay 8191">
                    <a:extLst>
                      <a:ext uri="{FF2B5EF4-FFF2-40B4-BE49-F238E27FC236}">
                        <a16:creationId xmlns:a16="http://schemas.microsoft.com/office/drawing/2014/main" xmlns="" id="{5F6A5379-7B6E-1C23-4A2D-E47AA374BDC3}"/>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730B14B4-2A97-C5BC-105B-72EC64D2ED16}"/>
                    </a:ext>
                  </a:extLst>
                </p:cNvPr>
                <p:cNvGrpSpPr/>
                <p:nvPr/>
              </p:nvGrpSpPr>
              <p:grpSpPr>
                <a:xfrm flipH="1">
                  <a:off x="1143168" y="664784"/>
                  <a:ext cx="3361728" cy="6710884"/>
                  <a:chOff x="4494492" y="664784"/>
                  <a:chExt cx="3361728" cy="6710884"/>
                </a:xfrm>
              </p:grpSpPr>
              <p:pic>
                <p:nvPicPr>
                  <p:cNvPr id="28" name="Picture 27">
                    <a:extLst>
                      <a:ext uri="{FF2B5EF4-FFF2-40B4-BE49-F238E27FC236}">
                        <a16:creationId xmlns:a16="http://schemas.microsoft.com/office/drawing/2014/main" xmlns="" id="{5BD9FE38-F4CE-F7E5-5AF6-D34DC45EB8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9" name="Flowchart: Delay 28">
                    <a:extLst>
                      <a:ext uri="{FF2B5EF4-FFF2-40B4-BE49-F238E27FC236}">
                        <a16:creationId xmlns:a16="http://schemas.microsoft.com/office/drawing/2014/main" xmlns="" id="{C5902AA1-33DC-D0F8-D122-99225C14B455}"/>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xmlns="" id="{25183603-443C-2979-53DF-E4A477A55476}"/>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62905">
              <a:off x="2296493" y="580221"/>
              <a:ext cx="479591" cy="479591"/>
            </a:xfrm>
            <a:prstGeom prst="rect">
              <a:avLst/>
            </a:prstGeom>
          </p:spPr>
        </p:pic>
      </p:grpSp>
      <p:grpSp>
        <p:nvGrpSpPr>
          <p:cNvPr id="22" name="Group 21">
            <a:extLst>
              <a:ext uri="{FF2B5EF4-FFF2-40B4-BE49-F238E27FC236}">
                <a16:creationId xmlns:a16="http://schemas.microsoft.com/office/drawing/2014/main" xmlns="" id="{3C870E18-3EC5-4077-76CA-08A241390C82}"/>
              </a:ext>
            </a:extLst>
          </p:cNvPr>
          <p:cNvGrpSpPr/>
          <p:nvPr/>
        </p:nvGrpSpPr>
        <p:grpSpPr>
          <a:xfrm>
            <a:off x="1239922" y="4963627"/>
            <a:ext cx="9712155" cy="937949"/>
            <a:chOff x="822496" y="4295071"/>
            <a:chExt cx="9712155" cy="937949"/>
          </a:xfrm>
        </p:grpSpPr>
        <p:sp>
          <p:nvSpPr>
            <p:cNvPr id="8193" name="TextBox 8192">
              <a:extLst>
                <a:ext uri="{FF2B5EF4-FFF2-40B4-BE49-F238E27FC236}">
                  <a16:creationId xmlns:a16="http://schemas.microsoft.com/office/drawing/2014/main" xmlns="" id="{62A5B17C-8AD6-A817-8BBC-434B31D5E421}"/>
                </a:ext>
              </a:extLst>
            </p:cNvPr>
            <p:cNvSpPr txBox="1"/>
            <p:nvPr/>
          </p:nvSpPr>
          <p:spPr>
            <a:xfrm>
              <a:off x="1360519" y="4295071"/>
              <a:ext cx="9174132" cy="937949"/>
            </a:xfrm>
            <a:prstGeom prst="rect">
              <a:avLst/>
            </a:prstGeom>
            <a:noFill/>
          </p:spPr>
          <p:txBody>
            <a:bodyPr wrap="square" rtlCol="0">
              <a:spAutoFit/>
            </a:bodyPr>
            <a:lstStyle/>
            <a:p>
              <a:pPr>
                <a:lnSpc>
                  <a:spcPct val="120000"/>
                </a:lnSpc>
              </a:pPr>
              <a:r>
                <a:rPr lang="vi-VN" sz="2400"/>
                <a:t>Cân bằng chuyển dịch theo chiều </a:t>
              </a:r>
              <a:r>
                <a:rPr lang="vi-VN" sz="2400" b="1"/>
                <a:t>nghịch</a:t>
              </a:r>
              <a:r>
                <a:rPr lang="vi-VN" sz="2400"/>
                <a:t> khi thêm một lượng khí CO vào hệ cân </a:t>
              </a:r>
              <a:r>
                <a:rPr lang="vi-VN" sz="2400" smtClean="0"/>
                <a:t>bằn</a:t>
              </a:r>
              <a:r>
                <a:rPr lang="en-US" sz="2400" smtClean="0"/>
                <a:t>g.</a:t>
              </a:r>
              <a:endParaRPr lang="en-US" sz="2200"/>
            </a:p>
          </p:txBody>
        </p:sp>
        <p:sp>
          <p:nvSpPr>
            <p:cNvPr id="8195" name="Arrow: Right 8194">
              <a:extLst>
                <a:ext uri="{FF2B5EF4-FFF2-40B4-BE49-F238E27FC236}">
                  <a16:creationId xmlns:a16="http://schemas.microsoft.com/office/drawing/2014/main" xmlns="" id="{26B48FDE-F3F5-5085-277E-A091F1AC3B6E}"/>
                </a:ext>
              </a:extLst>
            </p:cNvPr>
            <p:cNvSpPr/>
            <p:nvPr/>
          </p:nvSpPr>
          <p:spPr>
            <a:xfrm>
              <a:off x="822496" y="431771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200"/>
            </a:p>
          </p:txBody>
        </p:sp>
      </p:grpSp>
      <p:grpSp>
        <p:nvGrpSpPr>
          <p:cNvPr id="37" name="Group 36">
            <a:extLst>
              <a:ext uri="{FF2B5EF4-FFF2-40B4-BE49-F238E27FC236}">
                <a16:creationId xmlns:a16="http://schemas.microsoft.com/office/drawing/2014/main" xmlns="" id="{5BE8D6ED-ABE5-FA12-B16C-B5DAFAAAD163}"/>
              </a:ext>
            </a:extLst>
          </p:cNvPr>
          <p:cNvGrpSpPr/>
          <p:nvPr/>
        </p:nvGrpSpPr>
        <p:grpSpPr>
          <a:xfrm>
            <a:off x="4165220" y="2543567"/>
            <a:ext cx="4193380" cy="671232"/>
            <a:chOff x="4282439" y="2538693"/>
            <a:chExt cx="4193380" cy="671232"/>
          </a:xfrm>
        </p:grpSpPr>
        <p:sp>
          <p:nvSpPr>
            <p:cNvPr id="38" name="Rectangle 37">
              <a:extLst>
                <a:ext uri="{FF2B5EF4-FFF2-40B4-BE49-F238E27FC236}">
                  <a16:creationId xmlns:a16="http://schemas.microsoft.com/office/drawing/2014/main" xmlns="" id="{636DDD7F-C0D8-9279-B1AF-95BD062F59FC}"/>
                </a:ext>
              </a:extLst>
            </p:cNvPr>
            <p:cNvSpPr/>
            <p:nvPr/>
          </p:nvSpPr>
          <p:spPr>
            <a:xfrm>
              <a:off x="4282439" y="2538693"/>
              <a:ext cx="4193379" cy="67123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a:extLst>
                <a:ext uri="{FF2B5EF4-FFF2-40B4-BE49-F238E27FC236}">
                  <a16:creationId xmlns:a16="http://schemas.microsoft.com/office/drawing/2014/main" xmlns="" id="{506DC293-03F8-2F48-20E4-46273FDACEEA}"/>
                </a:ext>
              </a:extLst>
            </p:cNvPr>
            <p:cNvSpPr txBox="1"/>
            <p:nvPr/>
          </p:nvSpPr>
          <p:spPr>
            <a:xfrm>
              <a:off x="4358986" y="2622224"/>
              <a:ext cx="4116833" cy="523220"/>
            </a:xfrm>
            <a:prstGeom prst="rect">
              <a:avLst/>
            </a:prstGeom>
            <a:noFill/>
          </p:spPr>
          <p:txBody>
            <a:bodyPr wrap="none" rtlCol="0">
              <a:spAutoFit/>
            </a:bodyPr>
            <a:lstStyle/>
            <a:p>
              <a:r>
                <a:rPr lang="en-US" sz="2800" b="1" smtClean="0">
                  <a:solidFill>
                    <a:srgbClr val="FF0000"/>
                  </a:solidFill>
                </a:rPr>
                <a:t>C(s) + CO</a:t>
              </a:r>
              <a:r>
                <a:rPr lang="en-US" sz="2800" b="1" baseline="-25000" smtClean="0">
                  <a:solidFill>
                    <a:srgbClr val="FF0000"/>
                  </a:solidFill>
                </a:rPr>
                <a:t>2</a:t>
              </a:r>
              <a:r>
                <a:rPr lang="en-US" sz="2800" b="1" smtClean="0">
                  <a:solidFill>
                    <a:srgbClr val="FF0000"/>
                  </a:solidFill>
                </a:rPr>
                <a:t>(g</a:t>
              </a:r>
              <a:r>
                <a:rPr lang="en-US" sz="2800" b="1">
                  <a:solidFill>
                    <a:srgbClr val="FF0000"/>
                  </a:solidFill>
                </a:rPr>
                <a:t>)  ⇌  </a:t>
              </a:r>
              <a:r>
                <a:rPr lang="en-US" sz="2800" b="1" smtClean="0">
                  <a:solidFill>
                    <a:srgbClr val="FF0000"/>
                  </a:solidFill>
                </a:rPr>
                <a:t>CO(g</a:t>
              </a:r>
              <a:r>
                <a:rPr lang="en-US" sz="2800" b="1">
                  <a:solidFill>
                    <a:srgbClr val="FF0000"/>
                  </a:solidFill>
                </a:rPr>
                <a:t>)</a:t>
              </a:r>
            </a:p>
          </p:txBody>
        </p:sp>
      </p:grpSp>
    </p:spTree>
    <p:extLst>
      <p:ext uri="{BB962C8B-B14F-4D97-AF65-F5344CB8AC3E}">
        <p14:creationId xmlns:p14="http://schemas.microsoft.com/office/powerpoint/2010/main" val="3964639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xmlns="" id="{E930CE75-7971-4C5A-B388-30692591225E}"/>
              </a:ext>
            </a:extLst>
          </p:cNvPr>
          <p:cNvSpPr/>
          <p:nvPr/>
        </p:nvSpPr>
        <p:spPr>
          <a:xfrm>
            <a:off x="5661975" y="3663490"/>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sp>
        <p:nvSpPr>
          <p:cNvPr id="8201" name="Rectangle 8200">
            <a:extLst>
              <a:ext uri="{FF2B5EF4-FFF2-40B4-BE49-F238E27FC236}">
                <a16:creationId xmlns:a16="http://schemas.microsoft.com/office/drawing/2014/main" xmlns="" id="{B6FC819C-9EF5-A7DB-F221-46E4FCAD7D87}"/>
              </a:ext>
            </a:extLst>
          </p:cNvPr>
          <p:cNvSpPr/>
          <p:nvPr/>
        </p:nvSpPr>
        <p:spPr>
          <a:xfrm>
            <a:off x="771501" y="614063"/>
            <a:ext cx="10985070" cy="2841491"/>
          </a:xfrm>
          <a:prstGeom prst="rect">
            <a:avLst/>
          </a:prstGeom>
          <a:solidFill>
            <a:srgbClr val="E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Rectangle 8201">
            <a:extLst>
              <a:ext uri="{FF2B5EF4-FFF2-40B4-BE49-F238E27FC236}">
                <a16:creationId xmlns:a16="http://schemas.microsoft.com/office/drawing/2014/main" xmlns="" id="{33172C07-4FF0-92FB-7DFB-DDEA3899D96A}"/>
              </a:ext>
            </a:extLst>
          </p:cNvPr>
          <p:cNvSpPr/>
          <p:nvPr/>
        </p:nvSpPr>
        <p:spPr>
          <a:xfrm>
            <a:off x="771501" y="614064"/>
            <a:ext cx="10985069" cy="250166"/>
          </a:xfrm>
          <a:prstGeom prst="rect">
            <a:avLst/>
          </a:prstGeom>
          <a:solidFill>
            <a:srgbClr val="B12FC7"/>
          </a:solidFill>
          <a:ln>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2B00564-BFE9-D74C-5365-5077B5981962}"/>
              </a:ext>
            </a:extLst>
          </p:cNvPr>
          <p:cNvSpPr txBox="1"/>
          <p:nvPr/>
        </p:nvSpPr>
        <p:spPr>
          <a:xfrm>
            <a:off x="1313378" y="941402"/>
            <a:ext cx="10319202" cy="2239844"/>
          </a:xfrm>
          <a:prstGeom prst="rect">
            <a:avLst/>
          </a:prstGeom>
          <a:noFill/>
        </p:spPr>
        <p:txBody>
          <a:bodyPr wrap="square" rtlCol="0">
            <a:spAutoFit/>
          </a:bodyPr>
          <a:lstStyle/>
          <a:p>
            <a:pPr>
              <a:lnSpc>
                <a:spcPct val="150000"/>
              </a:lnSpc>
            </a:pPr>
            <a:r>
              <a:rPr lang="vi-VN" sz="2400"/>
              <a:t>Trong các hang động đá vôi thường xảy ra hiện tượng hình thành thạch nhũ và xâm thực của nước mưa vào đá vôi theo phương trình hóa học sau</a:t>
            </a:r>
          </a:p>
          <a:p>
            <a:pPr>
              <a:lnSpc>
                <a:spcPct val="150000"/>
              </a:lnSpc>
            </a:pPr>
            <a:r>
              <a:rPr lang="vi-VN" sz="2400"/>
              <a:t>CaCO</a:t>
            </a:r>
            <a:r>
              <a:rPr lang="vi-VN" sz="2400" baseline="-25000"/>
              <a:t>3</a:t>
            </a:r>
            <a:r>
              <a:rPr lang="vi-VN" sz="2400"/>
              <a:t> + H</a:t>
            </a:r>
            <a:r>
              <a:rPr lang="vi-VN" sz="2400" baseline="-25000"/>
              <a:t>2</a:t>
            </a:r>
            <a:r>
              <a:rPr lang="vi-VN" sz="2400"/>
              <a:t>O + CO</a:t>
            </a:r>
            <a:r>
              <a:rPr lang="vi-VN" sz="2400" baseline="-25000"/>
              <a:t>2</a:t>
            </a:r>
            <a:r>
              <a:rPr lang="vi-VN" sz="2400"/>
              <a:t> ⇌ Ca(HCO</a:t>
            </a:r>
            <a:r>
              <a:rPr lang="vi-VN" sz="2400" baseline="-25000"/>
              <a:t>3</a:t>
            </a:r>
            <a:r>
              <a:rPr lang="vi-VN" sz="2400"/>
              <a:t>)</a:t>
            </a:r>
            <a:r>
              <a:rPr lang="vi-VN" sz="2400" baseline="-25000"/>
              <a:t>2</a:t>
            </a:r>
            <a:endParaRPr lang="vi-VN" sz="2400"/>
          </a:p>
          <a:p>
            <a:pPr>
              <a:lnSpc>
                <a:spcPct val="150000"/>
              </a:lnSpc>
            </a:pPr>
            <a:r>
              <a:rPr lang="vi-VN" sz="2400"/>
              <a:t>Hãy giải thích các quá trình này.</a:t>
            </a:r>
          </a:p>
        </p:txBody>
      </p:sp>
      <p:grpSp>
        <p:nvGrpSpPr>
          <p:cNvPr id="14" name="Group 13">
            <a:extLst>
              <a:ext uri="{FF2B5EF4-FFF2-40B4-BE49-F238E27FC236}">
                <a16:creationId xmlns:a16="http://schemas.microsoft.com/office/drawing/2014/main" xmlns="" id="{12B4F493-2616-F0F7-8F50-FB18287B8C12}"/>
              </a:ext>
            </a:extLst>
          </p:cNvPr>
          <p:cNvGrpSpPr/>
          <p:nvPr/>
        </p:nvGrpSpPr>
        <p:grpSpPr>
          <a:xfrm>
            <a:off x="398984" y="294954"/>
            <a:ext cx="871538" cy="871538"/>
            <a:chOff x="2056507" y="473791"/>
            <a:chExt cx="871538" cy="871538"/>
          </a:xfrm>
        </p:grpSpPr>
        <p:sp>
          <p:nvSpPr>
            <p:cNvPr id="16" name="Oval 15">
              <a:extLst>
                <a:ext uri="{FF2B5EF4-FFF2-40B4-BE49-F238E27FC236}">
                  <a16:creationId xmlns:a16="http://schemas.microsoft.com/office/drawing/2014/main" xmlns="" id="{4B07002B-405F-9CB3-04D0-8DA473DAE959}"/>
                </a:ext>
              </a:extLst>
            </p:cNvPr>
            <p:cNvSpPr/>
            <p:nvPr/>
          </p:nvSpPr>
          <p:spPr>
            <a:xfrm>
              <a:off x="2056507" y="473791"/>
              <a:ext cx="871538" cy="871538"/>
            </a:xfrm>
            <a:prstGeom prst="ellipse">
              <a:avLst/>
            </a:prstGeom>
            <a:solidFill>
              <a:schemeClr val="bg1"/>
            </a:solidFill>
            <a:ln w="5715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054245CD-192F-B5E6-B4A5-41B5B036E503}"/>
                </a:ext>
              </a:extLst>
            </p:cNvPr>
            <p:cNvGrpSpPr/>
            <p:nvPr/>
          </p:nvGrpSpPr>
          <p:grpSpPr>
            <a:xfrm>
              <a:off x="2192834" y="642544"/>
              <a:ext cx="598884" cy="598690"/>
              <a:chOff x="1087650" y="607219"/>
              <a:chExt cx="750066" cy="749824"/>
            </a:xfrm>
          </p:grpSpPr>
          <p:grpSp>
            <p:nvGrpSpPr>
              <p:cNvPr id="19" name="Group 18">
                <a:extLst>
                  <a:ext uri="{FF2B5EF4-FFF2-40B4-BE49-F238E27FC236}">
                    <a16:creationId xmlns:a16="http://schemas.microsoft.com/office/drawing/2014/main" xmlns="" id="{307B1DCB-17ED-F9F1-B666-F4592D4D8750}"/>
                  </a:ext>
                </a:extLst>
              </p:cNvPr>
              <p:cNvGrpSpPr/>
              <p:nvPr/>
            </p:nvGrpSpPr>
            <p:grpSpPr>
              <a:xfrm>
                <a:off x="1087650" y="607219"/>
                <a:ext cx="750066" cy="749824"/>
                <a:chOff x="1143168" y="664784"/>
                <a:chExt cx="6713052" cy="6710884"/>
              </a:xfrm>
            </p:grpSpPr>
            <p:grpSp>
              <p:nvGrpSpPr>
                <p:cNvPr id="8194" name="Group 8193">
                  <a:extLst>
                    <a:ext uri="{FF2B5EF4-FFF2-40B4-BE49-F238E27FC236}">
                      <a16:creationId xmlns:a16="http://schemas.microsoft.com/office/drawing/2014/main" xmlns="" id="{ADBF327D-C0B5-6DE5-20CB-24B8C820EE11}"/>
                    </a:ext>
                  </a:extLst>
                </p:cNvPr>
                <p:cNvGrpSpPr/>
                <p:nvPr/>
              </p:nvGrpSpPr>
              <p:grpSpPr>
                <a:xfrm>
                  <a:off x="4494492" y="664784"/>
                  <a:ext cx="3361728" cy="6710884"/>
                  <a:chOff x="4494492" y="664784"/>
                  <a:chExt cx="3361728" cy="6710884"/>
                </a:xfrm>
              </p:grpSpPr>
              <p:pic>
                <p:nvPicPr>
                  <p:cNvPr id="8199" name="Picture 8198">
                    <a:extLst>
                      <a:ext uri="{FF2B5EF4-FFF2-40B4-BE49-F238E27FC236}">
                        <a16:creationId xmlns:a16="http://schemas.microsoft.com/office/drawing/2014/main" xmlns="" id="{0D5C77F7-0667-98C3-2ED0-3273CF730CD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200" name="Flowchart: Delay 8199">
                    <a:extLst>
                      <a:ext uri="{FF2B5EF4-FFF2-40B4-BE49-F238E27FC236}">
                        <a16:creationId xmlns:a16="http://schemas.microsoft.com/office/drawing/2014/main" xmlns="" id="{47843731-4918-941F-9887-C409A57A4A48}"/>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96" name="Group 8195">
                  <a:extLst>
                    <a:ext uri="{FF2B5EF4-FFF2-40B4-BE49-F238E27FC236}">
                      <a16:creationId xmlns:a16="http://schemas.microsoft.com/office/drawing/2014/main" xmlns="" id="{0EDEA354-BAC5-95B2-920A-86BEB46B04CF}"/>
                    </a:ext>
                  </a:extLst>
                </p:cNvPr>
                <p:cNvGrpSpPr/>
                <p:nvPr/>
              </p:nvGrpSpPr>
              <p:grpSpPr>
                <a:xfrm flipH="1">
                  <a:off x="1143168" y="664784"/>
                  <a:ext cx="3361728" cy="6710884"/>
                  <a:chOff x="4494492" y="664784"/>
                  <a:chExt cx="3361728" cy="6710884"/>
                </a:xfrm>
              </p:grpSpPr>
              <p:pic>
                <p:nvPicPr>
                  <p:cNvPr id="8197" name="Picture 8196">
                    <a:extLst>
                      <a:ext uri="{FF2B5EF4-FFF2-40B4-BE49-F238E27FC236}">
                        <a16:creationId xmlns:a16="http://schemas.microsoft.com/office/drawing/2014/main" xmlns="" id="{4020C7FB-489F-8A08-F218-D24F41D257E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8" name="Flowchart: Delay 8197">
                    <a:extLst>
                      <a:ext uri="{FF2B5EF4-FFF2-40B4-BE49-F238E27FC236}">
                        <a16:creationId xmlns:a16="http://schemas.microsoft.com/office/drawing/2014/main" xmlns="" id="{50EB4278-31A7-6E06-1F40-2699A3650BBB}"/>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xmlns="" id="{759E6FDD-C032-3534-1509-B40D685DABC3}"/>
                  </a:ext>
                </a:extLst>
              </p:cNvPr>
              <p:cNvGrpSpPr/>
              <p:nvPr/>
            </p:nvGrpSpPr>
            <p:grpSpPr>
              <a:xfrm>
                <a:off x="1127973" y="647529"/>
                <a:ext cx="669420" cy="669204"/>
                <a:chOff x="1143168" y="664784"/>
                <a:chExt cx="6713052" cy="6710884"/>
              </a:xfrm>
            </p:grpSpPr>
            <p:grpSp>
              <p:nvGrpSpPr>
                <p:cNvPr id="26" name="Group 25">
                  <a:extLst>
                    <a:ext uri="{FF2B5EF4-FFF2-40B4-BE49-F238E27FC236}">
                      <a16:creationId xmlns:a16="http://schemas.microsoft.com/office/drawing/2014/main" xmlns="" id="{D624A5CB-B356-803E-69CD-134C7CB9E433}"/>
                    </a:ext>
                  </a:extLst>
                </p:cNvPr>
                <p:cNvGrpSpPr/>
                <p:nvPr/>
              </p:nvGrpSpPr>
              <p:grpSpPr>
                <a:xfrm>
                  <a:off x="4494492" y="664784"/>
                  <a:ext cx="3361728" cy="6710884"/>
                  <a:chOff x="4494492" y="664784"/>
                  <a:chExt cx="3361728" cy="6710884"/>
                </a:xfrm>
              </p:grpSpPr>
              <p:pic>
                <p:nvPicPr>
                  <p:cNvPr id="30" name="Picture 29">
                    <a:extLst>
                      <a:ext uri="{FF2B5EF4-FFF2-40B4-BE49-F238E27FC236}">
                        <a16:creationId xmlns:a16="http://schemas.microsoft.com/office/drawing/2014/main" xmlns="" id="{7D360D52-86AF-4D40-E5B2-F55C5401A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2" name="Flowchart: Delay 8191">
                    <a:extLst>
                      <a:ext uri="{FF2B5EF4-FFF2-40B4-BE49-F238E27FC236}">
                        <a16:creationId xmlns:a16="http://schemas.microsoft.com/office/drawing/2014/main" xmlns="" id="{5F6A5379-7B6E-1C23-4A2D-E47AA374BDC3}"/>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730B14B4-2A97-C5BC-105B-72EC64D2ED16}"/>
                    </a:ext>
                  </a:extLst>
                </p:cNvPr>
                <p:cNvGrpSpPr/>
                <p:nvPr/>
              </p:nvGrpSpPr>
              <p:grpSpPr>
                <a:xfrm flipH="1">
                  <a:off x="1143168" y="664784"/>
                  <a:ext cx="3361728" cy="6710884"/>
                  <a:chOff x="4494492" y="664784"/>
                  <a:chExt cx="3361728" cy="6710884"/>
                </a:xfrm>
              </p:grpSpPr>
              <p:pic>
                <p:nvPicPr>
                  <p:cNvPr id="28" name="Picture 27">
                    <a:extLst>
                      <a:ext uri="{FF2B5EF4-FFF2-40B4-BE49-F238E27FC236}">
                        <a16:creationId xmlns:a16="http://schemas.microsoft.com/office/drawing/2014/main" xmlns="" id="{5BD9FE38-F4CE-F7E5-5AF6-D34DC45EB8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9" name="Flowchart: Delay 28">
                    <a:extLst>
                      <a:ext uri="{FF2B5EF4-FFF2-40B4-BE49-F238E27FC236}">
                        <a16:creationId xmlns:a16="http://schemas.microsoft.com/office/drawing/2014/main" xmlns="" id="{C5902AA1-33DC-D0F8-D122-99225C14B455}"/>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xmlns="" id="{25183603-443C-2979-53DF-E4A477A55476}"/>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62905">
              <a:off x="2296493" y="580221"/>
              <a:ext cx="479591" cy="479591"/>
            </a:xfrm>
            <a:prstGeom prst="rect">
              <a:avLst/>
            </a:prstGeom>
          </p:spPr>
        </p:pic>
      </p:grpSp>
      <p:grpSp>
        <p:nvGrpSpPr>
          <p:cNvPr id="22" name="Group 21">
            <a:extLst>
              <a:ext uri="{FF2B5EF4-FFF2-40B4-BE49-F238E27FC236}">
                <a16:creationId xmlns:a16="http://schemas.microsoft.com/office/drawing/2014/main" xmlns="" id="{3C870E18-3EC5-4077-76CA-08A241390C82}"/>
              </a:ext>
            </a:extLst>
          </p:cNvPr>
          <p:cNvGrpSpPr/>
          <p:nvPr/>
        </p:nvGrpSpPr>
        <p:grpSpPr>
          <a:xfrm>
            <a:off x="1190951" y="4502376"/>
            <a:ext cx="9721098" cy="1685846"/>
            <a:chOff x="822496" y="4173245"/>
            <a:chExt cx="9721098" cy="1685846"/>
          </a:xfrm>
        </p:grpSpPr>
        <p:sp>
          <p:nvSpPr>
            <p:cNvPr id="8193" name="TextBox 8192">
              <a:extLst>
                <a:ext uri="{FF2B5EF4-FFF2-40B4-BE49-F238E27FC236}">
                  <a16:creationId xmlns:a16="http://schemas.microsoft.com/office/drawing/2014/main" xmlns="" id="{62A5B17C-8AD6-A817-8BBC-434B31D5E421}"/>
                </a:ext>
              </a:extLst>
            </p:cNvPr>
            <p:cNvSpPr txBox="1"/>
            <p:nvPr/>
          </p:nvSpPr>
          <p:spPr>
            <a:xfrm>
              <a:off x="1369462" y="4173245"/>
              <a:ext cx="9174132" cy="1685846"/>
            </a:xfrm>
            <a:prstGeom prst="rect">
              <a:avLst/>
            </a:prstGeom>
            <a:noFill/>
          </p:spPr>
          <p:txBody>
            <a:bodyPr wrap="square" rtlCol="0">
              <a:spAutoFit/>
            </a:bodyPr>
            <a:lstStyle/>
            <a:p>
              <a:pPr algn="just">
                <a:lnSpc>
                  <a:spcPct val="150000"/>
                </a:lnSpc>
              </a:pPr>
              <a:r>
                <a:rPr lang="vi-VN" sz="2400"/>
                <a:t>- Nước mưa có hoà tan CO</a:t>
              </a:r>
              <a:r>
                <a:rPr lang="vi-VN" sz="2400" baseline="-25000"/>
                <a:t>2</a:t>
              </a:r>
              <a:r>
                <a:rPr lang="vi-VN" sz="2400"/>
                <a:t> bào mòn đá vôi (phản ứng xâm thực của nước mưa vào đá vôi): CaCO</a:t>
              </a:r>
              <a:r>
                <a:rPr lang="vi-VN" sz="2400" baseline="-25000"/>
                <a:t>3</a:t>
              </a:r>
              <a:r>
                <a:rPr lang="vi-VN" sz="2400"/>
                <a:t>(</a:t>
              </a:r>
              <a:r>
                <a:rPr lang="vi-VN" sz="2400" i="1"/>
                <a:t>s</a:t>
              </a:r>
              <a:r>
                <a:rPr lang="vi-VN" sz="2400"/>
                <a:t>) + H</a:t>
              </a:r>
              <a:r>
                <a:rPr lang="vi-VN" sz="2400" baseline="-25000"/>
                <a:t>2</a:t>
              </a:r>
              <a:r>
                <a:rPr lang="vi-VN" sz="2400"/>
                <a:t>O(</a:t>
              </a:r>
              <a:r>
                <a:rPr lang="vi-VN" sz="2400" i="1"/>
                <a:t>l</a:t>
              </a:r>
              <a:r>
                <a:rPr lang="vi-VN" sz="2400"/>
                <a:t>) + CO</a:t>
              </a:r>
              <a:r>
                <a:rPr lang="vi-VN" sz="2400" baseline="-25000"/>
                <a:t>2</a:t>
              </a:r>
              <a:r>
                <a:rPr lang="vi-VN" sz="2400"/>
                <a:t>(</a:t>
              </a:r>
              <a:r>
                <a:rPr lang="vi-VN" sz="2400" i="1"/>
                <a:t>aq</a:t>
              </a:r>
              <a:r>
                <a:rPr lang="vi-VN" sz="2400"/>
                <a:t>) → Ca(HCO</a:t>
              </a:r>
              <a:r>
                <a:rPr lang="vi-VN" sz="2400" baseline="-25000"/>
                <a:t>3</a:t>
              </a:r>
              <a:r>
                <a:rPr lang="vi-VN" sz="2400"/>
                <a:t>)</a:t>
              </a:r>
              <a:r>
                <a:rPr lang="vi-VN" sz="2400" baseline="-25000"/>
                <a:t>2</a:t>
              </a:r>
              <a:r>
                <a:rPr lang="vi-VN" sz="2400"/>
                <a:t>(</a:t>
              </a:r>
              <a:r>
                <a:rPr lang="vi-VN" sz="2400" i="1"/>
                <a:t>aq</a:t>
              </a:r>
              <a:r>
                <a:rPr lang="vi-VN" sz="2400"/>
                <a:t>).</a:t>
              </a:r>
            </a:p>
          </p:txBody>
        </p:sp>
        <p:sp>
          <p:nvSpPr>
            <p:cNvPr id="8195" name="Arrow: Right 8194">
              <a:extLst>
                <a:ext uri="{FF2B5EF4-FFF2-40B4-BE49-F238E27FC236}">
                  <a16:creationId xmlns:a16="http://schemas.microsoft.com/office/drawing/2014/main" xmlns="" id="{26B48FDE-F3F5-5085-277E-A091F1AC3B6E}"/>
                </a:ext>
              </a:extLst>
            </p:cNvPr>
            <p:cNvSpPr/>
            <p:nvPr/>
          </p:nvSpPr>
          <p:spPr>
            <a:xfrm>
              <a:off x="822496" y="431771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200"/>
            </a:p>
          </p:txBody>
        </p:sp>
      </p:grpSp>
    </p:spTree>
    <p:extLst>
      <p:ext uri="{BB962C8B-B14F-4D97-AF65-F5344CB8AC3E}">
        <p14:creationId xmlns:p14="http://schemas.microsoft.com/office/powerpoint/2010/main" val="1276060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 xmlns:a16="http://schemas.microsoft.com/office/drawing/2014/main" id="{79081DE3-25B1-4AC5-88E2-CA1A582D540E}"/>
              </a:ext>
            </a:extLst>
          </p:cNvPr>
          <p:cNvSpPr/>
          <p:nvPr/>
        </p:nvSpPr>
        <p:spPr>
          <a:xfrm>
            <a:off x="1060335" y="1122672"/>
            <a:ext cx="9697448" cy="2477908"/>
          </a:xfrm>
          <a:prstGeom prst="roundRect">
            <a:avLst>
              <a:gd name="adj" fmla="val 1260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3</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98451" y="4074006"/>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37" name="!!o2a">
            <a:extLst>
              <a:ext uri="{FF2B5EF4-FFF2-40B4-BE49-F238E27FC236}">
                <a16:creationId xmlns="" xmlns:a16="http://schemas.microsoft.com/office/drawing/2014/main" id="{6EC9969B-21CB-4D98-8627-337ABB761D81}"/>
              </a:ext>
            </a:extLst>
          </p:cNvPr>
          <p:cNvSpPr/>
          <p:nvPr/>
        </p:nvSpPr>
        <p:spPr>
          <a:xfrm>
            <a:off x="6012339" y="5351782"/>
            <a:ext cx="1029568" cy="10310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39" name="!!o2c">
            <a:extLst>
              <a:ext uri="{FF2B5EF4-FFF2-40B4-BE49-F238E27FC236}">
                <a16:creationId xmlns="" xmlns:a16="http://schemas.microsoft.com/office/drawing/2014/main" id="{25117B70-0FC6-4C2D-91BD-44B574FE73BA}"/>
              </a:ext>
            </a:extLst>
          </p:cNvPr>
          <p:cNvSpPr/>
          <p:nvPr/>
        </p:nvSpPr>
        <p:spPr>
          <a:xfrm>
            <a:off x="7130022" y="535178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40" name="!!2a">
            <a:extLst>
              <a:ext uri="{FF2B5EF4-FFF2-40B4-BE49-F238E27FC236}">
                <a16:creationId xmlns="" xmlns:a16="http://schemas.microsoft.com/office/drawing/2014/main" id="{BC6B0D28-E661-4560-AE7B-10549049C7B9}"/>
              </a:ext>
            </a:extLst>
          </p:cNvPr>
          <p:cNvSpPr txBox="1"/>
          <p:nvPr/>
        </p:nvSpPr>
        <p:spPr>
          <a:xfrm>
            <a:off x="6162615" y="5474630"/>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ị</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42" name="!!2c">
            <a:extLst>
              <a:ext uri="{FF2B5EF4-FFF2-40B4-BE49-F238E27FC236}">
                <a16:creationId xmlns="" xmlns:a16="http://schemas.microsoft.com/office/drawing/2014/main" id="{F4982626-B297-4298-81A0-46C7C0A1CACB}"/>
              </a:ext>
            </a:extLst>
          </p:cNvPr>
          <p:cNvSpPr txBox="1"/>
          <p:nvPr/>
        </p:nvSpPr>
        <p:spPr>
          <a:xfrm>
            <a:off x="7287784" y="5483833"/>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78" name="TextBox 77">
            <a:extLst>
              <a:ext uri="{FF2B5EF4-FFF2-40B4-BE49-F238E27FC236}">
                <a16:creationId xmlns="" xmlns:a16="http://schemas.microsoft.com/office/drawing/2014/main" id="{32846A3D-BAE2-4FFE-B054-AE802C1398BF}"/>
              </a:ext>
            </a:extLst>
          </p:cNvPr>
          <p:cNvSpPr txBox="1"/>
          <p:nvPr/>
        </p:nvSpPr>
        <p:spPr>
          <a:xfrm>
            <a:off x="1378825" y="1424638"/>
            <a:ext cx="9204562" cy="3170099"/>
          </a:xfrm>
          <a:prstGeom prst="rect">
            <a:avLst/>
          </a:prstGeom>
          <a:noFill/>
          <a:ln>
            <a:noFill/>
          </a:ln>
        </p:spPr>
        <p:txBody>
          <a:bodyPr wrap="square">
            <a:spAutoFit/>
          </a:bodyPr>
          <a:lstStyle/>
          <a:p>
            <a:pPr algn="ctr"/>
            <a:r>
              <a:rPr lang="en-US" sz="4000" dirty="0">
                <a:solidFill>
                  <a:srgbClr val="EE4036"/>
                </a:solidFill>
                <a:latin typeface="Averta Std ExtraBold" panose="00000900000000000000" pitchFamily="50" charset="0"/>
              </a:rPr>
              <a:t>4CuO (r) ⇌  2Cu</a:t>
            </a:r>
            <a:r>
              <a:rPr lang="en-US" sz="4000" baseline="-25000" dirty="0">
                <a:solidFill>
                  <a:srgbClr val="EE4036"/>
                </a:solidFill>
                <a:latin typeface="Averta Std ExtraBold" panose="00000900000000000000" pitchFamily="50" charset="0"/>
              </a:rPr>
              <a:t>2</a:t>
            </a:r>
            <a:r>
              <a:rPr lang="en-US" sz="4000" dirty="0">
                <a:solidFill>
                  <a:srgbClr val="EE4036"/>
                </a:solidFill>
                <a:latin typeface="Averta Std ExtraBold" panose="00000900000000000000" pitchFamily="50" charset="0"/>
              </a:rPr>
              <a:t>O (r) + O</a:t>
            </a:r>
            <a:r>
              <a:rPr lang="en-US" sz="4000" baseline="-25000" dirty="0">
                <a:solidFill>
                  <a:srgbClr val="EE4036"/>
                </a:solidFill>
                <a:latin typeface="Averta Std ExtraBold" panose="00000900000000000000" pitchFamily="50" charset="0"/>
              </a:rPr>
              <a:t>2</a:t>
            </a:r>
            <a:r>
              <a:rPr lang="en-US" sz="4000" dirty="0">
                <a:solidFill>
                  <a:srgbClr val="EE4036"/>
                </a:solidFill>
                <a:latin typeface="Averta Std ExtraBold" panose="00000900000000000000" pitchFamily="50" charset="0"/>
              </a:rPr>
              <a:t> (k)  ∆H &gt; 0</a:t>
            </a:r>
          </a:p>
          <a:p>
            <a:pPr algn="ctr"/>
            <a:r>
              <a:rPr lang="en-US" sz="4000" dirty="0" err="1">
                <a:solidFill>
                  <a:srgbClr val="EE4036"/>
                </a:solidFill>
                <a:latin typeface="Averta Std ExtraBold" panose="00000900000000000000" pitchFamily="50" charset="0"/>
              </a:rPr>
              <a:t>Giảm</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nhiệt</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độ</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phản</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ứng</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để</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phản</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ứng</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chuyển</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dịch</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theo</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chiều</a:t>
            </a:r>
            <a:r>
              <a:rPr lang="en-US" sz="4000" dirty="0">
                <a:solidFill>
                  <a:srgbClr val="EE4036"/>
                </a:solidFill>
                <a:latin typeface="Averta Std ExtraBold" panose="00000900000000000000" pitchFamily="50" charset="0"/>
              </a:rPr>
              <a:t> ______</a:t>
            </a:r>
          </a:p>
          <a:p>
            <a:r>
              <a:rPr lang="en-US" sz="4000" dirty="0">
                <a:solidFill>
                  <a:srgbClr val="EE4036"/>
                </a:solidFill>
                <a:latin typeface="Averta Std ExtraBold" panose="00000900000000000000" pitchFamily="50" charset="0"/>
              </a:rPr>
              <a:t/>
            </a:r>
            <a:br>
              <a:rPr lang="en-US" sz="4000" dirty="0">
                <a:solidFill>
                  <a:srgbClr val="EE4036"/>
                </a:solidFill>
                <a:latin typeface="Averta Std ExtraBold" panose="00000900000000000000" pitchFamily="50" charset="0"/>
              </a:rPr>
            </a:br>
            <a:endParaRPr lang="en-US" sz="4000" dirty="0">
              <a:solidFill>
                <a:srgbClr val="EE4036"/>
              </a:solidFill>
              <a:latin typeface="Averta Std ExtraBold" panose="00000900000000000000" pitchFamily="50" charset="0"/>
            </a:endParaRPr>
          </a:p>
        </p:txBody>
      </p:sp>
      <p:sp>
        <p:nvSpPr>
          <p:cNvPr id="66" name="!!o2c">
            <a:extLst>
              <a:ext uri="{FF2B5EF4-FFF2-40B4-BE49-F238E27FC236}">
                <a16:creationId xmlns="" xmlns:a16="http://schemas.microsoft.com/office/drawing/2014/main" id="{25117B70-0FC6-4C2D-91BD-44B574FE73BA}"/>
              </a:ext>
            </a:extLst>
          </p:cNvPr>
          <p:cNvSpPr/>
          <p:nvPr/>
        </p:nvSpPr>
        <p:spPr>
          <a:xfrm>
            <a:off x="8257423" y="536130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67" name="!!2c">
            <a:extLst>
              <a:ext uri="{FF2B5EF4-FFF2-40B4-BE49-F238E27FC236}">
                <a16:creationId xmlns="" xmlns:a16="http://schemas.microsoft.com/office/drawing/2014/main" id="{F4982626-B297-4298-81A0-46C7C0A1CACB}"/>
              </a:ext>
            </a:extLst>
          </p:cNvPr>
          <p:cNvSpPr txBox="1"/>
          <p:nvPr/>
        </p:nvSpPr>
        <p:spPr>
          <a:xfrm>
            <a:off x="8433654" y="5497083"/>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76" name="Picture 75">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77" name="Picture 76">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9" name="Picture 78">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80" name="Picture 79">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1" name="Picture 80">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2" name="Picture 81">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3" name="Picture 82">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4" name="Picture 83">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5" name="Picture 84">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6" name="Picture 85">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7" name="Picture 86">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8" name="Picture 87">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9" name="Picture 88">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90" name="Picture 89">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0" name="Picture 119">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1" name="Picture 120">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2" name="Picture 121">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3" name="Picture 122">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4" name="Picture 123">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5" name="Picture 124">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6" name="Picture 125">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1" name="!!o2a">
            <a:extLst>
              <a:ext uri="{FF2B5EF4-FFF2-40B4-BE49-F238E27FC236}">
                <a16:creationId xmlns="" xmlns:a16="http://schemas.microsoft.com/office/drawing/2014/main" id="{6EC9969B-21CB-4D98-8627-337ABB761D81}"/>
              </a:ext>
            </a:extLst>
          </p:cNvPr>
          <p:cNvSpPr/>
          <p:nvPr/>
        </p:nvSpPr>
        <p:spPr>
          <a:xfrm>
            <a:off x="2616760" y="5351782"/>
            <a:ext cx="1029568" cy="10310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92" name="!!o2c">
            <a:extLst>
              <a:ext uri="{FF2B5EF4-FFF2-40B4-BE49-F238E27FC236}">
                <a16:creationId xmlns="" xmlns:a16="http://schemas.microsoft.com/office/drawing/2014/main" id="{25117B70-0FC6-4C2D-91BD-44B574FE73BA}"/>
              </a:ext>
            </a:extLst>
          </p:cNvPr>
          <p:cNvSpPr/>
          <p:nvPr/>
        </p:nvSpPr>
        <p:spPr>
          <a:xfrm>
            <a:off x="3734443" y="535178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93" name="!!2a">
            <a:extLst>
              <a:ext uri="{FF2B5EF4-FFF2-40B4-BE49-F238E27FC236}">
                <a16:creationId xmlns="" xmlns:a16="http://schemas.microsoft.com/office/drawing/2014/main" id="{BC6B0D28-E661-4560-AE7B-10549049C7B9}"/>
              </a:ext>
            </a:extLst>
          </p:cNvPr>
          <p:cNvSpPr txBox="1"/>
          <p:nvPr/>
        </p:nvSpPr>
        <p:spPr>
          <a:xfrm>
            <a:off x="2776561" y="5465105"/>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4" name="!!2c">
            <a:extLst>
              <a:ext uri="{FF2B5EF4-FFF2-40B4-BE49-F238E27FC236}">
                <a16:creationId xmlns="" xmlns:a16="http://schemas.microsoft.com/office/drawing/2014/main" id="{F4982626-B297-4298-81A0-46C7C0A1CACB}"/>
              </a:ext>
            </a:extLst>
          </p:cNvPr>
          <p:cNvSpPr txBox="1"/>
          <p:nvPr/>
        </p:nvSpPr>
        <p:spPr>
          <a:xfrm>
            <a:off x="3899804" y="5410973"/>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5" name="!!o2c">
            <a:extLst>
              <a:ext uri="{FF2B5EF4-FFF2-40B4-BE49-F238E27FC236}">
                <a16:creationId xmlns="" xmlns:a16="http://schemas.microsoft.com/office/drawing/2014/main" id="{25117B70-0FC6-4C2D-91BD-44B574FE73BA}"/>
              </a:ext>
            </a:extLst>
          </p:cNvPr>
          <p:cNvSpPr/>
          <p:nvPr/>
        </p:nvSpPr>
        <p:spPr>
          <a:xfrm>
            <a:off x="4861844" y="535178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96" name="!!2c">
            <a:extLst>
              <a:ext uri="{FF2B5EF4-FFF2-40B4-BE49-F238E27FC236}">
                <a16:creationId xmlns="" xmlns:a16="http://schemas.microsoft.com/office/drawing/2014/main" id="{F4982626-B297-4298-81A0-46C7C0A1CACB}"/>
              </a:ext>
            </a:extLst>
          </p:cNvPr>
          <p:cNvSpPr txBox="1"/>
          <p:nvPr/>
        </p:nvSpPr>
        <p:spPr>
          <a:xfrm>
            <a:off x="5038075" y="5468508"/>
            <a:ext cx="695666" cy="861774"/>
          </a:xfrm>
          <a:prstGeom prst="rect">
            <a:avLst/>
          </a:prstGeom>
          <a:noFill/>
        </p:spPr>
        <p:txBody>
          <a:bodyPr wrap="square" rtlCol="0">
            <a:spAutoFit/>
          </a:bodyPr>
          <a:lstStyle/>
          <a:p>
            <a:pPr algn="ctr"/>
            <a:r>
              <a:rPr lang="en-US" sz="50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0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52096376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p:cTn id="29" dur="500" fill="hold"/>
                                        <p:tgtEl>
                                          <p:spTgt spid="67"/>
                                        </p:tgtEl>
                                        <p:attrNameLst>
                                          <p:attrName>ppt_w</p:attrName>
                                        </p:attrNameLst>
                                      </p:cBhvr>
                                      <p:tavLst>
                                        <p:tav tm="0">
                                          <p:val>
                                            <p:fltVal val="0"/>
                                          </p:val>
                                        </p:tav>
                                        <p:tav tm="100000">
                                          <p:val>
                                            <p:strVal val="#ppt_w"/>
                                          </p:val>
                                        </p:tav>
                                      </p:tavLst>
                                    </p:anim>
                                    <p:anim calcmode="lin" valueType="num">
                                      <p:cBhvr>
                                        <p:cTn id="30" dur="500" fill="hold"/>
                                        <p:tgtEl>
                                          <p:spTgt spid="67"/>
                                        </p:tgtEl>
                                        <p:attrNameLst>
                                          <p:attrName>ppt_h</p:attrName>
                                        </p:attrNameLst>
                                      </p:cBhvr>
                                      <p:tavLst>
                                        <p:tav tm="0">
                                          <p:val>
                                            <p:fltVal val="0"/>
                                          </p:val>
                                        </p:tav>
                                        <p:tav tm="100000">
                                          <p:val>
                                            <p:strVal val="#ppt_h"/>
                                          </p:val>
                                        </p:tav>
                                      </p:tavLst>
                                    </p:anim>
                                    <p:animEffect transition="in" filter="fade">
                                      <p:cBhvr>
                                        <p:cTn id="31" dur="500"/>
                                        <p:tgtEl>
                                          <p:spTgt spid="6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7"/>
                                        </p:tgtEl>
                                      </p:cBhvr>
                                    </p:animEffect>
                                    <p:animScale>
                                      <p:cBhvr>
                                        <p:cTn id="34" dur="250" autoRev="1" fill="hold"/>
                                        <p:tgtEl>
                                          <p:spTgt spid="67"/>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7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1"/>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2"/>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5"/>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7"/>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8"/>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9"/>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90"/>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1"/>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2"/>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4"/>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3"/>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5"/>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26"/>
                                        </p:tgtEl>
                                        <p:attrNameLst>
                                          <p:attrName>ppt_x</p:attrName>
                                          <p:attrName>ppt_y</p:attrName>
                                        </p:attrNameLst>
                                      </p:cBhvr>
                                    </p:animMotion>
                                  </p:childTnLst>
                                </p:cTn>
                              </p:par>
                            </p:childTnLst>
                          </p:cTn>
                        </p:par>
                      </p:childTnLst>
                    </p:cTn>
                  </p:par>
                </p:childTnLst>
              </p:cTn>
              <p:nextCondLst>
                <p:cond evt="onClick" delay="0">
                  <p:tgtEl>
                    <p:spTgt spid="66"/>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3"/>
                                        </p:tgtEl>
                                        <p:attrNameLst>
                                          <p:attrName>style.visibility</p:attrName>
                                        </p:attrNameLst>
                                      </p:cBhvr>
                                      <p:to>
                                        <p:strVal val="visible"/>
                                      </p:to>
                                    </p:set>
                                    <p:anim calcmode="lin" valueType="num">
                                      <p:cBhvr>
                                        <p:cTn id="98" dur="500" fill="hold"/>
                                        <p:tgtEl>
                                          <p:spTgt spid="93"/>
                                        </p:tgtEl>
                                        <p:attrNameLst>
                                          <p:attrName>ppt_w</p:attrName>
                                        </p:attrNameLst>
                                      </p:cBhvr>
                                      <p:tavLst>
                                        <p:tav tm="0">
                                          <p:val>
                                            <p:fltVal val="0"/>
                                          </p:val>
                                        </p:tav>
                                        <p:tav tm="100000">
                                          <p:val>
                                            <p:strVal val="#ppt_w"/>
                                          </p:val>
                                        </p:tav>
                                      </p:tavLst>
                                    </p:anim>
                                    <p:anim calcmode="lin" valueType="num">
                                      <p:cBhvr>
                                        <p:cTn id="99" dur="500" fill="hold"/>
                                        <p:tgtEl>
                                          <p:spTgt spid="93"/>
                                        </p:tgtEl>
                                        <p:attrNameLst>
                                          <p:attrName>ppt_h</p:attrName>
                                        </p:attrNameLst>
                                      </p:cBhvr>
                                      <p:tavLst>
                                        <p:tav tm="0">
                                          <p:val>
                                            <p:fltVal val="0"/>
                                          </p:val>
                                        </p:tav>
                                        <p:tav tm="100000">
                                          <p:val>
                                            <p:strVal val="#ppt_h"/>
                                          </p:val>
                                        </p:tav>
                                      </p:tavLst>
                                    </p:anim>
                                    <p:animEffect transition="in" filter="fade">
                                      <p:cBhvr>
                                        <p:cTn id="100" dur="5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3"/>
                                        </p:tgtEl>
                                      </p:cBhvr>
                                    </p:animEffect>
                                    <p:animScale>
                                      <p:cBhvr>
                                        <p:cTn id="103"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p:cTn id="109" dur="500" fill="hold"/>
                                        <p:tgtEl>
                                          <p:spTgt spid="94"/>
                                        </p:tgtEl>
                                        <p:attrNameLst>
                                          <p:attrName>ppt_w</p:attrName>
                                        </p:attrNameLst>
                                      </p:cBhvr>
                                      <p:tavLst>
                                        <p:tav tm="0">
                                          <p:val>
                                            <p:fltVal val="0"/>
                                          </p:val>
                                        </p:tav>
                                        <p:tav tm="100000">
                                          <p:val>
                                            <p:strVal val="#ppt_w"/>
                                          </p:val>
                                        </p:tav>
                                      </p:tavLst>
                                    </p:anim>
                                    <p:anim calcmode="lin" valueType="num">
                                      <p:cBhvr>
                                        <p:cTn id="110" dur="500" fill="hold"/>
                                        <p:tgtEl>
                                          <p:spTgt spid="94"/>
                                        </p:tgtEl>
                                        <p:attrNameLst>
                                          <p:attrName>ppt_h</p:attrName>
                                        </p:attrNameLst>
                                      </p:cBhvr>
                                      <p:tavLst>
                                        <p:tav tm="0">
                                          <p:val>
                                            <p:fltVal val="0"/>
                                          </p:val>
                                        </p:tav>
                                        <p:tav tm="100000">
                                          <p:val>
                                            <p:strVal val="#ppt_h"/>
                                          </p:val>
                                        </p:tav>
                                      </p:tavLst>
                                    </p:anim>
                                    <p:animEffect transition="in" filter="fade">
                                      <p:cBhvr>
                                        <p:cTn id="111" dur="500"/>
                                        <p:tgtEl>
                                          <p:spTgt spid="9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4"/>
                                        </p:tgtEl>
                                      </p:cBhvr>
                                    </p:animEffect>
                                    <p:animScale>
                                      <p:cBhvr>
                                        <p:cTn id="11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5"/>
                  </p:tgtEl>
                </p:cond>
              </p:nextCondLst>
            </p:seq>
          </p:childTnLst>
        </p:cTn>
      </p:par>
    </p:tnLst>
    <p:bldLst>
      <p:bldP spid="40" grpId="0"/>
      <p:bldP spid="40" grpId="1"/>
      <p:bldP spid="42" grpId="0"/>
      <p:bldP spid="42" grpId="1"/>
      <p:bldP spid="67" grpId="0"/>
      <p:bldP spid="67" grpId="1"/>
      <p:bldP spid="93" grpId="0"/>
      <p:bldP spid="93" grpId="1"/>
      <p:bldP spid="94" grpId="0"/>
      <p:bldP spid="94" grpId="1"/>
      <p:bldP spid="96" grpId="0"/>
      <p:bldP spid="96"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DEDDC3-37C0-76ED-45EE-18EFAB409A2D}"/>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PNG\PPT\3.16\Cool 3D Chemistry Middle School Student Pack\Cool 3D Chemistry Middle School Student Pack-36.png">
            <a:extLst>
              <a:ext uri="{FF2B5EF4-FFF2-40B4-BE49-F238E27FC236}">
                <a16:creationId xmlns:a16="http://schemas.microsoft.com/office/drawing/2014/main" xmlns="" id="{1DDD4B10-96EA-D469-A591-172E9305D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PPT\3.16\Cool 3D Chemistry Middle School Student Pack\Cool 3D Chemistry Middle School Student Pack-36.png">
            <a:extLst>
              <a:ext uri="{FF2B5EF4-FFF2-40B4-BE49-F238E27FC236}">
                <a16:creationId xmlns:a16="http://schemas.microsoft.com/office/drawing/2014/main" xmlns="" id="{0581A128-717A-BAE7-308B-BF6A165F74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NG\PPT\3.16\Cool 3D Chemistry Middle School Student Pack\Cool 3D Chemistry Middle School Student Pack-33.png">
            <a:extLst>
              <a:ext uri="{FF2B5EF4-FFF2-40B4-BE49-F238E27FC236}">
                <a16:creationId xmlns:a16="http://schemas.microsoft.com/office/drawing/2014/main" xmlns="" id="{A79CC400-64FD-F21F-D7A6-73259BB27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NG\PPT\3.16\Cool 3D Chemistry Middle School Student Pack\Cool 3D Chemistry Middle School Student Pack-34.png">
            <a:extLst>
              <a:ext uri="{FF2B5EF4-FFF2-40B4-BE49-F238E27FC236}">
                <a16:creationId xmlns:a16="http://schemas.microsoft.com/office/drawing/2014/main" xmlns="" id="{F503BF19-7214-B797-6A81-B37CDEBE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xmlns="" id="{E930CE75-7971-4C5A-B388-30692591225E}"/>
              </a:ext>
            </a:extLst>
          </p:cNvPr>
          <p:cNvSpPr/>
          <p:nvPr/>
        </p:nvSpPr>
        <p:spPr>
          <a:xfrm>
            <a:off x="5661975" y="3663490"/>
            <a:ext cx="1204120" cy="546100"/>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Trả lời</a:t>
            </a:r>
          </a:p>
        </p:txBody>
      </p:sp>
      <p:sp>
        <p:nvSpPr>
          <p:cNvPr id="8201" name="Rectangle 8200">
            <a:extLst>
              <a:ext uri="{FF2B5EF4-FFF2-40B4-BE49-F238E27FC236}">
                <a16:creationId xmlns:a16="http://schemas.microsoft.com/office/drawing/2014/main" xmlns="" id="{B6FC819C-9EF5-A7DB-F221-46E4FCAD7D87}"/>
              </a:ext>
            </a:extLst>
          </p:cNvPr>
          <p:cNvSpPr/>
          <p:nvPr/>
        </p:nvSpPr>
        <p:spPr>
          <a:xfrm>
            <a:off x="771501" y="614063"/>
            <a:ext cx="10985070" cy="2841491"/>
          </a:xfrm>
          <a:prstGeom prst="rect">
            <a:avLst/>
          </a:prstGeom>
          <a:solidFill>
            <a:srgbClr val="E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Rectangle 8201">
            <a:extLst>
              <a:ext uri="{FF2B5EF4-FFF2-40B4-BE49-F238E27FC236}">
                <a16:creationId xmlns:a16="http://schemas.microsoft.com/office/drawing/2014/main" xmlns="" id="{33172C07-4FF0-92FB-7DFB-DDEA3899D96A}"/>
              </a:ext>
            </a:extLst>
          </p:cNvPr>
          <p:cNvSpPr/>
          <p:nvPr/>
        </p:nvSpPr>
        <p:spPr>
          <a:xfrm>
            <a:off x="771501" y="614064"/>
            <a:ext cx="10985069" cy="250166"/>
          </a:xfrm>
          <a:prstGeom prst="rect">
            <a:avLst/>
          </a:prstGeom>
          <a:solidFill>
            <a:srgbClr val="B12FC7"/>
          </a:solidFill>
          <a:ln>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2B00564-BFE9-D74C-5365-5077B5981962}"/>
              </a:ext>
            </a:extLst>
          </p:cNvPr>
          <p:cNvSpPr txBox="1"/>
          <p:nvPr/>
        </p:nvSpPr>
        <p:spPr>
          <a:xfrm>
            <a:off x="1313378" y="941402"/>
            <a:ext cx="10319202" cy="2239844"/>
          </a:xfrm>
          <a:prstGeom prst="rect">
            <a:avLst/>
          </a:prstGeom>
          <a:noFill/>
        </p:spPr>
        <p:txBody>
          <a:bodyPr wrap="square" rtlCol="0">
            <a:spAutoFit/>
          </a:bodyPr>
          <a:lstStyle/>
          <a:p>
            <a:pPr>
              <a:lnSpc>
                <a:spcPct val="150000"/>
              </a:lnSpc>
            </a:pPr>
            <a:r>
              <a:rPr lang="vi-VN" sz="2400"/>
              <a:t>Trong các hang động đá vôi thường xảy ra hiện tượng hình thành thạch nhũ và xâm thực của nước mưa vào đá vôi theo phương trình hóa học sau</a:t>
            </a:r>
          </a:p>
          <a:p>
            <a:pPr>
              <a:lnSpc>
                <a:spcPct val="150000"/>
              </a:lnSpc>
            </a:pPr>
            <a:r>
              <a:rPr lang="vi-VN" sz="2400"/>
              <a:t>CaCO</a:t>
            </a:r>
            <a:r>
              <a:rPr lang="vi-VN" sz="2400" baseline="-25000"/>
              <a:t>3</a:t>
            </a:r>
            <a:r>
              <a:rPr lang="vi-VN" sz="2400"/>
              <a:t> + H</a:t>
            </a:r>
            <a:r>
              <a:rPr lang="vi-VN" sz="2400" baseline="-25000"/>
              <a:t>2</a:t>
            </a:r>
            <a:r>
              <a:rPr lang="vi-VN" sz="2400"/>
              <a:t>O + CO</a:t>
            </a:r>
            <a:r>
              <a:rPr lang="vi-VN" sz="2400" baseline="-25000"/>
              <a:t>2</a:t>
            </a:r>
            <a:r>
              <a:rPr lang="vi-VN" sz="2400"/>
              <a:t> ⇌ Ca(HCO</a:t>
            </a:r>
            <a:r>
              <a:rPr lang="vi-VN" sz="2400" baseline="-25000"/>
              <a:t>3</a:t>
            </a:r>
            <a:r>
              <a:rPr lang="vi-VN" sz="2400"/>
              <a:t>)</a:t>
            </a:r>
            <a:r>
              <a:rPr lang="vi-VN" sz="2400" baseline="-25000"/>
              <a:t>2</a:t>
            </a:r>
            <a:endParaRPr lang="vi-VN" sz="2400"/>
          </a:p>
          <a:p>
            <a:pPr>
              <a:lnSpc>
                <a:spcPct val="150000"/>
              </a:lnSpc>
            </a:pPr>
            <a:r>
              <a:rPr lang="vi-VN" sz="2400"/>
              <a:t>Hãy giải thích các quá trình này.</a:t>
            </a:r>
          </a:p>
        </p:txBody>
      </p:sp>
      <p:grpSp>
        <p:nvGrpSpPr>
          <p:cNvPr id="14" name="Group 13">
            <a:extLst>
              <a:ext uri="{FF2B5EF4-FFF2-40B4-BE49-F238E27FC236}">
                <a16:creationId xmlns:a16="http://schemas.microsoft.com/office/drawing/2014/main" xmlns="" id="{12B4F493-2616-F0F7-8F50-FB18287B8C12}"/>
              </a:ext>
            </a:extLst>
          </p:cNvPr>
          <p:cNvGrpSpPr/>
          <p:nvPr/>
        </p:nvGrpSpPr>
        <p:grpSpPr>
          <a:xfrm>
            <a:off x="398984" y="294954"/>
            <a:ext cx="871538" cy="871538"/>
            <a:chOff x="2056507" y="473791"/>
            <a:chExt cx="871538" cy="871538"/>
          </a:xfrm>
        </p:grpSpPr>
        <p:sp>
          <p:nvSpPr>
            <p:cNvPr id="16" name="Oval 15">
              <a:extLst>
                <a:ext uri="{FF2B5EF4-FFF2-40B4-BE49-F238E27FC236}">
                  <a16:creationId xmlns:a16="http://schemas.microsoft.com/office/drawing/2014/main" xmlns="" id="{4B07002B-405F-9CB3-04D0-8DA473DAE959}"/>
                </a:ext>
              </a:extLst>
            </p:cNvPr>
            <p:cNvSpPr/>
            <p:nvPr/>
          </p:nvSpPr>
          <p:spPr>
            <a:xfrm>
              <a:off x="2056507" y="473791"/>
              <a:ext cx="871538" cy="871538"/>
            </a:xfrm>
            <a:prstGeom prst="ellipse">
              <a:avLst/>
            </a:prstGeom>
            <a:solidFill>
              <a:schemeClr val="bg1"/>
            </a:solidFill>
            <a:ln w="5715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054245CD-192F-B5E6-B4A5-41B5B036E503}"/>
                </a:ext>
              </a:extLst>
            </p:cNvPr>
            <p:cNvGrpSpPr/>
            <p:nvPr/>
          </p:nvGrpSpPr>
          <p:grpSpPr>
            <a:xfrm>
              <a:off x="2192834" y="642544"/>
              <a:ext cx="598884" cy="598690"/>
              <a:chOff x="1087650" y="607219"/>
              <a:chExt cx="750066" cy="749824"/>
            </a:xfrm>
          </p:grpSpPr>
          <p:grpSp>
            <p:nvGrpSpPr>
              <p:cNvPr id="19" name="Group 18">
                <a:extLst>
                  <a:ext uri="{FF2B5EF4-FFF2-40B4-BE49-F238E27FC236}">
                    <a16:creationId xmlns:a16="http://schemas.microsoft.com/office/drawing/2014/main" xmlns="" id="{307B1DCB-17ED-F9F1-B666-F4592D4D8750}"/>
                  </a:ext>
                </a:extLst>
              </p:cNvPr>
              <p:cNvGrpSpPr/>
              <p:nvPr/>
            </p:nvGrpSpPr>
            <p:grpSpPr>
              <a:xfrm>
                <a:off x="1087650" y="607219"/>
                <a:ext cx="750066" cy="749824"/>
                <a:chOff x="1143168" y="664784"/>
                <a:chExt cx="6713052" cy="6710884"/>
              </a:xfrm>
            </p:grpSpPr>
            <p:grpSp>
              <p:nvGrpSpPr>
                <p:cNvPr id="8194" name="Group 8193">
                  <a:extLst>
                    <a:ext uri="{FF2B5EF4-FFF2-40B4-BE49-F238E27FC236}">
                      <a16:creationId xmlns:a16="http://schemas.microsoft.com/office/drawing/2014/main" xmlns="" id="{ADBF327D-C0B5-6DE5-20CB-24B8C820EE11}"/>
                    </a:ext>
                  </a:extLst>
                </p:cNvPr>
                <p:cNvGrpSpPr/>
                <p:nvPr/>
              </p:nvGrpSpPr>
              <p:grpSpPr>
                <a:xfrm>
                  <a:off x="4494492" y="664784"/>
                  <a:ext cx="3361728" cy="6710884"/>
                  <a:chOff x="4494492" y="664784"/>
                  <a:chExt cx="3361728" cy="6710884"/>
                </a:xfrm>
              </p:grpSpPr>
              <p:pic>
                <p:nvPicPr>
                  <p:cNvPr id="8199" name="Picture 8198">
                    <a:extLst>
                      <a:ext uri="{FF2B5EF4-FFF2-40B4-BE49-F238E27FC236}">
                        <a16:creationId xmlns:a16="http://schemas.microsoft.com/office/drawing/2014/main" xmlns="" id="{0D5C77F7-0667-98C3-2ED0-3273CF730CD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200" name="Flowchart: Delay 8199">
                    <a:extLst>
                      <a:ext uri="{FF2B5EF4-FFF2-40B4-BE49-F238E27FC236}">
                        <a16:creationId xmlns:a16="http://schemas.microsoft.com/office/drawing/2014/main" xmlns="" id="{47843731-4918-941F-9887-C409A57A4A48}"/>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96" name="Group 8195">
                  <a:extLst>
                    <a:ext uri="{FF2B5EF4-FFF2-40B4-BE49-F238E27FC236}">
                      <a16:creationId xmlns:a16="http://schemas.microsoft.com/office/drawing/2014/main" xmlns="" id="{0EDEA354-BAC5-95B2-920A-86BEB46B04CF}"/>
                    </a:ext>
                  </a:extLst>
                </p:cNvPr>
                <p:cNvGrpSpPr/>
                <p:nvPr/>
              </p:nvGrpSpPr>
              <p:grpSpPr>
                <a:xfrm flipH="1">
                  <a:off x="1143168" y="664784"/>
                  <a:ext cx="3361728" cy="6710884"/>
                  <a:chOff x="4494492" y="664784"/>
                  <a:chExt cx="3361728" cy="6710884"/>
                </a:xfrm>
              </p:grpSpPr>
              <p:pic>
                <p:nvPicPr>
                  <p:cNvPr id="8197" name="Picture 8196">
                    <a:extLst>
                      <a:ext uri="{FF2B5EF4-FFF2-40B4-BE49-F238E27FC236}">
                        <a16:creationId xmlns:a16="http://schemas.microsoft.com/office/drawing/2014/main" xmlns="" id="{4020C7FB-489F-8A08-F218-D24F41D257E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8" name="Flowchart: Delay 8197">
                    <a:extLst>
                      <a:ext uri="{FF2B5EF4-FFF2-40B4-BE49-F238E27FC236}">
                        <a16:creationId xmlns:a16="http://schemas.microsoft.com/office/drawing/2014/main" xmlns="" id="{50EB4278-31A7-6E06-1F40-2699A3650BBB}"/>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xmlns="" id="{759E6FDD-C032-3534-1509-B40D685DABC3}"/>
                  </a:ext>
                </a:extLst>
              </p:cNvPr>
              <p:cNvGrpSpPr/>
              <p:nvPr/>
            </p:nvGrpSpPr>
            <p:grpSpPr>
              <a:xfrm>
                <a:off x="1127973" y="647529"/>
                <a:ext cx="669420" cy="669204"/>
                <a:chOff x="1143168" y="664784"/>
                <a:chExt cx="6713052" cy="6710884"/>
              </a:xfrm>
            </p:grpSpPr>
            <p:grpSp>
              <p:nvGrpSpPr>
                <p:cNvPr id="26" name="Group 25">
                  <a:extLst>
                    <a:ext uri="{FF2B5EF4-FFF2-40B4-BE49-F238E27FC236}">
                      <a16:creationId xmlns:a16="http://schemas.microsoft.com/office/drawing/2014/main" xmlns="" id="{D624A5CB-B356-803E-69CD-134C7CB9E433}"/>
                    </a:ext>
                  </a:extLst>
                </p:cNvPr>
                <p:cNvGrpSpPr/>
                <p:nvPr/>
              </p:nvGrpSpPr>
              <p:grpSpPr>
                <a:xfrm>
                  <a:off x="4494492" y="664784"/>
                  <a:ext cx="3361728" cy="6710884"/>
                  <a:chOff x="4494492" y="664784"/>
                  <a:chExt cx="3361728" cy="6710884"/>
                </a:xfrm>
              </p:grpSpPr>
              <p:pic>
                <p:nvPicPr>
                  <p:cNvPr id="30" name="Picture 29">
                    <a:extLst>
                      <a:ext uri="{FF2B5EF4-FFF2-40B4-BE49-F238E27FC236}">
                        <a16:creationId xmlns:a16="http://schemas.microsoft.com/office/drawing/2014/main" xmlns="" id="{7D360D52-86AF-4D40-E5B2-F55C5401A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2" name="Flowchart: Delay 8191">
                    <a:extLst>
                      <a:ext uri="{FF2B5EF4-FFF2-40B4-BE49-F238E27FC236}">
                        <a16:creationId xmlns:a16="http://schemas.microsoft.com/office/drawing/2014/main" xmlns="" id="{5F6A5379-7B6E-1C23-4A2D-E47AA374BDC3}"/>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730B14B4-2A97-C5BC-105B-72EC64D2ED16}"/>
                    </a:ext>
                  </a:extLst>
                </p:cNvPr>
                <p:cNvGrpSpPr/>
                <p:nvPr/>
              </p:nvGrpSpPr>
              <p:grpSpPr>
                <a:xfrm flipH="1">
                  <a:off x="1143168" y="664784"/>
                  <a:ext cx="3361728" cy="6710884"/>
                  <a:chOff x="4494492" y="664784"/>
                  <a:chExt cx="3361728" cy="6710884"/>
                </a:xfrm>
              </p:grpSpPr>
              <p:pic>
                <p:nvPicPr>
                  <p:cNvPr id="28" name="Picture 27">
                    <a:extLst>
                      <a:ext uri="{FF2B5EF4-FFF2-40B4-BE49-F238E27FC236}">
                        <a16:creationId xmlns:a16="http://schemas.microsoft.com/office/drawing/2014/main" xmlns="" id="{5BD9FE38-F4CE-F7E5-5AF6-D34DC45EB8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9" name="Flowchart: Delay 28">
                    <a:extLst>
                      <a:ext uri="{FF2B5EF4-FFF2-40B4-BE49-F238E27FC236}">
                        <a16:creationId xmlns:a16="http://schemas.microsoft.com/office/drawing/2014/main" xmlns="" id="{C5902AA1-33DC-D0F8-D122-99225C14B455}"/>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xmlns="" id="{25183603-443C-2979-53DF-E4A477A55476}"/>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62905">
              <a:off x="2296493" y="580221"/>
              <a:ext cx="479591" cy="479591"/>
            </a:xfrm>
            <a:prstGeom prst="rect">
              <a:avLst/>
            </a:prstGeom>
          </p:spPr>
        </p:pic>
      </p:grpSp>
      <p:grpSp>
        <p:nvGrpSpPr>
          <p:cNvPr id="22" name="Group 21">
            <a:extLst>
              <a:ext uri="{FF2B5EF4-FFF2-40B4-BE49-F238E27FC236}">
                <a16:creationId xmlns:a16="http://schemas.microsoft.com/office/drawing/2014/main" xmlns="" id="{3C870E18-3EC5-4077-76CA-08A241390C82}"/>
              </a:ext>
            </a:extLst>
          </p:cNvPr>
          <p:cNvGrpSpPr/>
          <p:nvPr/>
        </p:nvGrpSpPr>
        <p:grpSpPr>
          <a:xfrm>
            <a:off x="1190951" y="4502376"/>
            <a:ext cx="9721098" cy="1754326"/>
            <a:chOff x="822496" y="4173245"/>
            <a:chExt cx="9721098" cy="1754326"/>
          </a:xfrm>
        </p:grpSpPr>
        <p:sp>
          <p:nvSpPr>
            <p:cNvPr id="8193" name="TextBox 8192">
              <a:extLst>
                <a:ext uri="{FF2B5EF4-FFF2-40B4-BE49-F238E27FC236}">
                  <a16:creationId xmlns:a16="http://schemas.microsoft.com/office/drawing/2014/main" xmlns="" id="{62A5B17C-8AD6-A817-8BBC-434B31D5E421}"/>
                </a:ext>
              </a:extLst>
            </p:cNvPr>
            <p:cNvSpPr txBox="1"/>
            <p:nvPr/>
          </p:nvSpPr>
          <p:spPr>
            <a:xfrm>
              <a:off x="1369462" y="4173245"/>
              <a:ext cx="9174132" cy="1754326"/>
            </a:xfrm>
            <a:prstGeom prst="rect">
              <a:avLst/>
            </a:prstGeom>
            <a:noFill/>
          </p:spPr>
          <p:txBody>
            <a:bodyPr wrap="square" rtlCol="0">
              <a:spAutoFit/>
            </a:bodyPr>
            <a:lstStyle/>
            <a:p>
              <a:pPr>
                <a:lnSpc>
                  <a:spcPct val="150000"/>
                </a:lnSpc>
              </a:pPr>
              <a:r>
                <a:rPr lang="en-US" sz="2400"/>
                <a:t>- Sau đó Ca(HCO</a:t>
              </a:r>
              <a:r>
                <a:rPr lang="en-US" sz="2400" baseline="-25000"/>
                <a:t>3</a:t>
              </a:r>
              <a:r>
                <a:rPr lang="en-US" sz="2400"/>
                <a:t>)</a:t>
              </a:r>
              <a:r>
                <a:rPr lang="en-US" sz="2400" baseline="-25000"/>
                <a:t>2</a:t>
              </a:r>
              <a:r>
                <a:rPr lang="en-US" sz="2400"/>
                <a:t> </a:t>
              </a:r>
              <a:r>
                <a:rPr lang="en-US" sz="2400" smtClean="0"/>
                <a:t>tan trong nước chảy </a:t>
              </a:r>
              <a:r>
                <a:rPr lang="en-US" sz="2400"/>
                <a:t>nhỏ giọt từ trần hang động, tại đó chúng bị phân huỷ dần tạo thành thạch nhũ:</a:t>
              </a:r>
            </a:p>
            <a:p>
              <a:pPr>
                <a:lnSpc>
                  <a:spcPct val="150000"/>
                </a:lnSpc>
              </a:pPr>
              <a:r>
                <a:rPr lang="en-US" sz="2400"/>
                <a:t>Ca(HCO</a:t>
              </a:r>
              <a:r>
                <a:rPr lang="en-US" sz="2400" baseline="-25000"/>
                <a:t>3</a:t>
              </a:r>
              <a:r>
                <a:rPr lang="en-US" sz="2400"/>
                <a:t>)</a:t>
              </a:r>
              <a:r>
                <a:rPr lang="en-US" sz="2400" baseline="-25000"/>
                <a:t>2</a:t>
              </a:r>
              <a:r>
                <a:rPr lang="en-US" sz="2400"/>
                <a:t>(</a:t>
              </a:r>
              <a:r>
                <a:rPr lang="en-US" sz="2400" i="1"/>
                <a:t>aq</a:t>
              </a:r>
              <a:r>
                <a:rPr lang="en-US" sz="2400"/>
                <a:t>) → CaCO</a:t>
              </a:r>
              <a:r>
                <a:rPr lang="en-US" sz="2400" baseline="-25000"/>
                <a:t>3</a:t>
              </a:r>
              <a:r>
                <a:rPr lang="en-US" sz="2400"/>
                <a:t>(</a:t>
              </a:r>
              <a:r>
                <a:rPr lang="en-US" sz="2400" i="1"/>
                <a:t>s</a:t>
              </a:r>
              <a:r>
                <a:rPr lang="en-US" sz="2400"/>
                <a:t>) + H</a:t>
              </a:r>
              <a:r>
                <a:rPr lang="en-US" sz="2400" baseline="-25000"/>
                <a:t>2</a:t>
              </a:r>
              <a:r>
                <a:rPr lang="en-US" sz="2400"/>
                <a:t>O(</a:t>
              </a:r>
              <a:r>
                <a:rPr lang="en-US" sz="2400" i="1"/>
                <a:t>l</a:t>
              </a:r>
              <a:r>
                <a:rPr lang="en-US" sz="2400"/>
                <a:t>) + CO</a:t>
              </a:r>
              <a:r>
                <a:rPr lang="en-US" sz="2400" baseline="-25000"/>
                <a:t>2</a:t>
              </a:r>
              <a:r>
                <a:rPr lang="en-US" sz="2400"/>
                <a:t>(</a:t>
              </a:r>
              <a:r>
                <a:rPr lang="en-US" sz="2400" i="1"/>
                <a:t>aq</a:t>
              </a:r>
              <a:r>
                <a:rPr lang="en-US" sz="2400"/>
                <a:t>).</a:t>
              </a:r>
            </a:p>
          </p:txBody>
        </p:sp>
        <p:sp>
          <p:nvSpPr>
            <p:cNvPr id="8195" name="Arrow: Right 8194">
              <a:extLst>
                <a:ext uri="{FF2B5EF4-FFF2-40B4-BE49-F238E27FC236}">
                  <a16:creationId xmlns:a16="http://schemas.microsoft.com/office/drawing/2014/main" xmlns="" id="{26B48FDE-F3F5-5085-277E-A091F1AC3B6E}"/>
                </a:ext>
              </a:extLst>
            </p:cNvPr>
            <p:cNvSpPr/>
            <p:nvPr/>
          </p:nvSpPr>
          <p:spPr>
            <a:xfrm>
              <a:off x="822496" y="4317713"/>
              <a:ext cx="501808" cy="42853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200"/>
            </a:p>
          </p:txBody>
        </p:sp>
      </p:grpSp>
    </p:spTree>
    <p:extLst>
      <p:ext uri="{BB962C8B-B14F-4D97-AF65-F5344CB8AC3E}">
        <p14:creationId xmlns:p14="http://schemas.microsoft.com/office/powerpoint/2010/main" val="4027401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52FF476-2E73-2938-707B-C07D082F0EFF}"/>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PNG\PPT\3.16\Cool 3D Chemistry Middle School Student Pack\Cool 3D Chemistry Middle School Student Pack-36.png">
            <a:extLst>
              <a:ext uri="{FF2B5EF4-FFF2-40B4-BE49-F238E27FC236}">
                <a16:creationId xmlns:a16="http://schemas.microsoft.com/office/drawing/2014/main" xmlns="" id="{41DFC6F0-059F-3A54-11B9-93EDD36733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xmlns="" id="{62C8886C-1C9A-5041-2A6E-9F7147E98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363865C4-B93B-83FE-D7CB-20492ADDDAAA}"/>
              </a:ext>
            </a:extLst>
          </p:cNvPr>
          <p:cNvGrpSpPr/>
          <p:nvPr/>
        </p:nvGrpSpPr>
        <p:grpSpPr>
          <a:xfrm>
            <a:off x="1685925" y="-190501"/>
            <a:ext cx="8820150" cy="1000125"/>
            <a:chOff x="1685925" y="-190501"/>
            <a:chExt cx="8820150" cy="980515"/>
          </a:xfrm>
        </p:grpSpPr>
        <p:sp>
          <p:nvSpPr>
            <p:cNvPr id="11" name="Rectangle: Rounded Corners 10">
              <a:extLst>
                <a:ext uri="{FF2B5EF4-FFF2-40B4-BE49-F238E27FC236}">
                  <a16:creationId xmlns:a16="http://schemas.microsoft.com/office/drawing/2014/main" xmlns="" id="{00BAE8F1-9072-B4BA-97C4-F78A56170257}"/>
                </a:ext>
              </a:extLst>
            </p:cNvPr>
            <p:cNvSpPr/>
            <p:nvPr/>
          </p:nvSpPr>
          <p:spPr>
            <a:xfrm>
              <a:off x="1685925" y="-190501"/>
              <a:ext cx="882015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p>
          </p:txBody>
        </p:sp>
        <p:sp>
          <p:nvSpPr>
            <p:cNvPr id="15" name="Channel Name">
              <a:extLst>
                <a:ext uri="{FF2B5EF4-FFF2-40B4-BE49-F238E27FC236}">
                  <a16:creationId xmlns:a16="http://schemas.microsoft.com/office/drawing/2014/main" xmlns="" id="{1525FC7B-A816-C638-3493-2BB285BCF7B3}"/>
                </a:ext>
              </a:extLst>
            </p:cNvPr>
            <p:cNvSpPr txBox="1"/>
            <p:nvPr/>
          </p:nvSpPr>
          <p:spPr>
            <a:xfrm>
              <a:off x="1781175" y="196985"/>
              <a:ext cx="8629650" cy="471472"/>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cap="all" smtClean="0">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rPr>
                <a:t>CHÚ Ý</a:t>
              </a:r>
              <a:endParaRPr lang="en-US" sz="2400" b="1" cap="all">
                <a:ln w="0">
                  <a:noFill/>
                  <a:prstDash val="solid"/>
                </a:ln>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2685FE6A-B5D3-571C-884D-18C17DC38F8F}"/>
              </a:ext>
            </a:extLst>
          </p:cNvPr>
          <p:cNvGrpSpPr/>
          <p:nvPr/>
        </p:nvGrpSpPr>
        <p:grpSpPr>
          <a:xfrm>
            <a:off x="1434363" y="1177544"/>
            <a:ext cx="9304225" cy="797078"/>
            <a:chOff x="620826" y="1349448"/>
            <a:chExt cx="8855109" cy="797078"/>
          </a:xfrm>
        </p:grpSpPr>
        <p:sp>
          <p:nvSpPr>
            <p:cNvPr id="32" name="TextBox 31">
              <a:extLst>
                <a:ext uri="{FF2B5EF4-FFF2-40B4-BE49-F238E27FC236}">
                  <a16:creationId xmlns:a16="http://schemas.microsoft.com/office/drawing/2014/main" xmlns="" id="{AD2B848F-1461-D3AD-A30D-AC8327025482}"/>
                </a:ext>
              </a:extLst>
            </p:cNvPr>
            <p:cNvSpPr txBox="1"/>
            <p:nvPr/>
          </p:nvSpPr>
          <p:spPr>
            <a:xfrm>
              <a:off x="1116804" y="1349448"/>
              <a:ext cx="8359131" cy="797078"/>
            </a:xfrm>
            <a:prstGeom prst="rect">
              <a:avLst/>
            </a:prstGeom>
            <a:noFill/>
          </p:spPr>
          <p:txBody>
            <a:bodyPr wrap="square" rtlCol="0">
              <a:spAutoFit/>
            </a:bodyPr>
            <a:lstStyle/>
            <a:p>
              <a:pPr>
                <a:lnSpc>
                  <a:spcPct val="120000"/>
                </a:lnSpc>
              </a:pPr>
              <a:r>
                <a:rPr lang="vi-VN" sz="2000"/>
                <a:t>Chất xúc tác làm tăng đồng thời tốc độ phản ứng thuận và phản ứng nghịch như nhau, do đó không làm chuyển dịch cân bằng hóa học.</a:t>
              </a:r>
            </a:p>
          </p:txBody>
        </p:sp>
        <p:pic>
          <p:nvPicPr>
            <p:cNvPr id="35" name="Picture 3" descr="D:\PNG\PPT\3.16\Cool 3D Chemistry Middle School Student Pack\Cool 3D Chemistry Middle School Student Pack-16.png">
              <a:extLst>
                <a:ext uri="{FF2B5EF4-FFF2-40B4-BE49-F238E27FC236}">
                  <a16:creationId xmlns:a16="http://schemas.microsoft.com/office/drawing/2014/main" xmlns="" id="{2E4FA2F4-3E8F-2F2F-28C6-C91B8CDCF3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1408026"/>
              <a:ext cx="429178" cy="6799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6AE7F155-51E4-9E8E-29D8-36ED84B7EDE5}"/>
              </a:ext>
            </a:extLst>
          </p:cNvPr>
          <p:cNvPicPr>
            <a:picLocks noChangeAspect="1"/>
          </p:cNvPicPr>
          <p:nvPr/>
        </p:nvPicPr>
        <p:blipFill rotWithShape="1">
          <a:blip r:embed="rId5"/>
          <a:srcRect t="23168" b="12454"/>
          <a:stretch/>
        </p:blipFill>
        <p:spPr>
          <a:xfrm>
            <a:off x="1219200" y="2229151"/>
            <a:ext cx="9753600" cy="4186163"/>
          </a:xfrm>
          <a:prstGeom prst="rect">
            <a:avLst/>
          </a:prstGeom>
          <a:ln w="38100">
            <a:solidFill>
              <a:srgbClr val="C00000"/>
            </a:solidFill>
          </a:ln>
        </p:spPr>
      </p:pic>
    </p:spTree>
    <p:extLst>
      <p:ext uri="{BB962C8B-B14F-4D97-AF65-F5344CB8AC3E}">
        <p14:creationId xmlns:p14="http://schemas.microsoft.com/office/powerpoint/2010/main" val="343126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mistry Lab Wallpapers - Top Free Chemistry Lab Backgrounds -  WallpaperAccess">
            <a:extLst>
              <a:ext uri="{FF2B5EF4-FFF2-40B4-BE49-F238E27FC236}">
                <a16:creationId xmlns:a16="http://schemas.microsoft.com/office/drawing/2014/main" xmlns="" id="{A9C9511E-6BA6-D7A6-4530-AAB74AAD1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7209F152-0104-40C5-76CF-DDBE63BD076F}"/>
              </a:ext>
            </a:extLst>
          </p:cNvPr>
          <p:cNvGrpSpPr/>
          <p:nvPr/>
        </p:nvGrpSpPr>
        <p:grpSpPr>
          <a:xfrm>
            <a:off x="266700" y="215900"/>
            <a:ext cx="11658600" cy="6426200"/>
            <a:chOff x="266700" y="215900"/>
            <a:chExt cx="11658600" cy="6426200"/>
          </a:xfrm>
        </p:grpSpPr>
        <p:sp>
          <p:nvSpPr>
            <p:cNvPr id="9" name="Rectangle: Rounded Corners 8">
              <a:extLst>
                <a:ext uri="{FF2B5EF4-FFF2-40B4-BE49-F238E27FC236}">
                  <a16:creationId xmlns:a16="http://schemas.microsoft.com/office/drawing/2014/main" xmlns="" id="{41F395C7-5FA6-D80E-91DD-60325F00D3DB}"/>
                </a:ext>
              </a:extLst>
            </p:cNvPr>
            <p:cNvSpPr/>
            <p:nvPr/>
          </p:nvSpPr>
          <p:spPr>
            <a:xfrm>
              <a:off x="266700" y="215900"/>
              <a:ext cx="11658600" cy="6426200"/>
            </a:xfrm>
            <a:prstGeom prst="roundRect">
              <a:avLst>
                <a:gd name="adj" fmla="val 7631"/>
              </a:avLst>
            </a:prstGeom>
            <a:solidFill>
              <a:srgbClr val="FFFFA7"/>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22EBAF0-485B-BDFC-B1E5-44F03543E737}"/>
                </a:ext>
              </a:extLst>
            </p:cNvPr>
            <p:cNvGrpSpPr/>
            <p:nvPr/>
          </p:nvGrpSpPr>
          <p:grpSpPr>
            <a:xfrm>
              <a:off x="3915395" y="430847"/>
              <a:ext cx="4107210" cy="773460"/>
              <a:chOff x="1024286" y="802542"/>
              <a:chExt cx="4107210" cy="773460"/>
            </a:xfrm>
          </p:grpSpPr>
          <p:sp>
            <p:nvSpPr>
              <p:cNvPr id="11" name="Rectangle: Rounded Corners 10">
                <a:extLst>
                  <a:ext uri="{FF2B5EF4-FFF2-40B4-BE49-F238E27FC236}">
                    <a16:creationId xmlns:a16="http://schemas.microsoft.com/office/drawing/2014/main" xmlns="" id="{6002FC90-50FE-127F-6783-F86108396908}"/>
                  </a:ext>
                </a:extLst>
              </p:cNvPr>
              <p:cNvSpPr/>
              <p:nvPr/>
            </p:nvSpPr>
            <p:spPr>
              <a:xfrm>
                <a:off x="1447800" y="847945"/>
                <a:ext cx="3683696" cy="638638"/>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D81A5D98-E126-7B7B-47FA-CA8BC7645FD3}"/>
                  </a:ext>
                </a:extLst>
              </p:cNvPr>
              <p:cNvGrpSpPr/>
              <p:nvPr/>
            </p:nvGrpSpPr>
            <p:grpSpPr>
              <a:xfrm>
                <a:off x="1024286" y="802542"/>
                <a:ext cx="773460" cy="773460"/>
                <a:chOff x="1024286" y="802542"/>
                <a:chExt cx="773460" cy="773460"/>
              </a:xfrm>
            </p:grpSpPr>
            <p:sp>
              <p:nvSpPr>
                <p:cNvPr id="14" name="Oval 13">
                  <a:extLst>
                    <a:ext uri="{FF2B5EF4-FFF2-40B4-BE49-F238E27FC236}">
                      <a16:creationId xmlns:a16="http://schemas.microsoft.com/office/drawing/2014/main" xmlns="" id="{A319D23F-ED05-1AB7-CE50-814F78AB89D2}"/>
                    </a:ext>
                  </a:extLst>
                </p:cNvPr>
                <p:cNvSpPr/>
                <p:nvPr/>
              </p:nvSpPr>
              <p:spPr>
                <a:xfrm>
                  <a:off x="1024286" y="802542"/>
                  <a:ext cx="773460" cy="773460"/>
                </a:xfrm>
                <a:prstGeom prst="ellips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Vector Illustration of Green Light Bulb Icon | Freestock icons">
                  <a:extLst>
                    <a:ext uri="{FF2B5EF4-FFF2-40B4-BE49-F238E27FC236}">
                      <a16:creationId xmlns:a16="http://schemas.microsoft.com/office/drawing/2014/main" xmlns="" id="{D46000D6-3507-E43C-B32C-068E3A9EACD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220" y="888620"/>
                  <a:ext cx="615592" cy="61559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0BAEDB6F-4534-FC6D-AF3C-A4192FE926FA}"/>
                  </a:ext>
                </a:extLst>
              </p:cNvPr>
              <p:cNvSpPr txBox="1"/>
              <p:nvPr/>
            </p:nvSpPr>
            <p:spPr>
              <a:xfrm>
                <a:off x="1853876" y="960206"/>
                <a:ext cx="3223959" cy="461665"/>
              </a:xfrm>
              <a:prstGeom prst="rect">
                <a:avLst/>
              </a:prstGeom>
              <a:noFill/>
            </p:spPr>
            <p:txBody>
              <a:bodyPr wrap="none" rtlCol="0">
                <a:spAutoFit/>
              </a:bodyPr>
              <a:lstStyle/>
              <a:p>
                <a:r>
                  <a:rPr lang="en-US" sz="2400" b="1">
                    <a:solidFill>
                      <a:schemeClr val="bg1"/>
                    </a:solidFill>
                  </a:rPr>
                  <a:t>KIẾN THỨC CỐT LÕI</a:t>
                </a:r>
              </a:p>
            </p:txBody>
          </p:sp>
        </p:grpSp>
      </p:grpSp>
      <p:grpSp>
        <p:nvGrpSpPr>
          <p:cNvPr id="28" name="Group 27">
            <a:extLst>
              <a:ext uri="{FF2B5EF4-FFF2-40B4-BE49-F238E27FC236}">
                <a16:creationId xmlns:a16="http://schemas.microsoft.com/office/drawing/2014/main" xmlns="" id="{5E0D8E44-ECF5-6E68-4641-824FDD18A2A1}"/>
              </a:ext>
            </a:extLst>
          </p:cNvPr>
          <p:cNvGrpSpPr/>
          <p:nvPr/>
        </p:nvGrpSpPr>
        <p:grpSpPr>
          <a:xfrm>
            <a:off x="620826" y="1349448"/>
            <a:ext cx="11002849" cy="797078"/>
            <a:chOff x="620826" y="1349448"/>
            <a:chExt cx="11002849" cy="797078"/>
          </a:xfrm>
        </p:grpSpPr>
        <p:sp>
          <p:nvSpPr>
            <p:cNvPr id="3" name="TextBox 2">
              <a:extLst>
                <a:ext uri="{FF2B5EF4-FFF2-40B4-BE49-F238E27FC236}">
                  <a16:creationId xmlns:a16="http://schemas.microsoft.com/office/drawing/2014/main" xmlns="" id="{FB37D031-EF72-9B30-2E6D-A951C85240C7}"/>
                </a:ext>
              </a:extLst>
            </p:cNvPr>
            <p:cNvSpPr txBox="1"/>
            <p:nvPr/>
          </p:nvSpPr>
          <p:spPr>
            <a:xfrm>
              <a:off x="1116805" y="1349448"/>
              <a:ext cx="10506870" cy="797078"/>
            </a:xfrm>
            <a:prstGeom prst="rect">
              <a:avLst/>
            </a:prstGeom>
            <a:noFill/>
          </p:spPr>
          <p:txBody>
            <a:bodyPr wrap="square" rtlCol="0">
              <a:spAutoFit/>
            </a:bodyPr>
            <a:lstStyle/>
            <a:p>
              <a:pPr>
                <a:lnSpc>
                  <a:spcPct val="120000"/>
                </a:lnSpc>
              </a:pPr>
              <a:r>
                <a:rPr lang="en-US" sz="2000"/>
                <a:t>Phản ứng thuận nghịch là phản ứng trong đó ở cùng điều kiện, xảy ra đồng thời sự chuyển chất phản ứng thành chất sản phẩm và sự chuyển chất sản phẩm thành chất phản ứng.</a:t>
              </a:r>
            </a:p>
          </p:txBody>
        </p:sp>
        <p:pic>
          <p:nvPicPr>
            <p:cNvPr id="21" name="Picture 3" descr="D:\PNG\PPT\3.16\Cool 3D Chemistry Middle School Student Pack\Cool 3D Chemistry Middle School Student Pack-16.png">
              <a:extLst>
                <a:ext uri="{FF2B5EF4-FFF2-40B4-BE49-F238E27FC236}">
                  <a16:creationId xmlns:a16="http://schemas.microsoft.com/office/drawing/2014/main" xmlns="" id="{F6C293E0-896D-E594-040A-AE4970E75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1408025"/>
              <a:ext cx="429178" cy="679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xmlns="" id="{C2BA0954-4B18-CE51-0C75-E33D9BB040A6}"/>
              </a:ext>
            </a:extLst>
          </p:cNvPr>
          <p:cNvGrpSpPr/>
          <p:nvPr/>
        </p:nvGrpSpPr>
        <p:grpSpPr>
          <a:xfrm>
            <a:off x="620826" y="2465206"/>
            <a:ext cx="11040037" cy="797078"/>
            <a:chOff x="620826" y="2425926"/>
            <a:chExt cx="11040037" cy="797078"/>
          </a:xfrm>
        </p:grpSpPr>
        <p:sp>
          <p:nvSpPr>
            <p:cNvPr id="4" name="TextBox 3">
              <a:extLst>
                <a:ext uri="{FF2B5EF4-FFF2-40B4-BE49-F238E27FC236}">
                  <a16:creationId xmlns:a16="http://schemas.microsoft.com/office/drawing/2014/main" xmlns="" id="{7449CEF1-8064-D609-09FF-E5479F25F6E1}"/>
                </a:ext>
              </a:extLst>
            </p:cNvPr>
            <p:cNvSpPr txBox="1"/>
            <p:nvPr/>
          </p:nvSpPr>
          <p:spPr>
            <a:xfrm>
              <a:off x="1116805" y="2425926"/>
              <a:ext cx="10544058" cy="797078"/>
            </a:xfrm>
            <a:prstGeom prst="rect">
              <a:avLst/>
            </a:prstGeom>
            <a:noFill/>
          </p:spPr>
          <p:txBody>
            <a:bodyPr wrap="square" rtlCol="0">
              <a:spAutoFit/>
            </a:bodyPr>
            <a:lstStyle/>
            <a:p>
              <a:pPr>
                <a:lnSpc>
                  <a:spcPct val="120000"/>
                </a:lnSpc>
              </a:pPr>
              <a:r>
                <a:rPr lang="en-US" sz="2000"/>
                <a:t>Trạng thái cân bằng của phản ứng thuận nghịch là trạng thái mà tốc độ của phản ứng thuận bằng tốc độ của phản ứng nghịch.</a:t>
              </a:r>
            </a:p>
          </p:txBody>
        </p:sp>
        <p:pic>
          <p:nvPicPr>
            <p:cNvPr id="22" name="Picture 3" descr="D:\PNG\PPT\3.16\Cool 3D Chemistry Middle School Student Pack\Cool 3D Chemistry Middle School Student Pack-16.png">
              <a:extLst>
                <a:ext uri="{FF2B5EF4-FFF2-40B4-BE49-F238E27FC236}">
                  <a16:creationId xmlns:a16="http://schemas.microsoft.com/office/drawing/2014/main" xmlns="" id="{9B7F0448-2186-EF6A-F3EB-98A8185607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2484503"/>
              <a:ext cx="429178" cy="679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080F4E3D-967E-0C2C-B0BD-BAA40CC981C0}"/>
              </a:ext>
            </a:extLst>
          </p:cNvPr>
          <p:cNvGrpSpPr/>
          <p:nvPr/>
        </p:nvGrpSpPr>
        <p:grpSpPr>
          <a:xfrm>
            <a:off x="620826" y="3580964"/>
            <a:ext cx="10783086" cy="1313706"/>
            <a:chOff x="620826" y="3376658"/>
            <a:chExt cx="10783086" cy="1313706"/>
          </a:xfrm>
        </p:grpSpPr>
        <p:sp>
          <p:nvSpPr>
            <p:cNvPr id="5" name="TextBox 4">
              <a:extLst>
                <a:ext uri="{FF2B5EF4-FFF2-40B4-BE49-F238E27FC236}">
                  <a16:creationId xmlns:a16="http://schemas.microsoft.com/office/drawing/2014/main" xmlns="" id="{C0599419-A076-5779-65D4-61A98BD44FE1}"/>
                </a:ext>
              </a:extLst>
            </p:cNvPr>
            <p:cNvSpPr txBox="1"/>
            <p:nvPr/>
          </p:nvSpPr>
          <p:spPr>
            <a:xfrm>
              <a:off x="1116804" y="3376658"/>
              <a:ext cx="8172051" cy="797078"/>
            </a:xfrm>
            <a:prstGeom prst="rect">
              <a:avLst/>
            </a:prstGeom>
            <a:noFill/>
          </p:spPr>
          <p:txBody>
            <a:bodyPr wrap="square" rtlCol="0">
              <a:spAutoFit/>
            </a:bodyPr>
            <a:lstStyle/>
            <a:p>
              <a:pPr>
                <a:lnSpc>
                  <a:spcPct val="120000"/>
                </a:lnSpc>
              </a:pPr>
              <a:r>
                <a:rPr lang="en-US" sz="2000"/>
                <a:t>Một phản ứng thuận nghịch bất kì, chẳng hạn aA  +  bB  ⇌  mM  +  nN tại trạng thái cân bằng có biểu thức hằng số cân bằng như sau: </a:t>
              </a:r>
            </a:p>
          </p:txBody>
        </p:sp>
        <p:sp>
          <p:nvSpPr>
            <p:cNvPr id="6" name="TextBox 5">
              <a:extLst>
                <a:ext uri="{FF2B5EF4-FFF2-40B4-BE49-F238E27FC236}">
                  <a16:creationId xmlns:a16="http://schemas.microsoft.com/office/drawing/2014/main" xmlns="" id="{8090C2A0-2E2C-EDAE-270A-30F7C3DA24EC}"/>
                </a:ext>
              </a:extLst>
            </p:cNvPr>
            <p:cNvSpPr txBox="1"/>
            <p:nvPr/>
          </p:nvSpPr>
          <p:spPr>
            <a:xfrm>
              <a:off x="1116805" y="4262618"/>
              <a:ext cx="9239511" cy="427746"/>
            </a:xfrm>
            <a:prstGeom prst="rect">
              <a:avLst/>
            </a:prstGeom>
            <a:noFill/>
          </p:spPr>
          <p:txBody>
            <a:bodyPr wrap="square" rtlCol="0">
              <a:spAutoFit/>
            </a:bodyPr>
            <a:lstStyle/>
            <a:p>
              <a:pPr>
                <a:lnSpc>
                  <a:spcPct val="120000"/>
                </a:lnSpc>
              </a:pPr>
              <a:r>
                <a:rPr lang="en-US" sz="2000"/>
                <a:t>Trong đó, A, B, M, N là những chất khí hoặc chất tan trong dung dịch.</a:t>
              </a:r>
            </a:p>
          </p:txBody>
        </p:sp>
        <p:grpSp>
          <p:nvGrpSpPr>
            <p:cNvPr id="16" name="Group 15">
              <a:extLst>
                <a:ext uri="{FF2B5EF4-FFF2-40B4-BE49-F238E27FC236}">
                  <a16:creationId xmlns:a16="http://schemas.microsoft.com/office/drawing/2014/main" xmlns="" id="{FF2987F2-0D10-422B-F16C-9DEBD3626CBB}"/>
                </a:ext>
              </a:extLst>
            </p:cNvPr>
            <p:cNvGrpSpPr/>
            <p:nvPr/>
          </p:nvGrpSpPr>
          <p:grpSpPr>
            <a:xfrm>
              <a:off x="9254795" y="3586757"/>
              <a:ext cx="2149117" cy="956773"/>
              <a:chOff x="3101205" y="1711517"/>
              <a:chExt cx="2149117" cy="956773"/>
            </a:xfrm>
          </p:grpSpPr>
          <p:sp>
            <p:nvSpPr>
              <p:cNvPr id="17" name="TextBox 16">
                <a:extLst>
                  <a:ext uri="{FF2B5EF4-FFF2-40B4-BE49-F238E27FC236}">
                    <a16:creationId xmlns:a16="http://schemas.microsoft.com/office/drawing/2014/main" xmlns="" id="{D2EA4962-11DA-45A5-4F2D-FE02DFF086F4}"/>
                  </a:ext>
                </a:extLst>
              </p:cNvPr>
              <p:cNvSpPr txBox="1"/>
              <p:nvPr/>
            </p:nvSpPr>
            <p:spPr>
              <a:xfrm>
                <a:off x="3101205" y="1711517"/>
                <a:ext cx="1382109" cy="461665"/>
              </a:xfrm>
              <a:prstGeom prst="rect">
                <a:avLst/>
              </a:prstGeom>
              <a:noFill/>
            </p:spPr>
            <p:txBody>
              <a:bodyPr wrap="none" rtlCol="0">
                <a:spAutoFit/>
              </a:bodyPr>
              <a:lstStyle/>
              <a:p>
                <a:pPr algn="ctr"/>
                <a:r>
                  <a:rPr lang="en-US" sz="2400" b="1">
                    <a:solidFill>
                      <a:srgbClr val="FF0000"/>
                    </a:solidFill>
                    <a:latin typeface="+mj-lt"/>
                  </a:rPr>
                  <a:t>[M]</a:t>
                </a:r>
                <a:r>
                  <a:rPr lang="en-US" sz="2400" b="1" baseline="30000">
                    <a:solidFill>
                      <a:srgbClr val="FF0000"/>
                    </a:solidFill>
                    <a:latin typeface="+mj-lt"/>
                  </a:rPr>
                  <a:t>m</a:t>
                </a:r>
                <a:r>
                  <a:rPr lang="en-US" sz="2400" b="1">
                    <a:solidFill>
                      <a:srgbClr val="FF0000"/>
                    </a:solidFill>
                    <a:latin typeface="+mj-lt"/>
                  </a:rPr>
                  <a:t>[N]</a:t>
                </a:r>
                <a:r>
                  <a:rPr lang="en-US" sz="2400" b="1" baseline="30000">
                    <a:solidFill>
                      <a:srgbClr val="FF0000"/>
                    </a:solidFill>
                    <a:latin typeface="+mj-lt"/>
                  </a:rPr>
                  <a:t>n</a:t>
                </a:r>
                <a:endParaRPr lang="en-US" sz="2400" b="1">
                  <a:solidFill>
                    <a:srgbClr val="FF0000"/>
                  </a:solidFill>
                  <a:latin typeface="+mj-lt"/>
                </a:endParaRPr>
              </a:p>
            </p:txBody>
          </p:sp>
          <p:sp>
            <p:nvSpPr>
              <p:cNvPr id="18" name="TextBox 17">
                <a:extLst>
                  <a:ext uri="{FF2B5EF4-FFF2-40B4-BE49-F238E27FC236}">
                    <a16:creationId xmlns:a16="http://schemas.microsoft.com/office/drawing/2014/main" xmlns="" id="{BEB899E3-8FA7-1C1C-D93B-3592981252E8}"/>
                  </a:ext>
                </a:extLst>
              </p:cNvPr>
              <p:cNvSpPr txBox="1"/>
              <p:nvPr/>
            </p:nvSpPr>
            <p:spPr>
              <a:xfrm>
                <a:off x="3152502" y="2206625"/>
                <a:ext cx="1279516" cy="461665"/>
              </a:xfrm>
              <a:prstGeom prst="rect">
                <a:avLst/>
              </a:prstGeom>
              <a:noFill/>
            </p:spPr>
            <p:txBody>
              <a:bodyPr wrap="none" rtlCol="0">
                <a:spAutoFit/>
              </a:bodyPr>
              <a:lstStyle/>
              <a:p>
                <a:pPr algn="ctr"/>
                <a:r>
                  <a:rPr lang="en-US" sz="2400" b="1">
                    <a:solidFill>
                      <a:srgbClr val="FF0000"/>
                    </a:solidFill>
                    <a:latin typeface="+mj-lt"/>
                  </a:rPr>
                  <a:t>[A]</a:t>
                </a:r>
                <a:r>
                  <a:rPr lang="en-US" sz="2400" b="1" baseline="30000">
                    <a:solidFill>
                      <a:srgbClr val="FF0000"/>
                    </a:solidFill>
                    <a:latin typeface="+mj-lt"/>
                  </a:rPr>
                  <a:t>a</a:t>
                </a:r>
                <a:r>
                  <a:rPr lang="en-US" sz="2400" b="1">
                    <a:solidFill>
                      <a:srgbClr val="FF0000"/>
                    </a:solidFill>
                    <a:latin typeface="+mj-lt"/>
                  </a:rPr>
                  <a:t>[B]</a:t>
                </a:r>
                <a:r>
                  <a:rPr lang="en-US" sz="2400" b="1" baseline="30000">
                    <a:solidFill>
                      <a:srgbClr val="FF0000"/>
                    </a:solidFill>
                    <a:latin typeface="+mj-lt"/>
                  </a:rPr>
                  <a:t>b</a:t>
                </a:r>
                <a:endParaRPr lang="en-US" sz="2400" b="1">
                  <a:solidFill>
                    <a:srgbClr val="FF0000"/>
                  </a:solidFill>
                  <a:latin typeface="+mj-lt"/>
                </a:endParaRPr>
              </a:p>
            </p:txBody>
          </p:sp>
          <p:sp>
            <p:nvSpPr>
              <p:cNvPr id="19" name="Rectangle 18">
                <a:extLst>
                  <a:ext uri="{FF2B5EF4-FFF2-40B4-BE49-F238E27FC236}">
                    <a16:creationId xmlns:a16="http://schemas.microsoft.com/office/drawing/2014/main" xmlns="" id="{2B734268-253C-7EF9-33D2-5653145D07C7}"/>
                  </a:ext>
                </a:extLst>
              </p:cNvPr>
              <p:cNvSpPr/>
              <p:nvPr/>
            </p:nvSpPr>
            <p:spPr>
              <a:xfrm>
                <a:off x="3148013" y="2189798"/>
                <a:ext cx="1296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xmlns="" id="{6EF09A8E-E3FE-5526-2D61-F34678B62925}"/>
                  </a:ext>
                </a:extLst>
              </p:cNvPr>
              <p:cNvSpPr txBox="1"/>
              <p:nvPr/>
            </p:nvSpPr>
            <p:spPr>
              <a:xfrm>
                <a:off x="4430867" y="1973586"/>
                <a:ext cx="819455" cy="461665"/>
              </a:xfrm>
              <a:prstGeom prst="rect">
                <a:avLst/>
              </a:prstGeom>
              <a:noFill/>
            </p:spPr>
            <p:txBody>
              <a:bodyPr wrap="none" rtlCol="0">
                <a:spAutoFit/>
              </a:bodyPr>
              <a:lstStyle/>
              <a:p>
                <a:pPr algn="ctr"/>
                <a:r>
                  <a:rPr lang="en-US" sz="2400" b="1">
                    <a:solidFill>
                      <a:srgbClr val="FF0000"/>
                    </a:solidFill>
                    <a:latin typeface="+mj-lt"/>
                  </a:rPr>
                  <a:t>= K</a:t>
                </a:r>
                <a:r>
                  <a:rPr lang="en-US" sz="2400" b="1" baseline="-25000">
                    <a:solidFill>
                      <a:srgbClr val="FF0000"/>
                    </a:solidFill>
                    <a:latin typeface="+mj-lt"/>
                  </a:rPr>
                  <a:t>C</a:t>
                </a:r>
                <a:endParaRPr lang="en-US" sz="2400" b="1">
                  <a:solidFill>
                    <a:srgbClr val="FF0000"/>
                  </a:solidFill>
                  <a:latin typeface="+mj-lt"/>
                </a:endParaRPr>
              </a:p>
            </p:txBody>
          </p:sp>
        </p:grpSp>
        <p:pic>
          <p:nvPicPr>
            <p:cNvPr id="23" name="Picture 3" descr="D:\PNG\PPT\3.16\Cool 3D Chemistry Middle School Student Pack\Cool 3D Chemistry Middle School Student Pack-16.png">
              <a:extLst>
                <a:ext uri="{FF2B5EF4-FFF2-40B4-BE49-F238E27FC236}">
                  <a16:creationId xmlns:a16="http://schemas.microsoft.com/office/drawing/2014/main" xmlns="" id="{C5095936-FFF5-902E-1276-D869DD4413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3435236"/>
              <a:ext cx="429178" cy="679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xmlns="" id="{EE73DB4D-6EFF-BFEF-3FCC-5374EA343C15}"/>
              </a:ext>
            </a:extLst>
          </p:cNvPr>
          <p:cNvGrpSpPr/>
          <p:nvPr/>
        </p:nvGrpSpPr>
        <p:grpSpPr>
          <a:xfrm>
            <a:off x="620826" y="5213350"/>
            <a:ext cx="11002849" cy="1166410"/>
            <a:chOff x="620826" y="5213350"/>
            <a:chExt cx="11002849" cy="1166410"/>
          </a:xfrm>
        </p:grpSpPr>
        <p:sp>
          <p:nvSpPr>
            <p:cNvPr id="7" name="TextBox 6">
              <a:extLst>
                <a:ext uri="{FF2B5EF4-FFF2-40B4-BE49-F238E27FC236}">
                  <a16:creationId xmlns:a16="http://schemas.microsoft.com/office/drawing/2014/main" xmlns="" id="{67409B04-F3DC-EC44-1EEF-293D442C54E6}"/>
                </a:ext>
              </a:extLst>
            </p:cNvPr>
            <p:cNvSpPr txBox="1"/>
            <p:nvPr/>
          </p:nvSpPr>
          <p:spPr>
            <a:xfrm>
              <a:off x="1116805" y="5213350"/>
              <a:ext cx="10506870" cy="1166410"/>
            </a:xfrm>
            <a:prstGeom prst="rect">
              <a:avLst/>
            </a:prstGeom>
            <a:noFill/>
          </p:spPr>
          <p:txBody>
            <a:bodyPr wrap="square" rtlCol="0">
              <a:spAutoFit/>
            </a:bodyPr>
            <a:lstStyle/>
            <a:p>
              <a:pPr>
                <a:lnSpc>
                  <a:spcPct val="120000"/>
                </a:lnSpc>
              </a:pPr>
              <a:r>
                <a:rPr lang="en-US" sz="2000"/>
                <a:t>Nguyên lí chuyển dịch cân bằng Le Chatelier: Một phản ứng thuận nghịch đang ở trạng thái cân bằng khi chịu tác động từ bên ngoài như biến đổi nhiệt độ, áp suất hay nồng độ thì cân bằng sẽ chuyển dịch theo chiều làm giảm tác động bên ngoài đó.</a:t>
              </a:r>
            </a:p>
          </p:txBody>
        </p:sp>
        <p:pic>
          <p:nvPicPr>
            <p:cNvPr id="24" name="Picture 3" descr="D:\PNG\PPT\3.16\Cool 3D Chemistry Middle School Student Pack\Cool 3D Chemistry Middle School Student Pack-16.png">
              <a:extLst>
                <a:ext uri="{FF2B5EF4-FFF2-40B4-BE49-F238E27FC236}">
                  <a16:creationId xmlns:a16="http://schemas.microsoft.com/office/drawing/2014/main" xmlns="" id="{6326CAE4-B625-3977-198F-D196642CFF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6" y="5311739"/>
              <a:ext cx="429178" cy="679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1809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1</a:t>
                </a: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3" name="Rectangle: Rounded Corners 12">
            <a:extLst>
              <a:ext uri="{FF2B5EF4-FFF2-40B4-BE49-F238E27FC236}">
                <a16:creationId xmlns:a16="http://schemas.microsoft.com/office/drawing/2014/main" xmlns="" id="{FB722611-A566-0305-7C5E-2E48AB0D682B}"/>
              </a:ext>
            </a:extLst>
          </p:cNvPr>
          <p:cNvSpPr/>
          <p:nvPr/>
        </p:nvSpPr>
        <p:spPr>
          <a:xfrm>
            <a:off x="1652595" y="5477487"/>
            <a:ext cx="1296456" cy="5461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b="1">
                <a:solidFill>
                  <a:srgbClr val="C00000"/>
                </a:solidFill>
              </a:rPr>
              <a:t>ĐÁP ÁN</a:t>
            </a:r>
          </a:p>
        </p:txBody>
      </p:sp>
      <p:sp>
        <p:nvSpPr>
          <p:cNvPr id="14" name="Oval 13">
            <a:extLst>
              <a:ext uri="{FF2B5EF4-FFF2-40B4-BE49-F238E27FC236}">
                <a16:creationId xmlns:a16="http://schemas.microsoft.com/office/drawing/2014/main" xmlns="" id="{08042F3E-273D-7E27-7E3B-19356EB35614}"/>
              </a:ext>
            </a:extLst>
          </p:cNvPr>
          <p:cNvSpPr/>
          <p:nvPr/>
        </p:nvSpPr>
        <p:spPr>
          <a:xfrm>
            <a:off x="3352800" y="5455262"/>
            <a:ext cx="590550" cy="59055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2800" b="1">
                <a:solidFill>
                  <a:srgbClr val="FF0000"/>
                </a:solidFill>
              </a:rPr>
              <a:t>B</a:t>
            </a:r>
          </a:p>
        </p:txBody>
      </p:sp>
      <p:pic>
        <p:nvPicPr>
          <p:cNvPr id="16" name="Picture 2" descr="D:\PNG\PPT\3.16\Cool 3D Chemistry Middle School Student Pack\Cool 3D Chemistry Middle School Student Pack-36.png">
            <a:extLst>
              <a:ext uri="{FF2B5EF4-FFF2-40B4-BE49-F238E27FC236}">
                <a16:creationId xmlns:a16="http://schemas.microsoft.com/office/drawing/2014/main" xmlns="" id="{742A0CFC-67DA-F9F6-BF2D-8279ACBDDA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1" t="71"/>
          <a:stretch/>
        </p:blipFill>
        <p:spPr bwMode="auto">
          <a:xfrm rot="19385854">
            <a:off x="9786980" y="247140"/>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PNG\PPT\3.16\Cool 3D Chemistry Middle School Student Pack\Cool 3D Chemistry Middle School Student Pack-36.png">
            <a:extLst>
              <a:ext uri="{FF2B5EF4-FFF2-40B4-BE49-F238E27FC236}">
                <a16:creationId xmlns:a16="http://schemas.microsoft.com/office/drawing/2014/main" xmlns="" id="{FE24362A-2025-D267-4ACB-96AA1992C0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1" t="71"/>
          <a:stretch/>
        </p:blipFill>
        <p:spPr bwMode="auto">
          <a:xfrm rot="21387025" flipH="1">
            <a:off x="770356" y="357478"/>
            <a:ext cx="1877545" cy="17272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2E626FD9-A7C5-D659-37C0-D61C8487FBEB}"/>
              </a:ext>
            </a:extLst>
          </p:cNvPr>
          <p:cNvSpPr/>
          <p:nvPr/>
        </p:nvSpPr>
        <p:spPr>
          <a:xfrm>
            <a:off x="850900" y="1295400"/>
            <a:ext cx="10490200" cy="373380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173955" y="1549973"/>
            <a:ext cx="9900446" cy="3416320"/>
          </a:xfrm>
          <a:prstGeom prst="rect">
            <a:avLst/>
          </a:prstGeom>
          <a:noFill/>
        </p:spPr>
        <p:txBody>
          <a:bodyPr wrap="square" rtlCol="0">
            <a:spAutoFit/>
          </a:bodyPr>
          <a:lstStyle/>
          <a:p>
            <a:pPr>
              <a:lnSpc>
                <a:spcPct val="150000"/>
              </a:lnSpc>
            </a:pPr>
            <a:r>
              <a:rPr lang="en-US" sz="2400"/>
              <a:t>Hằng số cân bằng K</a:t>
            </a:r>
            <a:r>
              <a:rPr lang="en-US" sz="2400" baseline="-25000"/>
              <a:t>C</a:t>
            </a:r>
            <a:r>
              <a:rPr lang="en-US" sz="2400"/>
              <a:t> của một phản ứng thuận nghịch phụ thuộc vào yếu tố nào sau đây?</a:t>
            </a:r>
          </a:p>
          <a:p>
            <a:pPr>
              <a:lnSpc>
                <a:spcPct val="150000"/>
              </a:lnSpc>
            </a:pPr>
            <a:r>
              <a:rPr lang="en-US" sz="2400" b="1" smtClean="0"/>
              <a:t>A. </a:t>
            </a:r>
            <a:r>
              <a:rPr lang="en-US" sz="2400" smtClean="0"/>
              <a:t>Nồng </a:t>
            </a:r>
            <a:r>
              <a:rPr lang="en-US" sz="2400"/>
              <a:t>độ.        </a:t>
            </a:r>
            <a:endParaRPr lang="en-US" sz="2400" smtClean="0"/>
          </a:p>
          <a:p>
            <a:pPr>
              <a:lnSpc>
                <a:spcPct val="150000"/>
              </a:lnSpc>
            </a:pPr>
            <a:r>
              <a:rPr lang="en-US" sz="2400" b="1" smtClean="0"/>
              <a:t>B</a:t>
            </a:r>
            <a:r>
              <a:rPr lang="en-US" sz="2400" b="1"/>
              <a:t>. </a:t>
            </a:r>
            <a:r>
              <a:rPr lang="en-US" sz="2400"/>
              <a:t>N</a:t>
            </a:r>
            <a:r>
              <a:rPr lang="en-US" sz="2400" smtClean="0"/>
              <a:t>hiệt </a:t>
            </a:r>
            <a:r>
              <a:rPr lang="en-US" sz="2400"/>
              <a:t>độ             </a:t>
            </a:r>
            <a:endParaRPr lang="en-US" sz="2400" smtClean="0"/>
          </a:p>
          <a:p>
            <a:pPr>
              <a:lnSpc>
                <a:spcPct val="150000"/>
              </a:lnSpc>
            </a:pPr>
            <a:r>
              <a:rPr lang="en-US" sz="2400" b="1" smtClean="0"/>
              <a:t>C</a:t>
            </a:r>
            <a:r>
              <a:rPr lang="en-US" sz="2400" b="1"/>
              <a:t>. </a:t>
            </a:r>
            <a:r>
              <a:rPr lang="en-US" sz="2400"/>
              <a:t>Áp suất.            </a:t>
            </a:r>
            <a:endParaRPr lang="en-US" sz="2400" smtClean="0"/>
          </a:p>
          <a:p>
            <a:pPr>
              <a:lnSpc>
                <a:spcPct val="150000"/>
              </a:lnSpc>
            </a:pPr>
            <a:r>
              <a:rPr lang="en-US" sz="2400" b="1" smtClean="0"/>
              <a:t>D</a:t>
            </a:r>
            <a:r>
              <a:rPr lang="en-US" sz="2400" b="1"/>
              <a:t>. </a:t>
            </a:r>
            <a:r>
              <a:rPr lang="en-US" sz="2400"/>
              <a:t>Chất xúc tác.</a:t>
            </a:r>
          </a:p>
        </p:txBody>
      </p:sp>
    </p:spTree>
    <p:extLst>
      <p:ext uri="{BB962C8B-B14F-4D97-AF65-F5344CB8AC3E}">
        <p14:creationId xmlns:p14="http://schemas.microsoft.com/office/powerpoint/2010/main" val="182414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a:t>
                </a:r>
                <a:r>
                  <a:rPr lang="en-US" sz="2400" b="1" smtClean="0">
                    <a:solidFill>
                      <a:srgbClr val="002060"/>
                    </a:solidFill>
                  </a:rPr>
                  <a:t>2</a:t>
                </a:r>
                <a:endParaRPr lang="en-US" sz="2400" b="1">
                  <a:solidFill>
                    <a:srgbClr val="002060"/>
                  </a:solidFill>
                </a:endParaRP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3" name="Rectangle: Rounded Corners 12">
            <a:extLst>
              <a:ext uri="{FF2B5EF4-FFF2-40B4-BE49-F238E27FC236}">
                <a16:creationId xmlns:a16="http://schemas.microsoft.com/office/drawing/2014/main" xmlns="" id="{FB722611-A566-0305-7C5E-2E48AB0D682B}"/>
              </a:ext>
            </a:extLst>
          </p:cNvPr>
          <p:cNvSpPr/>
          <p:nvPr/>
        </p:nvSpPr>
        <p:spPr>
          <a:xfrm>
            <a:off x="1652595" y="5477487"/>
            <a:ext cx="1296456" cy="5461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b="1">
                <a:solidFill>
                  <a:srgbClr val="C00000"/>
                </a:solidFill>
              </a:rPr>
              <a:t>ĐÁP ÁN</a:t>
            </a:r>
          </a:p>
        </p:txBody>
      </p:sp>
      <p:sp>
        <p:nvSpPr>
          <p:cNvPr id="14" name="Oval 13">
            <a:extLst>
              <a:ext uri="{FF2B5EF4-FFF2-40B4-BE49-F238E27FC236}">
                <a16:creationId xmlns:a16="http://schemas.microsoft.com/office/drawing/2014/main" xmlns="" id="{08042F3E-273D-7E27-7E3B-19356EB35614}"/>
              </a:ext>
            </a:extLst>
          </p:cNvPr>
          <p:cNvSpPr/>
          <p:nvPr/>
        </p:nvSpPr>
        <p:spPr>
          <a:xfrm>
            <a:off x="3352800" y="5455262"/>
            <a:ext cx="590550" cy="59055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2800" b="1" smtClean="0">
                <a:solidFill>
                  <a:srgbClr val="FF0000"/>
                </a:solidFill>
              </a:rPr>
              <a:t>D</a:t>
            </a:r>
            <a:endParaRPr lang="en-US" sz="2800" b="1">
              <a:solidFill>
                <a:srgbClr val="FF0000"/>
              </a:solidFill>
            </a:endParaRPr>
          </a:p>
        </p:txBody>
      </p:sp>
      <p:pic>
        <p:nvPicPr>
          <p:cNvPr id="16" name="Picture 2" descr="D:\PNG\PPT\3.16\Cool 3D Chemistry Middle School Student Pack\Cool 3D Chemistry Middle School Student Pack-36.png">
            <a:extLst>
              <a:ext uri="{FF2B5EF4-FFF2-40B4-BE49-F238E27FC236}">
                <a16:creationId xmlns:a16="http://schemas.microsoft.com/office/drawing/2014/main" xmlns="" id="{742A0CFC-67DA-F9F6-BF2D-8279ACBDDA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1" t="71"/>
          <a:stretch/>
        </p:blipFill>
        <p:spPr bwMode="auto">
          <a:xfrm rot="19385854">
            <a:off x="9786980" y="247140"/>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PNG\PPT\3.16\Cool 3D Chemistry Middle School Student Pack\Cool 3D Chemistry Middle School Student Pack-36.png">
            <a:extLst>
              <a:ext uri="{FF2B5EF4-FFF2-40B4-BE49-F238E27FC236}">
                <a16:creationId xmlns:a16="http://schemas.microsoft.com/office/drawing/2014/main" xmlns="" id="{FE24362A-2025-D267-4ACB-96AA1992C0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1" t="71"/>
          <a:stretch/>
        </p:blipFill>
        <p:spPr bwMode="auto">
          <a:xfrm rot="21387025" flipH="1">
            <a:off x="770356" y="357478"/>
            <a:ext cx="1877545" cy="17272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2E626FD9-A7C5-D659-37C0-D61C8487FBEB}"/>
              </a:ext>
            </a:extLst>
          </p:cNvPr>
          <p:cNvSpPr/>
          <p:nvPr/>
        </p:nvSpPr>
        <p:spPr>
          <a:xfrm>
            <a:off x="850900" y="1295400"/>
            <a:ext cx="10490200" cy="373380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173955" y="1549973"/>
            <a:ext cx="9900446" cy="3416320"/>
          </a:xfrm>
          <a:prstGeom prst="rect">
            <a:avLst/>
          </a:prstGeom>
          <a:noFill/>
        </p:spPr>
        <p:txBody>
          <a:bodyPr wrap="square" rtlCol="0">
            <a:spAutoFit/>
          </a:bodyPr>
          <a:lstStyle/>
          <a:p>
            <a:pPr>
              <a:lnSpc>
                <a:spcPct val="150000"/>
              </a:lnSpc>
            </a:pPr>
            <a:r>
              <a:rPr lang="en-US" sz="2400"/>
              <a:t>Yếu tố nào sau đây luôn luôn </a:t>
            </a:r>
            <a:r>
              <a:rPr lang="en-US" sz="2400" b="1"/>
              <a:t>không</a:t>
            </a:r>
            <a:r>
              <a:rPr lang="en-US" sz="2400"/>
              <a:t> làm chuyển dịch cân bằng của hệ phản ứng?</a:t>
            </a:r>
          </a:p>
          <a:p>
            <a:pPr>
              <a:lnSpc>
                <a:spcPct val="150000"/>
              </a:lnSpc>
            </a:pPr>
            <a:r>
              <a:rPr lang="en-US" sz="2400" b="1" smtClean="0"/>
              <a:t>A. </a:t>
            </a:r>
            <a:r>
              <a:rPr lang="en-US" sz="2400" smtClean="0"/>
              <a:t>Nhiệt độ</a:t>
            </a:r>
            <a:r>
              <a:rPr lang="en-US" sz="2400"/>
              <a:t>.        </a:t>
            </a:r>
            <a:endParaRPr lang="en-US" sz="2400" smtClean="0"/>
          </a:p>
          <a:p>
            <a:pPr>
              <a:lnSpc>
                <a:spcPct val="150000"/>
              </a:lnSpc>
            </a:pPr>
            <a:r>
              <a:rPr lang="en-US" sz="2400" b="1" smtClean="0"/>
              <a:t>B</a:t>
            </a:r>
            <a:r>
              <a:rPr lang="en-US" sz="2400" b="1"/>
              <a:t>. </a:t>
            </a:r>
            <a:r>
              <a:rPr lang="en-US" sz="2400" smtClean="0"/>
              <a:t>Áp suất.</a:t>
            </a:r>
            <a:r>
              <a:rPr lang="en-US" sz="2400"/>
              <a:t>              </a:t>
            </a:r>
            <a:endParaRPr lang="en-US" sz="2400" smtClean="0"/>
          </a:p>
          <a:p>
            <a:pPr>
              <a:lnSpc>
                <a:spcPct val="150000"/>
              </a:lnSpc>
            </a:pPr>
            <a:r>
              <a:rPr lang="en-US" sz="2400" b="1" smtClean="0"/>
              <a:t>C</a:t>
            </a:r>
            <a:r>
              <a:rPr lang="en-US" sz="2400" b="1"/>
              <a:t>. </a:t>
            </a:r>
            <a:r>
              <a:rPr lang="en-US" sz="2400" smtClean="0"/>
              <a:t>Nồng độ.</a:t>
            </a:r>
            <a:r>
              <a:rPr lang="en-US" sz="2400"/>
              <a:t>            </a:t>
            </a:r>
            <a:endParaRPr lang="en-US" sz="2400" smtClean="0"/>
          </a:p>
          <a:p>
            <a:pPr>
              <a:lnSpc>
                <a:spcPct val="150000"/>
              </a:lnSpc>
            </a:pPr>
            <a:r>
              <a:rPr lang="en-US" sz="2400" b="1" smtClean="0"/>
              <a:t>D</a:t>
            </a:r>
            <a:r>
              <a:rPr lang="en-US" sz="2400" b="1"/>
              <a:t>. </a:t>
            </a:r>
            <a:r>
              <a:rPr lang="en-US" sz="2400"/>
              <a:t>Chất xúc tác.</a:t>
            </a:r>
          </a:p>
        </p:txBody>
      </p:sp>
    </p:spTree>
    <p:extLst>
      <p:ext uri="{BB962C8B-B14F-4D97-AF65-F5344CB8AC3E}">
        <p14:creationId xmlns:p14="http://schemas.microsoft.com/office/powerpoint/2010/main" val="3997228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a:t>
                </a:r>
                <a:r>
                  <a:rPr lang="en-US" sz="2400" b="1" smtClean="0">
                    <a:solidFill>
                      <a:srgbClr val="002060"/>
                    </a:solidFill>
                  </a:rPr>
                  <a:t>3</a:t>
                </a:r>
                <a:endParaRPr lang="en-US" sz="2400" b="1">
                  <a:solidFill>
                    <a:srgbClr val="002060"/>
                  </a:solidFill>
                </a:endParaRP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xmlns="" id="{2E626FD9-A7C5-D659-37C0-D61C8487FBEB}"/>
              </a:ext>
            </a:extLst>
          </p:cNvPr>
          <p:cNvSpPr/>
          <p:nvPr/>
        </p:nvSpPr>
        <p:spPr>
          <a:xfrm>
            <a:off x="1182986" y="1295401"/>
            <a:ext cx="9826028" cy="213359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663837" y="1423225"/>
            <a:ext cx="8864326" cy="1754326"/>
          </a:xfrm>
          <a:prstGeom prst="rect">
            <a:avLst/>
          </a:prstGeom>
          <a:noFill/>
        </p:spPr>
        <p:txBody>
          <a:bodyPr wrap="square" rtlCol="0">
            <a:spAutoFit/>
          </a:bodyPr>
          <a:lstStyle/>
          <a:p>
            <a:pPr>
              <a:lnSpc>
                <a:spcPct val="150000"/>
              </a:lnSpc>
            </a:pPr>
            <a:r>
              <a:rPr lang="en-US" sz="2400"/>
              <a:t>Viết biểu thức tính K</a:t>
            </a:r>
            <a:r>
              <a:rPr lang="en-US" sz="2400" baseline="-25000"/>
              <a:t>C</a:t>
            </a:r>
            <a:r>
              <a:rPr lang="en-US" sz="2400"/>
              <a:t> cho các phản ứng sau</a:t>
            </a:r>
          </a:p>
          <a:p>
            <a:pPr marL="457200" indent="-457200">
              <a:lnSpc>
                <a:spcPct val="150000"/>
              </a:lnSpc>
              <a:buAutoNum type="arabicParenBoth"/>
            </a:pPr>
            <a:r>
              <a:rPr lang="en-US" sz="2400" smtClean="0"/>
              <a:t>CaCO</a:t>
            </a:r>
            <a:r>
              <a:rPr lang="en-US" sz="2400" baseline="-25000" smtClean="0"/>
              <a:t>3(s</a:t>
            </a:r>
            <a:r>
              <a:rPr lang="en-US" sz="2400" baseline="-25000"/>
              <a:t>)</a:t>
            </a:r>
            <a:r>
              <a:rPr lang="en-US" sz="2400"/>
              <a:t> ⇌ CaO</a:t>
            </a:r>
            <a:r>
              <a:rPr lang="en-US" sz="2400" baseline="-25000"/>
              <a:t>(s) </a:t>
            </a:r>
            <a:r>
              <a:rPr lang="en-US" sz="2400"/>
              <a:t>+ CO</a:t>
            </a:r>
            <a:r>
              <a:rPr lang="en-US" sz="2400" baseline="-25000"/>
              <a:t>2</a:t>
            </a:r>
            <a:r>
              <a:rPr lang="en-US" sz="2400"/>
              <a:t>(g</a:t>
            </a:r>
            <a:r>
              <a:rPr lang="en-US" sz="2400" smtClean="0"/>
              <a:t>)</a:t>
            </a:r>
          </a:p>
          <a:p>
            <a:pPr marL="457200" indent="-457200">
              <a:lnSpc>
                <a:spcPct val="150000"/>
              </a:lnSpc>
              <a:buAutoNum type="arabicParenBoth"/>
            </a:pPr>
            <a:r>
              <a:rPr lang="en-US" sz="2400"/>
              <a:t>Cu</a:t>
            </a:r>
            <a:r>
              <a:rPr lang="en-US" sz="2400" baseline="-25000"/>
              <a:t>2</a:t>
            </a:r>
            <a:r>
              <a:rPr lang="en-US" sz="2400"/>
              <a:t>O</a:t>
            </a:r>
            <a:r>
              <a:rPr lang="en-US" sz="2400" baseline="-25000"/>
              <a:t>(s)</a:t>
            </a:r>
            <a:r>
              <a:rPr lang="en-US" sz="2400"/>
              <a:t> </a:t>
            </a:r>
            <a:r>
              <a:rPr lang="en-US" sz="2400" smtClean="0"/>
              <a:t>+ ½O</a:t>
            </a:r>
            <a:r>
              <a:rPr lang="en-US" sz="2400" baseline="-25000" smtClean="0"/>
              <a:t>2(g</a:t>
            </a:r>
            <a:r>
              <a:rPr lang="en-US" sz="2400" baseline="-25000"/>
              <a:t>) </a:t>
            </a:r>
            <a:r>
              <a:rPr lang="en-US" sz="2400"/>
              <a:t>⇌ 2CuO(s)</a:t>
            </a:r>
          </a:p>
        </p:txBody>
      </p:sp>
      <p:sp>
        <p:nvSpPr>
          <p:cNvPr id="13" name="Rectangle: Rounded Corners 12">
            <a:extLst>
              <a:ext uri="{FF2B5EF4-FFF2-40B4-BE49-F238E27FC236}">
                <a16:creationId xmlns:a16="http://schemas.microsoft.com/office/drawing/2014/main" xmlns="" id="{FB722611-A566-0305-7C5E-2E48AB0D682B}"/>
              </a:ext>
            </a:extLst>
          </p:cNvPr>
          <p:cNvSpPr/>
          <p:nvPr/>
        </p:nvSpPr>
        <p:spPr>
          <a:xfrm>
            <a:off x="5447772" y="4077411"/>
            <a:ext cx="1296456" cy="5461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b="1">
                <a:solidFill>
                  <a:srgbClr val="C00000"/>
                </a:solidFill>
              </a:rPr>
              <a:t>ĐÁP ÁN</a:t>
            </a:r>
          </a:p>
        </p:txBody>
      </p:sp>
      <p:grpSp>
        <p:nvGrpSpPr>
          <p:cNvPr id="16" name="Group 15">
            <a:extLst>
              <a:ext uri="{FF2B5EF4-FFF2-40B4-BE49-F238E27FC236}">
                <a16:creationId xmlns:a16="http://schemas.microsoft.com/office/drawing/2014/main" xmlns="" id="{1B0EA428-3271-2080-2967-AAD822145951}"/>
              </a:ext>
            </a:extLst>
          </p:cNvPr>
          <p:cNvGrpSpPr/>
          <p:nvPr/>
        </p:nvGrpSpPr>
        <p:grpSpPr>
          <a:xfrm>
            <a:off x="2551579" y="5175742"/>
            <a:ext cx="8755519" cy="914126"/>
            <a:chOff x="822408" y="2463313"/>
            <a:chExt cx="8755519" cy="914126"/>
          </a:xfrm>
        </p:grpSpPr>
        <p:sp>
          <p:nvSpPr>
            <p:cNvPr id="17" name="TextBox 16">
              <a:extLst>
                <a:ext uri="{FF2B5EF4-FFF2-40B4-BE49-F238E27FC236}">
                  <a16:creationId xmlns:a16="http://schemas.microsoft.com/office/drawing/2014/main" xmlns="" id="{9E9B0721-EE65-977F-FA50-F472D1F1892A}"/>
                </a:ext>
              </a:extLst>
            </p:cNvPr>
            <p:cNvSpPr txBox="1"/>
            <p:nvPr/>
          </p:nvSpPr>
          <p:spPr>
            <a:xfrm>
              <a:off x="1470885" y="2546442"/>
              <a:ext cx="8107042" cy="830997"/>
            </a:xfrm>
            <a:prstGeom prst="rect">
              <a:avLst/>
            </a:prstGeom>
            <a:noFill/>
          </p:spPr>
          <p:txBody>
            <a:bodyPr wrap="square" rtlCol="0">
              <a:spAutoFit/>
            </a:bodyPr>
            <a:lstStyle/>
            <a:p>
              <a:r>
                <a:rPr lang="en-US" sz="2400" smtClean="0">
                  <a:solidFill>
                    <a:schemeClr val="bg1"/>
                  </a:solidFill>
                </a:rPr>
                <a:t>(1) </a:t>
              </a:r>
              <a:r>
                <a:rPr lang="en-US" sz="2400">
                  <a:solidFill>
                    <a:schemeClr val="bg1"/>
                  </a:solidFill>
                </a:rPr>
                <a:t>K</a:t>
              </a:r>
              <a:r>
                <a:rPr lang="en-US" sz="2400" baseline="-25000">
                  <a:solidFill>
                    <a:schemeClr val="bg1"/>
                  </a:solidFill>
                </a:rPr>
                <a:t>C</a:t>
              </a:r>
              <a:r>
                <a:rPr lang="en-US" sz="2400">
                  <a:solidFill>
                    <a:schemeClr val="bg1"/>
                  </a:solidFill>
                </a:rPr>
                <a:t> = [CO</a:t>
              </a:r>
              <a:r>
                <a:rPr lang="en-US" sz="2400" baseline="-25000">
                  <a:solidFill>
                    <a:schemeClr val="bg1"/>
                  </a:solidFill>
                </a:rPr>
                <a:t>2</a:t>
              </a:r>
              <a:r>
                <a:rPr lang="en-US" sz="2400">
                  <a:solidFill>
                    <a:schemeClr val="bg1"/>
                  </a:solidFill>
                </a:rPr>
                <a:t>]</a:t>
              </a:r>
            </a:p>
            <a:p>
              <a:endParaRPr lang="en-US" sz="2400">
                <a:solidFill>
                  <a:schemeClr val="bg1"/>
                </a:solidFill>
              </a:endParaRPr>
            </a:p>
          </p:txBody>
        </p:sp>
        <p:pic>
          <p:nvPicPr>
            <p:cNvPr id="18" name="Picture 17">
              <a:extLst>
                <a:ext uri="{FF2B5EF4-FFF2-40B4-BE49-F238E27FC236}">
                  <a16:creationId xmlns:a16="http://schemas.microsoft.com/office/drawing/2014/main" xmlns="" id="{C1FFF0CB-F2F8-A397-A729-640C71991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08" y="2463313"/>
              <a:ext cx="688911" cy="688911"/>
            </a:xfrm>
            <a:prstGeom prst="rect">
              <a:avLst/>
            </a:prstGeom>
          </p:spPr>
        </p:pic>
      </p:grpSp>
      <p:grpSp>
        <p:nvGrpSpPr>
          <p:cNvPr id="19" name="Group 18">
            <a:extLst>
              <a:ext uri="{FF2B5EF4-FFF2-40B4-BE49-F238E27FC236}">
                <a16:creationId xmlns:a16="http://schemas.microsoft.com/office/drawing/2014/main" xmlns="" id="{43794375-902B-1951-BFD7-E3F32E7A82AC}"/>
              </a:ext>
            </a:extLst>
          </p:cNvPr>
          <p:cNvGrpSpPr/>
          <p:nvPr/>
        </p:nvGrpSpPr>
        <p:grpSpPr>
          <a:xfrm>
            <a:off x="6945160" y="5086107"/>
            <a:ext cx="4849061" cy="778546"/>
            <a:chOff x="822408" y="2374820"/>
            <a:chExt cx="4849061" cy="77854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28228561-11D1-112F-8B5F-4BD5D766CC99}"/>
                    </a:ext>
                  </a:extLst>
                </p:cNvPr>
                <p:cNvSpPr txBox="1"/>
                <p:nvPr/>
              </p:nvSpPr>
              <p:spPr>
                <a:xfrm>
                  <a:off x="1472657" y="2374820"/>
                  <a:ext cx="4198812" cy="778546"/>
                </a:xfrm>
                <a:prstGeom prst="rect">
                  <a:avLst/>
                </a:prstGeom>
                <a:noFill/>
              </p:spPr>
              <p:txBody>
                <a:bodyPr wrap="square" rtlCol="0">
                  <a:spAutoFit/>
                </a:bodyPr>
                <a:lstStyle/>
                <a:p>
                  <a:pPr>
                    <a:lnSpc>
                      <a:spcPct val="120000"/>
                    </a:lnSpc>
                  </a:pPr>
                  <a:r>
                    <a:rPr lang="en-US" sz="2400" smtClean="0">
                      <a:solidFill>
                        <a:schemeClr val="bg1"/>
                      </a:solidFill>
                    </a:rPr>
                    <a:t>(2) K</a:t>
                  </a:r>
                  <a:r>
                    <a:rPr lang="en-US" sz="2400" baseline="-25000">
                      <a:solidFill>
                        <a:schemeClr val="bg1"/>
                      </a:solidFill>
                    </a:rPr>
                    <a:t>C</a:t>
                  </a:r>
                  <a:r>
                    <a:rPr lang="en-US" sz="2400">
                      <a:solidFill>
                        <a:schemeClr val="bg1"/>
                      </a:solidFill>
                    </a:rPr>
                    <a:t> = </a:t>
                  </a:r>
                  <a14:m>
                    <m:oMath xmlns:m="http://schemas.openxmlformats.org/officeDocument/2006/math">
                      <m:f>
                        <m:fPr>
                          <m:ctrlPr>
                            <a:rPr lang="en-US" sz="2400" i="1">
                              <a:solidFill>
                                <a:schemeClr val="bg1"/>
                              </a:solidFill>
                              <a:latin typeface="Cambria Math" panose="02040503050406030204" pitchFamily="18" charset="0"/>
                            </a:rPr>
                          </m:ctrlPr>
                        </m:fPr>
                        <m:num>
                          <m:r>
                            <a:rPr lang="en-US" sz="2400">
                              <a:solidFill>
                                <a:schemeClr val="bg1"/>
                              </a:solidFill>
                              <a:latin typeface="Cambria Math" panose="02040503050406030204" pitchFamily="18" charset="0"/>
                            </a:rPr>
                            <m:t>1</m:t>
                          </m:r>
                        </m:num>
                        <m:den>
                          <m:r>
                            <a:rPr lang="en-US" sz="240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O</m:t>
                              </m:r>
                            </m:e>
                            <m:sub>
                              <m:r>
                                <a:rPr lang="en-US" sz="2400">
                                  <a:solidFill>
                                    <a:schemeClr val="bg1"/>
                                  </a:solidFill>
                                  <a:latin typeface="Cambria Math" panose="02040503050406030204" pitchFamily="18" charset="0"/>
                                </a:rPr>
                                <m:t>2</m:t>
                              </m:r>
                            </m:sub>
                          </m:sSub>
                          <m:sSup>
                            <m:sSupPr>
                              <m:ctrlPr>
                                <a:rPr lang="en-US" sz="2400" i="1">
                                  <a:solidFill>
                                    <a:schemeClr val="bg1"/>
                                  </a:solidFill>
                                  <a:latin typeface="Cambria Math" panose="02040503050406030204" pitchFamily="18" charset="0"/>
                                </a:rPr>
                              </m:ctrlPr>
                            </m:sSupPr>
                            <m:e>
                              <m:r>
                                <a:rPr lang="en-US" sz="2400">
                                  <a:solidFill>
                                    <a:schemeClr val="bg1"/>
                                  </a:solidFill>
                                  <a:latin typeface="Cambria Math" panose="02040503050406030204" pitchFamily="18" charset="0"/>
                                </a:rPr>
                                <m:t>]</m:t>
                              </m:r>
                            </m:e>
                            <m:sup>
                              <m:r>
                                <a:rPr lang="en-US" sz="2400">
                                  <a:solidFill>
                                    <a:schemeClr val="bg1"/>
                                  </a:solidFill>
                                  <a:latin typeface="Cambria Math" panose="02040503050406030204" pitchFamily="18" charset="0"/>
                                </a:rPr>
                                <m:t>1/2</m:t>
                              </m:r>
                            </m:sup>
                          </m:sSup>
                        </m:den>
                      </m:f>
                    </m:oMath>
                  </a14:m>
                  <a:endParaRPr lang="en-US" sz="2400">
                    <a:solidFill>
                      <a:schemeClr val="bg1"/>
                    </a:solidFill>
                  </a:endParaRPr>
                </a:p>
              </p:txBody>
            </p:sp>
          </mc:Choice>
          <mc:Fallback xmlns="">
            <p:sp>
              <p:nvSpPr>
                <p:cNvPr id="20" name="TextBox 19">
                  <a:extLst>
                    <a:ext uri="{FF2B5EF4-FFF2-40B4-BE49-F238E27FC236}">
                      <a16:creationId xmlns:a16="http://schemas.microsoft.com/office/drawing/2014/main" xmlns="" id="{28228561-11D1-112F-8B5F-4BD5D766CC99}"/>
                    </a:ext>
                  </a:extLst>
                </p:cNvPr>
                <p:cNvSpPr txBox="1">
                  <a:spLocks noRot="1" noChangeAspect="1" noMove="1" noResize="1" noEditPoints="1" noAdjustHandles="1" noChangeArrowheads="1" noChangeShapeType="1" noTextEdit="1"/>
                </p:cNvSpPr>
                <p:nvPr/>
              </p:nvSpPr>
              <p:spPr>
                <a:xfrm>
                  <a:off x="1472657" y="2374820"/>
                  <a:ext cx="4198812" cy="778546"/>
                </a:xfrm>
                <a:prstGeom prst="rect">
                  <a:avLst/>
                </a:prstGeom>
                <a:blipFill rotWithShape="0">
                  <a:blip r:embed="rId5"/>
                  <a:stretch>
                    <a:fillRect l="-23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5133A2CC-C22C-D2C1-498A-4FBF1A18F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08" y="2463313"/>
              <a:ext cx="688911" cy="688911"/>
            </a:xfrm>
            <a:prstGeom prst="rect">
              <a:avLst/>
            </a:prstGeom>
          </p:spPr>
        </p:pic>
      </p:grpSp>
    </p:spTree>
    <p:extLst>
      <p:ext uri="{BB962C8B-B14F-4D97-AF65-F5344CB8AC3E}">
        <p14:creationId xmlns:p14="http://schemas.microsoft.com/office/powerpoint/2010/main" val="3400074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a:t>
                </a:r>
                <a:r>
                  <a:rPr lang="en-US" sz="2400" b="1" smtClean="0">
                    <a:solidFill>
                      <a:srgbClr val="002060"/>
                    </a:solidFill>
                  </a:rPr>
                  <a:t>4</a:t>
                </a:r>
                <a:endParaRPr lang="en-US" sz="2400" b="1">
                  <a:solidFill>
                    <a:srgbClr val="002060"/>
                  </a:solidFill>
                </a:endParaRP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xmlns="" id="{2E626FD9-A7C5-D659-37C0-D61C8487FBEB}"/>
              </a:ext>
            </a:extLst>
          </p:cNvPr>
          <p:cNvSpPr/>
          <p:nvPr/>
        </p:nvSpPr>
        <p:spPr>
          <a:xfrm>
            <a:off x="1182986" y="1295400"/>
            <a:ext cx="9826028" cy="502919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663837" y="1423225"/>
            <a:ext cx="8864326" cy="5262979"/>
          </a:xfrm>
          <a:prstGeom prst="rect">
            <a:avLst/>
          </a:prstGeom>
          <a:noFill/>
        </p:spPr>
        <p:txBody>
          <a:bodyPr wrap="square" rtlCol="0">
            <a:spAutoFit/>
          </a:bodyPr>
          <a:lstStyle/>
          <a:p>
            <a:pPr>
              <a:lnSpc>
                <a:spcPct val="150000"/>
              </a:lnSpc>
            </a:pPr>
            <a:r>
              <a:rPr lang="en-US" sz="2000"/>
              <a:t>Xét các hệ cân bằng sau trong một bình kín</a:t>
            </a:r>
          </a:p>
          <a:p>
            <a:pPr>
              <a:lnSpc>
                <a:spcPct val="150000"/>
              </a:lnSpc>
            </a:pPr>
            <a:r>
              <a:rPr lang="en-US" sz="2000" smtClean="0"/>
              <a:t>a) C(s</a:t>
            </a:r>
            <a:r>
              <a:rPr lang="en-US" sz="2000"/>
              <a:t>) + H</a:t>
            </a:r>
            <a:r>
              <a:rPr lang="en-US" sz="2000" baseline="-25000"/>
              <a:t>2</a:t>
            </a:r>
            <a:r>
              <a:rPr lang="en-US" sz="2000"/>
              <a:t>O(g) ⇌ CO(g) + H</a:t>
            </a:r>
            <a:r>
              <a:rPr lang="en-US" sz="2000" baseline="-25000"/>
              <a:t>2</a:t>
            </a:r>
            <a:r>
              <a:rPr lang="en-US" sz="2000"/>
              <a:t>(g</a:t>
            </a:r>
            <a:r>
              <a:rPr lang="en-US" sz="2000" smtClean="0"/>
              <a:t>)		</a:t>
            </a:r>
            <a:r>
              <a:rPr lang="el-GR" sz="2000" smtClean="0"/>
              <a:t>Δ</a:t>
            </a:r>
            <a:r>
              <a:rPr lang="en-US" sz="2000" baseline="-25000" smtClean="0"/>
              <a:t>r</a:t>
            </a:r>
            <a:r>
              <a:rPr lang="en-US" sz="2000" smtClean="0"/>
              <a:t>H</a:t>
            </a:r>
            <a:r>
              <a:rPr lang="en-US" sz="2000" baseline="30000" smtClean="0"/>
              <a:t>0</a:t>
            </a:r>
            <a:r>
              <a:rPr lang="en-US" sz="2000" baseline="-25000" smtClean="0"/>
              <a:t>298</a:t>
            </a:r>
            <a:r>
              <a:rPr lang="en-US" sz="2000" smtClean="0"/>
              <a:t> = 131 kJ.</a:t>
            </a:r>
          </a:p>
          <a:p>
            <a:pPr>
              <a:lnSpc>
                <a:spcPct val="150000"/>
              </a:lnSpc>
            </a:pPr>
            <a:r>
              <a:rPr lang="en-US" sz="2000"/>
              <a:t>b) CO(g) + H</a:t>
            </a:r>
            <a:r>
              <a:rPr lang="en-US" sz="2000" baseline="-25000"/>
              <a:t>2</a:t>
            </a:r>
            <a:r>
              <a:rPr lang="en-US" sz="2000"/>
              <a:t>O(g) ⇌ CO</a:t>
            </a:r>
            <a:r>
              <a:rPr lang="en-US" sz="2000" baseline="-25000"/>
              <a:t>2</a:t>
            </a:r>
            <a:r>
              <a:rPr lang="en-US" sz="2000"/>
              <a:t>(g) + H</a:t>
            </a:r>
            <a:r>
              <a:rPr lang="en-US" sz="2000" baseline="-25000"/>
              <a:t>2</a:t>
            </a:r>
            <a:r>
              <a:rPr lang="en-US" sz="2000"/>
              <a:t>(g</a:t>
            </a:r>
            <a:r>
              <a:rPr lang="en-US" sz="2000" smtClean="0"/>
              <a:t>)		</a:t>
            </a:r>
            <a:r>
              <a:rPr lang="el-GR" sz="2000"/>
              <a:t>Δ</a:t>
            </a:r>
            <a:r>
              <a:rPr lang="en-US" sz="2000" baseline="-25000"/>
              <a:t>r</a:t>
            </a:r>
            <a:r>
              <a:rPr lang="en-US" sz="2000"/>
              <a:t>H</a:t>
            </a:r>
            <a:r>
              <a:rPr lang="en-US" sz="2000" baseline="30000"/>
              <a:t>0</a:t>
            </a:r>
            <a:r>
              <a:rPr lang="en-US" sz="2000" baseline="-25000"/>
              <a:t>298</a:t>
            </a:r>
            <a:r>
              <a:rPr lang="en-US" sz="2000"/>
              <a:t> = </a:t>
            </a:r>
            <a:r>
              <a:rPr lang="en-US" sz="2000" smtClean="0"/>
              <a:t>-41 </a:t>
            </a:r>
            <a:r>
              <a:rPr lang="en-US" sz="2000"/>
              <a:t>kJ</a:t>
            </a:r>
            <a:r>
              <a:rPr lang="en-US" sz="2000" smtClean="0"/>
              <a:t>.</a:t>
            </a:r>
          </a:p>
          <a:p>
            <a:pPr>
              <a:lnSpc>
                <a:spcPct val="150000"/>
              </a:lnSpc>
            </a:pPr>
            <a:r>
              <a:rPr lang="vi-VN" sz="2000"/>
              <a:t>Các cân bằng trên chuyển dịch theo chiều nào khi thay đổi một trong các yếu tố sau </a:t>
            </a:r>
          </a:p>
          <a:p>
            <a:pPr>
              <a:lnSpc>
                <a:spcPct val="150000"/>
              </a:lnSpc>
            </a:pPr>
            <a:r>
              <a:rPr lang="vi-VN" sz="2000" smtClean="0"/>
              <a:t>(1) Tăng </a:t>
            </a:r>
            <a:r>
              <a:rPr lang="vi-VN" sz="2000"/>
              <a:t>nhiệt độ </a:t>
            </a:r>
            <a:r>
              <a:rPr lang="en-US" sz="2000" smtClean="0"/>
              <a:t>		</a:t>
            </a:r>
          </a:p>
          <a:p>
            <a:pPr>
              <a:lnSpc>
                <a:spcPct val="150000"/>
              </a:lnSpc>
            </a:pPr>
            <a:r>
              <a:rPr lang="vi-VN" sz="2000" smtClean="0"/>
              <a:t>(</a:t>
            </a:r>
            <a:r>
              <a:rPr lang="vi-VN" sz="2000"/>
              <a:t>2) Thêm lượng hơi nước vào hệ </a:t>
            </a:r>
          </a:p>
          <a:p>
            <a:pPr>
              <a:lnSpc>
                <a:spcPct val="150000"/>
              </a:lnSpc>
            </a:pPr>
            <a:r>
              <a:rPr lang="vi-VN" sz="2000"/>
              <a:t>(3) Thêm khí H</a:t>
            </a:r>
            <a:r>
              <a:rPr lang="vi-VN" sz="2000" baseline="-25000"/>
              <a:t>2</a:t>
            </a:r>
            <a:r>
              <a:rPr lang="vi-VN" sz="2000"/>
              <a:t> vào hệ </a:t>
            </a:r>
          </a:p>
          <a:p>
            <a:pPr>
              <a:lnSpc>
                <a:spcPct val="150000"/>
              </a:lnSpc>
            </a:pPr>
            <a:r>
              <a:rPr lang="vi-VN" sz="2000"/>
              <a:t>(4) Tăng áp suất chung bằng cách nén cho thể tích của hệ giảm xuống</a:t>
            </a:r>
          </a:p>
          <a:p>
            <a:pPr>
              <a:lnSpc>
                <a:spcPct val="150000"/>
              </a:lnSpc>
            </a:pPr>
            <a:r>
              <a:rPr lang="vi-VN" sz="2000"/>
              <a:t>(5) Dùng chất xúc tác </a:t>
            </a:r>
          </a:p>
          <a:p>
            <a:pPr>
              <a:lnSpc>
                <a:spcPct val="150000"/>
              </a:lnSpc>
            </a:pPr>
            <a:endParaRPr lang="en-US" sz="2400"/>
          </a:p>
        </p:txBody>
      </p:sp>
    </p:spTree>
    <p:extLst>
      <p:ext uri="{BB962C8B-B14F-4D97-AF65-F5344CB8AC3E}">
        <p14:creationId xmlns:p14="http://schemas.microsoft.com/office/powerpoint/2010/main" val="305078959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a:t>
                </a:r>
                <a:r>
                  <a:rPr lang="en-US" sz="2400" b="1" smtClean="0">
                    <a:solidFill>
                      <a:srgbClr val="002060"/>
                    </a:solidFill>
                  </a:rPr>
                  <a:t>4</a:t>
                </a:r>
                <a:endParaRPr lang="en-US" sz="2400" b="1">
                  <a:solidFill>
                    <a:srgbClr val="002060"/>
                  </a:solidFill>
                </a:endParaRP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xmlns="" id="{2E626FD9-A7C5-D659-37C0-D61C8487FBEB}"/>
              </a:ext>
            </a:extLst>
          </p:cNvPr>
          <p:cNvSpPr/>
          <p:nvPr/>
        </p:nvSpPr>
        <p:spPr>
          <a:xfrm>
            <a:off x="1182986" y="1295401"/>
            <a:ext cx="9826028" cy="182880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663837" y="1423225"/>
            <a:ext cx="8864326" cy="1477328"/>
          </a:xfrm>
          <a:prstGeom prst="rect">
            <a:avLst/>
          </a:prstGeom>
          <a:noFill/>
        </p:spPr>
        <p:txBody>
          <a:bodyPr wrap="square" rtlCol="0">
            <a:spAutoFit/>
          </a:bodyPr>
          <a:lstStyle/>
          <a:p>
            <a:pPr>
              <a:lnSpc>
                <a:spcPct val="150000"/>
              </a:lnSpc>
            </a:pPr>
            <a:r>
              <a:rPr lang="en-US" sz="2000"/>
              <a:t>Xét các hệ cân bằng sau trong một bình kín</a:t>
            </a:r>
          </a:p>
          <a:p>
            <a:pPr>
              <a:lnSpc>
                <a:spcPct val="150000"/>
              </a:lnSpc>
            </a:pPr>
            <a:r>
              <a:rPr lang="en-US" sz="2000" smtClean="0"/>
              <a:t>a) C(s</a:t>
            </a:r>
            <a:r>
              <a:rPr lang="en-US" sz="2000"/>
              <a:t>) + H</a:t>
            </a:r>
            <a:r>
              <a:rPr lang="en-US" sz="2000" baseline="-25000"/>
              <a:t>2</a:t>
            </a:r>
            <a:r>
              <a:rPr lang="en-US" sz="2000"/>
              <a:t>O(g) ⇌ CO(g) + H</a:t>
            </a:r>
            <a:r>
              <a:rPr lang="en-US" sz="2000" baseline="-25000"/>
              <a:t>2</a:t>
            </a:r>
            <a:r>
              <a:rPr lang="en-US" sz="2000"/>
              <a:t>(g</a:t>
            </a:r>
            <a:r>
              <a:rPr lang="en-US" sz="2000" smtClean="0"/>
              <a:t>)		</a:t>
            </a:r>
            <a:r>
              <a:rPr lang="el-GR" sz="2000" smtClean="0"/>
              <a:t>Δ</a:t>
            </a:r>
            <a:r>
              <a:rPr lang="en-US" sz="2000" baseline="-25000" smtClean="0"/>
              <a:t>r</a:t>
            </a:r>
            <a:r>
              <a:rPr lang="en-US" sz="2000" smtClean="0"/>
              <a:t>H</a:t>
            </a:r>
            <a:r>
              <a:rPr lang="en-US" sz="2000" baseline="30000" smtClean="0"/>
              <a:t>0</a:t>
            </a:r>
            <a:r>
              <a:rPr lang="en-US" sz="2000" baseline="-25000" smtClean="0"/>
              <a:t>298</a:t>
            </a:r>
            <a:r>
              <a:rPr lang="en-US" sz="2000" smtClean="0"/>
              <a:t> = 131 kJ.</a:t>
            </a:r>
          </a:p>
          <a:p>
            <a:pPr>
              <a:lnSpc>
                <a:spcPct val="150000"/>
              </a:lnSpc>
            </a:pPr>
            <a:r>
              <a:rPr lang="en-US" sz="2000"/>
              <a:t>b) CO(g) + H</a:t>
            </a:r>
            <a:r>
              <a:rPr lang="en-US" sz="2000" baseline="-25000"/>
              <a:t>2</a:t>
            </a:r>
            <a:r>
              <a:rPr lang="en-US" sz="2000"/>
              <a:t>O(g) ⇌ CO</a:t>
            </a:r>
            <a:r>
              <a:rPr lang="en-US" sz="2000" baseline="-25000"/>
              <a:t>2</a:t>
            </a:r>
            <a:r>
              <a:rPr lang="en-US" sz="2000"/>
              <a:t>(g) + H</a:t>
            </a:r>
            <a:r>
              <a:rPr lang="en-US" sz="2000" baseline="-25000"/>
              <a:t>2</a:t>
            </a:r>
            <a:r>
              <a:rPr lang="en-US" sz="2000"/>
              <a:t>(g</a:t>
            </a:r>
            <a:r>
              <a:rPr lang="en-US" sz="2000" smtClean="0"/>
              <a:t>)		</a:t>
            </a:r>
            <a:r>
              <a:rPr lang="el-GR" sz="2000"/>
              <a:t>Δ</a:t>
            </a:r>
            <a:r>
              <a:rPr lang="en-US" sz="2000" baseline="-25000"/>
              <a:t>r</a:t>
            </a:r>
            <a:r>
              <a:rPr lang="en-US" sz="2000"/>
              <a:t>H</a:t>
            </a:r>
            <a:r>
              <a:rPr lang="en-US" sz="2000" baseline="30000"/>
              <a:t>0</a:t>
            </a:r>
            <a:r>
              <a:rPr lang="en-US" sz="2000" baseline="-25000"/>
              <a:t>298</a:t>
            </a:r>
            <a:r>
              <a:rPr lang="en-US" sz="2000"/>
              <a:t> = </a:t>
            </a:r>
            <a:r>
              <a:rPr lang="en-US" sz="2000" smtClean="0"/>
              <a:t>-41 </a:t>
            </a:r>
            <a:r>
              <a:rPr lang="en-US" sz="2000"/>
              <a:t>kJ</a:t>
            </a:r>
            <a:r>
              <a:rPr lang="en-US" sz="2000" smtClean="0"/>
              <a:t>.</a:t>
            </a:r>
          </a:p>
        </p:txBody>
      </p:sp>
      <p:sp>
        <p:nvSpPr>
          <p:cNvPr id="13" name="Rectangle: Rounded Corners 12">
            <a:extLst>
              <a:ext uri="{FF2B5EF4-FFF2-40B4-BE49-F238E27FC236}">
                <a16:creationId xmlns:a16="http://schemas.microsoft.com/office/drawing/2014/main" xmlns="" id="{FB722611-A566-0305-7C5E-2E48AB0D682B}"/>
              </a:ext>
            </a:extLst>
          </p:cNvPr>
          <p:cNvSpPr/>
          <p:nvPr/>
        </p:nvSpPr>
        <p:spPr>
          <a:xfrm>
            <a:off x="5447772" y="3263900"/>
            <a:ext cx="1296456" cy="5461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b="1">
                <a:solidFill>
                  <a:srgbClr val="C00000"/>
                </a:solidFill>
              </a:rPr>
              <a:t>ĐÁP ÁN</a:t>
            </a:r>
          </a:p>
        </p:txBody>
      </p:sp>
      <p:graphicFrame>
        <p:nvGraphicFramePr>
          <p:cNvPr id="16" name="Table 15"/>
          <p:cNvGraphicFramePr>
            <a:graphicFrameLocks noGrp="1"/>
          </p:cNvGraphicFramePr>
          <p:nvPr>
            <p:extLst>
              <p:ext uri="{D42A27DB-BD31-4B8C-83A1-F6EECF244321}">
                <p14:modId xmlns:p14="http://schemas.microsoft.com/office/powerpoint/2010/main" val="3264295069"/>
              </p:ext>
            </p:extLst>
          </p:nvPr>
        </p:nvGraphicFramePr>
        <p:xfrm>
          <a:off x="685800" y="3962400"/>
          <a:ext cx="10820400" cy="2400300"/>
        </p:xfrm>
        <a:graphic>
          <a:graphicData uri="http://schemas.openxmlformats.org/drawingml/2006/table">
            <a:tbl>
              <a:tblPr/>
              <a:tblGrid>
                <a:gridCol w="7086599"/>
                <a:gridCol w="1832919"/>
                <a:gridCol w="1900882"/>
              </a:tblGrid>
              <a:tr h="0">
                <a:tc>
                  <a:txBody>
                    <a:bodyPr/>
                    <a:lstStyle/>
                    <a:p>
                      <a:pPr algn="ctr" fontAlgn="t"/>
                      <a:r>
                        <a:rPr lang="en-US" sz="2000" b="1" smtClean="0">
                          <a:effectLst/>
                        </a:rPr>
                        <a:t>Các </a:t>
                      </a:r>
                      <a:r>
                        <a:rPr lang="en-US" sz="2000" b="1">
                          <a:effectLst/>
                        </a:rPr>
                        <a:t>yếu tố</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2000" b="1">
                          <a:effectLst/>
                        </a:rPr>
                        <a:t>Phản ứng </a:t>
                      </a:r>
                      <a:r>
                        <a:rPr lang="en-US" sz="2000" b="1" smtClean="0">
                          <a:effectLst/>
                        </a:rPr>
                        <a:t>a</a:t>
                      </a:r>
                      <a:endParaRPr lang="en-US" sz="2000" b="1">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2000" b="1">
                          <a:effectLst/>
                        </a:rPr>
                        <a:t>Phản ứng </a:t>
                      </a:r>
                      <a:r>
                        <a:rPr lang="en-US" sz="2000" b="1" smtClean="0">
                          <a:effectLst/>
                        </a:rPr>
                        <a:t>b</a:t>
                      </a:r>
                      <a:endParaRPr lang="en-US" sz="2000" b="1">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r>
              <a:tr h="0">
                <a:tc>
                  <a:txBody>
                    <a:bodyPr/>
                    <a:lstStyle/>
                    <a:p>
                      <a:pPr fontAlgn="t"/>
                      <a:r>
                        <a:rPr lang="en-US" sz="2000">
                          <a:effectLst/>
                        </a:rPr>
                        <a:t>(1) Tăng nhiệt độ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Thuận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nghịch</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fontAlgn="t"/>
                      <a:r>
                        <a:rPr lang="vi-VN" sz="2000">
                          <a:effectLst/>
                        </a:rPr>
                        <a:t>(2) Thêm lượng hơi nước vào hệ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thuận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thuận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fontAlgn="t"/>
                      <a:r>
                        <a:rPr lang="pt-BR" sz="2000">
                          <a:effectLst/>
                        </a:rPr>
                        <a:t>(3) Thêm khí H2 vào hệ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nghịch</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nghịch</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fontAlgn="t"/>
                      <a:r>
                        <a:rPr lang="en-US" sz="2000">
                          <a:effectLst/>
                        </a:rPr>
                        <a:t>(4) Tăng áp suất </a:t>
                      </a:r>
                      <a:r>
                        <a:rPr lang="en-US" sz="2000" smtClean="0">
                          <a:effectLst/>
                        </a:rPr>
                        <a:t>chung</a:t>
                      </a:r>
                      <a:endParaRPr lang="en-US" sz="200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nghịch</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không đổi</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fontAlgn="t"/>
                      <a:r>
                        <a:rPr lang="en-US" sz="2000">
                          <a:effectLst/>
                        </a:rPr>
                        <a:t>(5) Dùng chất xúc tác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không đổi</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2000">
                          <a:effectLst/>
                        </a:rPr>
                        <a:t>không đổi</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Tree>
    <p:extLst>
      <p:ext uri="{BB962C8B-B14F-4D97-AF65-F5344CB8AC3E}">
        <p14:creationId xmlns:p14="http://schemas.microsoft.com/office/powerpoint/2010/main" val="32992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xmlns="" id="{09F0A482-9AA8-1743-C969-40540425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8E0C770B-ABE7-BCDF-BBE8-C2D2AC43267B}"/>
              </a:ext>
            </a:extLst>
          </p:cNvPr>
          <p:cNvSpPr/>
          <p:nvPr/>
        </p:nvSpPr>
        <p:spPr>
          <a:xfrm>
            <a:off x="266700" y="215900"/>
            <a:ext cx="11658600" cy="6426200"/>
          </a:xfrm>
          <a:prstGeom prst="roundRect">
            <a:avLst>
              <a:gd name="adj" fmla="val 7631"/>
            </a:avLst>
          </a:prstGeom>
          <a:solidFill>
            <a:schemeClr val="bg2">
              <a:lumMod val="1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32AFA19-703C-7697-823D-7B9159DFE8B6}"/>
              </a:ext>
            </a:extLst>
          </p:cNvPr>
          <p:cNvGrpSpPr/>
          <p:nvPr/>
        </p:nvGrpSpPr>
        <p:grpSpPr>
          <a:xfrm>
            <a:off x="4567391" y="457200"/>
            <a:ext cx="3057219" cy="679450"/>
            <a:chOff x="1105206" y="838200"/>
            <a:chExt cx="3057219" cy="679450"/>
          </a:xfrm>
        </p:grpSpPr>
        <p:grpSp>
          <p:nvGrpSpPr>
            <p:cNvPr id="9" name="Group 8">
              <a:extLst>
                <a:ext uri="{FF2B5EF4-FFF2-40B4-BE49-F238E27FC236}">
                  <a16:creationId xmlns:a16="http://schemas.microsoft.com/office/drawing/2014/main" xmlns="" id="{350590B8-E6E0-0706-BC3F-54ABD830B56B}"/>
                </a:ext>
              </a:extLst>
            </p:cNvPr>
            <p:cNvGrpSpPr/>
            <p:nvPr/>
          </p:nvGrpSpPr>
          <p:grpSpPr>
            <a:xfrm>
              <a:off x="1513041" y="930275"/>
              <a:ext cx="2241550" cy="527050"/>
              <a:chOff x="1447800" y="930275"/>
              <a:chExt cx="2241550" cy="527050"/>
            </a:xfrm>
          </p:grpSpPr>
          <p:sp>
            <p:nvSpPr>
              <p:cNvPr id="6" name="Rectangle: Rounded Corners 5">
                <a:extLst>
                  <a:ext uri="{FF2B5EF4-FFF2-40B4-BE49-F238E27FC236}">
                    <a16:creationId xmlns:a16="http://schemas.microsoft.com/office/drawing/2014/main" xmlns=""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A130D6C-480F-BBC2-C16D-9623DD57C372}"/>
                  </a:ext>
                </a:extLst>
              </p:cNvPr>
              <p:cNvSpPr txBox="1"/>
              <p:nvPr/>
            </p:nvSpPr>
            <p:spPr>
              <a:xfrm>
                <a:off x="1735238" y="972493"/>
                <a:ext cx="1666675" cy="461665"/>
              </a:xfrm>
              <a:prstGeom prst="rect">
                <a:avLst/>
              </a:prstGeom>
              <a:noFill/>
            </p:spPr>
            <p:txBody>
              <a:bodyPr wrap="none" rtlCol="0">
                <a:spAutoFit/>
              </a:bodyPr>
              <a:lstStyle/>
              <a:p>
                <a:pPr algn="ctr"/>
                <a:r>
                  <a:rPr lang="en-US" sz="2400" b="1">
                    <a:solidFill>
                      <a:srgbClr val="002060"/>
                    </a:solidFill>
                  </a:rPr>
                  <a:t>BÀI TẬP </a:t>
                </a:r>
                <a:r>
                  <a:rPr lang="en-US" sz="2400" b="1" smtClean="0">
                    <a:solidFill>
                      <a:srgbClr val="002060"/>
                    </a:solidFill>
                  </a:rPr>
                  <a:t>5</a:t>
                </a:r>
                <a:endParaRPr lang="en-US" sz="2400" b="1">
                  <a:solidFill>
                    <a:srgbClr val="002060"/>
                  </a:solidFill>
                </a:endParaRPr>
              </a:p>
            </p:txBody>
          </p:sp>
        </p:grpSp>
        <p:pic>
          <p:nvPicPr>
            <p:cNvPr id="4" name="Picture 3">
              <a:extLst>
                <a:ext uri="{FF2B5EF4-FFF2-40B4-BE49-F238E27FC236}">
                  <a16:creationId xmlns:a16="http://schemas.microsoft.com/office/drawing/2014/main" xmlns="" id="{EA84233B-032B-26B2-4F13-BF9D8EBA7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xmlns="" id="{6B474D89-26B5-C383-EA14-086D500D0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xmlns="" id="{2E626FD9-A7C5-D659-37C0-D61C8487FBEB}"/>
              </a:ext>
            </a:extLst>
          </p:cNvPr>
          <p:cNvSpPr/>
          <p:nvPr/>
        </p:nvSpPr>
        <p:spPr>
          <a:xfrm>
            <a:off x="1023042" y="1295401"/>
            <a:ext cx="10145916" cy="202530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16D199-69F7-DC49-7DE7-0D5F037EC1FB}"/>
              </a:ext>
            </a:extLst>
          </p:cNvPr>
          <p:cNvSpPr txBox="1"/>
          <p:nvPr/>
        </p:nvSpPr>
        <p:spPr>
          <a:xfrm>
            <a:off x="1049184" y="1423225"/>
            <a:ext cx="10093632" cy="1754326"/>
          </a:xfrm>
          <a:prstGeom prst="rect">
            <a:avLst/>
          </a:prstGeom>
          <a:noFill/>
        </p:spPr>
        <p:txBody>
          <a:bodyPr wrap="square" rtlCol="0">
            <a:spAutoFit/>
          </a:bodyPr>
          <a:lstStyle/>
          <a:p>
            <a:pPr>
              <a:lnSpc>
                <a:spcPct val="150000"/>
              </a:lnSpc>
            </a:pPr>
            <a:r>
              <a:rPr lang="en-US" sz="2400"/>
              <a:t>Cho phản ứng </a:t>
            </a:r>
            <a:r>
              <a:rPr lang="en-US" sz="2400" smtClean="0"/>
              <a:t>sau: </a:t>
            </a:r>
            <a:r>
              <a:rPr lang="en-US" sz="2400"/>
              <a:t>COCl</a:t>
            </a:r>
            <a:r>
              <a:rPr lang="en-US" sz="2400" baseline="-25000"/>
              <a:t>2</a:t>
            </a:r>
            <a:r>
              <a:rPr lang="en-US" sz="2400"/>
              <a:t> ⇌ Cl</a:t>
            </a:r>
            <a:r>
              <a:rPr lang="en-US" sz="2400" baseline="-25000"/>
              <a:t>2</a:t>
            </a:r>
            <a:r>
              <a:rPr lang="en-US" sz="2400"/>
              <a:t> + CO </a:t>
            </a:r>
            <a:r>
              <a:rPr lang="en-US" sz="2400" smtClean="0"/>
              <a:t>		K</a:t>
            </a:r>
            <a:r>
              <a:rPr lang="en-US" sz="2400" baseline="-25000" smtClean="0"/>
              <a:t>c</a:t>
            </a:r>
            <a:r>
              <a:rPr lang="en-US" sz="2400"/>
              <a:t> = </a:t>
            </a:r>
            <a:r>
              <a:rPr lang="en-US" sz="2400" smtClean="0"/>
              <a:t>8,2.10</a:t>
            </a:r>
            <a:r>
              <a:rPr lang="en-US" sz="2400" baseline="30000" smtClean="0"/>
              <a:t>-2</a:t>
            </a:r>
            <a:r>
              <a:rPr lang="en-US" sz="2400" smtClean="0"/>
              <a:t> ở </a:t>
            </a:r>
            <a:r>
              <a:rPr lang="en-US" sz="2400"/>
              <a:t>900k</a:t>
            </a:r>
          </a:p>
          <a:p>
            <a:pPr>
              <a:lnSpc>
                <a:spcPct val="150000"/>
              </a:lnSpc>
            </a:pPr>
            <a:r>
              <a:rPr lang="en-US" sz="2400"/>
              <a:t>Tại trạng thái cân bằng nếu nồng độ CO và Cl</a:t>
            </a:r>
            <a:r>
              <a:rPr lang="en-US" sz="2400" baseline="-25000"/>
              <a:t>2</a:t>
            </a:r>
            <a:r>
              <a:rPr lang="en-US" sz="2400"/>
              <a:t> đều bằng 0,15 M thì nồng độ độ COCl</a:t>
            </a:r>
            <a:r>
              <a:rPr lang="en-US" sz="2400" baseline="-25000"/>
              <a:t>2</a:t>
            </a:r>
            <a:r>
              <a:rPr lang="en-US" sz="2400"/>
              <a:t> là bao nhiêu</a:t>
            </a:r>
            <a:r>
              <a:rPr lang="en-US" sz="2400" smtClean="0"/>
              <a:t>?</a:t>
            </a:r>
            <a:endParaRPr lang="en-US" sz="2400"/>
          </a:p>
        </p:txBody>
      </p:sp>
      <p:sp>
        <p:nvSpPr>
          <p:cNvPr id="13" name="Rectangle: Rounded Corners 12">
            <a:extLst>
              <a:ext uri="{FF2B5EF4-FFF2-40B4-BE49-F238E27FC236}">
                <a16:creationId xmlns:a16="http://schemas.microsoft.com/office/drawing/2014/main" xmlns="" id="{FB722611-A566-0305-7C5E-2E48AB0D682B}"/>
              </a:ext>
            </a:extLst>
          </p:cNvPr>
          <p:cNvSpPr/>
          <p:nvPr/>
        </p:nvSpPr>
        <p:spPr>
          <a:xfrm>
            <a:off x="5447772" y="3820645"/>
            <a:ext cx="1296456" cy="5461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b="1">
                <a:solidFill>
                  <a:srgbClr val="C00000"/>
                </a:solidFill>
              </a:rPr>
              <a:t>ĐÁP ÁN</a:t>
            </a:r>
          </a:p>
        </p:txBody>
      </p:sp>
      <p:grpSp>
        <p:nvGrpSpPr>
          <p:cNvPr id="16" name="Group 15">
            <a:extLst>
              <a:ext uri="{FF2B5EF4-FFF2-40B4-BE49-F238E27FC236}">
                <a16:creationId xmlns:a16="http://schemas.microsoft.com/office/drawing/2014/main" xmlns="" id="{A56B8D1A-1F3D-9CFE-F181-C0895D13FE6D}"/>
              </a:ext>
            </a:extLst>
          </p:cNvPr>
          <p:cNvGrpSpPr/>
          <p:nvPr/>
        </p:nvGrpSpPr>
        <p:grpSpPr>
          <a:xfrm>
            <a:off x="1590305" y="4592698"/>
            <a:ext cx="9011391" cy="1086195"/>
            <a:chOff x="2605941" y="2374820"/>
            <a:chExt cx="9011391" cy="1086195"/>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CF0042AE-19C8-D4C9-7E67-7391BF811BBE}"/>
                    </a:ext>
                  </a:extLst>
                </p:cNvPr>
                <p:cNvSpPr txBox="1"/>
                <p:nvPr/>
              </p:nvSpPr>
              <p:spPr>
                <a:xfrm>
                  <a:off x="3256190" y="2374820"/>
                  <a:ext cx="8361142" cy="1086195"/>
                </a:xfrm>
                <a:prstGeom prst="rect">
                  <a:avLst/>
                </a:prstGeom>
                <a:noFill/>
              </p:spPr>
              <p:txBody>
                <a:bodyPr wrap="square" rtlCol="0">
                  <a:spAutoFit/>
                </a:bodyPr>
                <a:lstStyle/>
                <a:p>
                  <a:r>
                    <a:rPr lang="en-US" sz="2400" smtClean="0">
                      <a:solidFill>
                        <a:schemeClr val="bg1"/>
                      </a:solidFill>
                    </a:rPr>
                    <a:t>Ta có biểu thức: K</a:t>
                  </a:r>
                  <a:r>
                    <a:rPr lang="en-US" sz="2400" baseline="-25000">
                      <a:solidFill>
                        <a:schemeClr val="bg1"/>
                      </a:solidFill>
                    </a:rPr>
                    <a:t>C</a:t>
                  </a:r>
                  <a:r>
                    <a:rPr lang="en-US" sz="2400">
                      <a:solidFill>
                        <a:schemeClr val="bg1"/>
                      </a:solidFill>
                    </a:rPr>
                    <a:t> = </a:t>
                  </a:r>
                  <a14:m>
                    <m:oMath xmlns:m="http://schemas.openxmlformats.org/officeDocument/2006/math">
                      <m:f>
                        <m:fPr>
                          <m:ctrlPr>
                            <a:rPr lang="en-US" sz="2400" i="1">
                              <a:solidFill>
                                <a:schemeClr val="bg1"/>
                              </a:solidFill>
                              <a:latin typeface="Cambria Math" panose="02040503050406030204" pitchFamily="18" charset="0"/>
                            </a:rPr>
                          </m:ctrlPr>
                        </m:fPr>
                        <m:num>
                          <m:r>
                            <a:rPr lang="en-US" sz="2400">
                              <a:solidFill>
                                <a:schemeClr val="bg1"/>
                              </a:solidFill>
                              <a:latin typeface="Cambria Math" panose="02040503050406030204" pitchFamily="18" charset="0"/>
                            </a:rPr>
                            <m:t>[</m:t>
                          </m:r>
                          <m:r>
                            <m:rPr>
                              <m:sty m:val="p"/>
                            </m:rPr>
                            <a:rPr lang="en-US" sz="2400">
                              <a:solidFill>
                                <a:schemeClr val="bg1"/>
                              </a:solidFill>
                              <a:latin typeface="Cambria Math" panose="02040503050406030204" pitchFamily="18" charset="0"/>
                            </a:rPr>
                            <m:t>CO</m:t>
                          </m:r>
                          <m:r>
                            <a:rPr lang="en-US" sz="2400">
                              <a:solidFill>
                                <a:schemeClr val="bg1"/>
                              </a:solidFill>
                              <a:latin typeface="Cambria Math" panose="02040503050406030204" pitchFamily="18" charset="0"/>
                            </a:rPr>
                            <m:t>].[</m:t>
                          </m:r>
                          <m:r>
                            <m:rPr>
                              <m:sty m:val="p"/>
                            </m:rPr>
                            <a:rPr lang="en-US" sz="2400">
                              <a:solidFill>
                                <a:schemeClr val="bg1"/>
                              </a:solidFill>
                              <a:latin typeface="Cambria Math" panose="02040503050406030204" pitchFamily="18" charset="0"/>
                            </a:rPr>
                            <m:t>C</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l</m:t>
                              </m:r>
                            </m:e>
                            <m:sub>
                              <m:r>
                                <a:rPr lang="en-US" sz="2400">
                                  <a:solidFill>
                                    <a:schemeClr val="bg1"/>
                                  </a:solidFill>
                                  <a:latin typeface="Cambria Math" panose="02040503050406030204" pitchFamily="18" charset="0"/>
                                </a:rPr>
                                <m:t>2</m:t>
                              </m:r>
                            </m:sub>
                          </m:sSub>
                          <m:r>
                            <a:rPr lang="en-US" sz="2400">
                              <a:solidFill>
                                <a:schemeClr val="bg1"/>
                              </a:solidFill>
                              <a:latin typeface="Cambria Math" panose="02040503050406030204" pitchFamily="18" charset="0"/>
                            </a:rPr>
                            <m:t>]</m:t>
                          </m:r>
                        </m:num>
                        <m:den>
                          <m:sSub>
                            <m:sSubPr>
                              <m:ctrlPr>
                                <a:rPr lang="en-US" sz="2400" i="1">
                                  <a:solidFill>
                                    <a:schemeClr val="bg1"/>
                                  </a:solidFill>
                                  <a:latin typeface="Cambria Math" panose="02040503050406030204" pitchFamily="18" charset="0"/>
                                </a:rPr>
                              </m:ctrlPr>
                            </m:sSubPr>
                            <m:e>
                              <m:r>
                                <a:rPr lang="en-US" sz="2400">
                                  <a:solidFill>
                                    <a:schemeClr val="bg1"/>
                                  </a:solidFill>
                                  <a:latin typeface="Cambria Math" panose="02040503050406030204" pitchFamily="18" charset="0"/>
                                </a:rPr>
                                <m:t>[</m:t>
                              </m:r>
                              <m:r>
                                <m:rPr>
                                  <m:sty m:val="p"/>
                                </m:rPr>
                                <a:rPr lang="en-US" sz="2400">
                                  <a:solidFill>
                                    <a:schemeClr val="bg1"/>
                                  </a:solidFill>
                                  <a:latin typeface="Cambria Math" panose="02040503050406030204" pitchFamily="18" charset="0"/>
                                </a:rPr>
                                <m:t>COCl</m:t>
                              </m:r>
                            </m:e>
                            <m:sub>
                              <m:r>
                                <a:rPr lang="en-US" sz="2400">
                                  <a:solidFill>
                                    <a:schemeClr val="bg1"/>
                                  </a:solidFill>
                                  <a:latin typeface="Cambria Math" panose="02040503050406030204" pitchFamily="18" charset="0"/>
                                </a:rPr>
                                <m:t>2</m:t>
                              </m:r>
                            </m:sub>
                          </m:sSub>
                          <m:r>
                            <a:rPr lang="en-US" sz="2400">
                              <a:solidFill>
                                <a:schemeClr val="bg1"/>
                              </a:solidFill>
                              <a:latin typeface="Cambria Math" panose="02040503050406030204" pitchFamily="18" charset="0"/>
                            </a:rPr>
                            <m:t>]</m:t>
                          </m:r>
                        </m:den>
                      </m:f>
                    </m:oMath>
                  </a14:m>
                  <a:endParaRPr lang="en-US" sz="2400">
                    <a:solidFill>
                      <a:schemeClr val="bg1"/>
                    </a:solidFill>
                  </a:endParaRPr>
                </a:p>
                <a:p>
                  <a:r>
                    <a:rPr lang="en-US" sz="2400">
                      <a:solidFill>
                        <a:schemeClr val="bg1"/>
                      </a:solidFill>
                    </a:rPr>
                    <a:t>→ [COCl</a:t>
                  </a:r>
                  <a:r>
                    <a:rPr lang="en-US" sz="2400" baseline="-25000">
                      <a:solidFill>
                        <a:schemeClr val="bg1"/>
                      </a:solidFill>
                    </a:rPr>
                    <a:t>2</a:t>
                  </a:r>
                  <a:r>
                    <a:rPr lang="en-US" sz="2400">
                      <a:solidFill>
                        <a:schemeClr val="bg1"/>
                      </a:solidFill>
                    </a:rPr>
                    <a:t>] = 0,15.0,15/8,2.10</a:t>
                  </a:r>
                  <a:r>
                    <a:rPr lang="en-US" sz="2400" baseline="30000">
                      <a:solidFill>
                        <a:schemeClr val="bg1"/>
                      </a:solidFill>
                    </a:rPr>
                    <a:t>−2</a:t>
                  </a:r>
                  <a:r>
                    <a:rPr lang="en-US" sz="2400">
                      <a:solidFill>
                        <a:schemeClr val="bg1"/>
                      </a:solidFill>
                    </a:rPr>
                    <a:t> = 0,2744 M</a:t>
                  </a:r>
                  <a:endParaRPr lang="en-US" sz="2200">
                    <a:solidFill>
                      <a:schemeClr val="bg1"/>
                    </a:solidFill>
                  </a:endParaRPr>
                </a:p>
              </p:txBody>
            </p:sp>
          </mc:Choice>
          <mc:Fallback xmlns="">
            <p:sp>
              <p:nvSpPr>
                <p:cNvPr id="17" name="TextBox 16">
                  <a:extLst>
                    <a:ext uri="{FF2B5EF4-FFF2-40B4-BE49-F238E27FC236}">
                      <a16:creationId xmlns:a16="http://schemas.microsoft.com/office/drawing/2014/main" xmlns="" id="{CF0042AE-19C8-D4C9-7E67-7391BF811BBE}"/>
                    </a:ext>
                  </a:extLst>
                </p:cNvPr>
                <p:cNvSpPr txBox="1">
                  <a:spLocks noRot="1" noChangeAspect="1" noMove="1" noResize="1" noEditPoints="1" noAdjustHandles="1" noChangeArrowheads="1" noChangeShapeType="1" noTextEdit="1"/>
                </p:cNvSpPr>
                <p:nvPr/>
              </p:nvSpPr>
              <p:spPr>
                <a:xfrm>
                  <a:off x="3256190" y="2374820"/>
                  <a:ext cx="8361142" cy="1086195"/>
                </a:xfrm>
                <a:prstGeom prst="rect">
                  <a:avLst/>
                </a:prstGeom>
                <a:blipFill rotWithShape="0">
                  <a:blip r:embed="rId4"/>
                  <a:stretch>
                    <a:fillRect l="-1167" b="-11732"/>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xmlns="" id="{0204F2FF-AC29-D542-B7D6-5AC84FD34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5941" y="2463313"/>
              <a:ext cx="640809" cy="688911"/>
            </a:xfrm>
            <a:prstGeom prst="rect">
              <a:avLst/>
            </a:prstGeom>
          </p:spPr>
        </p:pic>
      </p:grpSp>
    </p:spTree>
    <p:extLst>
      <p:ext uri="{BB962C8B-B14F-4D97-AF65-F5344CB8AC3E}">
        <p14:creationId xmlns:p14="http://schemas.microsoft.com/office/powerpoint/2010/main" val="3169826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2F41912-3401-963D-EC56-611625AF8C97}"/>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D:\PNG\PPT\3.16\Cool 3D Chemistry Middle School Student Pack\Cool 3D Chemistry Middle School Student Pack-33.png">
            <a:extLst>
              <a:ext uri="{FF2B5EF4-FFF2-40B4-BE49-F238E27FC236}">
                <a16:creationId xmlns:a16="http://schemas.microsoft.com/office/drawing/2014/main" xmlns="" id="{A9EE09B8-AA87-2CEC-661B-34158001EA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70907" y="2833974"/>
            <a:ext cx="5133728" cy="291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PNG\PPT\3.16\Cool 3D Chemistry Middle School Student Pack\Cool 3D Chemistry Middle School Student Pack-33.png">
            <a:extLst>
              <a:ext uri="{FF2B5EF4-FFF2-40B4-BE49-F238E27FC236}">
                <a16:creationId xmlns:a16="http://schemas.microsoft.com/office/drawing/2014/main" xmlns="" id="{154B8DEB-61BA-F9D0-9E74-E15EE6948E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8729179" y="2833973"/>
            <a:ext cx="5133728" cy="2914325"/>
          </a:xfrm>
          <a:prstGeom prst="rect">
            <a:avLst/>
          </a:prstGeom>
          <a:noFill/>
          <a:extLst>
            <a:ext uri="{909E8E84-426E-40DD-AFC4-6F175D3DCCD1}">
              <a14:hiddenFill xmlns:a14="http://schemas.microsoft.com/office/drawing/2010/main">
                <a:solidFill>
                  <a:srgbClr val="FFFFFF"/>
                </a:solidFill>
              </a14:hiddenFill>
            </a:ext>
          </a:extLst>
        </p:spPr>
      </p:pic>
      <p:sp>
        <p:nvSpPr>
          <p:cNvPr id="10" name="Channel Name">
            <a:extLst>
              <a:ext uri="{FF2B5EF4-FFF2-40B4-BE49-F238E27FC236}">
                <a16:creationId xmlns:a16="http://schemas.microsoft.com/office/drawing/2014/main" xmlns="" id="{BBDD204E-ED68-E0B0-415E-A0DB730C16AB}"/>
              </a:ext>
            </a:extLst>
          </p:cNvPr>
          <p:cNvSpPr txBox="1"/>
          <p:nvPr/>
        </p:nvSpPr>
        <p:spPr>
          <a:xfrm>
            <a:off x="1187663" y="1891919"/>
            <a:ext cx="9816675" cy="2466894"/>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en-US" spc="0"/>
              <a:t>CẢM ƠN THẦY CÔ</a:t>
            </a:r>
          </a:p>
          <a:p>
            <a:r>
              <a:rPr lang="en-US" spc="0"/>
              <a:t>CÙNG CÁC EM HỌC SINH</a:t>
            </a:r>
          </a:p>
          <a:p>
            <a:r>
              <a:rPr lang="en-US" spc="0"/>
              <a:t>ĐÃ CHÚ Ý LẮNG NGHE</a:t>
            </a:r>
            <a:endParaRPr lang="vi-VN" spc="0" dirty="0"/>
          </a:p>
        </p:txBody>
      </p:sp>
      <p:pic>
        <p:nvPicPr>
          <p:cNvPr id="13" name="Picture 4" descr="D:\PNG\PPT\3.16\Cool 3D Chemistry Middle School Student Pack\Cool 3D Chemistry Middle School Student Pack-22.png">
            <a:extLst>
              <a:ext uri="{FF2B5EF4-FFF2-40B4-BE49-F238E27FC236}">
                <a16:creationId xmlns:a16="http://schemas.microsoft.com/office/drawing/2014/main" xmlns="" id="{B654EA87-246F-F1DD-A473-744584EA9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33" y="4072120"/>
            <a:ext cx="2269053" cy="2553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PNG\PPT\3.16\Cool 3D Chemistry Middle School Student Pack\Cool 3D Chemistry Middle School Student Pack-20.png">
            <a:extLst>
              <a:ext uri="{FF2B5EF4-FFF2-40B4-BE49-F238E27FC236}">
                <a16:creationId xmlns:a16="http://schemas.microsoft.com/office/drawing/2014/main" xmlns="" id="{5D418036-BA1E-2049-445A-3B02012E0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48" y="4284033"/>
            <a:ext cx="1215879" cy="25739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PPT\3.16\Cool 3D Chemistry Middle School Student Pack\Cool 3D Chemistry Middle School Student Pack-19.png">
            <a:extLst>
              <a:ext uri="{FF2B5EF4-FFF2-40B4-BE49-F238E27FC236}">
                <a16:creationId xmlns:a16="http://schemas.microsoft.com/office/drawing/2014/main" xmlns="" id="{3C84419A-96EC-EFFB-382E-67003F616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274" y="4408322"/>
            <a:ext cx="2376290" cy="2240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D:\PNG\PPT\3.16\Cool 3D Chemistry Middle School Student Pack\Cool 3D Chemistry Middle School Student Pack-29.png">
            <a:extLst>
              <a:ext uri="{FF2B5EF4-FFF2-40B4-BE49-F238E27FC236}">
                <a16:creationId xmlns:a16="http://schemas.microsoft.com/office/drawing/2014/main" xmlns="" id="{CBAC7152-3B0D-E835-2549-62EB6499EB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1905" y="5195828"/>
            <a:ext cx="597485" cy="595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PNG\PPT\3.16\Cool 3D Chemistry Middle School Student Pack\Cool 3D Chemistry Middle School Student Pack-30.png">
            <a:extLst>
              <a:ext uri="{FF2B5EF4-FFF2-40B4-BE49-F238E27FC236}">
                <a16:creationId xmlns:a16="http://schemas.microsoft.com/office/drawing/2014/main" xmlns="" id="{5385E693-2FEA-0A8B-76D9-C0C5ECF31B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4416" y="515230"/>
            <a:ext cx="701559" cy="7015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D:\PNG\PPT\3.16\Cool 3D Chemistry Middle School Student Pack\Cool 3D Chemistry Middle School Student Pack-29.png">
            <a:extLst>
              <a:ext uri="{FF2B5EF4-FFF2-40B4-BE49-F238E27FC236}">
                <a16:creationId xmlns:a16="http://schemas.microsoft.com/office/drawing/2014/main" xmlns="" id="{94954EC7-731F-7FFE-CF3C-4541A44ABD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4092" y="3697305"/>
            <a:ext cx="452822" cy="451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PNG\PPT\3.16\Cool 3D Chemistry Middle School Student Pack\Cool 3D Chemistry Middle School Student Pack-30.png">
            <a:extLst>
              <a:ext uri="{FF2B5EF4-FFF2-40B4-BE49-F238E27FC236}">
                <a16:creationId xmlns:a16="http://schemas.microsoft.com/office/drawing/2014/main" xmlns="" id="{4BA7AD00-4B47-A23D-10FC-36DCD456EB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3408" y="4670618"/>
            <a:ext cx="350779" cy="35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02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4</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591190" y="1120958"/>
            <a:ext cx="9082484" cy="2667230"/>
          </a:xfrm>
          <a:prstGeom prst="roundRect">
            <a:avLst>
              <a:gd name="adj" fmla="val 1621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74364" y="4090860"/>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811260" y="1644767"/>
            <a:ext cx="8665136" cy="1754326"/>
          </a:xfrm>
          <a:prstGeom prst="rect">
            <a:avLst/>
          </a:prstGeom>
          <a:noFill/>
          <a:ln>
            <a:noFill/>
          </a:ln>
        </p:spPr>
        <p:txBody>
          <a:bodyPr wrap="square">
            <a:spAutoFit/>
          </a:bodyPr>
          <a:lstStyle/>
          <a:p>
            <a:pPr algn="ctr"/>
            <a:r>
              <a:rPr lang="en-US" sz="3600" dirty="0" err="1">
                <a:solidFill>
                  <a:srgbClr val="EE4036"/>
                </a:solidFill>
                <a:latin typeface="Averta Std ExtraBold" panose="00000900000000000000" pitchFamily="50" charset="0"/>
              </a:rPr>
              <a:t>Cân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bằng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hóa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học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là</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một</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trạng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thái</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của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phản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ứng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thuận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nghịch</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khi</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tốc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độ</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phản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ứng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thuận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và</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phản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ứng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nghịch</a:t>
            </a:r>
            <a:r>
              <a:rPr lang="en-US" sz="3600" dirty="0" smtClean="0">
                <a:solidFill>
                  <a:srgbClr val="EE4036"/>
                </a:solidFill>
                <a:latin typeface="Averta Std ExtraBold" panose="00000900000000000000" pitchFamily="50" charset="0"/>
              </a:rPr>
              <a:t>____</a:t>
            </a:r>
            <a:endParaRPr lang="en-US" sz="3600" dirty="0">
              <a:solidFill>
                <a:srgbClr val="EE4036"/>
              </a:solidFill>
              <a:latin typeface="Averta Std ExtraBold" panose="00000900000000000000" pitchFamily="50" charset="0"/>
            </a:endParaRPr>
          </a:p>
        </p:txBody>
      </p:sp>
      <p:sp>
        <p:nvSpPr>
          <p:cNvPr id="37" name="!!o4b">
            <a:extLst>
              <a:ext uri="{FF2B5EF4-FFF2-40B4-BE49-F238E27FC236}">
                <a16:creationId xmlns="" xmlns:a16="http://schemas.microsoft.com/office/drawing/2014/main" id="{6F40FFA8-451A-4BC0-BD18-CD55C51FC9A2}"/>
              </a:ext>
            </a:extLst>
          </p:cNvPr>
          <p:cNvSpPr/>
          <p:nvPr/>
        </p:nvSpPr>
        <p:spPr>
          <a:xfrm>
            <a:off x="4801097" y="52724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38" name="!!o4a">
            <a:extLst>
              <a:ext uri="{FF2B5EF4-FFF2-40B4-BE49-F238E27FC236}">
                <a16:creationId xmlns="" xmlns:a16="http://schemas.microsoft.com/office/drawing/2014/main" id="{03CD02AD-A0B0-4461-82E4-ADE45F3505A9}"/>
              </a:ext>
            </a:extLst>
          </p:cNvPr>
          <p:cNvSpPr/>
          <p:nvPr/>
        </p:nvSpPr>
        <p:spPr>
          <a:xfrm>
            <a:off x="3665141" y="52724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 xmlns:a16="http://schemas.microsoft.com/office/drawing/2014/main" id="{7D7392F9-B328-40CF-A436-C3974F476E3C}"/>
              </a:ext>
            </a:extLst>
          </p:cNvPr>
          <p:cNvSpPr txBox="1"/>
          <p:nvPr/>
        </p:nvSpPr>
        <p:spPr>
          <a:xfrm>
            <a:off x="3840485" y="532301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 xmlns:a16="http://schemas.microsoft.com/office/drawing/2014/main" id="{FF091EC5-DEE3-4725-BA96-0C98047169DD}"/>
              </a:ext>
            </a:extLst>
          </p:cNvPr>
          <p:cNvSpPr txBox="1"/>
          <p:nvPr/>
        </p:nvSpPr>
        <p:spPr>
          <a:xfrm>
            <a:off x="4974734" y="532301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ằ</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b">
            <a:extLst>
              <a:ext uri="{FF2B5EF4-FFF2-40B4-BE49-F238E27FC236}">
                <a16:creationId xmlns="" xmlns:a16="http://schemas.microsoft.com/office/drawing/2014/main" id="{6F40FFA8-451A-4BC0-BD18-CD55C51FC9A2}"/>
              </a:ext>
            </a:extLst>
          </p:cNvPr>
          <p:cNvSpPr/>
          <p:nvPr/>
        </p:nvSpPr>
        <p:spPr>
          <a:xfrm>
            <a:off x="5927123" y="52724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b">
            <a:extLst>
              <a:ext uri="{FF2B5EF4-FFF2-40B4-BE49-F238E27FC236}">
                <a16:creationId xmlns="" xmlns:a16="http://schemas.microsoft.com/office/drawing/2014/main" id="{FF091EC5-DEE3-4725-BA96-0C98047169DD}"/>
              </a:ext>
            </a:extLst>
          </p:cNvPr>
          <p:cNvSpPr txBox="1"/>
          <p:nvPr/>
        </p:nvSpPr>
        <p:spPr>
          <a:xfrm>
            <a:off x="6098918" y="5302874"/>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4" name="!!o4a">
            <a:extLst>
              <a:ext uri="{FF2B5EF4-FFF2-40B4-BE49-F238E27FC236}">
                <a16:creationId xmlns="" xmlns:a16="http://schemas.microsoft.com/office/drawing/2014/main" id="{03CD02AD-A0B0-4461-82E4-ADE45F3505A9}"/>
              </a:ext>
            </a:extLst>
          </p:cNvPr>
          <p:cNvSpPr/>
          <p:nvPr/>
        </p:nvSpPr>
        <p:spPr>
          <a:xfrm>
            <a:off x="7051107" y="5273317"/>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7" name="!!4a">
            <a:extLst>
              <a:ext uri="{FF2B5EF4-FFF2-40B4-BE49-F238E27FC236}">
                <a16:creationId xmlns="" xmlns:a16="http://schemas.microsoft.com/office/drawing/2014/main" id="{7D7392F9-B328-40CF-A436-C3974F476E3C}"/>
              </a:ext>
            </a:extLst>
          </p:cNvPr>
          <p:cNvSpPr txBox="1"/>
          <p:nvPr/>
        </p:nvSpPr>
        <p:spPr>
          <a:xfrm>
            <a:off x="7226451" y="5323845"/>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8" name="Picture 107">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9" name="Picture 108">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10" name="Picture 109">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11" name="Picture 110">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12" name="Picture 111">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3" name="Picture 112">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6" name="Picture 125">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31" name="Picture 130">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2" name="Picture 131">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3" name="Picture 132">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4" name="Picture 133">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5" name="Picture 134">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6" name="Picture 135">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17553575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10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7"/>
                                        </p:tgtEl>
                                        <p:attrNameLst>
                                          <p:attrName>style.visibility</p:attrName>
                                        </p:attrNameLst>
                                      </p:cBhvr>
                                      <p:to>
                                        <p:strVal val="visible"/>
                                      </p:to>
                                    </p:set>
                                    <p:anim calcmode="lin" valueType="num">
                                      <p:cBhvr>
                                        <p:cTn id="40" dur="500" fill="hold"/>
                                        <p:tgtEl>
                                          <p:spTgt spid="107"/>
                                        </p:tgtEl>
                                        <p:attrNameLst>
                                          <p:attrName>ppt_w</p:attrName>
                                        </p:attrNameLst>
                                      </p:cBhvr>
                                      <p:tavLst>
                                        <p:tav tm="0">
                                          <p:val>
                                            <p:fltVal val="0"/>
                                          </p:val>
                                        </p:tav>
                                        <p:tav tm="100000">
                                          <p:val>
                                            <p:strVal val="#ppt_w"/>
                                          </p:val>
                                        </p:tav>
                                      </p:tavLst>
                                    </p:anim>
                                    <p:anim calcmode="lin" valueType="num">
                                      <p:cBhvr>
                                        <p:cTn id="41" dur="500" fill="hold"/>
                                        <p:tgtEl>
                                          <p:spTgt spid="107"/>
                                        </p:tgtEl>
                                        <p:attrNameLst>
                                          <p:attrName>ppt_h</p:attrName>
                                        </p:attrNameLst>
                                      </p:cBhvr>
                                      <p:tavLst>
                                        <p:tav tm="0">
                                          <p:val>
                                            <p:fltVal val="0"/>
                                          </p:val>
                                        </p:tav>
                                        <p:tav tm="100000">
                                          <p:val>
                                            <p:strVal val="#ppt_h"/>
                                          </p:val>
                                        </p:tav>
                                      </p:tavLst>
                                    </p:anim>
                                    <p:animEffect transition="in" filter="fade">
                                      <p:cBhvr>
                                        <p:cTn id="42" dur="500"/>
                                        <p:tgtEl>
                                          <p:spTgt spid="107"/>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7"/>
                                        </p:tgtEl>
                                      </p:cBhvr>
                                    </p:animEffect>
                                    <p:animScale>
                                      <p:cBhvr>
                                        <p:cTn id="45" dur="250" autoRev="1" fill="hold"/>
                                        <p:tgtEl>
                                          <p:spTgt spid="107"/>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10"/>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08"/>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1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12"/>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1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14"/>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2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21"/>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2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2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6"/>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5"/>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9"/>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3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31"/>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32"/>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4"/>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33"/>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5"/>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4"/>
                  </p:tgtEl>
                </p:cond>
              </p:nextCondLst>
            </p:seq>
          </p:childTnLst>
        </p:cTn>
      </p:par>
    </p:tnLst>
    <p:bldLst>
      <p:bldP spid="49" grpId="0"/>
      <p:bldP spid="49" grpId="1"/>
      <p:bldP spid="50" grpId="0"/>
      <p:bldP spid="50" grpId="1"/>
      <p:bldP spid="103" grpId="0"/>
      <p:bldP spid="103" grpId="1"/>
      <p:bldP spid="107" grpId="0"/>
      <p:bldP spid="10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5</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457911" y="1148953"/>
            <a:ext cx="9175088" cy="2291122"/>
          </a:xfrm>
          <a:prstGeom prst="roundRect">
            <a:avLst>
              <a:gd name="adj" fmla="val 1345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43013" y="3915853"/>
            <a:ext cx="3288936" cy="880471"/>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425580" y="1988954"/>
            <a:ext cx="9207419" cy="1938992"/>
          </a:xfrm>
          <a:prstGeom prst="rect">
            <a:avLst/>
          </a:prstGeom>
          <a:noFill/>
          <a:ln>
            <a:noFill/>
          </a:ln>
        </p:spPr>
        <p:txBody>
          <a:bodyPr wrap="square">
            <a:spAutoFit/>
          </a:bodyPr>
          <a:lstStyle/>
          <a:p>
            <a:pPr algn="ctr"/>
            <a:r>
              <a:rPr lang="en-US" sz="3600" dirty="0" err="1">
                <a:solidFill>
                  <a:srgbClr val="EE4036"/>
                </a:solidFill>
                <a:latin typeface="Averta Std ExtraBold" panose="00000900000000000000" pitchFamily="50" charset="0"/>
              </a:rPr>
              <a:t>Hệ</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gồm</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các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chất</a:t>
            </a:r>
            <a:r>
              <a:rPr lang="en-US" sz="3600" dirty="0">
                <a:solidFill>
                  <a:srgbClr val="EE4036"/>
                </a:solidFill>
                <a:latin typeface="Averta Std ExtraBold" panose="00000900000000000000" pitchFamily="50" charset="0"/>
              </a:rPr>
              <a:t> tan </a:t>
            </a:r>
            <a:r>
              <a:rPr lang="en-US" sz="3600" dirty="0" err="1">
                <a:solidFill>
                  <a:srgbClr val="EE4036"/>
                </a:solidFill>
                <a:latin typeface="Averta Std ExtraBold" panose="00000900000000000000" pitchFamily="50" charset="0"/>
              </a:rPr>
              <a:t>trong</a:t>
            </a:r>
            <a:r>
              <a:rPr lang="en-US" sz="3600" dirty="0">
                <a:solidFill>
                  <a:srgbClr val="EE4036"/>
                </a:solidFill>
                <a:latin typeface="Averta Std ExtraBold" panose="00000900000000000000" pitchFamily="50" charset="0"/>
              </a:rPr>
              <a:t> dung </a:t>
            </a:r>
            <a:r>
              <a:rPr lang="en-US" sz="3600" dirty="0" err="1">
                <a:solidFill>
                  <a:srgbClr val="EE4036"/>
                </a:solidFill>
                <a:latin typeface="Averta Std ExtraBold" panose="00000900000000000000" pitchFamily="50" charset="0"/>
              </a:rPr>
              <a:t>dịch</a:t>
            </a:r>
            <a:r>
              <a:rPr lang="en-US" sz="3600" dirty="0">
                <a:solidFill>
                  <a:srgbClr val="EE4036"/>
                </a:solidFill>
                <a:latin typeface="Averta Std ExtraBold" panose="00000900000000000000" pitchFamily="50" charset="0"/>
              </a:rPr>
              <a:t>.</a:t>
            </a:r>
          </a:p>
          <a:p>
            <a:pPr algn="ctr"/>
            <a:r>
              <a:rPr lang="en-US" sz="4000" dirty="0">
                <a:solidFill>
                  <a:srgbClr val="EE4036"/>
                </a:solidFill>
                <a:latin typeface="Averta Std ExtraBold" panose="00000900000000000000" pitchFamily="50" charset="0"/>
              </a:rPr>
              <a:t/>
            </a:r>
            <a:br>
              <a:rPr lang="en-US" sz="4000" dirty="0">
                <a:solidFill>
                  <a:srgbClr val="EE4036"/>
                </a:solidFill>
                <a:latin typeface="Averta Std ExtraBold" panose="00000900000000000000" pitchFamily="50" charset="0"/>
              </a:rPr>
            </a:br>
            <a:endParaRPr lang="en-US" sz="4000" dirty="0">
              <a:solidFill>
                <a:srgbClr val="EE4036"/>
              </a:solidFill>
              <a:latin typeface="Averta Std ExtraBold" panose="00000900000000000000" pitchFamily="50" charset="0"/>
            </a:endParaRPr>
          </a:p>
        </p:txBody>
      </p:sp>
      <p:sp>
        <p:nvSpPr>
          <p:cNvPr id="38" name="!!o4a">
            <a:extLst>
              <a:ext uri="{FF2B5EF4-FFF2-40B4-BE49-F238E27FC236}">
                <a16:creationId xmlns="" xmlns:a16="http://schemas.microsoft.com/office/drawing/2014/main" id="{03CD02AD-A0B0-4461-82E4-ADE45F3505A9}"/>
              </a:ext>
            </a:extLst>
          </p:cNvPr>
          <p:cNvSpPr/>
          <p:nvPr/>
        </p:nvSpPr>
        <p:spPr>
          <a:xfrm>
            <a:off x="6574322"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 xmlns:a16="http://schemas.microsoft.com/office/drawing/2014/main" id="{7D7392F9-B328-40CF-A436-C3974F476E3C}"/>
              </a:ext>
            </a:extLst>
          </p:cNvPr>
          <p:cNvSpPr txBox="1"/>
          <p:nvPr/>
        </p:nvSpPr>
        <p:spPr>
          <a:xfrm>
            <a:off x="6720638" y="536575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 xmlns:a16="http://schemas.microsoft.com/office/drawing/2014/main" id="{03CD02AD-A0B0-4461-82E4-ADE45F3505A9}"/>
              </a:ext>
            </a:extLst>
          </p:cNvPr>
          <p:cNvSpPr/>
          <p:nvPr/>
        </p:nvSpPr>
        <p:spPr>
          <a:xfrm>
            <a:off x="5440374"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 xmlns:a16="http://schemas.microsoft.com/office/drawing/2014/main" id="{7D7392F9-B328-40CF-A436-C3974F476E3C}"/>
              </a:ext>
            </a:extLst>
          </p:cNvPr>
          <p:cNvSpPr txBox="1"/>
          <p:nvPr/>
        </p:nvSpPr>
        <p:spPr>
          <a:xfrm>
            <a:off x="5586690" y="535123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8" name="!!o4b">
            <a:extLst>
              <a:ext uri="{FF2B5EF4-FFF2-40B4-BE49-F238E27FC236}">
                <a16:creationId xmlns="" xmlns:a16="http://schemas.microsoft.com/office/drawing/2014/main" id="{6F40FFA8-451A-4BC0-BD18-CD55C51FC9A2}"/>
              </a:ext>
            </a:extLst>
          </p:cNvPr>
          <p:cNvSpPr/>
          <p:nvPr/>
        </p:nvSpPr>
        <p:spPr>
          <a:xfrm>
            <a:off x="2089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10" name="!!o4c">
            <a:extLst>
              <a:ext uri="{FF2B5EF4-FFF2-40B4-BE49-F238E27FC236}">
                <a16:creationId xmlns="" xmlns:a16="http://schemas.microsoft.com/office/drawing/2014/main" id="{A6C41A5A-F1F3-479E-886F-F6915960E5FC}"/>
              </a:ext>
            </a:extLst>
          </p:cNvPr>
          <p:cNvSpPr/>
          <p:nvPr/>
        </p:nvSpPr>
        <p:spPr>
          <a:xfrm>
            <a:off x="3207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12" name="!!4b">
            <a:extLst>
              <a:ext uri="{FF2B5EF4-FFF2-40B4-BE49-F238E27FC236}">
                <a16:creationId xmlns="" xmlns:a16="http://schemas.microsoft.com/office/drawing/2014/main" id="{FF091EC5-DEE3-4725-BA96-0C98047169DD}"/>
              </a:ext>
            </a:extLst>
          </p:cNvPr>
          <p:cNvSpPr txBox="1"/>
          <p:nvPr/>
        </p:nvSpPr>
        <p:spPr>
          <a:xfrm>
            <a:off x="2263474" y="5354390"/>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113" name="!!4c">
            <a:extLst>
              <a:ext uri="{FF2B5EF4-FFF2-40B4-BE49-F238E27FC236}">
                <a16:creationId xmlns="" xmlns:a16="http://schemas.microsoft.com/office/drawing/2014/main" id="{6CE2AC29-8488-4255-8CC5-B05EF8ED2BCC}"/>
              </a:ext>
            </a:extLst>
          </p:cNvPr>
          <p:cNvSpPr txBox="1"/>
          <p:nvPr/>
        </p:nvSpPr>
        <p:spPr>
          <a:xfrm>
            <a:off x="3384888" y="535439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ồ</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c">
            <a:extLst>
              <a:ext uri="{FF2B5EF4-FFF2-40B4-BE49-F238E27FC236}">
                <a16:creationId xmlns="" xmlns:a16="http://schemas.microsoft.com/office/drawing/2014/main" id="{A6C41A5A-F1F3-479E-886F-F6915960E5FC}"/>
              </a:ext>
            </a:extLst>
          </p:cNvPr>
          <p:cNvSpPr/>
          <p:nvPr/>
        </p:nvSpPr>
        <p:spPr>
          <a:xfrm>
            <a:off x="4325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c">
            <a:extLst>
              <a:ext uri="{FF2B5EF4-FFF2-40B4-BE49-F238E27FC236}">
                <a16:creationId xmlns="" xmlns:a16="http://schemas.microsoft.com/office/drawing/2014/main" id="{6CE2AC29-8488-4255-8CC5-B05EF8ED2BCC}"/>
              </a:ext>
            </a:extLst>
          </p:cNvPr>
          <p:cNvSpPr txBox="1"/>
          <p:nvPr/>
        </p:nvSpPr>
        <p:spPr>
          <a:xfrm>
            <a:off x="4488374" y="535439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8" name="!!o4a">
            <a:extLst>
              <a:ext uri="{FF2B5EF4-FFF2-40B4-BE49-F238E27FC236}">
                <a16:creationId xmlns="" xmlns:a16="http://schemas.microsoft.com/office/drawing/2014/main" id="{03CD02AD-A0B0-4461-82E4-ADE45F3505A9}"/>
              </a:ext>
            </a:extLst>
          </p:cNvPr>
          <p:cNvSpPr/>
          <p:nvPr/>
        </p:nvSpPr>
        <p:spPr>
          <a:xfrm>
            <a:off x="7695674"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9" name="!!4a">
            <a:extLst>
              <a:ext uri="{FF2B5EF4-FFF2-40B4-BE49-F238E27FC236}">
                <a16:creationId xmlns="" xmlns:a16="http://schemas.microsoft.com/office/drawing/2014/main" id="{7D7392F9-B328-40CF-A436-C3974F476E3C}"/>
              </a:ext>
            </a:extLst>
          </p:cNvPr>
          <p:cNvSpPr txBox="1"/>
          <p:nvPr/>
        </p:nvSpPr>
        <p:spPr>
          <a:xfrm>
            <a:off x="7861785" y="535123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0" name="!!o4a">
            <a:extLst>
              <a:ext uri="{FF2B5EF4-FFF2-40B4-BE49-F238E27FC236}">
                <a16:creationId xmlns="" xmlns:a16="http://schemas.microsoft.com/office/drawing/2014/main" id="{03CD02AD-A0B0-4461-82E4-ADE45F3505A9}"/>
              </a:ext>
            </a:extLst>
          </p:cNvPr>
          <p:cNvSpPr/>
          <p:nvPr/>
        </p:nvSpPr>
        <p:spPr>
          <a:xfrm>
            <a:off x="8803963"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1" name="!!4a">
            <a:extLst>
              <a:ext uri="{FF2B5EF4-FFF2-40B4-BE49-F238E27FC236}">
                <a16:creationId xmlns="" xmlns:a16="http://schemas.microsoft.com/office/drawing/2014/main" id="{7D7392F9-B328-40CF-A436-C3974F476E3C}"/>
              </a:ext>
            </a:extLst>
          </p:cNvPr>
          <p:cNvSpPr txBox="1"/>
          <p:nvPr/>
        </p:nvSpPr>
        <p:spPr>
          <a:xfrm>
            <a:off x="8950279" y="535123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ể</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4" name="Picture 103">
            <a:extLst>
              <a:ext uri="{FF2B5EF4-FFF2-40B4-BE49-F238E27FC236}">
                <a16:creationId xmlns=""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5" name="Picture 104">
            <a:extLst>
              <a:ext uri="{FF2B5EF4-FFF2-40B4-BE49-F238E27FC236}">
                <a16:creationId xmlns=""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6" name="Picture 105">
            <a:extLst>
              <a:ext uri="{FF2B5EF4-FFF2-40B4-BE49-F238E27FC236}">
                <a16:creationId xmlns=""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7" name="Picture 106">
            <a:extLst>
              <a:ext uri="{FF2B5EF4-FFF2-40B4-BE49-F238E27FC236}">
                <a16:creationId xmlns=""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9" name="Picture 108">
            <a:extLst>
              <a:ext uri="{FF2B5EF4-FFF2-40B4-BE49-F238E27FC236}">
                <a16:creationId xmlns=""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1" name="Picture 110">
            <a:extLst>
              <a:ext uri="{FF2B5EF4-FFF2-40B4-BE49-F238E27FC236}">
                <a16:creationId xmlns=""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 xmlns:a16="http://schemas.microsoft.com/office/drawing/2014/main" id="{BF80EC7E-5859-465E-8871-B259D7CF0038}"/>
              </a:ext>
            </a:extLst>
          </p:cNvPr>
          <p:cNvPicPr>
            <a:picLocks noChangeAspect="1"/>
          </p:cNvPicPr>
          <p:nvPr/>
        </p:nvPicPr>
        <p:blipFill>
          <a:blip r:embed="rId11"/>
          <a:stretch>
            <a:fillRect/>
          </a:stretch>
        </p:blipFill>
        <p:spPr>
          <a:xfrm>
            <a:off x="6734365" y="-1361017"/>
            <a:ext cx="360000" cy="218075"/>
          </a:xfrm>
          <a:prstGeom prst="rect">
            <a:avLst/>
          </a:prstGeom>
        </p:spPr>
      </p:pic>
      <p:pic>
        <p:nvPicPr>
          <p:cNvPr id="126" name="Picture 125">
            <a:extLst>
              <a:ext uri="{FF2B5EF4-FFF2-40B4-BE49-F238E27FC236}">
                <a16:creationId xmlns=""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31" name="Picture 130">
            <a:extLst>
              <a:ext uri="{FF2B5EF4-FFF2-40B4-BE49-F238E27FC236}">
                <a16:creationId xmlns=""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2" name="Picture 131">
            <a:extLst>
              <a:ext uri="{FF2B5EF4-FFF2-40B4-BE49-F238E27FC236}">
                <a16:creationId xmlns=""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3" name="Picture 132">
            <a:extLst>
              <a:ext uri="{FF2B5EF4-FFF2-40B4-BE49-F238E27FC236}">
                <a16:creationId xmlns=""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4" name="Picture 133">
            <a:extLst>
              <a:ext uri="{FF2B5EF4-FFF2-40B4-BE49-F238E27FC236}">
                <a16:creationId xmlns=""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5" name="Picture 134">
            <a:extLst>
              <a:ext uri="{FF2B5EF4-FFF2-40B4-BE49-F238E27FC236}">
                <a16:creationId xmlns=""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6" name="Picture 135">
            <a:extLst>
              <a:ext uri="{FF2B5EF4-FFF2-40B4-BE49-F238E27FC236}">
                <a16:creationId xmlns=""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58689852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10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2"/>
                                        </p:tgtEl>
                                      </p:cBhvr>
                                    </p:animEffect>
                                    <p:animScale>
                                      <p:cBhvr>
                                        <p:cTn id="34"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35" restart="whenNotActive" fill="hold" evtFilter="cancelBubble" nodeType="interactiveSeq">
                <p:stCondLst>
                  <p:cond evt="onClick" delay="0">
                    <p:tgtEl>
                      <p:spTgt spid="11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3"/>
                                        </p:tgtEl>
                                      </p:cBhvr>
                                    </p:animEffect>
                                    <p:animScale>
                                      <p:cBhvr>
                                        <p:cTn id="45"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46" restart="whenNotActive" fill="hold" evtFilter="cancelBubble" nodeType="interactiveSeq">
                <p:stCondLst>
                  <p:cond evt="onClick" delay="0">
                    <p:tgtEl>
                      <p:spTgt spid="10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cBhvr>
                                        <p:cTn id="51" dur="500" fill="hold"/>
                                        <p:tgtEl>
                                          <p:spTgt spid="103"/>
                                        </p:tgtEl>
                                        <p:attrNameLst>
                                          <p:attrName>ppt_w</p:attrName>
                                        </p:attrNameLst>
                                      </p:cBhvr>
                                      <p:tavLst>
                                        <p:tav tm="0">
                                          <p:val>
                                            <p:fltVal val="0"/>
                                          </p:val>
                                        </p:tav>
                                        <p:tav tm="100000">
                                          <p:val>
                                            <p:strVal val="#ppt_w"/>
                                          </p:val>
                                        </p:tav>
                                      </p:tavLst>
                                    </p:anim>
                                    <p:anim calcmode="lin" valueType="num">
                                      <p:cBhvr>
                                        <p:cTn id="52" dur="500" fill="hold"/>
                                        <p:tgtEl>
                                          <p:spTgt spid="103"/>
                                        </p:tgtEl>
                                        <p:attrNameLst>
                                          <p:attrName>ppt_h</p:attrName>
                                        </p:attrNameLst>
                                      </p:cBhvr>
                                      <p:tavLst>
                                        <p:tav tm="0">
                                          <p:val>
                                            <p:fltVal val="0"/>
                                          </p:val>
                                        </p:tav>
                                        <p:tav tm="100000">
                                          <p:val>
                                            <p:strVal val="#ppt_h"/>
                                          </p:val>
                                        </p:tav>
                                      </p:tavLst>
                                    </p:anim>
                                    <p:animEffect transition="in" filter="fade">
                                      <p:cBhvr>
                                        <p:cTn id="53" dur="500"/>
                                        <p:tgtEl>
                                          <p:spTgt spid="10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3"/>
                                        </p:tgtEl>
                                      </p:cBhvr>
                                    </p:animEffect>
                                    <p:animScale>
                                      <p:cBhvr>
                                        <p:cTn id="56"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57" restart="whenNotActive" fill="hold" evtFilter="cancelBubble" nodeType="interactiveSeq">
                <p:stCondLst>
                  <p:cond evt="onClick" delay="0">
                    <p:tgtEl>
                      <p:spTgt spid="9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 calcmode="lin" valueType="num">
                                      <p:cBhvr>
                                        <p:cTn id="62" dur="500" fill="hold"/>
                                        <p:tgtEl>
                                          <p:spTgt spid="99"/>
                                        </p:tgtEl>
                                        <p:attrNameLst>
                                          <p:attrName>ppt_w</p:attrName>
                                        </p:attrNameLst>
                                      </p:cBhvr>
                                      <p:tavLst>
                                        <p:tav tm="0">
                                          <p:val>
                                            <p:fltVal val="0"/>
                                          </p:val>
                                        </p:tav>
                                        <p:tav tm="100000">
                                          <p:val>
                                            <p:strVal val="#ppt_w"/>
                                          </p:val>
                                        </p:tav>
                                      </p:tavLst>
                                    </p:anim>
                                    <p:anim calcmode="lin" valueType="num">
                                      <p:cBhvr>
                                        <p:cTn id="63" dur="500" fill="hold"/>
                                        <p:tgtEl>
                                          <p:spTgt spid="99"/>
                                        </p:tgtEl>
                                        <p:attrNameLst>
                                          <p:attrName>ppt_h</p:attrName>
                                        </p:attrNameLst>
                                      </p:cBhvr>
                                      <p:tavLst>
                                        <p:tav tm="0">
                                          <p:val>
                                            <p:fltVal val="0"/>
                                          </p:val>
                                        </p:tav>
                                        <p:tav tm="100000">
                                          <p:val>
                                            <p:strVal val="#ppt_h"/>
                                          </p:val>
                                        </p:tav>
                                      </p:tavLst>
                                    </p:anim>
                                    <p:animEffect transition="in" filter="fade">
                                      <p:cBhvr>
                                        <p:cTn id="64" dur="500"/>
                                        <p:tgtEl>
                                          <p:spTgt spid="9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9"/>
                                        </p:tgtEl>
                                      </p:cBhvr>
                                    </p:animEffect>
                                    <p:animScale>
                                      <p:cBhvr>
                                        <p:cTn id="67"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68" restart="whenNotActive" fill="hold" evtFilter="cancelBubble" nodeType="interactiveSeq">
                <p:stCondLst>
                  <p:cond evt="onClick" delay="0">
                    <p:tgtEl>
                      <p:spTgt spid="10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 calcmode="lin" valueType="num">
                                      <p:cBhvr>
                                        <p:cTn id="73" dur="500" fill="hold"/>
                                        <p:tgtEl>
                                          <p:spTgt spid="101"/>
                                        </p:tgtEl>
                                        <p:attrNameLst>
                                          <p:attrName>ppt_w</p:attrName>
                                        </p:attrNameLst>
                                      </p:cBhvr>
                                      <p:tavLst>
                                        <p:tav tm="0">
                                          <p:val>
                                            <p:fltVal val="0"/>
                                          </p:val>
                                        </p:tav>
                                        <p:tav tm="100000">
                                          <p:val>
                                            <p:strVal val="#ppt_w"/>
                                          </p:val>
                                        </p:tav>
                                      </p:tavLst>
                                    </p:anim>
                                    <p:anim calcmode="lin" valueType="num">
                                      <p:cBhvr>
                                        <p:cTn id="74" dur="500" fill="hold"/>
                                        <p:tgtEl>
                                          <p:spTgt spid="101"/>
                                        </p:tgtEl>
                                        <p:attrNameLst>
                                          <p:attrName>ppt_h</p:attrName>
                                        </p:attrNameLst>
                                      </p:cBhvr>
                                      <p:tavLst>
                                        <p:tav tm="0">
                                          <p:val>
                                            <p:fltVal val="0"/>
                                          </p:val>
                                        </p:tav>
                                        <p:tav tm="100000">
                                          <p:val>
                                            <p:strVal val="#ppt_h"/>
                                          </p:val>
                                        </p:tav>
                                      </p:tavLst>
                                    </p:anim>
                                    <p:animEffect transition="in" filter="fade">
                                      <p:cBhvr>
                                        <p:cTn id="75" dur="500"/>
                                        <p:tgtEl>
                                          <p:spTgt spid="10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1"/>
                                        </p:tgtEl>
                                      </p:cBhvr>
                                    </p:animEffect>
                                    <p:animScale>
                                      <p:cBhvr>
                                        <p:cTn id="78" dur="250" autoRev="1" fill="hold"/>
                                        <p:tgtEl>
                                          <p:spTgt spid="101"/>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05"/>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1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0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04"/>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0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09"/>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16"/>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1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14"/>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15"/>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18"/>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20"/>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19"/>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21"/>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22"/>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23"/>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24"/>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26"/>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6 0.00394 L -0.0086 0.00417 C -0.00964 0.03611 -0.01172 0.06829 -0.0086 0.1007 C -0.0069 0.1169 -0.00365 0.13264 -0.00052 0.14861 C 0.00794 0.1926 0.01588 0.23033 0.03776 0.26204 C 0.0694 0.30787 0.11002 0.3081 0.14778 0.32153 C 0.23437 0.35232 0.17721 0.3382 0.2483 0.35278 C 0.26224 0.35093 0.27617 0.35093 0.28984 0.34699 C 0.29336 0.34607 0.297 0.34329 0.29948 0.33866 C 0.30169 0.33403 0.30156 0.32732 0.3026 0.32153 C 0.29674 0.31297 0.29232 0.29977 0.28502 0.29607 C 0.23502 0.26945 0.20338 0.28635 0.15104 0.29607 C 0.14817 0.29792 0.08711 0.32732 0.08398 0.36135 C 0.07747 0.4331 0.09466 0.46852 0.13034 0.48611 C 0.19726 0.51922 0.23528 0.52338 0.29622 0.53426 C 0.33138 0.52963 0.36666 0.52824 0.40156 0.52014 C 0.4039 0.51968 0.40547 0.51273 0.40468 0.5088 C 0.40299 0.49908 0.40065 0.48588 0.39518 0.48334 C 0.37409 0.47292 0.35156 0.4757 0.32968 0.47199 C 0.27226 0.48357 0.22409 0.48241 0.17174 0.5257 C 0.15156 0.5426 0.1237 0.58935 0.10638 0.61667 C 0.10156 0.63172 0.09479 0.64537 0.09192 0.66204 C 0.08802 0.68542 0.0901 0.74468 0.0983 0.76412 C 0.10729 0.78519 0.12031 0.80047 0.13346 0.81227 C 0.18672 0.85972 0.22304 0.85463 0.28346 0.86621 C 0.34192 0.86343 0.40065 0.86459 0.45898 0.85764 C 0.49492 0.85347 0.46237 0.79584 0.44466 0.78403 C 0.42122 0.76806 0.39466 0.77639 0.36966 0.77269 C 0.34778 0.78773 0.32278 0.7926 0.30416 0.81806 C 0.29544 0.8301 0.29479 0.8551 0.29466 0.87477 C 0.29427 0.93264 0.29896 0.99028 0.3026 1.04769 C 0.30429 1.07454 0.30989 1.10023 0.31054 1.12732 C 0.31263 1.21227 0.31054 1.29746 0.31054 1.38264 " pathEditMode="relative" rAng="0" ptsTypes="AAAAAAAAAAAAAAAAAAAAAAAAAAAAAAAAA">
                                      <p:cBhvr>
                                        <p:cTn id="116" dur="2000" fill="hold"/>
                                        <p:tgtEl>
                                          <p:spTgt spid="125"/>
                                        </p:tgtEl>
                                        <p:attrNameLst>
                                          <p:attrName>ppt_x</p:attrName>
                                          <p:attrName>ppt_y</p:attrName>
                                        </p:attrNameLst>
                                      </p:cBhvr>
                                      <p:rCtr x="24102" y="68935"/>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27"/>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28"/>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29"/>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30"/>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31"/>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32"/>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34"/>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33"/>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35"/>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0"/>
                  </p:tgtEl>
                </p:cond>
              </p:nextCondLst>
            </p:seq>
          </p:childTnLst>
        </p:cTn>
      </p:par>
    </p:tnLst>
    <p:bldLst>
      <p:bldP spid="49" grpId="0"/>
      <p:bldP spid="49" grpId="1"/>
      <p:bldP spid="97" grpId="0"/>
      <p:bldP spid="97" grpId="1"/>
      <p:bldP spid="112" grpId="0"/>
      <p:bldP spid="112" grpId="1"/>
      <p:bldP spid="113" grpId="0"/>
      <p:bldP spid="113" grpId="1"/>
      <p:bldP spid="103" grpId="0"/>
      <p:bldP spid="103" grpId="1"/>
      <p:bldP spid="99" grpId="0"/>
      <p:bldP spid="99" grpId="1"/>
      <p:bldP spid="101" grpId="0"/>
      <p:bldP spid="10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3603</TotalTime>
  <Words>4148</Words>
  <Application>Microsoft Office PowerPoint</Application>
  <PresentationFormat>Widescreen</PresentationFormat>
  <Paragraphs>558</Paragraphs>
  <Slides>79</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79</vt:i4>
      </vt:variant>
    </vt:vector>
  </HeadingPairs>
  <TitlesOfParts>
    <vt:vector size="91" baseType="lpstr">
      <vt:lpstr>Yu Gothic</vt:lpstr>
      <vt:lpstr>A2.Jovis-WorkSansRegular-San</vt:lpstr>
      <vt:lpstr>A3.Jovis-BebasNeueBold-San</vt:lpstr>
      <vt:lpstr>Arial</vt:lpstr>
      <vt:lpstr>Averta Std ExtraBold</vt:lpstr>
      <vt:lpstr>Calibri</vt:lpstr>
      <vt:lpstr>Cambria Math</vt:lpstr>
      <vt:lpstr>Symbol</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Microsoft account</cp:lastModifiedBy>
  <cp:revision>160</cp:revision>
  <dcterms:created xsi:type="dcterms:W3CDTF">2023-04-05T04:26:34Z</dcterms:created>
  <dcterms:modified xsi:type="dcterms:W3CDTF">2023-09-06T06:01:26Z</dcterms:modified>
  <cp:category>9Slide.vn</cp:category>
</cp:coreProperties>
</file>