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281" r:id="rId4"/>
    <p:sldId id="365" r:id="rId5"/>
    <p:sldId id="264" r:id="rId6"/>
    <p:sldId id="366" r:id="rId7"/>
    <p:sldId id="367" r:id="rId8"/>
    <p:sldId id="368" r:id="rId9"/>
    <p:sldId id="369" r:id="rId10"/>
    <p:sldId id="370" r:id="rId11"/>
    <p:sldId id="353" r:id="rId12"/>
    <p:sldId id="332" r:id="rId13"/>
    <p:sldId id="363" r:id="rId14"/>
    <p:sldId id="362" r:id="rId15"/>
    <p:sldId id="364" r:id="rId16"/>
    <p:sldId id="336" r:id="rId17"/>
    <p:sldId id="311" r:id="rId18"/>
    <p:sldId id="355" r:id="rId19"/>
    <p:sldId id="314" r:id="rId20"/>
    <p:sldId id="322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5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56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AB2D452-5505-BA03-9147-0C4FC7F3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46752" r="40238" b="34884"/>
          <a:stretch/>
        </p:blipFill>
        <p:spPr>
          <a:xfrm>
            <a:off x="2284569" y="1694947"/>
            <a:ext cx="8735349" cy="176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55D9-D738-4BAE-87C0-0E52D066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924111"/>
            <a:ext cx="11699178" cy="946319"/>
          </a:xfrm>
          <a:prstGeom prst="rect">
            <a:avLst/>
          </a:prstGeom>
        </p:spPr>
      </p:pic>
      <p:pic>
        <p:nvPicPr>
          <p:cNvPr id="1026" name="Picture 2" descr="News illustration Images | Free Vectors, Stock Photos &amp; PSD">
            <a:extLst>
              <a:ext uri="{FF2B5EF4-FFF2-40B4-BE49-F238E27FC236}">
                <a16:creationId xmlns:a16="http://schemas.microsoft.com/office/drawing/2014/main" id="{A03AFD04-5618-4775-8757-5DC884C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4" y="3111494"/>
            <a:ext cx="5476591" cy="364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</a:t>
            </a:r>
            <a:r>
              <a:rPr lang="en-US" sz="4800" b="1" dirty="0" smtClean="0">
                <a:solidFill>
                  <a:srgbClr val="E36427"/>
                </a:solidFill>
              </a:rPr>
              <a:t>elation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0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connection </a:t>
            </a:r>
            <a:r>
              <a:rPr lang="en-US" sz="2800" dirty="0"/>
              <a:t>between people, groups, organizations, or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5870" y="277176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leɪʃən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relation">
            <a:hlinkClick r:id="" action="ppaction://media"/>
            <a:extLst>
              <a:ext uri="{FF2B5EF4-FFF2-40B4-BE49-F238E27FC236}">
                <a16:creationId xmlns:a16="http://schemas.microsoft.com/office/drawing/2014/main" id="{9FB6009E-4107-4753-8162-61284703B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29" y="3645688"/>
            <a:ext cx="487363" cy="487363"/>
          </a:xfrm>
          <a:prstGeom prst="rect">
            <a:avLst/>
          </a:prstGeom>
        </p:spPr>
      </p:pic>
      <p:pic>
        <p:nvPicPr>
          <p:cNvPr id="5" name="Picture 2" descr="759,628 Human Relationship Illustrations &amp; Clip Art - iStock">
            <a:extLst>
              <a:ext uri="{FF2B5EF4-FFF2-40B4-BE49-F238E27FC236}">
                <a16:creationId xmlns:a16="http://schemas.microsoft.com/office/drawing/2014/main" id="{14A8AEDD-60CA-43A0-A43C-8AC4719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83513"/>
            <a:ext cx="5829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eye-opening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41794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surprising, and teaching you new facts about life, people,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98933" y="2771761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aɪˌ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əʊpənɪŋ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eo">
            <a:hlinkClick r:id="" action="ppaction://media"/>
            <a:extLst>
              <a:ext uri="{FF2B5EF4-FFF2-40B4-BE49-F238E27FC236}">
                <a16:creationId xmlns:a16="http://schemas.microsoft.com/office/drawing/2014/main" id="{4AA6BC7A-366D-4801-84D7-634008DB8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12779"/>
            <a:ext cx="487363" cy="487363"/>
          </a:xfrm>
          <a:prstGeom prst="rect">
            <a:avLst/>
          </a:prstGeom>
        </p:spPr>
      </p:pic>
      <p:pic>
        <p:nvPicPr>
          <p:cNvPr id="3074" name="Picture 2" descr="Preparation for learning new knowledge online Vector Image">
            <a:extLst>
              <a:ext uri="{FF2B5EF4-FFF2-40B4-BE49-F238E27FC236}">
                <a16:creationId xmlns:a16="http://schemas.microsoft.com/office/drawing/2014/main" id="{E184E388-E6FE-4F3A-A41E-A1B97B4F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8794"/>
          <a:stretch/>
        </p:blipFill>
        <p:spPr bwMode="auto">
          <a:xfrm>
            <a:off x="6714787" y="1088451"/>
            <a:ext cx="5298473" cy="50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</a:t>
            </a:r>
            <a:r>
              <a:rPr lang="en-US" sz="4800" b="1" dirty="0" smtClean="0">
                <a:solidFill>
                  <a:schemeClr val="accent2"/>
                </a:solidFill>
              </a:rPr>
              <a:t>epresent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343513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speak, act, or be present officially for another person or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516" y="2771761"/>
            <a:ext cx="207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reprɪ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mart Man Images | Free Vectors, Stock Photos &amp; PSD | Page 2">
            <a:extLst>
              <a:ext uri="{FF2B5EF4-FFF2-40B4-BE49-F238E27FC236}">
                <a16:creationId xmlns:a16="http://schemas.microsoft.com/office/drawing/2014/main" id="{14847FB0-2E2D-409E-ACD2-2B36265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present">
            <a:hlinkClick r:id="" action="ppaction://media"/>
            <a:extLst>
              <a:ext uri="{FF2B5EF4-FFF2-40B4-BE49-F238E27FC236}">
                <a16:creationId xmlns:a16="http://schemas.microsoft.com/office/drawing/2014/main" id="{9F798D32-E886-4B6B-9654-BB1E178F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5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live stream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360266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broadcast of the video and sound of an event over the internet as it happens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180" y="2771761"/>
            <a:ext cx="20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laɪvstriːm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ls">
            <a:hlinkClick r:id="" action="ppaction://media"/>
            <a:extLst>
              <a:ext uri="{FF2B5EF4-FFF2-40B4-BE49-F238E27FC236}">
                <a16:creationId xmlns:a16="http://schemas.microsoft.com/office/drawing/2014/main" id="{6F4A088E-533C-4670-AEFD-2BF97E1B9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83942"/>
            <a:ext cx="487363" cy="4873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F839EF0-C141-4DD2-8B44-34311E4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6" y="1850754"/>
            <a:ext cx="5199564" cy="34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0603"/>
              </p:ext>
            </p:extLst>
          </p:nvPr>
        </p:nvGraphicFramePr>
        <p:xfrm>
          <a:off x="778257" y="670068"/>
          <a:ext cx="10770952" cy="5838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</a:rPr>
                        <a:t>Pronunciation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smtClean="0">
                          <a:effectLst/>
                        </a:rPr>
                        <a:t>relation </a:t>
                      </a:r>
                      <a:r>
                        <a:rPr lang="en-US" sz="2800" dirty="0">
                          <a:effectLst/>
                        </a:rPr>
                        <a:t>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rɪˈ</a:t>
                      </a:r>
                      <a:r>
                        <a:rPr lang="en-US" sz="2800" dirty="0" err="1" smtClean="0">
                          <a:effectLst/>
                        </a:rPr>
                        <a:t>leɪʃən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the connection </a:t>
                      </a:r>
                      <a:r>
                        <a:rPr lang="en-US" sz="2800" dirty="0">
                          <a:effectLst/>
                        </a:rPr>
                        <a:t>between people, groups, organizations, or countries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eye-opening (</a:t>
                      </a:r>
                      <a:r>
                        <a:rPr lang="en-US" sz="2800" dirty="0" err="1">
                          <a:effectLst/>
                        </a:rPr>
                        <a:t>adj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>
                          <a:effectLst/>
                        </a:rPr>
                        <a:t>aɪˌ</a:t>
                      </a:r>
                      <a:r>
                        <a:rPr lang="en-US" sz="2800" dirty="0" err="1" smtClean="0">
                          <a:effectLst/>
                        </a:rPr>
                        <a:t>əʊpənɪŋ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surprising, and teaching you new facts about life, people, </a:t>
                      </a:r>
                      <a:r>
                        <a:rPr lang="en-US" sz="2800" dirty="0" smtClean="0">
                          <a:effectLst/>
                        </a:rPr>
                        <a:t>etc.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represent </a:t>
                      </a:r>
                      <a:r>
                        <a:rPr lang="en-US" sz="2800" dirty="0">
                          <a:effectLst/>
                        </a:rPr>
                        <a:t>(v)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/ˌ</a:t>
                      </a:r>
                      <a:r>
                        <a:rPr lang="en-US" sz="2800" dirty="0" err="1" smtClean="0">
                          <a:effectLst/>
                        </a:rPr>
                        <a:t>reprɪ</a:t>
                      </a:r>
                      <a:r>
                        <a:rPr lang="en-US" sz="2800" dirty="0" err="1">
                          <a:effectLst/>
                        </a:rPr>
                        <a:t>ˈzent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speak, act, or be present officially for another person or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live stream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 smtClean="0">
                          <a:effectLst/>
                        </a:rPr>
                        <a:t>laɪvstriːm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broadcast of the video and sound of an event over the internet as it happens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30826" y="1056517"/>
            <a:ext cx="1113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and choose the most suitable headline for each 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0C354-8135-4527-B8E7-C3DD41CE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D470-7E25-4B4C-87AB-83CDA60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97" y="2903561"/>
            <a:ext cx="5351288" cy="11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E66B6-400A-4E4B-8501-AA57FD11F6E7}"/>
              </a:ext>
            </a:extLst>
          </p:cNvPr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D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2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A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7D3099-729A-AE15-97A2-DB2406C8BD04}"/>
              </a:ext>
            </a:extLst>
          </p:cNvPr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5C8A4-BB98-2012-E4FA-E5D7F7A30BB7}"/>
              </a:ext>
            </a:extLst>
          </p:cNvPr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A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7E4BF-26F0-DAE8-B5B7-8789A570637A}"/>
              </a:ext>
            </a:extLst>
          </p:cNvPr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C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news items again and match the highlighted words with their meanings.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3E381-1B27-4FC5-BED8-00A4F47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644986"/>
            <a:ext cx="11523591" cy="2733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5C5E4-8520-4CCA-B11A-BC711D80DA10}"/>
              </a:ext>
            </a:extLst>
          </p:cNvPr>
          <p:cNvCxnSpPr/>
          <p:nvPr/>
        </p:nvCxnSpPr>
        <p:spPr>
          <a:xfrm>
            <a:off x="2966936" y="2957209"/>
            <a:ext cx="2451370" cy="11575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E5F86-F173-42E0-A24E-F93627C8FA91}"/>
              </a:ext>
            </a:extLst>
          </p:cNvPr>
          <p:cNvCxnSpPr>
            <a:cxnSpLocks/>
          </p:cNvCxnSpPr>
          <p:nvPr/>
        </p:nvCxnSpPr>
        <p:spPr>
          <a:xfrm>
            <a:off x="2966936" y="3680601"/>
            <a:ext cx="2451370" cy="13340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0C5099-F5B3-4DB0-99E3-16919CF03F7F}"/>
              </a:ext>
            </a:extLst>
          </p:cNvPr>
          <p:cNvCxnSpPr>
            <a:cxnSpLocks/>
          </p:cNvCxnSpPr>
          <p:nvPr/>
        </p:nvCxnSpPr>
        <p:spPr>
          <a:xfrm flipV="1">
            <a:off x="2966936" y="3140449"/>
            <a:ext cx="2451370" cy="18741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33F0A3-3454-4DA5-851B-E531F00E5010}"/>
              </a:ext>
            </a:extLst>
          </p:cNvPr>
          <p:cNvCxnSpPr>
            <a:cxnSpLocks/>
          </p:cNvCxnSpPr>
          <p:nvPr/>
        </p:nvCxnSpPr>
        <p:spPr>
          <a:xfrm flipV="1">
            <a:off x="2966936" y="3600619"/>
            <a:ext cx="2451370" cy="7047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again and answer each question below with no more than FOUR words and/or a number.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84DF-F6DA-4C2E-B199-DC944367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184184"/>
            <a:ext cx="11103558" cy="230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D749F-FD08-9B41-A279-6F81BFB564F6}"/>
              </a:ext>
            </a:extLst>
          </p:cNvPr>
          <p:cNvSpPr txBox="1"/>
          <p:nvPr/>
        </p:nvSpPr>
        <p:spPr>
          <a:xfrm>
            <a:off x="7297099" y="4314602"/>
            <a:ext cx="455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50 days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issues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ASEAN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3F81AE9-476F-B4B2-AEF0-040B5B4B874F}"/>
              </a:ext>
            </a:extLst>
          </p:cNvPr>
          <p:cNvSpPr/>
          <p:nvPr/>
        </p:nvSpPr>
        <p:spPr>
          <a:xfrm>
            <a:off x="4724400" y="4987347"/>
            <a:ext cx="2242457" cy="9012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istory - Vietnam International Business">
            <a:extLst>
              <a:ext uri="{FF2B5EF4-FFF2-40B4-BE49-F238E27FC236}">
                <a16:creationId xmlns:a16="http://schemas.microsoft.com/office/drawing/2014/main" id="{7419F357-E124-AB5E-1280-038AADBF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5392201"/>
            <a:ext cx="4042229" cy="1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06929"/>
            <a:ext cx="7589171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ASEAN news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5BA5-9429-D647-05A7-9202852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5205126"/>
            <a:ext cx="3559154" cy="16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2735D-FB6A-44D3-AC24-7D52FDFF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63" y="1942186"/>
            <a:ext cx="11108675" cy="664747"/>
          </a:xfrm>
          <a:prstGeom prst="rect">
            <a:avLst/>
          </a:prstGeom>
        </p:spPr>
      </p:pic>
      <p:pic>
        <p:nvPicPr>
          <p:cNvPr id="3074" name="Picture 2" descr="Woman Reading Some Shocking News Royalty Free SVG, Cliparts, Vectors, And  Stock Illustration. Image 8900182.">
            <a:extLst>
              <a:ext uri="{FF2B5EF4-FFF2-40B4-BE49-F238E27FC236}">
                <a16:creationId xmlns:a16="http://schemas.microsoft.com/office/drawing/2014/main" id="{E72E4C83-D047-47C2-3D38-426C1DD0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5" y="2571750"/>
            <a:ext cx="3495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54" y="209631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4 -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098" name="Picture 2" descr="Boy Doing Homework Clipart">
            <a:extLst>
              <a:ext uri="{FF2B5EF4-FFF2-40B4-BE49-F238E27FC236}">
                <a16:creationId xmlns:a16="http://schemas.microsoft.com/office/drawing/2014/main" id="{AB5D084B-7950-04DA-DDC0-4510F5B9C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47" r="24160" b="11981"/>
          <a:stretch/>
        </p:blipFill>
        <p:spPr bwMode="auto">
          <a:xfrm>
            <a:off x="6096000" y="2244395"/>
            <a:ext cx="5915985" cy="45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#sl-pollquestion()">
            <a:extLst>
              <a:ext uri="{FF2B5EF4-FFF2-40B4-BE49-F238E27FC236}">
                <a16:creationId xmlns:a16="http://schemas.microsoft.com/office/drawing/2014/main" id="{E1082ECA-E2FE-65E7-92D7-5BDBDC4F81DA}"/>
              </a:ext>
            </a:extLst>
          </p:cNvPr>
          <p:cNvSpPr txBox="1">
            <a:spLocks/>
          </p:cNvSpPr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</a:t>
            </a:r>
            <a:r>
              <a:rPr lang="en-US" dirty="0" smtClean="0">
                <a:latin typeface="Abadi" panose="020B0604020104020204" pitchFamily="34" charset="0"/>
              </a:rPr>
              <a:t>game</a:t>
            </a:r>
            <a:endParaRPr lang="de-D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/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88D0F4-E0C4-A2AC-2DA5-59A9D1CFD368}"/>
              </a:ext>
            </a:extLst>
          </p:cNvPr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4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</a:t>
            </a:r>
            <a:r>
              <a:rPr lang="en-US" sz="3600" dirty="0" err="1">
                <a:solidFill>
                  <a:schemeClr val="tx1"/>
                </a:solidFill>
              </a:rPr>
              <a:t>etc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</a:t>
            </a:r>
            <a:r>
              <a:rPr lang="en-US" sz="3600">
                <a:solidFill>
                  <a:schemeClr val="tx1"/>
                </a:solidFill>
              </a:rPr>
              <a:t>get </a:t>
            </a:r>
            <a:r>
              <a:rPr lang="en-US" sz="3600" smtClean="0">
                <a:solidFill>
                  <a:schemeClr val="tx1"/>
                </a:solidFill>
              </a:rPr>
              <a:t>turns </a:t>
            </a:r>
            <a:r>
              <a:rPr lang="en-US" sz="3600">
                <a:solidFill>
                  <a:schemeClr val="tx1"/>
                </a:solidFill>
              </a:rPr>
              <a:t>and </a:t>
            </a:r>
            <a:r>
              <a:rPr lang="en-US" sz="3600" smtClean="0">
                <a:solidFill>
                  <a:schemeClr val="tx1"/>
                </a:solidFill>
              </a:rPr>
              <a:t>choose the </a:t>
            </a:r>
            <a:r>
              <a:rPr lang="en-US" sz="3600">
                <a:solidFill>
                  <a:schemeClr val="tx1"/>
                </a:solidFill>
              </a:rPr>
              <a:t>correct </a:t>
            </a:r>
            <a:r>
              <a:rPr lang="en-US" sz="3600" smtClean="0">
                <a:solidFill>
                  <a:schemeClr val="tx1"/>
                </a:solidFill>
              </a:rPr>
              <a:t>category for the headlines.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smtClean="0">
                <a:latin typeface="Abadi" panose="020B0604020104020204" pitchFamily="34" charset="0"/>
              </a:rPr>
              <a:t>Choose the correct </a:t>
            </a:r>
            <a:r>
              <a:rPr lang="en-US" sz="3999">
                <a:latin typeface="Abadi" panose="020B0604020104020204" pitchFamily="34" charset="0"/>
              </a:rPr>
              <a:t>category </a:t>
            </a:r>
            <a:r>
              <a:rPr lang="en-US" sz="3999" smtClean="0">
                <a:latin typeface="Abadi" panose="020B0604020104020204" pitchFamily="34" charset="0"/>
              </a:rPr>
              <a:t>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144E847-8D63-16B6-1D9D-362EE8D1D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/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838359" y="1274634"/>
            <a:ext cx="1623589" cy="1009387"/>
            <a:chOff x="836990" y="1274072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159149" y="1274072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836990" y="1455731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344E26-C7C7-F89D-A8D2-C124B7F8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7365" r="13452" b="72988"/>
          <a:stretch/>
        </p:blipFill>
        <p:spPr>
          <a:xfrm>
            <a:off x="320949" y="2629058"/>
            <a:ext cx="11460062" cy="108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9BF3D-2E67-295B-B467-E54CF8FC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/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88592492-E2C9-B5CA-AF99-ECD7CC4D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/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E080DE-25CE-DD1E-BD35-349155804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4103" r="38928" b="38699"/>
          <a:stretch/>
        </p:blipFill>
        <p:spPr>
          <a:xfrm>
            <a:off x="2547476" y="1931517"/>
            <a:ext cx="8571041" cy="171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479</Words>
  <Application>Microsoft Office PowerPoint</Application>
  <PresentationFormat>Widescreen</PresentationFormat>
  <Paragraphs>119</Paragraphs>
  <Slides>22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Abadi</vt:lpstr>
      <vt:lpstr>Arial</vt:lpstr>
      <vt:lpstr>Bookman Old Style</vt:lpstr>
      <vt:lpstr>Calibri</vt:lpstr>
      <vt:lpstr>Calibri Light</vt:lpstr>
      <vt:lpstr>Lato</vt:lpstr>
      <vt:lpstr>Lato Black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Choose the correct category for the headline.</vt:lpstr>
      <vt:lpstr>Choose the correct category for the headline.</vt:lpstr>
      <vt:lpstr>Choose the correct category for the headline.</vt:lpstr>
      <vt:lpstr>Put the news headlines in the correct category </vt:lpstr>
      <vt:lpstr>Choose the correct category for the headline.</vt:lpstr>
      <vt:lpstr>Choose the correct category for the headline.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175</cp:revision>
  <dcterms:created xsi:type="dcterms:W3CDTF">2020-12-09T02:04:09Z</dcterms:created>
  <dcterms:modified xsi:type="dcterms:W3CDTF">2024-10-12T09:16:43Z</dcterms:modified>
</cp:coreProperties>
</file>