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5"/>
  </p:notesMasterIdLst>
  <p:sldIdLst>
    <p:sldId id="271" r:id="rId2"/>
    <p:sldId id="357" r:id="rId3"/>
    <p:sldId id="363" r:id="rId4"/>
    <p:sldId id="365" r:id="rId5"/>
    <p:sldId id="366" r:id="rId6"/>
    <p:sldId id="367" r:id="rId7"/>
    <p:sldId id="368" r:id="rId8"/>
    <p:sldId id="311" r:id="rId9"/>
    <p:sldId id="310" r:id="rId10"/>
    <p:sldId id="340" r:id="rId11"/>
    <p:sldId id="341" r:id="rId12"/>
    <p:sldId id="358" r:id="rId13"/>
    <p:sldId id="359" r:id="rId14"/>
    <p:sldId id="360" r:id="rId15"/>
    <p:sldId id="361" r:id="rId16"/>
    <p:sldId id="353" r:id="rId17"/>
    <p:sldId id="343" r:id="rId18"/>
    <p:sldId id="362" r:id="rId19"/>
    <p:sldId id="344" r:id="rId20"/>
    <p:sldId id="354" r:id="rId21"/>
    <p:sldId id="355" r:id="rId22"/>
    <p:sldId id="317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4D0F"/>
    <a:srgbClr val="E0A4A5"/>
    <a:srgbClr val="5E913B"/>
    <a:srgbClr val="CB6466"/>
    <a:srgbClr val="000000"/>
    <a:srgbClr val="61953D"/>
    <a:srgbClr val="5C8E3A"/>
    <a:srgbClr val="E36427"/>
    <a:srgbClr val="D98F91"/>
    <a:srgbClr val="4CB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2708" autoAdjust="0"/>
  </p:normalViewPr>
  <p:slideViewPr>
    <p:cSldViewPr snapToGrid="0" showGuides="1">
      <p:cViewPr varScale="1">
        <p:scale>
          <a:sx n="63" d="100"/>
          <a:sy n="63" d="100"/>
        </p:scale>
        <p:origin x="61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Link: 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</a:t>
            </a:r>
            <a:r>
              <a:rPr lang="en-US" dirty="0" err="1" smtClean="0"/>
              <a:t>FFCljlSbWzw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45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98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866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026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393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29C0F20-32B6-4790-B8E3-498F40D6D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67" b="93917" l="8875" r="90000">
                        <a14:foregroundMark x1="28438" y1="29583" x2="26937" y2="50833"/>
                        <a14:foregroundMark x1="32250" y1="18167" x2="35875" y2="15500"/>
                        <a14:foregroundMark x1="65750" y1="17500" x2="68563" y2="14833"/>
                        <a14:foregroundMark x1="74625" y1="23083" x2="79188" y2="27833"/>
                        <a14:foregroundMark x1="79063" y1="29750" x2="79625" y2="36917"/>
                        <a14:foregroundMark x1="78313" y1="37667" x2="77625" y2="44667"/>
                        <a14:foregroundMark x1="79875" y1="45083" x2="81750" y2="47750"/>
                        <a14:foregroundMark x1="69313" y1="16250" x2="71313" y2="16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46" y="770266"/>
            <a:ext cx="4860142" cy="364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8" name="Rounded Rectangular Callout 2">
            <a:extLst>
              <a:ext uri="{FF2B5EF4-FFF2-40B4-BE49-F238E27FC236}">
                <a16:creationId xmlns:a16="http://schemas.microsoft.com/office/drawing/2014/main" id="{0EE74C87-A868-43B0-99F1-0A712B4CD5A2}"/>
              </a:ext>
            </a:extLst>
          </p:cNvPr>
          <p:cNvSpPr/>
          <p:nvPr/>
        </p:nvSpPr>
        <p:spPr>
          <a:xfrm>
            <a:off x="195943" y="1282766"/>
            <a:ext cx="4180114" cy="2558725"/>
          </a:xfrm>
          <a:prstGeom prst="wedgeRoundRectCallout">
            <a:avLst>
              <a:gd name="adj1" fmla="val 65995"/>
              <a:gd name="adj2" fmla="val -1972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Student A has completed an excellent report on ASEAN.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Student B gives compliments and Student A responds.</a:t>
            </a:r>
          </a:p>
        </p:txBody>
      </p:sp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3256D463-2F89-4E01-986F-FD1819B5996E}"/>
              </a:ext>
            </a:extLst>
          </p:cNvPr>
          <p:cNvSpPr/>
          <p:nvPr/>
        </p:nvSpPr>
        <p:spPr>
          <a:xfrm>
            <a:off x="6512982" y="4170784"/>
            <a:ext cx="5507310" cy="2354973"/>
          </a:xfrm>
          <a:prstGeom prst="wedgeRoundRectCallout">
            <a:avLst>
              <a:gd name="adj1" fmla="val -48566"/>
              <a:gd name="adj2" fmla="val -76455"/>
              <a:gd name="adj3" fmla="val 16667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Student B has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</a:rPr>
              <a:t>organised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a workshop on skills for future leaders in ASEAN.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Student A gives compliments and Student B responds.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47BB45-55E8-4D40-A469-5444C8ECFD00}"/>
              </a:ext>
            </a:extLst>
          </p:cNvPr>
          <p:cNvSpPr txBox="1"/>
          <p:nvPr/>
        </p:nvSpPr>
        <p:spPr>
          <a:xfrm>
            <a:off x="7879976" y="1371830"/>
            <a:ext cx="4140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SITUATIONS</a:t>
            </a:r>
          </a:p>
        </p:txBody>
      </p:sp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Lunar New Year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4118" y="4248980"/>
            <a:ext cx="67414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beginning of the year according to the calendars of China</a:t>
            </a:r>
            <a:r>
              <a:rPr lang="en-US" sz="2800"/>
              <a:t>, </a:t>
            </a:r>
            <a:r>
              <a:rPr lang="en-US" sz="2800" smtClean="0"/>
              <a:t>Viet Nam</a:t>
            </a:r>
            <a:r>
              <a:rPr lang="en-US" sz="2800" dirty="0"/>
              <a:t>, and some other East Asian countries, when there are celebrations for several days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33448" y="2771761"/>
            <a:ext cx="2993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/ˌ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luːnə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ˌ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nju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ː ˈ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jɪər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" name="lunar new year">
            <a:hlinkClick r:id="" action="ppaction://media"/>
            <a:extLst>
              <a:ext uri="{FF2B5EF4-FFF2-40B4-BE49-F238E27FC236}">
                <a16:creationId xmlns:a16="http://schemas.microsoft.com/office/drawing/2014/main" id="{4F1FA8DF-D9D9-4201-941C-3A788CC9F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2654" y="3615775"/>
            <a:ext cx="487363" cy="487363"/>
          </a:xfrm>
          <a:prstGeom prst="rect">
            <a:avLst/>
          </a:prstGeom>
        </p:spPr>
      </p:pic>
      <p:pic>
        <p:nvPicPr>
          <p:cNvPr id="3" name="Picture 2" descr="TẾT - Câu chuyện về tình cảm con người.">
            <a:extLst>
              <a:ext uri="{FF2B5EF4-FFF2-40B4-BE49-F238E27FC236}">
                <a16:creationId xmlns:a16="http://schemas.microsoft.com/office/drawing/2014/main" id="{5463748A-F547-43B2-97F3-BEA0DAE92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5"/>
          <a:stretch/>
        </p:blipFill>
        <p:spPr bwMode="auto">
          <a:xfrm>
            <a:off x="6965576" y="1399677"/>
            <a:ext cx="5140183" cy="48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a</a:t>
            </a:r>
            <a:r>
              <a:rPr lang="en-US" sz="4800" b="1" dirty="0" smtClean="0">
                <a:solidFill>
                  <a:schemeClr val="accent2"/>
                </a:solidFill>
              </a:rPr>
              <a:t>ncestor </a:t>
            </a:r>
            <a:r>
              <a:rPr lang="en-US" sz="4800" b="1" dirty="0">
                <a:solidFill>
                  <a:schemeClr val="accent2"/>
                </a:solidFill>
              </a:rPr>
              <a:t>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 person related to you who lived a long time ago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47627" y="2771761"/>
            <a:ext cx="1964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ænsestər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" name="ancestor">
            <a:hlinkClick r:id="" action="ppaction://media"/>
            <a:extLst>
              <a:ext uri="{FF2B5EF4-FFF2-40B4-BE49-F238E27FC236}">
                <a16:creationId xmlns:a16="http://schemas.microsoft.com/office/drawing/2014/main" id="{9634D8BD-EA99-40F9-A83D-8F18BC895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2654" y="3528299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869A5B-A622-46A4-862C-2AF6224F52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67" y="1283112"/>
            <a:ext cx="4977735" cy="497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Buddhist (adj)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having to do with Buddhists or Buddhism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43995" y="2771761"/>
            <a:ext cx="1572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bʊdɪst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69A5B-A622-46A4-862C-2AF6224F5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3" b="991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6367" y="1283112"/>
            <a:ext cx="4977735" cy="4977735"/>
          </a:xfrm>
          <a:prstGeom prst="rect">
            <a:avLst/>
          </a:prstGeom>
        </p:spPr>
      </p:pic>
      <p:pic>
        <p:nvPicPr>
          <p:cNvPr id="3" name="buddhist">
            <a:hlinkClick r:id="" action="ppaction://media"/>
            <a:extLst>
              <a:ext uri="{FF2B5EF4-FFF2-40B4-BE49-F238E27FC236}">
                <a16:creationId xmlns:a16="http://schemas.microsoft.com/office/drawing/2014/main" id="{C9C1B4B5-047B-4EC3-A83F-F7C7B9F0F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2654" y="35282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8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m</a:t>
            </a:r>
            <a:r>
              <a:rPr lang="en-US" sz="4800" b="1" dirty="0" smtClean="0">
                <a:solidFill>
                  <a:schemeClr val="accent2"/>
                </a:solidFill>
              </a:rPr>
              <a:t>onk </a:t>
            </a:r>
            <a:r>
              <a:rPr lang="en-US" sz="4800" b="1" dirty="0">
                <a:solidFill>
                  <a:schemeClr val="accent2"/>
                </a:solidFill>
              </a:rPr>
              <a:t>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 member of a group of religious men who do not marry and usually live together in a monastery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70216" y="2771761"/>
            <a:ext cx="1319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mʌŋk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69A5B-A622-46A4-862C-2AF6224F52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9" r="40053"/>
          <a:stretch/>
        </p:blipFill>
        <p:spPr>
          <a:xfrm>
            <a:off x="8397656" y="1437051"/>
            <a:ext cx="1848256" cy="4682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monk">
            <a:hlinkClick r:id="" action="ppaction://media"/>
            <a:extLst>
              <a:ext uri="{FF2B5EF4-FFF2-40B4-BE49-F238E27FC236}">
                <a16:creationId xmlns:a16="http://schemas.microsoft.com/office/drawing/2014/main" id="{B77FAD87-E6C9-4FBC-B12C-653B7AAA3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2654" y="3534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2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s</a:t>
            </a:r>
            <a:r>
              <a:rPr lang="en-US" sz="4800" b="1" dirty="0" smtClean="0">
                <a:solidFill>
                  <a:schemeClr val="accent2"/>
                </a:solidFill>
              </a:rPr>
              <a:t>plash </a:t>
            </a:r>
            <a:r>
              <a:rPr lang="en-US" sz="4800" b="1" dirty="0">
                <a:solidFill>
                  <a:schemeClr val="accent2"/>
                </a:solidFill>
              </a:rPr>
              <a:t>(v)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If a liquid splashes or if you splash a liquid, it falls on or hits something or someone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94261" y="2771761"/>
            <a:ext cx="1271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splæʃ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69A5B-A622-46A4-862C-2AF6224F5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9984" y="1634247"/>
            <a:ext cx="5197511" cy="4158009"/>
          </a:xfrm>
          <a:prstGeom prst="rect">
            <a:avLst/>
          </a:prstGeom>
        </p:spPr>
      </p:pic>
      <p:pic>
        <p:nvPicPr>
          <p:cNvPr id="3" name="splash">
            <a:hlinkClick r:id="" action="ppaction://media"/>
            <a:extLst>
              <a:ext uri="{FF2B5EF4-FFF2-40B4-BE49-F238E27FC236}">
                <a16:creationId xmlns:a16="http://schemas.microsoft.com/office/drawing/2014/main" id="{0E2D0CE0-19CA-4B29-BD02-BBDFEBED7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2654" y="3528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9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667658"/>
              </p:ext>
            </p:extLst>
          </p:nvPr>
        </p:nvGraphicFramePr>
        <p:xfrm>
          <a:off x="379711" y="1227822"/>
          <a:ext cx="11432578" cy="535235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52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4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5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35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Form</a:t>
                      </a:r>
                      <a:endParaRPr lang="en-US" sz="2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</a:rPr>
                        <a:t>Pronunciation</a:t>
                      </a:r>
                      <a:endParaRPr lang="en-US" sz="2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</a:rPr>
                        <a:t>Meaning</a:t>
                      </a:r>
                      <a:endParaRPr lang="en-US" sz="2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2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</a:rPr>
                        <a:t>Lunar New Year</a:t>
                      </a:r>
                      <a:r>
                        <a:rPr lang="en-US" sz="2600" baseline="0" dirty="0" smtClean="0">
                          <a:effectLst/>
                        </a:rPr>
                        <a:t> </a:t>
                      </a:r>
                      <a:r>
                        <a:rPr lang="en-US" sz="2600" dirty="0" smtClean="0">
                          <a:effectLst/>
                        </a:rPr>
                        <a:t>(n)</a:t>
                      </a:r>
                      <a:endParaRPr lang="en-US" sz="2600" dirty="0">
                        <a:effectLst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 /ˌ</a:t>
                      </a:r>
                      <a:r>
                        <a:rPr lang="en-US" sz="2600" dirty="0" err="1">
                          <a:effectLst/>
                        </a:rPr>
                        <a:t>luːnə</a:t>
                      </a:r>
                      <a:r>
                        <a:rPr lang="en-US" sz="2600" dirty="0">
                          <a:effectLst/>
                        </a:rPr>
                        <a:t> ˌ</a:t>
                      </a:r>
                      <a:r>
                        <a:rPr lang="en-US" sz="2600" dirty="0" err="1">
                          <a:effectLst/>
                        </a:rPr>
                        <a:t>nju</a:t>
                      </a:r>
                      <a:r>
                        <a:rPr lang="en-US" sz="2600" dirty="0">
                          <a:effectLst/>
                        </a:rPr>
                        <a:t>ː ˈ</a:t>
                      </a:r>
                      <a:r>
                        <a:rPr lang="en-US" sz="2600" dirty="0" err="1">
                          <a:effectLst/>
                        </a:rPr>
                        <a:t>jɪər</a:t>
                      </a:r>
                      <a:r>
                        <a:rPr lang="en-US" sz="26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the beginning of the year according to the calendars of China</a:t>
                      </a:r>
                      <a:r>
                        <a:rPr lang="en-US" sz="2600">
                          <a:effectLst/>
                        </a:rPr>
                        <a:t>, </a:t>
                      </a:r>
                      <a:r>
                        <a:rPr lang="en-US" sz="2600" smtClean="0">
                          <a:effectLst/>
                        </a:rPr>
                        <a:t>Viet</a:t>
                      </a:r>
                      <a:r>
                        <a:rPr lang="en-US" sz="2600" baseline="0" smtClean="0">
                          <a:effectLst/>
                        </a:rPr>
                        <a:t> N</a:t>
                      </a:r>
                      <a:r>
                        <a:rPr lang="en-US" sz="2600" smtClean="0">
                          <a:effectLst/>
                        </a:rPr>
                        <a:t>am</a:t>
                      </a:r>
                      <a:r>
                        <a:rPr lang="en-US" sz="2600" dirty="0">
                          <a:effectLst/>
                        </a:rPr>
                        <a:t>, and some other East Asian countries, when there are celebrations for several days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2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</a:rPr>
                        <a:t>ancestor </a:t>
                      </a:r>
                      <a:r>
                        <a:rPr lang="en-US" sz="2600" dirty="0">
                          <a:effectLst/>
                        </a:rPr>
                        <a:t>(n</a:t>
                      </a:r>
                      <a:r>
                        <a:rPr lang="en-US" sz="2600" dirty="0" smtClean="0">
                          <a:effectLst/>
                        </a:rPr>
                        <a:t>)</a:t>
                      </a:r>
                      <a:endParaRPr lang="en-US" sz="2600" dirty="0">
                        <a:effectLst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/ˈ</a:t>
                      </a:r>
                      <a:r>
                        <a:rPr lang="en-US" sz="2600" dirty="0" err="1" smtClean="0">
                          <a:effectLst/>
                        </a:rPr>
                        <a:t>ænsestər</a:t>
                      </a:r>
                      <a:r>
                        <a:rPr lang="en-US" sz="26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a person related to you who lived a long time ago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03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</a:rPr>
                        <a:t>Buddhist </a:t>
                      </a:r>
                      <a:r>
                        <a:rPr lang="en-US" sz="2600" dirty="0">
                          <a:effectLst/>
                        </a:rPr>
                        <a:t>(</a:t>
                      </a:r>
                      <a:r>
                        <a:rPr lang="en-US" sz="2600" dirty="0" err="1">
                          <a:effectLst/>
                        </a:rPr>
                        <a:t>adj</a:t>
                      </a:r>
                      <a:r>
                        <a:rPr lang="en-US" sz="2600" dirty="0" smtClean="0">
                          <a:effectLst/>
                        </a:rPr>
                        <a:t>)</a:t>
                      </a:r>
                      <a:endParaRPr lang="en-US" sz="2600" dirty="0">
                        <a:effectLst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/ˈ</a:t>
                      </a:r>
                      <a:r>
                        <a:rPr lang="en-US" sz="2600" dirty="0" err="1" smtClean="0">
                          <a:effectLst/>
                        </a:rPr>
                        <a:t>bʊdɪst</a:t>
                      </a:r>
                      <a:r>
                        <a:rPr lang="en-US" sz="26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having to do with Buddhists or Buddhism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237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</a:rPr>
                        <a:t>monk </a:t>
                      </a:r>
                      <a:r>
                        <a:rPr lang="en-US" sz="2600" dirty="0">
                          <a:effectLst/>
                        </a:rPr>
                        <a:t>(n)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/</a:t>
                      </a:r>
                      <a:r>
                        <a:rPr lang="en-US" sz="2600" dirty="0" err="1">
                          <a:effectLst/>
                        </a:rPr>
                        <a:t>mʌŋk</a:t>
                      </a:r>
                      <a:r>
                        <a:rPr lang="en-US" sz="26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a member of a group of religious men who do not marry and usually live together in a monastery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92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</a:rPr>
                        <a:t>splash </a:t>
                      </a:r>
                      <a:r>
                        <a:rPr lang="en-US" sz="2600" dirty="0">
                          <a:effectLst/>
                        </a:rPr>
                        <a:t>(v)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/</a:t>
                      </a:r>
                      <a:r>
                        <a:rPr lang="en-US" sz="2600" dirty="0" err="1">
                          <a:effectLst/>
                        </a:rPr>
                        <a:t>splæʃ</a:t>
                      </a:r>
                      <a:r>
                        <a:rPr lang="en-US" sz="26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If a liquid splashes or if you splash a liquid, it falls on or hits something or someone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2" y="1075394"/>
            <a:ext cx="992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Read the text and complete the table below.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CC8560-EDB2-4BE5-88AD-27201BAA3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428" y="1780807"/>
            <a:ext cx="6416703" cy="4998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BE09EC-4E0C-4591-8113-44DB7BCD4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41" y="1780807"/>
            <a:ext cx="4947245" cy="49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AC351A0-848B-4E3C-B651-6237F1E9A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451968"/>
              </p:ext>
            </p:extLst>
          </p:nvPr>
        </p:nvGraphicFramePr>
        <p:xfrm>
          <a:off x="348463" y="1575238"/>
          <a:ext cx="11626064" cy="486617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662711">
                  <a:extLst>
                    <a:ext uri="{9D8B030D-6E8A-4147-A177-3AD203B41FA5}">
                      <a16:colId xmlns:a16="http://schemas.microsoft.com/office/drawing/2014/main" val="2239955736"/>
                    </a:ext>
                  </a:extLst>
                </a:gridCol>
                <a:gridCol w="5241156">
                  <a:extLst>
                    <a:ext uri="{9D8B030D-6E8A-4147-A177-3AD203B41FA5}">
                      <a16:colId xmlns:a16="http://schemas.microsoft.com/office/drawing/2014/main" val="2991061075"/>
                    </a:ext>
                  </a:extLst>
                </a:gridCol>
                <a:gridCol w="4722197">
                  <a:extLst>
                    <a:ext uri="{9D8B030D-6E8A-4147-A177-3AD203B41FA5}">
                      <a16:colId xmlns:a16="http://schemas.microsoft.com/office/drawing/2014/main" val="1894273377"/>
                    </a:ext>
                  </a:extLst>
                </a:gridCol>
              </a:tblGrid>
              <a:tr h="470024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Lunar New Year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Buddhist 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9501877"/>
                  </a:ext>
                </a:extLst>
              </a:tr>
              <a:tr h="1130033">
                <a:tc>
                  <a:txBody>
                    <a:bodyPr/>
                    <a:lstStyle/>
                    <a:p>
                      <a:r>
                        <a:rPr lang="en-US" sz="2800" dirty="0"/>
                        <a:t>Countries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(1) 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Laos, Cambodia, Thailand &amp; Myanmar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443443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2800" dirty="0"/>
                        <a:t>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January or February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0298090"/>
                  </a:ext>
                </a:extLst>
              </a:tr>
              <a:tr h="2532185"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Activities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(3)</a:t>
                      </a:r>
                      <a:endParaRPr lang="en-US" sz="2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(4)</a:t>
                      </a:r>
                      <a:endParaRPr lang="en-US" sz="2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8113070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878041" y="92496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0533" y="82266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893201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Read the text and complete the table below.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CA341B-44D9-48C7-A3C2-D05FCA7CF5F9}"/>
              </a:ext>
            </a:extLst>
          </p:cNvPr>
          <p:cNvSpPr txBox="1"/>
          <p:nvPr/>
        </p:nvSpPr>
        <p:spPr>
          <a:xfrm>
            <a:off x="2486358" y="2249900"/>
            <a:ext cx="4846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Viet Nam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smtClean="0">
                <a:solidFill>
                  <a:srgbClr val="0070C0"/>
                </a:solidFill>
              </a:rPr>
              <a:t>Singapore, Indonesia, and parts of Malaysia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145DE6-4BC5-482E-8C59-1C674E57F60B}"/>
              </a:ext>
            </a:extLst>
          </p:cNvPr>
          <p:cNvSpPr txBox="1"/>
          <p:nvPr/>
        </p:nvSpPr>
        <p:spPr>
          <a:xfrm>
            <a:off x="7477706" y="3251416"/>
            <a:ext cx="1550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April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93D4C2-B0E9-4CF5-BC40-EBED67F87246}"/>
              </a:ext>
            </a:extLst>
          </p:cNvPr>
          <p:cNvSpPr txBox="1"/>
          <p:nvPr/>
        </p:nvSpPr>
        <p:spPr>
          <a:xfrm>
            <a:off x="2486358" y="3886044"/>
            <a:ext cx="46992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u="none" strike="noStrike" kern="1200" baseline="0" dirty="0" err="1">
                <a:solidFill>
                  <a:srgbClr val="0070C0"/>
                </a:solidFill>
              </a:rPr>
              <a:t>honour</a:t>
            </a:r>
            <a:r>
              <a:rPr lang="en-US" sz="2800" i="0" u="none" strike="noStrike" kern="1200" baseline="0" dirty="0">
                <a:solidFill>
                  <a:srgbClr val="0070C0"/>
                </a:solidFill>
              </a:rPr>
              <a:t> ancestors, get together with family and friends, have a big family meal and wish one another prosperity for the year to come; the parades, street parties and art </a:t>
            </a:r>
            <a:r>
              <a:rPr lang="en-US" sz="2800" i="0" u="none" strike="noStrike" kern="1200" baseline="0" dirty="0" smtClean="0">
                <a:solidFill>
                  <a:srgbClr val="0070C0"/>
                </a:solidFill>
              </a:rPr>
              <a:t>performances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3ED860-BED5-4B9D-B9F3-2E51F787CE7D}"/>
              </a:ext>
            </a:extLst>
          </p:cNvPr>
          <p:cNvSpPr txBox="1"/>
          <p:nvPr/>
        </p:nvSpPr>
        <p:spPr>
          <a:xfrm>
            <a:off x="7683613" y="3896920"/>
            <a:ext cx="44569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solidFill>
                  <a:srgbClr val="0070C0"/>
                </a:solidFill>
              </a:rPr>
              <a:t>offer rice to Buddhist monks to show respect and receive wishes for good luck and health, decorate homes, cook traditional dishes, and splash each other with water; art performances, folk games and dancing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14" grpId="0"/>
      <p:bldP spid="10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015927"/>
            <a:ext cx="99229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cs typeface="Arial" panose="020B0604020202020204" pitchFamily="34" charset="0"/>
              </a:rPr>
              <a:t>Discuss </a:t>
            </a:r>
            <a:r>
              <a:rPr lang="en-US" sz="3200" b="1" dirty="0">
                <a:cs typeface="Arial" panose="020B0604020202020204" pitchFamily="34" charset="0"/>
              </a:rPr>
              <a:t>the similarities and differences between the New Year Festivals in Viet Nam and other ASEAN countries.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5ADFDBC-5DFA-46FC-B060-D03DDA1F0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5" b="98077" l="1596" r="982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0793" y="2296568"/>
            <a:ext cx="4242152" cy="445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2892" y="2816010"/>
            <a:ext cx="5242665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019667" y="3763537"/>
            <a:ext cx="8152666" cy="17543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GIVING TO COMPLIMENTS AND RESPONDING </a:t>
            </a:r>
            <a:endParaRPr lang="en-US" sz="5400" b="1" dirty="0">
              <a:ln w="22225">
                <a:solidFill>
                  <a:schemeClr val="tx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56213" y="2816010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FacebookK&amp;TBold"/>
                <a:ea typeface="+mn-ea"/>
                <a:cs typeface="+mn-cs"/>
              </a:rPr>
              <a:t>Asean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FacebookK&amp;TBold"/>
                <a:ea typeface="+mn-ea"/>
              </a:rPr>
              <a:t> and Viet Nam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Facebook K&amp;T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010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9F7991-2CC3-D481-F0EE-BA5649035C4E}"/>
              </a:ext>
            </a:extLst>
          </p:cNvPr>
          <p:cNvSpPr/>
          <p:nvPr/>
        </p:nvSpPr>
        <p:spPr>
          <a:xfrm>
            <a:off x="314178" y="1068196"/>
            <a:ext cx="11563643" cy="144655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in group and discuss some questions about Lunar New Year</a:t>
            </a:r>
          </a:p>
        </p:txBody>
      </p:sp>
      <p:pic>
        <p:nvPicPr>
          <p:cNvPr id="1026" name="Picture 2" descr="Lunar New Year 2021 (Multiple Countries)">
            <a:extLst>
              <a:ext uri="{FF2B5EF4-FFF2-40B4-BE49-F238E27FC236}">
                <a16:creationId xmlns:a16="http://schemas.microsoft.com/office/drawing/2014/main" id="{BF65090C-562C-4B42-5ABB-846C3DF9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06" y="2579077"/>
            <a:ext cx="9471989" cy="406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33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84DA3-D446-3226-7586-235D6ADCF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277" y="3668560"/>
            <a:ext cx="5994536" cy="2997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24CED8-BF8F-37BF-0E62-EEE762FAF162}"/>
              </a:ext>
            </a:extLst>
          </p:cNvPr>
          <p:cNvSpPr txBox="1"/>
          <p:nvPr/>
        </p:nvSpPr>
        <p:spPr>
          <a:xfrm>
            <a:off x="386553" y="1170475"/>
            <a:ext cx="11955470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A94D0F"/>
                </a:solidFill>
              </a:rPr>
              <a:t>1. Is Lunar New Year important to </a:t>
            </a:r>
            <a:r>
              <a:rPr lang="en-US" sz="3700" b="1" dirty="0" smtClean="0">
                <a:ln w="12700" cmpd="sng">
                  <a:noFill/>
                  <a:prstDash val="solid"/>
                </a:ln>
                <a:solidFill>
                  <a:srgbClr val="A94D0F"/>
                </a:solidFill>
              </a:rPr>
              <a:t>Vietnamese people?</a:t>
            </a:r>
            <a:endParaRPr lang="en-US" sz="3700" b="1" dirty="0">
              <a:ln w="12700" cmpd="sng">
                <a:noFill/>
                <a:prstDash val="solid"/>
              </a:ln>
              <a:solidFill>
                <a:srgbClr val="A94D0F"/>
              </a:solidFill>
            </a:endParaRPr>
          </a:p>
          <a:p>
            <a:endParaRPr lang="en-US" b="1" dirty="0">
              <a:ln w="12700" cmpd="sng">
                <a:noFill/>
                <a:prstDash val="solid"/>
              </a:ln>
              <a:solidFill>
                <a:srgbClr val="A94D0F"/>
              </a:solidFill>
            </a:endParaRPr>
          </a:p>
          <a:p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A94D0F"/>
                </a:solidFill>
              </a:rPr>
              <a:t>2. What are the traditions of Lunar New Year? </a:t>
            </a:r>
          </a:p>
          <a:p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A94D0F"/>
                </a:solidFill>
              </a:rPr>
              <a:t>List out some activities you would do in the Tet Holiday.</a:t>
            </a:r>
          </a:p>
        </p:txBody>
      </p:sp>
      <p:pic>
        <p:nvPicPr>
          <p:cNvPr id="2050" name="Picture 2" descr="Explore Food of The Tet Holiday (Vietnamese Lunar New Year) - Ha Food Tours">
            <a:extLst>
              <a:ext uri="{FF2B5EF4-FFF2-40B4-BE49-F238E27FC236}">
                <a16:creationId xmlns:a16="http://schemas.microsoft.com/office/drawing/2014/main" id="{8797D92A-A5E8-C04E-0CB8-1A0A9D562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4" y="3668946"/>
            <a:ext cx="5244543" cy="2996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32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592" y="2681093"/>
            <a:ext cx="8753494" cy="1581257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Prepare for Lesson 8 - Unit 4.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77548-FF25-AA67-CA0D-2D8C4B529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32" y="1766455"/>
            <a:ext cx="6286708" cy="505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sz="1600" b="1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32312A-E5E8-DC53-6613-012450A156C4}"/>
              </a:ext>
            </a:extLst>
          </p:cNvPr>
          <p:cNvSpPr/>
          <p:nvPr/>
        </p:nvSpPr>
        <p:spPr>
          <a:xfrm>
            <a:off x="1499736" y="441485"/>
            <a:ext cx="9192525" cy="128644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Watch the video about Lunar </a:t>
            </a:r>
            <a:r>
              <a:rPr lang="en-US" sz="3600">
                <a:solidFill>
                  <a:schemeClr val="tx1"/>
                </a:solidFill>
              </a:rPr>
              <a:t>New </a:t>
            </a:r>
            <a:r>
              <a:rPr lang="en-US" sz="3600" smtClean="0">
                <a:solidFill>
                  <a:schemeClr val="tx1"/>
                </a:solidFill>
              </a:rPr>
              <a:t>Year </a:t>
            </a:r>
            <a:r>
              <a:rPr lang="en-US" sz="3600" dirty="0">
                <a:solidFill>
                  <a:schemeClr val="tx1"/>
                </a:solidFill>
              </a:rPr>
              <a:t>and answer the questions.</a:t>
            </a:r>
          </a:p>
        </p:txBody>
      </p:sp>
      <p:pic>
        <p:nvPicPr>
          <p:cNvPr id="6" name="How Asians Celebrate Lunar New Year Worldwide">
            <a:hlinkClick r:id="" action="ppaction://media"/>
            <a:extLst>
              <a:ext uri="{FF2B5EF4-FFF2-40B4-BE49-F238E27FC236}">
                <a16:creationId xmlns:a16="http://schemas.microsoft.com/office/drawing/2014/main" id="{82D21005-A901-A585-04F2-D23231E7DE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6032" y="1868611"/>
            <a:ext cx="8619932" cy="484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32312A-E5E8-DC53-6613-012450A156C4}"/>
              </a:ext>
            </a:extLst>
          </p:cNvPr>
          <p:cNvSpPr/>
          <p:nvPr/>
        </p:nvSpPr>
        <p:spPr>
          <a:xfrm>
            <a:off x="494438" y="1830699"/>
            <a:ext cx="10684042" cy="1316947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Why do they perform lion dance?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C3BE88-FFA9-7F0F-3B08-DD3ABD4F8E70}"/>
              </a:ext>
            </a:extLst>
          </p:cNvPr>
          <p:cNvSpPr/>
          <p:nvPr/>
        </p:nvSpPr>
        <p:spPr>
          <a:xfrm>
            <a:off x="494438" y="3853576"/>
            <a:ext cx="10684042" cy="131694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To get rid of evil things of last year and welcome the new year.</a:t>
            </a:r>
          </a:p>
        </p:txBody>
      </p:sp>
    </p:spTree>
    <p:extLst>
      <p:ext uri="{BB962C8B-B14F-4D97-AF65-F5344CB8AC3E}">
        <p14:creationId xmlns:p14="http://schemas.microsoft.com/office/powerpoint/2010/main" val="38654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32312A-E5E8-DC53-6613-012450A156C4}"/>
              </a:ext>
            </a:extLst>
          </p:cNvPr>
          <p:cNvSpPr/>
          <p:nvPr/>
        </p:nvSpPr>
        <p:spPr>
          <a:xfrm>
            <a:off x="494438" y="1830699"/>
            <a:ext cx="10684042" cy="152731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According to the video, what is the message of lucky money?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C3BE88-FFA9-7F0F-3B08-DD3ABD4F8E70}"/>
              </a:ext>
            </a:extLst>
          </p:cNvPr>
          <p:cNvSpPr/>
          <p:nvPr/>
        </p:nvSpPr>
        <p:spPr>
          <a:xfrm>
            <a:off x="494438" y="3853576"/>
            <a:ext cx="10684042" cy="15273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It’s another way to say “you are part of </a:t>
            </a:r>
            <a:endParaRPr lang="en-US" sz="4400" dirty="0" smtClean="0">
              <a:solidFill>
                <a:schemeClr val="tx1"/>
              </a:solidFill>
            </a:endParaRPr>
          </a:p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my </a:t>
            </a:r>
            <a:r>
              <a:rPr lang="en-US" sz="4400" dirty="0">
                <a:solidFill>
                  <a:schemeClr val="tx1"/>
                </a:solidFill>
              </a:rPr>
              <a:t>life”. </a:t>
            </a:r>
          </a:p>
        </p:txBody>
      </p:sp>
    </p:spTree>
    <p:extLst>
      <p:ext uri="{BB962C8B-B14F-4D97-AF65-F5344CB8AC3E}">
        <p14:creationId xmlns:p14="http://schemas.microsoft.com/office/powerpoint/2010/main" val="5693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32312A-E5E8-DC53-6613-012450A156C4}"/>
              </a:ext>
            </a:extLst>
          </p:cNvPr>
          <p:cNvSpPr/>
          <p:nvPr/>
        </p:nvSpPr>
        <p:spPr>
          <a:xfrm>
            <a:off x="494438" y="1830699"/>
            <a:ext cx="10684042" cy="119385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What is the traditional dress of Vietnam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C3BE88-FFA9-7F0F-3B08-DD3ABD4F8E70}"/>
              </a:ext>
            </a:extLst>
          </p:cNvPr>
          <p:cNvSpPr/>
          <p:nvPr/>
        </p:nvSpPr>
        <p:spPr>
          <a:xfrm>
            <a:off x="494438" y="3853576"/>
            <a:ext cx="10684042" cy="119385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</a:rPr>
              <a:t>It’s </a:t>
            </a:r>
            <a:r>
              <a:rPr lang="en-US" sz="4800" i="1" smtClean="0">
                <a:solidFill>
                  <a:schemeClr val="tx1"/>
                </a:solidFill>
              </a:rPr>
              <a:t>ao </a:t>
            </a:r>
            <a:r>
              <a:rPr lang="en-US" sz="4800" i="1" dirty="0">
                <a:solidFill>
                  <a:schemeClr val="tx1"/>
                </a:solidFill>
              </a:rPr>
              <a:t>d</a:t>
            </a:r>
            <a:r>
              <a:rPr lang="en-US" sz="4800" i="1" smtClean="0">
                <a:solidFill>
                  <a:schemeClr val="tx1"/>
                </a:solidFill>
              </a:rPr>
              <a:t>ai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652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32312A-E5E8-DC53-6613-012450A156C4}"/>
              </a:ext>
            </a:extLst>
          </p:cNvPr>
          <p:cNvSpPr/>
          <p:nvPr/>
        </p:nvSpPr>
        <p:spPr>
          <a:xfrm>
            <a:off x="494438" y="1830699"/>
            <a:ext cx="10684042" cy="124660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What </a:t>
            </a:r>
            <a:r>
              <a:rPr lang="en-US" sz="4400">
                <a:solidFill>
                  <a:schemeClr val="tx1"/>
                </a:solidFill>
              </a:rPr>
              <a:t>does </a:t>
            </a:r>
            <a:r>
              <a:rPr lang="en-US" sz="4400" i="1" smtClean="0">
                <a:solidFill>
                  <a:schemeClr val="tx1"/>
                </a:solidFill>
              </a:rPr>
              <a:t>b</a:t>
            </a:r>
            <a:r>
              <a:rPr lang="en-US" sz="4400" i="1">
                <a:solidFill>
                  <a:schemeClr val="tx1"/>
                </a:solidFill>
              </a:rPr>
              <a:t>a</a:t>
            </a:r>
            <a:r>
              <a:rPr lang="en-US" sz="4400" i="1" smtClean="0">
                <a:solidFill>
                  <a:schemeClr val="tx1"/>
                </a:solidFill>
              </a:rPr>
              <a:t>nh tet </a:t>
            </a:r>
            <a:r>
              <a:rPr lang="en-US" sz="4400" dirty="0">
                <a:solidFill>
                  <a:schemeClr val="tx1"/>
                </a:solidFill>
              </a:rPr>
              <a:t>symbolize?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C3BE88-FFA9-7F0F-3B08-DD3ABD4F8E70}"/>
              </a:ext>
            </a:extLst>
          </p:cNvPr>
          <p:cNvSpPr/>
          <p:nvPr/>
        </p:nvSpPr>
        <p:spPr>
          <a:xfrm>
            <a:off x="494438" y="3853576"/>
            <a:ext cx="10684042" cy="124660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It represents the moon.</a:t>
            </a:r>
          </a:p>
        </p:txBody>
      </p:sp>
    </p:spTree>
    <p:extLst>
      <p:ext uri="{BB962C8B-B14F-4D97-AF65-F5344CB8AC3E}">
        <p14:creationId xmlns:p14="http://schemas.microsoft.com/office/powerpoint/2010/main" val="132250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E3861A0-34E1-4641-B522-8644A16C2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13" y="2328902"/>
            <a:ext cx="10444302" cy="288147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9495" y="1022762"/>
            <a:ext cx="102667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Listen and complete the conversation with the expressions in the box. Then practice it in pairs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41DBF1-ED90-4FDF-A5B6-87689F86B2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1"/>
          <a:stretch/>
        </p:blipFill>
        <p:spPr>
          <a:xfrm rot="328973">
            <a:off x="8917908" y="4505308"/>
            <a:ext cx="3325513" cy="2724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CD8F57-00AF-4310-A1E5-0064B8FBEC1F}"/>
              </a:ext>
            </a:extLst>
          </p:cNvPr>
          <p:cNvSpPr txBox="1"/>
          <p:nvPr/>
        </p:nvSpPr>
        <p:spPr>
          <a:xfrm>
            <a:off x="10222076" y="3186788"/>
            <a:ext cx="717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9C71D2-2F78-4085-93BA-717C66EB643F}"/>
              </a:ext>
            </a:extLst>
          </p:cNvPr>
          <p:cNvSpPr txBox="1"/>
          <p:nvPr/>
        </p:nvSpPr>
        <p:spPr>
          <a:xfrm>
            <a:off x="3776013" y="4627856"/>
            <a:ext cx="717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74E556-DD64-457B-AF9B-D738BB0F2B39}"/>
              </a:ext>
            </a:extLst>
          </p:cNvPr>
          <p:cNvSpPr txBox="1"/>
          <p:nvPr/>
        </p:nvSpPr>
        <p:spPr>
          <a:xfrm>
            <a:off x="2512429" y="4240584"/>
            <a:ext cx="717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391357-C3D9-484A-8D62-E5FC3CEA9918}"/>
              </a:ext>
            </a:extLst>
          </p:cNvPr>
          <p:cNvSpPr txBox="1"/>
          <p:nvPr/>
        </p:nvSpPr>
        <p:spPr>
          <a:xfrm>
            <a:off x="2512429" y="3585698"/>
            <a:ext cx="717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A</a:t>
            </a:r>
          </a:p>
        </p:txBody>
      </p:sp>
      <p:pic>
        <p:nvPicPr>
          <p:cNvPr id="2" name="Track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0664" y="184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45517" y="1015056"/>
            <a:ext cx="104905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/>
              <a:t>Use </a:t>
            </a:r>
            <a:r>
              <a:rPr lang="en-US" sz="3200" b="1" dirty="0"/>
              <a:t>the model in 1 to make similar conversations for these situations. One of you is Student A, the other is Student B. Use the expressions below to help you.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</a:t>
            </a:r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ENGLISH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D21A49-5422-4B33-8B19-BB061546A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0" y="3409954"/>
            <a:ext cx="11887361" cy="260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9662</TotalTime>
  <Words>720</Words>
  <Application>Microsoft Office PowerPoint</Application>
  <PresentationFormat>Widescreen</PresentationFormat>
  <Paragraphs>121</Paragraphs>
  <Slides>23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宋体</vt:lpstr>
      <vt:lpstr>Arial</vt:lpstr>
      <vt:lpstr>Bookman Old Style</vt:lpstr>
      <vt:lpstr>Calibri</vt:lpstr>
      <vt:lpstr>Calibri Light</vt:lpstr>
      <vt:lpstr>Montserrat Medium</vt:lpstr>
      <vt:lpstr>Myriad Pro</vt:lpstr>
      <vt:lpstr>Tahoma</vt:lpstr>
      <vt:lpstr>Times New Roman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188</cp:revision>
  <dcterms:created xsi:type="dcterms:W3CDTF">2020-12-09T02:04:09Z</dcterms:created>
  <dcterms:modified xsi:type="dcterms:W3CDTF">2024-10-12T09:17:41Z</dcterms:modified>
</cp:coreProperties>
</file>