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2"/>
  </p:notesMasterIdLst>
  <p:sldIdLst>
    <p:sldId id="271" r:id="rId2"/>
    <p:sldId id="323" r:id="rId3"/>
    <p:sldId id="316" r:id="rId4"/>
    <p:sldId id="338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32" r:id="rId18"/>
    <p:sldId id="337" r:id="rId19"/>
    <p:sldId id="339" r:id="rId20"/>
    <p:sldId id="340" r:id="rId21"/>
    <p:sldId id="341" r:id="rId22"/>
    <p:sldId id="336" r:id="rId23"/>
    <p:sldId id="311" r:id="rId24"/>
    <p:sldId id="355" r:id="rId25"/>
    <p:sldId id="310" r:id="rId26"/>
    <p:sldId id="354" r:id="rId27"/>
    <p:sldId id="314" r:id="rId28"/>
    <p:sldId id="322" r:id="rId29"/>
    <p:sldId id="317" r:id="rId30"/>
    <p:sldId id="27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QuynhAnh-NgoaiNgu" initials="Q" lastIdx="1" clrIdx="1">
    <p:extLst>
      <p:ext uri="{19B8F6BF-5375-455C-9EA6-DF929625EA0E}">
        <p15:presenceInfo xmlns:p15="http://schemas.microsoft.com/office/powerpoint/2012/main" userId="QuynhAnh-NgoaiNg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427"/>
    <a:srgbClr val="CCCCFF"/>
    <a:srgbClr val="E0A4A5"/>
    <a:srgbClr val="FFFF99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68" d="100"/>
          <a:sy n="68" d="100"/>
        </p:scale>
        <p:origin x="4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4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0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41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9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5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39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54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30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72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7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618" y="1909962"/>
            <a:ext cx="9955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What is it? </a:t>
            </a:r>
          </a:p>
        </p:txBody>
      </p:sp>
      <p:pic>
        <p:nvPicPr>
          <p:cNvPr id="1026" name="Picture 2" descr="Potato chip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77" y="2832039"/>
            <a:ext cx="4667940" cy="350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0A8C01-AA4B-69D5-F716-E2F00AEDF1CC}"/>
              </a:ext>
            </a:extLst>
          </p:cNvPr>
          <p:cNvSpPr txBox="1"/>
          <p:nvPr/>
        </p:nvSpPr>
        <p:spPr>
          <a:xfrm>
            <a:off x="8159417" y="3723151"/>
            <a:ext cx="3057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sz="4800" dirty="0">
                <a:solidFill>
                  <a:srgbClr val="00B050"/>
                </a:solidFill>
              </a:rPr>
              <a:t>chips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7" name="Action Button: Go Hom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E83AFA1-0992-87C5-5102-CEF14267353E}"/>
              </a:ext>
            </a:extLst>
          </p:cNvPr>
          <p:cNvSpPr/>
          <p:nvPr/>
        </p:nvSpPr>
        <p:spPr>
          <a:xfrm>
            <a:off x="643467" y="5631543"/>
            <a:ext cx="764419" cy="707886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The subject P.E stands for __________ Education.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A93AC-0370-F60F-F201-AFB4BC6D1A1F}"/>
              </a:ext>
            </a:extLst>
          </p:cNvPr>
          <p:cNvSpPr txBox="1"/>
          <p:nvPr/>
        </p:nvSpPr>
        <p:spPr>
          <a:xfrm>
            <a:off x="7344581" y="2643502"/>
            <a:ext cx="3057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sym typeface="Wingdings" panose="05000000000000000000" pitchFamily="2" charset="2"/>
              </a:rPr>
              <a:t>Physical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7" name="Action Button: Go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11DE1D4-EE04-08C7-3225-13C6A4A9E668}"/>
              </a:ext>
            </a:extLst>
          </p:cNvPr>
          <p:cNvSpPr/>
          <p:nvPr/>
        </p:nvSpPr>
        <p:spPr>
          <a:xfrm>
            <a:off x="643467" y="5631543"/>
            <a:ext cx="764419" cy="707886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3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Doing exercises can burn out many __________.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0B5E2-9473-53DF-33C1-568AC23F2D4D}"/>
              </a:ext>
            </a:extLst>
          </p:cNvPr>
          <p:cNvSpPr txBox="1"/>
          <p:nvPr/>
        </p:nvSpPr>
        <p:spPr>
          <a:xfrm>
            <a:off x="1604181" y="3292475"/>
            <a:ext cx="3057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sym typeface="Wingdings" panose="05000000000000000000" pitchFamily="2" charset="2"/>
              </a:rPr>
              <a:t>calories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7" name="Action Button: Go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29B5F19-5E1E-444E-F8BF-BB07EBF59510}"/>
              </a:ext>
            </a:extLst>
          </p:cNvPr>
          <p:cNvSpPr/>
          <p:nvPr/>
        </p:nvSpPr>
        <p:spPr>
          <a:xfrm>
            <a:off x="643467" y="5631543"/>
            <a:ext cx="764419" cy="707886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438" y="2474170"/>
            <a:ext cx="112572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To look at or consider a person or thing carefully to discover something about them.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D0FC6-DE23-2ECD-9D10-523C5104F365}"/>
              </a:ext>
            </a:extLst>
          </p:cNvPr>
          <p:cNvSpPr txBox="1"/>
          <p:nvPr/>
        </p:nvSpPr>
        <p:spPr>
          <a:xfrm>
            <a:off x="4296581" y="4078751"/>
            <a:ext cx="3057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sz="4800" dirty="0">
                <a:solidFill>
                  <a:srgbClr val="00B050"/>
                </a:solidFill>
                <a:sym typeface="Wingdings" panose="05000000000000000000" pitchFamily="2" charset="2"/>
              </a:rPr>
              <a:t>examine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7" name="Action Button: Go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A5D5AFB-7F81-593B-6BFD-AEFE4D036260}"/>
              </a:ext>
            </a:extLst>
          </p:cNvPr>
          <p:cNvSpPr/>
          <p:nvPr/>
        </p:nvSpPr>
        <p:spPr>
          <a:xfrm>
            <a:off x="643467" y="5631543"/>
            <a:ext cx="764419" cy="707886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Do you _________ from any allergies?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AEEE1-0FF7-74DB-F3CB-9B0EFCAC98E4}"/>
              </a:ext>
            </a:extLst>
          </p:cNvPr>
          <p:cNvSpPr txBox="1"/>
          <p:nvPr/>
        </p:nvSpPr>
        <p:spPr>
          <a:xfrm>
            <a:off x="3883631" y="2659559"/>
            <a:ext cx="3057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sym typeface="Wingdings" panose="05000000000000000000" pitchFamily="2" charset="2"/>
              </a:rPr>
              <a:t>suffer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7" name="Action Button: Go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6E645E7-765F-DD67-3D8F-5397162CE2D4}"/>
              </a:ext>
            </a:extLst>
          </p:cNvPr>
          <p:cNvSpPr/>
          <p:nvPr/>
        </p:nvSpPr>
        <p:spPr>
          <a:xfrm>
            <a:off x="643467" y="5631543"/>
            <a:ext cx="764419" cy="707886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8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Eating enough _____________ and fruits is good for your digestive system.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32B14-EB3F-0268-A315-A6E515DA11A0}"/>
              </a:ext>
            </a:extLst>
          </p:cNvPr>
          <p:cNvSpPr txBox="1"/>
          <p:nvPr/>
        </p:nvSpPr>
        <p:spPr>
          <a:xfrm>
            <a:off x="5066438" y="2609636"/>
            <a:ext cx="3057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sym typeface="Wingdings" panose="05000000000000000000" pitchFamily="2" charset="2"/>
              </a:rPr>
              <a:t>vegetable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7" name="Action Button: Go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32B77D5-8523-1F33-3D67-89F110C8684E}"/>
              </a:ext>
            </a:extLst>
          </p:cNvPr>
          <p:cNvSpPr/>
          <p:nvPr/>
        </p:nvSpPr>
        <p:spPr>
          <a:xfrm>
            <a:off x="643467" y="5631543"/>
            <a:ext cx="764419" cy="707886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pairs. Look at the photos and discuss the questions.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63700" y="2270760"/>
            <a:ext cx="4902200" cy="39649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20748" y="3178600"/>
            <a:ext cx="6096000" cy="10919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ea typeface="Calibri" panose="020F0502020204030204" pitchFamily="34" charset="0"/>
              </a:rPr>
              <a:t>Which photos show healthy habits?</a:t>
            </a:r>
            <a:endParaRPr lang="en-US" sz="2800" dirty="0"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ea typeface="Calibri" panose="020F0502020204030204" pitchFamily="34" charset="0"/>
              </a:rPr>
              <a:t>Which ones show unhealthy habits?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life expectancy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the number of years that a person is likely to live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090290" y="2771761"/>
            <a:ext cx="2879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/ˈlaɪf ɪkspektənsi/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stimating life expectancy changes since 2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783026"/>
            <a:ext cx="52006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ife expectanc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6861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ingredient (n)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one of the things from which something is made, especially one of the foods that are used together to make a particular dish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5063" y="2771761"/>
            <a:ext cx="2189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/ɪnˈɡriːdiənt/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ngredient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59" y="2015433"/>
            <a:ext cx="4248216" cy="29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ingredi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0418" y="3544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nutrient (n)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6" y="4449485"/>
            <a:ext cx="6043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a substance that is needed to keep a living thing alive and to help it to grow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5634" y="2771761"/>
            <a:ext cx="2008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/ˈnjuːtriənt/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1,081,399 Nutrient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" r="329" b="4780"/>
          <a:stretch/>
        </p:blipFill>
        <p:spPr bwMode="auto">
          <a:xfrm>
            <a:off x="7173540" y="1454379"/>
            <a:ext cx="4154860" cy="426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nutri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1" y="35578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How to live a long and healthy life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(to) give off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to produce something such as a smell, heat, light, etc.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9300" y="2771761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/ɡɪv ɒf/ 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3946"/>
          <a:stretch/>
        </p:blipFill>
        <p:spPr>
          <a:xfrm>
            <a:off x="6438627" y="2641600"/>
            <a:ext cx="5480624" cy="21607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give of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8385" y="35698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repetitive (adj)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repeated many time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4456" y="2771761"/>
            <a:ext cx="1931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/rɪˈpetətɪv/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cono de proceso repetitivo con explicación: vector de stock (libre de  regalías) 468525722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6"/>
          <a:stretch/>
        </p:blipFill>
        <p:spPr bwMode="auto">
          <a:xfrm>
            <a:off x="6221900" y="1723229"/>
            <a:ext cx="5309700" cy="34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repetiti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09" y="35920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999100"/>
              </p:ext>
            </p:extLst>
          </p:nvPr>
        </p:nvGraphicFramePr>
        <p:xfrm>
          <a:off x="838200" y="1054640"/>
          <a:ext cx="10744200" cy="52501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8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9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Form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Pronunciation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Meaning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Vietnamese</a:t>
                      </a:r>
                      <a:r>
                        <a:rPr lang="vi-VN" sz="2000" b="1">
                          <a:effectLst/>
                          <a:latin typeface="+mn-lt"/>
                        </a:rPr>
                        <a:t> equivalent  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 life expectancy (n)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/ˈlaɪf ɪkspektənsi/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number of years that a person is likely to live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tuổi thọ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42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 ingredient (n)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/ɪnˈɡriːdiənt/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one of the things from which something is made, especially one of the foods that are used together to make a particular dish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nguyên liệu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42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 nutrient (n)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/ˈnjuːtriənt/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 substance that is needed to keep a living thing alive and to help it to grow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chất dinh dưỡng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 (to) give off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/ɡɪv ɒf/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 produce something such as a smell, heat, light, etc.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phát ra, tỏa ra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  repetitive (adj)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/rɪˈpetətɪv/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repeated many time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lặp đi lặp lại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article. Solve the crossword with words and phrases from it.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336800" y="1969781"/>
            <a:ext cx="7048500" cy="4011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61000" y="21717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1000" y="25019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1000" y="28448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48300" y="32004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1000" y="35306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8300" y="383617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61000" y="418646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35600" y="454913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1000" y="487933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1950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61000" y="554758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125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57650" y="35049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43400" y="35049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8050" y="35028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29300" y="353669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53150" y="353643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21450" y="35282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8000" y="35282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710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0730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735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96275" y="352832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15375" y="35282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94150" y="416870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11650" y="418140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86300" y="417980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67300" y="420551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84850" y="418775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78550" y="419302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62725" y="419302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46900" y="419302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21000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79775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25850" y="51985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62400" y="51858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02175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70475" y="51985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are TWO extra headings.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5" y="2303192"/>
            <a:ext cx="7936496" cy="3683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068" y="2828017"/>
            <a:ext cx="3993932" cy="2624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6021" y="2282644"/>
            <a:ext cx="230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Eat better</a:t>
            </a: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are TWO extra headings.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8" y="2366438"/>
            <a:ext cx="7658962" cy="39581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068" y="2828017"/>
            <a:ext cx="3993932" cy="26243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7938" y="2323740"/>
            <a:ext cx="3221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Exercise regularly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are TWO extra headings.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13" y="1881479"/>
            <a:ext cx="6584787" cy="4976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568" y="2713717"/>
            <a:ext cx="3993932" cy="26243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8041" y="1855952"/>
            <a:ext cx="230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Sleep well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011704"/>
            <a:ext cx="1049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again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Complete the diagrams with information from the text. Use no more than two words for each gap.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5717" y="1961204"/>
            <a:ext cx="9427517" cy="144981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Study food labels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Avoid too much salt or sugar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Add fresh fruits and vegetables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Eat a big (1) __________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8674" y="3648566"/>
            <a:ext cx="2276794" cy="1395751"/>
          </a:xfrm>
          <a:prstGeom prst="roundRect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Choose </a:t>
            </a:r>
          </a:p>
          <a:p>
            <a:r>
              <a:rPr lang="en-US" sz="2400">
                <a:solidFill>
                  <a:schemeClr val="tx1"/>
                </a:solidFill>
              </a:rPr>
              <a:t>(2) ________ exercise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523608" y="3612183"/>
            <a:ext cx="2276794" cy="13957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Start slowly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21189" y="3612183"/>
            <a:ext cx="2276794" cy="1395751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Work out longer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3304" y="3612183"/>
            <a:ext cx="2276794" cy="1395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Exercise </a:t>
            </a:r>
          </a:p>
          <a:p>
            <a:r>
              <a:rPr lang="en-US" sz="2400">
                <a:solidFill>
                  <a:schemeClr val="tx1"/>
                </a:solidFill>
              </a:rPr>
              <a:t>(3) __________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63947" y="5176946"/>
            <a:ext cx="7172493" cy="1457770"/>
          </a:xfrm>
          <a:prstGeom prst="roundRect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Before bed: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Avoid having coffee or (4) _____________________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Turn off (5) _________________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623909" y="5176946"/>
            <a:ext cx="3232234" cy="1457770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Unable to sleep: do something repetitive or listen to music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868885" y="4181779"/>
            <a:ext cx="606528" cy="315793"/>
          </a:xfrm>
          <a:prstGeom prst="rightArrow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903038" y="5764321"/>
            <a:ext cx="606528" cy="315793"/>
          </a:xfrm>
          <a:prstGeom prst="rightArrow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889693" y="4131332"/>
            <a:ext cx="606528" cy="31579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8793917" y="4141964"/>
            <a:ext cx="606528" cy="315793"/>
          </a:xfrm>
          <a:prstGeom prst="rightArrow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61621" y="2963510"/>
            <a:ext cx="1608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breakfast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8211" y="4079225"/>
            <a:ext cx="130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suitable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87300" y="4216292"/>
            <a:ext cx="1486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regularly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1" y="5623628"/>
            <a:ext cx="362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energy drinks / exercising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02418" y="6018510"/>
            <a:ext cx="362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electronic devices</a:t>
            </a:r>
          </a:p>
        </p:txBody>
      </p:sp>
      <p:sp>
        <p:nvSpPr>
          <p:cNvPr id="14" name="Oval 13"/>
          <p:cNvSpPr/>
          <p:nvPr/>
        </p:nvSpPr>
        <p:spPr>
          <a:xfrm>
            <a:off x="20175" y="2402427"/>
            <a:ext cx="543772" cy="50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20175" y="5600321"/>
            <a:ext cx="543772" cy="50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</a:t>
            </a:r>
          </a:p>
        </p:txBody>
      </p:sp>
      <p:sp>
        <p:nvSpPr>
          <p:cNvPr id="32" name="Oval 31"/>
          <p:cNvSpPr/>
          <p:nvPr/>
        </p:nvSpPr>
        <p:spPr>
          <a:xfrm>
            <a:off x="24133" y="4106905"/>
            <a:ext cx="543772" cy="50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9" grpId="0"/>
      <p:bldP spid="12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6822" y="1838087"/>
            <a:ext cx="947570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>
                <a:ea typeface="Times New Roman" panose="02020603050405020304" pitchFamily="18" charset="0"/>
              </a:rPr>
              <a:t>Do you find the advice in the article useful? </a:t>
            </a:r>
          </a:p>
          <a:p>
            <a:pPr>
              <a:lnSpc>
                <a:spcPct val="120000"/>
              </a:lnSpc>
            </a:pPr>
            <a:r>
              <a:rPr lang="en-US" sz="2800">
                <a:ea typeface="Times New Roman" panose="02020603050405020304" pitchFamily="18" charset="0"/>
              </a:rPr>
              <a:t>Have you tried following any of the suggestions above?</a:t>
            </a:r>
            <a:endParaRPr lang="en-US" sz="2800"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 descr="Healthy Eating - HelpGuide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19" y="3482939"/>
            <a:ext cx="4016386" cy="24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piration To Get Fit: Exercise Gives Purpose, Courage And Social  Connection : Shots - Health News : NP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36" y="3482939"/>
            <a:ext cx="3620362" cy="24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756" y="3452835"/>
            <a:ext cx="3700542" cy="24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4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Unit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/>
              <a:t>Work in groups. </a:t>
            </a:r>
          </a:p>
          <a:p>
            <a:pPr marL="457200" indent="-457200">
              <a:buFontTx/>
              <a:buChar char="-"/>
            </a:pPr>
            <a:r>
              <a:rPr lang="en-US" sz="2800"/>
              <a:t>Take turns to choose a word. </a:t>
            </a:r>
          </a:p>
          <a:p>
            <a:pPr marL="457200" indent="-457200">
              <a:buFontTx/>
              <a:buChar char="-"/>
            </a:pPr>
            <a:r>
              <a:rPr lang="en-US" sz="2800"/>
              <a:t>If you get the correct answer </a:t>
            </a:r>
            <a:r>
              <a:rPr lang="en-US" sz="2800">
                <a:sym typeface="Wingdings" panose="05000000000000000000" pitchFamily="2" charset="2"/>
              </a:rPr>
              <a:t> </a:t>
            </a:r>
            <a:r>
              <a:rPr lang="en-US" sz="2800"/>
              <a:t>1 point.</a:t>
            </a:r>
          </a:p>
          <a:p>
            <a:r>
              <a:rPr lang="en-US" sz="2800"/>
              <a:t>-    If the answer is wrong or you don’t have the answer </a:t>
            </a:r>
            <a:r>
              <a:rPr lang="en-US" sz="2800">
                <a:sym typeface="Wingdings" panose="05000000000000000000" pitchFamily="2" charset="2"/>
              </a:rPr>
              <a:t></a:t>
            </a:r>
            <a:r>
              <a:rPr lang="en-US" sz="2800"/>
              <a:t> the chance is for other groups.</a:t>
            </a:r>
          </a:p>
          <a:p>
            <a:pPr marL="457200" indent="-457200">
              <a:buFontTx/>
              <a:buChar char="-"/>
            </a:pPr>
            <a:r>
              <a:rPr lang="en-US" sz="2800"/>
              <a:t>After 6 words you can answer the key word </a:t>
            </a:r>
            <a:r>
              <a:rPr lang="en-US" sz="2800">
                <a:sym typeface="Wingdings" panose="05000000000000000000" pitchFamily="2" charset="2"/>
              </a:rPr>
              <a:t></a:t>
            </a:r>
            <a:r>
              <a:rPr lang="en-US" sz="2800"/>
              <a:t> 5 points </a:t>
            </a:r>
          </a:p>
          <a:p>
            <a:pPr marL="457200" indent="-457200">
              <a:buFontTx/>
              <a:buChar char="-"/>
            </a:pPr>
            <a:r>
              <a:rPr lang="en-US" sz="2800"/>
              <a:t>If the key word is incorrect </a:t>
            </a:r>
            <a:r>
              <a:rPr lang="en-US" sz="2800">
                <a:sym typeface="Wingdings" panose="05000000000000000000" pitchFamily="2" charset="2"/>
              </a:rPr>
              <a:t> you are </a:t>
            </a:r>
            <a:r>
              <a:rPr lang="en-US" sz="2800"/>
              <a:t>out of the game.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CROSSWORD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770266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82340"/>
            <a:ext cx="18197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KEY WORD: (11 letters)</a:t>
            </a:r>
          </a:p>
          <a:p>
            <a:endParaRPr lang="en-US" sz="2400" dirty="0"/>
          </a:p>
          <a:p>
            <a:r>
              <a:rPr lang="en-US" sz="2400" dirty="0"/>
              <a:t>A way of living that helps you enjoy more aspects of your life.</a:t>
            </a:r>
          </a:p>
          <a:p>
            <a:endParaRPr lang="en-US" dirty="0"/>
          </a:p>
        </p:txBody>
      </p:sp>
      <p:sp>
        <p:nvSpPr>
          <p:cNvPr id="4" name="Oval 3">
            <a:hlinkClick r:id="rId3" action="ppaction://hlinksldjump"/>
            <a:extLst>
              <a:ext uri="{FF2B5EF4-FFF2-40B4-BE49-F238E27FC236}">
                <a16:creationId xmlns:a16="http://schemas.microsoft.com/office/drawing/2014/main" id="{4F6E8F14-CD1A-2F1E-5D57-AB70AC98D2D8}"/>
              </a:ext>
            </a:extLst>
          </p:cNvPr>
          <p:cNvSpPr/>
          <p:nvPr/>
        </p:nvSpPr>
        <p:spPr>
          <a:xfrm>
            <a:off x="1676400" y="822960"/>
            <a:ext cx="916799" cy="514772"/>
          </a:xfrm>
          <a:prstGeom prst="ellipse">
            <a:avLst/>
          </a:prstGeom>
          <a:solidFill>
            <a:srgbClr val="E364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hlinkClick r:id="rId4" action="ppaction://hlinksldjump"/>
            <a:extLst>
              <a:ext uri="{FF2B5EF4-FFF2-40B4-BE49-F238E27FC236}">
                <a16:creationId xmlns:a16="http://schemas.microsoft.com/office/drawing/2014/main" id="{354F6E00-C10F-FD98-5D0F-6748471C5A7A}"/>
              </a:ext>
            </a:extLst>
          </p:cNvPr>
          <p:cNvSpPr/>
          <p:nvPr/>
        </p:nvSpPr>
        <p:spPr>
          <a:xfrm>
            <a:off x="1676400" y="1377000"/>
            <a:ext cx="916799" cy="514772"/>
          </a:xfrm>
          <a:prstGeom prst="ellipse">
            <a:avLst/>
          </a:prstGeom>
          <a:solidFill>
            <a:srgbClr val="E364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hlinkClick r:id="rId5" action="ppaction://hlinksldjump"/>
            <a:extLst>
              <a:ext uri="{FF2B5EF4-FFF2-40B4-BE49-F238E27FC236}">
                <a16:creationId xmlns:a16="http://schemas.microsoft.com/office/drawing/2014/main" id="{BEA26A82-86EB-1F9A-D766-AFD6CE1B8C5F}"/>
              </a:ext>
            </a:extLst>
          </p:cNvPr>
          <p:cNvSpPr/>
          <p:nvPr/>
        </p:nvSpPr>
        <p:spPr>
          <a:xfrm>
            <a:off x="1676400" y="1935184"/>
            <a:ext cx="916799" cy="514772"/>
          </a:xfrm>
          <a:prstGeom prst="ellipse">
            <a:avLst/>
          </a:prstGeom>
          <a:solidFill>
            <a:srgbClr val="E364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>
            <a:hlinkClick r:id="rId6" action="ppaction://hlinksldjump"/>
            <a:extLst>
              <a:ext uri="{FF2B5EF4-FFF2-40B4-BE49-F238E27FC236}">
                <a16:creationId xmlns:a16="http://schemas.microsoft.com/office/drawing/2014/main" id="{87D79E10-3B1C-24AE-8C14-384A74F366A9}"/>
              </a:ext>
            </a:extLst>
          </p:cNvPr>
          <p:cNvSpPr/>
          <p:nvPr/>
        </p:nvSpPr>
        <p:spPr>
          <a:xfrm>
            <a:off x="1695732" y="2475356"/>
            <a:ext cx="916799" cy="514772"/>
          </a:xfrm>
          <a:prstGeom prst="ellipse">
            <a:avLst/>
          </a:prstGeom>
          <a:solidFill>
            <a:srgbClr val="E364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Oval 9">
            <a:hlinkClick r:id="rId7" action="ppaction://hlinksldjump"/>
            <a:extLst>
              <a:ext uri="{FF2B5EF4-FFF2-40B4-BE49-F238E27FC236}">
                <a16:creationId xmlns:a16="http://schemas.microsoft.com/office/drawing/2014/main" id="{31C179F5-358A-750B-11C3-756A3FBED4BA}"/>
              </a:ext>
            </a:extLst>
          </p:cNvPr>
          <p:cNvSpPr/>
          <p:nvPr/>
        </p:nvSpPr>
        <p:spPr>
          <a:xfrm>
            <a:off x="1695732" y="3029396"/>
            <a:ext cx="916799" cy="514772"/>
          </a:xfrm>
          <a:prstGeom prst="ellipse">
            <a:avLst/>
          </a:prstGeom>
          <a:solidFill>
            <a:srgbClr val="E364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Oval 10">
            <a:hlinkClick r:id="rId8" action="ppaction://hlinksldjump"/>
            <a:extLst>
              <a:ext uri="{FF2B5EF4-FFF2-40B4-BE49-F238E27FC236}">
                <a16:creationId xmlns:a16="http://schemas.microsoft.com/office/drawing/2014/main" id="{B6F2189D-5522-ECC7-DF00-89593BB1E941}"/>
              </a:ext>
            </a:extLst>
          </p:cNvPr>
          <p:cNvSpPr/>
          <p:nvPr/>
        </p:nvSpPr>
        <p:spPr>
          <a:xfrm>
            <a:off x="1695732" y="3587580"/>
            <a:ext cx="916799" cy="514772"/>
          </a:xfrm>
          <a:prstGeom prst="ellipse">
            <a:avLst/>
          </a:prstGeom>
          <a:solidFill>
            <a:srgbClr val="E364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Oval 11">
            <a:hlinkClick r:id="rId9" action="ppaction://hlinksldjump"/>
            <a:extLst>
              <a:ext uri="{FF2B5EF4-FFF2-40B4-BE49-F238E27FC236}">
                <a16:creationId xmlns:a16="http://schemas.microsoft.com/office/drawing/2014/main" id="{F11657DF-1935-AAFA-9758-FCD559460B41}"/>
              </a:ext>
            </a:extLst>
          </p:cNvPr>
          <p:cNvSpPr/>
          <p:nvPr/>
        </p:nvSpPr>
        <p:spPr>
          <a:xfrm>
            <a:off x="1676400" y="4126061"/>
            <a:ext cx="916799" cy="514772"/>
          </a:xfrm>
          <a:prstGeom prst="ellipse">
            <a:avLst/>
          </a:prstGeom>
          <a:solidFill>
            <a:srgbClr val="E364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" name="Oval 12">
            <a:hlinkClick r:id="rId10" action="ppaction://hlinksldjump"/>
            <a:extLst>
              <a:ext uri="{FF2B5EF4-FFF2-40B4-BE49-F238E27FC236}">
                <a16:creationId xmlns:a16="http://schemas.microsoft.com/office/drawing/2014/main" id="{E14957C3-B556-A56E-68CD-5EF2ED3E4563}"/>
              </a:ext>
            </a:extLst>
          </p:cNvPr>
          <p:cNvSpPr/>
          <p:nvPr/>
        </p:nvSpPr>
        <p:spPr>
          <a:xfrm>
            <a:off x="1676400" y="4680101"/>
            <a:ext cx="916799" cy="514772"/>
          </a:xfrm>
          <a:prstGeom prst="ellipse">
            <a:avLst/>
          </a:prstGeom>
          <a:solidFill>
            <a:srgbClr val="E364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" name="Oval 13">
            <a:hlinkClick r:id="rId11" action="ppaction://hlinksldjump"/>
            <a:extLst>
              <a:ext uri="{FF2B5EF4-FFF2-40B4-BE49-F238E27FC236}">
                <a16:creationId xmlns:a16="http://schemas.microsoft.com/office/drawing/2014/main" id="{F3008A9D-CD61-238C-DDD3-961FD34B77D2}"/>
              </a:ext>
            </a:extLst>
          </p:cNvPr>
          <p:cNvSpPr/>
          <p:nvPr/>
        </p:nvSpPr>
        <p:spPr>
          <a:xfrm>
            <a:off x="1676400" y="5238285"/>
            <a:ext cx="916799" cy="514772"/>
          </a:xfrm>
          <a:prstGeom prst="ellipse">
            <a:avLst/>
          </a:prstGeom>
          <a:solidFill>
            <a:srgbClr val="E364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>
            <a:hlinkClick r:id="rId12" action="ppaction://hlinksldjump"/>
            <a:extLst>
              <a:ext uri="{FF2B5EF4-FFF2-40B4-BE49-F238E27FC236}">
                <a16:creationId xmlns:a16="http://schemas.microsoft.com/office/drawing/2014/main" id="{71D7493F-B876-B56F-0A1C-CCEF0A6605B2}"/>
              </a:ext>
            </a:extLst>
          </p:cNvPr>
          <p:cNvSpPr/>
          <p:nvPr/>
        </p:nvSpPr>
        <p:spPr>
          <a:xfrm>
            <a:off x="1663643" y="5779288"/>
            <a:ext cx="948888" cy="514772"/>
          </a:xfrm>
          <a:prstGeom prst="ellipse">
            <a:avLst/>
          </a:prstGeom>
          <a:solidFill>
            <a:srgbClr val="E364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Oval 16">
            <a:hlinkClick r:id="rId13" action="ppaction://hlinksldjump"/>
            <a:extLst>
              <a:ext uri="{FF2B5EF4-FFF2-40B4-BE49-F238E27FC236}">
                <a16:creationId xmlns:a16="http://schemas.microsoft.com/office/drawing/2014/main" id="{0C6C2DCA-827C-324B-C122-39BA7DBFC9BE}"/>
              </a:ext>
            </a:extLst>
          </p:cNvPr>
          <p:cNvSpPr/>
          <p:nvPr/>
        </p:nvSpPr>
        <p:spPr>
          <a:xfrm>
            <a:off x="1695732" y="6333328"/>
            <a:ext cx="916799" cy="514772"/>
          </a:xfrm>
          <a:prstGeom prst="ellipse">
            <a:avLst/>
          </a:prstGeom>
          <a:solidFill>
            <a:srgbClr val="E364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11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1C3C440-0D02-8801-F011-6AC253CD5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51301"/>
              </p:ext>
            </p:extLst>
          </p:nvPr>
        </p:nvGraphicFramePr>
        <p:xfrm>
          <a:off x="6121400" y="815660"/>
          <a:ext cx="4256425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85">
                  <a:extLst>
                    <a:ext uri="{9D8B030D-6E8A-4147-A177-3AD203B41FA5}">
                      <a16:colId xmlns:a16="http://schemas.microsoft.com/office/drawing/2014/main" val="2889089054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821779101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207387372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256381460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997561413"/>
                    </a:ext>
                  </a:extLst>
                </a:gridCol>
              </a:tblGrid>
              <a:tr h="463358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44790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591314E-850C-867F-A778-004BC0982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192538"/>
              </p:ext>
            </p:extLst>
          </p:nvPr>
        </p:nvGraphicFramePr>
        <p:xfrm>
          <a:off x="4418830" y="1373844"/>
          <a:ext cx="340514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85">
                  <a:extLst>
                    <a:ext uri="{9D8B030D-6E8A-4147-A177-3AD203B41FA5}">
                      <a16:colId xmlns:a16="http://schemas.microsoft.com/office/drawing/2014/main" val="1910530085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96528299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870549828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126127982"/>
                    </a:ext>
                  </a:extLst>
                </a:gridCol>
              </a:tblGrid>
              <a:tr h="463358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994859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BEFB065-A36F-E164-66B6-1A2954B20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4101"/>
              </p:ext>
            </p:extLst>
          </p:nvPr>
        </p:nvGraphicFramePr>
        <p:xfrm>
          <a:off x="5270500" y="1932028"/>
          <a:ext cx="4256425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85">
                  <a:extLst>
                    <a:ext uri="{9D8B030D-6E8A-4147-A177-3AD203B41FA5}">
                      <a16:colId xmlns:a16="http://schemas.microsoft.com/office/drawing/2014/main" val="3569818620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1657565930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817951102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626054777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352324164"/>
                    </a:ext>
                  </a:extLst>
                </a:gridCol>
              </a:tblGrid>
              <a:tr h="463358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00799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21EEDA25-AE25-6D7F-9C1C-5467885C7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81887"/>
              </p:ext>
            </p:extLst>
          </p:nvPr>
        </p:nvGraphicFramePr>
        <p:xfrm>
          <a:off x="4419214" y="2474356"/>
          <a:ext cx="5958995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85">
                  <a:extLst>
                    <a:ext uri="{9D8B030D-6E8A-4147-A177-3AD203B41FA5}">
                      <a16:colId xmlns:a16="http://schemas.microsoft.com/office/drawing/2014/main" val="392489634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966631929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1908586512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781345148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071689607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1136205023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818312466"/>
                    </a:ext>
                  </a:extLst>
                </a:gridCol>
              </a:tblGrid>
              <a:tr h="463358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/>
                        <a:t>L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85672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9E922CA1-1CF3-E98A-778F-12817CCD3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058597"/>
              </p:ext>
            </p:extLst>
          </p:nvPr>
        </p:nvGraphicFramePr>
        <p:xfrm>
          <a:off x="5270500" y="3019840"/>
          <a:ext cx="68102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85">
                  <a:extLst>
                    <a:ext uri="{9D8B030D-6E8A-4147-A177-3AD203B41FA5}">
                      <a16:colId xmlns:a16="http://schemas.microsoft.com/office/drawing/2014/main" val="1706784400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669077124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12776895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766045855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311611723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986110233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131073970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265323878"/>
                    </a:ext>
                  </a:extLst>
                </a:gridCol>
              </a:tblGrid>
              <a:tr h="463358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3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/>
                        <a:t>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049779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4C372452-1258-F9C0-4EFE-110ED6C43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79552"/>
              </p:ext>
            </p:extLst>
          </p:nvPr>
        </p:nvGraphicFramePr>
        <p:xfrm>
          <a:off x="5270500" y="3562168"/>
          <a:ext cx="4256425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85">
                  <a:extLst>
                    <a:ext uri="{9D8B030D-6E8A-4147-A177-3AD203B41FA5}">
                      <a16:colId xmlns:a16="http://schemas.microsoft.com/office/drawing/2014/main" val="2940296799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800336561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966426778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362111302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682590931"/>
                    </a:ext>
                  </a:extLst>
                </a:gridCol>
              </a:tblGrid>
              <a:tr h="463358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623462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8444319C-5C09-D463-DA26-1DC5FAC58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494356"/>
              </p:ext>
            </p:extLst>
          </p:nvPr>
        </p:nvGraphicFramePr>
        <p:xfrm>
          <a:off x="4418830" y="4101340"/>
          <a:ext cx="68102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85">
                  <a:extLst>
                    <a:ext uri="{9D8B030D-6E8A-4147-A177-3AD203B41FA5}">
                      <a16:colId xmlns:a16="http://schemas.microsoft.com/office/drawing/2014/main" val="165350801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760840127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750496803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1692596713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785539332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878847432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1318700503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190819181"/>
                    </a:ext>
                  </a:extLst>
                </a:gridCol>
              </a:tblGrid>
              <a:tr h="463358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000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199049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9BE8C2B5-D79D-15C5-C95E-4E2DF8B11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126760"/>
              </p:ext>
            </p:extLst>
          </p:nvPr>
        </p:nvGraphicFramePr>
        <p:xfrm>
          <a:off x="4418830" y="4659524"/>
          <a:ext cx="68102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85">
                  <a:extLst>
                    <a:ext uri="{9D8B030D-6E8A-4147-A177-3AD203B41FA5}">
                      <a16:colId xmlns:a16="http://schemas.microsoft.com/office/drawing/2014/main" val="411956582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1639953274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172450746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665864197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060191383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739271016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814870782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158998145"/>
                    </a:ext>
                  </a:extLst>
                </a:gridCol>
              </a:tblGrid>
              <a:tr h="463358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336953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5476005C-D3DA-5285-40AC-F60114C99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456213"/>
              </p:ext>
            </p:extLst>
          </p:nvPr>
        </p:nvGraphicFramePr>
        <p:xfrm>
          <a:off x="2716645" y="5215426"/>
          <a:ext cx="5958995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85">
                  <a:extLst>
                    <a:ext uri="{9D8B030D-6E8A-4147-A177-3AD203B41FA5}">
                      <a16:colId xmlns:a16="http://schemas.microsoft.com/office/drawing/2014/main" val="32726819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1379101934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12679384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664538200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25064484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684099681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851765723"/>
                    </a:ext>
                  </a:extLst>
                </a:gridCol>
              </a:tblGrid>
              <a:tr h="463358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284401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1ADF8EE5-34E9-E8A6-20E1-D1C10ED59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669435"/>
              </p:ext>
            </p:extLst>
          </p:nvPr>
        </p:nvGraphicFramePr>
        <p:xfrm>
          <a:off x="3567930" y="5760910"/>
          <a:ext cx="510771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85">
                  <a:extLst>
                    <a:ext uri="{9D8B030D-6E8A-4147-A177-3AD203B41FA5}">
                      <a16:colId xmlns:a16="http://schemas.microsoft.com/office/drawing/2014/main" val="3706974375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1737465058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497611983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18799533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137579756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852799467"/>
                    </a:ext>
                  </a:extLst>
                </a:gridCol>
              </a:tblGrid>
              <a:tr h="463358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88912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451FCF9B-059C-41B2-F256-091BE6181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003403"/>
              </p:ext>
            </p:extLst>
          </p:nvPr>
        </p:nvGraphicFramePr>
        <p:xfrm>
          <a:off x="3567930" y="6306394"/>
          <a:ext cx="7661565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85">
                  <a:extLst>
                    <a:ext uri="{9D8B030D-6E8A-4147-A177-3AD203B41FA5}">
                      <a16:colId xmlns:a16="http://schemas.microsoft.com/office/drawing/2014/main" val="292728242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594536520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576318498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862347148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789139053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689945965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172916775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420401952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605136890"/>
                    </a:ext>
                  </a:extLst>
                </a:gridCol>
              </a:tblGrid>
              <a:tr h="463358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59769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186FEA61-450B-D7EC-9C73-1117D3A42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711507"/>
              </p:ext>
            </p:extLst>
          </p:nvPr>
        </p:nvGraphicFramePr>
        <p:xfrm>
          <a:off x="6121015" y="803326"/>
          <a:ext cx="4256425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85">
                  <a:extLst>
                    <a:ext uri="{9D8B030D-6E8A-4147-A177-3AD203B41FA5}">
                      <a16:colId xmlns:a16="http://schemas.microsoft.com/office/drawing/2014/main" val="2889089054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821779101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207387372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256381460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997561413"/>
                    </a:ext>
                  </a:extLst>
                </a:gridCol>
              </a:tblGrid>
              <a:tr h="463358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447906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A00781A5-EB7F-AF1B-15D0-CB68D1211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84897"/>
              </p:ext>
            </p:extLst>
          </p:nvPr>
        </p:nvGraphicFramePr>
        <p:xfrm>
          <a:off x="4418445" y="1361510"/>
          <a:ext cx="340514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85">
                  <a:extLst>
                    <a:ext uri="{9D8B030D-6E8A-4147-A177-3AD203B41FA5}">
                      <a16:colId xmlns:a16="http://schemas.microsoft.com/office/drawing/2014/main" val="1910530085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96528299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870549828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126127982"/>
                    </a:ext>
                  </a:extLst>
                </a:gridCol>
              </a:tblGrid>
              <a:tr h="463358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994859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E67FBD78-D983-EA52-03A5-A1CDA18E3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893998"/>
              </p:ext>
            </p:extLst>
          </p:nvPr>
        </p:nvGraphicFramePr>
        <p:xfrm>
          <a:off x="5270115" y="1919694"/>
          <a:ext cx="4256425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85">
                  <a:extLst>
                    <a:ext uri="{9D8B030D-6E8A-4147-A177-3AD203B41FA5}">
                      <a16:colId xmlns:a16="http://schemas.microsoft.com/office/drawing/2014/main" val="3569818620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1657565930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817951102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626054777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352324164"/>
                    </a:ext>
                  </a:extLst>
                </a:gridCol>
              </a:tblGrid>
              <a:tr h="463358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007990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3B44682F-7061-3DA8-F25E-D34D2A97E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19286"/>
              </p:ext>
            </p:extLst>
          </p:nvPr>
        </p:nvGraphicFramePr>
        <p:xfrm>
          <a:off x="4418829" y="2462022"/>
          <a:ext cx="5958995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85">
                  <a:extLst>
                    <a:ext uri="{9D8B030D-6E8A-4147-A177-3AD203B41FA5}">
                      <a16:colId xmlns:a16="http://schemas.microsoft.com/office/drawing/2014/main" val="392489634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966631929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1908586512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781345148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071689607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1136205023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818312466"/>
                    </a:ext>
                  </a:extLst>
                </a:gridCol>
              </a:tblGrid>
              <a:tr h="463358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85672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84F3A923-A240-87CD-A758-013D685E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41167"/>
              </p:ext>
            </p:extLst>
          </p:nvPr>
        </p:nvGraphicFramePr>
        <p:xfrm>
          <a:off x="5270115" y="3007506"/>
          <a:ext cx="68102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85">
                  <a:extLst>
                    <a:ext uri="{9D8B030D-6E8A-4147-A177-3AD203B41FA5}">
                      <a16:colId xmlns:a16="http://schemas.microsoft.com/office/drawing/2014/main" val="1706784400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669077124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12776895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766045855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311611723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986110233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131073970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265323878"/>
                    </a:ext>
                  </a:extLst>
                </a:gridCol>
              </a:tblGrid>
              <a:tr h="463358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049779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07386F43-42DC-B9A9-F743-76B78B8E5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355278"/>
              </p:ext>
            </p:extLst>
          </p:nvPr>
        </p:nvGraphicFramePr>
        <p:xfrm>
          <a:off x="5270115" y="3549834"/>
          <a:ext cx="4256425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85">
                  <a:extLst>
                    <a:ext uri="{9D8B030D-6E8A-4147-A177-3AD203B41FA5}">
                      <a16:colId xmlns:a16="http://schemas.microsoft.com/office/drawing/2014/main" val="2940296799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800336561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966426778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362111302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682590931"/>
                    </a:ext>
                  </a:extLst>
                </a:gridCol>
              </a:tblGrid>
              <a:tr h="463358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623462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C0C95092-7AE5-CDB6-3470-D1A42D4B7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885994"/>
              </p:ext>
            </p:extLst>
          </p:nvPr>
        </p:nvGraphicFramePr>
        <p:xfrm>
          <a:off x="4418445" y="4089006"/>
          <a:ext cx="68102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85">
                  <a:extLst>
                    <a:ext uri="{9D8B030D-6E8A-4147-A177-3AD203B41FA5}">
                      <a16:colId xmlns:a16="http://schemas.microsoft.com/office/drawing/2014/main" val="165350801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760840127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750496803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1692596713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785539332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878847432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1318700503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190819181"/>
                    </a:ext>
                  </a:extLst>
                </a:gridCol>
              </a:tblGrid>
              <a:tr h="463358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199049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77DF16A3-FA63-129B-7128-F3DB2BBFE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670639"/>
              </p:ext>
            </p:extLst>
          </p:nvPr>
        </p:nvGraphicFramePr>
        <p:xfrm>
          <a:off x="4418445" y="4647190"/>
          <a:ext cx="68102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85">
                  <a:extLst>
                    <a:ext uri="{9D8B030D-6E8A-4147-A177-3AD203B41FA5}">
                      <a16:colId xmlns:a16="http://schemas.microsoft.com/office/drawing/2014/main" val="411956582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1639953274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172450746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665864197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060191383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739271016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814870782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158998145"/>
                    </a:ext>
                  </a:extLst>
                </a:gridCol>
              </a:tblGrid>
              <a:tr h="463358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336953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BFEC1E3C-0C19-9B46-6D12-3F5D9ED12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811900"/>
              </p:ext>
            </p:extLst>
          </p:nvPr>
        </p:nvGraphicFramePr>
        <p:xfrm>
          <a:off x="2716260" y="5203092"/>
          <a:ext cx="5958995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85">
                  <a:extLst>
                    <a:ext uri="{9D8B030D-6E8A-4147-A177-3AD203B41FA5}">
                      <a16:colId xmlns:a16="http://schemas.microsoft.com/office/drawing/2014/main" val="32726819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1379101934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12679384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664538200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25064484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684099681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851765723"/>
                    </a:ext>
                  </a:extLst>
                </a:gridCol>
              </a:tblGrid>
              <a:tr h="463358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2844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F9BC2FDA-24D4-41DF-B943-DBD5BD399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981401"/>
              </p:ext>
            </p:extLst>
          </p:nvPr>
        </p:nvGraphicFramePr>
        <p:xfrm>
          <a:off x="3567545" y="5748576"/>
          <a:ext cx="510771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85">
                  <a:extLst>
                    <a:ext uri="{9D8B030D-6E8A-4147-A177-3AD203B41FA5}">
                      <a16:colId xmlns:a16="http://schemas.microsoft.com/office/drawing/2014/main" val="3706974375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1737465058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497611983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18799533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137579756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852799467"/>
                    </a:ext>
                  </a:extLst>
                </a:gridCol>
              </a:tblGrid>
              <a:tr h="463358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88912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AE8D4CBB-1A10-66AA-1D0C-79FFA9415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04891"/>
              </p:ext>
            </p:extLst>
          </p:nvPr>
        </p:nvGraphicFramePr>
        <p:xfrm>
          <a:off x="3567545" y="6294060"/>
          <a:ext cx="7661565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85">
                  <a:extLst>
                    <a:ext uri="{9D8B030D-6E8A-4147-A177-3AD203B41FA5}">
                      <a16:colId xmlns:a16="http://schemas.microsoft.com/office/drawing/2014/main" val="292728242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594536520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576318498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862347148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789139053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2689945965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3172916775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420401952"/>
                    </a:ext>
                  </a:extLst>
                </a:gridCol>
                <a:gridCol w="851285">
                  <a:extLst>
                    <a:ext uri="{9D8B030D-6E8A-4147-A177-3AD203B41FA5}">
                      <a16:colId xmlns:a16="http://schemas.microsoft.com/office/drawing/2014/main" val="605136890"/>
                    </a:ext>
                  </a:extLst>
                </a:gridCol>
              </a:tblGrid>
              <a:tr h="463358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597690"/>
                  </a:ext>
                </a:extLst>
              </a:tr>
            </a:tbl>
          </a:graphicData>
        </a:graphic>
      </p:graphicFrame>
      <p:sp>
        <p:nvSpPr>
          <p:cNvPr id="49" name="Action Button: Go Forward or Next 48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E7FE7991-1FFC-57B9-9A89-21B7970E13CC}"/>
              </a:ext>
            </a:extLst>
          </p:cNvPr>
          <p:cNvSpPr/>
          <p:nvPr/>
        </p:nvSpPr>
        <p:spPr>
          <a:xfrm>
            <a:off x="377371" y="5950857"/>
            <a:ext cx="636704" cy="548640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467" y="2609636"/>
            <a:ext cx="10411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Eating too much fat can cause _______ diseases.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F3D555-2F96-410D-2614-870E69F7D2AF}"/>
              </a:ext>
            </a:extLst>
          </p:cNvPr>
          <p:cNvSpPr txBox="1"/>
          <p:nvPr/>
        </p:nvSpPr>
        <p:spPr>
          <a:xfrm>
            <a:off x="7223214" y="2609635"/>
            <a:ext cx="1683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heart</a:t>
            </a:r>
          </a:p>
        </p:txBody>
      </p:sp>
      <p:sp>
        <p:nvSpPr>
          <p:cNvPr id="7" name="Action Button: Go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C4F6FF0-1DB0-6C49-22FE-78FE4B4A7733}"/>
              </a:ext>
            </a:extLst>
          </p:cNvPr>
          <p:cNvSpPr/>
          <p:nvPr/>
        </p:nvSpPr>
        <p:spPr>
          <a:xfrm>
            <a:off x="643467" y="5631543"/>
            <a:ext cx="764419" cy="707886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8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0136" y="2721114"/>
            <a:ext cx="9955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Go on a ______ means to begin a specific nutritional plan in an attempt to lose weight or achieve some other health benefits.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8E1AE-78BA-EFCA-5F79-83EF034B76A6}"/>
              </a:ext>
            </a:extLst>
          </p:cNvPr>
          <p:cNvSpPr txBox="1"/>
          <p:nvPr/>
        </p:nvSpPr>
        <p:spPr>
          <a:xfrm>
            <a:off x="3078632" y="2721114"/>
            <a:ext cx="1609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diet</a:t>
            </a:r>
          </a:p>
        </p:txBody>
      </p:sp>
      <p:sp>
        <p:nvSpPr>
          <p:cNvPr id="7" name="Action Button: Go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C789DD9-4D21-2F4D-7BC5-88DAF628434E}"/>
              </a:ext>
            </a:extLst>
          </p:cNvPr>
          <p:cNvSpPr/>
          <p:nvPr/>
        </p:nvSpPr>
        <p:spPr>
          <a:xfrm>
            <a:off x="643467" y="5631543"/>
            <a:ext cx="764419" cy="707886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3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5" y="2609636"/>
            <a:ext cx="10315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 clear liquid that has no color or taste when it is pure.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FF2FA-8C7D-2770-9A2B-B61644261EC5}"/>
              </a:ext>
            </a:extLst>
          </p:cNvPr>
          <p:cNvSpPr txBox="1"/>
          <p:nvPr/>
        </p:nvSpPr>
        <p:spPr>
          <a:xfrm>
            <a:off x="4488746" y="4056186"/>
            <a:ext cx="2673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sz="4800" dirty="0">
                <a:solidFill>
                  <a:srgbClr val="00B050"/>
                </a:solidFill>
              </a:rPr>
              <a:t>water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7" name="Action Button: Go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88096E1-3831-47B2-544D-EB5AE40D8222}"/>
              </a:ext>
            </a:extLst>
          </p:cNvPr>
          <p:cNvSpPr/>
          <p:nvPr/>
        </p:nvSpPr>
        <p:spPr>
          <a:xfrm>
            <a:off x="643467" y="5631543"/>
            <a:ext cx="764419" cy="707886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385" y="2609636"/>
            <a:ext cx="11281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 disease or period of sickness affecting the body or mind.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12355-D151-9C0F-948C-C7915E732F22}"/>
              </a:ext>
            </a:extLst>
          </p:cNvPr>
          <p:cNvSpPr txBox="1"/>
          <p:nvPr/>
        </p:nvSpPr>
        <p:spPr>
          <a:xfrm>
            <a:off x="4666166" y="4056186"/>
            <a:ext cx="285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sz="4800" dirty="0">
                <a:solidFill>
                  <a:srgbClr val="00B050"/>
                </a:solidFill>
              </a:rPr>
              <a:t>illness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7" name="Action Button: Go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659FDA0-1E64-1C59-4D88-6C40363ACDD4}"/>
              </a:ext>
            </a:extLst>
          </p:cNvPr>
          <p:cNvSpPr/>
          <p:nvPr/>
        </p:nvSpPr>
        <p:spPr>
          <a:xfrm>
            <a:off x="643467" y="5631543"/>
            <a:ext cx="764419" cy="707886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The noun of ‘strong’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6E5B69-F27C-6D23-EBD0-DE09F4F21D6A}"/>
              </a:ext>
            </a:extLst>
          </p:cNvPr>
          <p:cNvSpPr txBox="1"/>
          <p:nvPr/>
        </p:nvSpPr>
        <p:spPr>
          <a:xfrm>
            <a:off x="4296581" y="4078751"/>
            <a:ext cx="3057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sz="4800" dirty="0">
                <a:solidFill>
                  <a:srgbClr val="00B050"/>
                </a:solidFill>
              </a:rPr>
              <a:t>strength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7" name="Action Button: Go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DFEB930-938C-9DCC-1F3F-FDBA6B363D67}"/>
              </a:ext>
            </a:extLst>
          </p:cNvPr>
          <p:cNvSpPr/>
          <p:nvPr/>
        </p:nvSpPr>
        <p:spPr>
          <a:xfrm>
            <a:off x="643467" y="5631543"/>
            <a:ext cx="764419" cy="707886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2926</TotalTime>
  <Words>970</Words>
  <Application>Microsoft Office PowerPoint</Application>
  <PresentationFormat>Widescreen</PresentationFormat>
  <Paragraphs>306</Paragraphs>
  <Slides>30</Slides>
  <Notes>19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166</cp:revision>
  <dcterms:created xsi:type="dcterms:W3CDTF">2020-12-09T02:04:09Z</dcterms:created>
  <dcterms:modified xsi:type="dcterms:W3CDTF">2024-10-12T09:09:14Z</dcterms:modified>
</cp:coreProperties>
</file>