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71" r:id="rId2"/>
    <p:sldId id="276" r:id="rId3"/>
    <p:sldId id="330" r:id="rId4"/>
    <p:sldId id="332" r:id="rId5"/>
    <p:sldId id="333" r:id="rId6"/>
    <p:sldId id="331" r:id="rId7"/>
    <p:sldId id="337" r:id="rId8"/>
    <p:sldId id="338" r:id="rId9"/>
    <p:sldId id="339" r:id="rId10"/>
    <p:sldId id="340" r:id="rId11"/>
    <p:sldId id="341" r:id="rId12"/>
    <p:sldId id="327" r:id="rId13"/>
    <p:sldId id="325" r:id="rId14"/>
    <p:sldId id="343" r:id="rId15"/>
    <p:sldId id="344" r:id="rId16"/>
    <p:sldId id="345" r:id="rId17"/>
    <p:sldId id="293"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73"/>
    <a:srgbClr val="048DA4"/>
    <a:srgbClr val="F26532"/>
    <a:srgbClr val="05A0B8"/>
    <a:srgbClr val="A3DBE1"/>
    <a:srgbClr val="E26714"/>
    <a:srgbClr val="EE8640"/>
    <a:srgbClr val="05788C"/>
    <a:srgbClr val="C0E6EA"/>
    <a:srgbClr val="A0DC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64" autoAdjust="0"/>
    <p:restoredTop sz="94118" autoAdjust="0"/>
  </p:normalViewPr>
  <p:slideViewPr>
    <p:cSldViewPr snapToGrid="0" showGuides="1">
      <p:cViewPr varScale="1">
        <p:scale>
          <a:sx n="63" d="100"/>
          <a:sy n="63" d="100"/>
        </p:scale>
        <p:origin x="656" y="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10/12/2024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1B62FB90-C021-40C3-ACC1-60A35BBA1602}" type="slidenum">
              <a:rPr lang="en-US" smtClean="0"/>
              <a:t>3</a:t>
            </a:fld>
            <a:endParaRPr lang="en-US"/>
          </a:p>
        </p:txBody>
      </p:sp>
    </p:spTree>
    <p:extLst>
      <p:ext uri="{BB962C8B-B14F-4D97-AF65-F5344CB8AC3E}">
        <p14:creationId xmlns:p14="http://schemas.microsoft.com/office/powerpoint/2010/main" val="2165253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3888200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980545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3159139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3950769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3432935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3304627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1109502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19159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45633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68106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64339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891073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10/12/2024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389246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10/12/2024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24491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10/12/2024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214095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10/12/2024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29572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10/12/2024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29879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10/12/2024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701288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10/12/2024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42291312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6.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8.png"/><Relationship Id="rId10" Type="http://schemas.openxmlformats.org/officeDocument/2006/relationships/image" Target="../media/image19.png"/><Relationship Id="rId4" Type="http://schemas.openxmlformats.org/officeDocument/2006/relationships/image" Target="../media/image10.png"/><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3" y="6858"/>
            <a:ext cx="12179808" cy="6851142"/>
          </a:xfrm>
          <a:prstGeom prst="rect">
            <a:avLst/>
          </a:prstGeom>
        </p:spPr>
      </p:pic>
    </p:spTree>
    <p:extLst>
      <p:ext uri="{BB962C8B-B14F-4D97-AF65-F5344CB8AC3E}">
        <p14:creationId xmlns:p14="http://schemas.microsoft.com/office/powerpoint/2010/main" val="2454362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792F594-17BD-D1CC-81BA-D816C5216878}"/>
              </a:ext>
            </a:extLst>
          </p:cNvPr>
          <p:cNvPicPr>
            <a:picLocks noChangeAspect="1"/>
          </p:cNvPicPr>
          <p:nvPr/>
        </p:nvPicPr>
        <p:blipFill>
          <a:blip r:embed="rId3"/>
          <a:stretch>
            <a:fillRect/>
          </a:stretch>
        </p:blipFill>
        <p:spPr>
          <a:xfrm>
            <a:off x="659112" y="2064661"/>
            <a:ext cx="3835769" cy="4503967"/>
          </a:xfrm>
          <a:prstGeom prst="rect">
            <a:avLst/>
          </a:prstGeom>
        </p:spPr>
      </p:pic>
      <p:sp>
        <p:nvSpPr>
          <p:cNvPr id="10" name="TextBox 9">
            <a:extLst>
              <a:ext uri="{FF2B5EF4-FFF2-40B4-BE49-F238E27FC236}">
                <a16:creationId xmlns:a16="http://schemas.microsoft.com/office/drawing/2014/main" id="{8514929A-D5FC-4F66-8951-74EDFD16573E}"/>
              </a:ext>
            </a:extLst>
          </p:cNvPr>
          <p:cNvSpPr txBox="1"/>
          <p:nvPr/>
        </p:nvSpPr>
        <p:spPr>
          <a:xfrm>
            <a:off x="1523999" y="1164832"/>
            <a:ext cx="10390497" cy="954107"/>
          </a:xfrm>
          <a:prstGeom prst="rect">
            <a:avLst/>
          </a:prstGeom>
          <a:noFill/>
        </p:spPr>
        <p:txBody>
          <a:bodyPr wrap="square">
            <a:spAutoFit/>
          </a:bodyPr>
          <a:lstStyle/>
          <a:p>
            <a:r>
              <a:rPr lang="en-US" sz="2800" b="1" dirty="0">
                <a:solidFill>
                  <a:srgbClr val="F26532"/>
                </a:solidFill>
              </a:rPr>
              <a:t>Read the brochures below. Then work in pairs to solve the crossword using words from the brochures. </a:t>
            </a:r>
            <a:endParaRPr lang="x-none" sz="2800" b="1" dirty="0">
              <a:solidFill>
                <a:srgbClr val="F26532"/>
              </a:solidFill>
            </a:endParaRPr>
          </a:p>
        </p:txBody>
      </p:sp>
      <p:pic>
        <p:nvPicPr>
          <p:cNvPr id="13" name="Picture 12">
            <a:extLst>
              <a:ext uri="{FF2B5EF4-FFF2-40B4-BE49-F238E27FC236}">
                <a16:creationId xmlns:a16="http://schemas.microsoft.com/office/drawing/2014/main" id="{82785E25-1EBB-4B29-833F-A76FC2DF05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4" name="TextBox 13">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WHILE-READING</a:t>
            </a:r>
          </a:p>
        </p:txBody>
      </p:sp>
      <p:sp>
        <p:nvSpPr>
          <p:cNvPr id="18" name="Rounded Rectangle 17"/>
          <p:cNvSpPr/>
          <p:nvPr/>
        </p:nvSpPr>
        <p:spPr>
          <a:xfrm>
            <a:off x="868882" y="1267472"/>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895274" y="1164832"/>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pic>
        <p:nvPicPr>
          <p:cNvPr id="3" name="Picture 2">
            <a:extLst>
              <a:ext uri="{FF2B5EF4-FFF2-40B4-BE49-F238E27FC236}">
                <a16:creationId xmlns:a16="http://schemas.microsoft.com/office/drawing/2014/main" id="{2C00353E-CF96-18B2-95C6-0143C80B5F52}"/>
              </a:ext>
            </a:extLst>
          </p:cNvPr>
          <p:cNvPicPr>
            <a:picLocks noChangeAspect="1"/>
          </p:cNvPicPr>
          <p:nvPr/>
        </p:nvPicPr>
        <p:blipFill>
          <a:blip r:embed="rId5"/>
          <a:stretch>
            <a:fillRect/>
          </a:stretch>
        </p:blipFill>
        <p:spPr>
          <a:xfrm>
            <a:off x="5301271" y="2182406"/>
            <a:ext cx="5746966" cy="3510762"/>
          </a:xfrm>
          <a:prstGeom prst="rect">
            <a:avLst/>
          </a:prstGeom>
        </p:spPr>
      </p:pic>
      <p:sp>
        <p:nvSpPr>
          <p:cNvPr id="15" name="TextBox 14">
            <a:extLst>
              <a:ext uri="{FF2B5EF4-FFF2-40B4-BE49-F238E27FC236}">
                <a16:creationId xmlns:a16="http://schemas.microsoft.com/office/drawing/2014/main" id="{7F3CC66F-5292-5CC8-4525-D544D136B700}"/>
              </a:ext>
            </a:extLst>
          </p:cNvPr>
          <p:cNvSpPr txBox="1"/>
          <p:nvPr/>
        </p:nvSpPr>
        <p:spPr>
          <a:xfrm>
            <a:off x="5301271" y="5264255"/>
            <a:ext cx="6535880" cy="1446550"/>
          </a:xfrm>
          <a:prstGeom prst="rect">
            <a:avLst/>
          </a:prstGeom>
          <a:noFill/>
        </p:spPr>
        <p:txBody>
          <a:bodyPr wrap="square">
            <a:spAutoFit/>
          </a:bodyPr>
          <a:lstStyle/>
          <a:p>
            <a:r>
              <a:rPr lang="en-US" sz="2400" b="1" i="0" dirty="0">
                <a:solidFill>
                  <a:srgbClr val="242021"/>
                </a:solidFill>
                <a:effectLst/>
              </a:rPr>
              <a:t>ACROSS</a:t>
            </a:r>
            <a:r>
              <a:rPr lang="en-US" sz="3200" dirty="0"/>
              <a:t> </a:t>
            </a:r>
            <a:r>
              <a:rPr lang="en-US" sz="2400" dirty="0"/>
              <a:t/>
            </a:r>
            <a:br>
              <a:rPr lang="en-US" sz="2400" dirty="0"/>
            </a:br>
            <a:r>
              <a:rPr lang="en-US" sz="2400" b="1" i="0" dirty="0">
                <a:solidFill>
                  <a:srgbClr val="007B83"/>
                </a:solidFill>
                <a:effectLst/>
              </a:rPr>
              <a:t>4. </a:t>
            </a:r>
            <a:r>
              <a:rPr lang="en-US" sz="2400" b="0" i="0" dirty="0">
                <a:solidFill>
                  <a:srgbClr val="242021"/>
                </a:solidFill>
                <a:effectLst/>
              </a:rPr>
              <a:t>(n) things you buy or keep to remind yourself of a place or holiday</a:t>
            </a:r>
            <a:r>
              <a:rPr lang="en-US" sz="3200" dirty="0"/>
              <a:t> </a:t>
            </a:r>
            <a:endParaRPr lang="en-US" sz="2400" dirty="0"/>
          </a:p>
        </p:txBody>
      </p:sp>
      <p:pic>
        <p:nvPicPr>
          <p:cNvPr id="16" name="Picture 15">
            <a:extLst>
              <a:ext uri="{FF2B5EF4-FFF2-40B4-BE49-F238E27FC236}">
                <a16:creationId xmlns:a16="http://schemas.microsoft.com/office/drawing/2014/main" id="{C0933005-3C94-A25E-875F-37FCBB5ABBDB}"/>
              </a:ext>
            </a:extLst>
          </p:cNvPr>
          <p:cNvPicPr>
            <a:picLocks noChangeAspect="1"/>
          </p:cNvPicPr>
          <p:nvPr/>
        </p:nvPicPr>
        <p:blipFill>
          <a:blip r:embed="rId6"/>
          <a:stretch>
            <a:fillRect/>
          </a:stretch>
        </p:blipFill>
        <p:spPr>
          <a:xfrm>
            <a:off x="5786651" y="2615415"/>
            <a:ext cx="2831910" cy="393150"/>
          </a:xfrm>
          <a:prstGeom prst="rect">
            <a:avLst/>
          </a:prstGeom>
        </p:spPr>
      </p:pic>
      <p:pic>
        <p:nvPicPr>
          <p:cNvPr id="17" name="Picture 16">
            <a:extLst>
              <a:ext uri="{FF2B5EF4-FFF2-40B4-BE49-F238E27FC236}">
                <a16:creationId xmlns:a16="http://schemas.microsoft.com/office/drawing/2014/main" id="{2F049C92-C7DB-52C5-B3BD-A9631640E943}"/>
              </a:ext>
            </a:extLst>
          </p:cNvPr>
          <p:cNvPicPr>
            <a:picLocks noChangeAspect="1"/>
          </p:cNvPicPr>
          <p:nvPr/>
        </p:nvPicPr>
        <p:blipFill>
          <a:blip r:embed="rId7"/>
          <a:stretch>
            <a:fillRect/>
          </a:stretch>
        </p:blipFill>
        <p:spPr>
          <a:xfrm>
            <a:off x="7833786" y="2599508"/>
            <a:ext cx="403371" cy="2873244"/>
          </a:xfrm>
          <a:prstGeom prst="rect">
            <a:avLst/>
          </a:prstGeom>
        </p:spPr>
      </p:pic>
      <p:pic>
        <p:nvPicPr>
          <p:cNvPr id="20" name="Picture 19">
            <a:extLst>
              <a:ext uri="{FF2B5EF4-FFF2-40B4-BE49-F238E27FC236}">
                <a16:creationId xmlns:a16="http://schemas.microsoft.com/office/drawing/2014/main" id="{000CD8C0-64C7-A68F-66B8-7EA49BB532E8}"/>
              </a:ext>
            </a:extLst>
          </p:cNvPr>
          <p:cNvPicPr>
            <a:picLocks noChangeAspect="1"/>
          </p:cNvPicPr>
          <p:nvPr/>
        </p:nvPicPr>
        <p:blipFill>
          <a:blip r:embed="rId8"/>
          <a:stretch>
            <a:fillRect/>
          </a:stretch>
        </p:blipFill>
        <p:spPr>
          <a:xfrm>
            <a:off x="6178385" y="3425667"/>
            <a:ext cx="2036738" cy="412867"/>
          </a:xfrm>
          <a:prstGeom prst="rect">
            <a:avLst/>
          </a:prstGeom>
        </p:spPr>
      </p:pic>
      <p:pic>
        <p:nvPicPr>
          <p:cNvPr id="4" name="Picture 3">
            <a:extLst>
              <a:ext uri="{FF2B5EF4-FFF2-40B4-BE49-F238E27FC236}">
                <a16:creationId xmlns:a16="http://schemas.microsoft.com/office/drawing/2014/main" id="{C6A08657-BCBB-ADB5-9536-844CEDC5DB4A}"/>
              </a:ext>
            </a:extLst>
          </p:cNvPr>
          <p:cNvPicPr>
            <a:picLocks noChangeAspect="1"/>
          </p:cNvPicPr>
          <p:nvPr/>
        </p:nvPicPr>
        <p:blipFill>
          <a:blip r:embed="rId9"/>
          <a:stretch>
            <a:fillRect/>
          </a:stretch>
        </p:blipFill>
        <p:spPr>
          <a:xfrm>
            <a:off x="7021871" y="4257635"/>
            <a:ext cx="3643854" cy="385820"/>
          </a:xfrm>
          <a:prstGeom prst="rect">
            <a:avLst/>
          </a:prstGeom>
        </p:spPr>
      </p:pic>
    </p:spTree>
    <p:extLst>
      <p:ext uri="{BB962C8B-B14F-4D97-AF65-F5344CB8AC3E}">
        <p14:creationId xmlns:p14="http://schemas.microsoft.com/office/powerpoint/2010/main" val="95229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514929A-D5FC-4F66-8951-74EDFD16573E}"/>
              </a:ext>
            </a:extLst>
          </p:cNvPr>
          <p:cNvSpPr txBox="1"/>
          <p:nvPr/>
        </p:nvSpPr>
        <p:spPr>
          <a:xfrm>
            <a:off x="1523999" y="1164832"/>
            <a:ext cx="10390497" cy="954107"/>
          </a:xfrm>
          <a:prstGeom prst="rect">
            <a:avLst/>
          </a:prstGeom>
          <a:noFill/>
        </p:spPr>
        <p:txBody>
          <a:bodyPr wrap="square">
            <a:spAutoFit/>
          </a:bodyPr>
          <a:lstStyle/>
          <a:p>
            <a:r>
              <a:rPr lang="en-US" sz="2800" b="1" dirty="0">
                <a:solidFill>
                  <a:srgbClr val="F26532"/>
                </a:solidFill>
              </a:rPr>
              <a:t>Read the brochures below. Then work in pairs to solve the crossword using words from the brochures. </a:t>
            </a:r>
            <a:endParaRPr lang="x-none" sz="2800" b="1" dirty="0">
              <a:solidFill>
                <a:srgbClr val="F26532"/>
              </a:solidFill>
            </a:endParaRPr>
          </a:p>
        </p:txBody>
      </p:sp>
      <p:pic>
        <p:nvPicPr>
          <p:cNvPr id="13" name="Picture 1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4" name="TextBox 13">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WHILE-READING</a:t>
            </a:r>
          </a:p>
        </p:txBody>
      </p:sp>
      <p:sp>
        <p:nvSpPr>
          <p:cNvPr id="18" name="Rounded Rectangle 17"/>
          <p:cNvSpPr/>
          <p:nvPr/>
        </p:nvSpPr>
        <p:spPr>
          <a:xfrm>
            <a:off x="868882" y="1267472"/>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895274" y="1164832"/>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pic>
        <p:nvPicPr>
          <p:cNvPr id="3" name="Picture 2">
            <a:extLst>
              <a:ext uri="{FF2B5EF4-FFF2-40B4-BE49-F238E27FC236}">
                <a16:creationId xmlns:a16="http://schemas.microsoft.com/office/drawing/2014/main" id="{2C00353E-CF96-18B2-95C6-0143C80B5F52}"/>
              </a:ext>
            </a:extLst>
          </p:cNvPr>
          <p:cNvPicPr>
            <a:picLocks noChangeAspect="1"/>
          </p:cNvPicPr>
          <p:nvPr/>
        </p:nvPicPr>
        <p:blipFill>
          <a:blip r:embed="rId4"/>
          <a:stretch>
            <a:fillRect/>
          </a:stretch>
        </p:blipFill>
        <p:spPr>
          <a:xfrm>
            <a:off x="5301271" y="2182406"/>
            <a:ext cx="5746966" cy="3510762"/>
          </a:xfrm>
          <a:prstGeom prst="rect">
            <a:avLst/>
          </a:prstGeom>
        </p:spPr>
      </p:pic>
      <p:sp>
        <p:nvSpPr>
          <p:cNvPr id="15" name="TextBox 14">
            <a:extLst>
              <a:ext uri="{FF2B5EF4-FFF2-40B4-BE49-F238E27FC236}">
                <a16:creationId xmlns:a16="http://schemas.microsoft.com/office/drawing/2014/main" id="{7F3CC66F-5292-5CC8-4525-D544D136B700}"/>
              </a:ext>
            </a:extLst>
          </p:cNvPr>
          <p:cNvSpPr txBox="1"/>
          <p:nvPr/>
        </p:nvSpPr>
        <p:spPr>
          <a:xfrm>
            <a:off x="5301271" y="5583382"/>
            <a:ext cx="6786817" cy="1077218"/>
          </a:xfrm>
          <a:prstGeom prst="rect">
            <a:avLst/>
          </a:prstGeom>
          <a:noFill/>
        </p:spPr>
        <p:txBody>
          <a:bodyPr wrap="square">
            <a:spAutoFit/>
          </a:bodyPr>
          <a:lstStyle/>
          <a:p>
            <a:r>
              <a:rPr lang="en-US" sz="2400" b="1" i="0" dirty="0">
                <a:solidFill>
                  <a:srgbClr val="242021"/>
                </a:solidFill>
                <a:effectLst/>
              </a:rPr>
              <a:t>ACROSS</a:t>
            </a:r>
            <a:r>
              <a:rPr lang="en-US" sz="3200" dirty="0"/>
              <a:t> </a:t>
            </a:r>
            <a:r>
              <a:rPr lang="en-US" sz="2400" dirty="0"/>
              <a:t/>
            </a:r>
            <a:br>
              <a:rPr lang="en-US" sz="2400" dirty="0"/>
            </a:br>
            <a:r>
              <a:rPr lang="en-US" sz="2400" b="1" i="0" dirty="0">
                <a:solidFill>
                  <a:srgbClr val="007B83"/>
                </a:solidFill>
                <a:effectLst/>
              </a:rPr>
              <a:t>5. </a:t>
            </a:r>
            <a:r>
              <a:rPr lang="en-US" sz="2400" b="0" i="0" dirty="0">
                <a:solidFill>
                  <a:srgbClr val="242021"/>
                </a:solidFill>
                <a:effectLst/>
              </a:rPr>
              <a:t>(v) to find more about a place (Brochures a and c)</a:t>
            </a:r>
            <a:r>
              <a:rPr lang="en-US" sz="3200" dirty="0"/>
              <a:t> </a:t>
            </a:r>
            <a:endParaRPr lang="en-US" sz="2400" dirty="0"/>
          </a:p>
        </p:txBody>
      </p:sp>
      <p:pic>
        <p:nvPicPr>
          <p:cNvPr id="11" name="Picture 10">
            <a:extLst>
              <a:ext uri="{FF2B5EF4-FFF2-40B4-BE49-F238E27FC236}">
                <a16:creationId xmlns:a16="http://schemas.microsoft.com/office/drawing/2014/main" id="{07EA1B35-70F3-7EA3-B737-7EAAC70BC28F}"/>
              </a:ext>
            </a:extLst>
          </p:cNvPr>
          <p:cNvPicPr>
            <a:picLocks noChangeAspect="1"/>
          </p:cNvPicPr>
          <p:nvPr/>
        </p:nvPicPr>
        <p:blipFill>
          <a:blip r:embed="rId5"/>
          <a:stretch>
            <a:fillRect/>
          </a:stretch>
        </p:blipFill>
        <p:spPr>
          <a:xfrm>
            <a:off x="337533" y="2118939"/>
            <a:ext cx="4464873" cy="4544705"/>
          </a:xfrm>
          <a:prstGeom prst="rect">
            <a:avLst/>
          </a:prstGeom>
        </p:spPr>
      </p:pic>
      <p:pic>
        <p:nvPicPr>
          <p:cNvPr id="16" name="Picture 15">
            <a:extLst>
              <a:ext uri="{FF2B5EF4-FFF2-40B4-BE49-F238E27FC236}">
                <a16:creationId xmlns:a16="http://schemas.microsoft.com/office/drawing/2014/main" id="{127E3B6F-F27D-DFE2-150C-44136A0D914E}"/>
              </a:ext>
            </a:extLst>
          </p:cNvPr>
          <p:cNvPicPr>
            <a:picLocks noChangeAspect="1"/>
          </p:cNvPicPr>
          <p:nvPr/>
        </p:nvPicPr>
        <p:blipFill>
          <a:blip r:embed="rId6"/>
          <a:stretch>
            <a:fillRect/>
          </a:stretch>
        </p:blipFill>
        <p:spPr>
          <a:xfrm>
            <a:off x="5786651" y="2615415"/>
            <a:ext cx="2831910" cy="393150"/>
          </a:xfrm>
          <a:prstGeom prst="rect">
            <a:avLst/>
          </a:prstGeom>
        </p:spPr>
      </p:pic>
      <p:pic>
        <p:nvPicPr>
          <p:cNvPr id="17" name="Picture 16">
            <a:extLst>
              <a:ext uri="{FF2B5EF4-FFF2-40B4-BE49-F238E27FC236}">
                <a16:creationId xmlns:a16="http://schemas.microsoft.com/office/drawing/2014/main" id="{A4312CA1-B321-4D86-C458-60858C432ACF}"/>
              </a:ext>
            </a:extLst>
          </p:cNvPr>
          <p:cNvPicPr>
            <a:picLocks noChangeAspect="1"/>
          </p:cNvPicPr>
          <p:nvPr/>
        </p:nvPicPr>
        <p:blipFill>
          <a:blip r:embed="rId7"/>
          <a:stretch>
            <a:fillRect/>
          </a:stretch>
        </p:blipFill>
        <p:spPr>
          <a:xfrm>
            <a:off x="7822769" y="2599508"/>
            <a:ext cx="403371" cy="2873244"/>
          </a:xfrm>
          <a:prstGeom prst="rect">
            <a:avLst/>
          </a:prstGeom>
        </p:spPr>
      </p:pic>
      <p:pic>
        <p:nvPicPr>
          <p:cNvPr id="20" name="Picture 19">
            <a:extLst>
              <a:ext uri="{FF2B5EF4-FFF2-40B4-BE49-F238E27FC236}">
                <a16:creationId xmlns:a16="http://schemas.microsoft.com/office/drawing/2014/main" id="{FD35C177-4108-8DBE-719B-D1DCB61B2524}"/>
              </a:ext>
            </a:extLst>
          </p:cNvPr>
          <p:cNvPicPr>
            <a:picLocks noChangeAspect="1"/>
          </p:cNvPicPr>
          <p:nvPr/>
        </p:nvPicPr>
        <p:blipFill>
          <a:blip r:embed="rId8"/>
          <a:stretch>
            <a:fillRect/>
          </a:stretch>
        </p:blipFill>
        <p:spPr>
          <a:xfrm>
            <a:off x="6167368" y="3414650"/>
            <a:ext cx="2036738" cy="412867"/>
          </a:xfrm>
          <a:prstGeom prst="rect">
            <a:avLst/>
          </a:prstGeom>
        </p:spPr>
      </p:pic>
      <p:pic>
        <p:nvPicPr>
          <p:cNvPr id="21" name="Picture 20">
            <a:extLst>
              <a:ext uri="{FF2B5EF4-FFF2-40B4-BE49-F238E27FC236}">
                <a16:creationId xmlns:a16="http://schemas.microsoft.com/office/drawing/2014/main" id="{852860FA-581E-ADB1-CCF9-DA929CF12C0E}"/>
              </a:ext>
            </a:extLst>
          </p:cNvPr>
          <p:cNvPicPr>
            <a:picLocks noChangeAspect="1"/>
          </p:cNvPicPr>
          <p:nvPr/>
        </p:nvPicPr>
        <p:blipFill>
          <a:blip r:embed="rId9"/>
          <a:stretch>
            <a:fillRect/>
          </a:stretch>
        </p:blipFill>
        <p:spPr>
          <a:xfrm>
            <a:off x="7010854" y="4257635"/>
            <a:ext cx="3643854" cy="385820"/>
          </a:xfrm>
          <a:prstGeom prst="rect">
            <a:avLst/>
          </a:prstGeom>
        </p:spPr>
      </p:pic>
      <p:pic>
        <p:nvPicPr>
          <p:cNvPr id="4" name="Picture 3">
            <a:extLst>
              <a:ext uri="{FF2B5EF4-FFF2-40B4-BE49-F238E27FC236}">
                <a16:creationId xmlns:a16="http://schemas.microsoft.com/office/drawing/2014/main" id="{984E5AD4-2336-C3C2-2410-2DA6119C16E2}"/>
              </a:ext>
            </a:extLst>
          </p:cNvPr>
          <p:cNvPicPr>
            <a:picLocks noChangeAspect="1"/>
          </p:cNvPicPr>
          <p:nvPr/>
        </p:nvPicPr>
        <p:blipFill>
          <a:blip r:embed="rId10"/>
          <a:stretch>
            <a:fillRect/>
          </a:stretch>
        </p:blipFill>
        <p:spPr>
          <a:xfrm>
            <a:off x="7822770" y="5035817"/>
            <a:ext cx="2831938" cy="435464"/>
          </a:xfrm>
          <a:prstGeom prst="rect">
            <a:avLst/>
          </a:prstGeom>
        </p:spPr>
      </p:pic>
    </p:spTree>
    <p:extLst>
      <p:ext uri="{BB962C8B-B14F-4D97-AF65-F5344CB8AC3E}">
        <p14:creationId xmlns:p14="http://schemas.microsoft.com/office/powerpoint/2010/main" val="44368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514929A-D5FC-4F66-8951-74EDFD16573E}"/>
              </a:ext>
            </a:extLst>
          </p:cNvPr>
          <p:cNvSpPr txBox="1"/>
          <p:nvPr/>
        </p:nvSpPr>
        <p:spPr>
          <a:xfrm>
            <a:off x="951122" y="1142798"/>
            <a:ext cx="10438264" cy="523220"/>
          </a:xfrm>
          <a:prstGeom prst="rect">
            <a:avLst/>
          </a:prstGeom>
          <a:noFill/>
        </p:spPr>
        <p:txBody>
          <a:bodyPr wrap="square">
            <a:spAutoFit/>
          </a:bodyPr>
          <a:lstStyle/>
          <a:p>
            <a:r>
              <a:rPr lang="en-US" sz="2800" b="1" dirty="0"/>
              <a:t>Which tour does each statement below talk about? Write a, b, c or d. </a:t>
            </a:r>
            <a:endParaRPr lang="x-none" sz="2800" b="1" dirty="0"/>
          </a:p>
        </p:txBody>
      </p:sp>
      <p:pic>
        <p:nvPicPr>
          <p:cNvPr id="13" name="Picture 1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4" name="TextBox 13">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WHILE-READING</a:t>
            </a:r>
          </a:p>
        </p:txBody>
      </p:sp>
      <p:sp>
        <p:nvSpPr>
          <p:cNvPr id="18" name="Rounded Rectangle 17"/>
          <p:cNvSpPr/>
          <p:nvPr/>
        </p:nvSpPr>
        <p:spPr>
          <a:xfrm>
            <a:off x="364243" y="1082714"/>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390635" y="980074"/>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9" name="TextBox 8">
            <a:extLst>
              <a:ext uri="{FF2B5EF4-FFF2-40B4-BE49-F238E27FC236}">
                <a16:creationId xmlns:a16="http://schemas.microsoft.com/office/drawing/2014/main" id="{8B64A0B7-D0C4-85C7-010A-B77F7DEC50F8}"/>
              </a:ext>
            </a:extLst>
          </p:cNvPr>
          <p:cNvSpPr txBox="1"/>
          <p:nvPr/>
        </p:nvSpPr>
        <p:spPr>
          <a:xfrm>
            <a:off x="614149" y="2064687"/>
            <a:ext cx="11136573" cy="3539430"/>
          </a:xfrm>
          <a:prstGeom prst="rect">
            <a:avLst/>
          </a:prstGeom>
          <a:noFill/>
        </p:spPr>
        <p:txBody>
          <a:bodyPr wrap="square">
            <a:spAutoFit/>
          </a:bodyPr>
          <a:lstStyle/>
          <a:p>
            <a:pPr>
              <a:lnSpc>
                <a:spcPct val="200000"/>
              </a:lnSpc>
            </a:pPr>
            <a:r>
              <a:rPr lang="en-US" sz="2800" b="1" i="0" dirty="0">
                <a:solidFill>
                  <a:srgbClr val="007B83"/>
                </a:solidFill>
                <a:effectLst/>
              </a:rPr>
              <a:t>1. </a:t>
            </a:r>
            <a:r>
              <a:rPr lang="en-US" sz="2800" b="0" i="0" dirty="0">
                <a:solidFill>
                  <a:srgbClr val="242021"/>
                </a:solidFill>
                <a:effectLst/>
              </a:rPr>
              <a:t>You can buy arts and crafts to help protect the environment. 	</a:t>
            </a:r>
            <a:r>
              <a:rPr lang="en-US" sz="2800" b="0" i="0" dirty="0">
                <a:solidFill>
                  <a:srgbClr val="6D6F71"/>
                </a:solidFill>
                <a:effectLst/>
              </a:rPr>
              <a:t>_________</a:t>
            </a:r>
            <a:br>
              <a:rPr lang="en-US" sz="2800" b="0" i="0" dirty="0">
                <a:solidFill>
                  <a:srgbClr val="6D6F71"/>
                </a:solidFill>
                <a:effectLst/>
              </a:rPr>
            </a:br>
            <a:r>
              <a:rPr lang="en-US" sz="2800" b="1" i="0" dirty="0">
                <a:solidFill>
                  <a:srgbClr val="007B83"/>
                </a:solidFill>
                <a:effectLst/>
              </a:rPr>
              <a:t>2. </a:t>
            </a:r>
            <a:r>
              <a:rPr lang="en-US" sz="2800" b="0" i="0" dirty="0">
                <a:solidFill>
                  <a:srgbClr val="242021"/>
                </a:solidFill>
                <a:effectLst/>
              </a:rPr>
              <a:t>You can learn how to help protect wildlife. 			</a:t>
            </a:r>
            <a:r>
              <a:rPr lang="en-US" sz="2800" b="0" i="0" dirty="0">
                <a:solidFill>
                  <a:srgbClr val="6D6F71"/>
                </a:solidFill>
                <a:effectLst/>
              </a:rPr>
              <a:t>_________</a:t>
            </a:r>
            <a:br>
              <a:rPr lang="en-US" sz="2800" b="0" i="0" dirty="0">
                <a:solidFill>
                  <a:srgbClr val="6D6F71"/>
                </a:solidFill>
                <a:effectLst/>
              </a:rPr>
            </a:br>
            <a:r>
              <a:rPr lang="en-US" sz="2800" b="1" i="0" dirty="0">
                <a:solidFill>
                  <a:srgbClr val="007B83"/>
                </a:solidFill>
                <a:effectLst/>
              </a:rPr>
              <a:t>3. </a:t>
            </a:r>
            <a:r>
              <a:rPr lang="en-US" sz="2800" dirty="0">
                <a:solidFill>
                  <a:srgbClr val="242021"/>
                </a:solidFill>
              </a:rPr>
              <a:t>T</a:t>
            </a:r>
            <a:r>
              <a:rPr lang="en-US" sz="2800" b="0" i="0" dirty="0">
                <a:solidFill>
                  <a:srgbClr val="242021"/>
                </a:solidFill>
                <a:effectLst/>
              </a:rPr>
              <a:t>his tour is not suitable for families with children. 		</a:t>
            </a:r>
            <a:r>
              <a:rPr lang="en-US" sz="2800" b="0" i="0" dirty="0">
                <a:solidFill>
                  <a:srgbClr val="6D6F71"/>
                </a:solidFill>
                <a:effectLst/>
              </a:rPr>
              <a:t>_________</a:t>
            </a:r>
            <a:br>
              <a:rPr lang="en-US" sz="2800" b="0" i="0" dirty="0">
                <a:solidFill>
                  <a:srgbClr val="6D6F71"/>
                </a:solidFill>
                <a:effectLst/>
              </a:rPr>
            </a:br>
            <a:r>
              <a:rPr lang="en-US" sz="2800" b="1" i="0" dirty="0">
                <a:solidFill>
                  <a:srgbClr val="007B83"/>
                </a:solidFill>
                <a:effectLst/>
              </a:rPr>
              <a:t>4. </a:t>
            </a:r>
            <a:r>
              <a:rPr lang="en-US" sz="2800" dirty="0">
                <a:solidFill>
                  <a:srgbClr val="242021"/>
                </a:solidFill>
              </a:rPr>
              <a:t>T</a:t>
            </a:r>
            <a:r>
              <a:rPr lang="en-US" sz="2800" b="0" i="0" dirty="0">
                <a:solidFill>
                  <a:srgbClr val="242021"/>
                </a:solidFill>
                <a:effectLst/>
              </a:rPr>
              <a:t>his tour offers educational videos about the environment. 	</a:t>
            </a:r>
            <a:r>
              <a:rPr lang="en-US" sz="2800" b="0" i="0" dirty="0">
                <a:solidFill>
                  <a:srgbClr val="6D6F71"/>
                </a:solidFill>
                <a:effectLst/>
              </a:rPr>
              <a:t>_________</a:t>
            </a:r>
            <a:r>
              <a:rPr lang="en-US" sz="2800" dirty="0"/>
              <a:t> </a:t>
            </a:r>
          </a:p>
        </p:txBody>
      </p:sp>
      <p:sp>
        <p:nvSpPr>
          <p:cNvPr id="4" name="TextBox 3">
            <a:extLst>
              <a:ext uri="{FF2B5EF4-FFF2-40B4-BE49-F238E27FC236}">
                <a16:creationId xmlns:a16="http://schemas.microsoft.com/office/drawing/2014/main" id="{3AFF9E55-CFC2-6207-54B2-FA3E8AAF6FD8}"/>
              </a:ext>
            </a:extLst>
          </p:cNvPr>
          <p:cNvSpPr txBox="1"/>
          <p:nvPr/>
        </p:nvSpPr>
        <p:spPr>
          <a:xfrm>
            <a:off x="10379123" y="2245774"/>
            <a:ext cx="709683" cy="707886"/>
          </a:xfrm>
          <a:prstGeom prst="rect">
            <a:avLst/>
          </a:prstGeom>
          <a:noFill/>
        </p:spPr>
        <p:txBody>
          <a:bodyPr wrap="square" rtlCol="0">
            <a:spAutoFit/>
          </a:bodyPr>
          <a:lstStyle/>
          <a:p>
            <a:r>
              <a:rPr lang="en-US" sz="4000" b="1" dirty="0">
                <a:solidFill>
                  <a:srgbClr val="00B050"/>
                </a:solidFill>
              </a:rPr>
              <a:t>d</a:t>
            </a:r>
            <a:endParaRPr lang="en-US" b="1" dirty="0">
              <a:solidFill>
                <a:srgbClr val="00B050"/>
              </a:solidFill>
            </a:endParaRPr>
          </a:p>
        </p:txBody>
      </p:sp>
      <p:sp>
        <p:nvSpPr>
          <p:cNvPr id="11" name="TextBox 10">
            <a:extLst>
              <a:ext uri="{FF2B5EF4-FFF2-40B4-BE49-F238E27FC236}">
                <a16:creationId xmlns:a16="http://schemas.microsoft.com/office/drawing/2014/main" id="{1E338951-E2EE-06EE-C972-73FA74CF6B47}"/>
              </a:ext>
            </a:extLst>
          </p:cNvPr>
          <p:cNvSpPr txBox="1"/>
          <p:nvPr/>
        </p:nvSpPr>
        <p:spPr>
          <a:xfrm>
            <a:off x="10379122" y="3101696"/>
            <a:ext cx="709683" cy="707886"/>
          </a:xfrm>
          <a:prstGeom prst="rect">
            <a:avLst/>
          </a:prstGeom>
          <a:noFill/>
        </p:spPr>
        <p:txBody>
          <a:bodyPr wrap="square" rtlCol="0">
            <a:spAutoFit/>
          </a:bodyPr>
          <a:lstStyle/>
          <a:p>
            <a:r>
              <a:rPr lang="en-US" sz="4000" b="1" dirty="0">
                <a:solidFill>
                  <a:srgbClr val="00B050"/>
                </a:solidFill>
              </a:rPr>
              <a:t>c</a:t>
            </a:r>
            <a:endParaRPr lang="en-US" b="1" dirty="0">
              <a:solidFill>
                <a:srgbClr val="00B050"/>
              </a:solidFill>
            </a:endParaRPr>
          </a:p>
        </p:txBody>
      </p:sp>
      <p:sp>
        <p:nvSpPr>
          <p:cNvPr id="12" name="TextBox 11">
            <a:extLst>
              <a:ext uri="{FF2B5EF4-FFF2-40B4-BE49-F238E27FC236}">
                <a16:creationId xmlns:a16="http://schemas.microsoft.com/office/drawing/2014/main" id="{FAE4E62F-21FC-C603-2A36-89CBD46C5547}"/>
              </a:ext>
            </a:extLst>
          </p:cNvPr>
          <p:cNvSpPr txBox="1"/>
          <p:nvPr/>
        </p:nvSpPr>
        <p:spPr>
          <a:xfrm>
            <a:off x="10379121" y="3969270"/>
            <a:ext cx="709683" cy="707886"/>
          </a:xfrm>
          <a:prstGeom prst="rect">
            <a:avLst/>
          </a:prstGeom>
          <a:noFill/>
        </p:spPr>
        <p:txBody>
          <a:bodyPr wrap="square" rtlCol="0">
            <a:spAutoFit/>
          </a:bodyPr>
          <a:lstStyle/>
          <a:p>
            <a:r>
              <a:rPr lang="en-US" sz="4000" b="1" dirty="0">
                <a:solidFill>
                  <a:srgbClr val="00B050"/>
                </a:solidFill>
              </a:rPr>
              <a:t>b</a:t>
            </a:r>
            <a:endParaRPr lang="en-US" b="1" dirty="0">
              <a:solidFill>
                <a:srgbClr val="00B050"/>
              </a:solidFill>
            </a:endParaRPr>
          </a:p>
        </p:txBody>
      </p:sp>
      <p:sp>
        <p:nvSpPr>
          <p:cNvPr id="15" name="TextBox 14">
            <a:extLst>
              <a:ext uri="{FF2B5EF4-FFF2-40B4-BE49-F238E27FC236}">
                <a16:creationId xmlns:a16="http://schemas.microsoft.com/office/drawing/2014/main" id="{6DA713C0-7606-0FC0-0040-B0BBA808B5D9}"/>
              </a:ext>
            </a:extLst>
          </p:cNvPr>
          <p:cNvSpPr txBox="1"/>
          <p:nvPr/>
        </p:nvSpPr>
        <p:spPr>
          <a:xfrm>
            <a:off x="10379120" y="4796562"/>
            <a:ext cx="709683" cy="707886"/>
          </a:xfrm>
          <a:prstGeom prst="rect">
            <a:avLst/>
          </a:prstGeom>
          <a:noFill/>
        </p:spPr>
        <p:txBody>
          <a:bodyPr wrap="square" rtlCol="0">
            <a:spAutoFit/>
          </a:bodyPr>
          <a:lstStyle/>
          <a:p>
            <a:r>
              <a:rPr lang="en-US" sz="4000" b="1" dirty="0">
                <a:solidFill>
                  <a:srgbClr val="00B050"/>
                </a:solidFill>
              </a:rPr>
              <a:t>a</a:t>
            </a:r>
            <a:endParaRPr lang="en-US" b="1" dirty="0">
              <a:solidFill>
                <a:srgbClr val="00B050"/>
              </a:solidFill>
            </a:endParaRPr>
          </a:p>
        </p:txBody>
      </p:sp>
    </p:spTree>
    <p:extLst>
      <p:ext uri="{BB962C8B-B14F-4D97-AF65-F5344CB8AC3E}">
        <p14:creationId xmlns:p14="http://schemas.microsoft.com/office/powerpoint/2010/main" val="311807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EF89728-D1DD-4BA2-8805-FB74427EE76B}"/>
              </a:ext>
            </a:extLst>
          </p:cNvPr>
          <p:cNvSpPr txBox="1"/>
          <p:nvPr/>
        </p:nvSpPr>
        <p:spPr>
          <a:xfrm>
            <a:off x="1578475" y="1007929"/>
            <a:ext cx="9676405" cy="1077218"/>
          </a:xfrm>
          <a:prstGeom prst="rect">
            <a:avLst/>
          </a:prstGeom>
          <a:noFill/>
        </p:spPr>
        <p:txBody>
          <a:bodyPr wrap="square">
            <a:spAutoFit/>
          </a:bodyPr>
          <a:lstStyle/>
          <a:p>
            <a:r>
              <a:rPr lang="en-US" sz="3200" b="1" dirty="0"/>
              <a:t>Work in groups. Think of new ideas for making one of the tours better for the environment. </a:t>
            </a:r>
            <a:endParaRPr lang="x-none" sz="3200" dirty="0"/>
          </a:p>
        </p:txBody>
      </p:sp>
      <p:pic>
        <p:nvPicPr>
          <p:cNvPr id="12" name="Picture 11">
            <a:extLst>
              <a:ext uri="{FF2B5EF4-FFF2-40B4-BE49-F238E27FC236}">
                <a16:creationId xmlns:a16="http://schemas.microsoft.com/office/drawing/2014/main" id="{82785E25-1EBB-4B29-833F-A76FC2DF05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POST-READING</a:t>
            </a:r>
          </a:p>
        </p:txBody>
      </p:sp>
      <p:sp>
        <p:nvSpPr>
          <p:cNvPr id="14" name="Rounded Rectangle 13"/>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5" name="TextBox 14"/>
          <p:cNvSpPr txBox="1"/>
          <p:nvPr/>
        </p:nvSpPr>
        <p:spPr>
          <a:xfrm>
            <a:off x="963512" y="1002108"/>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7678" y="2399080"/>
            <a:ext cx="6802320" cy="4458920"/>
          </a:xfrm>
          <a:prstGeom prst="rect">
            <a:avLst/>
          </a:prstGeom>
        </p:spPr>
      </p:pic>
    </p:spTree>
    <p:extLst>
      <p:ext uri="{BB962C8B-B14F-4D97-AF65-F5344CB8AC3E}">
        <p14:creationId xmlns:p14="http://schemas.microsoft.com/office/powerpoint/2010/main" val="1589299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EF89728-D1DD-4BA2-8805-FB74427EE76B}"/>
              </a:ext>
            </a:extLst>
          </p:cNvPr>
          <p:cNvSpPr txBox="1"/>
          <p:nvPr/>
        </p:nvSpPr>
        <p:spPr>
          <a:xfrm>
            <a:off x="1578475" y="1007929"/>
            <a:ext cx="9676405" cy="1077218"/>
          </a:xfrm>
          <a:prstGeom prst="rect">
            <a:avLst/>
          </a:prstGeom>
          <a:noFill/>
        </p:spPr>
        <p:txBody>
          <a:bodyPr wrap="square">
            <a:spAutoFit/>
          </a:bodyPr>
          <a:lstStyle/>
          <a:p>
            <a:r>
              <a:rPr lang="en-US" sz="3200" b="1" dirty="0"/>
              <a:t>Work in groups. Think of new ideas for making one of the tours better for the environment. </a:t>
            </a:r>
            <a:endParaRPr lang="x-none" sz="3200" dirty="0"/>
          </a:p>
        </p:txBody>
      </p:sp>
      <p:pic>
        <p:nvPicPr>
          <p:cNvPr id="12" name="Picture 11">
            <a:extLst>
              <a:ext uri="{FF2B5EF4-FFF2-40B4-BE49-F238E27FC236}">
                <a16:creationId xmlns:a16="http://schemas.microsoft.com/office/drawing/2014/main" id="{82785E25-1EBB-4B29-833F-A76FC2DF05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POST-READING</a:t>
            </a:r>
          </a:p>
        </p:txBody>
      </p:sp>
      <p:sp>
        <p:nvSpPr>
          <p:cNvPr id="14" name="Rounded Rectangle 13"/>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5" name="TextBox 14"/>
          <p:cNvSpPr txBox="1"/>
          <p:nvPr/>
        </p:nvSpPr>
        <p:spPr>
          <a:xfrm>
            <a:off x="963512" y="1002108"/>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9" name="TextBox 8">
            <a:extLst>
              <a:ext uri="{FF2B5EF4-FFF2-40B4-BE49-F238E27FC236}">
                <a16:creationId xmlns:a16="http://schemas.microsoft.com/office/drawing/2014/main" id="{16186C9D-F627-F405-35DA-160073EA300B}"/>
              </a:ext>
            </a:extLst>
          </p:cNvPr>
          <p:cNvSpPr txBox="1"/>
          <p:nvPr/>
        </p:nvSpPr>
        <p:spPr>
          <a:xfrm>
            <a:off x="640508" y="3429000"/>
            <a:ext cx="5473853" cy="2246769"/>
          </a:xfrm>
          <a:prstGeom prst="rect">
            <a:avLst/>
          </a:prstGeom>
          <a:noFill/>
        </p:spPr>
        <p:txBody>
          <a:bodyPr wrap="square">
            <a:spAutoFit/>
          </a:bodyPr>
          <a:lstStyle/>
          <a:p>
            <a:r>
              <a:rPr lang="en-US" sz="2800" i="1" dirty="0"/>
              <a:t>A. If they ban swimming with fish, the Great Barrier Reef will be better protected. Tourists should not be allowed to dive very close to the coral reefs.</a:t>
            </a:r>
            <a:endParaRPr lang="en-US" sz="2800" dirty="0">
              <a:effectLst/>
              <a:ea typeface="Times New Roman" panose="02020603050405020304" pitchFamily="18" charset="0"/>
            </a:endParaRPr>
          </a:p>
        </p:txBody>
      </p:sp>
      <p:sp>
        <p:nvSpPr>
          <p:cNvPr id="3" name="TextBox 2">
            <a:extLst>
              <a:ext uri="{FF2B5EF4-FFF2-40B4-BE49-F238E27FC236}">
                <a16:creationId xmlns:a16="http://schemas.microsoft.com/office/drawing/2014/main" id="{C9FD18AC-F19E-045F-AD5A-10A1EFF021B6}"/>
              </a:ext>
            </a:extLst>
          </p:cNvPr>
          <p:cNvSpPr txBox="1"/>
          <p:nvPr/>
        </p:nvSpPr>
        <p:spPr>
          <a:xfrm>
            <a:off x="640508" y="2719959"/>
            <a:ext cx="3336877" cy="523220"/>
          </a:xfrm>
          <a:prstGeom prst="rect">
            <a:avLst/>
          </a:prstGeom>
          <a:noFill/>
        </p:spPr>
        <p:txBody>
          <a:bodyPr wrap="square" rtlCol="0">
            <a:spAutoFit/>
          </a:bodyPr>
          <a:lstStyle/>
          <a:p>
            <a:r>
              <a:rPr lang="en-US" sz="2800" b="1" dirty="0">
                <a:solidFill>
                  <a:srgbClr val="048DA4"/>
                </a:solidFill>
              </a:rPr>
              <a:t>Suggested answer:</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6677" y="2518803"/>
            <a:ext cx="5514602" cy="3614821"/>
          </a:xfrm>
          <a:prstGeom prst="rect">
            <a:avLst/>
          </a:prstGeom>
        </p:spPr>
      </p:pic>
    </p:spTree>
    <p:extLst>
      <p:ext uri="{BB962C8B-B14F-4D97-AF65-F5344CB8AC3E}">
        <p14:creationId xmlns:p14="http://schemas.microsoft.com/office/powerpoint/2010/main" val="2337483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EF89728-D1DD-4BA2-8805-FB74427EE76B}"/>
              </a:ext>
            </a:extLst>
          </p:cNvPr>
          <p:cNvSpPr txBox="1"/>
          <p:nvPr/>
        </p:nvSpPr>
        <p:spPr>
          <a:xfrm>
            <a:off x="1578475" y="1007929"/>
            <a:ext cx="9676405" cy="1077218"/>
          </a:xfrm>
          <a:prstGeom prst="rect">
            <a:avLst/>
          </a:prstGeom>
          <a:noFill/>
        </p:spPr>
        <p:txBody>
          <a:bodyPr wrap="square">
            <a:spAutoFit/>
          </a:bodyPr>
          <a:lstStyle/>
          <a:p>
            <a:r>
              <a:rPr lang="en-US" sz="3200" b="1" dirty="0"/>
              <a:t>Work in groups. Think of new ideas for making one of the tours better for the environment. </a:t>
            </a:r>
            <a:endParaRPr lang="x-none" sz="3200" dirty="0"/>
          </a:p>
        </p:txBody>
      </p:sp>
      <p:pic>
        <p:nvPicPr>
          <p:cNvPr id="12" name="Picture 11">
            <a:extLst>
              <a:ext uri="{FF2B5EF4-FFF2-40B4-BE49-F238E27FC236}">
                <a16:creationId xmlns:a16="http://schemas.microsoft.com/office/drawing/2014/main" id="{82785E25-1EBB-4B29-833F-A76FC2DF05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POST-READING</a:t>
            </a:r>
          </a:p>
        </p:txBody>
      </p:sp>
      <p:sp>
        <p:nvSpPr>
          <p:cNvPr id="14" name="Rounded Rectangle 13"/>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5" name="TextBox 14"/>
          <p:cNvSpPr txBox="1"/>
          <p:nvPr/>
        </p:nvSpPr>
        <p:spPr>
          <a:xfrm>
            <a:off x="963512" y="1002108"/>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9" name="TextBox 8">
            <a:extLst>
              <a:ext uri="{FF2B5EF4-FFF2-40B4-BE49-F238E27FC236}">
                <a16:creationId xmlns:a16="http://schemas.microsoft.com/office/drawing/2014/main" id="{16186C9D-F627-F405-35DA-160073EA300B}"/>
              </a:ext>
            </a:extLst>
          </p:cNvPr>
          <p:cNvSpPr txBox="1"/>
          <p:nvPr/>
        </p:nvSpPr>
        <p:spPr>
          <a:xfrm>
            <a:off x="455455" y="3154004"/>
            <a:ext cx="5640545" cy="2893100"/>
          </a:xfrm>
          <a:prstGeom prst="rect">
            <a:avLst/>
          </a:prstGeom>
          <a:noFill/>
        </p:spPr>
        <p:txBody>
          <a:bodyPr wrap="square">
            <a:spAutoFit/>
          </a:bodyPr>
          <a:lstStyle/>
          <a:p>
            <a:r>
              <a:rPr lang="en-US" sz="2600" i="1" dirty="0"/>
              <a:t>B. Tourists should always follow the walking paths and trails on the Sa Pa Trekking Tour. The local people with whom the tourists stay should only use local ingredients. If they only use local ingredients, their carbon footprint will be lower.</a:t>
            </a:r>
            <a:endParaRPr lang="en-US" sz="2600" dirty="0">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C9FD18AC-F19E-045F-AD5A-10A1EFF021B6}"/>
              </a:ext>
            </a:extLst>
          </p:cNvPr>
          <p:cNvSpPr txBox="1"/>
          <p:nvPr/>
        </p:nvSpPr>
        <p:spPr>
          <a:xfrm>
            <a:off x="640508" y="2530627"/>
            <a:ext cx="3336877" cy="523220"/>
          </a:xfrm>
          <a:prstGeom prst="rect">
            <a:avLst/>
          </a:prstGeom>
          <a:noFill/>
        </p:spPr>
        <p:txBody>
          <a:bodyPr wrap="square" rtlCol="0">
            <a:spAutoFit/>
          </a:bodyPr>
          <a:lstStyle/>
          <a:p>
            <a:r>
              <a:rPr lang="en-US" sz="2800" b="1" dirty="0">
                <a:solidFill>
                  <a:srgbClr val="048DA4"/>
                </a:solidFill>
              </a:rPr>
              <a:t>Suggested answer:</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6677" y="2452702"/>
            <a:ext cx="5514602" cy="3614821"/>
          </a:xfrm>
          <a:prstGeom prst="rect">
            <a:avLst/>
          </a:prstGeom>
        </p:spPr>
      </p:pic>
    </p:spTree>
    <p:extLst>
      <p:ext uri="{BB962C8B-B14F-4D97-AF65-F5344CB8AC3E}">
        <p14:creationId xmlns:p14="http://schemas.microsoft.com/office/powerpoint/2010/main" val="1437820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EF89728-D1DD-4BA2-8805-FB74427EE76B}"/>
              </a:ext>
            </a:extLst>
          </p:cNvPr>
          <p:cNvSpPr txBox="1"/>
          <p:nvPr/>
        </p:nvSpPr>
        <p:spPr>
          <a:xfrm>
            <a:off x="1578475" y="1007929"/>
            <a:ext cx="9676405" cy="1077218"/>
          </a:xfrm>
          <a:prstGeom prst="rect">
            <a:avLst/>
          </a:prstGeom>
          <a:noFill/>
        </p:spPr>
        <p:txBody>
          <a:bodyPr wrap="square">
            <a:spAutoFit/>
          </a:bodyPr>
          <a:lstStyle/>
          <a:p>
            <a:r>
              <a:rPr lang="en-US" sz="3200" b="1" dirty="0"/>
              <a:t>Work in groups. Think of new ideas for making one of the tours better for the environment. </a:t>
            </a:r>
            <a:endParaRPr lang="x-none" sz="3200" dirty="0"/>
          </a:p>
        </p:txBody>
      </p:sp>
      <p:pic>
        <p:nvPicPr>
          <p:cNvPr id="12" name="Picture 11">
            <a:extLst>
              <a:ext uri="{FF2B5EF4-FFF2-40B4-BE49-F238E27FC236}">
                <a16:creationId xmlns:a16="http://schemas.microsoft.com/office/drawing/2014/main" id="{82785E25-1EBB-4B29-833F-A76FC2DF05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POST-READING</a:t>
            </a:r>
          </a:p>
        </p:txBody>
      </p:sp>
      <p:sp>
        <p:nvSpPr>
          <p:cNvPr id="14" name="Rounded Rectangle 13"/>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5" name="TextBox 14"/>
          <p:cNvSpPr txBox="1"/>
          <p:nvPr/>
        </p:nvSpPr>
        <p:spPr>
          <a:xfrm>
            <a:off x="963512" y="1002108"/>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9" name="TextBox 8">
            <a:extLst>
              <a:ext uri="{FF2B5EF4-FFF2-40B4-BE49-F238E27FC236}">
                <a16:creationId xmlns:a16="http://schemas.microsoft.com/office/drawing/2014/main" id="{16186C9D-F627-F405-35DA-160073EA300B}"/>
              </a:ext>
            </a:extLst>
          </p:cNvPr>
          <p:cNvSpPr txBox="1"/>
          <p:nvPr/>
        </p:nvSpPr>
        <p:spPr>
          <a:xfrm>
            <a:off x="579093" y="2881707"/>
            <a:ext cx="5700522" cy="3693319"/>
          </a:xfrm>
          <a:prstGeom prst="rect">
            <a:avLst/>
          </a:prstGeom>
          <a:noFill/>
        </p:spPr>
        <p:txBody>
          <a:bodyPr wrap="square">
            <a:spAutoFit/>
          </a:bodyPr>
          <a:lstStyle/>
          <a:p>
            <a:r>
              <a:rPr lang="en-US" sz="2600" i="1" dirty="0"/>
              <a:t>D. The boats on the Whale-watching Tour should not get too close to the whales or make too much noise. If the boats are environmentally friendly, they will not harm the whales or their habitats. This is because environmentally-friendly boats use less fuel and oil, make small waves and are quiet.</a:t>
            </a:r>
            <a:endParaRPr lang="en-US" sz="2600" dirty="0">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C9FD18AC-F19E-045F-AD5A-10A1EFF021B6}"/>
              </a:ext>
            </a:extLst>
          </p:cNvPr>
          <p:cNvSpPr txBox="1"/>
          <p:nvPr/>
        </p:nvSpPr>
        <p:spPr>
          <a:xfrm>
            <a:off x="662542" y="2264188"/>
            <a:ext cx="3336877" cy="523220"/>
          </a:xfrm>
          <a:prstGeom prst="rect">
            <a:avLst/>
          </a:prstGeom>
          <a:noFill/>
        </p:spPr>
        <p:txBody>
          <a:bodyPr wrap="square" rtlCol="0">
            <a:spAutoFit/>
          </a:bodyPr>
          <a:lstStyle/>
          <a:p>
            <a:r>
              <a:rPr lang="en-US" sz="2800" b="1" dirty="0">
                <a:solidFill>
                  <a:srgbClr val="048DA4"/>
                </a:solidFill>
              </a:rPr>
              <a:t>Suggested answer:</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6677" y="2518803"/>
            <a:ext cx="5514602" cy="3614821"/>
          </a:xfrm>
          <a:prstGeom prst="rect">
            <a:avLst/>
          </a:prstGeom>
        </p:spPr>
      </p:pic>
    </p:spTree>
    <p:extLst>
      <p:ext uri="{BB962C8B-B14F-4D97-AF65-F5344CB8AC3E}">
        <p14:creationId xmlns:p14="http://schemas.microsoft.com/office/powerpoint/2010/main" val="441487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8A4690D4-BED2-4414-A159-D786E74D1CDB}"/>
              </a:ext>
            </a:extLst>
          </p:cNvPr>
          <p:cNvSpPr txBox="1"/>
          <p:nvPr/>
        </p:nvSpPr>
        <p:spPr>
          <a:xfrm>
            <a:off x="1803959" y="2493661"/>
            <a:ext cx="8584082" cy="2062103"/>
          </a:xfrm>
          <a:prstGeom prst="rect">
            <a:avLst/>
          </a:prstGeom>
          <a:noFill/>
        </p:spPr>
        <p:txBody>
          <a:bodyPr wrap="square">
            <a:spAutoFit/>
          </a:bodyPr>
          <a:lstStyle/>
          <a:p>
            <a:pPr marL="342900" indent="-342900">
              <a:lnSpc>
                <a:spcPct val="200000"/>
              </a:lnSpc>
              <a:buAutoNum type="arabicPeriod"/>
            </a:pPr>
            <a:r>
              <a:rPr lang="en-GB" sz="3200" dirty="0"/>
              <a:t>Prepare for the next lesson: Unit 10 – Speaking</a:t>
            </a:r>
            <a:r>
              <a:rPr lang="x-none" sz="3200" dirty="0"/>
              <a:t> </a:t>
            </a:r>
          </a:p>
          <a:p>
            <a:pPr>
              <a:lnSpc>
                <a:spcPct val="200000"/>
              </a:lnSpc>
            </a:pPr>
            <a:r>
              <a:rPr lang="en-US" sz="3200" dirty="0"/>
              <a:t>2.Do exercises in the workbook</a:t>
            </a:r>
          </a:p>
        </p:txBody>
      </p:sp>
      <p:sp>
        <p:nvSpPr>
          <p:cNvPr id="8" name="Rounded Rectangle 7"/>
          <p:cNvSpPr/>
          <p:nvPr/>
        </p:nvSpPr>
        <p:spPr>
          <a:xfrm>
            <a:off x="743871" y="1113110"/>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774043" y="1017463"/>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2" name="Rectangle 11"/>
          <p:cNvSpPr/>
          <p:nvPr/>
        </p:nvSpPr>
        <p:spPr>
          <a:xfrm>
            <a:off x="1399333" y="1093512"/>
            <a:ext cx="4572000" cy="584775"/>
          </a:xfrm>
          <a:prstGeom prst="rect">
            <a:avLst/>
          </a:prstGeom>
        </p:spPr>
        <p:txBody>
          <a:bodyPr>
            <a:spAutoFit/>
          </a:bodyPr>
          <a:lstStyle/>
          <a:p>
            <a:pPr algn="just"/>
            <a:r>
              <a:rPr lang="en-US" sz="3200" b="1" dirty="0">
                <a:solidFill>
                  <a:srgbClr val="F26532"/>
                </a:solidFill>
                <a:latin typeface="Arial" panose="020B0604020202020204" pitchFamily="34" charset="0"/>
                <a:cs typeface="Arial" panose="020B0604020202020204" pitchFamily="34" charset="0"/>
              </a:rPr>
              <a:t>Homework</a:t>
            </a:r>
          </a:p>
        </p:txBody>
      </p:sp>
      <p:pic>
        <p:nvPicPr>
          <p:cNvPr id="10" name="Picture 9">
            <a:extLst>
              <a:ext uri="{FF2B5EF4-FFF2-40B4-BE49-F238E27FC236}">
                <a16:creationId xmlns:a16="http://schemas.microsoft.com/office/drawing/2014/main" id="{88684594-0778-46CC-A6AA-01BEEF637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62"/>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432847" y="13718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3054224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pic>
        <p:nvPicPr>
          <p:cNvPr id="4" name="Content Placeholder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3157182" y="6015834"/>
            <a:ext cx="5877636" cy="584775"/>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600" b="1" dirty="0">
                <a:solidFill>
                  <a:srgbClr val="FFFFFF"/>
                </a:solidFill>
                <a:latin typeface="Calibri" panose="020F0502020204030204" pitchFamily="34" charset="0"/>
              </a:rPr>
              <a:t>Website</a:t>
            </a:r>
            <a:r>
              <a:rPr lang="en-US" sz="1600" b="1">
                <a:solidFill>
                  <a:srgbClr val="FFFFFF"/>
                </a:solidFill>
                <a:latin typeface="Calibri" panose="020F0502020204030204" pitchFamily="34" charset="0"/>
              </a:rPr>
              <a:t>: </a:t>
            </a:r>
            <a:r>
              <a:rPr lang="en-US" sz="1600" b="1" i="1">
                <a:solidFill>
                  <a:srgbClr val="FFFFFF"/>
                </a:solidFill>
                <a:latin typeface="Calibri" panose="020F0502020204030204" pitchFamily="34" charset="0"/>
              </a:rPr>
              <a:t>hoclieu.</a:t>
            </a:r>
            <a:r>
              <a:rPr lang="en-US" sz="1600" b="1" i="1" dirty="0">
                <a:solidFill>
                  <a:srgbClr val="FFFFFF"/>
                </a:solidFill>
                <a:latin typeface="Calibri" panose="020F0502020204030204" pitchFamily="34" charset="0"/>
              </a:rPr>
              <a:t>vn</a:t>
            </a:r>
            <a:endParaRPr lang="en-US" sz="1600" dirty="0"/>
          </a:p>
          <a:p>
            <a:pPr algn="ctr"/>
            <a:r>
              <a:rPr lang="en-US" sz="1600" b="1" i="1" dirty="0" err="1">
                <a:solidFill>
                  <a:srgbClr val="FFFFFF"/>
                </a:solidFill>
                <a:latin typeface="Calibri" panose="020F0502020204030204" pitchFamily="34" charset="0"/>
              </a:rPr>
              <a:t>Fanpage</a:t>
            </a:r>
            <a:r>
              <a:rPr lang="en-US" sz="1600" b="1" i="1" dirty="0">
                <a:solidFill>
                  <a:srgbClr val="FFFFFF"/>
                </a:solidFill>
                <a:latin typeface="Calibri" panose="020F0502020204030204" pitchFamily="34" charset="0"/>
              </a:rPr>
              <a:t>: facebook.com/tienganhglobalsuccess.vn/</a:t>
            </a:r>
            <a:endParaRPr lang="en-US" sz="1600" dirty="0"/>
          </a:p>
        </p:txBody>
      </p:sp>
    </p:spTree>
    <p:extLst>
      <p:ext uri="{BB962C8B-B14F-4D97-AF65-F5344CB8AC3E}">
        <p14:creationId xmlns:p14="http://schemas.microsoft.com/office/powerpoint/2010/main" val="346792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25168" y="2805341"/>
            <a:ext cx="4506662" cy="627454"/>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7" name="TextBox 6"/>
          <p:cNvSpPr txBox="1"/>
          <p:nvPr/>
        </p:nvSpPr>
        <p:spPr>
          <a:xfrm>
            <a:off x="3193475" y="381699"/>
            <a:ext cx="1182585" cy="1200329"/>
          </a:xfrm>
          <a:prstGeom prst="rect">
            <a:avLst/>
          </a:prstGeom>
          <a:noFill/>
        </p:spPr>
        <p:txBody>
          <a:bodyPr wrap="square" rtlCol="0">
            <a:spAutoFit/>
          </a:bodyPr>
          <a:lstStyle/>
          <a:p>
            <a:pPr algn="ctr"/>
            <a:r>
              <a:rPr lang="en-US" sz="7200" b="1" dirty="0">
                <a:solidFill>
                  <a:schemeClr val="bg1"/>
                </a:solidFill>
                <a:latin typeface="Myriad Pro" pitchFamily="34" charset="0"/>
              </a:rPr>
              <a:t>1</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sp>
        <p:nvSpPr>
          <p:cNvPr id="16" name="TextBox 15">
            <a:extLst>
              <a:ext uri="{FF2B5EF4-FFF2-40B4-BE49-F238E27FC236}">
                <a16:creationId xmlns:a16="http://schemas.microsoft.com/office/drawing/2014/main" id="{308E0627-9B64-414D-94C5-F7ECBA1EE60F}"/>
              </a:ext>
            </a:extLst>
          </p:cNvPr>
          <p:cNvSpPr txBox="1"/>
          <p:nvPr/>
        </p:nvSpPr>
        <p:spPr>
          <a:xfrm>
            <a:off x="3916241" y="3848312"/>
            <a:ext cx="7564159" cy="646331"/>
          </a:xfrm>
          <a:prstGeom prst="rect">
            <a:avLst/>
          </a:prstGeom>
          <a:noFill/>
        </p:spPr>
        <p:txBody>
          <a:bodyPr wrap="square" rtlCol="0">
            <a:spAutoFit/>
          </a:bodyPr>
          <a:lstStyle/>
          <a:p>
            <a:r>
              <a:rPr lang="en-GB" sz="3600" b="1" dirty="0">
                <a:solidFill>
                  <a:srgbClr val="048DA4"/>
                </a:solidFill>
              </a:rPr>
              <a:t>Ecotour brochures</a:t>
            </a:r>
            <a:endParaRPr lang="x-none" sz="3600" dirty="0">
              <a:solidFill>
                <a:srgbClr val="048DA4"/>
              </a:solidFill>
            </a:endParaRPr>
          </a:p>
        </p:txBody>
      </p:sp>
      <p:pic>
        <p:nvPicPr>
          <p:cNvPr id="3" name="Picture 2">
            <a:extLst>
              <a:ext uri="{FF2B5EF4-FFF2-40B4-BE49-F238E27FC236}">
                <a16:creationId xmlns:a16="http://schemas.microsoft.com/office/drawing/2014/main" id="{BD5601C0-0307-40CF-BC94-87B6505FACAD}"/>
              </a:ext>
            </a:extLst>
          </p:cNvPr>
          <p:cNvPicPr>
            <a:picLocks noChangeAspect="1"/>
          </p:cNvPicPr>
          <p:nvPr/>
        </p:nvPicPr>
        <p:blipFill rotWithShape="1">
          <a:blip r:embed="rId2">
            <a:extLst>
              <a:ext uri="{28A0092B-C50C-407E-A947-70E740481C1C}">
                <a14:useLocalDpi xmlns:a14="http://schemas.microsoft.com/office/drawing/2010/main" val="0"/>
              </a:ext>
            </a:extLst>
          </a:blip>
          <a:srcRect r="37481"/>
          <a:stretch/>
        </p:blipFill>
        <p:spPr>
          <a:xfrm>
            <a:off x="0" y="0"/>
            <a:ext cx="12192000" cy="2188296"/>
          </a:xfrm>
          <a:prstGeom prst="rect">
            <a:avLst/>
          </a:prstGeom>
        </p:spPr>
      </p:pic>
      <p:sp>
        <p:nvSpPr>
          <p:cNvPr id="5" name="TextBox 4">
            <a:extLst>
              <a:ext uri="{FF2B5EF4-FFF2-40B4-BE49-F238E27FC236}">
                <a16:creationId xmlns:a16="http://schemas.microsoft.com/office/drawing/2014/main" id="{35DF77EB-655D-46EF-9E8B-FA2AF8707694}"/>
              </a:ext>
            </a:extLst>
          </p:cNvPr>
          <p:cNvSpPr txBox="1"/>
          <p:nvPr/>
        </p:nvSpPr>
        <p:spPr>
          <a:xfrm>
            <a:off x="1027615" y="401650"/>
            <a:ext cx="1478856" cy="1384995"/>
          </a:xfrm>
          <a:prstGeom prst="rect">
            <a:avLst/>
          </a:prstGeom>
          <a:noFill/>
        </p:spPr>
        <p:txBody>
          <a:bodyPr wrap="square" rtlCol="0" anchor="ctr">
            <a:spAutoFit/>
          </a:bodyPr>
          <a:lstStyle/>
          <a:p>
            <a:pPr algn="ctr"/>
            <a:r>
              <a:rPr lang="en-US" b="1" dirty="0">
                <a:solidFill>
                  <a:schemeClr val="bg1"/>
                </a:solidFill>
                <a:latin typeface="Arial" panose="020B0604020202020204" pitchFamily="34" charset="0"/>
                <a:cs typeface="Arial" panose="020B0604020202020204" pitchFamily="34" charset="0"/>
              </a:rPr>
              <a:t>Unit</a:t>
            </a:r>
          </a:p>
          <a:p>
            <a:pPr algn="ctr"/>
            <a:r>
              <a:rPr lang="en-US" sz="6600" b="1" dirty="0">
                <a:solidFill>
                  <a:schemeClr val="bg1"/>
                </a:solidFill>
                <a:latin typeface="Arial" panose="020B0604020202020204" pitchFamily="34" charset="0"/>
                <a:cs typeface="Arial" panose="020B0604020202020204" pitchFamily="34" charset="0"/>
              </a:rPr>
              <a:t>10</a:t>
            </a:r>
          </a:p>
        </p:txBody>
      </p:sp>
      <p:sp>
        <p:nvSpPr>
          <p:cNvPr id="15" name="TextBox 14">
            <a:extLst>
              <a:ext uri="{FF2B5EF4-FFF2-40B4-BE49-F238E27FC236}">
                <a16:creationId xmlns:a16="http://schemas.microsoft.com/office/drawing/2014/main" id="{246E80DA-3B73-476A-B480-C5F8FDFD8CB4}"/>
              </a:ext>
            </a:extLst>
          </p:cNvPr>
          <p:cNvSpPr txBox="1"/>
          <p:nvPr/>
        </p:nvSpPr>
        <p:spPr>
          <a:xfrm>
            <a:off x="3244105" y="716817"/>
            <a:ext cx="5785428" cy="646331"/>
          </a:xfrm>
          <a:prstGeom prst="rect">
            <a:avLst/>
          </a:prstGeom>
          <a:noFill/>
        </p:spPr>
        <p:txBody>
          <a:bodyPr wrap="square" rtlCol="0">
            <a:spAutoFit/>
          </a:bodyPr>
          <a:lstStyle/>
          <a:p>
            <a:r>
              <a:rPr lang="en-US" sz="3600" dirty="0">
                <a:solidFill>
                  <a:schemeClr val="bg1"/>
                </a:solidFill>
                <a:latin typeface="UTM Facebook K&amp;T" pitchFamily="18" charset="0"/>
                <a:cs typeface="Arial" panose="020B0604020202020204" pitchFamily="34" charset="0"/>
              </a:rPr>
              <a:t>ECOTOURISM</a:t>
            </a:r>
          </a:p>
        </p:txBody>
      </p:sp>
      <p:sp>
        <p:nvSpPr>
          <p:cNvPr id="27" name="TextBox 26">
            <a:extLst>
              <a:ext uri="{FF2B5EF4-FFF2-40B4-BE49-F238E27FC236}">
                <a16:creationId xmlns:a16="http://schemas.microsoft.com/office/drawing/2014/main" id="{EB47DCBC-9091-47D9-B368-F9923F624982}"/>
              </a:ext>
            </a:extLst>
          </p:cNvPr>
          <p:cNvSpPr txBox="1"/>
          <p:nvPr/>
        </p:nvSpPr>
        <p:spPr>
          <a:xfrm>
            <a:off x="6519377" y="2826680"/>
            <a:ext cx="4103992" cy="584775"/>
          </a:xfrm>
          <a:prstGeom prst="rect">
            <a:avLst/>
          </a:prstGeom>
          <a:noFill/>
        </p:spPr>
        <p:txBody>
          <a:bodyPr wrap="square" rtlCol="0">
            <a:spAutoFit/>
          </a:bodyPr>
          <a:lstStyle/>
          <a:p>
            <a:r>
              <a:rPr lang="en-US" sz="3200" b="1" dirty="0">
                <a:solidFill>
                  <a:schemeClr val="bg1"/>
                </a:solidFill>
                <a:latin typeface="UTM Facebook K&amp;T" pitchFamily="18" charset="0"/>
              </a:rPr>
              <a:t>READING</a:t>
            </a:r>
          </a:p>
        </p:txBody>
      </p:sp>
      <p:sp>
        <p:nvSpPr>
          <p:cNvPr id="25" name="Rectangle 24"/>
          <p:cNvSpPr/>
          <p:nvPr/>
        </p:nvSpPr>
        <p:spPr>
          <a:xfrm>
            <a:off x="2167671" y="2805341"/>
            <a:ext cx="2878040" cy="627454"/>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31CEF878-588C-4D1A-8EFD-9AE7A71F41C4}"/>
              </a:ext>
            </a:extLst>
          </p:cNvPr>
          <p:cNvSpPr txBox="1"/>
          <p:nvPr/>
        </p:nvSpPr>
        <p:spPr>
          <a:xfrm>
            <a:off x="2027861" y="2823227"/>
            <a:ext cx="3208247" cy="646331"/>
          </a:xfrm>
          <a:prstGeom prst="rect">
            <a:avLst/>
          </a:prstGeom>
          <a:noFill/>
        </p:spPr>
        <p:txBody>
          <a:bodyPr wrap="square" rtlCol="0">
            <a:spAutoFit/>
          </a:bodyPr>
          <a:lstStyle/>
          <a:p>
            <a:pPr algn="ctr"/>
            <a:r>
              <a:rPr lang="en-US" sz="3600" dirty="0">
                <a:solidFill>
                  <a:srgbClr val="048DA4"/>
                </a:solidFill>
                <a:latin typeface="Bookman Old Style" pitchFamily="18" charset="0"/>
              </a:rPr>
              <a:t>LESSON 3</a:t>
            </a:r>
          </a:p>
        </p:txBody>
      </p:sp>
    </p:spTree>
    <p:extLst>
      <p:ext uri="{BB962C8B-B14F-4D97-AF65-F5344CB8AC3E}">
        <p14:creationId xmlns:p14="http://schemas.microsoft.com/office/powerpoint/2010/main" val="323426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19"/>
          <p:cNvSpPr/>
          <p:nvPr/>
        </p:nvSpPr>
        <p:spPr>
          <a:xfrm>
            <a:off x="5271218" y="218823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2" name="TextBox 11">
            <a:extLst>
              <a:ext uri="{FF2B5EF4-FFF2-40B4-BE49-F238E27FC236}">
                <a16:creationId xmlns:a16="http://schemas.microsoft.com/office/drawing/2014/main" id="{EFE70228-D84B-B6AC-5BC1-71F80A6D8294}"/>
              </a:ext>
            </a:extLst>
          </p:cNvPr>
          <p:cNvSpPr txBox="1"/>
          <p:nvPr/>
        </p:nvSpPr>
        <p:spPr>
          <a:xfrm>
            <a:off x="699218" y="2048251"/>
            <a:ext cx="4572000" cy="707886"/>
          </a:xfrm>
          <a:prstGeom prst="rect">
            <a:avLst/>
          </a:prstGeom>
          <a:noFill/>
        </p:spPr>
        <p:txBody>
          <a:bodyPr wrap="square">
            <a:spAutoFit/>
          </a:bodyPr>
          <a:lstStyle/>
          <a:p>
            <a:r>
              <a:rPr lang="en-US" sz="4000" b="1" dirty="0">
                <a:solidFill>
                  <a:srgbClr val="006673"/>
                </a:solidFill>
                <a:latin typeface="UTM Facebook K&amp;T" panose="02040603050506020204" pitchFamily="18" charset="0"/>
                <a:cs typeface="Arial" panose="020B0604020202020204" pitchFamily="34" charset="0"/>
              </a:rPr>
              <a:t>NAME THE TOURS</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7630"/>
          <a:stretch/>
        </p:blipFill>
        <p:spPr>
          <a:xfrm>
            <a:off x="5727699" y="1125640"/>
            <a:ext cx="5286566" cy="5273827"/>
          </a:xfrm>
          <a:prstGeom prst="rect">
            <a:avLst/>
          </a:prstGeom>
        </p:spPr>
      </p:pic>
    </p:spTree>
    <p:extLst>
      <p:ext uri="{BB962C8B-B14F-4D97-AF65-F5344CB8AC3E}">
        <p14:creationId xmlns:p14="http://schemas.microsoft.com/office/powerpoint/2010/main" val="2711843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C28E4E-3AD4-F3D2-93AA-6E582EA826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5" name="TextBox 4">
            <a:extLst>
              <a:ext uri="{FF2B5EF4-FFF2-40B4-BE49-F238E27FC236}">
                <a16:creationId xmlns:a16="http://schemas.microsoft.com/office/drawing/2014/main" id="{EFE70228-D84B-B6AC-5BC1-71F80A6D8294}"/>
              </a:ext>
            </a:extLst>
          </p:cNvPr>
          <p:cNvSpPr txBox="1"/>
          <p:nvPr/>
        </p:nvSpPr>
        <p:spPr>
          <a:xfrm>
            <a:off x="746747" y="7222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WARM-UP</a:t>
            </a:r>
            <a:endParaRPr lang="en-US" sz="3600" b="1" dirty="0">
              <a:solidFill>
                <a:schemeClr val="bg1"/>
              </a:solidFill>
              <a:latin typeface="UTM Facebook K&amp;T" panose="02040603050506020204" pitchFamily="18" charset="0"/>
              <a:cs typeface="Arial" panose="020B0604020202020204" pitchFamily="34" charset="0"/>
            </a:endParaRPr>
          </a:p>
        </p:txBody>
      </p:sp>
      <p:pic>
        <p:nvPicPr>
          <p:cNvPr id="6" name="Picture 5">
            <a:extLst>
              <a:ext uri="{FF2B5EF4-FFF2-40B4-BE49-F238E27FC236}">
                <a16:creationId xmlns:a16="http://schemas.microsoft.com/office/drawing/2014/main" id="{3DC849C9-E07A-C89C-CEEE-DC77B223A49C}"/>
              </a:ext>
            </a:extLst>
          </p:cNvPr>
          <p:cNvPicPr>
            <a:picLocks noChangeAspect="1"/>
          </p:cNvPicPr>
          <p:nvPr/>
        </p:nvPicPr>
        <p:blipFill>
          <a:blip r:embed="rId3"/>
          <a:stretch>
            <a:fillRect/>
          </a:stretch>
        </p:blipFill>
        <p:spPr>
          <a:xfrm>
            <a:off x="856736" y="1123564"/>
            <a:ext cx="4433051" cy="2954949"/>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6A438177-5BD0-7972-4A9B-211B209DD58D}"/>
              </a:ext>
            </a:extLst>
          </p:cNvPr>
          <p:cNvPicPr>
            <a:picLocks noChangeAspect="1"/>
          </p:cNvPicPr>
          <p:nvPr/>
        </p:nvPicPr>
        <p:blipFill>
          <a:blip r:embed="rId4"/>
          <a:stretch>
            <a:fillRect/>
          </a:stretch>
        </p:blipFill>
        <p:spPr>
          <a:xfrm>
            <a:off x="6573582" y="2601039"/>
            <a:ext cx="4619394" cy="2954948"/>
          </a:xfrm>
          <a:prstGeom prst="rect">
            <a:avLst/>
          </a:prstGeom>
          <a:ln>
            <a:noFill/>
          </a:ln>
          <a:effectLst>
            <a:outerShdw blurRad="292100" dist="139700" dir="2700000" algn="tl" rotWithShape="0">
              <a:srgbClr val="333333">
                <a:alpha val="65000"/>
              </a:srgbClr>
            </a:outerShdw>
          </a:effectLst>
        </p:spPr>
      </p:pic>
      <p:sp>
        <p:nvSpPr>
          <p:cNvPr id="15" name="TextBox 14">
            <a:extLst>
              <a:ext uri="{FF2B5EF4-FFF2-40B4-BE49-F238E27FC236}">
                <a16:creationId xmlns:a16="http://schemas.microsoft.com/office/drawing/2014/main" id="{4FB9717B-0ABC-3D24-6296-7EC72EC4D9F0}"/>
              </a:ext>
            </a:extLst>
          </p:cNvPr>
          <p:cNvSpPr txBox="1"/>
          <p:nvPr/>
        </p:nvSpPr>
        <p:spPr>
          <a:xfrm>
            <a:off x="2191110" y="4464150"/>
            <a:ext cx="2628181" cy="523220"/>
          </a:xfrm>
          <a:prstGeom prst="rect">
            <a:avLst/>
          </a:prstGeom>
          <a:noFill/>
        </p:spPr>
        <p:txBody>
          <a:bodyPr wrap="square">
            <a:spAutoFit/>
          </a:bodyPr>
          <a:lstStyle/>
          <a:p>
            <a:r>
              <a:rPr lang="en-GB" sz="2800" b="1" dirty="0">
                <a:solidFill>
                  <a:schemeClr val="accent2">
                    <a:lumMod val="75000"/>
                  </a:schemeClr>
                </a:solidFill>
                <a:effectLst/>
                <a:latin typeface="Times" panose="02020603050405020304" pitchFamily="18" charset="0"/>
                <a:ea typeface="Times New Roman" panose="02020603050405020304" pitchFamily="18" charset="0"/>
                <a:cs typeface="Cambria" panose="02040503050406030204" pitchFamily="18" charset="0"/>
              </a:rPr>
              <a:t>Reef Tour</a:t>
            </a:r>
            <a:endParaRPr lang="en-US" sz="2800" dirty="0">
              <a:solidFill>
                <a:schemeClr val="accent2">
                  <a:lumMod val="75000"/>
                </a:schemeClr>
              </a:solidFill>
            </a:endParaRPr>
          </a:p>
        </p:txBody>
      </p:sp>
      <p:sp>
        <p:nvSpPr>
          <p:cNvPr id="17" name="TextBox 16">
            <a:extLst>
              <a:ext uri="{FF2B5EF4-FFF2-40B4-BE49-F238E27FC236}">
                <a16:creationId xmlns:a16="http://schemas.microsoft.com/office/drawing/2014/main" id="{E25029BD-F923-8109-52B6-58B63396A01F}"/>
              </a:ext>
            </a:extLst>
          </p:cNvPr>
          <p:cNvSpPr txBox="1"/>
          <p:nvPr/>
        </p:nvSpPr>
        <p:spPr>
          <a:xfrm>
            <a:off x="8068574" y="5919960"/>
            <a:ext cx="3048000" cy="523220"/>
          </a:xfrm>
          <a:prstGeom prst="rect">
            <a:avLst/>
          </a:prstGeom>
          <a:noFill/>
        </p:spPr>
        <p:txBody>
          <a:bodyPr wrap="square">
            <a:spAutoFit/>
          </a:bodyPr>
          <a:lstStyle/>
          <a:p>
            <a:r>
              <a:rPr lang="en-GB" sz="2800" b="1" dirty="0">
                <a:solidFill>
                  <a:schemeClr val="accent2">
                    <a:lumMod val="75000"/>
                  </a:schemeClr>
                </a:solidFill>
                <a:effectLst/>
                <a:latin typeface="Times" panose="02020603050405020304" pitchFamily="18" charset="0"/>
                <a:ea typeface="Times New Roman" panose="02020603050405020304" pitchFamily="18" charset="0"/>
                <a:cs typeface="Cambria" panose="02040503050406030204" pitchFamily="18" charset="0"/>
              </a:rPr>
              <a:t>Trekking Tour</a:t>
            </a:r>
            <a:endParaRPr lang="en-US" sz="2800" dirty="0">
              <a:solidFill>
                <a:schemeClr val="accent2">
                  <a:lumMod val="75000"/>
                </a:schemeClr>
              </a:solidFill>
            </a:endParaRPr>
          </a:p>
        </p:txBody>
      </p:sp>
    </p:spTree>
    <p:extLst>
      <p:ext uri="{BB962C8B-B14F-4D97-AF65-F5344CB8AC3E}">
        <p14:creationId xmlns:p14="http://schemas.microsoft.com/office/powerpoint/2010/main" val="1298318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C28E4E-3AD4-F3D2-93AA-6E582EA826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5" name="TextBox 4">
            <a:extLst>
              <a:ext uri="{FF2B5EF4-FFF2-40B4-BE49-F238E27FC236}">
                <a16:creationId xmlns:a16="http://schemas.microsoft.com/office/drawing/2014/main" id="{EFE70228-D84B-B6AC-5BC1-71F80A6D8294}"/>
              </a:ext>
            </a:extLst>
          </p:cNvPr>
          <p:cNvSpPr txBox="1"/>
          <p:nvPr/>
        </p:nvSpPr>
        <p:spPr>
          <a:xfrm>
            <a:off x="746747" y="7222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WARM-UP</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15" name="TextBox 14">
            <a:extLst>
              <a:ext uri="{FF2B5EF4-FFF2-40B4-BE49-F238E27FC236}">
                <a16:creationId xmlns:a16="http://schemas.microsoft.com/office/drawing/2014/main" id="{4FB9717B-0ABC-3D24-6296-7EC72EC4D9F0}"/>
              </a:ext>
            </a:extLst>
          </p:cNvPr>
          <p:cNvSpPr txBox="1"/>
          <p:nvPr/>
        </p:nvSpPr>
        <p:spPr>
          <a:xfrm>
            <a:off x="1570008" y="4464150"/>
            <a:ext cx="3249283" cy="523220"/>
          </a:xfrm>
          <a:prstGeom prst="rect">
            <a:avLst/>
          </a:prstGeom>
          <a:noFill/>
        </p:spPr>
        <p:txBody>
          <a:bodyPr wrap="square">
            <a:spAutoFit/>
          </a:bodyPr>
          <a:lstStyle/>
          <a:p>
            <a:r>
              <a:rPr lang="en-GB" sz="2800" b="1" dirty="0">
                <a:solidFill>
                  <a:schemeClr val="accent2">
                    <a:lumMod val="75000"/>
                  </a:schemeClr>
                </a:solidFill>
                <a:effectLst/>
                <a:latin typeface="Times" panose="02020603050405020304" pitchFamily="18" charset="0"/>
                <a:ea typeface="Times New Roman" panose="02020603050405020304" pitchFamily="18" charset="0"/>
                <a:cs typeface="Cambria" panose="02040503050406030204" pitchFamily="18" charset="0"/>
              </a:rPr>
              <a:t>National Park Tour</a:t>
            </a:r>
            <a:endParaRPr lang="en-US" sz="2800" dirty="0">
              <a:solidFill>
                <a:schemeClr val="accent2">
                  <a:lumMod val="75000"/>
                </a:schemeClr>
              </a:solidFill>
            </a:endParaRPr>
          </a:p>
        </p:txBody>
      </p:sp>
      <p:sp>
        <p:nvSpPr>
          <p:cNvPr id="17" name="TextBox 16">
            <a:extLst>
              <a:ext uri="{FF2B5EF4-FFF2-40B4-BE49-F238E27FC236}">
                <a16:creationId xmlns:a16="http://schemas.microsoft.com/office/drawing/2014/main" id="{E25029BD-F923-8109-52B6-58B63396A01F}"/>
              </a:ext>
            </a:extLst>
          </p:cNvPr>
          <p:cNvSpPr txBox="1"/>
          <p:nvPr/>
        </p:nvSpPr>
        <p:spPr>
          <a:xfrm>
            <a:off x="7378460" y="5983221"/>
            <a:ext cx="3565585" cy="523220"/>
          </a:xfrm>
          <a:prstGeom prst="rect">
            <a:avLst/>
          </a:prstGeom>
          <a:noFill/>
        </p:spPr>
        <p:txBody>
          <a:bodyPr wrap="square">
            <a:spAutoFit/>
          </a:bodyPr>
          <a:lstStyle/>
          <a:p>
            <a:r>
              <a:rPr lang="en-GB" sz="2800" b="1" dirty="0">
                <a:solidFill>
                  <a:schemeClr val="accent2">
                    <a:lumMod val="75000"/>
                  </a:schemeClr>
                </a:solidFill>
                <a:latin typeface="Times" panose="02020603050405020304" pitchFamily="18" charset="0"/>
              </a:rPr>
              <a:t>Whale-watching Tour</a:t>
            </a:r>
            <a:endParaRPr lang="en-US" sz="2800" dirty="0">
              <a:solidFill>
                <a:schemeClr val="accent2">
                  <a:lumMod val="75000"/>
                </a:schemeClr>
              </a:solidFill>
            </a:endParaRPr>
          </a:p>
        </p:txBody>
      </p:sp>
      <p:pic>
        <p:nvPicPr>
          <p:cNvPr id="8" name="Picture 7">
            <a:extLst>
              <a:ext uri="{FF2B5EF4-FFF2-40B4-BE49-F238E27FC236}">
                <a16:creationId xmlns:a16="http://schemas.microsoft.com/office/drawing/2014/main" id="{7CC35633-9750-645B-4ADE-32E83A7B811A}"/>
              </a:ext>
            </a:extLst>
          </p:cNvPr>
          <p:cNvPicPr>
            <a:picLocks noChangeAspect="1"/>
          </p:cNvPicPr>
          <p:nvPr/>
        </p:nvPicPr>
        <p:blipFill>
          <a:blip r:embed="rId3"/>
          <a:stretch>
            <a:fillRect/>
          </a:stretch>
        </p:blipFill>
        <p:spPr>
          <a:xfrm>
            <a:off x="1171882" y="1248110"/>
            <a:ext cx="4424959" cy="2928263"/>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E4C22B74-CF7E-C034-A5DC-818722585F2D}"/>
              </a:ext>
            </a:extLst>
          </p:cNvPr>
          <p:cNvPicPr>
            <a:picLocks noChangeAspect="1"/>
          </p:cNvPicPr>
          <p:nvPr/>
        </p:nvPicPr>
        <p:blipFill>
          <a:blip r:embed="rId4"/>
          <a:stretch>
            <a:fillRect/>
          </a:stretch>
        </p:blipFill>
        <p:spPr>
          <a:xfrm>
            <a:off x="6773111" y="2712241"/>
            <a:ext cx="4561998" cy="30409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18978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514929A-D5FC-4F66-8951-74EDFD16573E}"/>
              </a:ext>
            </a:extLst>
          </p:cNvPr>
          <p:cNvSpPr txBox="1"/>
          <p:nvPr/>
        </p:nvSpPr>
        <p:spPr>
          <a:xfrm>
            <a:off x="1466118" y="1112291"/>
            <a:ext cx="10201836" cy="584775"/>
          </a:xfrm>
          <a:prstGeom prst="rect">
            <a:avLst/>
          </a:prstGeom>
          <a:noFill/>
        </p:spPr>
        <p:txBody>
          <a:bodyPr wrap="square">
            <a:spAutoFit/>
          </a:bodyPr>
          <a:lstStyle/>
          <a:p>
            <a:r>
              <a:rPr lang="en-US" sz="3200" b="1" dirty="0"/>
              <a:t>Work in pairs. Answer these questions. </a:t>
            </a:r>
            <a:endParaRPr lang="x-none" sz="3200" b="1" dirty="0"/>
          </a:p>
        </p:txBody>
      </p:sp>
      <p:pic>
        <p:nvPicPr>
          <p:cNvPr id="13" name="Picture 1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4" name="TextBox 13">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PRE-READING</a:t>
            </a:r>
          </a:p>
        </p:txBody>
      </p:sp>
      <p:sp>
        <p:nvSpPr>
          <p:cNvPr id="18" name="Rounded Rectangle 17"/>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37" name="TextBox 36">
            <a:extLst>
              <a:ext uri="{FF2B5EF4-FFF2-40B4-BE49-F238E27FC236}">
                <a16:creationId xmlns:a16="http://schemas.microsoft.com/office/drawing/2014/main" id="{ADFF4157-F32C-50E6-08A9-1F66ACCA8FCF}"/>
              </a:ext>
            </a:extLst>
          </p:cNvPr>
          <p:cNvSpPr txBox="1"/>
          <p:nvPr/>
        </p:nvSpPr>
        <p:spPr>
          <a:xfrm>
            <a:off x="882554" y="2221025"/>
            <a:ext cx="5750257" cy="3785652"/>
          </a:xfrm>
          <a:prstGeom prst="rect">
            <a:avLst/>
          </a:prstGeom>
          <a:noFill/>
        </p:spPr>
        <p:txBody>
          <a:bodyPr wrap="square">
            <a:spAutoFit/>
          </a:bodyPr>
          <a:lstStyle/>
          <a:p>
            <a:pPr>
              <a:lnSpc>
                <a:spcPct val="150000"/>
              </a:lnSpc>
            </a:pPr>
            <a:r>
              <a:rPr lang="en-US" sz="2800" b="1" i="0" dirty="0">
                <a:solidFill>
                  <a:srgbClr val="007B83"/>
                </a:solidFill>
                <a:effectLst/>
                <a:latin typeface="UTMAvoBold"/>
              </a:rPr>
              <a:t>1. </a:t>
            </a:r>
            <a:r>
              <a:rPr lang="en-US" sz="2800" b="0" i="0" dirty="0">
                <a:solidFill>
                  <a:srgbClr val="242021"/>
                </a:solidFill>
                <a:effectLst/>
                <a:latin typeface="UTM-Avo"/>
              </a:rPr>
              <a:t>Have you ever been on an ecotour?</a:t>
            </a:r>
            <a:br>
              <a:rPr lang="en-US" sz="2800" b="0" i="0" dirty="0">
                <a:solidFill>
                  <a:srgbClr val="242021"/>
                </a:solidFill>
                <a:effectLst/>
                <a:latin typeface="UTM-Avo"/>
              </a:rPr>
            </a:br>
            <a:r>
              <a:rPr lang="en-US" sz="2800" b="1" i="0" dirty="0">
                <a:solidFill>
                  <a:srgbClr val="007B83"/>
                </a:solidFill>
                <a:effectLst/>
                <a:latin typeface="UTMAvoBold"/>
              </a:rPr>
              <a:t>2. </a:t>
            </a:r>
            <a:r>
              <a:rPr lang="en-US" sz="2800" b="0" i="0" dirty="0">
                <a:solidFill>
                  <a:srgbClr val="242021"/>
                </a:solidFill>
                <a:effectLst/>
                <a:latin typeface="UTM-Avo"/>
              </a:rPr>
              <a:t>Look at the photos in task </a:t>
            </a:r>
            <a:r>
              <a:rPr lang="en-US" sz="4800" b="1" i="0" dirty="0">
                <a:solidFill>
                  <a:srgbClr val="F16632"/>
                </a:solidFill>
                <a:effectLst/>
                <a:latin typeface="MyriadPro-Black"/>
              </a:rPr>
              <a:t>2</a:t>
            </a:r>
            <a:r>
              <a:rPr lang="en-US" sz="2800" b="0" i="0" dirty="0">
                <a:solidFill>
                  <a:srgbClr val="242021"/>
                </a:solidFill>
                <a:effectLst/>
                <a:latin typeface="UTM-Avo"/>
              </a:rPr>
              <a:t>. What do you think tourists do on these tours?</a:t>
            </a:r>
            <a:r>
              <a:rPr lang="en-US" sz="2800" dirty="0"/>
              <a:t> </a:t>
            </a:r>
          </a:p>
        </p:txBody>
      </p:sp>
      <p:pic>
        <p:nvPicPr>
          <p:cNvPr id="5128" name="Picture 8" descr="Tiếng Anh 6 Tập 1 - Global Success - UNIT 3 MY FRIENDS - A CLOSER LOOK 2 -  3 Work in pairs. Look at the pictures. Ask and answer. | Sách Mềm">
            <a:extLst>
              <a:ext uri="{FF2B5EF4-FFF2-40B4-BE49-F238E27FC236}">
                <a16:creationId xmlns:a16="http://schemas.microsoft.com/office/drawing/2014/main" id="{96B97669-CBE8-B364-1B1B-F9D89728CF9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2275" y="1709994"/>
            <a:ext cx="4467171" cy="3998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106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514929A-D5FC-4F66-8951-74EDFD16573E}"/>
              </a:ext>
            </a:extLst>
          </p:cNvPr>
          <p:cNvSpPr txBox="1"/>
          <p:nvPr/>
        </p:nvSpPr>
        <p:spPr>
          <a:xfrm>
            <a:off x="1523999" y="1164832"/>
            <a:ext cx="10390497" cy="954107"/>
          </a:xfrm>
          <a:prstGeom prst="rect">
            <a:avLst/>
          </a:prstGeom>
          <a:noFill/>
        </p:spPr>
        <p:txBody>
          <a:bodyPr wrap="square">
            <a:spAutoFit/>
          </a:bodyPr>
          <a:lstStyle/>
          <a:p>
            <a:r>
              <a:rPr lang="en-US" sz="2800" b="1" dirty="0"/>
              <a:t>Read the brochures below. Then work in pairs to solve the crossword using words from the brochures. </a:t>
            </a:r>
            <a:endParaRPr lang="x-none" sz="2800" b="1" dirty="0"/>
          </a:p>
        </p:txBody>
      </p:sp>
      <p:pic>
        <p:nvPicPr>
          <p:cNvPr id="13" name="Picture 1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4" name="TextBox 13">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WHILE-READING</a:t>
            </a:r>
          </a:p>
        </p:txBody>
      </p:sp>
      <p:sp>
        <p:nvSpPr>
          <p:cNvPr id="18" name="Rounded Rectangle 17"/>
          <p:cNvSpPr/>
          <p:nvPr/>
        </p:nvSpPr>
        <p:spPr>
          <a:xfrm>
            <a:off x="868882" y="1267472"/>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895274" y="1164832"/>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pic>
        <p:nvPicPr>
          <p:cNvPr id="3" name="Picture 2">
            <a:extLst>
              <a:ext uri="{FF2B5EF4-FFF2-40B4-BE49-F238E27FC236}">
                <a16:creationId xmlns:a16="http://schemas.microsoft.com/office/drawing/2014/main" id="{2C00353E-CF96-18B2-95C6-0143C80B5F52}"/>
              </a:ext>
            </a:extLst>
          </p:cNvPr>
          <p:cNvPicPr>
            <a:picLocks noChangeAspect="1"/>
          </p:cNvPicPr>
          <p:nvPr/>
        </p:nvPicPr>
        <p:blipFill>
          <a:blip r:embed="rId4"/>
          <a:stretch>
            <a:fillRect/>
          </a:stretch>
        </p:blipFill>
        <p:spPr>
          <a:xfrm>
            <a:off x="5301271" y="2182406"/>
            <a:ext cx="5746966" cy="3510762"/>
          </a:xfrm>
          <a:prstGeom prst="rect">
            <a:avLst/>
          </a:prstGeom>
        </p:spPr>
      </p:pic>
      <p:pic>
        <p:nvPicPr>
          <p:cNvPr id="11" name="Picture 10">
            <a:extLst>
              <a:ext uri="{FF2B5EF4-FFF2-40B4-BE49-F238E27FC236}">
                <a16:creationId xmlns:a16="http://schemas.microsoft.com/office/drawing/2014/main" id="{BC116B3A-8412-DAFD-D7E7-615741184B4F}"/>
              </a:ext>
            </a:extLst>
          </p:cNvPr>
          <p:cNvPicPr>
            <a:picLocks noChangeAspect="1"/>
          </p:cNvPicPr>
          <p:nvPr/>
        </p:nvPicPr>
        <p:blipFill>
          <a:blip r:embed="rId5"/>
          <a:stretch>
            <a:fillRect/>
          </a:stretch>
        </p:blipFill>
        <p:spPr>
          <a:xfrm>
            <a:off x="526464" y="2118939"/>
            <a:ext cx="3908549" cy="4450427"/>
          </a:xfrm>
          <a:prstGeom prst="rect">
            <a:avLst/>
          </a:prstGeom>
        </p:spPr>
      </p:pic>
      <p:sp>
        <p:nvSpPr>
          <p:cNvPr id="15" name="TextBox 14">
            <a:extLst>
              <a:ext uri="{FF2B5EF4-FFF2-40B4-BE49-F238E27FC236}">
                <a16:creationId xmlns:a16="http://schemas.microsoft.com/office/drawing/2014/main" id="{7F3CC66F-5292-5CC8-4525-D544D136B700}"/>
              </a:ext>
            </a:extLst>
          </p:cNvPr>
          <p:cNvSpPr txBox="1"/>
          <p:nvPr/>
        </p:nvSpPr>
        <p:spPr>
          <a:xfrm>
            <a:off x="5301271" y="5674748"/>
            <a:ext cx="7006461" cy="830997"/>
          </a:xfrm>
          <a:prstGeom prst="rect">
            <a:avLst/>
          </a:prstGeom>
          <a:noFill/>
        </p:spPr>
        <p:txBody>
          <a:bodyPr wrap="square">
            <a:spAutoFit/>
          </a:bodyPr>
          <a:lstStyle/>
          <a:p>
            <a:r>
              <a:rPr lang="en-US" sz="2000" b="1" i="0" dirty="0">
                <a:solidFill>
                  <a:srgbClr val="242021"/>
                </a:solidFill>
                <a:effectLst/>
                <a:latin typeface="UTMDaxlineBold"/>
              </a:rPr>
              <a:t>ACROSS</a:t>
            </a:r>
            <a:r>
              <a:rPr lang="en-US" sz="2800" dirty="0"/>
              <a:t> </a:t>
            </a:r>
            <a:r>
              <a:rPr lang="en-US" sz="2000" dirty="0"/>
              <a:t/>
            </a:r>
            <a:br>
              <a:rPr lang="en-US" sz="2000" dirty="0"/>
            </a:br>
            <a:r>
              <a:rPr lang="en-US" sz="2000" b="1" i="0" dirty="0">
                <a:solidFill>
                  <a:srgbClr val="007B83"/>
                </a:solidFill>
                <a:effectLst/>
                <a:latin typeface="UTMDaxlineBold"/>
              </a:rPr>
              <a:t>1. </a:t>
            </a:r>
            <a:r>
              <a:rPr lang="en-US" sz="2000" b="0" i="0" dirty="0">
                <a:solidFill>
                  <a:srgbClr val="242021"/>
                </a:solidFill>
                <a:effectLst/>
                <a:latin typeface="UTM-Daxline"/>
              </a:rPr>
              <a:t>(v) to keep something safe from damage or harm</a:t>
            </a:r>
            <a:endParaRPr lang="en-US" sz="2000" dirty="0"/>
          </a:p>
        </p:txBody>
      </p:sp>
      <p:pic>
        <p:nvPicPr>
          <p:cNvPr id="7" name="Picture 6">
            <a:extLst>
              <a:ext uri="{FF2B5EF4-FFF2-40B4-BE49-F238E27FC236}">
                <a16:creationId xmlns:a16="http://schemas.microsoft.com/office/drawing/2014/main" id="{499FA0C8-2086-C8B3-5E28-2CB92F186AA2}"/>
              </a:ext>
            </a:extLst>
          </p:cNvPr>
          <p:cNvPicPr>
            <a:picLocks noChangeAspect="1"/>
          </p:cNvPicPr>
          <p:nvPr/>
        </p:nvPicPr>
        <p:blipFill>
          <a:blip r:embed="rId6"/>
          <a:stretch>
            <a:fillRect/>
          </a:stretch>
        </p:blipFill>
        <p:spPr>
          <a:xfrm>
            <a:off x="5786651" y="2615415"/>
            <a:ext cx="2831910" cy="393150"/>
          </a:xfrm>
          <a:prstGeom prst="rect">
            <a:avLst/>
          </a:prstGeom>
        </p:spPr>
      </p:pic>
    </p:spTree>
    <p:extLst>
      <p:ext uri="{BB962C8B-B14F-4D97-AF65-F5344CB8AC3E}">
        <p14:creationId xmlns:p14="http://schemas.microsoft.com/office/powerpoint/2010/main" val="332522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514929A-D5FC-4F66-8951-74EDFD16573E}"/>
              </a:ext>
            </a:extLst>
          </p:cNvPr>
          <p:cNvSpPr txBox="1"/>
          <p:nvPr/>
        </p:nvSpPr>
        <p:spPr>
          <a:xfrm>
            <a:off x="1523999" y="1164832"/>
            <a:ext cx="10390497" cy="954107"/>
          </a:xfrm>
          <a:prstGeom prst="rect">
            <a:avLst/>
          </a:prstGeom>
          <a:noFill/>
        </p:spPr>
        <p:txBody>
          <a:bodyPr wrap="square">
            <a:spAutoFit/>
          </a:bodyPr>
          <a:lstStyle/>
          <a:p>
            <a:r>
              <a:rPr lang="en-US" sz="2800" b="1" dirty="0">
                <a:solidFill>
                  <a:srgbClr val="F26532"/>
                </a:solidFill>
              </a:rPr>
              <a:t>Read the brochures below. Then work in pairs to solve the crossword using words from the brochures. </a:t>
            </a:r>
            <a:endParaRPr lang="x-none" sz="2800" b="1" dirty="0">
              <a:solidFill>
                <a:srgbClr val="F26532"/>
              </a:solidFill>
            </a:endParaRPr>
          </a:p>
        </p:txBody>
      </p:sp>
      <p:pic>
        <p:nvPicPr>
          <p:cNvPr id="13" name="Picture 1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4" name="TextBox 13">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WHILE-READING</a:t>
            </a:r>
          </a:p>
        </p:txBody>
      </p:sp>
      <p:sp>
        <p:nvSpPr>
          <p:cNvPr id="18" name="Rounded Rectangle 17"/>
          <p:cNvSpPr/>
          <p:nvPr/>
        </p:nvSpPr>
        <p:spPr>
          <a:xfrm>
            <a:off x="868882" y="1267472"/>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895274" y="1164832"/>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pic>
        <p:nvPicPr>
          <p:cNvPr id="3" name="Picture 2">
            <a:extLst>
              <a:ext uri="{FF2B5EF4-FFF2-40B4-BE49-F238E27FC236}">
                <a16:creationId xmlns:a16="http://schemas.microsoft.com/office/drawing/2014/main" id="{2C00353E-CF96-18B2-95C6-0143C80B5F52}"/>
              </a:ext>
            </a:extLst>
          </p:cNvPr>
          <p:cNvPicPr>
            <a:picLocks noChangeAspect="1"/>
          </p:cNvPicPr>
          <p:nvPr/>
        </p:nvPicPr>
        <p:blipFill>
          <a:blip r:embed="rId4"/>
          <a:stretch>
            <a:fillRect/>
          </a:stretch>
        </p:blipFill>
        <p:spPr>
          <a:xfrm>
            <a:off x="5301271" y="2182406"/>
            <a:ext cx="5746966" cy="3510762"/>
          </a:xfrm>
          <a:prstGeom prst="rect">
            <a:avLst/>
          </a:prstGeom>
        </p:spPr>
      </p:pic>
      <p:sp>
        <p:nvSpPr>
          <p:cNvPr id="15" name="TextBox 14">
            <a:extLst>
              <a:ext uri="{FF2B5EF4-FFF2-40B4-BE49-F238E27FC236}">
                <a16:creationId xmlns:a16="http://schemas.microsoft.com/office/drawing/2014/main" id="{7F3CC66F-5292-5CC8-4525-D544D136B700}"/>
              </a:ext>
            </a:extLst>
          </p:cNvPr>
          <p:cNvSpPr txBox="1"/>
          <p:nvPr/>
        </p:nvSpPr>
        <p:spPr>
          <a:xfrm>
            <a:off x="5301271" y="5674748"/>
            <a:ext cx="7006461" cy="830997"/>
          </a:xfrm>
          <a:prstGeom prst="rect">
            <a:avLst/>
          </a:prstGeom>
          <a:noFill/>
        </p:spPr>
        <p:txBody>
          <a:bodyPr wrap="square">
            <a:spAutoFit/>
          </a:bodyPr>
          <a:lstStyle/>
          <a:p>
            <a:r>
              <a:rPr lang="en-US" sz="2000" b="1" i="0" dirty="0">
                <a:solidFill>
                  <a:srgbClr val="242021"/>
                </a:solidFill>
                <a:effectLst/>
                <a:latin typeface="UTMDaxlineBold"/>
              </a:rPr>
              <a:t>DOWN</a:t>
            </a:r>
            <a:r>
              <a:rPr lang="en-US" sz="2800" dirty="0"/>
              <a:t> </a:t>
            </a:r>
            <a:r>
              <a:rPr lang="en-US" sz="2000" dirty="0"/>
              <a:t/>
            </a:r>
            <a:br>
              <a:rPr lang="en-US" sz="2000" dirty="0"/>
            </a:br>
            <a:r>
              <a:rPr lang="en-US" sz="2000" b="1" i="0" dirty="0">
                <a:solidFill>
                  <a:srgbClr val="007B83"/>
                </a:solidFill>
                <a:effectLst/>
                <a:latin typeface="UTMDaxlineBold"/>
              </a:rPr>
              <a:t>2. </a:t>
            </a:r>
            <a:r>
              <a:rPr lang="en-US" sz="2000" b="0" i="0" dirty="0">
                <a:solidFill>
                  <a:srgbClr val="242021"/>
                </a:solidFill>
                <a:effectLst/>
                <a:latin typeface="UTM-Daxline"/>
              </a:rPr>
              <a:t>(n) the way of life of a group of people or countries</a:t>
            </a:r>
            <a:endParaRPr lang="en-US" sz="2000" dirty="0"/>
          </a:p>
        </p:txBody>
      </p:sp>
      <p:pic>
        <p:nvPicPr>
          <p:cNvPr id="12" name="Picture 11">
            <a:extLst>
              <a:ext uri="{FF2B5EF4-FFF2-40B4-BE49-F238E27FC236}">
                <a16:creationId xmlns:a16="http://schemas.microsoft.com/office/drawing/2014/main" id="{C437AD17-3393-EBE1-838B-11A07996B40B}"/>
              </a:ext>
            </a:extLst>
          </p:cNvPr>
          <p:cNvPicPr>
            <a:picLocks noChangeAspect="1"/>
          </p:cNvPicPr>
          <p:nvPr/>
        </p:nvPicPr>
        <p:blipFill>
          <a:blip r:embed="rId5"/>
          <a:stretch>
            <a:fillRect/>
          </a:stretch>
        </p:blipFill>
        <p:spPr>
          <a:xfrm>
            <a:off x="566381" y="2118939"/>
            <a:ext cx="4421035" cy="4642356"/>
          </a:xfrm>
          <a:prstGeom prst="rect">
            <a:avLst/>
          </a:prstGeom>
        </p:spPr>
      </p:pic>
      <p:sp>
        <p:nvSpPr>
          <p:cNvPr id="16" name="Rectangle 15">
            <a:extLst>
              <a:ext uri="{FF2B5EF4-FFF2-40B4-BE49-F238E27FC236}">
                <a16:creationId xmlns:a16="http://schemas.microsoft.com/office/drawing/2014/main" id="{FB0B4B58-8168-0916-06E2-89EDCB5626F6}"/>
              </a:ext>
            </a:extLst>
          </p:cNvPr>
          <p:cNvSpPr/>
          <p:nvPr/>
        </p:nvSpPr>
        <p:spPr>
          <a:xfrm>
            <a:off x="566381" y="2263992"/>
            <a:ext cx="1705971" cy="528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2C11B080-DCDD-967D-F170-BD0FA6AED90B}"/>
              </a:ext>
            </a:extLst>
          </p:cNvPr>
          <p:cNvPicPr>
            <a:picLocks noChangeAspect="1"/>
          </p:cNvPicPr>
          <p:nvPr/>
        </p:nvPicPr>
        <p:blipFill>
          <a:blip r:embed="rId6"/>
          <a:stretch>
            <a:fillRect/>
          </a:stretch>
        </p:blipFill>
        <p:spPr>
          <a:xfrm>
            <a:off x="5786651" y="2615415"/>
            <a:ext cx="2831910" cy="393150"/>
          </a:xfrm>
          <a:prstGeom prst="rect">
            <a:avLst/>
          </a:prstGeom>
        </p:spPr>
      </p:pic>
      <p:pic>
        <p:nvPicPr>
          <p:cNvPr id="4" name="Picture 3">
            <a:extLst>
              <a:ext uri="{FF2B5EF4-FFF2-40B4-BE49-F238E27FC236}">
                <a16:creationId xmlns:a16="http://schemas.microsoft.com/office/drawing/2014/main" id="{E8112CF2-7F5A-46A8-CAB0-81404C102AF7}"/>
              </a:ext>
            </a:extLst>
          </p:cNvPr>
          <p:cNvPicPr>
            <a:picLocks noChangeAspect="1"/>
          </p:cNvPicPr>
          <p:nvPr/>
        </p:nvPicPr>
        <p:blipFill>
          <a:blip r:embed="rId7"/>
          <a:stretch>
            <a:fillRect/>
          </a:stretch>
        </p:blipFill>
        <p:spPr>
          <a:xfrm>
            <a:off x="7822769" y="2599508"/>
            <a:ext cx="403371" cy="2853841"/>
          </a:xfrm>
          <a:prstGeom prst="rect">
            <a:avLst/>
          </a:prstGeom>
        </p:spPr>
      </p:pic>
    </p:spTree>
    <p:extLst>
      <p:ext uri="{BB962C8B-B14F-4D97-AF65-F5344CB8AC3E}">
        <p14:creationId xmlns:p14="http://schemas.microsoft.com/office/powerpoint/2010/main" val="164363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514929A-D5FC-4F66-8951-74EDFD16573E}"/>
              </a:ext>
            </a:extLst>
          </p:cNvPr>
          <p:cNvSpPr txBox="1"/>
          <p:nvPr/>
        </p:nvSpPr>
        <p:spPr>
          <a:xfrm>
            <a:off x="1523999" y="1164832"/>
            <a:ext cx="10390497" cy="954107"/>
          </a:xfrm>
          <a:prstGeom prst="rect">
            <a:avLst/>
          </a:prstGeom>
          <a:noFill/>
        </p:spPr>
        <p:txBody>
          <a:bodyPr wrap="square">
            <a:spAutoFit/>
          </a:bodyPr>
          <a:lstStyle/>
          <a:p>
            <a:r>
              <a:rPr lang="en-US" sz="2800" b="1" dirty="0">
                <a:solidFill>
                  <a:srgbClr val="F26532"/>
                </a:solidFill>
              </a:rPr>
              <a:t>Read the brochures below. Then work in pairs to solve the crossword using words from the brochures. </a:t>
            </a:r>
            <a:endParaRPr lang="x-none" sz="2800" b="1" dirty="0">
              <a:solidFill>
                <a:srgbClr val="F26532"/>
              </a:solidFill>
            </a:endParaRPr>
          </a:p>
        </p:txBody>
      </p:sp>
      <p:pic>
        <p:nvPicPr>
          <p:cNvPr id="13" name="Picture 1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4" name="TextBox 13">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WHILE-READING</a:t>
            </a:r>
          </a:p>
        </p:txBody>
      </p:sp>
      <p:sp>
        <p:nvSpPr>
          <p:cNvPr id="18" name="Rounded Rectangle 17"/>
          <p:cNvSpPr/>
          <p:nvPr/>
        </p:nvSpPr>
        <p:spPr>
          <a:xfrm>
            <a:off x="868882" y="1267472"/>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895274" y="1164832"/>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pic>
        <p:nvPicPr>
          <p:cNvPr id="3" name="Picture 2">
            <a:extLst>
              <a:ext uri="{FF2B5EF4-FFF2-40B4-BE49-F238E27FC236}">
                <a16:creationId xmlns:a16="http://schemas.microsoft.com/office/drawing/2014/main" id="{2C00353E-CF96-18B2-95C6-0143C80B5F52}"/>
              </a:ext>
            </a:extLst>
          </p:cNvPr>
          <p:cNvPicPr>
            <a:picLocks noChangeAspect="1"/>
          </p:cNvPicPr>
          <p:nvPr/>
        </p:nvPicPr>
        <p:blipFill>
          <a:blip r:embed="rId4"/>
          <a:stretch>
            <a:fillRect/>
          </a:stretch>
        </p:blipFill>
        <p:spPr>
          <a:xfrm>
            <a:off x="5301271" y="2182406"/>
            <a:ext cx="5746966" cy="3510762"/>
          </a:xfrm>
          <a:prstGeom prst="rect">
            <a:avLst/>
          </a:prstGeom>
        </p:spPr>
      </p:pic>
      <p:sp>
        <p:nvSpPr>
          <p:cNvPr id="15" name="TextBox 14">
            <a:extLst>
              <a:ext uri="{FF2B5EF4-FFF2-40B4-BE49-F238E27FC236}">
                <a16:creationId xmlns:a16="http://schemas.microsoft.com/office/drawing/2014/main" id="{7F3CC66F-5292-5CC8-4525-D544D136B700}"/>
              </a:ext>
            </a:extLst>
          </p:cNvPr>
          <p:cNvSpPr txBox="1"/>
          <p:nvPr/>
        </p:nvSpPr>
        <p:spPr>
          <a:xfrm>
            <a:off x="5301272" y="5674748"/>
            <a:ext cx="6288474" cy="1077218"/>
          </a:xfrm>
          <a:prstGeom prst="rect">
            <a:avLst/>
          </a:prstGeom>
          <a:noFill/>
        </p:spPr>
        <p:txBody>
          <a:bodyPr wrap="square">
            <a:spAutoFit/>
          </a:bodyPr>
          <a:lstStyle/>
          <a:p>
            <a:r>
              <a:rPr lang="en-US" sz="2400" b="1" i="0" dirty="0">
                <a:solidFill>
                  <a:srgbClr val="242021"/>
                </a:solidFill>
                <a:effectLst/>
              </a:rPr>
              <a:t>ACROSS</a:t>
            </a:r>
            <a:r>
              <a:rPr lang="en-US" sz="3200" dirty="0"/>
              <a:t> </a:t>
            </a:r>
            <a:r>
              <a:rPr lang="en-US" sz="2400" dirty="0"/>
              <a:t/>
            </a:r>
            <a:br>
              <a:rPr lang="en-US" sz="2400" dirty="0"/>
            </a:br>
            <a:r>
              <a:rPr lang="en-US" sz="2400" b="1" i="0" dirty="0">
                <a:solidFill>
                  <a:srgbClr val="007B83"/>
                </a:solidFill>
                <a:effectLst/>
              </a:rPr>
              <a:t>3. </a:t>
            </a:r>
            <a:r>
              <a:rPr lang="en-US" sz="2400" b="0" i="0" dirty="0">
                <a:solidFill>
                  <a:srgbClr val="242021"/>
                </a:solidFill>
                <a:effectLst/>
              </a:rPr>
              <a:t>(adj) connected with the place you are living</a:t>
            </a:r>
            <a:r>
              <a:rPr lang="en-US" sz="3200" dirty="0"/>
              <a:t> </a:t>
            </a:r>
            <a:endParaRPr lang="en-US" sz="2400" dirty="0"/>
          </a:p>
        </p:txBody>
      </p:sp>
      <p:pic>
        <p:nvPicPr>
          <p:cNvPr id="12" name="Picture 11">
            <a:extLst>
              <a:ext uri="{FF2B5EF4-FFF2-40B4-BE49-F238E27FC236}">
                <a16:creationId xmlns:a16="http://schemas.microsoft.com/office/drawing/2014/main" id="{ABB60C51-01DC-FD2D-022A-F30B068D0A2B}"/>
              </a:ext>
            </a:extLst>
          </p:cNvPr>
          <p:cNvPicPr>
            <a:picLocks noChangeAspect="1"/>
          </p:cNvPicPr>
          <p:nvPr/>
        </p:nvPicPr>
        <p:blipFill>
          <a:blip r:embed="rId5"/>
          <a:stretch>
            <a:fillRect/>
          </a:stretch>
        </p:blipFill>
        <p:spPr>
          <a:xfrm>
            <a:off x="566381" y="2118939"/>
            <a:ext cx="4421035" cy="4642356"/>
          </a:xfrm>
          <a:prstGeom prst="rect">
            <a:avLst/>
          </a:prstGeom>
        </p:spPr>
      </p:pic>
      <p:sp>
        <p:nvSpPr>
          <p:cNvPr id="16" name="Rectangle 15">
            <a:extLst>
              <a:ext uri="{FF2B5EF4-FFF2-40B4-BE49-F238E27FC236}">
                <a16:creationId xmlns:a16="http://schemas.microsoft.com/office/drawing/2014/main" id="{667AC29F-0A4E-0B45-A1E9-E13A13011616}"/>
              </a:ext>
            </a:extLst>
          </p:cNvPr>
          <p:cNvSpPr/>
          <p:nvPr/>
        </p:nvSpPr>
        <p:spPr>
          <a:xfrm>
            <a:off x="566381" y="2263992"/>
            <a:ext cx="1705971" cy="528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097FEAAF-0D2C-C718-5EC2-74BDD450B567}"/>
              </a:ext>
            </a:extLst>
          </p:cNvPr>
          <p:cNvPicPr>
            <a:picLocks noChangeAspect="1"/>
          </p:cNvPicPr>
          <p:nvPr/>
        </p:nvPicPr>
        <p:blipFill>
          <a:blip r:embed="rId6"/>
          <a:stretch>
            <a:fillRect/>
          </a:stretch>
        </p:blipFill>
        <p:spPr>
          <a:xfrm>
            <a:off x="5786651" y="2615415"/>
            <a:ext cx="2831910" cy="393150"/>
          </a:xfrm>
          <a:prstGeom prst="rect">
            <a:avLst/>
          </a:prstGeom>
        </p:spPr>
      </p:pic>
      <p:pic>
        <p:nvPicPr>
          <p:cNvPr id="20" name="Picture 19">
            <a:extLst>
              <a:ext uri="{FF2B5EF4-FFF2-40B4-BE49-F238E27FC236}">
                <a16:creationId xmlns:a16="http://schemas.microsoft.com/office/drawing/2014/main" id="{41A792EB-F3DF-BED7-D1AC-7557FC888B9C}"/>
              </a:ext>
            </a:extLst>
          </p:cNvPr>
          <p:cNvPicPr>
            <a:picLocks noChangeAspect="1"/>
          </p:cNvPicPr>
          <p:nvPr/>
        </p:nvPicPr>
        <p:blipFill>
          <a:blip r:embed="rId7"/>
          <a:stretch>
            <a:fillRect/>
          </a:stretch>
        </p:blipFill>
        <p:spPr>
          <a:xfrm>
            <a:off x="7822769" y="2599508"/>
            <a:ext cx="403371" cy="2864858"/>
          </a:xfrm>
          <a:prstGeom prst="rect">
            <a:avLst/>
          </a:prstGeom>
        </p:spPr>
      </p:pic>
      <p:pic>
        <p:nvPicPr>
          <p:cNvPr id="4" name="Picture 3">
            <a:extLst>
              <a:ext uri="{FF2B5EF4-FFF2-40B4-BE49-F238E27FC236}">
                <a16:creationId xmlns:a16="http://schemas.microsoft.com/office/drawing/2014/main" id="{0453DA6A-D4D8-116B-1B4E-8568E5108D5A}"/>
              </a:ext>
            </a:extLst>
          </p:cNvPr>
          <p:cNvPicPr>
            <a:picLocks noChangeAspect="1"/>
          </p:cNvPicPr>
          <p:nvPr/>
        </p:nvPicPr>
        <p:blipFill>
          <a:blip r:embed="rId8"/>
          <a:stretch>
            <a:fillRect/>
          </a:stretch>
        </p:blipFill>
        <p:spPr>
          <a:xfrm>
            <a:off x="6167368" y="3414650"/>
            <a:ext cx="2036738" cy="412867"/>
          </a:xfrm>
          <a:prstGeom prst="rect">
            <a:avLst/>
          </a:prstGeom>
        </p:spPr>
      </p:pic>
    </p:spTree>
    <p:extLst>
      <p:ext uri="{BB962C8B-B14F-4D97-AF65-F5344CB8AC3E}">
        <p14:creationId xmlns:p14="http://schemas.microsoft.com/office/powerpoint/2010/main" val="369529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2816</TotalTime>
  <Words>455</Words>
  <Application>Microsoft Office PowerPoint</Application>
  <PresentationFormat>Widescreen</PresentationFormat>
  <Paragraphs>81</Paragraphs>
  <Slides>18</Slides>
  <Notes>8</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18</vt:i4>
      </vt:variant>
    </vt:vector>
  </HeadingPairs>
  <TitlesOfParts>
    <vt:vector size="33" baseType="lpstr">
      <vt:lpstr>Arial</vt:lpstr>
      <vt:lpstr>Bookman Old Style</vt:lpstr>
      <vt:lpstr>Calibri</vt:lpstr>
      <vt:lpstr>Calibri Light</vt:lpstr>
      <vt:lpstr>Cambria</vt:lpstr>
      <vt:lpstr>Myriad Pro</vt:lpstr>
      <vt:lpstr>MyriadPro-Black</vt:lpstr>
      <vt:lpstr>Times</vt:lpstr>
      <vt:lpstr>Times New Roman</vt:lpstr>
      <vt:lpstr>UTM Facebook K&amp;T</vt:lpstr>
      <vt:lpstr>UTM-Avo</vt:lpstr>
      <vt:lpstr>UTMAvoBold</vt:lpstr>
      <vt:lpstr>UTM-Daxline</vt:lpstr>
      <vt:lpstr>UTMDaxlineBold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TRINH</cp:lastModifiedBy>
  <cp:revision>141</cp:revision>
  <dcterms:created xsi:type="dcterms:W3CDTF">2020-12-09T02:04:09Z</dcterms:created>
  <dcterms:modified xsi:type="dcterms:W3CDTF">2024-10-12T09:05:35Z</dcterms:modified>
</cp:coreProperties>
</file>