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71" r:id="rId2"/>
    <p:sldId id="276" r:id="rId3"/>
    <p:sldId id="313" r:id="rId4"/>
    <p:sldId id="320" r:id="rId5"/>
    <p:sldId id="280" r:id="rId6"/>
    <p:sldId id="275" r:id="rId7"/>
    <p:sldId id="260" r:id="rId8"/>
    <p:sldId id="261" r:id="rId9"/>
    <p:sldId id="263" r:id="rId10"/>
    <p:sldId id="323" r:id="rId11"/>
    <p:sldId id="293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F26532"/>
    <a:srgbClr val="E26714"/>
    <a:srgbClr val="237554"/>
    <a:srgbClr val="A3DBE1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0" autoAdjust="0"/>
    <p:restoredTop sz="89550" autoAdjust="0"/>
  </p:normalViewPr>
  <p:slideViewPr>
    <p:cSldViewPr snapToGrid="0" showGuides="1">
      <p:cViewPr varScale="1">
        <p:scale>
          <a:sx n="60" d="100"/>
          <a:sy n="60" d="100"/>
        </p:scale>
        <p:origin x="87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english.britishcouncil.org/skills/speaking/pre-intermediate-a2/apologisin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link: </a:t>
            </a:r>
            <a:r>
              <a:rPr lang="vi-VN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https://learnenglish.britishcouncil.org/skills/speaking/pre-intermediate-a2/apologising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5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0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5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https://www.youtube.com/watch?v=mDM1piwvGCQ&amp;t=24s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92166"/>
          </a:xfrm>
          <a:solidFill>
            <a:srgbClr val="F26532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372704" y="72917"/>
            <a:ext cx="10711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95955" y="1179294"/>
            <a:ext cx="7029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TALK ABOUT EARTH HOUR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698" y="2427102"/>
            <a:ext cx="7164603" cy="374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25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Do exercises in the workbook.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015834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: facebook.com/tienganhglobalsuccess.vn/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Protecting the environment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364978" y="1895198"/>
            <a:ext cx="629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" name="Rectangle 3"/>
          <p:cNvSpPr/>
          <p:nvPr/>
        </p:nvSpPr>
        <p:spPr>
          <a:xfrm>
            <a:off x="5650173" y="2805341"/>
            <a:ext cx="5803273" cy="664217"/>
          </a:xfrm>
          <a:prstGeom prst="rect">
            <a:avLst/>
          </a:prstGeom>
          <a:solidFill>
            <a:srgbClr val="0066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50173" y="2875839"/>
            <a:ext cx="6007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COMMUNICATION AND CULTURE/ CLIL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6036" y="1510865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84055" y="1110952"/>
            <a:ext cx="9458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this video, Paul says sorry for making Noelia fall over. Watch the video and:  </a:t>
            </a:r>
          </a:p>
          <a:p>
            <a:r>
              <a:rPr lang="en-US" sz="2000" dirty="0"/>
              <a:t>- Complete the conversation with the correct information.</a:t>
            </a:r>
          </a:p>
          <a:p>
            <a:r>
              <a:rPr lang="en-US" sz="2000" dirty="0"/>
              <a:t>- Listen and repeat at the end of the clip.</a:t>
            </a:r>
          </a:p>
        </p:txBody>
      </p:sp>
      <p:pic>
        <p:nvPicPr>
          <p:cNvPr id="5" name="BBC APOLOG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7230" y="2159485"/>
            <a:ext cx="9455150" cy="4422522"/>
          </a:xfrm>
          <a:prstGeom prst="rect">
            <a:avLst/>
          </a:prstGeom>
        </p:spPr>
      </p:pic>
      <p:sp>
        <p:nvSpPr>
          <p:cNvPr id="13" name="Google Shape;1881;p31"/>
          <p:cNvSpPr txBox="1">
            <a:spLocks/>
          </p:cNvSpPr>
          <p:nvPr/>
        </p:nvSpPr>
        <p:spPr>
          <a:xfrm>
            <a:off x="3685223" y="249101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7030A0"/>
                </a:solidFill>
              </a:rPr>
              <a:t>Video watching</a:t>
            </a:r>
            <a:endParaRPr lang="en-US" sz="4800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0520" y="1487335"/>
            <a:ext cx="103825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Paul</a:t>
            </a:r>
            <a:r>
              <a:rPr lang="en-US" sz="2400" dirty="0"/>
              <a:t>:     Noelia! I am so (1)           ! Are you OK?</a:t>
            </a:r>
          </a:p>
          <a:p>
            <a:r>
              <a:rPr lang="en-US" sz="2400" b="1" dirty="0"/>
              <a:t>Noelia</a:t>
            </a:r>
            <a:r>
              <a:rPr lang="en-US" sz="2400" dirty="0"/>
              <a:t>: I think so. That was lucky.</a:t>
            </a:r>
          </a:p>
          <a:p>
            <a:r>
              <a:rPr lang="en-US" sz="2400" b="1" dirty="0"/>
              <a:t>Paul</a:t>
            </a:r>
            <a:r>
              <a:rPr lang="en-US" sz="2400" dirty="0"/>
              <a:t>:     I'm (2)                 sorry! I didn't see you!</a:t>
            </a:r>
          </a:p>
          <a:p>
            <a:r>
              <a:rPr lang="en-US" sz="2400" b="1" dirty="0"/>
              <a:t>Noelia</a:t>
            </a:r>
            <a:r>
              <a:rPr lang="en-US" sz="2400" dirty="0"/>
              <a:t>: That's (3)                           . I shouldn't have been running.</a:t>
            </a:r>
          </a:p>
          <a:p>
            <a:r>
              <a:rPr lang="en-US" sz="2400" b="1" dirty="0"/>
              <a:t>Paul</a:t>
            </a:r>
            <a:r>
              <a:rPr lang="en-US" sz="2400" dirty="0"/>
              <a:t>:     No, no, I should have been (4)                                    . </a:t>
            </a:r>
          </a:p>
          <a:p>
            <a:r>
              <a:rPr lang="en-US" sz="2400" b="1" dirty="0"/>
              <a:t>Noelia</a:t>
            </a:r>
            <a:r>
              <a:rPr lang="en-US" sz="2400" dirty="0"/>
              <a:t>: And they teach you (5)                           inside at school!</a:t>
            </a:r>
          </a:p>
          <a:p>
            <a:r>
              <a:rPr lang="en-US" sz="2400" b="1" dirty="0"/>
              <a:t>Paul</a:t>
            </a:r>
            <a:r>
              <a:rPr lang="en-US" sz="2400" dirty="0"/>
              <a:t>:     Still, it was my (6)              and I'm sorry.</a:t>
            </a:r>
          </a:p>
          <a:p>
            <a:r>
              <a:rPr lang="en-US" sz="2400" b="1" dirty="0"/>
              <a:t>Noelia</a:t>
            </a:r>
            <a:r>
              <a:rPr lang="en-US" sz="2400" dirty="0"/>
              <a:t>:  I'm sorry (7)                . It was both of us. Honestly, (8)                 .I'm fine. Don't (9)                about it. Hey, I saved the laptop though!</a:t>
            </a:r>
          </a:p>
          <a:p>
            <a:r>
              <a:rPr lang="en-US" sz="2400" b="1" dirty="0"/>
              <a:t>Bob</a:t>
            </a:r>
            <a:r>
              <a:rPr lang="en-US" sz="2400" dirty="0"/>
              <a:t>:       Yeah, I'll be there in …</a:t>
            </a:r>
          </a:p>
          <a:p>
            <a:r>
              <a:rPr lang="en-US" sz="2400" b="1" dirty="0"/>
              <a:t>Noelia</a:t>
            </a:r>
            <a:r>
              <a:rPr lang="en-US" sz="2400" dirty="0"/>
              <a:t>:  Oh no!</a:t>
            </a:r>
          </a:p>
          <a:p>
            <a:r>
              <a:rPr lang="en-US" sz="2400" b="1" dirty="0"/>
              <a:t>Bob</a:t>
            </a:r>
            <a:r>
              <a:rPr lang="en-US" sz="2400" dirty="0"/>
              <a:t>:       Uh oh!</a:t>
            </a:r>
          </a:p>
          <a:p>
            <a:r>
              <a:rPr lang="en-US" sz="2400" b="1" dirty="0"/>
              <a:t>Paul</a:t>
            </a:r>
            <a:r>
              <a:rPr lang="en-US" sz="2400" dirty="0"/>
              <a:t>:      </a:t>
            </a:r>
            <a:r>
              <a:rPr lang="en-US" sz="2400" dirty="0" err="1"/>
              <a:t>Ahhhh</a:t>
            </a:r>
            <a:r>
              <a:rPr lang="en-US" sz="2400" dirty="0"/>
              <a:t> …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70906" y="1487335"/>
            <a:ext cx="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sorry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3626" y="2246102"/>
            <a:ext cx="1087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really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92374" y="2604984"/>
            <a:ext cx="1357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all right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18039" y="2974316"/>
            <a:ext cx="263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paying attention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3675" y="3320202"/>
            <a:ext cx="1523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not to run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70906" y="3711201"/>
            <a:ext cx="1289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fault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75369" y="4059920"/>
            <a:ext cx="101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too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98720" y="4059919"/>
            <a:ext cx="148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it's fine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5444" y="4427357"/>
            <a:ext cx="1176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worry</a:t>
            </a:r>
          </a:p>
        </p:txBody>
      </p:sp>
      <p:sp>
        <p:nvSpPr>
          <p:cNvPr id="23" name="Google Shape;1881;p31"/>
          <p:cNvSpPr txBox="1">
            <a:spLocks/>
          </p:cNvSpPr>
          <p:nvPr/>
        </p:nvSpPr>
        <p:spPr>
          <a:xfrm>
            <a:off x="3685223" y="249101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7030A0"/>
                </a:solidFill>
              </a:rPr>
              <a:t>Video watching</a:t>
            </a:r>
            <a:endParaRPr lang="en-US" sz="4800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4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20599" y="111324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991" y="99484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274444" y="1029153"/>
            <a:ext cx="1066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Listen and complete the conversations with the expressions in the box. Then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them in pairs.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6" y="72225"/>
            <a:ext cx="8286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19376" y="3486888"/>
            <a:ext cx="8992384" cy="12683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1</a:t>
            </a:r>
          </a:p>
          <a:p>
            <a:r>
              <a:rPr lang="en-US" dirty="0"/>
              <a:t>Mai</a:t>
            </a:r>
            <a:r>
              <a:rPr lang="en-US" dirty="0">
                <a:sym typeface="Wingdings" panose="05000000000000000000" pitchFamily="2" charset="2"/>
              </a:rPr>
              <a:t>:     (1) ________ submitting my assignment late. I‘m sorry, but my laptop was broken. </a:t>
            </a:r>
          </a:p>
          <a:p>
            <a:r>
              <a:rPr lang="en-US" dirty="0" err="1">
                <a:sym typeface="Wingdings" panose="05000000000000000000" pitchFamily="2" charset="2"/>
              </a:rPr>
              <a:t>Mr</a:t>
            </a:r>
            <a:r>
              <a:rPr lang="en-US" dirty="0">
                <a:sym typeface="Wingdings" panose="05000000000000000000" pitchFamily="2" charset="2"/>
              </a:rPr>
              <a:t> Ha: (2) ________. Next time you should finish it earlier and have a back-up copy in case you have any technical problems.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3830471" y="2066077"/>
            <a:ext cx="4531057" cy="1296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Never mind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I’d like to </a:t>
            </a:r>
            <a:r>
              <a:rPr lang="en-US" dirty="0" err="1">
                <a:solidFill>
                  <a:schemeClr val="bg1"/>
                </a:solidFill>
              </a:rPr>
              <a:t>apologise</a:t>
            </a:r>
            <a:r>
              <a:rPr lang="en-US" dirty="0">
                <a:solidFill>
                  <a:schemeClr val="bg1"/>
                </a:solidFill>
              </a:rPr>
              <a:t> for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That’s all right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I’m sorry to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33023" y="4989009"/>
            <a:ext cx="8978737" cy="13929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2</a:t>
            </a:r>
          </a:p>
          <a:p>
            <a:r>
              <a:rPr lang="en-US" dirty="0">
                <a:solidFill>
                  <a:schemeClr val="tx1"/>
                </a:solidFill>
              </a:rPr>
              <a:t>Nam:  (3)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________ </a:t>
            </a:r>
            <a:r>
              <a:rPr lang="en-US" dirty="0">
                <a:solidFill>
                  <a:schemeClr val="tx1"/>
                </a:solidFill>
              </a:rPr>
              <a:t>keep you waiting for so long. The talk was longer than expected.</a:t>
            </a:r>
          </a:p>
          <a:p>
            <a:r>
              <a:rPr lang="en-US" dirty="0">
                <a:solidFill>
                  <a:schemeClr val="tx1"/>
                </a:solidFill>
              </a:rPr>
              <a:t>Mai:   (4)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 ________. </a:t>
            </a:r>
            <a:r>
              <a:rPr lang="en-US" dirty="0">
                <a:solidFill>
                  <a:schemeClr val="tx1"/>
                </a:solidFill>
              </a:rPr>
              <a:t>We still have enough time for dinner before the show.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17952" y="3814722"/>
            <a:ext cx="846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17952" y="4070730"/>
            <a:ext cx="846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17952" y="5485423"/>
            <a:ext cx="846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24167" y="5780522"/>
            <a:ext cx="846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A</a:t>
            </a:r>
          </a:p>
        </p:txBody>
      </p:sp>
      <p:pic>
        <p:nvPicPr>
          <p:cNvPr id="10" name="0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061" y="131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026525" y="2297090"/>
            <a:ext cx="106589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975876" y="1565934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3333" y="940946"/>
            <a:ext cx="1077866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Make similar conversations making and responding to apologies. Use the expressions below to help you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6" y="72225"/>
            <a:ext cx="72644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EVERYDAY ENGLISH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1392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7784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57223"/>
              </p:ext>
            </p:extLst>
          </p:nvPr>
        </p:nvGraphicFramePr>
        <p:xfrm>
          <a:off x="2261231" y="2157405"/>
          <a:ext cx="8015948" cy="42360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3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85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Useful expressions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Making apologies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Responding to apologies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(I hope you’ll)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excuse me for…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Don’t mention it.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Sorry for 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I am sorry to …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Never mind.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I’d like to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</a:rPr>
                        <a:t>apologise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 for …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That’s all right.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Please accept my apology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effectLst/>
                        </a:rPr>
                        <a:t> for…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Don’t worry about it.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938502"/>
            <a:ext cx="946573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Look at 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s and answer the question: </a:t>
            </a:r>
          </a:p>
          <a:p>
            <a:pPr algn="ctr">
              <a:lnSpc>
                <a:spcPct val="150000"/>
              </a:lnSpc>
            </a:pPr>
            <a:r>
              <a:rPr lang="vi-VN" sz="2800" b="1" i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know </a:t>
            </a:r>
            <a:r>
              <a:rPr lang="en-US" sz="2800" b="1" i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Earth Hour?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11759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396" y="4536035"/>
            <a:ext cx="3768195" cy="21882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79" y="2330065"/>
            <a:ext cx="3424337" cy="2157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17" y="2277674"/>
            <a:ext cx="3991143" cy="218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466118" y="809623"/>
            <a:ext cx="106068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Read the text and complete each blank about Earth Hour with ONE word.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79968" y="99044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6360" y="88780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762560"/>
              </p:ext>
            </p:extLst>
          </p:nvPr>
        </p:nvGraphicFramePr>
        <p:xfrm>
          <a:off x="684423" y="2119067"/>
          <a:ext cx="11234738" cy="42852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1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2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84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EARTH HOUR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</a:rPr>
                        <a:t>Organised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 by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</a:rPr>
                        <a:t>World Wide Fund for Nature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Held from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8.30 p.m. –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</a:rPr>
                        <a:t> 9.30 p.m. on the last (1)………………….of March.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Started in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Sydney,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</a:rPr>
                        <a:t> Australia, in 2007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Aims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- to show the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public (2)………….....for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</a:rPr>
                        <a:t> protecting the environment and saving the planet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to draw attention to (3)……..........change and global energy issues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to promote green (4) ………………worldwide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First held in Viet Nam in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(5) ……………….with a variety of activities nationwide.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930967" y="3105237"/>
            <a:ext cx="1277132" cy="29897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Saturday</a:t>
            </a:r>
          </a:p>
        </p:txBody>
      </p:sp>
      <p:sp>
        <p:nvSpPr>
          <p:cNvPr id="7" name="Rectangle 6"/>
          <p:cNvSpPr/>
          <p:nvPr/>
        </p:nvSpPr>
        <p:spPr>
          <a:xfrm>
            <a:off x="6236676" y="4041025"/>
            <a:ext cx="1132124" cy="33255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support</a:t>
            </a:r>
          </a:p>
        </p:txBody>
      </p:sp>
      <p:sp>
        <p:nvSpPr>
          <p:cNvPr id="8" name="Rectangle 7"/>
          <p:cNvSpPr/>
          <p:nvPr/>
        </p:nvSpPr>
        <p:spPr>
          <a:xfrm>
            <a:off x="6536432" y="4852864"/>
            <a:ext cx="1064525" cy="28660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climate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36676" y="5217994"/>
            <a:ext cx="1175048" cy="33074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activities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05583" y="5635266"/>
            <a:ext cx="1062819" cy="32958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2009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11759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950777"/>
            <a:ext cx="104944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Watch a video about Earth Hour. Work in pairs. Discuss the following questions.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7994" y="1007929"/>
            <a:ext cx="476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11759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CLIL</a:t>
            </a: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23" y="2133434"/>
            <a:ext cx="7289326" cy="41002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59907" y="2844729"/>
            <a:ext cx="46130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1. Do you want to take part in this lights-out event in Viet Nam? Why or why not?</a:t>
            </a:r>
          </a:p>
          <a:p>
            <a:endParaRPr lang="en-US" sz="2400" i="1" dirty="0"/>
          </a:p>
          <a:p>
            <a:r>
              <a:rPr lang="en-US" sz="2400" i="1" dirty="0"/>
              <a:t>2. If you have a chance to take part in the event, what would you do?</a:t>
            </a:r>
          </a:p>
          <a:p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3285</TotalTime>
  <Words>523</Words>
  <Application>Microsoft Office PowerPoint</Application>
  <PresentationFormat>Widescreen</PresentationFormat>
  <Paragraphs>118</Paragraphs>
  <Slides>12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Bookman Old Style</vt:lpstr>
      <vt:lpstr>Calibri</vt:lpstr>
      <vt:lpstr>Calibri Light</vt:lpstr>
      <vt:lpstr>Myriad Pro</vt:lpstr>
      <vt:lpstr>Times New Roman</vt:lpstr>
      <vt:lpstr>UTM Facebook K&amp;T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215</cp:revision>
  <dcterms:created xsi:type="dcterms:W3CDTF">2020-12-09T02:04:09Z</dcterms:created>
  <dcterms:modified xsi:type="dcterms:W3CDTF">2024-10-12T09:03:14Z</dcterms:modified>
</cp:coreProperties>
</file>