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61" r:id="rId4"/>
    <p:sldId id="281" r:id="rId5"/>
    <p:sldId id="282" r:id="rId6"/>
    <p:sldId id="291" r:id="rId7"/>
    <p:sldId id="294" r:id="rId8"/>
    <p:sldId id="295" r:id="rId9"/>
    <p:sldId id="296" r:id="rId10"/>
    <p:sldId id="263" r:id="rId11"/>
    <p:sldId id="283" r:id="rId12"/>
    <p:sldId id="284" r:id="rId13"/>
    <p:sldId id="285" r:id="rId14"/>
    <p:sldId id="267" r:id="rId15"/>
    <p:sldId id="269" r:id="rId16"/>
    <p:sldId id="288" r:id="rId17"/>
    <p:sldId id="271" r:id="rId18"/>
    <p:sldId id="273" r:id="rId19"/>
    <p:sldId id="275" r:id="rId20"/>
    <p:sldId id="279" r:id="rId21"/>
    <p:sldId id="280" r:id="rId22"/>
  </p:sldIdLst>
  <p:sldSz cx="12192000" cy="6858000"/>
  <p:notesSz cx="6858000" cy="9144000"/>
  <p:embeddedFontLst>
    <p:embeddedFont>
      <p:font typeface="Open Sans"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Bookman Old Style" panose="02050604050505020204" pitchFamily="18"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gpqFJp80AxfJqvX/0tphNxVpjm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4A023B-2B26-4EFD-8B79-CFCD21587FCB}">
  <a:tblStyle styleId="{1D4A023B-2B26-4EFD-8B79-CFCD21587FCB}"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88A627B3-E548-470C-A4B0-7FF3FFD81D3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9" autoAdjust="0"/>
    <p:restoredTop sz="90719" autoAdjust="0"/>
  </p:normalViewPr>
  <p:slideViewPr>
    <p:cSldViewPr snapToGrid="0">
      <p:cViewPr varScale="1">
        <p:scale>
          <a:sx n="61" d="100"/>
          <a:sy n="61" d="100"/>
        </p:scale>
        <p:origin x="64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1273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802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077550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289393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862300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80079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4272132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8138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646348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5673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2807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25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2923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6492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1702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89514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35218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395968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124482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45862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10042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018580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2193" y="6858"/>
            <a:ext cx="12179808" cy="6851142"/>
          </a:xfrm>
          <a:prstGeom prst="rect">
            <a:avLst/>
          </a:prstGeom>
          <a:noFill/>
          <a:ln>
            <a:noFill/>
          </a:ln>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374951" y="1737682"/>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peacekeeping </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r>
              <a:rPr lang="en-US" sz="4800" b="1" dirty="0">
                <a:solidFill>
                  <a:srgbClr val="F26532"/>
                </a:solidFill>
                <a:latin typeface="Calibri" panose="020F0502020204030204" pitchFamily="34" charset="0"/>
                <a:ea typeface="Calibri"/>
                <a:cs typeface="Calibri" panose="020F0502020204030204" pitchFamily="34" charset="0"/>
                <a:sym typeface="Calibri"/>
              </a:rPr>
              <a:t>adj</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16449" y="4342015"/>
            <a:ext cx="5566323" cy="1200288"/>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intended to help stop people fighting and prevent war or violence in a place where this is likely</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77151"/>
            <a:ext cx="2606804" cy="553957"/>
          </a:xfrm>
          <a:prstGeom prst="rect">
            <a:avLst/>
          </a:prstGeom>
          <a:noFill/>
          <a:ln>
            <a:noFill/>
          </a:ln>
        </p:spPr>
        <p:txBody>
          <a:bodyPr spcFirstLastPara="1" wrap="square" lIns="91425" tIns="45700" rIns="91425" bIns="45700" anchor="t" anchorCtr="0">
            <a:spAutoFit/>
          </a:bodyPr>
          <a:lstStyle/>
          <a:p>
            <a:pPr lvl="0" algn="ctr">
              <a:buSzPts val="2800"/>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/ˈ</a:t>
            </a:r>
            <a:r>
              <a:rPr lang="en-US" sz="2800" b="1" dirty="0" err="1">
                <a:solidFill>
                  <a:srgbClr val="0FB7BD"/>
                </a:solidFill>
              </a:rPr>
              <a:t>piːskiːpɪŋ</a:t>
            </a:r>
            <a:r>
              <a:rPr lang="en-US" sz="2800" b="1" dirty="0">
                <a:solidFill>
                  <a:srgbClr val="0FB7BD"/>
                </a:solidFill>
              </a:rPr>
              <a:t>/</a:t>
            </a:r>
            <a:endParaRPr sz="2800" b="1" dirty="0">
              <a:solidFill>
                <a:srgbClr val="0FB7BD"/>
              </a:solidFill>
            </a:endParaRPr>
          </a:p>
        </p:txBody>
      </p:sp>
      <p:sp>
        <p:nvSpPr>
          <p:cNvPr id="185"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eacekeeping__gb_1">
            <a:hlinkClick r:id="" action="ppaction://media"/>
            <a:extLst>
              <a:ext uri="{FF2B5EF4-FFF2-40B4-BE49-F238E27FC236}">
                <a16:creationId xmlns:a16="http://schemas.microsoft.com/office/drawing/2014/main" id="{B1C6FBF0-C71E-4076-9A77-3BF42F243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9999" y="3469468"/>
            <a:ext cx="768685" cy="768685"/>
          </a:xfrm>
          <a:prstGeom prst="rect">
            <a:avLst/>
          </a:prstGeom>
        </p:spPr>
      </p:pic>
      <p:pic>
        <p:nvPicPr>
          <p:cNvPr id="2" name="Picture 1"/>
          <p:cNvPicPr>
            <a:picLocks noChangeAspect="1"/>
          </p:cNvPicPr>
          <p:nvPr/>
        </p:nvPicPr>
        <p:blipFill>
          <a:blip r:embed="rId7"/>
          <a:stretch>
            <a:fillRect/>
          </a:stretch>
        </p:blipFill>
        <p:spPr>
          <a:xfrm>
            <a:off x="6008266" y="2171699"/>
            <a:ext cx="5878934" cy="37814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476552" y="1733009"/>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harm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677852" y="4450299"/>
            <a:ext cx="4443518" cy="830956"/>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damage or injury that is caused by a person or an event</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65120"/>
            <a:ext cx="260680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a:t>
            </a:r>
            <a:r>
              <a:rPr lang="en-US" sz="2800" b="1" dirty="0" err="1">
                <a:solidFill>
                  <a:srgbClr val="0FB7BD"/>
                </a:solidFill>
              </a:rPr>
              <a:t>hɑ</a:t>
            </a:r>
            <a:r>
              <a:rPr lang="en-US" sz="2800" b="1" dirty="0">
                <a:solidFill>
                  <a:srgbClr val="0FB7BD"/>
                </a:solidFill>
              </a:rPr>
              <a:t>ː(r)m/</a:t>
            </a:r>
          </a:p>
        </p:txBody>
      </p:sp>
      <p:pic>
        <p:nvPicPr>
          <p:cNvPr id="2" name="harm__gb_1">
            <a:hlinkClick r:id="" action="ppaction://media"/>
            <a:extLst>
              <a:ext uri="{FF2B5EF4-FFF2-40B4-BE49-F238E27FC236}">
                <a16:creationId xmlns:a16="http://schemas.microsoft.com/office/drawing/2014/main" id="{84C609A5-671E-4062-B50C-9BAB86D69B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5137" y="3487444"/>
            <a:ext cx="830844" cy="830844"/>
          </a:xfrm>
          <a:prstGeom prst="rect">
            <a:avLst/>
          </a:prstGeom>
        </p:spPr>
      </p:pic>
      <p:pic>
        <p:nvPicPr>
          <p:cNvPr id="3074" name="Picture 2" descr="people walking near fire">
            <a:extLst>
              <a:ext uri="{FF2B5EF4-FFF2-40B4-BE49-F238E27FC236}">
                <a16:creationId xmlns:a16="http://schemas.microsoft.com/office/drawing/2014/main" id="{4070F8F3-FD88-4F2A-A46C-085EC7C1B0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1"/>
          <a:stretch/>
        </p:blipFill>
        <p:spPr bwMode="auto">
          <a:xfrm>
            <a:off x="6096000" y="828503"/>
            <a:ext cx="6096000" cy="60294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505999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expert (adj)</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954067"/>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 having or involving great knowledge or skills</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/ˈ</a:t>
            </a:r>
            <a:r>
              <a:rPr lang="en-US" sz="2800" b="1" dirty="0" err="1">
                <a:solidFill>
                  <a:srgbClr val="0FB7BD"/>
                </a:solidFill>
              </a:rPr>
              <a:t>ekspɜːrt</a:t>
            </a:r>
            <a:r>
              <a:rPr lang="en-US" sz="2800" b="1" dirty="0">
                <a:solidFill>
                  <a:srgbClr val="0FB7BD"/>
                </a:solidFill>
              </a:rPr>
              <a:t>/</a:t>
            </a:r>
          </a:p>
        </p:txBody>
      </p:sp>
      <p:pic>
        <p:nvPicPr>
          <p:cNvPr id="3" name="expert__gb_2">
            <a:hlinkClick r:id="" action="ppaction://media"/>
            <a:extLst>
              <a:ext uri="{FF2B5EF4-FFF2-40B4-BE49-F238E27FC236}">
                <a16:creationId xmlns:a16="http://schemas.microsoft.com/office/drawing/2014/main" id="{F59D3FD5-D37A-4D7C-8AF2-700ECCB4A2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38358" y="3421910"/>
            <a:ext cx="799432" cy="799432"/>
          </a:xfrm>
          <a:prstGeom prst="rect">
            <a:avLst/>
          </a:prstGeom>
        </p:spPr>
      </p:pic>
      <p:pic>
        <p:nvPicPr>
          <p:cNvPr id="4098" name="Picture 2" descr="man in black shirt in front of computer monitor">
            <a:extLst>
              <a:ext uri="{FF2B5EF4-FFF2-40B4-BE49-F238E27FC236}">
                <a16:creationId xmlns:a16="http://schemas.microsoft.com/office/drawing/2014/main" id="{58A3235E-237E-4912-8FDE-DAB50CFCA3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433" b="2501"/>
          <a:stretch/>
        </p:blipFill>
        <p:spPr bwMode="auto">
          <a:xfrm>
            <a:off x="7471611" y="846908"/>
            <a:ext cx="4720389" cy="602319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27105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investor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1384954"/>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a person or an </a:t>
            </a:r>
            <a:r>
              <a:rPr lang="en-US" sz="2800" dirty="0" err="1">
                <a:solidFill>
                  <a:schemeClr val="tx1"/>
                </a:solidFill>
                <a:latin typeface="Calibri" panose="020F0502020204030204" pitchFamily="34" charset="0"/>
                <a:cs typeface="Calibri" panose="020F0502020204030204" pitchFamily="34" charset="0"/>
              </a:rPr>
              <a:t>organisation</a:t>
            </a:r>
            <a:r>
              <a:rPr lang="en-US" sz="2800" dirty="0">
                <a:solidFill>
                  <a:schemeClr val="tx1"/>
                </a:solidFill>
                <a:latin typeface="Calibri" panose="020F0502020204030204" pitchFamily="34" charset="0"/>
                <a:cs typeface="Calibri" panose="020F0502020204030204" pitchFamily="34" charset="0"/>
              </a:rPr>
              <a:t> that invests money in something</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a:t>
            </a:r>
            <a:r>
              <a:rPr lang="en-US" sz="2800" b="1" dirty="0" err="1">
                <a:solidFill>
                  <a:srgbClr val="0FB7BD"/>
                </a:solidFill>
              </a:rPr>
              <a:t>ɪnˈvestə</a:t>
            </a:r>
            <a:r>
              <a:rPr lang="en-US" sz="2800" b="1" dirty="0">
                <a:solidFill>
                  <a:srgbClr val="0FB7BD"/>
                </a:solidFill>
              </a:rPr>
              <a:t>(r)/</a:t>
            </a:r>
          </a:p>
        </p:txBody>
      </p:sp>
      <p:pic>
        <p:nvPicPr>
          <p:cNvPr id="2" name="investor__gb_1">
            <a:hlinkClick r:id="" action="ppaction://media"/>
            <a:extLst>
              <a:ext uri="{FF2B5EF4-FFF2-40B4-BE49-F238E27FC236}">
                <a16:creationId xmlns:a16="http://schemas.microsoft.com/office/drawing/2014/main" id="{0E2D6AE8-1629-48D6-A09C-61674D426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49548" y="3429000"/>
            <a:ext cx="880278" cy="880278"/>
          </a:xfrm>
          <a:prstGeom prst="rect">
            <a:avLst/>
          </a:prstGeom>
        </p:spPr>
      </p:pic>
      <p:pic>
        <p:nvPicPr>
          <p:cNvPr id="5124" name="Picture 4" descr="gold round coins on black background">
            <a:extLst>
              <a:ext uri="{FF2B5EF4-FFF2-40B4-BE49-F238E27FC236}">
                <a16:creationId xmlns:a16="http://schemas.microsoft.com/office/drawing/2014/main" id="{9ECD8E79-0A32-45B8-BDD9-E1C26C4839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584"/>
          <a:stretch/>
        </p:blipFill>
        <p:spPr bwMode="auto">
          <a:xfrm>
            <a:off x="7716252" y="846907"/>
            <a:ext cx="4572000" cy="60635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11131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6" name="Google Shape;226;p17"/>
          <p:cNvPicPr preferRelativeResize="0"/>
          <p:nvPr/>
        </p:nvPicPr>
        <p:blipFill rotWithShape="1">
          <a:blip r:embed="rId3">
            <a:alphaModFix/>
          </a:blip>
          <a:srcRect/>
          <a:stretch/>
        </p:blipFill>
        <p:spPr>
          <a:xfrm>
            <a:off x="0" y="0"/>
            <a:ext cx="12192000" cy="880278"/>
          </a:xfrm>
          <a:prstGeom prst="rect">
            <a:avLst/>
          </a:prstGeom>
          <a:noFill/>
          <a:ln>
            <a:noFill/>
          </a:ln>
        </p:spPr>
      </p:pic>
      <p:graphicFrame>
        <p:nvGraphicFramePr>
          <p:cNvPr id="2" name="Table 1">
            <a:extLst>
              <a:ext uri="{FF2B5EF4-FFF2-40B4-BE49-F238E27FC236}">
                <a16:creationId xmlns:a16="http://schemas.microsoft.com/office/drawing/2014/main" id="{36EFB7D7-1301-43BC-A28A-6DD1B8479A6F}"/>
              </a:ext>
            </a:extLst>
          </p:cNvPr>
          <p:cNvGraphicFramePr>
            <a:graphicFrameLocks noGrp="1"/>
          </p:cNvGraphicFramePr>
          <p:nvPr>
            <p:extLst>
              <p:ext uri="{D42A27DB-BD31-4B8C-83A1-F6EECF244321}">
                <p14:modId xmlns:p14="http://schemas.microsoft.com/office/powerpoint/2010/main" val="195135197"/>
              </p:ext>
            </p:extLst>
          </p:nvPr>
        </p:nvGraphicFramePr>
        <p:xfrm>
          <a:off x="346066" y="1804736"/>
          <a:ext cx="11499868" cy="4612033"/>
        </p:xfrm>
        <a:graphic>
          <a:graphicData uri="http://schemas.openxmlformats.org/drawingml/2006/table">
            <a:tbl>
              <a:tblPr>
                <a:tableStyleId>{BC89EF96-8CEA-46FF-86C4-4CE0E7609802}</a:tableStyleId>
              </a:tblPr>
              <a:tblGrid>
                <a:gridCol w="2705606">
                  <a:extLst>
                    <a:ext uri="{9D8B030D-6E8A-4147-A177-3AD203B41FA5}">
                      <a16:colId xmlns:a16="http://schemas.microsoft.com/office/drawing/2014/main" val="3881813933"/>
                    </a:ext>
                  </a:extLst>
                </a:gridCol>
                <a:gridCol w="2335576">
                  <a:extLst>
                    <a:ext uri="{9D8B030D-6E8A-4147-A177-3AD203B41FA5}">
                      <a16:colId xmlns:a16="http://schemas.microsoft.com/office/drawing/2014/main" val="4106688330"/>
                    </a:ext>
                  </a:extLst>
                </a:gridCol>
                <a:gridCol w="6458686">
                  <a:extLst>
                    <a:ext uri="{9D8B030D-6E8A-4147-A177-3AD203B41FA5}">
                      <a16:colId xmlns:a16="http://schemas.microsoft.com/office/drawing/2014/main" val="2681741651"/>
                    </a:ext>
                  </a:extLst>
                </a:gridCol>
              </a:tblGrid>
              <a:tr h="702329">
                <a:tc>
                  <a:txBody>
                    <a:bodyPr/>
                    <a:lstStyle/>
                    <a:p>
                      <a:pPr algn="ctr"/>
                      <a:r>
                        <a:rPr lang="vi-VN" sz="2400" dirty="0">
                          <a:effectLst/>
                        </a:rPr>
                        <a:t>Form</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tc>
                <a:tc>
                  <a:txBody>
                    <a:bodyPr/>
                    <a:lstStyle/>
                    <a:p>
                      <a:pPr algn="ctr"/>
                      <a:r>
                        <a:rPr lang="vi-VN" sz="2400" dirty="0">
                          <a:effectLst/>
                        </a:rPr>
                        <a:t>Pronunciation</a:t>
                      </a:r>
                      <a:endParaRPr lang="en-US" sz="2800" b="1" dirty="0">
                        <a:effectLst/>
                        <a:latin typeface="Calibri" panose="020F0502020204030204" pitchFamily="34" charset="0"/>
                        <a:ea typeface="Calibri" panose="020F0502020204030204" pitchFamily="34" charset="0"/>
                      </a:endParaRPr>
                    </a:p>
                  </a:txBody>
                  <a:tcPr marL="128436" marR="128436" marT="0" marB="0" anchor="ctr"/>
                </a:tc>
                <a:tc>
                  <a:txBody>
                    <a:bodyPr/>
                    <a:lstStyle/>
                    <a:p>
                      <a:pPr algn="ctr"/>
                      <a:r>
                        <a:rPr lang="vi-VN" sz="2400" dirty="0">
                          <a:effectLst/>
                        </a:rPr>
                        <a:t>Meaning</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tc>
                <a:extLst>
                  <a:ext uri="{0D108BD9-81ED-4DB2-BD59-A6C34878D82A}">
                    <a16:rowId xmlns:a16="http://schemas.microsoft.com/office/drawing/2014/main" val="3193500204"/>
                  </a:ext>
                </a:extLst>
              </a:tr>
              <a:tr h="969806">
                <a:tc>
                  <a:txBody>
                    <a:bodyPr/>
                    <a:lstStyle/>
                    <a:p>
                      <a:pPr marL="144145" indent="-144145"/>
                      <a:r>
                        <a:rPr lang="vi-VN" sz="2400" dirty="0">
                          <a:effectLst/>
                        </a:rPr>
                        <a:t>1. </a:t>
                      </a:r>
                      <a:r>
                        <a:rPr lang="en-US" sz="2400" dirty="0">
                          <a:effectLst/>
                        </a:rPr>
                        <a:t>peacekeeping</a:t>
                      </a:r>
                      <a:r>
                        <a:rPr lang="vi-VN" sz="2400" dirty="0">
                          <a:effectLst/>
                        </a:rPr>
                        <a:t> (</a:t>
                      </a:r>
                      <a:r>
                        <a:rPr lang="en-US" sz="2400" dirty="0">
                          <a:effectLst/>
                        </a:rPr>
                        <a:t>adj</a:t>
                      </a:r>
                      <a:r>
                        <a:rPr lang="vi-VN" sz="2400" dirty="0">
                          <a:effectLst/>
                        </a:rPr>
                        <a:t>)</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dirty="0">
                          <a:effectLst/>
                        </a:rPr>
                        <a:t>/ˈpiːskiːpɪŋ/</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vi-VN" sz="2400" dirty="0">
                          <a:effectLst/>
                        </a:rPr>
                        <a:t>helping stop people fighting</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2892716180"/>
                  </a:ext>
                </a:extLst>
              </a:tr>
              <a:tr h="969806">
                <a:tc>
                  <a:txBody>
                    <a:bodyPr/>
                    <a:lstStyle/>
                    <a:p>
                      <a:pPr marL="144145" indent="-144145"/>
                      <a:r>
                        <a:rPr lang="vi-VN" sz="2400" dirty="0">
                          <a:effectLst/>
                        </a:rPr>
                        <a:t>2. </a:t>
                      </a:r>
                      <a:r>
                        <a:rPr lang="en-US" sz="2400" dirty="0">
                          <a:effectLst/>
                        </a:rPr>
                        <a:t>harm </a:t>
                      </a:r>
                      <a:r>
                        <a:rPr lang="vi-VN" sz="2400" dirty="0">
                          <a:effectLst/>
                        </a:rPr>
                        <a:t>(n)</a:t>
                      </a:r>
                      <a:endParaRPr lang="en-US" sz="2800" dirty="0">
                        <a:effectLst/>
                      </a:endParaRPr>
                    </a:p>
                  </a:txBody>
                  <a:tcPr marL="134383" marR="134383" marT="134383" marB="134383" anchor="ctr"/>
                </a:tc>
                <a:tc>
                  <a:txBody>
                    <a:bodyPr/>
                    <a:lstStyle/>
                    <a:p>
                      <a:r>
                        <a:rPr lang="vi-VN" sz="2400" dirty="0">
                          <a:effectLst/>
                        </a:rPr>
                        <a:t>/hɑː</a:t>
                      </a:r>
                      <a:r>
                        <a:rPr lang="en-US" sz="2400" dirty="0">
                          <a:effectLst/>
                        </a:rPr>
                        <a:t>(</a:t>
                      </a:r>
                      <a:r>
                        <a:rPr lang="vi-VN" sz="2400" dirty="0">
                          <a:effectLst/>
                        </a:rPr>
                        <a:t>r</a:t>
                      </a:r>
                      <a:r>
                        <a:rPr lang="en-US" sz="2400" dirty="0">
                          <a:effectLst/>
                        </a:rPr>
                        <a:t>)</a:t>
                      </a:r>
                      <a:r>
                        <a:rPr lang="vi-VN" sz="2400" dirty="0">
                          <a:effectLst/>
                        </a:rPr>
                        <a:t>m/</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a:effectLst/>
                        </a:rPr>
                        <a:t>d</a:t>
                      </a:r>
                      <a:r>
                        <a:rPr lang="vi-VN" sz="2400" dirty="0">
                          <a:effectLst/>
                        </a:rPr>
                        <a:t>amage or injury</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4228097362"/>
                  </a:ext>
                </a:extLst>
              </a:tr>
              <a:tr h="969806">
                <a:tc>
                  <a:txBody>
                    <a:bodyPr/>
                    <a:lstStyle/>
                    <a:p>
                      <a:pPr marL="144145" indent="-144145"/>
                      <a:r>
                        <a:rPr lang="vi-VN" sz="2400">
                          <a:effectLst/>
                        </a:rPr>
                        <a:t>3. </a:t>
                      </a:r>
                      <a:r>
                        <a:rPr lang="en-US" sz="2400">
                          <a:effectLst/>
                        </a:rPr>
                        <a:t>expert</a:t>
                      </a:r>
                      <a:r>
                        <a:rPr lang="vi-VN" sz="2400">
                          <a:effectLst/>
                        </a:rPr>
                        <a:t> (</a:t>
                      </a:r>
                      <a:r>
                        <a:rPr lang="en-US" sz="2400">
                          <a:effectLst/>
                        </a:rPr>
                        <a:t>adj</a:t>
                      </a:r>
                      <a:r>
                        <a:rPr lang="vi-VN" sz="2400">
                          <a:effectLst/>
                        </a:rPr>
                        <a:t>)</a:t>
                      </a:r>
                      <a:endParaRPr lang="en-US" sz="280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en-US" sz="2400" dirty="0">
                          <a:effectLst/>
                          <a:highlight>
                            <a:srgbClr val="FFFFFF"/>
                          </a:highlight>
                        </a:rPr>
                        <a:t>/</a:t>
                      </a:r>
                      <a:r>
                        <a:rPr lang="vi-VN" sz="2400" dirty="0">
                          <a:effectLst/>
                          <a:highlight>
                            <a:srgbClr val="FFFFFF"/>
                          </a:highlight>
                        </a:rPr>
                        <a:t>ˈekspɜːrt/</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vi-VN" sz="2400" dirty="0">
                          <a:effectLst/>
                        </a:rPr>
                        <a:t>having great knowledge</a:t>
                      </a:r>
                      <a:r>
                        <a:rPr lang="en-US" sz="2400" dirty="0">
                          <a:effectLst/>
                        </a:rPr>
                        <a:t> or</a:t>
                      </a:r>
                      <a:r>
                        <a:rPr lang="en-US" sz="2400" baseline="0" dirty="0">
                          <a:effectLst/>
                        </a:rPr>
                        <a:t> skills</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2165405047"/>
                  </a:ext>
                </a:extLst>
              </a:tr>
              <a:tr h="969806">
                <a:tc>
                  <a:txBody>
                    <a:bodyPr/>
                    <a:lstStyle/>
                    <a:p>
                      <a:pPr marL="144145" indent="-144145"/>
                      <a:r>
                        <a:rPr lang="vi-VN" sz="2400" dirty="0">
                          <a:effectLst/>
                        </a:rPr>
                        <a:t>4. </a:t>
                      </a:r>
                      <a:r>
                        <a:rPr lang="en-US" sz="2400" dirty="0">
                          <a:effectLst/>
                        </a:rPr>
                        <a:t>investor</a:t>
                      </a:r>
                      <a:r>
                        <a:rPr lang="vi-VN" sz="2400" dirty="0">
                          <a:effectLst/>
                        </a:rPr>
                        <a:t> (n)</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a:effectLst/>
                          <a:highlight>
                            <a:srgbClr val="FFFFFF"/>
                          </a:highlight>
                        </a:rPr>
                        <a:t>/ɪnˈvestə(r)/</a:t>
                      </a:r>
                      <a:endParaRPr lang="en-US" sz="280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a:effectLst/>
                          <a:highlight>
                            <a:srgbClr val="FFFFFF"/>
                          </a:highlight>
                        </a:rPr>
                        <a:t>a p</a:t>
                      </a:r>
                      <a:r>
                        <a:rPr lang="vi-VN" sz="2400" dirty="0">
                          <a:effectLst/>
                          <a:highlight>
                            <a:srgbClr val="FFFFFF"/>
                          </a:highlight>
                        </a:rPr>
                        <a:t>e</a:t>
                      </a:r>
                      <a:r>
                        <a:rPr lang="en-US" sz="2400" dirty="0" err="1">
                          <a:effectLst/>
                          <a:highlight>
                            <a:srgbClr val="FFFFFF"/>
                          </a:highlight>
                        </a:rPr>
                        <a:t>rson</a:t>
                      </a:r>
                      <a:r>
                        <a:rPr lang="vi-VN" sz="2400" dirty="0">
                          <a:effectLst/>
                          <a:highlight>
                            <a:srgbClr val="FFFFFF"/>
                          </a:highlight>
                        </a:rPr>
                        <a:t> or </a:t>
                      </a:r>
                      <a:r>
                        <a:rPr lang="en-US" sz="2400" dirty="0">
                          <a:effectLst/>
                          <a:highlight>
                            <a:srgbClr val="FFFFFF"/>
                          </a:highlight>
                        </a:rPr>
                        <a:t>an </a:t>
                      </a:r>
                      <a:r>
                        <a:rPr lang="vi-VN" sz="2400" dirty="0">
                          <a:effectLst/>
                          <a:highlight>
                            <a:srgbClr val="FFFFFF"/>
                          </a:highlight>
                        </a:rPr>
                        <a:t>organisation that invest money</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1271678004"/>
                  </a:ext>
                </a:extLst>
              </a:tr>
            </a:tbl>
          </a:graphicData>
        </a:graphic>
      </p:graphicFrame>
      <p:sp>
        <p:nvSpPr>
          <p:cNvPr id="5"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545124" y="2265222"/>
            <a:ext cx="11101751" cy="452167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A. The United Nations (UN) was created in 1945. It is an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in 1977. Since then, our country has become more active and has participated in many UN activities including peacekeeping.</a:t>
            </a:r>
            <a:endParaRPr sz="2400" dirty="0">
              <a:solidFill>
                <a:schemeClr val="dk1"/>
              </a:solidFill>
              <a:latin typeface="Calibri"/>
              <a:ea typeface="Calibri"/>
              <a:cs typeface="Calibri"/>
              <a:sym typeface="Calibri"/>
            </a:endParaRPr>
          </a:p>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B. UNICEF was formed in 1946. It works in over 190 countries to help improve health and education of children. It particularly aims to support the most disadvantaged children all over the world. UNICEF’s aim in Viet Nam is to protect children and make sure they are healthy, educated and safe from harm.</a:t>
            </a:r>
            <a:r>
              <a:rPr lang="en-US" sz="2400" b="0" u="none" strike="noStrike" cap="none" dirty="0">
                <a:solidFill>
                  <a:schemeClr val="dk1"/>
                </a:solidFill>
                <a:latin typeface="Calibri"/>
                <a:ea typeface="Calibri"/>
                <a:cs typeface="Calibri"/>
                <a:sym typeface="Calibri"/>
              </a:rPr>
              <a:t> </a:t>
            </a:r>
            <a:endParaRPr sz="2400" b="0" u="none" strike="noStrike" cap="none" dirty="0">
              <a:solidFill>
                <a:srgbClr val="000000"/>
              </a:solidFill>
              <a:latin typeface="Arial"/>
              <a:ea typeface="Arial"/>
              <a:cs typeface="Arial"/>
              <a:sym typeface="Arial"/>
            </a:endParaRP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a:solidFill>
                  <a:srgbClr val="0FB7BD"/>
                </a:solidFill>
                <a:latin typeface="Calibri"/>
                <a:ea typeface="Calibri"/>
                <a:cs typeface="Calibri"/>
                <a:sym typeface="Calibri"/>
              </a:rPr>
              <a:t>Do You Know…? </a:t>
            </a:r>
            <a:endParaRPr sz="1400" b="0" i="0" u="none" strike="noStrike" cap="none">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pic>
        <p:nvPicPr>
          <p:cNvPr id="255" name="Google Shape;255;p19"/>
          <p:cNvPicPr preferRelativeResize="0"/>
          <p:nvPr/>
        </p:nvPicPr>
        <p:blipFill rotWithShape="1">
          <a:blip r:embed="rId5">
            <a:alphaModFix/>
          </a:blip>
          <a:srcRect/>
          <a:stretch/>
        </p:blipFill>
        <p:spPr>
          <a:xfrm>
            <a:off x="0" y="-12904"/>
            <a:ext cx="12192000" cy="880278"/>
          </a:xfrm>
          <a:prstGeom prst="rect">
            <a:avLst/>
          </a:prstGeom>
          <a:noFill/>
          <a:ln>
            <a:noFill/>
          </a:ln>
        </p:spPr>
      </p:pic>
      <p:sp>
        <p:nvSpPr>
          <p:cNvPr id="256" name="Google Shape;256;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259" name="Google Shape;259;p19"/>
          <p:cNvPicPr preferRelativeResize="0"/>
          <p:nvPr/>
        </p:nvPicPr>
        <p:blipFill rotWithShape="1">
          <a:blip r:embed="rId6">
            <a:alphaModFix/>
          </a:blip>
          <a:srcRect l="372880" t="-11750" r="-372880" b="11749"/>
          <a:stretch/>
        </p:blipFill>
        <p:spPr>
          <a:xfrm>
            <a:off x="6360586" y="135555"/>
            <a:ext cx="535732" cy="535732"/>
          </a:xfrm>
          <a:prstGeom prst="rect">
            <a:avLst/>
          </a:prstGeom>
          <a:noFill/>
          <a:ln>
            <a:noFill/>
          </a:ln>
        </p:spPr>
      </p:pic>
      <p:pic>
        <p:nvPicPr>
          <p:cNvPr id="3" name="0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503" y="266598"/>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746747" y="2527830"/>
            <a:ext cx="10794148" cy="393334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C. UNDP was formed in 1965 as part of the UN. It provides technical support, expert advice and training to help people in developing countries have a better life. In Viet Nam, UNDP works closely with the government to reduce poverty and improve people’s lives.</a:t>
            </a:r>
          </a:p>
          <a:p>
            <a:pPr marL="0" marR="0" lvl="0" indent="0" algn="l"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D. The WTO was formed in 1995. It is the world’s largest international economic </a:t>
            </a:r>
            <a:r>
              <a:rPr lang="en-US" sz="2400" b="0" i="0" u="none" strike="noStrike" cap="none" dirty="0" err="1">
                <a:solidFill>
                  <a:srgbClr val="000000"/>
                </a:solidFill>
                <a:latin typeface="Calibri" panose="020F0502020204030204" pitchFamily="34" charset="0"/>
                <a:cs typeface="Calibri" panose="020F0502020204030204" pitchFamily="34" charset="0"/>
                <a:sym typeface="Arial"/>
              </a:rPr>
              <a:t>organisation</a:t>
            </a:r>
            <a:r>
              <a:rPr lang="en-US" sz="2400" b="0" i="0" u="none" strike="noStrike" cap="none" dirty="0">
                <a:solidFill>
                  <a:srgbClr val="000000"/>
                </a:solidFill>
                <a:latin typeface="Calibri" panose="020F0502020204030204" pitchFamily="34" charset="0"/>
                <a:cs typeface="Calibri" panose="020F0502020204030204" pitchFamily="34" charset="0"/>
                <a:sym typeface="Arial"/>
              </a:rPr>
              <a:t>. Viet Nam became a WTO member in 2007. Since then, our economy has achieved a high growth level. Viet Nam has also become more attractive to foreign investors.</a:t>
            </a: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rgbClr val="0FB7BD"/>
                </a:solidFill>
                <a:latin typeface="Calibri"/>
                <a:ea typeface="Calibri"/>
                <a:cs typeface="Calibri"/>
                <a:sym typeface="Calibri"/>
              </a:rPr>
              <a:t>Do You Know…? </a:t>
            </a:r>
            <a:endParaRPr sz="1400" b="0" i="0" u="none" strike="noStrike" cap="none" dirty="0">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pic>
        <p:nvPicPr>
          <p:cNvPr id="255" name="Google Shape;255;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256" name="Google Shape;256;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16424186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9935283" y="2766019"/>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0" name="Google Shape;280;p21"/>
          <p:cNvSpPr txBox="1"/>
          <p:nvPr/>
        </p:nvSpPr>
        <p:spPr>
          <a:xfrm>
            <a:off x="8101629" y="3451044"/>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1" name="Google Shape;281;p21"/>
          <p:cNvSpPr txBox="1"/>
          <p:nvPr/>
        </p:nvSpPr>
        <p:spPr>
          <a:xfrm>
            <a:off x="8101628" y="437563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2" name="Google Shape;282;p21"/>
          <p:cNvSpPr txBox="1"/>
          <p:nvPr/>
        </p:nvSpPr>
        <p:spPr>
          <a:xfrm>
            <a:off x="8929446" y="526515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3" name="Google Shape;283;p21">
            <a:hlinkClick r:id="rId3" action="ppaction://hlinksldjump"/>
          </p:cNvPr>
          <p:cNvSpPr/>
          <p:nvPr/>
        </p:nvSpPr>
        <p:spPr>
          <a:xfrm>
            <a:off x="5781367" y="6276444"/>
            <a:ext cx="629265" cy="405086"/>
          </a:xfrm>
          <a:custGeom>
            <a:avLst/>
            <a:gdLst/>
            <a:ahLst/>
            <a:cxnLst/>
            <a:rect l="l" t="t" r="r" b="b"/>
            <a:pathLst>
              <a:path w="120000" h="120000" extrusionOk="0">
                <a:moveTo>
                  <a:pt x="0" y="0"/>
                </a:moveTo>
                <a:lnTo>
                  <a:pt x="120000" y="0"/>
                </a:lnTo>
                <a:lnTo>
                  <a:pt x="120000" y="120000"/>
                </a:lnTo>
                <a:lnTo>
                  <a:pt x="0" y="120000"/>
                </a:lnTo>
                <a:close/>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darken" extrusionOk="0">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none" extrusionOk="0">
                <a:moveTo>
                  <a:pt x="88969" y="37500"/>
                </a:moveTo>
                <a:lnTo>
                  <a:pt x="81726" y="37500"/>
                </a:lnTo>
                <a:lnTo>
                  <a:pt x="81726" y="71250"/>
                </a:lnTo>
                <a:cubicBezTo>
                  <a:pt x="81726" y="89890"/>
                  <a:pt x="71999" y="105000"/>
                  <a:pt x="60000" y="105000"/>
                </a:cubicBezTo>
                <a:lnTo>
                  <a:pt x="52758" y="105000"/>
                </a:lnTo>
                <a:cubicBezTo>
                  <a:pt x="40759" y="105000"/>
                  <a:pt x="31031" y="89890"/>
                  <a:pt x="31031" y="71250"/>
                </a:cubicBezTo>
                <a:lnTo>
                  <a:pt x="31031" y="37500"/>
                </a:lnTo>
                <a:lnTo>
                  <a:pt x="45516" y="37500"/>
                </a:lnTo>
                <a:lnTo>
                  <a:pt x="45516" y="71250"/>
                </a:lnTo>
                <a:cubicBezTo>
                  <a:pt x="45516" y="77463"/>
                  <a:pt x="48758" y="82500"/>
                  <a:pt x="52758" y="82500"/>
                </a:cubicBezTo>
                <a:lnTo>
                  <a:pt x="60000" y="82500"/>
                </a:lnTo>
                <a:cubicBezTo>
                  <a:pt x="64000" y="82500"/>
                  <a:pt x="67242" y="77463"/>
                  <a:pt x="67242" y="71250"/>
                </a:cubicBezTo>
                <a:lnTo>
                  <a:pt x="67242" y="37500"/>
                </a:lnTo>
                <a:lnTo>
                  <a:pt x="60000" y="37500"/>
                </a:lnTo>
                <a:lnTo>
                  <a:pt x="74484" y="15000"/>
                </a:lnTo>
                <a:close/>
              </a:path>
              <a:path w="120000" h="120000" fill="none" extrusionOk="0">
                <a:moveTo>
                  <a:pt x="0" y="0"/>
                </a:moveTo>
                <a:lnTo>
                  <a:pt x="120000" y="0"/>
                </a:lnTo>
                <a:lnTo>
                  <a:pt x="120000" y="120000"/>
                </a:lnTo>
                <a:lnTo>
                  <a:pt x="0" y="120000"/>
                </a:lnTo>
                <a:close/>
              </a:path>
            </a:pathLst>
          </a:custGeom>
          <a:solidFill>
            <a:srgbClr val="10CD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21"/>
          <p:cNvSpPr txBox="1"/>
          <p:nvPr/>
        </p:nvSpPr>
        <p:spPr>
          <a:xfrm>
            <a:off x="9935284" y="3893437"/>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5" name="Google Shape;285;p21"/>
          <p:cNvSpPr txBox="1"/>
          <p:nvPr/>
        </p:nvSpPr>
        <p:spPr>
          <a:xfrm>
            <a:off x="8840704" y="5073135"/>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6" name="Google Shape;286;p21"/>
          <p:cNvSpPr txBox="1"/>
          <p:nvPr/>
        </p:nvSpPr>
        <p:spPr>
          <a:xfrm>
            <a:off x="1466118" y="1212387"/>
            <a:ext cx="9423900" cy="5064057"/>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Read the texts again and choose the correct answers.</a:t>
            </a:r>
            <a:endParaRPr sz="2800" b="1" dirty="0">
              <a:solidFill>
                <a:schemeClr val="tx1"/>
              </a:solidFill>
            </a:endParaRPr>
          </a:p>
          <a:p>
            <a:pPr marL="0" marR="0" lvl="0" indent="0" algn="just" rtl="0">
              <a:lnSpc>
                <a:spcPct val="100000"/>
              </a:lnSpc>
              <a:spcBef>
                <a:spcPts val="0"/>
              </a:spcBef>
              <a:spcAft>
                <a:spcPts val="0"/>
              </a:spcAft>
              <a:buClr>
                <a:schemeClr val="dk1"/>
              </a:buClr>
              <a:buSzPts val="1100"/>
              <a:buFont typeface="Arial"/>
              <a:buNone/>
            </a:pPr>
            <a:endParaRPr sz="2400" b="1" dirty="0">
              <a:solidFill>
                <a:srgbClr val="F26532"/>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1. Which </a:t>
            </a:r>
            <a:r>
              <a:rPr lang="en-US" sz="2400" dirty="0" err="1">
                <a:solidFill>
                  <a:schemeClr val="dk1"/>
                </a:solidFill>
              </a:rPr>
              <a:t>organisation</a:t>
            </a:r>
            <a:r>
              <a:rPr lang="en-US" sz="2400" dirty="0">
                <a:solidFill>
                  <a:schemeClr val="dk1"/>
                </a:solidFill>
              </a:rPr>
              <a:t> was formed in 1945?</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2. Which </a:t>
            </a:r>
            <a:r>
              <a:rPr lang="en-US" sz="2400" dirty="0" err="1">
                <a:solidFill>
                  <a:schemeClr val="dk1"/>
                </a:solidFill>
              </a:rPr>
              <a:t>organisation</a:t>
            </a:r>
            <a:r>
              <a:rPr lang="en-US" sz="2400" dirty="0">
                <a:solidFill>
                  <a:schemeClr val="dk1"/>
                </a:solidFill>
              </a:rPr>
              <a:t> aims to help improve children’s health and education?</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UNDP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3. Which of the following is the largest international economic </a:t>
            </a:r>
            <a:r>
              <a:rPr lang="en-US" sz="2400" dirty="0" err="1">
                <a:solidFill>
                  <a:schemeClr val="dk1"/>
                </a:solidFill>
              </a:rPr>
              <a:t>organisation</a:t>
            </a:r>
            <a:r>
              <a:rPr lang="en-US" sz="2400" dirty="0">
                <a:solidFill>
                  <a:schemeClr val="dk1"/>
                </a:solidFill>
              </a:rPr>
              <a:t>?</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UNDP 		C. The WTO</a:t>
            </a:r>
            <a:endParaRPr sz="2400" b="1" dirty="0">
              <a:solidFill>
                <a:srgbClr val="F26532"/>
              </a:solidFill>
            </a:endParaRPr>
          </a:p>
        </p:txBody>
      </p:sp>
      <p:sp>
        <p:nvSpPr>
          <p:cNvPr id="287" name="Google Shape;287;p21"/>
          <p:cNvSpPr txBox="1"/>
          <p:nvPr/>
        </p:nvSpPr>
        <p:spPr>
          <a:xfrm>
            <a:off x="1783976" y="80809"/>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pic>
        <p:nvPicPr>
          <p:cNvPr id="288" name="Google Shape;288;p21"/>
          <p:cNvPicPr preferRelativeResize="0"/>
          <p:nvPr/>
        </p:nvPicPr>
        <p:blipFill rotWithShape="1">
          <a:blip r:embed="rId4">
            <a:alphaModFix/>
          </a:blip>
          <a:srcRect/>
          <a:stretch/>
        </p:blipFill>
        <p:spPr>
          <a:xfrm>
            <a:off x="0" y="-4080"/>
            <a:ext cx="12192000" cy="880278"/>
          </a:xfrm>
          <a:prstGeom prst="rect">
            <a:avLst/>
          </a:prstGeom>
          <a:noFill/>
          <a:ln>
            <a:noFill/>
          </a:ln>
        </p:spPr>
      </p:pic>
      <p:sp>
        <p:nvSpPr>
          <p:cNvPr id="289" name="Google Shape;289;p21"/>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90" name="Google Shape;290;p21"/>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91" name="Google Shape;291;p21"/>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2" name="Oval 1"/>
          <p:cNvSpPr/>
          <p:nvPr/>
        </p:nvSpPr>
        <p:spPr>
          <a:xfrm>
            <a:off x="1357492" y="2468563"/>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092010" y="3989094"/>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39624" y="5514049"/>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txBox="1"/>
          <p:nvPr/>
        </p:nvSpPr>
        <p:spPr>
          <a:xfrm>
            <a:off x="1542325" y="1112050"/>
            <a:ext cx="9712555" cy="95406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100"/>
              <a:buFont typeface="Arial"/>
              <a:buNone/>
            </a:pPr>
            <a:r>
              <a:rPr lang="en-US" sz="2800" b="1" dirty="0">
                <a:solidFill>
                  <a:schemeClr val="tx1"/>
                </a:solidFill>
                <a:latin typeface="+mj-lt"/>
                <a:cs typeface="Calibri" panose="020F0502020204030204" pitchFamily="34" charset="0"/>
              </a:rPr>
              <a:t>Find words in the texts (A, B, C, or D) that mean the following.</a:t>
            </a:r>
            <a:endParaRPr sz="2800" b="1" dirty="0">
              <a:solidFill>
                <a:schemeClr val="tx1"/>
              </a:solidFill>
              <a:latin typeface="+mj-lt"/>
              <a:cs typeface="Calibri" panose="020F0502020204030204" pitchFamily="34" charset="0"/>
            </a:endParaRPr>
          </a:p>
        </p:txBody>
      </p:sp>
      <p:pic>
        <p:nvPicPr>
          <p:cNvPr id="314" name="Google Shape;314;p22"/>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5" name="Google Shape;315;p22"/>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16" name="Google Shape;316;p22"/>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17" name="Google Shape;317;p22"/>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3</a:t>
            </a:r>
            <a:endParaRPr sz="1400" b="0" i="0" u="none" strike="noStrike" cap="none">
              <a:solidFill>
                <a:srgbClr val="000000"/>
              </a:solidFill>
              <a:latin typeface="Arial"/>
              <a:ea typeface="Arial"/>
              <a:cs typeface="Arial"/>
              <a:sym typeface="Arial"/>
            </a:endParaRPr>
          </a:p>
        </p:txBody>
      </p:sp>
      <p:graphicFrame>
        <p:nvGraphicFramePr>
          <p:cNvPr id="318" name="Google Shape;318;p22"/>
          <p:cNvGraphicFramePr/>
          <p:nvPr>
            <p:extLst>
              <p:ext uri="{D42A27DB-BD31-4B8C-83A1-F6EECF244321}">
                <p14:modId xmlns:p14="http://schemas.microsoft.com/office/powerpoint/2010/main" val="1110726349"/>
              </p:ext>
            </p:extLst>
          </p:nvPr>
        </p:nvGraphicFramePr>
        <p:xfrm>
          <a:off x="542738" y="2357442"/>
          <a:ext cx="11106524" cy="3498450"/>
        </p:xfrm>
        <a:graphic>
          <a:graphicData uri="http://schemas.openxmlformats.org/drawingml/2006/table">
            <a:tbl>
              <a:tblPr firstRow="1" bandRow="1">
                <a:tableStyleId>{E8B1032C-EA38-4F05-BA0D-38AFFFC7BED3}</a:tableStyleId>
              </a:tblPr>
              <a:tblGrid>
                <a:gridCol w="5553262">
                  <a:extLst>
                    <a:ext uri="{9D8B030D-6E8A-4147-A177-3AD203B41FA5}">
                      <a16:colId xmlns:a16="http://schemas.microsoft.com/office/drawing/2014/main" val="20000"/>
                    </a:ext>
                  </a:extLst>
                </a:gridCol>
                <a:gridCol w="5553262">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3000"/>
                        <a:buFont typeface="Arial"/>
                        <a:buNone/>
                      </a:pPr>
                      <a:r>
                        <a:rPr lang="en-US" sz="3000" u="none" strike="noStrike" cap="none" dirty="0"/>
                        <a:t>Words</a:t>
                      </a:r>
                      <a:endParaRPr sz="1400" u="none" strike="noStrike" cap="none" dirty="0"/>
                    </a:p>
                  </a:txBody>
                  <a:tcPr marL="151050" marR="151050" marT="75525" marB="75525"/>
                </a:tc>
                <a:tc>
                  <a:txBody>
                    <a:bodyPr/>
                    <a:lstStyle/>
                    <a:p>
                      <a:pPr marL="0" marR="0" lvl="0" indent="0" algn="ctr" rtl="0">
                        <a:lnSpc>
                          <a:spcPct val="100000"/>
                        </a:lnSpc>
                        <a:spcBef>
                          <a:spcPts val="0"/>
                        </a:spcBef>
                        <a:spcAft>
                          <a:spcPts val="0"/>
                        </a:spcAft>
                        <a:buNone/>
                      </a:pPr>
                      <a:r>
                        <a:rPr lang="en-US" sz="3000" u="none" strike="noStrike" cap="none" dirty="0"/>
                        <a:t>Meanings</a:t>
                      </a:r>
                      <a:endParaRPr sz="3000" u="none" strike="noStrike" cap="none" dirty="0"/>
                    </a:p>
                  </a:txBody>
                  <a:tcPr marL="151050" marR="151050" marT="75525" marB="75525"/>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helping stop people fighting (A) </a:t>
                      </a:r>
                      <a:endParaRPr sz="3000" dirty="0"/>
                    </a:p>
                  </a:txBody>
                  <a:tcPr marL="151050" marR="151050" marT="75525" marB="75525"/>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damage or injury (B) </a:t>
                      </a:r>
                      <a:endParaRPr sz="3000" dirty="0"/>
                    </a:p>
                  </a:txBody>
                  <a:tcPr marL="151050" marR="151050" marT="75525" marB="75525"/>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having great knowledge (C) </a:t>
                      </a:r>
                      <a:endParaRPr sz="3000" dirty="0"/>
                    </a:p>
                  </a:txBody>
                  <a:tcPr marL="151050" marR="151050" marT="75525" marB="75525"/>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Clr>
                          <a:schemeClr val="dk1"/>
                        </a:buClr>
                        <a:buSzPts val="1100"/>
                        <a:buFont typeface="Arial"/>
                        <a:buNone/>
                      </a:pPr>
                      <a:r>
                        <a:rPr lang="en-US" sz="3000" dirty="0"/>
                        <a:t>people or </a:t>
                      </a:r>
                      <a:r>
                        <a:rPr lang="en-US" sz="3000" dirty="0" err="1"/>
                        <a:t>organisations</a:t>
                      </a:r>
                      <a:endParaRPr sz="3000" dirty="0"/>
                    </a:p>
                    <a:p>
                      <a:pPr marL="0" marR="0" lvl="0" indent="0" algn="ctr" rtl="0">
                        <a:lnSpc>
                          <a:spcPct val="100000"/>
                        </a:lnSpc>
                        <a:spcBef>
                          <a:spcPts val="0"/>
                        </a:spcBef>
                        <a:spcAft>
                          <a:spcPts val="0"/>
                        </a:spcAft>
                        <a:buClr>
                          <a:schemeClr val="dk1"/>
                        </a:buClr>
                        <a:buSzPts val="1100"/>
                        <a:buFont typeface="Arial"/>
                        <a:buNone/>
                      </a:pPr>
                      <a:r>
                        <a:rPr lang="en-US" sz="3000" dirty="0"/>
                        <a:t>that invest money (D)</a:t>
                      </a:r>
                      <a:endParaRPr sz="3000" dirty="0"/>
                    </a:p>
                  </a:txBody>
                  <a:tcPr marL="151050" marR="151050" marT="75525" marB="75525"/>
                </a:tc>
                <a:extLst>
                  <a:ext uri="{0D108BD9-81ED-4DB2-BD59-A6C34878D82A}">
                    <a16:rowId xmlns:a16="http://schemas.microsoft.com/office/drawing/2014/main" val="10004"/>
                  </a:ext>
                </a:extLst>
              </a:tr>
            </a:tbl>
          </a:graphicData>
        </a:graphic>
      </p:graphicFrame>
      <p:sp>
        <p:nvSpPr>
          <p:cNvPr id="2" name="TextBox 1"/>
          <p:cNvSpPr txBox="1"/>
          <p:nvPr/>
        </p:nvSpPr>
        <p:spPr>
          <a:xfrm>
            <a:off x="2148289" y="2974554"/>
            <a:ext cx="3084723" cy="553998"/>
          </a:xfrm>
          <a:prstGeom prst="rect">
            <a:avLst/>
          </a:prstGeom>
          <a:noFill/>
        </p:spPr>
        <p:txBody>
          <a:bodyPr wrap="square" rtlCol="0">
            <a:spAutoFit/>
          </a:bodyPr>
          <a:lstStyle/>
          <a:p>
            <a:r>
              <a:rPr lang="en-US" sz="3000" dirty="0">
                <a:solidFill>
                  <a:srgbClr val="00B0F0"/>
                </a:solidFill>
              </a:rPr>
              <a:t>peacekeeping</a:t>
            </a:r>
          </a:p>
        </p:txBody>
      </p:sp>
      <p:sp>
        <p:nvSpPr>
          <p:cNvPr id="9" name="TextBox 8"/>
          <p:cNvSpPr txBox="1"/>
          <p:nvPr/>
        </p:nvSpPr>
        <p:spPr>
          <a:xfrm>
            <a:off x="1839816" y="3594654"/>
            <a:ext cx="3084723" cy="553998"/>
          </a:xfrm>
          <a:prstGeom prst="rect">
            <a:avLst/>
          </a:prstGeom>
          <a:noFill/>
        </p:spPr>
        <p:txBody>
          <a:bodyPr wrap="square" rtlCol="0">
            <a:spAutoFit/>
          </a:bodyPr>
          <a:lstStyle/>
          <a:p>
            <a:pPr algn="ctr"/>
            <a:r>
              <a:rPr lang="en-US" sz="3000" dirty="0">
                <a:solidFill>
                  <a:srgbClr val="00B0F0"/>
                </a:solidFill>
              </a:rPr>
              <a:t>harm</a:t>
            </a:r>
          </a:p>
        </p:txBody>
      </p:sp>
      <p:sp>
        <p:nvSpPr>
          <p:cNvPr id="10" name="TextBox 9"/>
          <p:cNvSpPr txBox="1"/>
          <p:nvPr/>
        </p:nvSpPr>
        <p:spPr>
          <a:xfrm>
            <a:off x="1839815" y="4159990"/>
            <a:ext cx="3084723" cy="553998"/>
          </a:xfrm>
          <a:prstGeom prst="rect">
            <a:avLst/>
          </a:prstGeom>
          <a:noFill/>
        </p:spPr>
        <p:txBody>
          <a:bodyPr wrap="square" rtlCol="0">
            <a:spAutoFit/>
          </a:bodyPr>
          <a:lstStyle/>
          <a:p>
            <a:pPr algn="ctr"/>
            <a:r>
              <a:rPr lang="en-US" sz="3000" dirty="0">
                <a:solidFill>
                  <a:srgbClr val="00B0F0"/>
                </a:solidFill>
              </a:rPr>
              <a:t>expert</a:t>
            </a:r>
          </a:p>
        </p:txBody>
      </p:sp>
      <p:sp>
        <p:nvSpPr>
          <p:cNvPr id="11" name="TextBox 10"/>
          <p:cNvSpPr txBox="1"/>
          <p:nvPr/>
        </p:nvSpPr>
        <p:spPr>
          <a:xfrm>
            <a:off x="2566930" y="4966771"/>
            <a:ext cx="2751817" cy="553998"/>
          </a:xfrm>
          <a:prstGeom prst="rect">
            <a:avLst/>
          </a:prstGeom>
          <a:noFill/>
        </p:spPr>
        <p:txBody>
          <a:bodyPr wrap="square" rtlCol="0">
            <a:spAutoFit/>
          </a:bodyPr>
          <a:lstStyle/>
          <a:p>
            <a:r>
              <a:rPr lang="en-US" sz="3000" dirty="0">
                <a:solidFill>
                  <a:srgbClr val="00B0F0"/>
                </a:solidFill>
              </a:rPr>
              <a:t>investors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185299" y="1546064"/>
            <a:ext cx="9825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3"/>
          <p:cNvSpPr txBox="1"/>
          <p:nvPr/>
        </p:nvSpPr>
        <p:spPr>
          <a:xfrm>
            <a:off x="1578475" y="1007929"/>
            <a:ext cx="935610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Complete the sentences with the words and phrases from Task 1.</a:t>
            </a:r>
            <a:endParaRPr sz="1600" b="0" i="0" u="none" strike="noStrike" cap="none" dirty="0">
              <a:solidFill>
                <a:schemeClr val="tx1"/>
              </a:solidFill>
              <a:sym typeface="Arial"/>
            </a:endParaRPr>
          </a:p>
        </p:txBody>
      </p:sp>
      <p:pic>
        <p:nvPicPr>
          <p:cNvPr id="335" name="Google Shape;335;p23"/>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36" name="Google Shape;336;p23"/>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37" name="Google Shape;337;p23"/>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38" name="Google Shape;338;p23"/>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4</a:t>
            </a:r>
            <a:endParaRPr sz="1400" b="0" i="0" u="none" strike="noStrike" cap="none">
              <a:solidFill>
                <a:srgbClr val="000000"/>
              </a:solidFill>
              <a:latin typeface="Arial"/>
              <a:ea typeface="Arial"/>
              <a:cs typeface="Arial"/>
              <a:sym typeface="Arial"/>
            </a:endParaRPr>
          </a:p>
        </p:txBody>
      </p:sp>
      <p:sp>
        <p:nvSpPr>
          <p:cNvPr id="339" name="Google Shape;339;p23"/>
          <p:cNvSpPr txBox="1"/>
          <p:nvPr/>
        </p:nvSpPr>
        <p:spPr>
          <a:xfrm>
            <a:off x="4451960" y="4946505"/>
            <a:ext cx="278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3"/>
          <p:cNvSpPr txBox="1"/>
          <p:nvPr/>
        </p:nvSpPr>
        <p:spPr>
          <a:xfrm>
            <a:off x="682825" y="1938544"/>
            <a:ext cx="11147400" cy="470895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1. Since joining the UN, Viet Nam has become _____________ and has participated in many UN activities including peacekeeping.</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2. UNICEF particularly aims to support _____________________ children all over the world.</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3. UNDP helps people in developing countries have a __________ life.</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4. The WTO is the world's __________ international economic </a:t>
            </a:r>
            <a:r>
              <a:rPr lang="en-US" sz="2800" dirty="0" err="1">
                <a:latin typeface="Calibri" panose="020F0502020204030204" pitchFamily="34" charset="0"/>
                <a:cs typeface="Calibri" panose="020F0502020204030204" pitchFamily="34" charset="0"/>
              </a:rPr>
              <a:t>organisation</a:t>
            </a:r>
            <a:r>
              <a:rPr lang="en-US" sz="2800" dirty="0">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5. Viet Nam has also become ______________ to foreign investors.</a:t>
            </a:r>
            <a:endParaRPr sz="2800" dirty="0">
              <a:latin typeface="Calibri" panose="020F0502020204030204" pitchFamily="34" charset="0"/>
              <a:cs typeface="Calibri" panose="020F0502020204030204" pitchFamily="34" charset="0"/>
            </a:endParaRPr>
          </a:p>
        </p:txBody>
      </p:sp>
      <p:sp>
        <p:nvSpPr>
          <p:cNvPr id="10" name="TextBox 9"/>
          <p:cNvSpPr txBox="1"/>
          <p:nvPr/>
        </p:nvSpPr>
        <p:spPr>
          <a:xfrm>
            <a:off x="7590622" y="2141702"/>
            <a:ext cx="2226250"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more active</a:t>
            </a:r>
          </a:p>
        </p:txBody>
      </p:sp>
      <p:sp>
        <p:nvSpPr>
          <p:cNvPr id="11" name="TextBox 10"/>
          <p:cNvSpPr txBox="1"/>
          <p:nvPr/>
        </p:nvSpPr>
        <p:spPr>
          <a:xfrm>
            <a:off x="6365913" y="3430062"/>
            <a:ext cx="4056043"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the most disadvantaged</a:t>
            </a:r>
          </a:p>
        </p:txBody>
      </p:sp>
      <p:sp>
        <p:nvSpPr>
          <p:cNvPr id="12" name="TextBox 11"/>
          <p:cNvSpPr txBox="1"/>
          <p:nvPr/>
        </p:nvSpPr>
        <p:spPr>
          <a:xfrm>
            <a:off x="8885076" y="4684895"/>
            <a:ext cx="2226250"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better</a:t>
            </a:r>
          </a:p>
        </p:txBody>
      </p:sp>
      <p:sp>
        <p:nvSpPr>
          <p:cNvPr id="13" name="TextBox 12"/>
          <p:cNvSpPr txBox="1"/>
          <p:nvPr/>
        </p:nvSpPr>
        <p:spPr>
          <a:xfrm>
            <a:off x="4920867" y="5338985"/>
            <a:ext cx="1445046"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largest</a:t>
            </a:r>
          </a:p>
        </p:txBody>
      </p:sp>
      <p:sp>
        <p:nvSpPr>
          <p:cNvPr id="14" name="TextBox 13"/>
          <p:cNvSpPr txBox="1"/>
          <p:nvPr/>
        </p:nvSpPr>
        <p:spPr>
          <a:xfrm>
            <a:off x="5010099" y="5993240"/>
            <a:ext cx="2711627"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more attractive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5345116" y="2786581"/>
            <a:ext cx="4425284" cy="627454"/>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96" name="Google Shape;96;p2"/>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FAMILY LIFE</a:t>
            </a:r>
            <a:endParaRPr sz="1400" b="0" i="0" u="none" strike="noStrike" cap="none">
              <a:solidFill>
                <a:srgbClr val="000000"/>
              </a:solidFill>
              <a:latin typeface="Arial"/>
              <a:ea typeface="Arial"/>
              <a:cs typeface="Arial"/>
              <a:sym typeface="Arial"/>
            </a:endParaRPr>
          </a:p>
        </p:txBody>
      </p:sp>
      <p:sp>
        <p:nvSpPr>
          <p:cNvPr id="97" name="Google Shape;97;p2"/>
          <p:cNvSpPr txBox="1"/>
          <p:nvPr/>
        </p:nvSpPr>
        <p:spPr>
          <a:xfrm>
            <a:off x="1236000" y="3942444"/>
            <a:ext cx="9720000" cy="64629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3600"/>
              <a:buFont typeface="Arial"/>
              <a:buNone/>
            </a:pPr>
            <a:r>
              <a:rPr lang="en-US" sz="3600" dirty="0">
                <a:solidFill>
                  <a:srgbClr val="0070C0"/>
                </a:solidFill>
                <a:latin typeface="Calibri" panose="020F0502020204030204" pitchFamily="34" charset="0"/>
                <a:cs typeface="Calibri" panose="020F0502020204030204" pitchFamily="34" charset="0"/>
              </a:rPr>
              <a:t>Viet Nam and international </a:t>
            </a:r>
            <a:r>
              <a:rPr lang="en-US" sz="3600" dirty="0" err="1">
                <a:solidFill>
                  <a:srgbClr val="0070C0"/>
                </a:solidFill>
                <a:latin typeface="Calibri" panose="020F0502020204030204" pitchFamily="34" charset="0"/>
                <a:cs typeface="Calibri" panose="020F0502020204030204" pitchFamily="34" charset="0"/>
              </a:rPr>
              <a:t>organisations</a:t>
            </a:r>
            <a:endParaRPr lang="en-US" sz="1050" dirty="0">
              <a:solidFill>
                <a:srgbClr val="0070C0"/>
              </a:solidFill>
              <a:latin typeface="Calibri" panose="020F0502020204030204" pitchFamily="34" charset="0"/>
              <a:cs typeface="Calibri" panose="020F0502020204030204" pitchFamily="34" charset="0"/>
            </a:endParaRPr>
          </a:p>
        </p:txBody>
      </p:sp>
      <p:pic>
        <p:nvPicPr>
          <p:cNvPr id="98" name="Google Shape;98;p2"/>
          <p:cNvPicPr preferRelativeResize="0"/>
          <p:nvPr/>
        </p:nvPicPr>
        <p:blipFill rotWithShape="1">
          <a:blip r:embed="rId3">
            <a:alphaModFix/>
          </a:blip>
          <a:srcRect r="37479"/>
          <a:stretch/>
        </p:blipFill>
        <p:spPr>
          <a:xfrm>
            <a:off x="0" y="-99014"/>
            <a:ext cx="12192000" cy="2188296"/>
          </a:xfrm>
          <a:prstGeom prst="rect">
            <a:avLst/>
          </a:prstGeom>
          <a:noFill/>
          <a:ln>
            <a:noFill/>
          </a:ln>
        </p:spPr>
      </p:pic>
      <p:sp>
        <p:nvSpPr>
          <p:cNvPr id="99" name="Google Shape;99;p2"/>
          <p:cNvSpPr txBox="1"/>
          <p:nvPr/>
        </p:nvSpPr>
        <p:spPr>
          <a:xfrm>
            <a:off x="1027615" y="401650"/>
            <a:ext cx="1479000" cy="13854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a:solidFill>
                  <a:schemeClr val="lt1"/>
                </a:solidFill>
              </a:rPr>
              <a:t>7</a:t>
            </a:r>
            <a:endParaRPr sz="1400" b="0" i="0" u="none" strike="noStrike" cap="none">
              <a:solidFill>
                <a:srgbClr val="000000"/>
              </a:solidFill>
              <a:latin typeface="Arial"/>
              <a:ea typeface="Arial"/>
              <a:cs typeface="Arial"/>
              <a:sym typeface="Arial"/>
            </a:endParaRPr>
          </a:p>
        </p:txBody>
      </p:sp>
      <p:sp>
        <p:nvSpPr>
          <p:cNvPr id="100" name="Google Shape;100;p2"/>
          <p:cNvSpPr txBox="1"/>
          <p:nvPr/>
        </p:nvSpPr>
        <p:spPr>
          <a:xfrm>
            <a:off x="3008820" y="676547"/>
            <a:ext cx="879743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dirty="0">
                <a:solidFill>
                  <a:schemeClr val="lt1"/>
                </a:solidFill>
                <a:latin typeface="Calibri" panose="020F0502020204030204" pitchFamily="34" charset="0"/>
                <a:cs typeface="Calibri" panose="020F0502020204030204" pitchFamily="34" charset="0"/>
              </a:rPr>
              <a:t>VIET NAM AND INTERNATIONAL ORGANISATIONS</a:t>
            </a:r>
            <a:endParaRPr sz="10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1" name="Google Shape;101;p2"/>
          <p:cNvSpPr txBox="1"/>
          <p:nvPr/>
        </p:nvSpPr>
        <p:spPr>
          <a:xfrm>
            <a:off x="5555276" y="2784425"/>
            <a:ext cx="4545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panose="020F0502020204030204" pitchFamily="34" charset="0"/>
                <a:cs typeface="Calibri" panose="020F0502020204030204" pitchFamily="34" charset="0"/>
                <a:sym typeface="Arial"/>
              </a:rPr>
              <a:t>GETTING STARTED</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2" name="Google Shape;102;p2"/>
          <p:cNvSpPr/>
          <p:nvPr/>
        </p:nvSpPr>
        <p:spPr>
          <a:xfrm>
            <a:off x="2287619" y="2790376"/>
            <a:ext cx="2878040" cy="627454"/>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2"/>
          <p:cNvSpPr txBox="1"/>
          <p:nvPr/>
        </p:nvSpPr>
        <p:spPr>
          <a:xfrm>
            <a:off x="2122515" y="2767704"/>
            <a:ext cx="3208247" cy="64633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6"/>
          <p:cNvSpPr txBox="1"/>
          <p:nvPr/>
        </p:nvSpPr>
        <p:spPr>
          <a:xfrm>
            <a:off x="1882037" y="2055511"/>
            <a:ext cx="8584082" cy="1200329"/>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Do exercises in the workbook</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Project preparation </a:t>
            </a:r>
            <a:endParaRPr sz="1400" b="0" i="0" u="none" strike="noStrike" cap="none" dirty="0">
              <a:solidFill>
                <a:srgbClr val="000000"/>
              </a:solidFill>
              <a:latin typeface="Arial"/>
              <a:ea typeface="Arial"/>
              <a:cs typeface="Arial"/>
              <a:sym typeface="Arial"/>
            </a:endParaRPr>
          </a:p>
        </p:txBody>
      </p:sp>
      <p:sp>
        <p:nvSpPr>
          <p:cNvPr id="390" name="Google Shape;390;p26"/>
          <p:cNvSpPr/>
          <p:nvPr/>
        </p:nvSpPr>
        <p:spPr>
          <a:xfrm>
            <a:off x="743871" y="111311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91" name="Google Shape;391;p26"/>
          <p:cNvSpPr txBox="1"/>
          <p:nvPr/>
        </p:nvSpPr>
        <p:spPr>
          <a:xfrm>
            <a:off x="774043" y="1017463"/>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392" name="Google Shape;392;p26"/>
          <p:cNvSpPr/>
          <p:nvPr/>
        </p:nvSpPr>
        <p:spPr>
          <a:xfrm>
            <a:off x="1399333" y="1093512"/>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Homework</a:t>
            </a:r>
            <a:endParaRPr sz="1400" b="0" i="0" u="none" strike="noStrike" cap="none" dirty="0">
              <a:solidFill>
                <a:schemeClr val="tx1"/>
              </a:solidFill>
              <a:latin typeface="Arial"/>
              <a:ea typeface="Arial"/>
              <a:cs typeface="Arial"/>
              <a:sym typeface="Arial"/>
            </a:endParaRPr>
          </a:p>
        </p:txBody>
      </p:sp>
      <p:pic>
        <p:nvPicPr>
          <p:cNvPr id="393" name="Google Shape;393;p26"/>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94" name="Google Shape;394;p26"/>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00" name="Google Shape;400;p2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 name="Rectangle 3"/>
          <p:cNvSpPr/>
          <p:nvPr/>
        </p:nvSpPr>
        <p:spPr>
          <a:xfrm>
            <a:off x="3157182" y="6078117"/>
            <a:ext cx="58776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i="1" dirty="0" err="1">
                <a:solidFill>
                  <a:srgbClr val="FFFFFF"/>
                </a:solidFill>
                <a:latin typeface="Calibri" panose="020F0502020204030204" pitchFamily="34" charset="0"/>
              </a:rPr>
              <a:t>Fanpage</a:t>
            </a:r>
            <a:r>
              <a:rPr lang="en-US" sz="1600" b="1" i="1">
                <a:solidFill>
                  <a:srgbClr val="FFFFFF"/>
                </a:solidFill>
                <a:latin typeface="Calibri" panose="020F0502020204030204" pitchFamily="34" charset="0"/>
              </a:rPr>
              <a:t>: facebook.com/tienganhglobalsuccess.vn/</a:t>
            </a:r>
            <a:endParaRPr lang="en-US" sz="1600" dirty="0"/>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1" y="0"/>
            <a:ext cx="12192001" cy="898672"/>
          </a:xfrm>
          <a:prstGeom prst="rect">
            <a:avLst/>
          </a:prstGeom>
          <a:noFill/>
          <a:ln>
            <a:noFill/>
          </a:ln>
        </p:spPr>
      </p:pic>
      <p:sp>
        <p:nvSpPr>
          <p:cNvPr id="159" name="Google Shape;159;p6"/>
          <p:cNvSpPr txBox="1"/>
          <p:nvPr/>
        </p:nvSpPr>
        <p:spPr>
          <a:xfrm>
            <a:off x="596620" y="126170"/>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1157487" y="3163192"/>
            <a:ext cx="4938512" cy="707886"/>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The United Nations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376" y="1581838"/>
            <a:ext cx="4097357" cy="409735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612350" y="2901615"/>
            <a:ext cx="4921521" cy="1313688"/>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Children’s Fund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544" y="1591929"/>
            <a:ext cx="4148121" cy="4249036"/>
          </a:xfrm>
          <a:prstGeom prst="rect">
            <a:avLst/>
          </a:prstGeom>
        </p:spPr>
      </p:pic>
    </p:spTree>
    <p:extLst>
      <p:ext uri="{BB962C8B-B14F-4D97-AF65-F5344CB8AC3E}">
        <p14:creationId xmlns:p14="http://schemas.microsoft.com/office/powerpoint/2010/main" val="2016623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1195452" y="2882018"/>
            <a:ext cx="4921521" cy="1938992"/>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Development </a:t>
            </a:r>
          </a:p>
          <a:p>
            <a:pPr algn="ctr"/>
            <a:r>
              <a:rPr lang="en-US" sz="4000" b="1" dirty="0" err="1">
                <a:solidFill>
                  <a:srgbClr val="0FB7BD"/>
                </a:solidFill>
                <a:latin typeface="Calibri" panose="020F0502020204030204" pitchFamily="34" charset="0"/>
                <a:cs typeface="Calibri" panose="020F0502020204030204" pitchFamily="34" charset="0"/>
              </a:rPr>
              <a:t>Programme</a:t>
            </a:r>
            <a:endParaRPr lang="en-US" sz="4000" b="1" dirty="0">
              <a:solidFill>
                <a:srgbClr val="0FB7BD"/>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8762" t="13361" r="18442" b="13024"/>
          <a:stretch/>
        </p:blipFill>
        <p:spPr>
          <a:xfrm>
            <a:off x="7855027" y="1090669"/>
            <a:ext cx="2963538" cy="5288097"/>
          </a:xfrm>
          <a:prstGeom prst="rect">
            <a:avLst/>
          </a:prstGeom>
        </p:spPr>
      </p:pic>
    </p:spTree>
    <p:extLst>
      <p:ext uri="{BB962C8B-B14F-4D97-AF65-F5344CB8AC3E}">
        <p14:creationId xmlns:p14="http://schemas.microsoft.com/office/powerpoint/2010/main" val="3374902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971513" y="3205023"/>
            <a:ext cx="4921521"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Trade Organization</a:t>
            </a:r>
          </a:p>
        </p:txBody>
      </p:sp>
      <p:pic>
        <p:nvPicPr>
          <p:cNvPr id="2050" name="Picture 2" descr="World Trade Organisation (WTO)">
            <a:extLst>
              <a:ext uri="{FF2B5EF4-FFF2-40B4-BE49-F238E27FC236}">
                <a16:creationId xmlns:a16="http://schemas.microsoft.com/office/drawing/2014/main" id="{6A70FCED-2CBD-4051-B13D-9BA016AE4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779" y="1710585"/>
            <a:ext cx="4312317" cy="431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613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971513" y="3205023"/>
            <a:ext cx="4921521"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Wide Fund </a:t>
            </a:r>
          </a:p>
          <a:p>
            <a:pPr algn="ctr"/>
            <a:r>
              <a:rPr lang="en-US" sz="4000" b="1" dirty="0">
                <a:solidFill>
                  <a:srgbClr val="0FB7BD"/>
                </a:solidFill>
                <a:latin typeface="Calibri" panose="020F0502020204030204" pitchFamily="34" charset="0"/>
                <a:cs typeface="Calibri" panose="020F0502020204030204" pitchFamily="34" charset="0"/>
              </a:rPr>
              <a:t>for Nature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919" y="1501729"/>
            <a:ext cx="2981341" cy="4419837"/>
          </a:xfrm>
          <a:prstGeom prst="rect">
            <a:avLst/>
          </a:prstGeom>
        </p:spPr>
      </p:pic>
    </p:spTree>
    <p:extLst>
      <p:ext uri="{BB962C8B-B14F-4D97-AF65-F5344CB8AC3E}">
        <p14:creationId xmlns:p14="http://schemas.microsoft.com/office/powerpoint/2010/main" val="4240340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762192" y="2740003"/>
            <a:ext cx="5682675" cy="1938992"/>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The Food and Agriculture </a:t>
            </a:r>
            <a:r>
              <a:rPr lang="en-US" sz="4000" b="1" dirty="0" err="1">
                <a:solidFill>
                  <a:srgbClr val="0FB7BD"/>
                </a:solidFill>
                <a:latin typeface="Calibri" panose="020F0502020204030204" pitchFamily="34" charset="0"/>
                <a:cs typeface="Calibri" panose="020F0502020204030204" pitchFamily="34" charset="0"/>
              </a:rPr>
              <a:t>Organisation</a:t>
            </a:r>
            <a:r>
              <a:rPr lang="en-US" sz="4000" b="1" dirty="0">
                <a:solidFill>
                  <a:srgbClr val="0FB7BD"/>
                </a:solidFill>
                <a:latin typeface="Calibri" panose="020F0502020204030204" pitchFamily="34" charset="0"/>
                <a:cs typeface="Calibri" panose="020F0502020204030204" pitchFamily="34" charset="0"/>
              </a:rPr>
              <a:t> of the United Nations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529" y="1745312"/>
            <a:ext cx="3868169" cy="3928374"/>
          </a:xfrm>
          <a:prstGeom prst="rect">
            <a:avLst/>
          </a:prstGeom>
        </p:spPr>
      </p:pic>
    </p:spTree>
    <p:extLst>
      <p:ext uri="{BB962C8B-B14F-4D97-AF65-F5344CB8AC3E}">
        <p14:creationId xmlns:p14="http://schemas.microsoft.com/office/powerpoint/2010/main" val="36781945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762192" y="2740003"/>
            <a:ext cx="5682675"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Association of Southeast Asian Nations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9891" l="0" r="100000">
                        <a14:foregroundMark x1="23000" y1="8804" x2="2000" y2="40109"/>
                        <a14:foregroundMark x1="2444" y1="36196" x2="18111" y2="12065"/>
                        <a14:foregroundMark x1="25000" y1="8370" x2="49333" y2="1630"/>
                        <a14:foregroundMark x1="23222" y1="11739" x2="44222" y2="1304"/>
                        <a14:foregroundMark x1="52444" y1="1630" x2="88333" y2="19565"/>
                        <a14:foregroundMark x1="29889" y1="5978" x2="39111" y2="1304"/>
                        <a14:foregroundMark x1="56222" y1="1087" x2="79333" y2="10000"/>
                        <a14:foregroundMark x1="62222" y1="5326" x2="75222" y2="10109"/>
                        <a14:foregroundMark x1="89667" y1="20761" x2="97778" y2="45761"/>
                        <a14:foregroundMark x1="85778" y1="19565" x2="97778" y2="39565"/>
                        <a14:foregroundMark x1="98667" y1="43043" x2="92000" y2="72609"/>
                        <a14:foregroundMark x1="25111" y1="79348" x2="75222" y2="74674"/>
                        <a14:foregroundMark x1="27444" y1="73587" x2="78556" y2="80978"/>
                        <a14:foregroundMark x1="38889" y1="81304" x2="66667" y2="73370"/>
                        <a14:foregroundMark x1="47111" y1="80978" x2="81778" y2="85000"/>
                        <a14:foregroundMark x1="91778" y1="75000" x2="63889" y2="94565"/>
                        <a14:foregroundMark x1="91000" y1="70000" x2="75444" y2="90435"/>
                        <a14:foregroundMark x1="12556" y1="18804" x2="5333" y2="28152"/>
                        <a14:foregroundMark x1="2000" y1="40326" x2="2000" y2="61413"/>
                        <a14:foregroundMark x1="5111" y1="38587" x2="5000" y2="66957"/>
                        <a14:foregroundMark x1="3000" y1="45761" x2="11000" y2="77609"/>
                        <a14:foregroundMark x1="12000" y1="75000" x2="32000" y2="94130"/>
                        <a14:foregroundMark x1="12222" y1="80000" x2="36444" y2="95543"/>
                        <a14:foregroundMark x1="30444" y1="90326" x2="55000" y2="95870"/>
                        <a14:foregroundMark x1="41222" y1="96739" x2="66556" y2="91739"/>
                        <a14:foregroundMark x1="98889" y1="49674" x2="93778" y2="70217"/>
                      </a14:backgroundRemoval>
                    </a14:imgEffect>
                  </a14:imgLayer>
                </a14:imgProps>
              </a:ext>
              <a:ext uri="{28A0092B-C50C-407E-A947-70E740481C1C}">
                <a14:useLocalDpi xmlns:a14="http://schemas.microsoft.com/office/drawing/2010/main" val="0"/>
              </a:ext>
            </a:extLst>
          </a:blip>
          <a:stretch>
            <a:fillRect/>
          </a:stretch>
        </p:blipFill>
        <p:spPr>
          <a:xfrm>
            <a:off x="7357610" y="1585334"/>
            <a:ext cx="4139581" cy="4231571"/>
          </a:xfrm>
          <a:prstGeom prst="rect">
            <a:avLst/>
          </a:prstGeom>
        </p:spPr>
      </p:pic>
    </p:spTree>
    <p:extLst>
      <p:ext uri="{BB962C8B-B14F-4D97-AF65-F5344CB8AC3E}">
        <p14:creationId xmlns:p14="http://schemas.microsoft.com/office/powerpoint/2010/main" val="2762002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699</Words>
  <Application>Microsoft Office PowerPoint</Application>
  <PresentationFormat>Widescreen</PresentationFormat>
  <Paragraphs>130</Paragraphs>
  <Slides>21</Slides>
  <Notes>21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Open Sans</vt:lpstr>
      <vt:lpstr>Calibri</vt:lpstr>
      <vt:lpstr>Bookman Old Style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TRINH</cp:lastModifiedBy>
  <cp:revision>18</cp:revision>
  <dcterms:created xsi:type="dcterms:W3CDTF">2020-12-09T02:04:09Z</dcterms:created>
  <dcterms:modified xsi:type="dcterms:W3CDTF">2024-10-12T08:57:31Z</dcterms:modified>
</cp:coreProperties>
</file>