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1.wav" ContentType="audio/wav"/>
  <Override PartName="/ppt/notesSlides/notesSlide15.xml" ContentType="application/vnd.openxmlformats-officedocument.presentationml.notesSlide+xml"/>
  <Override PartName="/ppt/media/audio2.wav" ContentType="audio/wav"/>
  <Override PartName="/ppt/notesSlides/notesSlide16.xml" ContentType="application/vnd.openxmlformats-officedocument.presentationml.notesSlide+xml"/>
  <Override PartName="/ppt/media/audio3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84" r:id="rId2"/>
    <p:sldId id="375" r:id="rId3"/>
    <p:sldId id="371" r:id="rId4"/>
    <p:sldId id="386" r:id="rId5"/>
    <p:sldId id="389" r:id="rId6"/>
    <p:sldId id="390" r:id="rId7"/>
    <p:sldId id="341" r:id="rId8"/>
    <p:sldId id="374" r:id="rId9"/>
    <p:sldId id="376" r:id="rId10"/>
    <p:sldId id="362" r:id="rId11"/>
    <p:sldId id="379" r:id="rId12"/>
    <p:sldId id="370" r:id="rId13"/>
    <p:sldId id="364" r:id="rId14"/>
    <p:sldId id="365" r:id="rId15"/>
    <p:sldId id="366" r:id="rId16"/>
    <p:sldId id="367" r:id="rId17"/>
    <p:sldId id="368" r:id="rId18"/>
    <p:sldId id="369" r:id="rId19"/>
    <p:sldId id="385" r:id="rId20"/>
    <p:sldId id="378" r:id="rId21"/>
    <p:sldId id="380" r:id="rId22"/>
    <p:sldId id="382" r:id="rId23"/>
    <p:sldId id="383" r:id="rId24"/>
    <p:sldId id="257" r:id="rId25"/>
    <p:sldId id="340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259" r:id="rId34"/>
    <p:sldId id="342" r:id="rId35"/>
    <p:sldId id="343" r:id="rId36"/>
    <p:sldId id="387" r:id="rId37"/>
    <p:sldId id="388" r:id="rId38"/>
    <p:sldId id="344" r:id="rId39"/>
    <p:sldId id="345" r:id="rId40"/>
    <p:sldId id="346" r:id="rId41"/>
    <p:sldId id="347" r:id="rId42"/>
    <p:sldId id="348" r:id="rId43"/>
    <p:sldId id="349" r:id="rId44"/>
    <p:sldId id="377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0EB"/>
    <a:srgbClr val="FF19AD"/>
    <a:srgbClr val="71DAFF"/>
    <a:srgbClr val="640021"/>
    <a:srgbClr val="BD196F"/>
    <a:srgbClr val="FF5050"/>
    <a:srgbClr val="FACDA8"/>
    <a:srgbClr val="F8CF92"/>
    <a:srgbClr val="FADEB4"/>
    <a:srgbClr val="FAE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5587" autoAdjust="0"/>
  </p:normalViewPr>
  <p:slideViewPr>
    <p:cSldViewPr>
      <p:cViewPr varScale="1">
        <p:scale>
          <a:sx n="63" d="100"/>
          <a:sy n="63" d="100"/>
        </p:scale>
        <p:origin x="1008" y="4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9f7fbe172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9f7fbe172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196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86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53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6c6cb6ce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6c6cb6ce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435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0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7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enter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20/11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3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9f7fbe172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9f7fbe172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87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75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6c6cb6ce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6c6cb6ce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9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41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61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67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73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63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1" y="530200"/>
            <a:ext cx="1539781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2080" y="2094867"/>
            <a:ext cx="6590455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15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16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61838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2075" y="4332705"/>
            <a:ext cx="5788444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2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24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185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43"/>
          <p:cNvGrpSpPr/>
          <p:nvPr/>
        </p:nvGrpSpPr>
        <p:grpSpPr>
          <a:xfrm>
            <a:off x="360207" y="148795"/>
            <a:ext cx="11441404" cy="6574081"/>
            <a:chOff x="270825" y="111595"/>
            <a:chExt cx="8602334" cy="4930561"/>
          </a:xfrm>
        </p:grpSpPr>
        <p:sp>
          <p:nvSpPr>
            <p:cNvPr id="878" name="Google Shape;878;p43"/>
            <p:cNvSpPr/>
            <p:nvPr/>
          </p:nvSpPr>
          <p:spPr>
            <a:xfrm>
              <a:off x="270825" y="111595"/>
              <a:ext cx="8602334" cy="4930561"/>
            </a:xfrm>
            <a:custGeom>
              <a:avLst/>
              <a:gdLst/>
              <a:ahLst/>
              <a:cxnLst/>
              <a:rect l="l" t="t" r="r" b="b"/>
              <a:pathLst>
                <a:path w="240507" h="145853" extrusionOk="0">
                  <a:moveTo>
                    <a:pt x="3715" y="1"/>
                  </a:moveTo>
                  <a:cubicBezTo>
                    <a:pt x="1656" y="1"/>
                    <a:pt x="1" y="1656"/>
                    <a:pt x="1" y="3716"/>
                  </a:cubicBezTo>
                  <a:lnTo>
                    <a:pt x="1" y="142137"/>
                  </a:lnTo>
                  <a:cubicBezTo>
                    <a:pt x="1" y="144185"/>
                    <a:pt x="1656" y="145852"/>
                    <a:pt x="3715" y="145852"/>
                  </a:cubicBezTo>
                  <a:lnTo>
                    <a:pt x="236780" y="145852"/>
                  </a:lnTo>
                  <a:cubicBezTo>
                    <a:pt x="238840" y="145852"/>
                    <a:pt x="240507" y="144185"/>
                    <a:pt x="240507" y="142137"/>
                  </a:cubicBezTo>
                  <a:lnTo>
                    <a:pt x="240507" y="3716"/>
                  </a:lnTo>
                  <a:cubicBezTo>
                    <a:pt x="240507" y="1656"/>
                    <a:pt x="238840" y="1"/>
                    <a:pt x="236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57163" dist="66675" dir="342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482650" y="250775"/>
              <a:ext cx="75600" cy="75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605675" y="250775"/>
              <a:ext cx="75600" cy="75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728700" y="250775"/>
              <a:ext cx="75600" cy="7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882" name="Google Shape;882;p43"/>
          <p:cNvSpPr/>
          <p:nvPr/>
        </p:nvSpPr>
        <p:spPr>
          <a:xfrm>
            <a:off x="1064161" y="1981200"/>
            <a:ext cx="9905035" cy="41636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883" name="Google Shape;883;p43"/>
          <p:cNvSpPr/>
          <p:nvPr/>
        </p:nvSpPr>
        <p:spPr>
          <a:xfrm>
            <a:off x="6090955" y="2385167"/>
            <a:ext cx="4714308" cy="3594800"/>
          </a:xfrm>
          <a:prstGeom prst="roundRect">
            <a:avLst>
              <a:gd name="adj" fmla="val 271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884" name="Google Shape;884;p43"/>
          <p:cNvGrpSpPr/>
          <p:nvPr/>
        </p:nvGrpSpPr>
        <p:grpSpPr>
          <a:xfrm>
            <a:off x="1232734" y="2148081"/>
            <a:ext cx="427806" cy="100800"/>
            <a:chOff x="482650" y="250775"/>
            <a:chExt cx="321650" cy="75600"/>
          </a:xfrm>
        </p:grpSpPr>
        <p:sp>
          <p:nvSpPr>
            <p:cNvPr id="885" name="Google Shape;885;p43"/>
            <p:cNvSpPr/>
            <p:nvPr/>
          </p:nvSpPr>
          <p:spPr>
            <a:xfrm>
              <a:off x="482650" y="250775"/>
              <a:ext cx="75600" cy="75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86" name="Google Shape;886;p43"/>
            <p:cNvSpPr/>
            <p:nvPr/>
          </p:nvSpPr>
          <p:spPr>
            <a:xfrm>
              <a:off x="605675" y="250775"/>
              <a:ext cx="75600" cy="75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728700" y="250775"/>
              <a:ext cx="75600" cy="7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888" name="Google Shape;888;p43"/>
          <p:cNvSpPr/>
          <p:nvPr/>
        </p:nvSpPr>
        <p:spPr>
          <a:xfrm>
            <a:off x="1083880" y="719339"/>
            <a:ext cx="9885349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889" name="Google Shape;889;p43"/>
          <p:cNvSpPr/>
          <p:nvPr/>
        </p:nvSpPr>
        <p:spPr>
          <a:xfrm>
            <a:off x="1452389" y="794093"/>
            <a:ext cx="521574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890" name="Google Shape;890;p43"/>
          <p:cNvSpPr txBox="1">
            <a:spLocks noGrp="1"/>
          </p:cNvSpPr>
          <p:nvPr>
            <p:ph type="title"/>
          </p:nvPr>
        </p:nvSpPr>
        <p:spPr>
          <a:xfrm>
            <a:off x="2053042" y="722368"/>
            <a:ext cx="8622615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788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43"/>
          <p:cNvSpPr txBox="1">
            <a:spLocks noGrp="1"/>
          </p:cNvSpPr>
          <p:nvPr>
            <p:ph type="subTitle" idx="1"/>
          </p:nvPr>
        </p:nvSpPr>
        <p:spPr>
          <a:xfrm>
            <a:off x="6090961" y="3208567"/>
            <a:ext cx="4714308" cy="1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644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892" name="Google Shape;892;p43"/>
          <p:cNvGrpSpPr/>
          <p:nvPr/>
        </p:nvGrpSpPr>
        <p:grpSpPr>
          <a:xfrm>
            <a:off x="433606" y="435173"/>
            <a:ext cx="3257617" cy="6063025"/>
            <a:chOff x="326011" y="326378"/>
            <a:chExt cx="2449272" cy="4547269"/>
          </a:xfrm>
        </p:grpSpPr>
        <p:sp>
          <p:nvSpPr>
            <p:cNvPr id="893" name="Google Shape;893;p43"/>
            <p:cNvSpPr/>
            <p:nvPr/>
          </p:nvSpPr>
          <p:spPr>
            <a:xfrm>
              <a:off x="2558647" y="4821463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611317" y="34812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750617" y="124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552867" y="457641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444367" y="27911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326011" y="179762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1375100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1375092" y="48093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369936" y="107070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23461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QUESTION%20B.ppt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WHO%20IS%20FASTER.ppt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slide" Target="slide29.xml"/><Relationship Id="rId17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slide" Target="slide32.xml"/><Relationship Id="rId15" Type="http://schemas.openxmlformats.org/officeDocument/2006/relationships/image" Target="../media/image31.png"/><Relationship Id="rId10" Type="http://schemas.openxmlformats.org/officeDocument/2006/relationships/slide" Target="slide28.xml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8.png"/><Relationship Id="rId18" Type="http://schemas.openxmlformats.org/officeDocument/2006/relationships/slide" Target="slide31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slide" Target="slide30.xml"/><Relationship Id="rId17" Type="http://schemas.openxmlformats.org/officeDocument/2006/relationships/image" Target="../media/image30.png"/><Relationship Id="rId2" Type="http://schemas.openxmlformats.org/officeDocument/2006/relationships/audio" Target="../media/media4.mp3"/><Relationship Id="rId16" Type="http://schemas.openxmlformats.org/officeDocument/2006/relationships/slide" Target="slide29.xml"/><Relationship Id="rId20" Type="http://schemas.openxmlformats.org/officeDocument/2006/relationships/slide" Target="slide27.xml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24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15.xml"/><Relationship Id="rId9" Type="http://schemas.openxmlformats.org/officeDocument/2006/relationships/slide" Target="slide32.xml"/><Relationship Id="rId14" Type="http://schemas.openxmlformats.org/officeDocument/2006/relationships/slide" Target="slide28.xml"/><Relationship Id="rId22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5" Type="http://schemas.openxmlformats.org/officeDocument/2006/relationships/audio" Target="../media/audio5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p3"/><Relationship Id="rId7" Type="http://schemas.openxmlformats.org/officeDocument/2006/relationships/image" Target="../media/image39.pn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openxmlformats.org/officeDocument/2006/relationships/image" Target="../media/image44.emf"/><Relationship Id="rId17" Type="http://schemas.openxmlformats.org/officeDocument/2006/relationships/image" Target="../media/image48.png"/><Relationship Id="rId2" Type="http://schemas.openxmlformats.org/officeDocument/2006/relationships/audio" Target="../media/media6.mp3"/><Relationship Id="rId16" Type="http://schemas.openxmlformats.org/officeDocument/2006/relationships/image" Target="../media/image47.png"/><Relationship Id="rId20" Type="http://schemas.openxmlformats.org/officeDocument/2006/relationships/audio" Target="../media/audio6.wav"/><Relationship Id="rId1" Type="http://schemas.microsoft.com/office/2007/relationships/media" Target="../media/media6.mp3"/><Relationship Id="rId6" Type="http://schemas.openxmlformats.org/officeDocument/2006/relationships/audio" Target="../media/audio8.wav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8.png"/><Relationship Id="rId23" Type="http://schemas.openxmlformats.org/officeDocument/2006/relationships/audio" Target="../media/audio3.wav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audio" Target="../media/audio6.wav"/><Relationship Id="rId9" Type="http://schemas.openxmlformats.org/officeDocument/2006/relationships/image" Target="../media/image41.emf"/><Relationship Id="rId14" Type="http://schemas.openxmlformats.org/officeDocument/2006/relationships/image" Target="../media/image46.png"/><Relationship Id="rId22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slide" Target="slide11.xml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openxmlformats.org/officeDocument/2006/relationships/image" Target="../media/image44.emf"/><Relationship Id="rId17" Type="http://schemas.openxmlformats.org/officeDocument/2006/relationships/image" Target="../media/image48.png"/><Relationship Id="rId2" Type="http://schemas.openxmlformats.org/officeDocument/2006/relationships/audio" Target="../media/media6.mp3"/><Relationship Id="rId16" Type="http://schemas.openxmlformats.org/officeDocument/2006/relationships/image" Target="../media/image47.png"/><Relationship Id="rId20" Type="http://schemas.openxmlformats.org/officeDocument/2006/relationships/audio" Target="../media/audio6.wav"/><Relationship Id="rId1" Type="http://schemas.microsoft.com/office/2007/relationships/media" Target="../media/media6.mp3"/><Relationship Id="rId6" Type="http://schemas.openxmlformats.org/officeDocument/2006/relationships/audio" Target="../media/audio8.wav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8.png"/><Relationship Id="rId23" Type="http://schemas.openxmlformats.org/officeDocument/2006/relationships/audio" Target="../media/audio3.wav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audio" Target="../media/audio6.wav"/><Relationship Id="rId9" Type="http://schemas.openxmlformats.org/officeDocument/2006/relationships/image" Target="../media/image41.emf"/><Relationship Id="rId14" Type="http://schemas.openxmlformats.org/officeDocument/2006/relationships/image" Target="../media/image46.png"/><Relationship Id="rId22" Type="http://schemas.openxmlformats.org/officeDocument/2006/relationships/audio" Target="../media/audio8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openxmlformats.org/officeDocument/2006/relationships/image" Target="../media/image44.emf"/><Relationship Id="rId17" Type="http://schemas.openxmlformats.org/officeDocument/2006/relationships/image" Target="../media/image48.png"/><Relationship Id="rId2" Type="http://schemas.openxmlformats.org/officeDocument/2006/relationships/audio" Target="../media/media6.mp3"/><Relationship Id="rId16" Type="http://schemas.openxmlformats.org/officeDocument/2006/relationships/image" Target="../media/image47.png"/><Relationship Id="rId20" Type="http://schemas.openxmlformats.org/officeDocument/2006/relationships/audio" Target="../media/audio6.wav"/><Relationship Id="rId1" Type="http://schemas.microsoft.com/office/2007/relationships/media" Target="../media/media6.mp3"/><Relationship Id="rId6" Type="http://schemas.openxmlformats.org/officeDocument/2006/relationships/audio" Target="../media/audio8.wav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8.png"/><Relationship Id="rId23" Type="http://schemas.openxmlformats.org/officeDocument/2006/relationships/audio" Target="../media/audio3.wav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audio" Target="../media/audio6.wav"/><Relationship Id="rId9" Type="http://schemas.openxmlformats.org/officeDocument/2006/relationships/image" Target="../media/image41.emf"/><Relationship Id="rId14" Type="http://schemas.openxmlformats.org/officeDocument/2006/relationships/image" Target="../media/image46.png"/><Relationship Id="rId22" Type="http://schemas.openxmlformats.org/officeDocument/2006/relationships/audio" Target="../media/audio8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openxmlformats.org/officeDocument/2006/relationships/image" Target="../media/image44.emf"/><Relationship Id="rId17" Type="http://schemas.openxmlformats.org/officeDocument/2006/relationships/image" Target="../media/image48.png"/><Relationship Id="rId2" Type="http://schemas.openxmlformats.org/officeDocument/2006/relationships/audio" Target="../media/media6.mp3"/><Relationship Id="rId16" Type="http://schemas.openxmlformats.org/officeDocument/2006/relationships/image" Target="../media/image47.png"/><Relationship Id="rId20" Type="http://schemas.openxmlformats.org/officeDocument/2006/relationships/audio" Target="../media/audio6.wav"/><Relationship Id="rId1" Type="http://schemas.microsoft.com/office/2007/relationships/media" Target="../media/media6.mp3"/><Relationship Id="rId6" Type="http://schemas.openxmlformats.org/officeDocument/2006/relationships/audio" Target="../media/audio8.wav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8.png"/><Relationship Id="rId23" Type="http://schemas.openxmlformats.org/officeDocument/2006/relationships/audio" Target="../media/audio3.wav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audio" Target="../media/audio6.wav"/><Relationship Id="rId9" Type="http://schemas.openxmlformats.org/officeDocument/2006/relationships/image" Target="../media/image41.emf"/><Relationship Id="rId14" Type="http://schemas.openxmlformats.org/officeDocument/2006/relationships/image" Target="../media/image46.png"/><Relationship Id="rId22" Type="http://schemas.openxmlformats.org/officeDocument/2006/relationships/audio" Target="../media/audio8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0.svg"/><Relationship Id="rId4" Type="http://schemas.openxmlformats.org/officeDocument/2006/relationships/image" Target="../media/image53.png"/><Relationship Id="rId9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167641"/>
            <a:ext cx="11439525" cy="4465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21" y="4633382"/>
            <a:ext cx="11439524" cy="19526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175919" y="3352800"/>
            <a:ext cx="3429000" cy="12805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19AD"/>
                </a:solidFill>
                <a:latin typeface=".VnAristoteH" panose="020B7200000000000000" pitchFamily="34" charset="0"/>
              </a:rPr>
              <a:t>to</a:t>
            </a:r>
            <a:endParaRPr lang="en-US" sz="9600" b="1" dirty="0">
              <a:solidFill>
                <a:srgbClr val="FF19AD"/>
              </a:solidFill>
              <a:latin typeface=".VnAristot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8"/>
          <p:cNvSpPr/>
          <p:nvPr/>
        </p:nvSpPr>
        <p:spPr>
          <a:xfrm>
            <a:off x="137319" y="381000"/>
            <a:ext cx="11689079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5788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Tips:</a:t>
            </a:r>
            <a:endParaRPr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Most three-syllable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nouns are stressed on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first syllable. 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Ex: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'century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'holiday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	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'energy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Nouns ending in “-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tion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”, “-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sion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”  or “-al” generally have the stress on the </a:t>
            </a:r>
            <a:r>
              <a:rPr lang="en-US" sz="4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syllable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before these suffixes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400" i="1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Ex: </a:t>
            </a:r>
            <a:r>
              <a:rPr lang="en-US" sz="44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con'sumption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r>
              <a:rPr lang="en-US" sz="44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de'nial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r>
              <a:rPr lang="en-US" sz="44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in'vention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" name="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671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7985919" y="5410200"/>
            <a:ext cx="35814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 Rules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719" y="304800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GAME: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IS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FASTER 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518319" y="1379041"/>
            <a:ext cx="7848600" cy="486935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 the class into two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in Package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or B and answer the question correctly as fast as possible.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The team with the shorter time win.</a:t>
            </a:r>
          </a:p>
        </p:txBody>
      </p:sp>
      <p:sp>
        <p:nvSpPr>
          <p:cNvPr id="13" name="Cloud 12">
            <a:hlinkClick r:id="rId3" action="ppaction://hlinkpres?slideindex=1&amp;slidetitle="/>
          </p:cNvPr>
          <p:cNvSpPr/>
          <p:nvPr/>
        </p:nvSpPr>
        <p:spPr>
          <a:xfrm>
            <a:off x="9377007" y="1828800"/>
            <a:ext cx="2133600" cy="1981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A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258698" y="4191000"/>
            <a:ext cx="2133600" cy="2286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pres?slideindex=1&amp;slidetitle="/>
              </a:rPr>
              <a:t>B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2574" cy="993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033" y="822960"/>
            <a:ext cx="5478702" cy="601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6690519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415" y="1076235"/>
            <a:ext cx="625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Unscramble the underlined letters in these words.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17" y="68759"/>
            <a:ext cx="647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B.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83"/>
            <a:ext cx="12161838" cy="8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 txBox="1"/>
          <p:nvPr/>
        </p:nvSpPr>
        <p:spPr>
          <a:xfrm>
            <a:off x="507981" y="125167"/>
            <a:ext cx="4560689" cy="64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3591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591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2"/>
          <p:cNvSpPr/>
          <p:nvPr/>
        </p:nvSpPr>
        <p:spPr>
          <a:xfrm>
            <a:off x="934802" y="1110498"/>
            <a:ext cx="501363" cy="501363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1462492" y="1132931"/>
            <a:ext cx="3832357" cy="5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Unscramble the words.</a:t>
            </a:r>
            <a:endParaRPr sz="538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961129" y="1008112"/>
            <a:ext cx="448708" cy="70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399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99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0" name="Google Shape;24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8149" y="2079183"/>
            <a:ext cx="3601044" cy="355353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 txBox="1"/>
          <p:nvPr/>
        </p:nvSpPr>
        <p:spPr>
          <a:xfrm>
            <a:off x="6718675" y="3267708"/>
            <a:ext cx="3581810" cy="76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4389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EXPERIMENT</a:t>
            </a:r>
            <a:endParaRPr sz="4389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6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83"/>
            <a:ext cx="12161838" cy="8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507981" y="125167"/>
            <a:ext cx="4560689" cy="64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359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591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934802" y="1110498"/>
            <a:ext cx="501363" cy="501363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3"/>
          <p:cNvSpPr txBox="1"/>
          <p:nvPr/>
        </p:nvSpPr>
        <p:spPr>
          <a:xfrm>
            <a:off x="1462492" y="1132931"/>
            <a:ext cx="3832357" cy="5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Unscramble the words.</a:t>
            </a:r>
            <a:endParaRPr sz="538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61129" y="1008112"/>
            <a:ext cx="448708" cy="70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399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99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13"/>
          <p:cNvSpPr txBox="1"/>
          <p:nvPr/>
        </p:nvSpPr>
        <p:spPr>
          <a:xfrm>
            <a:off x="6785417" y="3267707"/>
            <a:ext cx="3581810" cy="76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4389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DEVICES</a:t>
            </a:r>
            <a:endParaRPr sz="4389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5378" y="2110450"/>
            <a:ext cx="3940048" cy="384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8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83"/>
            <a:ext cx="12161838" cy="8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4"/>
          <p:cNvSpPr txBox="1"/>
          <p:nvPr/>
        </p:nvSpPr>
        <p:spPr>
          <a:xfrm>
            <a:off x="507981" y="125167"/>
            <a:ext cx="4560689" cy="64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359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591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>
            <a:off x="934802" y="1110498"/>
            <a:ext cx="501363" cy="501363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4"/>
          <p:cNvSpPr txBox="1"/>
          <p:nvPr/>
        </p:nvSpPr>
        <p:spPr>
          <a:xfrm>
            <a:off x="1462492" y="1132931"/>
            <a:ext cx="3832357" cy="5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Unscramble the words.</a:t>
            </a:r>
            <a:endParaRPr sz="538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4"/>
          <p:cNvSpPr txBox="1"/>
          <p:nvPr/>
        </p:nvSpPr>
        <p:spPr>
          <a:xfrm>
            <a:off x="961129" y="1008112"/>
            <a:ext cx="448708" cy="70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399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99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2030358" y="3390066"/>
            <a:ext cx="3581810" cy="76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4389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LABORATORY</a:t>
            </a:r>
            <a:endParaRPr sz="4389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29" y="1714247"/>
            <a:ext cx="3829079" cy="3601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3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83"/>
            <a:ext cx="12161838" cy="8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5"/>
          <p:cNvSpPr txBox="1"/>
          <p:nvPr/>
        </p:nvSpPr>
        <p:spPr>
          <a:xfrm>
            <a:off x="507981" y="125167"/>
            <a:ext cx="4560689" cy="64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359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591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934802" y="1110498"/>
            <a:ext cx="501363" cy="501363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1462492" y="1132931"/>
            <a:ext cx="3832357" cy="5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Unscramble the words.</a:t>
            </a:r>
            <a:endParaRPr sz="538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961129" y="1008112"/>
            <a:ext cx="448708" cy="70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399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399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2030358" y="3390066"/>
            <a:ext cx="3581810" cy="76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4389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HARDWARE</a:t>
            </a:r>
            <a:endParaRPr sz="4389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9146" y="1978062"/>
            <a:ext cx="3743566" cy="359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6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83"/>
            <a:ext cx="12161838" cy="8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 txBox="1"/>
          <p:nvPr/>
        </p:nvSpPr>
        <p:spPr>
          <a:xfrm>
            <a:off x="507981" y="125167"/>
            <a:ext cx="4560689" cy="64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359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591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6"/>
          <p:cNvSpPr/>
          <p:nvPr/>
        </p:nvSpPr>
        <p:spPr>
          <a:xfrm>
            <a:off x="934802" y="1110498"/>
            <a:ext cx="501363" cy="501363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6"/>
          <p:cNvSpPr txBox="1"/>
          <p:nvPr/>
        </p:nvSpPr>
        <p:spPr>
          <a:xfrm>
            <a:off x="1462492" y="1132931"/>
            <a:ext cx="3832357" cy="5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Unscramble the words.</a:t>
            </a:r>
            <a:endParaRPr sz="538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961129" y="1008112"/>
            <a:ext cx="448708" cy="70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399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399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16"/>
          <p:cNvSpPr txBox="1"/>
          <p:nvPr/>
        </p:nvSpPr>
        <p:spPr>
          <a:xfrm>
            <a:off x="6785417" y="3267707"/>
            <a:ext cx="3581810" cy="76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4389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endParaRPr sz="4389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492" y="2078174"/>
            <a:ext cx="3506030" cy="359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41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83"/>
            <a:ext cx="12161838" cy="8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7"/>
          <p:cNvSpPr txBox="1"/>
          <p:nvPr/>
        </p:nvSpPr>
        <p:spPr>
          <a:xfrm>
            <a:off x="507981" y="125167"/>
            <a:ext cx="4560689" cy="64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359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591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7"/>
          <p:cNvSpPr/>
          <p:nvPr/>
        </p:nvSpPr>
        <p:spPr>
          <a:xfrm>
            <a:off x="934802" y="1110498"/>
            <a:ext cx="501363" cy="501363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 txBox="1"/>
          <p:nvPr/>
        </p:nvSpPr>
        <p:spPr>
          <a:xfrm>
            <a:off x="1462492" y="1132931"/>
            <a:ext cx="3832357" cy="5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Unscramble the words.</a:t>
            </a:r>
            <a:endParaRPr sz="538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7"/>
          <p:cNvSpPr txBox="1"/>
          <p:nvPr/>
        </p:nvSpPr>
        <p:spPr>
          <a:xfrm>
            <a:off x="961129" y="1008112"/>
            <a:ext cx="448708" cy="70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399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399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17"/>
          <p:cNvSpPr txBox="1"/>
          <p:nvPr/>
        </p:nvSpPr>
        <p:spPr>
          <a:xfrm>
            <a:off x="6785417" y="3267707"/>
            <a:ext cx="3581810" cy="76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4389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EQUIPMENT</a:t>
            </a:r>
            <a:endParaRPr sz="4389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8820" y="2036692"/>
            <a:ext cx="3506030" cy="3496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4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276953"/>
              </p:ext>
            </p:extLst>
          </p:nvPr>
        </p:nvGraphicFramePr>
        <p:xfrm>
          <a:off x="577771" y="990600"/>
          <a:ext cx="10945653" cy="5364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492">
                  <a:extLst>
                    <a:ext uri="{9D8B030D-6E8A-4147-A177-3AD203B41FA5}">
                      <a16:colId xmlns:a16="http://schemas.microsoft.com/office/drawing/2014/main" val="1337503421"/>
                    </a:ext>
                  </a:extLst>
                </a:gridCol>
                <a:gridCol w="2031632">
                  <a:extLst>
                    <a:ext uri="{9D8B030D-6E8A-4147-A177-3AD203B41FA5}">
                      <a16:colId xmlns:a16="http://schemas.microsoft.com/office/drawing/2014/main" val="2472631658"/>
                    </a:ext>
                  </a:extLst>
                </a:gridCol>
                <a:gridCol w="7121529">
                  <a:extLst>
                    <a:ext uri="{9D8B030D-6E8A-4147-A177-3AD203B41FA5}">
                      <a16:colId xmlns:a16="http://schemas.microsoft.com/office/drawing/2014/main" val="1350879541"/>
                    </a:ext>
                  </a:extLst>
                </a:gridCol>
              </a:tblGrid>
              <a:tr h="89413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ɪkˈsperɪmənt</a:t>
                      </a:r>
                      <a:r>
                        <a:rPr lang="en-US" sz="2400" b="0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scientific test that is done in order to study what happens and to gain new knowledge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496520"/>
                  </a:ext>
                </a:extLst>
              </a:tr>
              <a:tr h="89413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dɪˈvaɪs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 object or a piece of equipment that has been designed to do a particular job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386279"/>
                  </a:ext>
                </a:extLst>
              </a:tr>
              <a:tr h="89413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ləˈbɒrətri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room or building used for scientific research, experiments, testing, etc.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502047"/>
                  </a:ext>
                </a:extLst>
              </a:tr>
              <a:tr h="89413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hardware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hɑːdweə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(r)/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machines and electronic parts in a computer or other electronic system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222450"/>
                  </a:ext>
                </a:extLst>
              </a:tr>
              <a:tr h="89413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oftware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sɒftweə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(r)/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programs used by a computer for doing particular jobs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346005"/>
                  </a:ext>
                </a:extLst>
              </a:tr>
              <a:tr h="89413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ɪˈkwɪpmənt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things that are needed for a particular purpose or activity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394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72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2"/>
          <p:cNvSpPr/>
          <p:nvPr/>
        </p:nvSpPr>
        <p:spPr>
          <a:xfrm>
            <a:off x="1452389" y="800604"/>
            <a:ext cx="521574" cy="516878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9" name="Google Shape;2129;p72"/>
          <p:cNvSpPr txBox="1">
            <a:spLocks noGrp="1"/>
          </p:cNvSpPr>
          <p:nvPr>
            <p:ph type="title"/>
          </p:nvPr>
        </p:nvSpPr>
        <p:spPr>
          <a:xfrm>
            <a:off x="517679" y="705799"/>
            <a:ext cx="10518232" cy="632432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ctr" anchorCtr="0">
            <a:no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atching a video and answer the questions 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" name="Google Shape;2130;p72"/>
          <p:cNvSpPr txBox="1">
            <a:spLocks noGrp="1"/>
          </p:cNvSpPr>
          <p:nvPr>
            <p:ph type="subTitle" idx="1"/>
          </p:nvPr>
        </p:nvSpPr>
        <p:spPr>
          <a:xfrm>
            <a:off x="1127919" y="2096160"/>
            <a:ext cx="9764600" cy="40052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spcFirstLastPara="1" vert="horz" wrap="square" lIns="121598" tIns="121598" rIns="121598" bIns="121598" rtlCol="0" anchor="ctr" anchorCtr="0">
            <a:noAutofit/>
          </a:bodyPr>
          <a:lstStyle/>
          <a:p>
            <a:pPr marL="514350" indent="-514350" algn="l">
              <a:buAutoNum type="arabicPeriod"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this video about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l">
              <a:buAutoNum type="arabicPeriod"/>
            </a:pP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time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etworks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appeared.</a:t>
            </a:r>
          </a:p>
          <a:p>
            <a:pPr marL="0" indent="0" algn="l"/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2131" name="Google Shape;2131;p72">
            <a:hlinkClick r:id="rId3" action="ppaction://hlinksldjump"/>
          </p:cNvPr>
          <p:cNvSpPr/>
          <p:nvPr/>
        </p:nvSpPr>
        <p:spPr>
          <a:xfrm rot="5400000">
            <a:off x="10820432" y="2079252"/>
            <a:ext cx="1263666" cy="82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2" name="Google Shape;2132;p72">
            <a:hlinkClick r:id="rId4" action="ppaction://hlinksldjump"/>
          </p:cNvPr>
          <p:cNvSpPr/>
          <p:nvPr/>
        </p:nvSpPr>
        <p:spPr>
          <a:xfrm rot="5400000">
            <a:off x="10774535" y="792771"/>
            <a:ext cx="1355438" cy="829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3" name="Google Shape;2133;p72">
            <a:hlinkClick r:id="" action="ppaction://noaction"/>
          </p:cNvPr>
          <p:cNvSpPr/>
          <p:nvPr/>
        </p:nvSpPr>
        <p:spPr>
          <a:xfrm rot="5400000">
            <a:off x="10758774" y="3383624"/>
            <a:ext cx="1386960" cy="82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4" name="Google Shape;2134;p72">
            <a:hlinkClick r:id="" action="ppaction://noaction"/>
          </p:cNvPr>
          <p:cNvSpPr/>
          <p:nvPr/>
        </p:nvSpPr>
        <p:spPr>
          <a:xfrm rot="5400000">
            <a:off x="10774535" y="5995303"/>
            <a:ext cx="1355438" cy="829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5" name="Google Shape;2135;p72">
            <a:hlinkClick r:id="" action="ppaction://noaction"/>
          </p:cNvPr>
          <p:cNvSpPr/>
          <p:nvPr/>
        </p:nvSpPr>
        <p:spPr>
          <a:xfrm rot="5400000">
            <a:off x="10828406" y="4701436"/>
            <a:ext cx="1247706" cy="829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6" name="Google Shape;2136;p72">
            <a:hlinkClick r:id="rId4" action="ppaction://hlinksldjump"/>
          </p:cNvPr>
          <p:cNvSpPr txBox="1"/>
          <p:nvPr/>
        </p:nvSpPr>
        <p:spPr>
          <a:xfrm>
            <a:off x="10892519" y="633899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EA4335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sz="1862" b="1" kern="0">
              <a:solidFill>
                <a:srgbClr val="EA433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7" name="Google Shape;2137;p72">
            <a:hlinkClick r:id="rId3" action="ppaction://hlinksldjump"/>
          </p:cNvPr>
          <p:cNvSpPr txBox="1"/>
          <p:nvPr/>
        </p:nvSpPr>
        <p:spPr>
          <a:xfrm>
            <a:off x="10892519" y="1972034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34A85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1862" b="1" kern="0">
              <a:solidFill>
                <a:srgbClr val="34A85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8" name="Google Shape;2138;p72">
            <a:hlinkClick r:id="" action="ppaction://noaction"/>
          </p:cNvPr>
          <p:cNvSpPr txBox="1"/>
          <p:nvPr/>
        </p:nvSpPr>
        <p:spPr>
          <a:xfrm>
            <a:off x="10892519" y="3201415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4D8CF5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1862" b="1" kern="0">
              <a:solidFill>
                <a:srgbClr val="4D8CF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9" name="Google Shape;2139;p72">
            <a:hlinkClick r:id="" action="ppaction://noaction"/>
          </p:cNvPr>
          <p:cNvSpPr txBox="1"/>
          <p:nvPr/>
        </p:nvSpPr>
        <p:spPr>
          <a:xfrm>
            <a:off x="10892519" y="4561871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FBBC05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1862" b="1" kern="0">
              <a:solidFill>
                <a:srgbClr val="FBBC0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40" name="Google Shape;2140;p72">
            <a:hlinkClick r:id="" action="ppaction://noaction"/>
          </p:cNvPr>
          <p:cNvSpPr txBox="1"/>
          <p:nvPr/>
        </p:nvSpPr>
        <p:spPr>
          <a:xfrm>
            <a:off x="10892519" y="5811165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EA4335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sz="1862" b="1" kern="0">
              <a:solidFill>
                <a:srgbClr val="EA433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45" name="Google Shape;2145;p72">
            <a:hlinkClick r:id="rId4" action="ppaction://hlinksldjump"/>
          </p:cNvPr>
          <p:cNvSpPr/>
          <p:nvPr/>
        </p:nvSpPr>
        <p:spPr>
          <a:xfrm>
            <a:off x="9637810" y="933989"/>
            <a:ext cx="283438" cy="260317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6" name="Google Shape;2146;p72">
            <a:hlinkClick r:id="" action="ppaction://hlinkshowjump?jump=nextslide"/>
          </p:cNvPr>
          <p:cNvSpPr/>
          <p:nvPr/>
        </p:nvSpPr>
        <p:spPr>
          <a:xfrm>
            <a:off x="10467665" y="933993"/>
            <a:ext cx="193399" cy="28634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7" name="Google Shape;2147;p72">
            <a:hlinkClick r:id="" action="ppaction://hlinkshowjump?jump=previousslide"/>
          </p:cNvPr>
          <p:cNvSpPr/>
          <p:nvPr/>
        </p:nvSpPr>
        <p:spPr>
          <a:xfrm rot="10800000">
            <a:off x="10075314" y="933996"/>
            <a:ext cx="193399" cy="28634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7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" grpId="0"/>
      <p:bldP spid="2130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1"/>
          <p:cNvGrpSpPr/>
          <p:nvPr/>
        </p:nvGrpSpPr>
        <p:grpSpPr>
          <a:xfrm>
            <a:off x="6563559" y="1489747"/>
            <a:ext cx="5598279" cy="5345555"/>
            <a:chOff x="4078565" y="847364"/>
            <a:chExt cx="4209122" cy="4019109"/>
          </a:xfrm>
        </p:grpSpPr>
        <p:sp>
          <p:nvSpPr>
            <p:cNvPr id="181" name="Google Shape;181;p21"/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1"/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4" name="Google Shape;184;p21"/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185" name="Google Shape;185;p21"/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1"/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1"/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1"/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1"/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1"/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1"/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1"/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1"/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1"/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1"/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1"/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1"/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1"/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1"/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1"/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1"/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1"/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1"/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1"/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1"/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1"/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1"/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1"/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1"/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1"/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1"/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1"/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1"/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1"/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1"/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1"/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1"/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1"/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1"/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1"/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1"/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1"/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1"/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1"/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1"/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1"/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1"/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232;p21"/>
              <p:cNvGrpSpPr/>
              <p:nvPr/>
            </p:nvGrpSpPr>
            <p:grpSpPr>
              <a:xfrm rot="4341851">
                <a:off x="7192285" y="3340903"/>
                <a:ext cx="550320" cy="381933"/>
                <a:chOff x="3272250" y="2015375"/>
                <a:chExt cx="291025" cy="242300"/>
              </a:xfrm>
            </p:grpSpPr>
            <p:sp>
              <p:nvSpPr>
                <p:cNvPr id="233" name="Google Shape;233;p21"/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21"/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21"/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21"/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21"/>
                <p:cNvSpPr/>
                <p:nvPr/>
              </p:nvSpPr>
              <p:spPr>
                <a:xfrm>
                  <a:off x="3365775" y="20592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21"/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21"/>
                <p:cNvSpPr/>
                <p:nvPr/>
              </p:nvSpPr>
              <p:spPr>
                <a:xfrm>
                  <a:off x="3355450" y="2083875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21"/>
                <p:cNvSpPr/>
                <p:nvPr/>
              </p:nvSpPr>
              <p:spPr>
                <a:xfrm>
                  <a:off x="3350225" y="20961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21"/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21"/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21"/>
                <p:cNvSpPr/>
                <p:nvPr/>
              </p:nvSpPr>
              <p:spPr>
                <a:xfrm>
                  <a:off x="3360010" y="202234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21"/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1"/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1"/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1"/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1"/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1"/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1"/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1"/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1"/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1"/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1"/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1"/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1"/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1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1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1"/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1"/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1"/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1"/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1"/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1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1"/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1"/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1"/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1"/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1"/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1"/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1"/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1"/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1"/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1"/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1"/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1"/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1"/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1"/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1"/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1"/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1"/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1"/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1"/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1"/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0" name="Google Shape;290;p21"/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291" name="Google Shape;291;p21"/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1"/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algn="ctr" defTabSz="1216122">
                  <a:buClr>
                    <a:srgbClr val="000000"/>
                  </a:buClr>
                </a:pPr>
                <a:r>
                  <a:rPr lang="es" sz="3192" kern="0">
                    <a:solidFill>
                      <a:srgbClr val="F4E9DF"/>
                    </a:solidFill>
                    <a:latin typeface="Anton"/>
                    <a:ea typeface="Anton"/>
                    <a:cs typeface="Anton"/>
                    <a:sym typeface="Anton"/>
                  </a:rPr>
                  <a:t>GREEN</a:t>
                </a:r>
                <a:endParaRPr sz="3192" kern="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293" name="Google Shape;293;p21"/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1"/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1"/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1"/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1"/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1"/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1"/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1"/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1"/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1"/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1"/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1"/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05" name="Google Shape;305;p21"/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306" name="Google Shape;306;p21"/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21"/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21"/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21"/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0" name="Google Shape;310;p21"/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1"/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1"/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1"/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1"/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1"/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1"/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1"/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1"/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1"/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1"/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1"/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7" name="Google Shape;327;p21"/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328" name="Google Shape;328;p21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1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1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1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1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1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1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1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1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1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1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1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1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1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1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1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1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1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1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1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1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1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1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1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1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1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1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1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1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30707" y="218066"/>
            <a:ext cx="67706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Black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6600" dirty="0" smtClean="0">
                <a:latin typeface=".VnBlack" panose="020B7200000000000000" pitchFamily="34" charset="0"/>
                <a:cs typeface="Times New Roman" panose="02020603050405020304" pitchFamily="18" charset="0"/>
              </a:rPr>
              <a:t>. GRAMMAR</a:t>
            </a:r>
            <a:endParaRPr lang="en-US" sz="6600" dirty="0"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4" y="1489747"/>
            <a:ext cx="6664102" cy="53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3119" y="1828800"/>
            <a:ext cx="1097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lived / We / here / since/ have / 2000.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has / He / just/ eaten / breakfast.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81000"/>
            <a:ext cx="1226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the words in the correct order to make correct sentences.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088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412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61839" cy="680095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28119" y="304800"/>
            <a:ext cx="7315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present perfect tense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8319" y="1295400"/>
            <a:ext cx="2590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518" y="3392854"/>
            <a:ext cx="27051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Usage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0368" y="5166361"/>
            <a:ext cx="2819400" cy="761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519" y="6016578"/>
            <a:ext cx="3190875" cy="7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Gifts for teachers</a:t>
            </a:r>
            <a:endParaRPr lang="en-US" sz="106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193" y="3200386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766922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8595519" y="5943614"/>
            <a:ext cx="3352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 Rules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676" y="3200387"/>
            <a:ext cx="4742570" cy="35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2131518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2119" y="304800"/>
            <a:ext cx="35814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 Rules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9719" y="1447800"/>
            <a:ext cx="6477000" cy="510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Divide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class into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teams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Choose a flower and answers the question correctly for 10 points.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team has the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 answer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correctly for 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Take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turns choosing flowers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with the higher score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52" y="0"/>
            <a:ext cx="5659266" cy="7170420"/>
          </a:xfrm>
          <a:prstGeom prst="rect">
            <a:avLst/>
          </a:prstGeom>
        </p:spPr>
      </p:pic>
      <p:pic>
        <p:nvPicPr>
          <p:cNvPr id="8" name="Picture 7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7127761" y="3842394"/>
            <a:ext cx="1306106" cy="1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9275247" y="669147"/>
            <a:ext cx="1143000" cy="136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8611143" y="3568841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535581" y="1980569"/>
            <a:ext cx="1290145" cy="11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242305" y="3915679"/>
            <a:ext cx="1263765" cy="12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7548723" y="1639248"/>
            <a:ext cx="1201285" cy="121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7127761" y="898368"/>
            <a:ext cx="2099612" cy="489263"/>
          </a:xfrm>
          <a:prstGeom prst="wedgeRoundRectCallout">
            <a:avLst>
              <a:gd name="adj1" fmla="val -15709"/>
              <a:gd name="adj2" fmla="val 17021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Flowers have good points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750506" y="3045107"/>
            <a:ext cx="1626487" cy="703176"/>
          </a:xfrm>
          <a:prstGeom prst="wedgeRoundRectCallout">
            <a:avLst>
              <a:gd name="adj1" fmla="val -6827"/>
              <a:gd name="adj2" fmla="val 96138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hardworking flowers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0317350" y="372215"/>
            <a:ext cx="1814168" cy="628015"/>
          </a:xfrm>
          <a:prstGeom prst="wedgeRoundRectCallout">
            <a:avLst>
              <a:gd name="adj1" fmla="val -47123"/>
              <a:gd name="adj2" fmla="val 8047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Kind flowers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0664614" y="1552949"/>
            <a:ext cx="1506790" cy="809781"/>
          </a:xfrm>
          <a:prstGeom prst="wedgeRoundRectCallout">
            <a:avLst>
              <a:gd name="adj1" fmla="val -51742"/>
              <a:gd name="adj2" fmla="val 69038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gratitude flowers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0467540" y="3033848"/>
            <a:ext cx="1524667" cy="790303"/>
          </a:xfrm>
          <a:prstGeom prst="wedgeRoundRectCallout">
            <a:avLst>
              <a:gd name="adj1" fmla="val -4272"/>
              <a:gd name="adj2" fmla="val 91315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polite flowers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8522934" y="2910405"/>
            <a:ext cx="1464335" cy="577857"/>
          </a:xfrm>
          <a:prstGeom prst="wedgeRoundRectCallout">
            <a:avLst>
              <a:gd name="adj1" fmla="val 5528"/>
              <a:gd name="adj2" fmla="val 88359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obedient flowers</a:t>
            </a:r>
          </a:p>
        </p:txBody>
      </p:sp>
    </p:spTree>
    <p:extLst>
      <p:ext uri="{BB962C8B-B14F-4D97-AF65-F5344CB8AC3E}">
        <p14:creationId xmlns:p14="http://schemas.microsoft.com/office/powerpoint/2010/main" val="88558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97" y="0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81" y="2627019"/>
            <a:ext cx="3204262" cy="4149521"/>
          </a:xfrm>
          <a:prstGeom prst="rect">
            <a:avLst/>
          </a:prstGeom>
        </p:spPr>
      </p:pic>
      <p:pic>
        <p:nvPicPr>
          <p:cNvPr id="7" name="Picture 6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5186880" y="3226011"/>
            <a:ext cx="1306106" cy="1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8008938" y="533400"/>
            <a:ext cx="1143000" cy="136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103689" y="2489621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8753080" y="1910482"/>
            <a:ext cx="1563538" cy="14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artoon Flowers Stock Illustrations – 158,486 Cartoon Flowers Stock  Illustrations, Vectors &amp;amp; Clipart - Dreamstime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8497201" y="3333749"/>
            <a:ext cx="1518802" cy="15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5096138" y="1067607"/>
            <a:ext cx="1351239" cy="1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038053" y="423497"/>
            <a:ext cx="2646639" cy="599166"/>
          </a:xfrm>
          <a:prstGeom prst="wedgeRoundRectCallout">
            <a:avLst>
              <a:gd name="adj1" fmla="val -10628"/>
              <a:gd name="adj2" fmla="val 954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Flowers have good points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864197" y="2438401"/>
            <a:ext cx="2140522" cy="703176"/>
          </a:xfrm>
          <a:prstGeom prst="wedgeRoundRectCallout">
            <a:avLst>
              <a:gd name="adj1" fmla="val 30653"/>
              <a:gd name="adj2" fmla="val 96138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hardworking flowers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011993" y="439592"/>
            <a:ext cx="1814168" cy="628015"/>
          </a:xfrm>
          <a:prstGeom prst="wedgeRoundRectCallout">
            <a:avLst>
              <a:gd name="adj1" fmla="val -47123"/>
              <a:gd name="adj2" fmla="val 8047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Kind flowers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0055554" y="1326667"/>
            <a:ext cx="1506790" cy="809781"/>
          </a:xfrm>
          <a:prstGeom prst="wedgeRoundRectCallout">
            <a:avLst>
              <a:gd name="adj1" fmla="val -44662"/>
              <a:gd name="adj2" fmla="val 104796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gratitude flowers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9992604" y="3172194"/>
            <a:ext cx="1524667" cy="790303"/>
          </a:xfrm>
          <a:prstGeom prst="wedgeRoundRectCallout">
            <a:avLst>
              <a:gd name="adj1" fmla="val -60247"/>
              <a:gd name="adj2" fmla="val 56604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polite flowers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6517484" y="1653885"/>
            <a:ext cx="1624893" cy="857620"/>
          </a:xfrm>
          <a:prstGeom prst="wedgeRoundRectCallout">
            <a:avLst>
              <a:gd name="adj1" fmla="val 5528"/>
              <a:gd name="adj2" fmla="val 88359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obedient flowers</a:t>
            </a:r>
          </a:p>
        </p:txBody>
      </p:sp>
      <p:pic>
        <p:nvPicPr>
          <p:cNvPr id="5" name="Picture 4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05905" y="4489238"/>
            <a:ext cx="4978465" cy="2934017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005681" y="41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3208" numSld="99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05319" y="12742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have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just found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just found</a:t>
            </a:r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as just found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478" y="140837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Question 1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557" y="1253357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………a suitable solution to the problem.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77897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nvented / have created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ave created/ invented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invented/ has created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2513" y="292901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Question 2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318" y="1355847"/>
            <a:ext cx="11120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people ………the first computer, they ………. many more interesting inventions.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19" y="1455454"/>
            <a:ext cx="1094565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woman in very angry because her son ………. his smart phone.</a:t>
            </a:r>
            <a:endParaRPr lang="en-US" dirty="0"/>
          </a:p>
        </p:txBody>
      </p:sp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56528" y="152400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42219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as lost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ave lost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4281888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259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lost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9255" y="16769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Question 3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03" y="190500"/>
            <a:ext cx="10945654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A Brief History of the Internet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6919" cy="6126164"/>
          </a:xfrm>
        </p:spPr>
      </p:pic>
    </p:spTree>
    <p:extLst>
      <p:ext uri="{BB962C8B-B14F-4D97-AF65-F5344CB8AC3E}">
        <p14:creationId xmlns:p14="http://schemas.microsoft.com/office/powerpoint/2010/main" val="17196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48762" y="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49317" y="54792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ave learnt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5539188"/>
            <a:ext cx="798097" cy="7827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93441" y="146956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Question 4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962" y="1323065"/>
            <a:ext cx="982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Supply the correct form of verb.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(learn)……………..English for 9 years.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92" y="1482181"/>
            <a:ext cx="1094565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Find a mistake in this sentence.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80319" y="16147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Question 5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919619" y="1451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22392" y="3048000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My school  just has installed TVs in the classrooms.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4319" y="53340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has installed</a:t>
            </a:r>
          </a:p>
        </p:txBody>
      </p:sp>
    </p:spTree>
    <p:extLst>
      <p:ext uri="{BB962C8B-B14F-4D97-AF65-F5344CB8AC3E}">
        <p14:creationId xmlns:p14="http://schemas.microsoft.com/office/powerpoint/2010/main" val="21892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19" y="1465680"/>
            <a:ext cx="1094565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 a mistake in this sentence.</a:t>
            </a:r>
            <a:br>
              <a:rPr lang="en-US" dirty="0" smtClean="0"/>
            </a:br>
            <a:r>
              <a:rPr lang="en-US" dirty="0" smtClean="0"/>
              <a:t>I have taught here for 2021.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05060" y="243914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Question 6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10946319" y="74531"/>
            <a:ext cx="1187369" cy="12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61838" cy="4382080"/>
          </a:xfrm>
          <a:prstGeom prst="rect">
            <a:avLst/>
          </a:prstGeom>
          <a:solidFill>
            <a:srgbClr val="BD1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88" y="-533400"/>
            <a:ext cx="9296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3566320" y="4382080"/>
            <a:ext cx="4562936" cy="2437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9519" y="1483154"/>
            <a:ext cx="640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4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Gerunds and to-infinitives</a:t>
            </a:r>
            <a:endParaRPr lang="en-US" sz="4000" b="1" dirty="0">
              <a:solidFill>
                <a:srgbClr val="034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319" y="1709670"/>
            <a:ext cx="1173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fford, love, agree, ask, hate, enjoy, want, finish, mind, suggest, avoid, can’t help, plan, hope, learn, allow, decide, remember, stop , postpone, should , practice, consider , like , may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817" y="152400"/>
            <a:ext cx="11734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verbs followed by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V-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To-infinitive or both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133377"/>
              </p:ext>
            </p:extLst>
          </p:nvPr>
        </p:nvGraphicFramePr>
        <p:xfrm>
          <a:off x="327815" y="4373686"/>
          <a:ext cx="1154430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1">
                  <a:extLst>
                    <a:ext uri="{9D8B030D-6E8A-4147-A177-3AD203B41FA5}">
                      <a16:colId xmlns:a16="http://schemas.microsoft.com/office/drawing/2014/main" val="3781818623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3713181939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3057087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-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- infinitives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Both 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921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016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979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3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61452"/>
              </p:ext>
            </p:extLst>
          </p:nvPr>
        </p:nvGraphicFramePr>
        <p:xfrm>
          <a:off x="746919" y="914400"/>
          <a:ext cx="107442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396285819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495209065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60677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V-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–  infinitives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62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enjoy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afford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love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476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finish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hate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610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ask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6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suggest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want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69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avoid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98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can’t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help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18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postpone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51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practice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allow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001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consider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decide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640264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746919" y="15240"/>
            <a:ext cx="6477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Suggested answers 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602529"/>
              </p:ext>
            </p:extLst>
          </p:nvPr>
        </p:nvGraphicFramePr>
        <p:xfrm>
          <a:off x="343375" y="1676400"/>
          <a:ext cx="11430000" cy="3537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9945">
                  <a:extLst>
                    <a:ext uri="{9D8B030D-6E8A-4147-A177-3AD203B41FA5}">
                      <a16:colId xmlns:a16="http://schemas.microsoft.com/office/drawing/2014/main" val="1989271396"/>
                    </a:ext>
                  </a:extLst>
                </a:gridCol>
                <a:gridCol w="1689655">
                  <a:extLst>
                    <a:ext uri="{9D8B030D-6E8A-4147-A177-3AD203B41FA5}">
                      <a16:colId xmlns:a16="http://schemas.microsoft.com/office/drawing/2014/main" val="248551876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0785421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86674043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84064996"/>
                    </a:ext>
                  </a:extLst>
                </a:gridCol>
              </a:tblGrid>
              <a:tr h="709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admit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delay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keep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quit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8377192"/>
                  </a:ext>
                </a:extLst>
              </a:tr>
              <a:tr h="709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advise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deny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9371836"/>
                  </a:ext>
                </a:extLst>
              </a:tr>
              <a:tr h="709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avoid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discuss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miss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report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680914"/>
                  </a:ext>
                </a:extLst>
              </a:tr>
              <a:tr h="69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can’t help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enjoy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postpone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6064259"/>
                  </a:ext>
                </a:extLst>
              </a:tr>
              <a:tr h="709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consider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finish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practice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suggest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902466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7976" y="228600"/>
            <a:ext cx="7429343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verbs followed by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V-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519" y="5715000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We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34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football.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7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646647"/>
              </p:ext>
            </p:extLst>
          </p:nvPr>
        </p:nvGraphicFramePr>
        <p:xfrm>
          <a:off x="608094" y="1828802"/>
          <a:ext cx="10945651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8884">
                  <a:extLst>
                    <a:ext uri="{9D8B030D-6E8A-4147-A177-3AD203B41FA5}">
                      <a16:colId xmlns:a16="http://schemas.microsoft.com/office/drawing/2014/main" val="106370285"/>
                    </a:ext>
                  </a:extLst>
                </a:gridCol>
                <a:gridCol w="2188884">
                  <a:extLst>
                    <a:ext uri="{9D8B030D-6E8A-4147-A177-3AD203B41FA5}">
                      <a16:colId xmlns:a16="http://schemas.microsoft.com/office/drawing/2014/main" val="2034113702"/>
                    </a:ext>
                  </a:extLst>
                </a:gridCol>
                <a:gridCol w="2188884">
                  <a:extLst>
                    <a:ext uri="{9D8B030D-6E8A-4147-A177-3AD203B41FA5}">
                      <a16:colId xmlns:a16="http://schemas.microsoft.com/office/drawing/2014/main" val="3104627813"/>
                    </a:ext>
                  </a:extLst>
                </a:gridCol>
                <a:gridCol w="2188884">
                  <a:extLst>
                    <a:ext uri="{9D8B030D-6E8A-4147-A177-3AD203B41FA5}">
                      <a16:colId xmlns:a16="http://schemas.microsoft.com/office/drawing/2014/main" val="4187006202"/>
                    </a:ext>
                  </a:extLst>
                </a:gridCol>
                <a:gridCol w="2190115">
                  <a:extLst>
                    <a:ext uri="{9D8B030D-6E8A-4147-A177-3AD203B41FA5}">
                      <a16:colId xmlns:a16="http://schemas.microsoft.com/office/drawing/2014/main" val="3123574778"/>
                    </a:ext>
                  </a:extLst>
                </a:gridCol>
              </a:tblGrid>
              <a:tr h="499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afford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choose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want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022590"/>
                  </a:ext>
                </a:extLst>
              </a:tr>
              <a:tr h="499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decide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promise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wish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2083988"/>
                  </a:ext>
                </a:extLst>
              </a:tr>
              <a:tr h="499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arrange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refuse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would like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7986056"/>
                  </a:ext>
                </a:extLst>
              </a:tr>
              <a:tr h="499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ask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would love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8287549"/>
                  </a:ext>
                </a:extLst>
              </a:tr>
              <a:tr h="499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threaten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9592690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verbs followed by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To-infinitive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092" y="5059366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We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34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go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the movie theater.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5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8483"/>
            <a:ext cx="12180840" cy="6841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554" y="549251"/>
            <a:ext cx="1951732" cy="7149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37094" y="2699719"/>
            <a:ext cx="2498203" cy="9151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357002" y="590297"/>
            <a:ext cx="3466841" cy="828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387" b="1" dirty="0">
                <a:ln w="31750">
                  <a:solidFill>
                    <a:schemeClr val="bg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PLAY GAME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7505" y="540563"/>
            <a:ext cx="2888687" cy="10581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7511" y="157511"/>
            <a:ext cx="3934370" cy="14412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656" y="2593074"/>
            <a:ext cx="1425716" cy="522263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85686" y="8484"/>
            <a:ext cx="826467" cy="8264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90003" y="1015626"/>
            <a:ext cx="881069" cy="2755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795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4479" y="2455254"/>
            <a:ext cx="8520310" cy="1320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980" dirty="0">
                <a:solidFill>
                  <a:schemeClr val="accent2"/>
                </a:solidFill>
                <a:latin typeface="iCiel Cadena" panose="02000503000000020004" charset="0"/>
              </a:rPr>
              <a:t>RESCUE THE FARM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3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  <p:bldP spid="2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28085" y="254060"/>
            <a:ext cx="9463431" cy="317494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3372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591" dirty="0" smtClean="0">
                  <a:solidFill>
                    <a:schemeClr val="accent6"/>
                  </a:solidFill>
                  <a:latin typeface="+mj-lt"/>
                </a:rPr>
                <a:t>1. Many </a:t>
              </a:r>
              <a:r>
                <a:rPr lang="en-US" sz="3591" dirty="0">
                  <a:solidFill>
                    <a:schemeClr val="accent6"/>
                  </a:solidFill>
                  <a:latin typeface="+mj-lt"/>
                </a:rPr>
                <a:t>children enjoy…….modern devices nowadays.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57" y="639990"/>
            <a:ext cx="1824276" cy="142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53" y="1836280"/>
            <a:ext cx="1615687" cy="4443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352" y="4693775"/>
            <a:ext cx="1476896" cy="1520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16" y="4782729"/>
            <a:ext cx="1350758" cy="1491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003" y="4666289"/>
            <a:ext cx="1350385" cy="161873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3283" y="1363932"/>
            <a:ext cx="486157" cy="48615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0934" y="3429000"/>
            <a:ext cx="4666112" cy="1546089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20187" y="3989903"/>
              <a:ext cx="724557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use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49655" y="3353878"/>
            <a:ext cx="4556114" cy="167413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4743" y="3989903"/>
              <a:ext cx="1391214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use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2514" y="5124842"/>
            <a:ext cx="4694531" cy="1546089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00912" y="5635627"/>
              <a:ext cx="1763110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using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27312" y="5085582"/>
            <a:ext cx="4578457" cy="15446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84413" y="5635627"/>
              <a:ext cx="1211870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using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468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Khi đến mỗi Slide, thầy cô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nhấp chuột trái 1 lần hoặc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7270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19105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793">
                <a:solidFill>
                  <a:schemeClr val="tx1"/>
                </a:solidFill>
              </a:rPr>
            </a:br>
            <a:r>
              <a:rPr lang="en-US" sz="2793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999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2"/>
          <p:cNvSpPr/>
          <p:nvPr/>
        </p:nvSpPr>
        <p:spPr>
          <a:xfrm>
            <a:off x="1452389" y="800604"/>
            <a:ext cx="521574" cy="516878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9" name="Google Shape;2129;p72"/>
          <p:cNvSpPr txBox="1">
            <a:spLocks noGrp="1"/>
          </p:cNvSpPr>
          <p:nvPr>
            <p:ph type="title"/>
          </p:nvPr>
        </p:nvSpPr>
        <p:spPr>
          <a:xfrm>
            <a:off x="517679" y="705799"/>
            <a:ext cx="10518232" cy="632432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ctr" anchorCtr="0">
            <a:no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atching a video and answer the questions 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" name="Google Shape;2130;p72"/>
          <p:cNvSpPr txBox="1">
            <a:spLocks noGrp="1"/>
          </p:cNvSpPr>
          <p:nvPr>
            <p:ph type="subTitle" idx="1"/>
          </p:nvPr>
        </p:nvSpPr>
        <p:spPr>
          <a:xfrm>
            <a:off x="1127919" y="2096160"/>
            <a:ext cx="9764600" cy="40052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spcFirstLastPara="1" vert="horz" wrap="square" lIns="121598" tIns="121598" rIns="121598" bIns="121598" rtlCol="0" anchor="ctr" anchorCtr="0">
            <a:noAutofit/>
          </a:bodyPr>
          <a:lstStyle/>
          <a:p>
            <a:pPr marL="514350" indent="-514350" algn="l">
              <a:buAutoNum type="arabicPeriod"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this video about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l">
              <a:buAutoNum type="arabicPeriod"/>
            </a:pP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time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etworks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appeared.</a:t>
            </a:r>
          </a:p>
          <a:p>
            <a:pPr marL="0" indent="0" algn="l"/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2131" name="Google Shape;2131;p72">
            <a:hlinkClick r:id="rId5" action="ppaction://hlinksldjump"/>
          </p:cNvPr>
          <p:cNvSpPr/>
          <p:nvPr/>
        </p:nvSpPr>
        <p:spPr>
          <a:xfrm rot="5400000">
            <a:off x="10820432" y="2079252"/>
            <a:ext cx="1263666" cy="82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2" name="Google Shape;2132;p72">
            <a:hlinkClick r:id="rId6" action="ppaction://hlinksldjump"/>
          </p:cNvPr>
          <p:cNvSpPr/>
          <p:nvPr/>
        </p:nvSpPr>
        <p:spPr>
          <a:xfrm rot="5400000">
            <a:off x="10774535" y="792771"/>
            <a:ext cx="1355438" cy="829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3" name="Google Shape;2133;p72">
            <a:hlinkClick r:id="" action="ppaction://noaction"/>
          </p:cNvPr>
          <p:cNvSpPr/>
          <p:nvPr/>
        </p:nvSpPr>
        <p:spPr>
          <a:xfrm rot="5400000">
            <a:off x="10758774" y="3383624"/>
            <a:ext cx="1386960" cy="82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4" name="Google Shape;2134;p72">
            <a:hlinkClick r:id="" action="ppaction://noaction"/>
          </p:cNvPr>
          <p:cNvSpPr/>
          <p:nvPr/>
        </p:nvSpPr>
        <p:spPr>
          <a:xfrm rot="5400000">
            <a:off x="10774535" y="5995303"/>
            <a:ext cx="1355438" cy="829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5" name="Google Shape;2135;p72">
            <a:hlinkClick r:id="" action="ppaction://noaction"/>
          </p:cNvPr>
          <p:cNvSpPr/>
          <p:nvPr/>
        </p:nvSpPr>
        <p:spPr>
          <a:xfrm rot="5400000">
            <a:off x="10828406" y="4701436"/>
            <a:ext cx="1247706" cy="829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6" name="Google Shape;2136;p72">
            <a:hlinkClick r:id="rId6" action="ppaction://hlinksldjump"/>
          </p:cNvPr>
          <p:cNvSpPr txBox="1"/>
          <p:nvPr/>
        </p:nvSpPr>
        <p:spPr>
          <a:xfrm>
            <a:off x="10892519" y="633899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EA4335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sz="1862" b="1" kern="0">
              <a:solidFill>
                <a:srgbClr val="EA433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7" name="Google Shape;2137;p72">
            <a:hlinkClick r:id="rId5" action="ppaction://hlinksldjump"/>
          </p:cNvPr>
          <p:cNvSpPr txBox="1"/>
          <p:nvPr/>
        </p:nvSpPr>
        <p:spPr>
          <a:xfrm>
            <a:off x="10892519" y="1972034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34A85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1862" b="1" kern="0">
              <a:solidFill>
                <a:srgbClr val="34A85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8" name="Google Shape;2138;p72">
            <a:hlinkClick r:id="" action="ppaction://noaction"/>
          </p:cNvPr>
          <p:cNvSpPr txBox="1"/>
          <p:nvPr/>
        </p:nvSpPr>
        <p:spPr>
          <a:xfrm>
            <a:off x="10892519" y="3201415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4D8CF5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1862" b="1" kern="0">
              <a:solidFill>
                <a:srgbClr val="4D8CF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9" name="Google Shape;2139;p72">
            <a:hlinkClick r:id="" action="ppaction://noaction"/>
          </p:cNvPr>
          <p:cNvSpPr txBox="1"/>
          <p:nvPr/>
        </p:nvSpPr>
        <p:spPr>
          <a:xfrm>
            <a:off x="10892519" y="4561871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FBBC05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1862" b="1" kern="0">
              <a:solidFill>
                <a:srgbClr val="FBBC0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40" name="Google Shape;2140;p72">
            <a:hlinkClick r:id="" action="ppaction://noaction"/>
          </p:cNvPr>
          <p:cNvSpPr txBox="1"/>
          <p:nvPr/>
        </p:nvSpPr>
        <p:spPr>
          <a:xfrm>
            <a:off x="10892519" y="5811165"/>
            <a:ext cx="585747" cy="3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r" defTabSz="1216122">
              <a:buClr>
                <a:srgbClr val="000000"/>
              </a:buClr>
            </a:pPr>
            <a:r>
              <a:rPr lang="en" sz="1862" b="1" kern="0">
                <a:solidFill>
                  <a:srgbClr val="EA4335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sz="1862" b="1" kern="0">
              <a:solidFill>
                <a:srgbClr val="EA433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45" name="Google Shape;2145;p72">
            <a:hlinkClick r:id="rId6" action="ppaction://hlinksldjump"/>
          </p:cNvPr>
          <p:cNvSpPr/>
          <p:nvPr/>
        </p:nvSpPr>
        <p:spPr>
          <a:xfrm>
            <a:off x="9637810" y="933989"/>
            <a:ext cx="283438" cy="260317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6" name="Google Shape;2146;p72">
            <a:hlinkClick r:id="" action="ppaction://hlinkshowjump?jump=nextslide"/>
          </p:cNvPr>
          <p:cNvSpPr/>
          <p:nvPr/>
        </p:nvSpPr>
        <p:spPr>
          <a:xfrm>
            <a:off x="10467665" y="933993"/>
            <a:ext cx="193399" cy="28634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7" name="Google Shape;2147;p72">
            <a:hlinkClick r:id="" action="ppaction://hlinkshowjump?jump=previousslide"/>
          </p:cNvPr>
          <p:cNvSpPr/>
          <p:nvPr/>
        </p:nvSpPr>
        <p:spPr>
          <a:xfrm rot="10800000">
            <a:off x="10075314" y="933996"/>
            <a:ext cx="193399" cy="28634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Video-dong-ho-dem-nguoc-trong-powerpoint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0513" y="1407793"/>
            <a:ext cx="3734594" cy="2800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82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29" grpId="0"/>
      <p:bldP spid="2130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28085" y="254060"/>
            <a:ext cx="9463431" cy="317494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686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591" dirty="0" smtClean="0">
                  <a:solidFill>
                    <a:schemeClr val="accent6"/>
                  </a:solidFill>
                  <a:latin typeface="+mj-lt"/>
                </a:rPr>
                <a:t>2. I </a:t>
              </a:r>
              <a:r>
                <a:rPr lang="en-US" sz="3591" dirty="0">
                  <a:solidFill>
                    <a:schemeClr val="accent6"/>
                  </a:solidFill>
                  <a:latin typeface="+mj-lt"/>
                </a:rPr>
                <a:t>decide ………..computer science at university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57" y="639990"/>
            <a:ext cx="1824276" cy="142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53" y="1836280"/>
            <a:ext cx="1615687" cy="4443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352" y="4693775"/>
            <a:ext cx="1476896" cy="1520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16" y="4782729"/>
            <a:ext cx="1350758" cy="1491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003" y="4666289"/>
            <a:ext cx="1350385" cy="161873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3283" y="1363932"/>
            <a:ext cx="486157" cy="48615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0934" y="3429000"/>
            <a:ext cx="4666112" cy="1546089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39065" y="3989903"/>
              <a:ext cx="1686807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study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49655" y="3353878"/>
            <a:ext cx="4556114" cy="167413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676229" y="3989903"/>
              <a:ext cx="2028248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studies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2514" y="5124842"/>
            <a:ext cx="4694531" cy="1546089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01296" y="5635627"/>
              <a:ext cx="1762341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studying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27312" y="5085582"/>
            <a:ext cx="4578457" cy="15446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530688" y="5635627"/>
              <a:ext cx="2319321" cy="615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</a:t>
              </a:r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studying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468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Khi đến mỗi Slide, thầy cô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nhấp chuột trái 1 lần hoặc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7270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19105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793">
                <a:solidFill>
                  <a:schemeClr val="tx1"/>
                </a:solidFill>
              </a:rPr>
            </a:br>
            <a:r>
              <a:rPr lang="en-US" sz="2793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8250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28085" y="254060"/>
            <a:ext cx="9463431" cy="317494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340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591" dirty="0" smtClean="0">
                  <a:solidFill>
                    <a:schemeClr val="accent6"/>
                  </a:solidFill>
                  <a:latin typeface="+mj-lt"/>
                </a:rPr>
                <a:t>3. …………</a:t>
              </a:r>
              <a:r>
                <a:rPr lang="en-US" sz="3591" dirty="0">
                  <a:solidFill>
                    <a:schemeClr val="accent6"/>
                  </a:solidFill>
                  <a:latin typeface="+mj-lt"/>
                </a:rPr>
                <a:t>language games on the smartphone is fun.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57" y="639990"/>
            <a:ext cx="1824276" cy="142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53" y="1836280"/>
            <a:ext cx="1615687" cy="4443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352" y="4693775"/>
            <a:ext cx="1476896" cy="1520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16" y="4782729"/>
            <a:ext cx="1350758" cy="1491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003" y="4666289"/>
            <a:ext cx="1350385" cy="161873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3283" y="1363932"/>
            <a:ext cx="486157" cy="48615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0934" y="3429000"/>
            <a:ext cx="4666112" cy="1546089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359299" y="3989903"/>
              <a:ext cx="1201978" cy="615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99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Plays</a:t>
              </a:r>
              <a:endParaRPr lang="en-US" sz="399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49655" y="3353878"/>
            <a:ext cx="4556114" cy="167413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52907" y="3989903"/>
              <a:ext cx="1474891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Playing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2514" y="5124842"/>
            <a:ext cx="4694531" cy="1546089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47952" y="5635627"/>
              <a:ext cx="2069028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playing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27312" y="5085582"/>
            <a:ext cx="4578457" cy="15446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69374" y="5635627"/>
              <a:ext cx="1641946" cy="615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</a:t>
              </a:r>
              <a:r>
                <a:rPr lang="en-US" sz="399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plays</a:t>
              </a:r>
              <a:endParaRPr lang="en-US" sz="399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468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Khi đến mỗi Slide, thầy cô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nhấp chuột trái 1 lần hoặc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7270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19105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793">
                <a:solidFill>
                  <a:schemeClr val="tx1"/>
                </a:solidFill>
              </a:rPr>
            </a:br>
            <a:r>
              <a:rPr lang="en-US" sz="2793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765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28085" y="254060"/>
            <a:ext cx="9463431" cy="317494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686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591" dirty="0" smtClean="0">
                  <a:solidFill>
                    <a:schemeClr val="accent6"/>
                  </a:solidFill>
                  <a:latin typeface="+mj-lt"/>
                </a:rPr>
                <a:t>4. It </a:t>
              </a:r>
              <a:r>
                <a:rPr lang="en-US" sz="3591" dirty="0">
                  <a:solidFill>
                    <a:schemeClr val="accent6"/>
                  </a:solidFill>
                  <a:latin typeface="+mj-lt"/>
                </a:rPr>
                <a:t>is very convenient …….with a smartphone.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57" y="639990"/>
            <a:ext cx="1824276" cy="142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53" y="1836280"/>
            <a:ext cx="1615687" cy="4443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352" y="4693775"/>
            <a:ext cx="1476896" cy="1520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16" y="4782729"/>
            <a:ext cx="1350758" cy="1491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003" y="4666289"/>
            <a:ext cx="1350385" cy="161873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3283" y="1363932"/>
            <a:ext cx="486157" cy="48615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0934" y="3429000"/>
            <a:ext cx="4666112" cy="1546089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314683" y="3989903"/>
              <a:ext cx="1135567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study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49655" y="3353878"/>
            <a:ext cx="4556114" cy="167413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51848" y="3989903"/>
              <a:ext cx="1477006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studies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2514" y="5124842"/>
            <a:ext cx="4694531" cy="1546089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39064" y="5635627"/>
              <a:ext cx="1686807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to study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27312" y="5085582"/>
            <a:ext cx="4578457" cy="15446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09177" y="5635627"/>
              <a:ext cx="1762341" cy="6140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studying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468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Khi đến mỗi Slide, thầy cô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nhấp chuột trái 1 lần hoặc</a:t>
            </a:r>
            <a:br>
              <a:rPr lang="en-US" sz="2394">
                <a:solidFill>
                  <a:schemeClr val="tx1"/>
                </a:solidFill>
              </a:rPr>
            </a:br>
            <a:r>
              <a:rPr lang="en-US" sz="2394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72707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19105" y="7201827"/>
            <a:ext cx="4788724" cy="197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793">
                <a:solidFill>
                  <a:schemeClr val="tx1"/>
                </a:solidFill>
              </a:rPr>
            </a:br>
            <a:r>
              <a:rPr lang="en-US" sz="2793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5561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8483"/>
            <a:ext cx="12180840" cy="684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23" y="2136805"/>
            <a:ext cx="4236143" cy="40286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3871119" y="304800"/>
            <a:ext cx="8290719" cy="2736413"/>
            <a:chOff x="4467579" y="457200"/>
            <a:chExt cx="8311281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467579" y="457200"/>
              <a:ext cx="8311281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93132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387" dirty="0">
                  <a:solidFill>
                    <a:schemeClr val="accent6"/>
                  </a:solidFill>
                  <a:latin typeface="iCiel Cadena" panose="02000503000000020004" pitchFamily="50" charset="0"/>
                </a:rPr>
                <a:t>THANK YOU RESCUED US!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8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1551054" y="-702003"/>
            <a:ext cx="8674571" cy="8548395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5"/>
                </a:lnTo>
                <a:lnTo>
                  <a:pt x="0" y="12854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197"/>
          </a:p>
        </p:txBody>
      </p:sp>
      <p:sp>
        <p:nvSpPr>
          <p:cNvPr id="3" name="Freeform 3"/>
          <p:cNvSpPr/>
          <p:nvPr/>
        </p:nvSpPr>
        <p:spPr>
          <a:xfrm>
            <a:off x="3040460" y="1386563"/>
            <a:ext cx="6408434" cy="3598710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3"/>
                </a:lnTo>
                <a:lnTo>
                  <a:pt x="0" y="541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197"/>
          </a:p>
        </p:txBody>
      </p:sp>
      <p:sp>
        <p:nvSpPr>
          <p:cNvPr id="4" name="Freeform 4"/>
          <p:cNvSpPr/>
          <p:nvPr/>
        </p:nvSpPr>
        <p:spPr>
          <a:xfrm rot="-1133014">
            <a:off x="2816450" y="4193693"/>
            <a:ext cx="1505339" cy="1626594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197"/>
          </a:p>
        </p:txBody>
      </p:sp>
      <p:sp>
        <p:nvSpPr>
          <p:cNvPr id="5" name="Freeform 5"/>
          <p:cNvSpPr/>
          <p:nvPr/>
        </p:nvSpPr>
        <p:spPr>
          <a:xfrm rot="1893351">
            <a:off x="7447036" y="1286190"/>
            <a:ext cx="2726777" cy="1561700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09" y="0"/>
                </a:lnTo>
                <a:lnTo>
                  <a:pt x="4100309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197"/>
          </a:p>
        </p:txBody>
      </p:sp>
      <p:sp>
        <p:nvSpPr>
          <p:cNvPr id="6" name="TextBox 6"/>
          <p:cNvSpPr txBox="1"/>
          <p:nvPr/>
        </p:nvSpPr>
        <p:spPr>
          <a:xfrm>
            <a:off x="3204619" y="2292272"/>
            <a:ext cx="5752600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3"/>
              </a:lnSpc>
              <a:spcBef>
                <a:spcPct val="0"/>
              </a:spcBef>
            </a:pPr>
            <a:r>
              <a:rPr lang="en-US" sz="12152" dirty="0">
                <a:solidFill>
                  <a:srgbClr val="F7F5E9"/>
                </a:solidFill>
                <a:latin typeface="Bellaboo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663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eys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6519" y="2438400"/>
            <a:ext cx="9319138" cy="1948000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This video talks about History of The Internet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0319" y="2362200"/>
            <a:ext cx="480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1969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ARPANET founded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1974 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Telenet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 : TCP/TP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1982 : TCP/IP protocol suite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formalized and WAN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in Europe.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1983 : MILNET split off from ARPANET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1984 : First implementations of DNS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: sympolics.COM domain name registered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Mordern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Email Routing System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1987 : UUNET founded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1989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PSINet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founded, allows commercial traffic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 : WWW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public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0495" y="2362200"/>
            <a:ext cx="47472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 : Yahoo was created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Amazon.com online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retailer and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eBay online auction and shopping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 : Google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and Internet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Corporation for Assigned Names and Numbers (ICANN)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: Dot-com bubble bursts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Wordpress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launched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 : Facebook social networking site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 : YouTube video sharing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: Twitter microblogging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: HTTP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61838" cy="3733800"/>
          </a:xfrm>
          <a:prstGeom prst="rect">
            <a:avLst/>
          </a:prstGeom>
          <a:solidFill>
            <a:srgbClr val="BD1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9" y="-138238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13520" y="648734"/>
            <a:ext cx="1935320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Unit</a:t>
            </a:r>
            <a:endParaRPr lang="en-US" sz="44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10215" y="352618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5300" b="1" dirty="0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13732" y="545922"/>
            <a:ext cx="5019987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Inventions </a:t>
            </a:r>
            <a:endParaRPr lang="en-US" sz="72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4032584" y="3872038"/>
            <a:ext cx="4096671" cy="2947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319" y="2142031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: Lesson 2: Language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9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1"/>
          <p:cNvGrpSpPr/>
          <p:nvPr/>
        </p:nvGrpSpPr>
        <p:grpSpPr>
          <a:xfrm>
            <a:off x="6563559" y="1489747"/>
            <a:ext cx="5598279" cy="5345555"/>
            <a:chOff x="4078565" y="847364"/>
            <a:chExt cx="4209122" cy="4019109"/>
          </a:xfrm>
        </p:grpSpPr>
        <p:sp>
          <p:nvSpPr>
            <p:cNvPr id="181" name="Google Shape;181;p21"/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1"/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4" name="Google Shape;184;p21"/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185" name="Google Shape;185;p21"/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1"/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1"/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1"/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1"/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1"/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1"/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1"/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1"/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1"/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1"/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1"/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1"/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1"/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1"/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1"/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1"/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1"/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1"/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1"/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1"/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1"/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1"/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1"/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1"/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1"/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1"/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1"/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1"/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1"/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1"/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1"/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1"/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1"/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1"/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1"/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1"/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1"/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1"/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1"/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1"/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1"/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1"/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232;p21"/>
              <p:cNvGrpSpPr/>
              <p:nvPr/>
            </p:nvGrpSpPr>
            <p:grpSpPr>
              <a:xfrm rot="4341851">
                <a:off x="7192285" y="3340903"/>
                <a:ext cx="550320" cy="381933"/>
                <a:chOff x="3272250" y="2015375"/>
                <a:chExt cx="291025" cy="242300"/>
              </a:xfrm>
            </p:grpSpPr>
            <p:sp>
              <p:nvSpPr>
                <p:cNvPr id="233" name="Google Shape;233;p21"/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21"/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21"/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21"/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21"/>
                <p:cNvSpPr/>
                <p:nvPr/>
              </p:nvSpPr>
              <p:spPr>
                <a:xfrm>
                  <a:off x="3365775" y="20592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21"/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21"/>
                <p:cNvSpPr/>
                <p:nvPr/>
              </p:nvSpPr>
              <p:spPr>
                <a:xfrm>
                  <a:off x="3355450" y="2083875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21"/>
                <p:cNvSpPr/>
                <p:nvPr/>
              </p:nvSpPr>
              <p:spPr>
                <a:xfrm>
                  <a:off x="3350225" y="20961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21"/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21"/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21"/>
                <p:cNvSpPr/>
                <p:nvPr/>
              </p:nvSpPr>
              <p:spPr>
                <a:xfrm>
                  <a:off x="3360010" y="202234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21"/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1"/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1"/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1"/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1"/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1"/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1"/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1"/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1"/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1"/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1"/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1"/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1"/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1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1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1"/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1"/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1"/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1"/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1"/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1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1"/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1"/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1"/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1"/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1"/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1"/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1"/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1"/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1"/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1"/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1"/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1"/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1"/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1"/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1"/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1"/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1"/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1"/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1"/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1"/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0" name="Google Shape;290;p21"/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291" name="Google Shape;291;p21"/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1"/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algn="ctr" defTabSz="1216122">
                  <a:buClr>
                    <a:srgbClr val="000000"/>
                  </a:buClr>
                </a:pPr>
                <a:r>
                  <a:rPr lang="es" sz="3192" kern="0">
                    <a:solidFill>
                      <a:srgbClr val="F4E9DF"/>
                    </a:solidFill>
                    <a:latin typeface="Anton"/>
                    <a:ea typeface="Anton"/>
                    <a:cs typeface="Anton"/>
                    <a:sym typeface="Anton"/>
                  </a:rPr>
                  <a:t>GREEN</a:t>
                </a:r>
                <a:endParaRPr sz="3192" kern="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293" name="Google Shape;293;p21"/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1"/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1"/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1"/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1"/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1"/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1"/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1"/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1"/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1"/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1"/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1"/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05" name="Google Shape;305;p21"/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306" name="Google Shape;306;p21"/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21"/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21"/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21"/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2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0" name="Google Shape;310;p21"/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1"/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1"/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1"/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1"/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1"/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1"/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1"/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1"/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1"/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1"/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1"/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7" name="Google Shape;327;p21"/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328" name="Google Shape;328;p21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1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1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1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1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1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1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1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1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1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1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1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1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1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1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1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1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1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1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1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1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1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1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1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1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1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1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1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1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2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49314" y="418351"/>
            <a:ext cx="6436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.VnBlack" panose="020B7200000000000000" pitchFamily="34" charset="0"/>
                <a:cs typeface="Times New Roman" panose="02020603050405020304" pitchFamily="18" charset="0"/>
              </a:rPr>
              <a:t>A. PRONUNCIATION</a:t>
            </a:r>
            <a:endParaRPr lang="en-US" sz="4400" dirty="0"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15064" y="1616332"/>
            <a:ext cx="8020895" cy="24589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lack" panose="020B7200000000000000" pitchFamily="34" charset="0"/>
              </a:rPr>
              <a:t>Stress in </a:t>
            </a:r>
            <a:r>
              <a:rPr lang="en-US" sz="4000" b="1" dirty="0" smtClean="0">
                <a:latin typeface=".VnBlack" panose="020B7200000000000000" pitchFamily="34" charset="0"/>
              </a:rPr>
              <a:t>three-syllable </a:t>
            </a:r>
            <a:r>
              <a:rPr lang="en-US" sz="4000" b="1" dirty="0">
                <a:latin typeface=".VnBlack" panose="020B7200000000000000" pitchFamily="34" charset="0"/>
              </a:rPr>
              <a:t>nouns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787" y="12114"/>
            <a:ext cx="12161838" cy="6858000"/>
          </a:xfrm>
          <a:prstGeom prst="rect">
            <a:avLst/>
          </a:prstGeom>
        </p:spPr>
      </p:pic>
      <p:pic>
        <p:nvPicPr>
          <p:cNvPr id="3" name="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8946" y="2831514"/>
            <a:ext cx="609600" cy="6096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59398" y="1661319"/>
            <a:ext cx="4692252" cy="177979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Invention	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6113226" y="1356519"/>
            <a:ext cx="4692252" cy="177979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5400" dirty="0"/>
          </a:p>
        </p:txBody>
      </p:sp>
      <p:sp>
        <p:nvSpPr>
          <p:cNvPr id="8" name="Cloud 7"/>
          <p:cNvSpPr/>
          <p:nvPr/>
        </p:nvSpPr>
        <p:spPr>
          <a:xfrm>
            <a:off x="577771" y="4220213"/>
            <a:ext cx="4692252" cy="1779795"/>
          </a:xfrm>
          <a:prstGeom prst="cloud">
            <a:avLst/>
          </a:prstGeom>
          <a:solidFill>
            <a:srgbClr val="FF1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holiday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6397050" y="4111832"/>
            <a:ext cx="4692252" cy="1779795"/>
          </a:xfrm>
          <a:prstGeom prst="cloud">
            <a:avLst/>
          </a:prstGeom>
          <a:solidFill>
            <a:srgbClr val="71D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289719" y="281120"/>
            <a:ext cx="11568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pay attention to the stressed syllable in each word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1245</Words>
  <Application>Microsoft Office PowerPoint</Application>
  <PresentationFormat>Custom</PresentationFormat>
  <Paragraphs>308</Paragraphs>
  <Slides>44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SimSun</vt:lpstr>
      <vt:lpstr>.VnAristoteH</vt:lpstr>
      <vt:lpstr>.VnBlack</vt:lpstr>
      <vt:lpstr>.VnCooper</vt:lpstr>
      <vt:lpstr>Anton</vt:lpstr>
      <vt:lpstr>Arial</vt:lpstr>
      <vt:lpstr>Arial-Rounded</vt:lpstr>
      <vt:lpstr>Arrus-Black</vt:lpstr>
      <vt:lpstr>Barlow</vt:lpstr>
      <vt:lpstr>Barlow Semi Condensed</vt:lpstr>
      <vt:lpstr>Bellaboo</vt:lpstr>
      <vt:lpstr>Calibri</vt:lpstr>
      <vt:lpstr>iCiel Cadena</vt:lpstr>
      <vt:lpstr>Open Sans</vt:lpstr>
      <vt:lpstr>Times New Roman</vt:lpstr>
      <vt:lpstr>Ubuntu</vt:lpstr>
      <vt:lpstr>Office Theme</vt:lpstr>
      <vt:lpstr>PowerPoint Presentation</vt:lpstr>
      <vt:lpstr>Watching a video and answer the questions </vt:lpstr>
      <vt:lpstr>PowerPoint Presentation</vt:lpstr>
      <vt:lpstr>Watching a video and answer the questions </vt:lpstr>
      <vt:lpstr>Keys</vt:lpstr>
      <vt:lpstr>Keys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woman in very angry because her son ………. his smart phone.</vt:lpstr>
      <vt:lpstr>PowerPoint Presentation</vt:lpstr>
      <vt:lpstr>Find a mistake in this sentence.</vt:lpstr>
      <vt:lpstr>Find a mistake in this sentence. I have taught here for 2021.</vt:lpstr>
      <vt:lpstr>PowerPoint Presentation</vt:lpstr>
      <vt:lpstr>PowerPoint Presentation</vt:lpstr>
      <vt:lpstr>PowerPoint Presentation</vt:lpstr>
      <vt:lpstr>PowerPoint Presentation</vt:lpstr>
      <vt:lpstr>Some verbs followed by To-infinitive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FPTSHOP</cp:lastModifiedBy>
  <cp:revision>399</cp:revision>
  <dcterms:created xsi:type="dcterms:W3CDTF">2021-05-08T14:00:55Z</dcterms:created>
  <dcterms:modified xsi:type="dcterms:W3CDTF">2023-11-16T01:46:24Z</dcterms:modified>
</cp:coreProperties>
</file>