
<file path=[Content_Types].xml><?xml version="1.0" encoding="utf-8"?>
<Types xmlns="http://schemas.openxmlformats.org/package/2006/content-types">
  <Default Extension="jpeg" ContentType="image/jpeg"/>
  <Default Extension="mp3" ContentType="audio/m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4" r:id="rId2"/>
    <p:sldId id="273" r:id="rId3"/>
    <p:sldId id="362" r:id="rId4"/>
    <p:sldId id="357" r:id="rId5"/>
    <p:sldId id="380" r:id="rId6"/>
    <p:sldId id="373" r:id="rId7"/>
    <p:sldId id="377" r:id="rId8"/>
    <p:sldId id="374" r:id="rId9"/>
    <p:sldId id="369" r:id="rId10"/>
    <p:sldId id="334" r:id="rId11"/>
    <p:sldId id="325" r:id="rId12"/>
    <p:sldId id="317"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5983"/>
    <a:srgbClr val="01AEEF"/>
    <a:srgbClr val="D0DEEC"/>
    <a:srgbClr val="FF9801"/>
    <a:srgbClr val="EE8640"/>
    <a:srgbClr val="FFCCFF"/>
    <a:srgbClr val="A493C6"/>
    <a:srgbClr val="6593C3"/>
    <a:srgbClr val="F7DADE"/>
    <a:srgbClr val="0FB7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87" autoAdjust="0"/>
    <p:restoredTop sz="93972" autoAdjust="0"/>
  </p:normalViewPr>
  <p:slideViewPr>
    <p:cSldViewPr snapToGrid="0" showGuides="1">
      <p:cViewPr varScale="1">
        <p:scale>
          <a:sx n="78" d="100"/>
          <a:sy n="78" d="100"/>
        </p:scale>
        <p:origin x="664" y="52"/>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10/12/2024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627700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279375" y="1338763"/>
            <a:ext cx="6285300" cy="1956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6000"/>
            </a:lvl1pPr>
            <a:lvl2pPr lvl="1" algn="r" rtl="0">
              <a:lnSpc>
                <a:spcPct val="100000"/>
              </a:lnSpc>
              <a:spcBef>
                <a:spcPts val="0"/>
              </a:spcBef>
              <a:spcAft>
                <a:spcPts val="0"/>
              </a:spcAft>
              <a:buNone/>
              <a:defRPr sz="6000"/>
            </a:lvl2pPr>
            <a:lvl3pPr lvl="2" algn="r" rtl="0">
              <a:lnSpc>
                <a:spcPct val="100000"/>
              </a:lnSpc>
              <a:spcBef>
                <a:spcPts val="0"/>
              </a:spcBef>
              <a:spcAft>
                <a:spcPts val="0"/>
              </a:spcAft>
              <a:buNone/>
              <a:defRPr sz="6000"/>
            </a:lvl3pPr>
            <a:lvl4pPr lvl="3" algn="r" rtl="0">
              <a:lnSpc>
                <a:spcPct val="100000"/>
              </a:lnSpc>
              <a:spcBef>
                <a:spcPts val="0"/>
              </a:spcBef>
              <a:spcAft>
                <a:spcPts val="0"/>
              </a:spcAft>
              <a:buNone/>
              <a:defRPr sz="6000"/>
            </a:lvl4pPr>
            <a:lvl5pPr lvl="4" algn="r" rtl="0">
              <a:lnSpc>
                <a:spcPct val="100000"/>
              </a:lnSpc>
              <a:spcBef>
                <a:spcPts val="0"/>
              </a:spcBef>
              <a:spcAft>
                <a:spcPts val="0"/>
              </a:spcAft>
              <a:buNone/>
              <a:defRPr sz="6000"/>
            </a:lvl5pPr>
            <a:lvl6pPr lvl="5" algn="r" rtl="0">
              <a:lnSpc>
                <a:spcPct val="100000"/>
              </a:lnSpc>
              <a:spcBef>
                <a:spcPts val="0"/>
              </a:spcBef>
              <a:spcAft>
                <a:spcPts val="0"/>
              </a:spcAft>
              <a:buNone/>
              <a:defRPr sz="6000"/>
            </a:lvl6pPr>
            <a:lvl7pPr lvl="6" algn="r" rtl="0">
              <a:lnSpc>
                <a:spcPct val="100000"/>
              </a:lnSpc>
              <a:spcBef>
                <a:spcPts val="0"/>
              </a:spcBef>
              <a:spcAft>
                <a:spcPts val="0"/>
              </a:spcAft>
              <a:buNone/>
              <a:defRPr sz="6000"/>
            </a:lvl7pPr>
            <a:lvl8pPr lvl="7" algn="r" rtl="0">
              <a:lnSpc>
                <a:spcPct val="100000"/>
              </a:lnSpc>
              <a:spcBef>
                <a:spcPts val="0"/>
              </a:spcBef>
              <a:spcAft>
                <a:spcPts val="0"/>
              </a:spcAft>
              <a:buNone/>
              <a:defRPr sz="6000"/>
            </a:lvl8pPr>
            <a:lvl9pPr lvl="8" algn="r" rtl="0">
              <a:lnSpc>
                <a:spcPct val="100000"/>
              </a:lnSpc>
              <a:spcBef>
                <a:spcPts val="0"/>
              </a:spcBef>
              <a:spcAft>
                <a:spcPts val="0"/>
              </a:spcAft>
              <a:buNone/>
              <a:defRPr sz="6000"/>
            </a:lvl9pPr>
          </a:lstStyle>
          <a:p>
            <a:endParaRPr/>
          </a:p>
        </p:txBody>
      </p:sp>
      <p:sp>
        <p:nvSpPr>
          <p:cNvPr id="815" name="Google Shape;815;p17"/>
          <p:cNvSpPr txBox="1">
            <a:spLocks noGrp="1"/>
          </p:cNvSpPr>
          <p:nvPr>
            <p:ph type="subTitle" idx="1"/>
          </p:nvPr>
        </p:nvSpPr>
        <p:spPr>
          <a:xfrm>
            <a:off x="1279375" y="3457638"/>
            <a:ext cx="6285300" cy="347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55598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10/12/2024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10/12/2024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10/12/2024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10/12/2024</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FDD17D-ADB1-C341-5DAE-EF1B9D38F07F}"/>
              </a:ext>
            </a:extLst>
          </p:cNvPr>
          <p:cNvGrpSpPr/>
          <p:nvPr/>
        </p:nvGrpSpPr>
        <p:grpSpPr>
          <a:xfrm>
            <a:off x="0" y="0"/>
            <a:ext cx="9144000" cy="1706851"/>
            <a:chOff x="0" y="-15861"/>
            <a:chExt cx="12192000" cy="1940426"/>
          </a:xfrm>
        </p:grpSpPr>
        <p:sp>
          <p:nvSpPr>
            <p:cNvPr id="3" name="Rectangle 2">
              <a:extLst>
                <a:ext uri="{FF2B5EF4-FFF2-40B4-BE49-F238E27FC236}">
                  <a16:creationId xmlns:a16="http://schemas.microsoft.com/office/drawing/2014/main" id="{FBD2588C-06FB-52F4-2D7E-598D8B5A867E}"/>
                </a:ext>
              </a:extLst>
            </p:cNvPr>
            <p:cNvSpPr/>
            <p:nvPr/>
          </p:nvSpPr>
          <p:spPr>
            <a:xfrm>
              <a:off x="0" y="177153"/>
              <a:ext cx="12192000" cy="1439719"/>
            </a:xfrm>
            <a:prstGeom prst="rect">
              <a:avLst/>
            </a:prstGeom>
            <a:solidFill>
              <a:srgbClr val="A493C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07123313-572D-B82E-F111-A1B1966A8D75}"/>
                </a:ext>
              </a:extLst>
            </p:cNvPr>
            <p:cNvSpPr/>
            <p:nvPr/>
          </p:nvSpPr>
          <p:spPr>
            <a:xfrm>
              <a:off x="481381" y="-15861"/>
              <a:ext cx="2769819" cy="1940426"/>
            </a:xfrm>
            <a:prstGeom prst="parallelogram">
              <a:avLst/>
            </a:prstGeom>
            <a:solidFill>
              <a:srgbClr val="E4598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b="1" dirty="0">
                  <a:latin typeface="UTMFacebookK&amp;TBold"/>
                  <a:cs typeface="Times New Roman" panose="02020603050405020304" pitchFamily="18" charset="0"/>
                </a:rPr>
                <a:t>Unit 2</a:t>
              </a:r>
            </a:p>
          </p:txBody>
        </p:sp>
      </p:grpSp>
      <p:sp>
        <p:nvSpPr>
          <p:cNvPr id="9" name="TextBox 8">
            <a:extLst>
              <a:ext uri="{FF2B5EF4-FFF2-40B4-BE49-F238E27FC236}">
                <a16:creationId xmlns:a16="http://schemas.microsoft.com/office/drawing/2014/main" id="{3D56C823-4DD3-2744-17E1-A46C7290D96B}"/>
              </a:ext>
            </a:extLst>
          </p:cNvPr>
          <p:cNvSpPr txBox="1"/>
          <p:nvPr/>
        </p:nvSpPr>
        <p:spPr>
          <a:xfrm>
            <a:off x="2438400" y="418267"/>
            <a:ext cx="5319539" cy="769441"/>
          </a:xfrm>
          <a:prstGeom prst="rect">
            <a:avLst/>
          </a:prstGeom>
          <a:noFill/>
        </p:spPr>
        <p:txBody>
          <a:bodyPr wrap="square" rtlCol="0">
            <a:spAutoFit/>
          </a:bodyPr>
          <a:lstStyle/>
          <a:p>
            <a:r>
              <a:rPr lang="en-US" sz="4400" b="1" dirty="0">
                <a:solidFill>
                  <a:srgbClr val="FFFFFF"/>
                </a:solidFill>
                <a:latin typeface="UTMFacebookK&amp;TBold"/>
              </a:rPr>
              <a:t>A multicultural world</a:t>
            </a:r>
            <a:endParaRPr lang="en-US" sz="4400" b="1" i="0" dirty="0">
              <a:solidFill>
                <a:srgbClr val="FFFFFF"/>
              </a:solidFill>
              <a:effectLst/>
              <a:latin typeface="UTMFacebookK&amp;TBold"/>
            </a:endParaRPr>
          </a:p>
        </p:txBody>
      </p:sp>
      <p:sp>
        <p:nvSpPr>
          <p:cNvPr id="10" name="Rectangle 9">
            <a:extLst>
              <a:ext uri="{FF2B5EF4-FFF2-40B4-BE49-F238E27FC236}">
                <a16:creationId xmlns:a16="http://schemas.microsoft.com/office/drawing/2014/main" id="{F92A0F45-146A-8BFF-6553-20D992E76B42}"/>
              </a:ext>
            </a:extLst>
          </p:cNvPr>
          <p:cNvSpPr/>
          <p:nvPr/>
        </p:nvSpPr>
        <p:spPr>
          <a:xfrm>
            <a:off x="2657380" y="2184952"/>
            <a:ext cx="6330639" cy="606116"/>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latin typeface="UTMFacebookK&amp;TBold"/>
              </a:rPr>
              <a:t>COMMUNICATION &amp; CULTURE / CLIL</a:t>
            </a:r>
          </a:p>
        </p:txBody>
      </p:sp>
      <p:sp>
        <p:nvSpPr>
          <p:cNvPr id="11" name="Rectangle 10">
            <a:extLst>
              <a:ext uri="{FF2B5EF4-FFF2-40B4-BE49-F238E27FC236}">
                <a16:creationId xmlns:a16="http://schemas.microsoft.com/office/drawing/2014/main" id="{2CE5C951-EDAC-510B-E774-D91A675B9038}"/>
              </a:ext>
            </a:extLst>
          </p:cNvPr>
          <p:cNvSpPr/>
          <p:nvPr/>
        </p:nvSpPr>
        <p:spPr>
          <a:xfrm>
            <a:off x="575126" y="2184953"/>
            <a:ext cx="2082254" cy="606115"/>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45983"/>
                </a:solidFill>
                <a:latin typeface="Bookman Old Style" pitchFamily="18" charset="0"/>
              </a:rPr>
              <a:t>LESSON 7</a:t>
            </a:r>
          </a:p>
        </p:txBody>
      </p:sp>
    </p:spTree>
    <p:extLst>
      <p:ext uri="{BB962C8B-B14F-4D97-AF65-F5344CB8AC3E}">
        <p14:creationId xmlns:p14="http://schemas.microsoft.com/office/powerpoint/2010/main" val="1671446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61968"/>
            <a:ext cx="5824719" cy="584775"/>
          </a:xfrm>
          <a:prstGeom prst="rect">
            <a:avLst/>
          </a:prstGeom>
          <a:noFill/>
        </p:spPr>
        <p:txBody>
          <a:bodyPr wrap="square">
            <a:spAutoFit/>
          </a:bodyPr>
          <a:lstStyle/>
          <a:p>
            <a:r>
              <a:rPr lang="en-US" sz="3200" b="1" dirty="0">
                <a:solidFill>
                  <a:schemeClr val="bg1"/>
                </a:solidFill>
                <a:cs typeface="Arial" panose="020B0604020202020204" pitchFamily="34" charset="0"/>
              </a:rPr>
              <a:t>CULTURE</a:t>
            </a:r>
            <a:endParaRPr lang="en-US" sz="3200" b="1" dirty="0">
              <a:solidFill>
                <a:schemeClr val="bg1"/>
              </a:solidFill>
              <a:latin typeface="UTM Facebook K&amp;T" panose="02040603050506020204" pitchFamily="18" charset="0"/>
              <a:cs typeface="Arial" panose="020B0604020202020204" pitchFamily="34" charset="0"/>
            </a:endParaRP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792472"/>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4" name="Rectangle 3">
            <a:extLst>
              <a:ext uri="{FF2B5EF4-FFF2-40B4-BE49-F238E27FC236}">
                <a16:creationId xmlns:a16="http://schemas.microsoft.com/office/drawing/2014/main" id="{4A7BFE80-4B77-698E-BE4F-34EAF1232090}"/>
              </a:ext>
            </a:extLst>
          </p:cNvPr>
          <p:cNvSpPr/>
          <p:nvPr/>
        </p:nvSpPr>
        <p:spPr>
          <a:xfrm>
            <a:off x="803326" y="880197"/>
            <a:ext cx="8120888" cy="400110"/>
          </a:xfrm>
          <a:prstGeom prst="rect">
            <a:avLst/>
          </a:prstGeom>
        </p:spPr>
        <p:txBody>
          <a:bodyPr wrap="square">
            <a:spAutoFit/>
          </a:bodyPr>
          <a:lstStyle/>
          <a:p>
            <a:pPr marL="0" marR="0" indent="0" fontAlgn="auto">
              <a:spcBef>
                <a:spcPts val="0"/>
              </a:spcBef>
              <a:spcAft>
                <a:spcPts val="0"/>
              </a:spcAft>
            </a:pPr>
            <a:r>
              <a:rPr lang="en-US" sz="2000" b="1" kern="0" dirty="0">
                <a:solidFill>
                  <a:srgbClr val="000000"/>
                </a:solidFill>
                <a:effectLst/>
                <a:ea typeface="Times New Roman" panose="02020603050405020304" pitchFamily="18" charset="0"/>
                <a:cs typeface="Times New Roman" panose="02020603050405020304" pitchFamily="18" charset="0"/>
              </a:rPr>
              <a:t>Work in groups. Discuss the questions. </a:t>
            </a:r>
            <a:endParaRPr lang="en-US" sz="2400" b="1" dirty="0">
              <a:cs typeface="Times New Roman" panose="02020603050405020304" pitchFamily="18" charset="0"/>
            </a:endParaRPr>
          </a:p>
        </p:txBody>
      </p:sp>
      <p:sp>
        <p:nvSpPr>
          <p:cNvPr id="9" name="TextBox 8">
            <a:extLst>
              <a:ext uri="{FF2B5EF4-FFF2-40B4-BE49-F238E27FC236}">
                <a16:creationId xmlns:a16="http://schemas.microsoft.com/office/drawing/2014/main" id="{9B1316ED-2516-4D68-B014-76F810EC007B}"/>
              </a:ext>
            </a:extLst>
          </p:cNvPr>
          <p:cNvSpPr txBox="1"/>
          <p:nvPr/>
        </p:nvSpPr>
        <p:spPr>
          <a:xfrm>
            <a:off x="264712" y="1333288"/>
            <a:ext cx="8614573" cy="830997"/>
          </a:xfrm>
          <a:prstGeom prst="rect">
            <a:avLst/>
          </a:prstGeom>
          <a:noFill/>
        </p:spPr>
        <p:txBody>
          <a:bodyPr wrap="square">
            <a:spAutoFit/>
          </a:bodyPr>
          <a:lstStyle/>
          <a:p>
            <a:r>
              <a:rPr lang="en-US" sz="2400" b="1" i="1" dirty="0">
                <a:solidFill>
                  <a:srgbClr val="E25982"/>
                </a:solidFill>
                <a:effectLst/>
              </a:rPr>
              <a:t>What kind of culture shock do you think foreigners may experience in Viet Nam? What will you do to help them overcome it? </a:t>
            </a:r>
            <a:endParaRPr lang="en-US" sz="2400" dirty="0"/>
          </a:p>
        </p:txBody>
      </p:sp>
      <p:sp>
        <p:nvSpPr>
          <p:cNvPr id="7" name="TextBox 6">
            <a:extLst>
              <a:ext uri="{FF2B5EF4-FFF2-40B4-BE49-F238E27FC236}">
                <a16:creationId xmlns:a16="http://schemas.microsoft.com/office/drawing/2014/main" id="{94348465-0867-5548-B661-838E5EF1801A}"/>
              </a:ext>
            </a:extLst>
          </p:cNvPr>
          <p:cNvSpPr txBox="1"/>
          <p:nvPr/>
        </p:nvSpPr>
        <p:spPr>
          <a:xfrm>
            <a:off x="422735" y="2084940"/>
            <a:ext cx="8298529" cy="2831544"/>
          </a:xfrm>
          <a:prstGeom prst="rect">
            <a:avLst/>
          </a:prstGeom>
          <a:noFill/>
        </p:spPr>
        <p:txBody>
          <a:bodyPr wrap="square" rtlCol="0">
            <a:spAutoFit/>
          </a:bodyPr>
          <a:lstStyle/>
          <a:p>
            <a:pPr indent="-1270"/>
            <a:r>
              <a:rPr lang="en-VN" sz="1800" b="1" i="1" u="sng"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Suggested answers: </a:t>
            </a:r>
            <a:endParaRPr lang="en-VN" sz="1800" u="sng"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p>
            <a:r>
              <a:rPr lang="en-VN" sz="2000" dirty="0">
                <a:effectLst/>
                <a:latin typeface="Calibri" panose="020F0502020204030204" pitchFamily="34" charset="0"/>
                <a:ea typeface="Times New Roman" panose="02020603050405020304" pitchFamily="18" charset="0"/>
                <a:cs typeface="Calibri" panose="020F0502020204030204" pitchFamily="34" charset="0"/>
              </a:rPr>
              <a:t>Visitors may experience</a:t>
            </a:r>
            <a:r>
              <a:rPr lang="vi-VN" sz="2000" dirty="0">
                <a:effectLst/>
                <a:latin typeface="Calibri" panose="020F0502020204030204" pitchFamily="34" charset="0"/>
                <a:ea typeface="Times New Roman" panose="02020603050405020304" pitchFamily="18" charset="0"/>
                <a:cs typeface="Calibri" panose="020F0502020204030204" pitchFamily="34" charset="0"/>
              </a:rPr>
              <a:t> different kinds of culture shock</a:t>
            </a:r>
            <a:r>
              <a:rPr lang="en-VN" sz="2000" dirty="0">
                <a:effectLst/>
                <a:latin typeface="Calibri" panose="020F0502020204030204" pitchFamily="34" charset="0"/>
                <a:ea typeface="Times New Roman" panose="02020603050405020304" pitchFamily="18" charset="0"/>
                <a:cs typeface="Calibri" panose="020F0502020204030204" pitchFamily="34" charset="0"/>
              </a:rPr>
              <a:t> when</a:t>
            </a:r>
            <a:r>
              <a:rPr lang="vi-VN" sz="2000" dirty="0">
                <a:effectLst/>
                <a:latin typeface="Calibri" panose="020F0502020204030204" pitchFamily="34" charset="0"/>
                <a:ea typeface="Times New Roman" panose="02020603050405020304" pitchFamily="18" charset="0"/>
                <a:cs typeface="Calibri" panose="020F0502020204030204" pitchFamily="34" charset="0"/>
              </a:rPr>
              <a:t> they come to</a:t>
            </a:r>
            <a:r>
              <a:rPr lang="en-VN" sz="2000" dirty="0">
                <a:effectLst/>
                <a:latin typeface="Calibri" panose="020F0502020204030204" pitchFamily="34" charset="0"/>
                <a:ea typeface="Times New Roman" panose="02020603050405020304" pitchFamily="18" charset="0"/>
                <a:cs typeface="Calibri" panose="020F0502020204030204" pitchFamily="34" charset="0"/>
              </a:rPr>
              <a:t> Viet Nam</a:t>
            </a:r>
            <a:r>
              <a:rPr lang="vi-VN" sz="2000" dirty="0">
                <a:effectLst/>
                <a:latin typeface="Calibri" panose="020F0502020204030204" pitchFamily="34" charset="0"/>
                <a:ea typeface="Times New Roman" panose="02020603050405020304" pitchFamily="18" charset="0"/>
                <a:cs typeface="Calibri" panose="020F0502020204030204" pitchFamily="34" charset="0"/>
              </a:rPr>
              <a:t>. For example, they may not be used to using chopsticks when eating or enjoying many dishes in streets. Some may find Vietnamese people in different regions (the North, Middle and the South) have different dialects. </a:t>
            </a:r>
            <a:endParaRPr lang="en-VN" sz="2000" dirty="0">
              <a:effectLst/>
              <a:latin typeface="Calibri" panose="020F0502020204030204" pitchFamily="34" charset="0"/>
              <a:ea typeface="Times New Roman" panose="02020603050405020304" pitchFamily="18" charset="0"/>
              <a:cs typeface="Calibri" panose="020F0502020204030204" pitchFamily="34" charset="0"/>
            </a:endParaRPr>
          </a:p>
          <a:p>
            <a:r>
              <a:rPr lang="vi-VN" sz="2000" kern="0" dirty="0">
                <a:effectLst/>
                <a:latin typeface="Calibri" panose="020F0502020204030204" pitchFamily="34" charset="0"/>
                <a:ea typeface="Times New Roman" panose="02020603050405020304" pitchFamily="18" charset="0"/>
                <a:cs typeface="Calibri" panose="020F0502020204030204" pitchFamily="34" charset="0"/>
              </a:rPr>
              <a:t>To help these visitors, we can make friends with them and guide them when they want to explore the city or culture. Moreover, we can design some clips or leafleat to introduce special features of Vietnamese culture and some taboo topics they should avoid. </a:t>
            </a:r>
            <a:endParaRPr lang="en-VN"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989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9" name="TextBox 8"/>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2" name="Rectangle 1"/>
          <p:cNvSpPr/>
          <p:nvPr/>
        </p:nvSpPr>
        <p:spPr>
          <a:xfrm>
            <a:off x="819688" y="809054"/>
            <a:ext cx="5960281" cy="523220"/>
          </a:xfrm>
          <a:prstGeom prst="rect">
            <a:avLst/>
          </a:prstGeom>
        </p:spPr>
        <p:txBody>
          <a:bodyPr wrap="square">
            <a:spAutoFit/>
          </a:bodyPr>
          <a:lstStyle/>
          <a:p>
            <a:pPr algn="just"/>
            <a:r>
              <a:rPr lang="en-US" sz="28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286288" y="1595466"/>
            <a:ext cx="8324312" cy="2862322"/>
          </a:xfrm>
          <a:prstGeom prst="rect">
            <a:avLst/>
          </a:prstGeom>
          <a:noFill/>
        </p:spPr>
        <p:txBody>
          <a:bodyPr wrap="square" rtlCol="0">
            <a:spAutoFit/>
          </a:bodyPr>
          <a:lstStyle/>
          <a:p>
            <a:pPr>
              <a:lnSpc>
                <a:spcPct val="150000"/>
              </a:lnSpc>
            </a:pPr>
            <a:r>
              <a:rPr lang="vi-VN" sz="2400" dirty="0">
                <a:latin typeface="Calibri" panose="020F0502020204030204" pitchFamily="34" charset="0"/>
                <a:cs typeface="Calibri" panose="020F0502020204030204" pitchFamily="34" charset="0"/>
              </a:rPr>
              <a:t>What have you learnt today?</a:t>
            </a:r>
            <a:endParaRPr lang="en-US" sz="2400"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Gain knowledge about culture shock;</a:t>
            </a:r>
          </a:p>
          <a:p>
            <a:pPr marL="342900" indent="-342900">
              <a:lnSpc>
                <a:spcPct val="15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Review expressions for making introductions and responding;</a:t>
            </a:r>
          </a:p>
          <a:p>
            <a:pPr marL="342900" indent="-342900">
              <a:lnSpc>
                <a:spcPct val="15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Talk about culture shock that foreign visitors may experience in Viet Nam.</a:t>
            </a:r>
          </a:p>
        </p:txBody>
      </p:sp>
      <p:sp>
        <p:nvSpPr>
          <p:cNvPr id="4" name="Rectangle 3">
            <a:extLst>
              <a:ext uri="{FF2B5EF4-FFF2-40B4-BE49-F238E27FC236}">
                <a16:creationId xmlns:a16="http://schemas.microsoft.com/office/drawing/2014/main" id="{A2B0EAB4-78BD-F7BA-E394-C2C18E24C899}"/>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B37C64C-20A2-6617-FE38-50A2FD8817E7}"/>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C5994-6BF9-AE41-AC48-5A10285266A3}"/>
              </a:ext>
            </a:extLst>
          </p:cNvPr>
          <p:cNvSpPr>
            <a:spLocks noGrp="1"/>
          </p:cNvSpPr>
          <p:nvPr>
            <p:ph type="subTitle" idx="1"/>
          </p:nvPr>
        </p:nvSpPr>
        <p:spPr>
          <a:xfrm>
            <a:off x="548822" y="1960521"/>
            <a:ext cx="7203621" cy="2153228"/>
          </a:xfrm>
          <a:noFill/>
        </p:spPr>
        <p:txBody>
          <a:bodyPr anchor="t"/>
          <a:lstStyle/>
          <a:p>
            <a:pPr marL="0" marR="0" indent="-1270" algn="just">
              <a:lnSpc>
                <a:spcPct val="150000"/>
              </a:lnSpc>
              <a:spcBef>
                <a:spcPts val="0"/>
              </a:spcBef>
              <a:spcAft>
                <a:spcPts val="0"/>
              </a:spcAft>
            </a:pPr>
            <a:r>
              <a:rPr lang="en-US" dirty="0">
                <a:latin typeface="+mn-lt"/>
                <a:ea typeface="Times New Roman" panose="02020603050405020304" pitchFamily="18" charset="0"/>
                <a:cs typeface="Times New Roman" panose="02020603050405020304" pitchFamily="18" charset="0"/>
              </a:rPr>
              <a:t>- </a:t>
            </a:r>
            <a:r>
              <a:rPr lang="en-US" dirty="0">
                <a:effectLst/>
                <a:latin typeface="+mn-lt"/>
                <a:ea typeface="Times New Roman" panose="02020603050405020304" pitchFamily="18" charset="0"/>
                <a:cs typeface="Times New Roman" panose="02020603050405020304" pitchFamily="18" charset="0"/>
              </a:rPr>
              <a:t>Do exercises in the workbook.</a:t>
            </a:r>
          </a:p>
          <a:p>
            <a:pPr marL="0" marR="0" indent="0" algn="just">
              <a:lnSpc>
                <a:spcPct val="150000"/>
              </a:lnSpc>
              <a:spcBef>
                <a:spcPts val="0"/>
              </a:spcBef>
              <a:spcAft>
                <a:spcPts val="0"/>
              </a:spcAft>
            </a:pPr>
            <a:r>
              <a:rPr lang="en-US" dirty="0">
                <a:effectLst/>
                <a:latin typeface="+mn-lt"/>
                <a:ea typeface="Times New Roman" panose="02020603050405020304" pitchFamily="18" charset="0"/>
                <a:cs typeface="Times New Roman" panose="02020603050405020304" pitchFamily="18" charset="0"/>
              </a:rPr>
              <a:t>- Prepare for the next lesson </a:t>
            </a:r>
          </a:p>
          <a:p>
            <a:pPr marL="0" marR="0" indent="0" algn="just">
              <a:lnSpc>
                <a:spcPct val="150000"/>
              </a:lnSpc>
              <a:spcBef>
                <a:spcPts val="0"/>
              </a:spcBef>
              <a:spcAft>
                <a:spcPts val="0"/>
              </a:spcAft>
            </a:pPr>
            <a:r>
              <a:rPr lang="en-US" dirty="0">
                <a:latin typeface="+mn-lt"/>
                <a:ea typeface="Times New Roman" panose="02020603050405020304" pitchFamily="18" charset="0"/>
                <a:cs typeface="Times New Roman" panose="02020603050405020304" pitchFamily="18" charset="0"/>
              </a:rPr>
              <a:t>- </a:t>
            </a:r>
            <a:r>
              <a:rPr lang="en-US" dirty="0">
                <a:effectLst/>
                <a:latin typeface="+mn-lt"/>
                <a:ea typeface="Times New Roman" panose="02020603050405020304" pitchFamily="18" charset="0"/>
                <a:cs typeface="Times New Roman" panose="02020603050405020304" pitchFamily="18" charset="0"/>
              </a:rPr>
              <a:t>Looking back and Project.</a:t>
            </a:r>
          </a:p>
        </p:txBody>
      </p:sp>
      <p:sp>
        <p:nvSpPr>
          <p:cNvPr id="6" name="Rounded Rectangle 5"/>
          <p:cNvSpPr/>
          <p:nvPr/>
        </p:nvSpPr>
        <p:spPr>
          <a:xfrm>
            <a:off x="604465" y="896700"/>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7" name="TextBox 6"/>
          <p:cNvSpPr txBox="1"/>
          <p:nvPr/>
        </p:nvSpPr>
        <p:spPr>
          <a:xfrm>
            <a:off x="627095" y="824965"/>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8" name="Rectangle 7"/>
          <p:cNvSpPr/>
          <p:nvPr/>
        </p:nvSpPr>
        <p:spPr>
          <a:xfrm>
            <a:off x="1004050" y="824965"/>
            <a:ext cx="3429000" cy="523220"/>
          </a:xfrm>
          <a:prstGeom prst="rect">
            <a:avLst/>
          </a:prstGeom>
        </p:spPr>
        <p:txBody>
          <a:bodyPr>
            <a:spAutoFit/>
          </a:bodyPr>
          <a:lstStyle/>
          <a:p>
            <a:pPr algn="just"/>
            <a:r>
              <a:rPr lang="en-US" sz="2800" b="1" dirty="0">
                <a:latin typeface="Arial" panose="020B0604020202020204" pitchFamily="34" charset="0"/>
                <a:cs typeface="Arial" panose="020B0604020202020204" pitchFamily="34" charset="0"/>
              </a:rPr>
              <a:t>Homework</a:t>
            </a:r>
          </a:p>
        </p:txBody>
      </p:sp>
      <p:sp>
        <p:nvSpPr>
          <p:cNvPr id="2" name="Rectangle 1">
            <a:extLst>
              <a:ext uri="{FF2B5EF4-FFF2-40B4-BE49-F238E27FC236}">
                <a16:creationId xmlns:a16="http://schemas.microsoft.com/office/drawing/2014/main" id="{CD0F36ED-74DE-0CFE-97FD-C71AA2DD16C3}"/>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A51D2DB-E75B-D37D-4EDA-252D5D470B1A}"/>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35347BE1-BE97-0948-FE52-A3A8DACCC338}"/>
              </a:ext>
            </a:extLst>
          </p:cNvPr>
          <p:cNvSpPr txBox="1"/>
          <p:nvPr/>
        </p:nvSpPr>
        <p:spPr>
          <a:xfrm>
            <a:off x="2228851" y="708710"/>
            <a:ext cx="4792435" cy="769441"/>
          </a:xfrm>
          <a:prstGeom prst="rect">
            <a:avLst/>
          </a:prstGeom>
          <a:noFill/>
        </p:spPr>
        <p:txBody>
          <a:bodyPr wrap="square">
            <a:spAutoFit/>
          </a:bodyPr>
          <a:lstStyle/>
          <a:p>
            <a:pPr algn="ctr"/>
            <a:r>
              <a:rPr lang="en-US" sz="4400" b="1" kern="0" dirty="0">
                <a:cs typeface="Times New Roman" panose="02020603050405020304" pitchFamily="18" charset="0"/>
              </a:rPr>
              <a:t>Board race</a:t>
            </a:r>
            <a:endParaRPr lang="en-US" sz="4400" dirty="0">
              <a:cs typeface="Times New Roman" panose="02020603050405020304" pitchFamily="18" charset="0"/>
            </a:endParaRPr>
          </a:p>
        </p:txBody>
      </p:sp>
      <p:sp>
        <p:nvSpPr>
          <p:cNvPr id="2" name="TextBox 1">
            <a:extLst>
              <a:ext uri="{FF2B5EF4-FFF2-40B4-BE49-F238E27FC236}">
                <a16:creationId xmlns:a16="http://schemas.microsoft.com/office/drawing/2014/main" id="{C8E3462B-C744-42B8-5E94-EF6C796C10C1}"/>
              </a:ext>
            </a:extLst>
          </p:cNvPr>
          <p:cNvSpPr txBox="1"/>
          <p:nvPr/>
        </p:nvSpPr>
        <p:spPr>
          <a:xfrm>
            <a:off x="503980" y="1798288"/>
            <a:ext cx="8242176" cy="2677656"/>
          </a:xfrm>
          <a:prstGeom prst="rect">
            <a:avLst/>
          </a:prstGeom>
          <a:noFill/>
        </p:spPr>
        <p:txBody>
          <a:bodyPr wrap="square" rtlCol="0">
            <a:spAutoFit/>
          </a:bodyPr>
          <a:lstStyle/>
          <a:p>
            <a:pPr marL="0" marR="0" indent="-1270">
              <a:spcBef>
                <a:spcPts val="0"/>
              </a:spcBef>
              <a:spcAft>
                <a:spcPts val="0"/>
              </a:spcAft>
            </a:pPr>
            <a:r>
              <a:rPr lang="en-US" sz="2800" dirty="0">
                <a:solidFill>
                  <a:srgbClr val="000000"/>
                </a:solidFill>
                <a:effectLst/>
                <a:ea typeface="Times New Roman" panose="02020603050405020304" pitchFamily="18" charset="0"/>
                <a:cs typeface="Times New Roman" panose="02020603050405020304" pitchFamily="18" charset="0"/>
              </a:rPr>
              <a:t>- Work as </a:t>
            </a:r>
            <a:r>
              <a:rPr lang="en-US" sz="2800" dirty="0">
                <a:solidFill>
                  <a:srgbClr val="000000"/>
                </a:solidFill>
                <a:ea typeface="Times New Roman" panose="02020603050405020304" pitchFamily="18" charset="0"/>
                <a:cs typeface="Times New Roman" panose="02020603050405020304" pitchFamily="18" charset="0"/>
              </a:rPr>
              <a:t>four</a:t>
            </a:r>
            <a:r>
              <a:rPr lang="en-US" sz="2800" dirty="0">
                <a:solidFill>
                  <a:srgbClr val="000000"/>
                </a:solidFill>
                <a:effectLst/>
                <a:ea typeface="Times New Roman" panose="02020603050405020304" pitchFamily="18" charset="0"/>
                <a:cs typeface="Times New Roman" panose="02020603050405020304" pitchFamily="18" charset="0"/>
              </a:rPr>
              <a:t> teams.</a:t>
            </a:r>
            <a:endParaRPr lang="en-US" sz="2800" dirty="0">
              <a:effectLst/>
              <a:ea typeface="Times New Roman" panose="02020603050405020304" pitchFamily="18" charset="0"/>
              <a:cs typeface="Times New Roman" panose="02020603050405020304" pitchFamily="18" charset="0"/>
            </a:endParaRPr>
          </a:p>
          <a:p>
            <a:pPr marL="0" marR="0" indent="-1270">
              <a:spcBef>
                <a:spcPts val="0"/>
              </a:spcBef>
              <a:spcAft>
                <a:spcPts val="0"/>
              </a:spcAft>
            </a:pPr>
            <a:r>
              <a:rPr lang="en-US" sz="2800" dirty="0">
                <a:solidFill>
                  <a:srgbClr val="000000"/>
                </a:solidFill>
                <a:effectLst/>
                <a:ea typeface="Times New Roman" panose="02020603050405020304" pitchFamily="18" charset="0"/>
                <a:cs typeface="Times New Roman" panose="02020603050405020304" pitchFamily="18" charset="0"/>
              </a:rPr>
              <a:t>- Come to the board one by one to write down a name of a festival </a:t>
            </a:r>
          </a:p>
          <a:p>
            <a:pPr marL="0" marR="0" indent="-1270">
              <a:spcBef>
                <a:spcPts val="0"/>
              </a:spcBef>
              <a:spcAft>
                <a:spcPts val="0"/>
              </a:spcAft>
            </a:pPr>
            <a:r>
              <a:rPr lang="en-US" sz="2800" dirty="0">
                <a:solidFill>
                  <a:srgbClr val="000000"/>
                </a:solidFill>
                <a:ea typeface="Times New Roman" panose="02020603050405020304" pitchFamily="18" charset="0"/>
                <a:cs typeface="Times New Roman" panose="02020603050405020304" pitchFamily="18" charset="0"/>
              </a:rPr>
              <a:t>- Time allowed: 2 mins</a:t>
            </a:r>
            <a:endParaRPr lang="en-US" sz="2800" dirty="0">
              <a:effectLst/>
              <a:ea typeface="Times New Roman" panose="02020603050405020304" pitchFamily="18" charset="0"/>
              <a:cs typeface="Times New Roman" panose="02020603050405020304" pitchFamily="18" charset="0"/>
            </a:endParaRPr>
          </a:p>
          <a:p>
            <a:pPr marL="0" marR="0" indent="-1270">
              <a:spcBef>
                <a:spcPts val="0"/>
              </a:spcBef>
              <a:spcAft>
                <a:spcPts val="0"/>
              </a:spcAft>
            </a:pPr>
            <a:r>
              <a:rPr lang="en-US" sz="2800" dirty="0">
                <a:solidFill>
                  <a:srgbClr val="000000"/>
                </a:solidFill>
                <a:effectLst/>
                <a:ea typeface="Times New Roman" panose="02020603050405020304" pitchFamily="18" charset="0"/>
                <a:cs typeface="Times New Roman" panose="02020603050405020304" pitchFamily="18" charset="0"/>
              </a:rPr>
              <a:t>- If the answer is correct </a:t>
            </a:r>
            <a:r>
              <a:rPr lang="en-US" sz="2800" dirty="0">
                <a:solidFill>
                  <a:srgbClr val="000000"/>
                </a:solidFill>
                <a:effectLst/>
                <a:ea typeface="Times New Roman" panose="02020603050405020304" pitchFamily="18" charset="0"/>
                <a:cs typeface="Times New Roman" panose="02020603050405020304" pitchFamily="18" charset="0"/>
                <a:sym typeface="Wingdings" panose="05000000000000000000" pitchFamily="2" charset="2"/>
              </a:rPr>
              <a:t> </a:t>
            </a:r>
            <a:r>
              <a:rPr lang="en-US" sz="2800" dirty="0">
                <a:solidFill>
                  <a:srgbClr val="000000"/>
                </a:solidFill>
                <a:effectLst/>
                <a:ea typeface="Times New Roman" panose="02020603050405020304" pitchFamily="18" charset="0"/>
                <a:cs typeface="Times New Roman" panose="02020603050405020304" pitchFamily="18" charset="0"/>
              </a:rPr>
              <a:t>one point for their team. </a:t>
            </a:r>
          </a:p>
          <a:p>
            <a:pPr marL="0" marR="0" indent="-1270">
              <a:spcBef>
                <a:spcPts val="0"/>
              </a:spcBef>
              <a:spcAft>
                <a:spcPts val="0"/>
              </a:spcAft>
            </a:pPr>
            <a:r>
              <a:rPr lang="en-US" sz="2800" dirty="0">
                <a:solidFill>
                  <a:srgbClr val="000000"/>
                </a:solidFill>
                <a:ea typeface="Times New Roman" panose="02020603050405020304" pitchFamily="18" charset="0"/>
                <a:cs typeface="Times New Roman" panose="02020603050405020304" pitchFamily="18" charset="0"/>
              </a:rPr>
              <a:t>-</a:t>
            </a:r>
            <a:r>
              <a:rPr lang="en-US" sz="2800" kern="0" dirty="0">
                <a:solidFill>
                  <a:srgbClr val="000000"/>
                </a:solidFill>
                <a:effectLst/>
                <a:ea typeface="Times New Roman" panose="02020603050405020304" pitchFamily="18" charset="0"/>
                <a:cs typeface="Times New Roman" panose="02020603050405020304" pitchFamily="18" charset="0"/>
              </a:rPr>
              <a:t> The team with higher score is the winner.</a:t>
            </a:r>
            <a:endParaRPr lang="en-US" sz="36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0985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514929A-D5FC-4F66-8951-74EDFD16573E}"/>
              </a:ext>
            </a:extLst>
          </p:cNvPr>
          <p:cNvSpPr txBox="1"/>
          <p:nvPr/>
        </p:nvSpPr>
        <p:spPr>
          <a:xfrm>
            <a:off x="370829" y="92952"/>
            <a:ext cx="3429000" cy="507831"/>
          </a:xfrm>
          <a:prstGeom prst="rect">
            <a:avLst/>
          </a:prstGeom>
          <a:noFill/>
        </p:spPr>
        <p:txBody>
          <a:bodyPr wrap="square">
            <a:spAutoFit/>
          </a:bodyPr>
          <a:lstStyle/>
          <a:p>
            <a:r>
              <a:rPr lang="en-US" sz="2700" b="1" dirty="0">
                <a:solidFill>
                  <a:schemeClr val="bg1"/>
                </a:solidFill>
                <a:latin typeface="UTM Facebook K&amp;T" panose="02040603050506020204" pitchFamily="18" charset="0"/>
                <a:cs typeface="Arial" panose="020B0604020202020204" pitchFamily="34" charset="0"/>
              </a:rPr>
              <a:t>WARM-UP</a:t>
            </a:r>
          </a:p>
        </p:txBody>
      </p:sp>
      <p:sp>
        <p:nvSpPr>
          <p:cNvPr id="6" name="Rectangle 5">
            <a:extLst>
              <a:ext uri="{FF2B5EF4-FFF2-40B4-BE49-F238E27FC236}">
                <a16:creationId xmlns:a16="http://schemas.microsoft.com/office/drawing/2014/main" id="{7D9792BE-AD65-53C6-9F34-02034028388F}"/>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2784637-346B-43C0-89CE-C48C25C9CAE0}"/>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pic>
        <p:nvPicPr>
          <p:cNvPr id="12" name="2 Minute Timer" descr="2 Minute Timer">
            <a:hlinkClick r:id="" action="ppaction://media"/>
            <a:extLst>
              <a:ext uri="{FF2B5EF4-FFF2-40B4-BE49-F238E27FC236}">
                <a16:creationId xmlns:a16="http://schemas.microsoft.com/office/drawing/2014/main" id="{115E92B0-C2C9-3548-B608-2CDB9FBE753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64673" y="922039"/>
            <a:ext cx="7014654" cy="3945743"/>
          </a:xfrm>
          <a:prstGeom prst="rect">
            <a:avLst/>
          </a:prstGeom>
        </p:spPr>
      </p:pic>
    </p:spTree>
    <p:extLst>
      <p:ext uri="{BB962C8B-B14F-4D97-AF65-F5344CB8AC3E}">
        <p14:creationId xmlns:p14="http://schemas.microsoft.com/office/powerpoint/2010/main" val="112668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02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40614" y="1442824"/>
            <a:ext cx="8662772" cy="3416320"/>
          </a:xfrm>
          <a:prstGeom prst="rect">
            <a:avLst/>
          </a:prstGeom>
          <a:noFill/>
        </p:spPr>
        <p:txBody>
          <a:bodyPr wrap="square" rtlCol="0">
            <a:spAutoFit/>
          </a:bodyPr>
          <a:lstStyle/>
          <a:p>
            <a:pPr>
              <a:lnSpc>
                <a:spcPct val="150000"/>
              </a:lnSpc>
            </a:pPr>
            <a:r>
              <a:rPr lang="en-US" sz="2400" b="1">
                <a:solidFill>
                  <a:srgbClr val="E45983"/>
                </a:solidFill>
              </a:rPr>
              <a:t>1</a:t>
            </a:r>
            <a:endParaRPr lang="en-US" sz="2400" b="1" i="1"/>
          </a:p>
          <a:p>
            <a:pPr>
              <a:lnSpc>
                <a:spcPct val="150000"/>
              </a:lnSpc>
            </a:pPr>
            <a:r>
              <a:rPr lang="en-US" sz="2400" b="1" i="1"/>
              <a:t>Ms Hoa: </a:t>
            </a:r>
            <a:r>
              <a:rPr lang="en-US" sz="2400"/>
              <a:t>Good morning, class. (1) ___________________ Mr Paul Smith. He’s a culture specialist. Today, he’ll talk about cultural diversity in the UK. </a:t>
            </a:r>
            <a:endParaRPr lang="en-GB" sz="2400"/>
          </a:p>
          <a:p>
            <a:pPr>
              <a:lnSpc>
                <a:spcPct val="150000"/>
              </a:lnSpc>
            </a:pPr>
            <a:r>
              <a:rPr lang="en-US" sz="2400" b="1" i="1"/>
              <a:t>Ms Hoa: </a:t>
            </a:r>
            <a:r>
              <a:rPr lang="en-US" sz="2400"/>
              <a:t>Hello, everyone. (2) _______________________. </a:t>
            </a:r>
            <a:endParaRPr lang="en-GB" sz="2400"/>
          </a:p>
          <a:p>
            <a:pPr>
              <a:lnSpc>
                <a:spcPct val="150000"/>
              </a:lnSpc>
            </a:pPr>
            <a:r>
              <a:rPr lang="en-US" sz="2400" b="1" i="1"/>
              <a:t>Class: </a:t>
            </a:r>
            <a:r>
              <a:rPr lang="en-US" sz="2400"/>
              <a:t>Good morning, Mr Smith. It’s nice to meet you too! </a:t>
            </a:r>
            <a:endParaRPr lang="en-GB" sz="2400"/>
          </a:p>
        </p:txBody>
      </p:sp>
      <p:sp>
        <p:nvSpPr>
          <p:cNvPr id="5" name="Rectangle 4">
            <a:extLst>
              <a:ext uri="{FF2B5EF4-FFF2-40B4-BE49-F238E27FC236}">
                <a16:creationId xmlns:a16="http://schemas.microsoft.com/office/drawing/2014/main" id="{96D909A0-75C9-2667-AD15-19385FD17AA0}"/>
              </a:ext>
            </a:extLst>
          </p:cNvPr>
          <p:cNvSpPr/>
          <p:nvPr/>
        </p:nvSpPr>
        <p:spPr>
          <a:xfrm>
            <a:off x="0" y="0"/>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403741" y="18741"/>
            <a:ext cx="4853169"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EVERYDAY ENGLISH</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381111" y="766608"/>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03741" y="694873"/>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4A7BFE80-4B77-698E-BE4F-34EAF1232090}"/>
              </a:ext>
            </a:extLst>
          </p:cNvPr>
          <p:cNvSpPr/>
          <p:nvPr/>
        </p:nvSpPr>
        <p:spPr>
          <a:xfrm>
            <a:off x="780696" y="663203"/>
            <a:ext cx="7776160" cy="707886"/>
          </a:xfrm>
          <a:prstGeom prst="rect">
            <a:avLst/>
          </a:prstGeom>
        </p:spPr>
        <p:txBody>
          <a:bodyPr wrap="square">
            <a:spAutoFit/>
          </a:bodyPr>
          <a:lstStyle/>
          <a:p>
            <a:r>
              <a:rPr lang="en-US" sz="2000" b="1" dirty="0">
                <a:effectLst/>
              </a:rPr>
              <a:t>Listen and complete the conversations with the expressions in the box. Then </a:t>
            </a:r>
            <a:r>
              <a:rPr lang="en-US" sz="2000" b="1" dirty="0" err="1">
                <a:effectLst/>
              </a:rPr>
              <a:t>practise</a:t>
            </a:r>
            <a:r>
              <a:rPr lang="en-US" sz="2000" b="1" dirty="0">
                <a:effectLst/>
              </a:rPr>
              <a:t> them in pairs. </a:t>
            </a:r>
            <a:endParaRPr lang="en-US" sz="2000" b="1" dirty="0"/>
          </a:p>
        </p:txBody>
      </p:sp>
      <p:sp>
        <p:nvSpPr>
          <p:cNvPr id="9" name="TextBox 8">
            <a:extLst>
              <a:ext uri="{FF2B5EF4-FFF2-40B4-BE49-F238E27FC236}">
                <a16:creationId xmlns:a16="http://schemas.microsoft.com/office/drawing/2014/main" id="{A77A19B1-84A6-6A41-BDBE-B800EFB7927D}"/>
              </a:ext>
            </a:extLst>
          </p:cNvPr>
          <p:cNvSpPr txBox="1"/>
          <p:nvPr/>
        </p:nvSpPr>
        <p:spPr>
          <a:xfrm>
            <a:off x="4498137" y="2120453"/>
            <a:ext cx="2944781" cy="461665"/>
          </a:xfrm>
          <a:prstGeom prst="rect">
            <a:avLst/>
          </a:prstGeom>
          <a:noFill/>
        </p:spPr>
        <p:txBody>
          <a:bodyPr wrap="none" rtlCol="0">
            <a:spAutoFit/>
          </a:bodyPr>
          <a:lstStyle/>
          <a:p>
            <a:r>
              <a:rPr lang="en-VN" sz="2400" b="1">
                <a:solidFill>
                  <a:srgbClr val="7030A0"/>
                </a:solidFill>
              </a:rPr>
              <a:t>B</a:t>
            </a:r>
            <a:r>
              <a:rPr lang="en-GB" sz="2400" b="1">
                <a:solidFill>
                  <a:srgbClr val="7030A0"/>
                </a:solidFill>
              </a:rPr>
              <a:t>. </a:t>
            </a:r>
            <a:r>
              <a:rPr lang="en-US" sz="2400" b="1">
                <a:solidFill>
                  <a:srgbClr val="7030A0"/>
                </a:solidFill>
              </a:rPr>
              <a:t>I’d like you to meet</a:t>
            </a:r>
            <a:endParaRPr lang="en-VN" sz="2400" b="1" dirty="0">
              <a:solidFill>
                <a:srgbClr val="7030A0"/>
              </a:solidFill>
            </a:endParaRPr>
          </a:p>
        </p:txBody>
      </p:sp>
      <p:sp>
        <p:nvSpPr>
          <p:cNvPr id="16" name="TextBox 15">
            <a:extLst>
              <a:ext uri="{FF2B5EF4-FFF2-40B4-BE49-F238E27FC236}">
                <a16:creationId xmlns:a16="http://schemas.microsoft.com/office/drawing/2014/main" id="{A77A19B1-84A6-6A41-BDBE-B800EFB7927D}"/>
              </a:ext>
            </a:extLst>
          </p:cNvPr>
          <p:cNvSpPr txBox="1"/>
          <p:nvPr/>
        </p:nvSpPr>
        <p:spPr>
          <a:xfrm>
            <a:off x="3895226" y="3774364"/>
            <a:ext cx="3487621" cy="461665"/>
          </a:xfrm>
          <a:prstGeom prst="rect">
            <a:avLst/>
          </a:prstGeom>
          <a:noFill/>
        </p:spPr>
        <p:txBody>
          <a:bodyPr wrap="none" rtlCol="0">
            <a:spAutoFit/>
          </a:bodyPr>
          <a:lstStyle/>
          <a:p>
            <a:r>
              <a:rPr lang="en-GB" sz="2400" b="1">
                <a:solidFill>
                  <a:srgbClr val="7030A0"/>
                </a:solidFill>
              </a:rPr>
              <a:t>A. </a:t>
            </a:r>
            <a:r>
              <a:rPr lang="en-US" sz="2400" b="1">
                <a:solidFill>
                  <a:srgbClr val="7030A0"/>
                </a:solidFill>
              </a:rPr>
              <a:t>It’s nice to meet you all</a:t>
            </a:r>
            <a:endParaRPr lang="en-VN" sz="2400" b="1" dirty="0">
              <a:solidFill>
                <a:srgbClr val="7030A0"/>
              </a:solidFill>
            </a:endParaRPr>
          </a:p>
        </p:txBody>
      </p:sp>
      <p:pic>
        <p:nvPicPr>
          <p:cNvPr id="7" name="Track 13">
            <a:hlinkClick r:id="" action="ppaction://media"/>
            <a:extLst>
              <a:ext uri="{FF2B5EF4-FFF2-40B4-BE49-F238E27FC236}">
                <a16:creationId xmlns:a16="http://schemas.microsoft.com/office/drawing/2014/main" id="{D6E9E1D3-326F-DDF4-67F4-CD9D1ECC9A5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72899" y="74015"/>
            <a:ext cx="572727" cy="572727"/>
          </a:xfrm>
          <a:prstGeom prst="rect">
            <a:avLst/>
          </a:prstGeom>
        </p:spPr>
      </p:pic>
    </p:spTree>
    <p:extLst>
      <p:ext uri="{BB962C8B-B14F-4D97-AF65-F5344CB8AC3E}">
        <p14:creationId xmlns:p14="http://schemas.microsoft.com/office/powerpoint/2010/main" val="63806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6966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7"/>
                </p:tgtEl>
              </p:cMediaNode>
            </p:audio>
          </p:childTnLst>
        </p:cTn>
      </p:par>
    </p:tnLst>
    <p:bldLst>
      <p:bldP spid="9"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40614" y="1442824"/>
            <a:ext cx="8662772" cy="2862322"/>
          </a:xfrm>
          <a:prstGeom prst="rect">
            <a:avLst/>
          </a:prstGeom>
          <a:noFill/>
        </p:spPr>
        <p:txBody>
          <a:bodyPr wrap="square" rtlCol="0">
            <a:spAutoFit/>
          </a:bodyPr>
          <a:lstStyle/>
          <a:p>
            <a:pPr>
              <a:lnSpc>
                <a:spcPct val="150000"/>
              </a:lnSpc>
            </a:pPr>
            <a:r>
              <a:rPr lang="en-US" sz="2400" b="1">
                <a:solidFill>
                  <a:srgbClr val="E45983"/>
                </a:solidFill>
              </a:rPr>
              <a:t>2</a:t>
            </a:r>
            <a:endParaRPr lang="en-US" sz="2400" b="1" i="1"/>
          </a:p>
          <a:p>
            <a:pPr>
              <a:lnSpc>
                <a:spcPct val="150000"/>
              </a:lnSpc>
            </a:pPr>
            <a:r>
              <a:rPr lang="en-US" sz="2400" b="1" i="1"/>
              <a:t>Mai: </a:t>
            </a:r>
            <a:r>
              <a:rPr lang="en-US" sz="2400"/>
              <a:t>Nam, (3) _________ Alan Samson, our new classmate from Australia ... Alan, this is my friend, Nam. </a:t>
            </a:r>
            <a:endParaRPr lang="en-GB" sz="2400"/>
          </a:p>
          <a:p>
            <a:pPr>
              <a:lnSpc>
                <a:spcPct val="150000"/>
              </a:lnSpc>
            </a:pPr>
            <a:r>
              <a:rPr lang="en-US" sz="2400" b="1" i="1"/>
              <a:t>Nam: </a:t>
            </a:r>
            <a:r>
              <a:rPr lang="en-US" sz="2400"/>
              <a:t>(4) _____________________, Alan.</a:t>
            </a:r>
            <a:endParaRPr lang="en-GB" sz="2400"/>
          </a:p>
          <a:p>
            <a:pPr>
              <a:lnSpc>
                <a:spcPct val="150000"/>
              </a:lnSpc>
            </a:pPr>
            <a:r>
              <a:rPr lang="en-US" sz="2400" b="1" i="1"/>
              <a:t>Alan: </a:t>
            </a:r>
            <a:r>
              <a:rPr lang="en-US" sz="2400"/>
              <a:t>Pleased to meet you too. </a:t>
            </a:r>
            <a:endParaRPr lang="en-GB" sz="2400"/>
          </a:p>
        </p:txBody>
      </p:sp>
      <p:sp>
        <p:nvSpPr>
          <p:cNvPr id="5" name="Rectangle 4">
            <a:extLst>
              <a:ext uri="{FF2B5EF4-FFF2-40B4-BE49-F238E27FC236}">
                <a16:creationId xmlns:a16="http://schemas.microsoft.com/office/drawing/2014/main" id="{96D909A0-75C9-2667-AD15-19385FD17AA0}"/>
              </a:ext>
            </a:extLst>
          </p:cNvPr>
          <p:cNvSpPr/>
          <p:nvPr/>
        </p:nvSpPr>
        <p:spPr>
          <a:xfrm>
            <a:off x="0" y="0"/>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403741" y="18741"/>
            <a:ext cx="4853169"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EVERYDAY ENGLISH</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381111" y="766608"/>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03741" y="694873"/>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4A7BFE80-4B77-698E-BE4F-34EAF1232090}"/>
              </a:ext>
            </a:extLst>
          </p:cNvPr>
          <p:cNvSpPr/>
          <p:nvPr/>
        </p:nvSpPr>
        <p:spPr>
          <a:xfrm>
            <a:off x="780696" y="663203"/>
            <a:ext cx="7776160" cy="707886"/>
          </a:xfrm>
          <a:prstGeom prst="rect">
            <a:avLst/>
          </a:prstGeom>
        </p:spPr>
        <p:txBody>
          <a:bodyPr wrap="square">
            <a:spAutoFit/>
          </a:bodyPr>
          <a:lstStyle/>
          <a:p>
            <a:r>
              <a:rPr lang="en-US" sz="2000" b="1" dirty="0">
                <a:effectLst/>
              </a:rPr>
              <a:t>Listen and complete the conversations with the expressions in the box. Then </a:t>
            </a:r>
            <a:r>
              <a:rPr lang="en-US" sz="2000" b="1" dirty="0" err="1">
                <a:effectLst/>
              </a:rPr>
              <a:t>practise</a:t>
            </a:r>
            <a:r>
              <a:rPr lang="en-US" sz="2000" b="1" dirty="0">
                <a:effectLst/>
              </a:rPr>
              <a:t> them in pairs. </a:t>
            </a:r>
            <a:endParaRPr lang="en-US" sz="2000" b="1" dirty="0"/>
          </a:p>
        </p:txBody>
      </p:sp>
      <p:sp>
        <p:nvSpPr>
          <p:cNvPr id="9" name="TextBox 8">
            <a:extLst>
              <a:ext uri="{FF2B5EF4-FFF2-40B4-BE49-F238E27FC236}">
                <a16:creationId xmlns:a16="http://schemas.microsoft.com/office/drawing/2014/main" id="{A77A19B1-84A6-6A41-BDBE-B800EFB7927D}"/>
              </a:ext>
            </a:extLst>
          </p:cNvPr>
          <p:cNvSpPr txBox="1"/>
          <p:nvPr/>
        </p:nvSpPr>
        <p:spPr>
          <a:xfrm>
            <a:off x="2102008" y="2123670"/>
            <a:ext cx="1237839" cy="461665"/>
          </a:xfrm>
          <a:prstGeom prst="rect">
            <a:avLst/>
          </a:prstGeom>
          <a:noFill/>
        </p:spPr>
        <p:txBody>
          <a:bodyPr wrap="none" rtlCol="0">
            <a:spAutoFit/>
          </a:bodyPr>
          <a:lstStyle/>
          <a:p>
            <a:r>
              <a:rPr lang="en-GB" sz="2400" b="1">
                <a:solidFill>
                  <a:srgbClr val="7030A0"/>
                </a:solidFill>
              </a:rPr>
              <a:t>C. </a:t>
            </a:r>
            <a:r>
              <a:rPr lang="en-US" sz="2400" b="1">
                <a:solidFill>
                  <a:srgbClr val="7030A0"/>
                </a:solidFill>
              </a:rPr>
              <a:t>this is</a:t>
            </a:r>
            <a:endParaRPr lang="en-VN" sz="2400" b="1" dirty="0">
              <a:solidFill>
                <a:srgbClr val="7030A0"/>
              </a:solidFill>
            </a:endParaRPr>
          </a:p>
        </p:txBody>
      </p:sp>
      <p:sp>
        <p:nvSpPr>
          <p:cNvPr id="16" name="TextBox 15">
            <a:extLst>
              <a:ext uri="{FF2B5EF4-FFF2-40B4-BE49-F238E27FC236}">
                <a16:creationId xmlns:a16="http://schemas.microsoft.com/office/drawing/2014/main" id="{A77A19B1-84A6-6A41-BDBE-B800EFB7927D}"/>
              </a:ext>
            </a:extLst>
          </p:cNvPr>
          <p:cNvSpPr txBox="1"/>
          <p:nvPr/>
        </p:nvSpPr>
        <p:spPr>
          <a:xfrm>
            <a:off x="1456735" y="3207734"/>
            <a:ext cx="3128613" cy="461665"/>
          </a:xfrm>
          <a:prstGeom prst="rect">
            <a:avLst/>
          </a:prstGeom>
          <a:noFill/>
        </p:spPr>
        <p:txBody>
          <a:bodyPr wrap="none" rtlCol="0">
            <a:spAutoFit/>
          </a:bodyPr>
          <a:lstStyle/>
          <a:p>
            <a:r>
              <a:rPr lang="en-GB" sz="2400" b="1">
                <a:solidFill>
                  <a:srgbClr val="7030A0"/>
                </a:solidFill>
              </a:rPr>
              <a:t>D. </a:t>
            </a:r>
            <a:r>
              <a:rPr lang="en-US" sz="2400" b="1">
                <a:solidFill>
                  <a:srgbClr val="7030A0"/>
                </a:solidFill>
              </a:rPr>
              <a:t>Pleased to meet you</a:t>
            </a:r>
            <a:endParaRPr lang="en-VN" sz="2400" b="1" dirty="0">
              <a:solidFill>
                <a:srgbClr val="7030A0"/>
              </a:solidFill>
            </a:endParaRPr>
          </a:p>
        </p:txBody>
      </p:sp>
    </p:spTree>
    <p:extLst>
      <p:ext uri="{BB962C8B-B14F-4D97-AF65-F5344CB8AC3E}">
        <p14:creationId xmlns:p14="http://schemas.microsoft.com/office/powerpoint/2010/main" val="161278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0"/>
            <a:ext cx="4853169"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EVERYDAY ENGLISH</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4" name="Rectangle 3">
            <a:extLst>
              <a:ext uri="{FF2B5EF4-FFF2-40B4-BE49-F238E27FC236}">
                <a16:creationId xmlns:a16="http://schemas.microsoft.com/office/drawing/2014/main" id="{4A7BFE80-4B77-698E-BE4F-34EAF1232090}"/>
              </a:ext>
            </a:extLst>
          </p:cNvPr>
          <p:cNvSpPr/>
          <p:nvPr/>
        </p:nvSpPr>
        <p:spPr>
          <a:xfrm>
            <a:off x="803326" y="725622"/>
            <a:ext cx="8096193" cy="923330"/>
          </a:xfrm>
          <a:prstGeom prst="rect">
            <a:avLst/>
          </a:prstGeom>
        </p:spPr>
        <p:txBody>
          <a:bodyPr wrap="square">
            <a:spAutoFit/>
          </a:bodyPr>
          <a:lstStyle/>
          <a:p>
            <a:r>
              <a:rPr lang="en-US" b="1" dirty="0">
                <a:effectLst/>
              </a:rPr>
              <a:t>Work in groups of three. Use the models in </a:t>
            </a:r>
            <a:r>
              <a:rPr lang="en-US" b="1" dirty="0">
                <a:solidFill>
                  <a:srgbClr val="7760A8"/>
                </a:solidFill>
                <a:effectLst/>
              </a:rPr>
              <a:t>1 </a:t>
            </a:r>
            <a:r>
              <a:rPr lang="en-US" b="1" dirty="0">
                <a:effectLst/>
              </a:rPr>
              <a:t>to make similar conversations for these situations. One of you is a, the others are B and C. Use the expressions below to help you.</a:t>
            </a:r>
            <a:endParaRPr lang="en-US" b="1" dirty="0"/>
          </a:p>
        </p:txBody>
      </p:sp>
      <p:sp>
        <p:nvSpPr>
          <p:cNvPr id="8" name="TextBox 7">
            <a:extLst>
              <a:ext uri="{FF2B5EF4-FFF2-40B4-BE49-F238E27FC236}">
                <a16:creationId xmlns:a16="http://schemas.microsoft.com/office/drawing/2014/main" id="{01BEF0ED-D00B-1351-81C9-415E6B474CEF}"/>
              </a:ext>
            </a:extLst>
          </p:cNvPr>
          <p:cNvSpPr txBox="1"/>
          <p:nvPr/>
        </p:nvSpPr>
        <p:spPr>
          <a:xfrm>
            <a:off x="269360" y="1648952"/>
            <a:ext cx="5074722" cy="3416320"/>
          </a:xfrm>
          <a:prstGeom prst="rect">
            <a:avLst/>
          </a:prstGeom>
          <a:noFill/>
        </p:spPr>
        <p:txBody>
          <a:bodyPr wrap="square">
            <a:spAutoFit/>
          </a:bodyPr>
          <a:lstStyle/>
          <a:p>
            <a:pPr marL="0" marR="0" indent="-1270" algn="just">
              <a:spcBef>
                <a:spcPts val="0"/>
              </a:spcBef>
              <a:spcAft>
                <a:spcPts val="0"/>
              </a:spcAft>
            </a:pPr>
            <a:r>
              <a:rPr lang="en-US" b="1" i="1" u="sng" dirty="0">
                <a:solidFill>
                  <a:srgbClr val="0070C0"/>
                </a:solidFill>
                <a:ea typeface="Times New Roman" panose="02020603050405020304" pitchFamily="18" charset="0"/>
                <a:cs typeface="Times New Roman" panose="02020603050405020304" pitchFamily="18" charset="0"/>
              </a:rPr>
              <a:t>Situations</a:t>
            </a:r>
            <a:r>
              <a:rPr lang="en-US" b="1" i="1" u="sng" dirty="0">
                <a:solidFill>
                  <a:srgbClr val="0070C0"/>
                </a:solidFill>
                <a:effectLst/>
                <a:ea typeface="Times New Roman" panose="02020603050405020304" pitchFamily="18" charset="0"/>
                <a:cs typeface="Times New Roman" panose="02020603050405020304" pitchFamily="18" charset="0"/>
              </a:rPr>
              <a:t>: </a:t>
            </a:r>
            <a:endParaRPr lang="en-US" u="sng" dirty="0">
              <a:solidFill>
                <a:srgbClr val="0070C0"/>
              </a:solidFill>
              <a:effectLst/>
              <a:ea typeface="Times New Roman" panose="02020603050405020304" pitchFamily="18" charset="0"/>
              <a:cs typeface="Times New Roman" panose="02020603050405020304" pitchFamily="18" charset="0"/>
            </a:endParaRPr>
          </a:p>
          <a:p>
            <a:pPr indent="-1270"/>
            <a:r>
              <a:rPr lang="en-US" sz="2200" b="1" dirty="0">
                <a:solidFill>
                  <a:srgbClr val="E45983"/>
                </a:solidFill>
                <a:effectLst/>
                <a:ea typeface="Times New Roman" panose="02020603050405020304" pitchFamily="18" charset="0"/>
                <a:cs typeface="Times New Roman" panose="02020603050405020304" pitchFamily="18" charset="0"/>
              </a:rPr>
              <a:t>1. </a:t>
            </a:r>
            <a:r>
              <a:rPr lang="en-US" sz="2200" dirty="0">
                <a:effectLst/>
              </a:rPr>
              <a:t>A is a teacher, B is an exchange student from America, and C represents the class. A introduces B to the whole class. B and C respond to the introduction. </a:t>
            </a:r>
            <a:endParaRPr lang="en-US" sz="2200" dirty="0"/>
          </a:p>
          <a:p>
            <a:pPr marL="0" marR="0" indent="-1270">
              <a:spcBef>
                <a:spcPts val="0"/>
              </a:spcBef>
              <a:spcAft>
                <a:spcPts val="0"/>
              </a:spcAft>
            </a:pPr>
            <a:endParaRPr lang="en-US" sz="2200" dirty="0">
              <a:ea typeface="Times New Roman" panose="02020603050405020304" pitchFamily="18" charset="0"/>
              <a:cs typeface="Times New Roman" panose="02020603050405020304" pitchFamily="18" charset="0"/>
            </a:endParaRPr>
          </a:p>
          <a:p>
            <a:r>
              <a:rPr lang="en-US" sz="2200" b="1" dirty="0">
                <a:solidFill>
                  <a:srgbClr val="E45983"/>
                </a:solidFill>
                <a:effectLst/>
                <a:ea typeface="Times New Roman" panose="02020603050405020304" pitchFamily="18" charset="0"/>
                <a:cs typeface="Times New Roman" panose="02020603050405020304" pitchFamily="18" charset="0"/>
              </a:rPr>
              <a:t>2. </a:t>
            </a:r>
            <a:r>
              <a:rPr lang="en-US" sz="2200" dirty="0">
                <a:effectLst/>
              </a:rPr>
              <a:t>A is a member and B is the president of ASEAN culture club. C is a new member. B introduces C to A. A and C respond to the introduction. </a:t>
            </a:r>
            <a:endParaRPr lang="en-US" sz="2200" dirty="0"/>
          </a:p>
        </p:txBody>
      </p:sp>
      <p:pic>
        <p:nvPicPr>
          <p:cNvPr id="2050" name="Picture 2" descr="How to start a conversation with a Vietnamese?">
            <a:extLst>
              <a:ext uri="{FF2B5EF4-FFF2-40B4-BE49-F238E27FC236}">
                <a16:creationId xmlns:a16="http://schemas.microsoft.com/office/drawing/2014/main" id="{99FAC3F2-9EEF-1E22-FBD9-F9566B68B7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2975" y="2394102"/>
            <a:ext cx="3147479" cy="1573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320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0"/>
            <a:ext cx="4853169"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EVERYDAY ENGLISH</a:t>
            </a:r>
          </a:p>
        </p:txBody>
      </p:sp>
      <p:sp>
        <p:nvSpPr>
          <p:cNvPr id="7" name="TextBox 6">
            <a:extLst>
              <a:ext uri="{FF2B5EF4-FFF2-40B4-BE49-F238E27FC236}">
                <a16:creationId xmlns:a16="http://schemas.microsoft.com/office/drawing/2014/main" id="{A687D022-E605-9546-BE8B-A6DFBDBDD7DF}"/>
              </a:ext>
            </a:extLst>
          </p:cNvPr>
          <p:cNvSpPr txBox="1"/>
          <p:nvPr/>
        </p:nvSpPr>
        <p:spPr>
          <a:xfrm>
            <a:off x="151490" y="1090047"/>
            <a:ext cx="8654135" cy="3985706"/>
          </a:xfrm>
          <a:prstGeom prst="rect">
            <a:avLst/>
          </a:prstGeom>
          <a:noFill/>
        </p:spPr>
        <p:txBody>
          <a:bodyPr wrap="square" rtlCol="0">
            <a:spAutoFit/>
          </a:bodyPr>
          <a:lstStyle/>
          <a:p>
            <a:r>
              <a:rPr lang="en-VN" sz="2200" b="1">
                <a:solidFill>
                  <a:srgbClr val="E45983"/>
                </a:solidFill>
                <a:effectLst/>
                <a:latin typeface="Calibri" panose="020F0502020204030204" pitchFamily="34" charset="0"/>
                <a:ea typeface="Times New Roman" panose="02020603050405020304" pitchFamily="18" charset="0"/>
                <a:cs typeface="Calibri" panose="020F0502020204030204" pitchFamily="34" charset="0"/>
              </a:rPr>
              <a:t>1</a:t>
            </a:r>
            <a:r>
              <a:rPr lang="vi-VN" sz="2200" b="1">
                <a:solidFill>
                  <a:srgbClr val="E45983"/>
                </a:solidFill>
                <a:effectLst/>
                <a:latin typeface="Calibri" panose="020F0502020204030204" pitchFamily="34" charset="0"/>
                <a:ea typeface="Times New Roman" panose="02020603050405020304" pitchFamily="18" charset="0"/>
                <a:cs typeface="Calibri" panose="020F0502020204030204" pitchFamily="34" charset="0"/>
              </a:rPr>
              <a:t>.</a:t>
            </a:r>
            <a:r>
              <a:rPr lang="vi-VN" sz="220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endParaRPr lang="en-VN" sz="2200">
              <a:solidFill>
                <a:srgbClr val="7030A0"/>
              </a:solidFill>
              <a:effectLst/>
              <a:latin typeface="Calibri" panose="020F0502020204030204" pitchFamily="34" charset="0"/>
              <a:ea typeface="Times New Roman" panose="02020603050405020304" pitchFamily="18" charset="0"/>
              <a:cs typeface="Calibri" panose="020F0502020204030204" pitchFamily="34" charset="0"/>
            </a:endParaRPr>
          </a:p>
          <a:p>
            <a:r>
              <a:rPr lang="vi-VN" sz="2200" b="1">
                <a:effectLst/>
                <a:latin typeface="Calibri" panose="020F0502020204030204" pitchFamily="34" charset="0"/>
                <a:ea typeface="Times New Roman" panose="02020603050405020304" pitchFamily="18" charset="0"/>
                <a:cs typeface="Calibri" panose="020F0502020204030204" pitchFamily="34" charset="0"/>
              </a:rPr>
              <a:t>Student </a:t>
            </a:r>
            <a:r>
              <a:rPr lang="vi-VN" sz="2200" b="1" dirty="0">
                <a:effectLst/>
                <a:latin typeface="Calibri" panose="020F0502020204030204" pitchFamily="34" charset="0"/>
                <a:ea typeface="Times New Roman" panose="02020603050405020304" pitchFamily="18" charset="0"/>
                <a:cs typeface="Calibri" panose="020F0502020204030204" pitchFamily="34" charset="0"/>
              </a:rPr>
              <a:t>A:</a:t>
            </a:r>
            <a:r>
              <a:rPr lang="vi-VN" sz="2200" dirty="0">
                <a:effectLst/>
                <a:latin typeface="Calibri" panose="020F0502020204030204" pitchFamily="34" charset="0"/>
                <a:ea typeface="Times New Roman" panose="02020603050405020304" pitchFamily="18" charset="0"/>
                <a:cs typeface="Calibri" panose="020F0502020204030204" pitchFamily="34" charset="0"/>
              </a:rPr>
              <a:t> Hello class. I would like to introduce Nam – a new member of our class. He has just moved from Nam Dinh High school. Please welcome him.</a:t>
            </a:r>
            <a:endParaRPr lang="en-VN" sz="2200" dirty="0">
              <a:effectLst/>
              <a:latin typeface="Calibri" panose="020F0502020204030204" pitchFamily="34" charset="0"/>
              <a:ea typeface="Times New Roman" panose="02020603050405020304" pitchFamily="18" charset="0"/>
              <a:cs typeface="Calibri" panose="020F0502020204030204" pitchFamily="34" charset="0"/>
            </a:endParaRPr>
          </a:p>
          <a:p>
            <a:r>
              <a:rPr lang="vi-VN" sz="2200" b="1" dirty="0">
                <a:effectLst/>
                <a:latin typeface="Calibri" panose="020F0502020204030204" pitchFamily="34" charset="0"/>
                <a:ea typeface="Times New Roman" panose="02020603050405020304" pitchFamily="18" charset="0"/>
                <a:cs typeface="Calibri" panose="020F0502020204030204" pitchFamily="34" charset="0"/>
              </a:rPr>
              <a:t>Student B:</a:t>
            </a:r>
            <a:r>
              <a:rPr lang="vi-VN" sz="2200" dirty="0">
                <a:effectLst/>
                <a:latin typeface="Calibri" panose="020F0502020204030204" pitchFamily="34" charset="0"/>
                <a:ea typeface="Times New Roman" panose="02020603050405020304" pitchFamily="18" charset="0"/>
                <a:cs typeface="Calibri" panose="020F0502020204030204" pitchFamily="34" charset="0"/>
              </a:rPr>
              <a:t> Hello, everyone. My name is Nam. It’s nice to meet you.</a:t>
            </a:r>
            <a:endParaRPr lang="en-VN" sz="2200" dirty="0">
              <a:effectLst/>
              <a:latin typeface="Calibri" panose="020F0502020204030204" pitchFamily="34" charset="0"/>
              <a:ea typeface="Times New Roman" panose="02020603050405020304" pitchFamily="18" charset="0"/>
              <a:cs typeface="Calibri" panose="020F0502020204030204" pitchFamily="34" charset="0"/>
            </a:endParaRPr>
          </a:p>
          <a:p>
            <a:r>
              <a:rPr lang="vi-VN" sz="2200" b="1" dirty="0">
                <a:effectLst/>
                <a:latin typeface="Calibri" panose="020F0502020204030204" pitchFamily="34" charset="0"/>
                <a:ea typeface="Times New Roman" panose="02020603050405020304" pitchFamily="18" charset="0"/>
                <a:cs typeface="Calibri" panose="020F0502020204030204" pitchFamily="34" charset="0"/>
              </a:rPr>
              <a:t>Student C:</a:t>
            </a:r>
            <a:r>
              <a:rPr lang="vi-VN" sz="2200" dirty="0">
                <a:effectLst/>
                <a:latin typeface="Calibri" panose="020F0502020204030204" pitchFamily="34" charset="0"/>
                <a:ea typeface="Times New Roman" panose="02020603050405020304" pitchFamily="18" charset="0"/>
                <a:cs typeface="Calibri" panose="020F0502020204030204" pitchFamily="34" charset="0"/>
              </a:rPr>
              <a:t> Hi, Nam. Nice to meet you, too. Welcome to our class</a:t>
            </a:r>
            <a:endParaRPr lang="en-VN" sz="2200" dirty="0">
              <a:effectLst/>
              <a:latin typeface="Calibri" panose="020F0502020204030204" pitchFamily="34" charset="0"/>
              <a:ea typeface="Times New Roman" panose="02020603050405020304" pitchFamily="18" charset="0"/>
              <a:cs typeface="Calibri" panose="020F0502020204030204" pitchFamily="34" charset="0"/>
            </a:endParaRPr>
          </a:p>
          <a:p>
            <a:r>
              <a:rPr lang="vi-VN" sz="110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endParaRPr lang="en-VN" sz="110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endParaRPr>
          </a:p>
          <a:p>
            <a:r>
              <a:rPr lang="en-VN" sz="2200" b="1" dirty="0">
                <a:solidFill>
                  <a:srgbClr val="E45983"/>
                </a:solidFill>
                <a:effectLst/>
                <a:latin typeface="Calibri" panose="020F0502020204030204" pitchFamily="34" charset="0"/>
                <a:ea typeface="Times New Roman" panose="02020603050405020304" pitchFamily="18" charset="0"/>
                <a:cs typeface="Calibri" panose="020F0502020204030204" pitchFamily="34" charset="0"/>
              </a:rPr>
              <a:t>2</a:t>
            </a:r>
            <a:r>
              <a:rPr lang="vi-VN" sz="2200" b="1" dirty="0">
                <a:solidFill>
                  <a:srgbClr val="E45983"/>
                </a:solidFill>
                <a:effectLst/>
                <a:latin typeface="Calibri" panose="020F0502020204030204" pitchFamily="34" charset="0"/>
                <a:ea typeface="Times New Roman" panose="02020603050405020304" pitchFamily="18" charset="0"/>
                <a:cs typeface="Calibri" panose="020F0502020204030204" pitchFamily="34" charset="0"/>
              </a:rPr>
              <a:t>. </a:t>
            </a:r>
            <a:endParaRPr lang="en-VN" sz="2200" b="1" dirty="0">
              <a:solidFill>
                <a:srgbClr val="E45983"/>
              </a:solidFill>
              <a:effectLst/>
              <a:latin typeface="Calibri" panose="020F0502020204030204" pitchFamily="34" charset="0"/>
              <a:ea typeface="Times New Roman" panose="02020603050405020304" pitchFamily="18" charset="0"/>
              <a:cs typeface="Calibri" panose="020F0502020204030204" pitchFamily="34" charset="0"/>
            </a:endParaRPr>
          </a:p>
          <a:p>
            <a:r>
              <a:rPr lang="vi-VN" sz="2200" b="1" dirty="0">
                <a:effectLst/>
                <a:latin typeface="Calibri" panose="020F0502020204030204" pitchFamily="34" charset="0"/>
                <a:ea typeface="Times New Roman" panose="02020603050405020304" pitchFamily="18" charset="0"/>
                <a:cs typeface="Calibri" panose="020F0502020204030204" pitchFamily="34" charset="0"/>
              </a:rPr>
              <a:t>Student B:</a:t>
            </a:r>
            <a:r>
              <a:rPr lang="vi-VN" sz="2200" dirty="0">
                <a:effectLst/>
                <a:latin typeface="Calibri" panose="020F0502020204030204" pitchFamily="34" charset="0"/>
                <a:ea typeface="Times New Roman" panose="02020603050405020304" pitchFamily="18" charset="0"/>
                <a:cs typeface="Calibri" panose="020F0502020204030204" pitchFamily="34" charset="0"/>
              </a:rPr>
              <a:t> Hey, Long. Have you </a:t>
            </a:r>
            <a:r>
              <a:rPr lang="vi-VN" sz="2200">
                <a:effectLst/>
                <a:latin typeface="Calibri" panose="020F0502020204030204" pitchFamily="34" charset="0"/>
                <a:ea typeface="Times New Roman" panose="02020603050405020304" pitchFamily="18" charset="0"/>
                <a:cs typeface="Calibri" panose="020F0502020204030204" pitchFamily="34" charset="0"/>
              </a:rPr>
              <a:t>met Pit? </a:t>
            </a:r>
            <a:r>
              <a:rPr lang="vi-VN" sz="2200" dirty="0">
                <a:effectLst/>
                <a:latin typeface="Calibri" panose="020F0502020204030204" pitchFamily="34" charset="0"/>
                <a:ea typeface="Times New Roman" panose="02020603050405020304" pitchFamily="18" charset="0"/>
                <a:cs typeface="Calibri" panose="020F0502020204030204" pitchFamily="34" charset="0"/>
              </a:rPr>
              <a:t>He has joined our football club this week.</a:t>
            </a:r>
            <a:endParaRPr lang="en-VN" sz="2200" dirty="0">
              <a:effectLst/>
              <a:latin typeface="Calibri" panose="020F0502020204030204" pitchFamily="34" charset="0"/>
              <a:ea typeface="Times New Roman" panose="02020603050405020304" pitchFamily="18" charset="0"/>
              <a:cs typeface="Calibri" panose="020F0502020204030204" pitchFamily="34" charset="0"/>
            </a:endParaRPr>
          </a:p>
          <a:p>
            <a:r>
              <a:rPr lang="vi-VN" sz="2200" b="1" dirty="0">
                <a:effectLst/>
                <a:latin typeface="Calibri" panose="020F0502020204030204" pitchFamily="34" charset="0"/>
                <a:ea typeface="Times New Roman" panose="02020603050405020304" pitchFamily="18" charset="0"/>
                <a:cs typeface="Calibri" panose="020F0502020204030204" pitchFamily="34" charset="0"/>
              </a:rPr>
              <a:t>Student A:</a:t>
            </a:r>
            <a:r>
              <a:rPr lang="vi-VN" sz="2200" dirty="0">
                <a:effectLst/>
                <a:latin typeface="Calibri" panose="020F0502020204030204" pitchFamily="34" charset="0"/>
                <a:ea typeface="Times New Roman" panose="02020603050405020304" pitchFamily="18" charset="0"/>
                <a:cs typeface="Calibri" panose="020F0502020204030204" pitchFamily="34" charset="0"/>
              </a:rPr>
              <a:t> Not yet. Hi, happy to meet you, Pit. I’m Long.</a:t>
            </a:r>
            <a:endParaRPr lang="en-VN" sz="2200" dirty="0">
              <a:effectLst/>
              <a:latin typeface="Calibri" panose="020F0502020204030204" pitchFamily="34" charset="0"/>
              <a:ea typeface="Times New Roman" panose="02020603050405020304" pitchFamily="18" charset="0"/>
              <a:cs typeface="Calibri" panose="020F0502020204030204" pitchFamily="34" charset="0"/>
            </a:endParaRPr>
          </a:p>
          <a:p>
            <a:r>
              <a:rPr lang="vi-VN" sz="2200" b="1" dirty="0">
                <a:effectLst/>
                <a:latin typeface="Calibri" panose="020F0502020204030204" pitchFamily="34" charset="0"/>
                <a:ea typeface="Times New Roman" panose="02020603050405020304" pitchFamily="18" charset="0"/>
                <a:cs typeface="Calibri" panose="020F0502020204030204" pitchFamily="34" charset="0"/>
              </a:rPr>
              <a:t>Student C:</a:t>
            </a:r>
            <a:r>
              <a:rPr lang="vi-VN" sz="2200" dirty="0">
                <a:effectLst/>
                <a:latin typeface="Calibri" panose="020F0502020204030204" pitchFamily="34" charset="0"/>
                <a:ea typeface="Times New Roman" panose="02020603050405020304" pitchFamily="18" charset="0"/>
                <a:cs typeface="Calibri" panose="020F0502020204030204" pitchFamily="34" charset="0"/>
              </a:rPr>
              <a:t> Hi Long, great to meet you, </a:t>
            </a:r>
            <a:r>
              <a:rPr lang="vi-VN" sz="2200">
                <a:effectLst/>
                <a:latin typeface="Calibri" panose="020F0502020204030204" pitchFamily="34" charset="0"/>
                <a:ea typeface="Times New Roman" panose="02020603050405020304" pitchFamily="18" charset="0"/>
                <a:cs typeface="Calibri" panose="020F0502020204030204" pitchFamily="34" charset="0"/>
              </a:rPr>
              <a:t>too.</a:t>
            </a:r>
            <a:endParaRPr lang="en-VN" sz="2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Box 7">
            <a:extLst>
              <a:ext uri="{FF2B5EF4-FFF2-40B4-BE49-F238E27FC236}">
                <a16:creationId xmlns:a16="http://schemas.microsoft.com/office/drawing/2014/main" id="{A687D022-E605-9546-BE8B-A6DFBDBDD7DF}"/>
              </a:ext>
            </a:extLst>
          </p:cNvPr>
          <p:cNvSpPr txBox="1"/>
          <p:nvPr/>
        </p:nvSpPr>
        <p:spPr>
          <a:xfrm>
            <a:off x="151490" y="717602"/>
            <a:ext cx="2731874" cy="369332"/>
          </a:xfrm>
          <a:prstGeom prst="rect">
            <a:avLst/>
          </a:prstGeom>
          <a:noFill/>
        </p:spPr>
        <p:txBody>
          <a:bodyPr wrap="square" rtlCol="0">
            <a:spAutoFit/>
          </a:bodyPr>
          <a:lstStyle/>
          <a:p>
            <a:pPr indent="-1270"/>
            <a:r>
              <a:rPr lang="en-VN" sz="1800" b="1" i="1" u="sng">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Sample conversations: </a:t>
            </a:r>
            <a:endParaRPr lang="en-VN" sz="1800" i="1" u="sng">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27072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0"/>
            <a:ext cx="4853169" cy="584775"/>
          </a:xfrm>
          <a:prstGeom prst="rect">
            <a:avLst/>
          </a:prstGeom>
          <a:noFill/>
        </p:spPr>
        <p:txBody>
          <a:bodyPr wrap="square">
            <a:spAutoFit/>
          </a:bodyPr>
          <a:lstStyle/>
          <a:p>
            <a:pPr algn="just"/>
            <a:r>
              <a:rPr lang="en-US" sz="3200" b="1" dirty="0">
                <a:solidFill>
                  <a:schemeClr val="bg1"/>
                </a:solidFill>
                <a:latin typeface="UTM Facebook K&amp;T" panose="02040603050506020204" pitchFamily="18" charset="0"/>
                <a:cs typeface="Arial" panose="020B0604020202020204" pitchFamily="34" charset="0"/>
              </a:rPr>
              <a:t>EVERYDAY ENGLISH</a:t>
            </a:r>
          </a:p>
        </p:txBody>
      </p:sp>
      <p:graphicFrame>
        <p:nvGraphicFramePr>
          <p:cNvPr id="7" name="Table 6">
            <a:extLst>
              <a:ext uri="{FF2B5EF4-FFF2-40B4-BE49-F238E27FC236}">
                <a16:creationId xmlns:a16="http://schemas.microsoft.com/office/drawing/2014/main" id="{088BF9E8-8409-900A-BE2E-7B3807E919A6}"/>
              </a:ext>
            </a:extLst>
          </p:cNvPr>
          <p:cNvGraphicFramePr>
            <a:graphicFrameLocks noGrp="1"/>
          </p:cNvGraphicFramePr>
          <p:nvPr>
            <p:extLst>
              <p:ext uri="{D42A27DB-BD31-4B8C-83A1-F6EECF244321}">
                <p14:modId xmlns:p14="http://schemas.microsoft.com/office/powerpoint/2010/main" val="2585315992"/>
              </p:ext>
            </p:extLst>
          </p:nvPr>
        </p:nvGraphicFramePr>
        <p:xfrm>
          <a:off x="335228" y="723700"/>
          <a:ext cx="8473544" cy="4337682"/>
        </p:xfrm>
        <a:graphic>
          <a:graphicData uri="http://schemas.openxmlformats.org/drawingml/2006/table">
            <a:tbl>
              <a:tblPr/>
              <a:tblGrid>
                <a:gridCol w="4236772">
                  <a:extLst>
                    <a:ext uri="{9D8B030D-6E8A-4147-A177-3AD203B41FA5}">
                      <a16:colId xmlns:a16="http://schemas.microsoft.com/office/drawing/2014/main" val="2818352582"/>
                    </a:ext>
                  </a:extLst>
                </a:gridCol>
                <a:gridCol w="4236772">
                  <a:extLst>
                    <a:ext uri="{9D8B030D-6E8A-4147-A177-3AD203B41FA5}">
                      <a16:colId xmlns:a16="http://schemas.microsoft.com/office/drawing/2014/main" val="799753614"/>
                    </a:ext>
                  </a:extLst>
                </a:gridCol>
              </a:tblGrid>
              <a:tr h="401001">
                <a:tc gridSpan="2">
                  <a:txBody>
                    <a:bodyPr/>
                    <a:lstStyle/>
                    <a:p>
                      <a:pPr algn="ctr"/>
                      <a:r>
                        <a:rPr lang="en-US" sz="1800" b="1" dirty="0">
                          <a:solidFill>
                            <a:schemeClr val="bg1"/>
                          </a:solidFill>
                          <a:effectLst/>
                          <a:latin typeface="+mn-lt"/>
                        </a:rPr>
                        <a:t>Useful expressions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B7A8"/>
                    </a:solidFill>
                  </a:tcPr>
                </a:tc>
                <a:tc hMerge="1">
                  <a:txBody>
                    <a:bodyPr/>
                    <a:lstStyle/>
                    <a:p>
                      <a:endParaRPr lang="en-US"/>
                    </a:p>
                  </a:txBody>
                  <a:tcPr/>
                </a:tc>
                <a:extLst>
                  <a:ext uri="{0D108BD9-81ED-4DB2-BD59-A6C34878D82A}">
                    <a16:rowId xmlns:a16="http://schemas.microsoft.com/office/drawing/2014/main" val="4152374259"/>
                  </a:ext>
                </a:extLst>
              </a:tr>
              <a:tr h="401001">
                <a:tc>
                  <a:txBody>
                    <a:bodyPr/>
                    <a:lstStyle/>
                    <a:p>
                      <a:pPr algn="ctr"/>
                      <a:r>
                        <a:rPr lang="en-US" sz="1800" b="1" dirty="0">
                          <a:solidFill>
                            <a:schemeClr val="tx1"/>
                          </a:solidFill>
                          <a:effectLst/>
                          <a:latin typeface="+mn-lt"/>
                        </a:rPr>
                        <a:t>Introducing people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D3C6"/>
                    </a:solidFill>
                  </a:tcPr>
                </a:tc>
                <a:tc>
                  <a:txBody>
                    <a:bodyPr/>
                    <a:lstStyle/>
                    <a:p>
                      <a:pPr algn="ctr"/>
                      <a:r>
                        <a:rPr lang="en-US" sz="1800" b="1" dirty="0">
                          <a:solidFill>
                            <a:schemeClr val="tx1"/>
                          </a:solidFill>
                          <a:effectLst/>
                          <a:latin typeface="+mn-lt"/>
                        </a:rPr>
                        <a:t>Responding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D3C6"/>
                    </a:solidFill>
                  </a:tcPr>
                </a:tc>
                <a:extLst>
                  <a:ext uri="{0D108BD9-81ED-4DB2-BD59-A6C34878D82A}">
                    <a16:rowId xmlns:a16="http://schemas.microsoft.com/office/drawing/2014/main" val="4197611070"/>
                  </a:ext>
                </a:extLst>
              </a:tr>
              <a:tr h="1567551">
                <a:tc>
                  <a:txBody>
                    <a:bodyPr/>
                    <a:lstStyle/>
                    <a:p>
                      <a:r>
                        <a:rPr lang="en-US" sz="2000" b="1">
                          <a:effectLst/>
                          <a:latin typeface="+mn-lt"/>
                        </a:rPr>
                        <a:t>Formal/ Semi-formal</a:t>
                      </a:r>
                      <a:endParaRPr lang="en-US" sz="2000" b="1" dirty="0">
                        <a:effectLst/>
                        <a:latin typeface="+mn-lt"/>
                      </a:endParaRPr>
                    </a:p>
                    <a:p>
                      <a:r>
                        <a:rPr lang="en-US" sz="2000" dirty="0">
                          <a:effectLst/>
                          <a:latin typeface="+mn-lt"/>
                        </a:rPr>
                        <a:t>• I’d like you to meet ...</a:t>
                      </a:r>
                      <a:br>
                        <a:rPr lang="en-US" sz="2000" dirty="0">
                          <a:effectLst/>
                          <a:latin typeface="+mn-lt"/>
                        </a:rPr>
                      </a:br>
                      <a:r>
                        <a:rPr lang="en-US" sz="2000" dirty="0">
                          <a:effectLst/>
                          <a:latin typeface="+mn-lt"/>
                        </a:rPr>
                        <a:t>• I’d like to </a:t>
                      </a:r>
                      <a:r>
                        <a:rPr lang="en-US" sz="2000">
                          <a:effectLst/>
                          <a:latin typeface="+mn-lt"/>
                        </a:rPr>
                        <a:t>introduce/ present </a:t>
                      </a:r>
                      <a:r>
                        <a:rPr lang="en-US" sz="2000" dirty="0">
                          <a:effectLst/>
                          <a:latin typeface="+mn-lt"/>
                        </a:rPr>
                        <a:t>... </a:t>
                      </a:r>
                    </a:p>
                    <a:p>
                      <a:r>
                        <a:rPr lang="en-US" sz="2000" dirty="0">
                          <a:effectLst/>
                          <a:latin typeface="+mn-lt"/>
                        </a:rPr>
                        <a:t>• It’s a pleasure to introduce ... </a:t>
                      </a:r>
                    </a:p>
                    <a:p>
                      <a:r>
                        <a:rPr lang="en-US" sz="2000" dirty="0">
                          <a:effectLst/>
                          <a:latin typeface="+mn-lt"/>
                        </a:rPr>
                        <a:t>• May I </a:t>
                      </a:r>
                      <a:r>
                        <a:rPr lang="en-US" sz="2000">
                          <a:effectLst/>
                          <a:latin typeface="+mn-lt"/>
                        </a:rPr>
                        <a:t>introduce/ present </a:t>
                      </a:r>
                      <a:r>
                        <a:rPr lang="en-US" sz="2000" dirty="0">
                          <a:effectLst/>
                          <a:latin typeface="+mn-lt"/>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DE8"/>
                    </a:solidFill>
                  </a:tcPr>
                </a:tc>
                <a:tc>
                  <a:txBody>
                    <a:bodyPr/>
                    <a:lstStyle/>
                    <a:p>
                      <a:r>
                        <a:rPr lang="en-US" sz="2000" b="1">
                          <a:effectLst/>
                          <a:latin typeface="+mn-lt"/>
                        </a:rPr>
                        <a:t>Formal/ Semi-formal</a:t>
                      </a:r>
                      <a:endParaRPr lang="en-US" sz="2000" b="1" dirty="0">
                        <a:effectLst/>
                        <a:latin typeface="+mn-lt"/>
                      </a:endParaRPr>
                    </a:p>
                    <a:p>
                      <a:r>
                        <a:rPr lang="en-US" sz="2000" dirty="0">
                          <a:effectLst/>
                          <a:latin typeface="+mn-lt"/>
                        </a:rPr>
                        <a:t>• It’s nice to meet you.</a:t>
                      </a:r>
                      <a:br>
                        <a:rPr lang="en-US" sz="2000" dirty="0">
                          <a:effectLst/>
                          <a:latin typeface="+mn-lt"/>
                        </a:rPr>
                      </a:br>
                      <a:r>
                        <a:rPr lang="en-US" sz="2000" dirty="0">
                          <a:effectLst/>
                          <a:latin typeface="+mn-lt"/>
                        </a:rPr>
                        <a:t>• How nice to meet you.</a:t>
                      </a:r>
                      <a:br>
                        <a:rPr lang="en-US" sz="2000" dirty="0">
                          <a:effectLst/>
                          <a:latin typeface="+mn-lt"/>
                        </a:rPr>
                      </a:br>
                      <a:r>
                        <a:rPr lang="en-US" sz="2000" dirty="0">
                          <a:effectLst/>
                          <a:latin typeface="+mn-lt"/>
                        </a:rPr>
                        <a:t>• It’s a pleasure to meet you. </a:t>
                      </a:r>
                    </a:p>
                    <a:p>
                      <a:r>
                        <a:rPr lang="en-US" sz="2000" dirty="0">
                          <a:effectLst/>
                          <a:latin typeface="+mn-lt"/>
                        </a:rPr>
                        <a:t>• How do you do?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DE8"/>
                    </a:solidFill>
                  </a:tcPr>
                </a:tc>
                <a:extLst>
                  <a:ext uri="{0D108BD9-81ED-4DB2-BD59-A6C34878D82A}">
                    <a16:rowId xmlns:a16="http://schemas.microsoft.com/office/drawing/2014/main" val="1015082522"/>
                  </a:ext>
                </a:extLst>
              </a:tr>
              <a:tr h="1859189">
                <a:tc>
                  <a:txBody>
                    <a:bodyPr/>
                    <a:lstStyle/>
                    <a:p>
                      <a:r>
                        <a:rPr lang="en-US" sz="2000" b="1" dirty="0">
                          <a:effectLst/>
                          <a:latin typeface="+mn-lt"/>
                        </a:rPr>
                        <a:t>informal</a:t>
                      </a:r>
                    </a:p>
                    <a:p>
                      <a:r>
                        <a:rPr lang="en-US" sz="2000" dirty="0">
                          <a:effectLst/>
                          <a:latin typeface="+mn-lt"/>
                        </a:rPr>
                        <a:t>• This is ... </a:t>
                      </a:r>
                    </a:p>
                    <a:p>
                      <a:r>
                        <a:rPr lang="en-US" sz="2000" dirty="0">
                          <a:effectLst/>
                          <a:latin typeface="+mn-lt"/>
                        </a:rPr>
                        <a:t>• I want you to meet ... </a:t>
                      </a:r>
                    </a:p>
                    <a:p>
                      <a:r>
                        <a:rPr lang="en-US" sz="2000" dirty="0">
                          <a:effectLst/>
                          <a:latin typeface="+mn-lt"/>
                        </a:rPr>
                        <a:t>• Let me introduce you to ... </a:t>
                      </a:r>
                    </a:p>
                    <a:p>
                      <a:r>
                        <a:rPr lang="en-US" sz="2000" dirty="0">
                          <a:effectLst/>
                          <a:latin typeface="+mn-lt"/>
                        </a:rPr>
                        <a:t>• Please meet ... </a:t>
                      </a:r>
                    </a:p>
                    <a:p>
                      <a:r>
                        <a:rPr lang="en-US" sz="2000" dirty="0">
                          <a:effectLst/>
                          <a:latin typeface="+mn-lt"/>
                        </a:rPr>
                        <a:t>• Have you met ...?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DE8"/>
                    </a:solidFill>
                  </a:tcPr>
                </a:tc>
                <a:tc>
                  <a:txBody>
                    <a:bodyPr/>
                    <a:lstStyle/>
                    <a:p>
                      <a:r>
                        <a:rPr lang="en-US" sz="2000" b="1" dirty="0">
                          <a:effectLst/>
                          <a:latin typeface="+mn-lt"/>
                        </a:rPr>
                        <a:t>informal</a:t>
                      </a:r>
                    </a:p>
                    <a:p>
                      <a:r>
                        <a:rPr lang="en-US" sz="2000" dirty="0">
                          <a:effectLst/>
                          <a:latin typeface="+mn-lt"/>
                        </a:rPr>
                        <a:t>• Hi, </a:t>
                      </a:r>
                      <a:r>
                        <a:rPr lang="en-US" sz="2000">
                          <a:effectLst/>
                          <a:latin typeface="+mn-lt"/>
                        </a:rPr>
                        <a:t>great/ nice </a:t>
                      </a:r>
                      <a:r>
                        <a:rPr lang="en-US" sz="2000" dirty="0">
                          <a:effectLst/>
                          <a:latin typeface="+mn-lt"/>
                        </a:rPr>
                        <a:t>to meet you.</a:t>
                      </a:r>
                      <a:br>
                        <a:rPr lang="en-US" sz="2000" dirty="0">
                          <a:effectLst/>
                          <a:latin typeface="+mn-lt"/>
                        </a:rPr>
                      </a:br>
                      <a:r>
                        <a:rPr lang="en-US" sz="2000" dirty="0">
                          <a:effectLst/>
                          <a:latin typeface="+mn-lt"/>
                        </a:rPr>
                        <a:t>• </a:t>
                      </a:r>
                      <a:r>
                        <a:rPr lang="en-US" sz="2000">
                          <a:effectLst/>
                          <a:latin typeface="+mn-lt"/>
                        </a:rPr>
                        <a:t>Pleased/ Happy </a:t>
                      </a:r>
                      <a:r>
                        <a:rPr lang="en-US" sz="2000" dirty="0">
                          <a:effectLst/>
                          <a:latin typeface="+mn-lt"/>
                        </a:rPr>
                        <a:t>to meet you.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DE8"/>
                    </a:solidFill>
                  </a:tcPr>
                </a:tc>
                <a:extLst>
                  <a:ext uri="{0D108BD9-81ED-4DB2-BD59-A6C34878D82A}">
                    <a16:rowId xmlns:a16="http://schemas.microsoft.com/office/drawing/2014/main" val="152131654"/>
                  </a:ext>
                </a:extLst>
              </a:tr>
            </a:tbl>
          </a:graphicData>
        </a:graphic>
      </p:graphicFrame>
    </p:spTree>
    <p:extLst>
      <p:ext uri="{BB962C8B-B14F-4D97-AF65-F5344CB8AC3E}">
        <p14:creationId xmlns:p14="http://schemas.microsoft.com/office/powerpoint/2010/main" val="3582668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61968"/>
            <a:ext cx="5824719" cy="584775"/>
          </a:xfrm>
          <a:prstGeom prst="rect">
            <a:avLst/>
          </a:prstGeom>
          <a:noFill/>
        </p:spPr>
        <p:txBody>
          <a:bodyPr wrap="square">
            <a:spAutoFit/>
          </a:bodyPr>
          <a:lstStyle/>
          <a:p>
            <a:r>
              <a:rPr lang="en-US" sz="3200" b="1" dirty="0">
                <a:solidFill>
                  <a:schemeClr val="bg1"/>
                </a:solidFill>
                <a:cs typeface="Arial" panose="020B0604020202020204" pitchFamily="34" charset="0"/>
              </a:rPr>
              <a:t>CULTURE</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1</a:t>
            </a:r>
          </a:p>
        </p:txBody>
      </p:sp>
      <p:sp>
        <p:nvSpPr>
          <p:cNvPr id="4" name="Rectangle 3">
            <a:extLst>
              <a:ext uri="{FF2B5EF4-FFF2-40B4-BE49-F238E27FC236}">
                <a16:creationId xmlns:a16="http://schemas.microsoft.com/office/drawing/2014/main" id="{4A7BFE80-4B77-698E-BE4F-34EAF1232090}"/>
              </a:ext>
            </a:extLst>
          </p:cNvPr>
          <p:cNvSpPr/>
          <p:nvPr/>
        </p:nvSpPr>
        <p:spPr>
          <a:xfrm>
            <a:off x="803326" y="731294"/>
            <a:ext cx="8120888" cy="707886"/>
          </a:xfrm>
          <a:prstGeom prst="rect">
            <a:avLst/>
          </a:prstGeom>
        </p:spPr>
        <p:txBody>
          <a:bodyPr wrap="square">
            <a:spAutoFit/>
          </a:bodyPr>
          <a:lstStyle/>
          <a:p>
            <a:r>
              <a:rPr lang="en-US" sz="2000" b="1" dirty="0">
                <a:effectLst/>
              </a:rPr>
              <a:t>Read the text and put a tick (✓) or cross (✗) in the box next to the pictures to show the appropriate </a:t>
            </a:r>
            <a:r>
              <a:rPr lang="en-US" sz="2000" b="1" dirty="0" err="1">
                <a:effectLst/>
              </a:rPr>
              <a:t>behaviour</a:t>
            </a:r>
            <a:r>
              <a:rPr lang="en-US" sz="2000" b="1" dirty="0">
                <a:effectLst/>
              </a:rPr>
              <a:t> in different cultures. </a:t>
            </a:r>
            <a:endParaRPr lang="en-US" sz="2000" b="1" dirty="0"/>
          </a:p>
        </p:txBody>
      </p:sp>
      <p:sp>
        <p:nvSpPr>
          <p:cNvPr id="10" name="Rectangle 1">
            <a:extLst>
              <a:ext uri="{FF2B5EF4-FFF2-40B4-BE49-F238E27FC236}">
                <a16:creationId xmlns:a16="http://schemas.microsoft.com/office/drawing/2014/main" id="{29AF0A3B-53CB-25BB-F950-597F3B7EBD5B}"/>
              </a:ext>
            </a:extLst>
          </p:cNvPr>
          <p:cNvSpPr>
            <a:spLocks noChangeArrowheads="1"/>
          </p:cNvSpPr>
          <p:nvPr/>
        </p:nvSpPr>
        <p:spPr bwMode="auto">
          <a:xfrm>
            <a:off x="1187450" y="1933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2" name="Group 11"/>
          <p:cNvGrpSpPr/>
          <p:nvPr/>
        </p:nvGrpSpPr>
        <p:grpSpPr>
          <a:xfrm>
            <a:off x="913795" y="1439180"/>
            <a:ext cx="6755151" cy="3571756"/>
            <a:chOff x="913795" y="1439180"/>
            <a:chExt cx="6755151" cy="3571756"/>
          </a:xfrm>
        </p:grpSpPr>
        <p:pic>
          <p:nvPicPr>
            <p:cNvPr id="7" name="Picture 6"/>
            <p:cNvPicPr>
              <a:picLocks noChangeAspect="1"/>
            </p:cNvPicPr>
            <p:nvPr/>
          </p:nvPicPr>
          <p:blipFill rotWithShape="1">
            <a:blip r:embed="rId2"/>
            <a:srcRect t="1009" r="3535" b="4832"/>
            <a:stretch/>
          </p:blipFill>
          <p:spPr>
            <a:xfrm>
              <a:off x="913795" y="1439180"/>
              <a:ext cx="6755151" cy="3571756"/>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061" t="5906" b="259"/>
            <a:stretch/>
          </p:blipFill>
          <p:spPr>
            <a:xfrm>
              <a:off x="1238250" y="1803400"/>
              <a:ext cx="1841500" cy="1155700"/>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186" t="304" r="6470" b="344"/>
            <a:stretch/>
          </p:blipFill>
          <p:spPr>
            <a:xfrm>
              <a:off x="5228032" y="3537736"/>
              <a:ext cx="1841500" cy="137478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061" t="5906" b="259"/>
            <a:stretch/>
          </p:blipFill>
          <p:spPr>
            <a:xfrm>
              <a:off x="5228032" y="1803400"/>
              <a:ext cx="1841500" cy="1155700"/>
            </a:xfrm>
            <a:prstGeom prst="rect">
              <a:avLst/>
            </a:prstGeom>
          </p:spPr>
        </p:pic>
      </p:gr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1819" y="2628762"/>
            <a:ext cx="340381" cy="354713"/>
          </a:xfrm>
          <a:prstGeom prst="rect">
            <a:avLst/>
          </a:prstGeom>
        </p:spPr>
      </p:pic>
      <p:pic>
        <p:nvPicPr>
          <p:cNvPr id="14" name="Picture 13"/>
          <p:cNvPicPr>
            <a:picLocks noChangeAspect="1"/>
          </p:cNvPicPr>
          <p:nvPr/>
        </p:nvPicPr>
        <p:blipFill>
          <a:blip r:embed="rId6" cstate="print">
            <a:extLst>
              <a:ext uri="{BEBA8EAE-BF5A-486C-A8C5-ECC9F3942E4B}">
                <a14:imgProps xmlns:a14="http://schemas.microsoft.com/office/drawing/2010/main">
                  <a14:imgLayer r:embed="rId7">
                    <a14:imgEffect>
                      <a14:backgroundRemoval t="3609" b="100000" l="10000" r="97976"/>
                    </a14:imgEffect>
                  </a14:imgLayer>
                </a14:imgProps>
              </a:ext>
              <a:ext uri="{28A0092B-C50C-407E-A947-70E740481C1C}">
                <a14:useLocalDpi xmlns:a14="http://schemas.microsoft.com/office/drawing/2010/main" val="0"/>
              </a:ext>
            </a:extLst>
          </a:blip>
          <a:stretch>
            <a:fillRect/>
          </a:stretch>
        </p:blipFill>
        <p:spPr>
          <a:xfrm>
            <a:off x="7203849" y="2620838"/>
            <a:ext cx="330780" cy="338262"/>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1819" y="4564156"/>
            <a:ext cx="340381" cy="354713"/>
          </a:xfrm>
          <a:prstGeom prst="rect">
            <a:avLst/>
          </a:prstGeom>
        </p:spPr>
      </p:pic>
      <p:pic>
        <p:nvPicPr>
          <p:cNvPr id="21" name="Picture 20"/>
          <p:cNvPicPr>
            <a:picLocks noChangeAspect="1"/>
          </p:cNvPicPr>
          <p:nvPr/>
        </p:nvPicPr>
        <p:blipFill>
          <a:blip r:embed="rId6" cstate="print">
            <a:extLst>
              <a:ext uri="{BEBA8EAE-BF5A-486C-A8C5-ECC9F3942E4B}">
                <a14:imgProps xmlns:a14="http://schemas.microsoft.com/office/drawing/2010/main">
                  <a14:imgLayer r:embed="rId7">
                    <a14:imgEffect>
                      <a14:backgroundRemoval t="3609" b="100000" l="10000" r="97976"/>
                    </a14:imgEffect>
                  </a14:imgLayer>
                </a14:imgProps>
              </a:ext>
              <a:ext uri="{28A0092B-C50C-407E-A947-70E740481C1C}">
                <a14:useLocalDpi xmlns:a14="http://schemas.microsoft.com/office/drawing/2010/main" val="0"/>
              </a:ext>
            </a:extLst>
          </a:blip>
          <a:stretch>
            <a:fillRect/>
          </a:stretch>
        </p:blipFill>
        <p:spPr>
          <a:xfrm>
            <a:off x="7203849" y="4574257"/>
            <a:ext cx="330780" cy="338262"/>
          </a:xfrm>
          <a:prstGeom prst="rect">
            <a:avLst/>
          </a:prstGeom>
        </p:spPr>
      </p:pic>
    </p:spTree>
    <p:extLst>
      <p:ext uri="{BB962C8B-B14F-4D97-AF65-F5344CB8AC3E}">
        <p14:creationId xmlns:p14="http://schemas.microsoft.com/office/powerpoint/2010/main" val="153206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p:tgtEl>
                                          <p:spTgt spid="13"/>
                                        </p:tgtEl>
                                      </p:cBhvr>
                                    </p:animEffect>
                                    <p:anim calcmode="lin" valueType="num">
                                      <p:cBhvr>
                                        <p:cTn id="8" dur="800" fill="hold"/>
                                        <p:tgtEl>
                                          <p:spTgt spid="13"/>
                                        </p:tgtEl>
                                        <p:attrNameLst>
                                          <p:attrName>ppt_x</p:attrName>
                                        </p:attrNameLst>
                                      </p:cBhvr>
                                      <p:tavLst>
                                        <p:tav tm="0">
                                          <p:val>
                                            <p:strVal val="#ppt_x"/>
                                          </p:val>
                                        </p:tav>
                                        <p:tav tm="100000">
                                          <p:val>
                                            <p:strVal val="#ppt_x"/>
                                          </p:val>
                                        </p:tav>
                                      </p:tavLst>
                                    </p:anim>
                                    <p:anim calcmode="lin" valueType="num">
                                      <p:cBhvr>
                                        <p:cTn id="9" dur="8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800"/>
                                        <p:tgtEl>
                                          <p:spTgt spid="14"/>
                                        </p:tgtEl>
                                      </p:cBhvr>
                                    </p:animEffect>
                                    <p:anim calcmode="lin" valueType="num">
                                      <p:cBhvr>
                                        <p:cTn id="15" dur="800" fill="hold"/>
                                        <p:tgtEl>
                                          <p:spTgt spid="14"/>
                                        </p:tgtEl>
                                        <p:attrNameLst>
                                          <p:attrName>ppt_x</p:attrName>
                                        </p:attrNameLst>
                                      </p:cBhvr>
                                      <p:tavLst>
                                        <p:tav tm="0">
                                          <p:val>
                                            <p:strVal val="#ppt_x"/>
                                          </p:val>
                                        </p:tav>
                                        <p:tav tm="100000">
                                          <p:val>
                                            <p:strVal val="#ppt_x"/>
                                          </p:val>
                                        </p:tav>
                                      </p:tavLst>
                                    </p:anim>
                                    <p:anim calcmode="lin" valueType="num">
                                      <p:cBhvr>
                                        <p:cTn id="16" dur="8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800"/>
                                        <p:tgtEl>
                                          <p:spTgt spid="20"/>
                                        </p:tgtEl>
                                      </p:cBhvr>
                                    </p:animEffect>
                                    <p:anim calcmode="lin" valueType="num">
                                      <p:cBhvr>
                                        <p:cTn id="22" dur="800" fill="hold"/>
                                        <p:tgtEl>
                                          <p:spTgt spid="20"/>
                                        </p:tgtEl>
                                        <p:attrNameLst>
                                          <p:attrName>ppt_x</p:attrName>
                                        </p:attrNameLst>
                                      </p:cBhvr>
                                      <p:tavLst>
                                        <p:tav tm="0">
                                          <p:val>
                                            <p:strVal val="#ppt_x"/>
                                          </p:val>
                                        </p:tav>
                                        <p:tav tm="100000">
                                          <p:val>
                                            <p:strVal val="#ppt_x"/>
                                          </p:val>
                                        </p:tav>
                                      </p:tavLst>
                                    </p:anim>
                                    <p:anim calcmode="lin" valueType="num">
                                      <p:cBhvr>
                                        <p:cTn id="23" dur="8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800"/>
                                        <p:tgtEl>
                                          <p:spTgt spid="21"/>
                                        </p:tgtEl>
                                      </p:cBhvr>
                                    </p:animEffect>
                                    <p:anim calcmode="lin" valueType="num">
                                      <p:cBhvr>
                                        <p:cTn id="29" dur="800" fill="hold"/>
                                        <p:tgtEl>
                                          <p:spTgt spid="21"/>
                                        </p:tgtEl>
                                        <p:attrNameLst>
                                          <p:attrName>ppt_x</p:attrName>
                                        </p:attrNameLst>
                                      </p:cBhvr>
                                      <p:tavLst>
                                        <p:tav tm="0">
                                          <p:val>
                                            <p:strVal val="#ppt_x"/>
                                          </p:val>
                                        </p:tav>
                                        <p:tav tm="100000">
                                          <p:val>
                                            <p:strVal val="#ppt_x"/>
                                          </p:val>
                                        </p:tav>
                                      </p:tavLst>
                                    </p:anim>
                                    <p:anim calcmode="lin" valueType="num">
                                      <p:cBhvr>
                                        <p:cTn id="30" dur="8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1756</TotalTime>
  <Words>843</Words>
  <Application>Microsoft Office PowerPoint</Application>
  <PresentationFormat>On-screen Show (16:9)</PresentationFormat>
  <Paragraphs>93</Paragraphs>
  <Slides>12</Slides>
  <Notes>1</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Bookman Old Style</vt:lpstr>
      <vt:lpstr>Calibri</vt:lpstr>
      <vt:lpstr>Calibri Light</vt:lpstr>
      <vt:lpstr>Montserrat Medium</vt:lpstr>
      <vt:lpstr>Myriad Pro</vt:lpstr>
      <vt:lpstr>Times New Roman</vt:lpstr>
      <vt:lpstr>UTM Facebook K&amp;T</vt:lpstr>
      <vt:lpstr>UTMFacebookK&amp;TBold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HUNG MRS</cp:lastModifiedBy>
  <cp:revision>99</cp:revision>
  <dcterms:created xsi:type="dcterms:W3CDTF">2020-12-09T02:04:09Z</dcterms:created>
  <dcterms:modified xsi:type="dcterms:W3CDTF">2024-10-12T09:39:40Z</dcterms:modified>
</cp:coreProperties>
</file>