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4" r:id="rId2"/>
    <p:sldId id="273" r:id="rId3"/>
    <p:sldId id="336" r:id="rId4"/>
    <p:sldId id="338" r:id="rId5"/>
    <p:sldId id="362" r:id="rId6"/>
    <p:sldId id="363" r:id="rId7"/>
    <p:sldId id="364" r:id="rId8"/>
    <p:sldId id="366" r:id="rId9"/>
    <p:sldId id="367" r:id="rId10"/>
    <p:sldId id="357" r:id="rId11"/>
    <p:sldId id="332" r:id="rId12"/>
    <p:sldId id="344" r:id="rId13"/>
    <p:sldId id="345" r:id="rId14"/>
    <p:sldId id="333" r:id="rId15"/>
    <p:sldId id="334" r:id="rId16"/>
    <p:sldId id="361" r:id="rId17"/>
    <p:sldId id="358" r:id="rId18"/>
    <p:sldId id="325" r:id="rId19"/>
    <p:sldId id="317"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983"/>
    <a:srgbClr val="EE8640"/>
    <a:srgbClr val="FF9801"/>
    <a:srgbClr val="FFCCFF"/>
    <a:srgbClr val="A493C6"/>
    <a:srgbClr val="D0DEEC"/>
    <a:srgbClr val="6593C3"/>
    <a:srgbClr val="F7DADE"/>
    <a:srgbClr val="0FB7BD"/>
    <a:srgbClr val="048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9" autoAdjust="0"/>
    <p:restoredTop sz="94009" autoAdjust="0"/>
  </p:normalViewPr>
  <p:slideViewPr>
    <p:cSldViewPr snapToGrid="0" showGuides="1">
      <p:cViewPr varScale="1">
        <p:scale>
          <a:sx n="78" d="100"/>
          <a:sy n="78" d="100"/>
        </p:scale>
        <p:origin x="888" y="52"/>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10/12/2024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28042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8291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25847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72320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279375" y="1338763"/>
            <a:ext cx="6285300" cy="195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6000"/>
            </a:lvl1pPr>
            <a:lvl2pPr lvl="1" algn="r" rtl="0">
              <a:lnSpc>
                <a:spcPct val="100000"/>
              </a:lnSpc>
              <a:spcBef>
                <a:spcPts val="0"/>
              </a:spcBef>
              <a:spcAft>
                <a:spcPts val="0"/>
              </a:spcAft>
              <a:buNone/>
              <a:defRPr sz="6000"/>
            </a:lvl2pPr>
            <a:lvl3pPr lvl="2" algn="r" rtl="0">
              <a:lnSpc>
                <a:spcPct val="100000"/>
              </a:lnSpc>
              <a:spcBef>
                <a:spcPts val="0"/>
              </a:spcBef>
              <a:spcAft>
                <a:spcPts val="0"/>
              </a:spcAft>
              <a:buNone/>
              <a:defRPr sz="6000"/>
            </a:lvl3pPr>
            <a:lvl4pPr lvl="3" algn="r" rtl="0">
              <a:lnSpc>
                <a:spcPct val="100000"/>
              </a:lnSpc>
              <a:spcBef>
                <a:spcPts val="0"/>
              </a:spcBef>
              <a:spcAft>
                <a:spcPts val="0"/>
              </a:spcAft>
              <a:buNone/>
              <a:defRPr sz="6000"/>
            </a:lvl4pPr>
            <a:lvl5pPr lvl="4" algn="r" rtl="0">
              <a:lnSpc>
                <a:spcPct val="100000"/>
              </a:lnSpc>
              <a:spcBef>
                <a:spcPts val="0"/>
              </a:spcBef>
              <a:spcAft>
                <a:spcPts val="0"/>
              </a:spcAft>
              <a:buNone/>
              <a:defRPr sz="6000"/>
            </a:lvl5pPr>
            <a:lvl6pPr lvl="5" algn="r" rtl="0">
              <a:lnSpc>
                <a:spcPct val="100000"/>
              </a:lnSpc>
              <a:spcBef>
                <a:spcPts val="0"/>
              </a:spcBef>
              <a:spcAft>
                <a:spcPts val="0"/>
              </a:spcAft>
              <a:buNone/>
              <a:defRPr sz="6000"/>
            </a:lvl6pPr>
            <a:lvl7pPr lvl="6" algn="r" rtl="0">
              <a:lnSpc>
                <a:spcPct val="100000"/>
              </a:lnSpc>
              <a:spcBef>
                <a:spcPts val="0"/>
              </a:spcBef>
              <a:spcAft>
                <a:spcPts val="0"/>
              </a:spcAft>
              <a:buNone/>
              <a:defRPr sz="6000"/>
            </a:lvl7pPr>
            <a:lvl8pPr lvl="7" algn="r" rtl="0">
              <a:lnSpc>
                <a:spcPct val="100000"/>
              </a:lnSpc>
              <a:spcBef>
                <a:spcPts val="0"/>
              </a:spcBef>
              <a:spcAft>
                <a:spcPts val="0"/>
              </a:spcAft>
              <a:buNone/>
              <a:defRPr sz="6000"/>
            </a:lvl8pPr>
            <a:lvl9pPr lvl="8" algn="r" rtl="0">
              <a:lnSpc>
                <a:spcPct val="100000"/>
              </a:lnSpc>
              <a:spcBef>
                <a:spcPts val="0"/>
              </a:spcBef>
              <a:spcAft>
                <a:spcPts val="0"/>
              </a:spcAft>
              <a:buNone/>
              <a:defRPr sz="6000"/>
            </a:lvl9pPr>
          </a:lstStyle>
          <a:p>
            <a:endParaRPr/>
          </a:p>
        </p:txBody>
      </p:sp>
      <p:sp>
        <p:nvSpPr>
          <p:cNvPr id="815" name="Google Shape;815;p17"/>
          <p:cNvSpPr txBox="1">
            <a:spLocks noGrp="1"/>
          </p:cNvSpPr>
          <p:nvPr>
            <p:ph type="subTitle" idx="1"/>
          </p:nvPr>
        </p:nvSpPr>
        <p:spPr>
          <a:xfrm>
            <a:off x="1279375" y="3457638"/>
            <a:ext cx="6285300" cy="347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55598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10/12/2024</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image" Target="../media/image10.jpeg"/><Relationship Id="rId4"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11.jpeg"/><Relationship Id="rId4"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FDD17D-ADB1-C341-5DAE-EF1B9D38F07F}"/>
              </a:ext>
            </a:extLst>
          </p:cNvPr>
          <p:cNvGrpSpPr/>
          <p:nvPr/>
        </p:nvGrpSpPr>
        <p:grpSpPr>
          <a:xfrm>
            <a:off x="0" y="0"/>
            <a:ext cx="9144000" cy="1706851"/>
            <a:chOff x="0" y="-15861"/>
            <a:chExt cx="12192000" cy="1940426"/>
          </a:xfrm>
        </p:grpSpPr>
        <p:sp>
          <p:nvSpPr>
            <p:cNvPr id="3" name="Rectangle 2">
              <a:extLst>
                <a:ext uri="{FF2B5EF4-FFF2-40B4-BE49-F238E27FC236}">
                  <a16:creationId xmlns:a16="http://schemas.microsoft.com/office/drawing/2014/main" id="{FBD2588C-06FB-52F4-2D7E-598D8B5A867E}"/>
                </a:ext>
              </a:extLst>
            </p:cNvPr>
            <p:cNvSpPr/>
            <p:nvPr/>
          </p:nvSpPr>
          <p:spPr>
            <a:xfrm>
              <a:off x="0" y="177153"/>
              <a:ext cx="12192000" cy="1439719"/>
            </a:xfrm>
            <a:prstGeom prst="rect">
              <a:avLst/>
            </a:prstGeom>
            <a:solidFill>
              <a:srgbClr val="A493C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07123313-572D-B82E-F111-A1B1966A8D75}"/>
                </a:ext>
              </a:extLst>
            </p:cNvPr>
            <p:cNvSpPr/>
            <p:nvPr/>
          </p:nvSpPr>
          <p:spPr>
            <a:xfrm>
              <a:off x="481381" y="-15861"/>
              <a:ext cx="2769819" cy="1940426"/>
            </a:xfrm>
            <a:prstGeom prst="parallelogram">
              <a:avLst/>
            </a:prstGeom>
            <a:solidFill>
              <a:srgbClr val="E4598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b="1" dirty="0">
                  <a:latin typeface="UTMFacebookK&amp;TBold"/>
                  <a:cs typeface="Times New Roman" panose="02020603050405020304" pitchFamily="18" charset="0"/>
                </a:rPr>
                <a:t>Unit 2</a:t>
              </a:r>
            </a:p>
          </p:txBody>
        </p:sp>
      </p:grpSp>
      <p:sp>
        <p:nvSpPr>
          <p:cNvPr id="9" name="TextBox 8">
            <a:extLst>
              <a:ext uri="{FF2B5EF4-FFF2-40B4-BE49-F238E27FC236}">
                <a16:creationId xmlns:a16="http://schemas.microsoft.com/office/drawing/2014/main" id="{3D56C823-4DD3-2744-17E1-A46C7290D96B}"/>
              </a:ext>
            </a:extLst>
          </p:cNvPr>
          <p:cNvSpPr txBox="1"/>
          <p:nvPr/>
        </p:nvSpPr>
        <p:spPr>
          <a:xfrm>
            <a:off x="2438400" y="418267"/>
            <a:ext cx="5319539" cy="769441"/>
          </a:xfrm>
          <a:prstGeom prst="rect">
            <a:avLst/>
          </a:prstGeom>
          <a:noFill/>
        </p:spPr>
        <p:txBody>
          <a:bodyPr wrap="square" rtlCol="0">
            <a:spAutoFit/>
          </a:bodyPr>
          <a:lstStyle/>
          <a:p>
            <a:r>
              <a:rPr lang="en-US" sz="4400" b="1" dirty="0">
                <a:solidFill>
                  <a:srgbClr val="FFFFFF"/>
                </a:solidFill>
                <a:latin typeface="UTMFacebookK&amp;TBold"/>
              </a:rPr>
              <a:t>A multicultural world</a:t>
            </a:r>
            <a:endParaRPr lang="en-US" sz="4400" b="1" i="0" dirty="0">
              <a:solidFill>
                <a:srgbClr val="FFFFFF"/>
              </a:solidFill>
              <a:effectLst/>
              <a:latin typeface="UTMFacebookK&amp;TBold"/>
            </a:endParaRPr>
          </a:p>
        </p:txBody>
      </p:sp>
      <p:sp>
        <p:nvSpPr>
          <p:cNvPr id="10" name="Rectangle 9">
            <a:extLst>
              <a:ext uri="{FF2B5EF4-FFF2-40B4-BE49-F238E27FC236}">
                <a16:creationId xmlns:a16="http://schemas.microsoft.com/office/drawing/2014/main" id="{F92A0F45-146A-8BFF-6553-20D992E76B42}"/>
              </a:ext>
            </a:extLst>
          </p:cNvPr>
          <p:cNvSpPr/>
          <p:nvPr/>
        </p:nvSpPr>
        <p:spPr>
          <a:xfrm>
            <a:off x="3625335" y="2163614"/>
            <a:ext cx="4506662" cy="627454"/>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latin typeface="UTMFacebookK&amp;TBold"/>
              </a:rPr>
              <a:t>LISTENING</a:t>
            </a:r>
          </a:p>
        </p:txBody>
      </p:sp>
      <p:sp>
        <p:nvSpPr>
          <p:cNvPr id="11" name="Rectangle 10">
            <a:extLst>
              <a:ext uri="{FF2B5EF4-FFF2-40B4-BE49-F238E27FC236}">
                <a16:creationId xmlns:a16="http://schemas.microsoft.com/office/drawing/2014/main" id="{2CE5C951-EDAC-510B-E774-D91A675B9038}"/>
              </a:ext>
            </a:extLst>
          </p:cNvPr>
          <p:cNvSpPr/>
          <p:nvPr/>
        </p:nvSpPr>
        <p:spPr>
          <a:xfrm>
            <a:off x="1399718" y="2184953"/>
            <a:ext cx="2082254" cy="606115"/>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45983"/>
                </a:solidFill>
                <a:latin typeface="Bookman Old Style" pitchFamily="18" charset="0"/>
              </a:rPr>
              <a:t>LESSON 5</a:t>
            </a:r>
          </a:p>
        </p:txBody>
      </p:sp>
      <p:sp>
        <p:nvSpPr>
          <p:cNvPr id="14" name="TextBox 13">
            <a:extLst>
              <a:ext uri="{FF2B5EF4-FFF2-40B4-BE49-F238E27FC236}">
                <a16:creationId xmlns:a16="http://schemas.microsoft.com/office/drawing/2014/main" id="{409399F7-44CB-F8D5-78C2-4555DA974D89}"/>
              </a:ext>
            </a:extLst>
          </p:cNvPr>
          <p:cNvSpPr txBox="1"/>
          <p:nvPr/>
        </p:nvSpPr>
        <p:spPr>
          <a:xfrm>
            <a:off x="491218" y="3322584"/>
            <a:ext cx="8496801" cy="769441"/>
          </a:xfrm>
          <a:prstGeom prst="rect">
            <a:avLst/>
          </a:prstGeom>
          <a:noFill/>
        </p:spPr>
        <p:txBody>
          <a:bodyPr wrap="square" rtlCol="0">
            <a:spAutoFit/>
          </a:bodyPr>
          <a:lstStyle/>
          <a:p>
            <a:pPr algn="ctr"/>
            <a:r>
              <a:rPr lang="en-US" sz="4400" b="1" dirty="0">
                <a:solidFill>
                  <a:srgbClr val="0070C0"/>
                </a:solidFill>
              </a:rPr>
              <a:t>Celebrating Halloween in Viet Nam</a:t>
            </a:r>
          </a:p>
        </p:txBody>
      </p:sp>
    </p:spTree>
    <p:extLst>
      <p:ext uri="{BB962C8B-B14F-4D97-AF65-F5344CB8AC3E}">
        <p14:creationId xmlns:p14="http://schemas.microsoft.com/office/powerpoint/2010/main" val="1671446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87D1D7-C1AF-3441-E2E6-BF3FC2F83FC0}"/>
              </a:ext>
            </a:extLst>
          </p:cNvPr>
          <p:cNvPicPr>
            <a:picLocks noChangeAspect="1"/>
          </p:cNvPicPr>
          <p:nvPr/>
        </p:nvPicPr>
        <p:blipFill>
          <a:blip r:embed="rId2"/>
          <a:stretch>
            <a:fillRect/>
          </a:stretch>
        </p:blipFill>
        <p:spPr>
          <a:xfrm>
            <a:off x="80939" y="1593541"/>
            <a:ext cx="9063061" cy="2516731"/>
          </a:xfrm>
          <a:prstGeom prst="rect">
            <a:avLst/>
          </a:prstGeom>
        </p:spPr>
      </p:pic>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PRE-LISTENING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275064" y="833744"/>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297694" y="762009"/>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635060" y="838953"/>
            <a:ext cx="8618730" cy="400110"/>
          </a:xfrm>
          <a:prstGeom prst="rect">
            <a:avLst/>
          </a:prstGeom>
        </p:spPr>
        <p:txBody>
          <a:bodyPr wrap="square">
            <a:spAutoFit/>
          </a:bodyPr>
          <a:lstStyle/>
          <a:p>
            <a:r>
              <a:rPr lang="en-US" sz="2000" b="1" dirty="0">
                <a:effectLst/>
              </a:rPr>
              <a:t>Work in pairs. Label the following pictures. do you often see them in Viet Nam?</a:t>
            </a:r>
            <a:endParaRPr lang="en-US" sz="2000" b="1" dirty="0"/>
          </a:p>
        </p:txBody>
      </p:sp>
      <p:sp>
        <p:nvSpPr>
          <p:cNvPr id="10" name="TextBox 9">
            <a:extLst>
              <a:ext uri="{FF2B5EF4-FFF2-40B4-BE49-F238E27FC236}">
                <a16:creationId xmlns:a16="http://schemas.microsoft.com/office/drawing/2014/main" id="{795D117D-7629-2240-84B8-E44923BE28C8}"/>
              </a:ext>
            </a:extLst>
          </p:cNvPr>
          <p:cNvSpPr txBox="1"/>
          <p:nvPr/>
        </p:nvSpPr>
        <p:spPr>
          <a:xfrm>
            <a:off x="678718" y="3571974"/>
            <a:ext cx="439544" cy="369332"/>
          </a:xfrm>
          <a:prstGeom prst="rect">
            <a:avLst/>
          </a:prstGeom>
          <a:noFill/>
        </p:spPr>
        <p:txBody>
          <a:bodyPr wrap="none" rtlCol="0">
            <a:spAutoFit/>
          </a:bodyPr>
          <a:lstStyle/>
          <a:p>
            <a:r>
              <a:rPr lang="vi-VN" kern="0" dirty="0">
                <a:solidFill>
                  <a:srgbClr val="C00000"/>
                </a:solidFill>
                <a:latin typeface="Calibri" panose="020F0502020204030204" pitchFamily="34" charset="0"/>
                <a:ea typeface="Times New Roman" panose="02020603050405020304" pitchFamily="18" charset="0"/>
                <a:cs typeface="Calibri" panose="020F0502020204030204" pitchFamily="34" charset="0"/>
              </a:rPr>
              <a:t>i</a:t>
            </a:r>
            <a:r>
              <a:rPr lang="vi-VN" sz="1800" kern="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ck</a:t>
            </a:r>
            <a:endParaRPr lang="en-VN" dirty="0">
              <a:solidFill>
                <a:srgbClr val="C0000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CBF8826-0B6A-B844-96BB-D5991AF048CA}"/>
              </a:ext>
            </a:extLst>
          </p:cNvPr>
          <p:cNvSpPr txBox="1"/>
          <p:nvPr/>
        </p:nvSpPr>
        <p:spPr>
          <a:xfrm>
            <a:off x="3851452" y="3566695"/>
            <a:ext cx="853119" cy="369332"/>
          </a:xfrm>
          <a:prstGeom prst="rect">
            <a:avLst/>
          </a:prstGeom>
          <a:noFill/>
        </p:spPr>
        <p:txBody>
          <a:bodyPr wrap="none" rtlCol="0">
            <a:spAutoFit/>
          </a:bodyPr>
          <a:lstStyle/>
          <a:p>
            <a:r>
              <a:rPr lang="vi-VN" sz="1800" kern="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aunted</a:t>
            </a:r>
            <a:endParaRPr lang="en-VN" dirty="0">
              <a:solidFill>
                <a:srgbClr val="C0000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CBACB6F-D2D5-9D48-8067-7F879E53DA7E}"/>
              </a:ext>
            </a:extLst>
          </p:cNvPr>
          <p:cNvSpPr txBox="1"/>
          <p:nvPr/>
        </p:nvSpPr>
        <p:spPr>
          <a:xfrm>
            <a:off x="6988202" y="3565300"/>
            <a:ext cx="885770" cy="369332"/>
          </a:xfrm>
          <a:prstGeom prst="rect">
            <a:avLst/>
          </a:prstGeom>
          <a:noFill/>
        </p:spPr>
        <p:txBody>
          <a:bodyPr wrap="square" rtlCol="0">
            <a:spAutoFit/>
          </a:bodyPr>
          <a:lstStyle/>
          <a:p>
            <a:r>
              <a:rPr lang="vi-VN" sz="1800" kern="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umpkin</a:t>
            </a:r>
            <a:r>
              <a:rPr lang="en-VN" dirty="0">
                <a:solidFill>
                  <a:srgbClr val="C00000"/>
                </a:solidFill>
                <a:effectLst/>
                <a:latin typeface="Calibri" panose="020F0502020204030204" pitchFamily="34" charset="0"/>
                <a:cs typeface="Calibri" panose="020F0502020204030204" pitchFamily="34" charset="0"/>
              </a:rPr>
              <a:t> </a:t>
            </a:r>
            <a:endParaRPr lang="en-VN" dirty="0">
              <a:solidFill>
                <a:srgbClr val="C00000"/>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374B47BE-5CF2-5E93-2262-57EBBD662A7E}"/>
              </a:ext>
            </a:extLst>
          </p:cNvPr>
          <p:cNvSpPr txBox="1"/>
          <p:nvPr/>
        </p:nvSpPr>
        <p:spPr>
          <a:xfrm>
            <a:off x="1833048" y="3565300"/>
            <a:ext cx="824265" cy="369332"/>
          </a:xfrm>
          <a:prstGeom prst="rect">
            <a:avLst/>
          </a:prstGeom>
          <a:noFill/>
        </p:spPr>
        <p:txBody>
          <a:bodyPr wrap="none" rtlCol="0">
            <a:spAutoFit/>
          </a:bodyPr>
          <a:lstStyle/>
          <a:p>
            <a:r>
              <a:rPr lang="vi-VN" sz="1800" kern="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eating</a:t>
            </a:r>
            <a:r>
              <a:rPr lang="en-VN" dirty="0">
                <a:solidFill>
                  <a:srgbClr val="C00000"/>
                </a:solidFill>
                <a:effectLst/>
                <a:latin typeface="Calibri" panose="020F0502020204030204" pitchFamily="34" charset="0"/>
                <a:cs typeface="Calibri" panose="020F0502020204030204" pitchFamily="34" charset="0"/>
              </a:rPr>
              <a:t> </a:t>
            </a:r>
            <a:endParaRPr lang="en-VN" dirty="0">
              <a:solidFill>
                <a:srgbClr val="C0000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308AD14E-B4D2-5D0C-42CF-751B382E3147}"/>
              </a:ext>
            </a:extLst>
          </p:cNvPr>
          <p:cNvSpPr txBox="1"/>
          <p:nvPr/>
        </p:nvSpPr>
        <p:spPr>
          <a:xfrm>
            <a:off x="4781254" y="3565300"/>
            <a:ext cx="686406" cy="369332"/>
          </a:xfrm>
          <a:prstGeom prst="rect">
            <a:avLst/>
          </a:prstGeom>
          <a:noFill/>
        </p:spPr>
        <p:txBody>
          <a:bodyPr wrap="none" rtlCol="0">
            <a:spAutoFit/>
          </a:bodyPr>
          <a:lstStyle/>
          <a:p>
            <a:r>
              <a:rPr lang="vi-VN" sz="1800" kern="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ouse</a:t>
            </a:r>
            <a:r>
              <a:rPr lang="en-VN" dirty="0">
                <a:solidFill>
                  <a:srgbClr val="C00000"/>
                </a:solidFill>
                <a:effectLst/>
                <a:latin typeface="Calibri" panose="020F0502020204030204" pitchFamily="34" charset="0"/>
                <a:cs typeface="Calibri" panose="020F0502020204030204" pitchFamily="34" charset="0"/>
              </a:rPr>
              <a:t> </a:t>
            </a:r>
            <a:endParaRPr lang="en-VN"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806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589387" y="946385"/>
            <a:ext cx="4344586"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dirty="0">
                <a:solidFill>
                  <a:srgbClr val="EE8640"/>
                </a:solidFill>
              </a:rPr>
              <a:t>celebrate</a:t>
            </a:r>
            <a:r>
              <a:rPr lang="en-US" sz="4800" b="1" dirty="0">
                <a:solidFill>
                  <a:srgbClr val="EE8640"/>
                </a:solidFill>
              </a:rPr>
              <a:t> (v)</a:t>
            </a:r>
            <a:endParaRPr lang="en-US" sz="4800" b="1" dirty="0">
              <a:solidFill>
                <a:srgbClr val="EE8640"/>
              </a:solidFill>
              <a:cs typeface="Calibri" panose="020F0502020204030204" pitchFamily="34" charset="0"/>
            </a:endParaRPr>
          </a:p>
        </p:txBody>
      </p:sp>
      <p:sp>
        <p:nvSpPr>
          <p:cNvPr id="12" name="Rectangle 11"/>
          <p:cNvSpPr/>
          <p:nvPr/>
        </p:nvSpPr>
        <p:spPr>
          <a:xfrm>
            <a:off x="380138" y="3311484"/>
            <a:ext cx="5100214" cy="1569660"/>
          </a:xfrm>
          <a:prstGeom prst="rect">
            <a:avLst/>
          </a:prstGeom>
        </p:spPr>
        <p:txBody>
          <a:bodyPr wrap="square">
            <a:spAutoFit/>
          </a:bodyPr>
          <a:lstStyle/>
          <a:p>
            <a:r>
              <a:rPr lang="en-VN" sz="3200" dirty="0"/>
              <a:t>to show that a day or an event is important by doing something special on it</a:t>
            </a:r>
          </a:p>
        </p:txBody>
      </p:sp>
      <p:sp>
        <p:nvSpPr>
          <p:cNvPr id="2" name="Rectangle 1"/>
          <p:cNvSpPr/>
          <p:nvPr/>
        </p:nvSpPr>
        <p:spPr>
          <a:xfrm>
            <a:off x="1521757" y="2429096"/>
            <a:ext cx="2479846" cy="707886"/>
          </a:xfrm>
          <a:prstGeom prst="rect">
            <a:avLst/>
          </a:prstGeom>
        </p:spPr>
        <p:txBody>
          <a:bodyPr wrap="none">
            <a:spAutoFit/>
          </a:bodyPr>
          <a:lstStyle/>
          <a:p>
            <a:pPr algn="just"/>
            <a:r>
              <a:rPr lang="en-VN" sz="4000" dirty="0">
                <a:solidFill>
                  <a:srgbClr val="0070C0"/>
                </a:solidFill>
                <a:effectLst/>
                <a:ea typeface="Times New Roman" panose="02020603050405020304" pitchFamily="18" charset="0"/>
              </a:rPr>
              <a:t>/ˈselɪbreɪt/</a:t>
            </a: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1BE7732-0B4E-4684-2D5D-17D0055E4304}"/>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PRE-LISTENING</a:t>
            </a:r>
          </a:p>
        </p:txBody>
      </p:sp>
      <p:pic>
        <p:nvPicPr>
          <p:cNvPr id="7170" name="Picture 2" descr="15 Reasons to Celebrate Just Because - Sigmas Event Center">
            <a:extLst>
              <a:ext uri="{FF2B5EF4-FFF2-40B4-BE49-F238E27FC236}">
                <a16:creationId xmlns:a16="http://schemas.microsoft.com/office/drawing/2014/main" id="{690AB9A8-50DA-2545-8F7E-22698984B29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3663" y="1651058"/>
            <a:ext cx="3984993" cy="2263962"/>
          </a:xfrm>
          <a:prstGeom prst="rect">
            <a:avLst/>
          </a:prstGeom>
          <a:noFill/>
          <a:extLst>
            <a:ext uri="{909E8E84-426E-40DD-AFC4-6F175D3DCCD1}">
              <a14:hiddenFill xmlns:a14="http://schemas.microsoft.com/office/drawing/2010/main">
                <a:solidFill>
                  <a:srgbClr val="FFFFFF"/>
                </a:solidFill>
              </a14:hiddenFill>
            </a:ext>
          </a:extLst>
        </p:spPr>
      </p:pic>
      <p:pic>
        <p:nvPicPr>
          <p:cNvPr id="6" name="celebrate__gb_1" descr="celebrate__gb_1">
            <a:hlinkClick r:id="" action="ppaction://media"/>
            <a:extLst>
              <a:ext uri="{FF2B5EF4-FFF2-40B4-BE49-F238E27FC236}">
                <a16:creationId xmlns:a16="http://schemas.microsoft.com/office/drawing/2014/main" id="{7536659B-EEFB-2842-982D-59221C7BE6A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387" y="2429096"/>
            <a:ext cx="712570" cy="712570"/>
          </a:xfrm>
          <a:prstGeom prst="rect">
            <a:avLst/>
          </a:prstGeom>
        </p:spPr>
      </p:pic>
    </p:spTree>
    <p:extLst>
      <p:ext uri="{BB962C8B-B14F-4D97-AF65-F5344CB8AC3E}">
        <p14:creationId xmlns:p14="http://schemas.microsoft.com/office/powerpoint/2010/main" val="20969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22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45934" y="928819"/>
            <a:ext cx="4837746"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VN" sz="6000" b="1" dirty="0">
                <a:solidFill>
                  <a:srgbClr val="EE8640"/>
                </a:solidFill>
              </a:rPr>
              <a:t> </a:t>
            </a:r>
            <a:r>
              <a:rPr lang="en-GB" sz="6000" b="1" dirty="0">
                <a:solidFill>
                  <a:srgbClr val="EE8640"/>
                </a:solidFill>
              </a:rPr>
              <a:t>annually </a:t>
            </a:r>
            <a:r>
              <a:rPr lang="en-GB" sz="4400" b="1" dirty="0">
                <a:solidFill>
                  <a:srgbClr val="EE8640"/>
                </a:solidFill>
              </a:rPr>
              <a:t>(adv)</a:t>
            </a:r>
            <a:endParaRPr lang="en-US" sz="7200" b="1" dirty="0">
              <a:solidFill>
                <a:srgbClr val="EE8640"/>
              </a:solidFill>
              <a:cs typeface="Calibri" panose="020F0502020204030204" pitchFamily="34" charset="0"/>
            </a:endParaRPr>
          </a:p>
        </p:txBody>
      </p:sp>
      <p:sp>
        <p:nvSpPr>
          <p:cNvPr id="12" name="Rectangle 11"/>
          <p:cNvSpPr/>
          <p:nvPr/>
        </p:nvSpPr>
        <p:spPr>
          <a:xfrm>
            <a:off x="1557382" y="3628649"/>
            <a:ext cx="4837746" cy="584775"/>
          </a:xfrm>
          <a:prstGeom prst="rect">
            <a:avLst/>
          </a:prstGeom>
        </p:spPr>
        <p:txBody>
          <a:bodyPr wrap="square">
            <a:spAutoFit/>
          </a:bodyPr>
          <a:lstStyle/>
          <a:p>
            <a:r>
              <a:rPr lang="en-VN" sz="3200" dirty="0"/>
              <a:t>once a year</a:t>
            </a:r>
          </a:p>
        </p:txBody>
      </p:sp>
      <p:sp>
        <p:nvSpPr>
          <p:cNvPr id="2" name="Rectangle 1"/>
          <p:cNvSpPr/>
          <p:nvPr/>
        </p:nvSpPr>
        <p:spPr>
          <a:xfrm>
            <a:off x="1828826" y="2492365"/>
            <a:ext cx="2066591" cy="646331"/>
          </a:xfrm>
          <a:prstGeom prst="rect">
            <a:avLst/>
          </a:prstGeom>
        </p:spPr>
        <p:txBody>
          <a:bodyPr wrap="none">
            <a:spAutoFit/>
          </a:bodyPr>
          <a:lstStyle/>
          <a:p>
            <a:r>
              <a:rPr lang="en-VN" sz="3600" dirty="0">
                <a:solidFill>
                  <a:srgbClr val="0070C0"/>
                </a:solidFill>
                <a:effectLst/>
                <a:ea typeface="Times New Roman" panose="02020603050405020304" pitchFamily="18" charset="0"/>
              </a:rPr>
              <a:t>/ˈænjuəli/</a:t>
            </a: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E3C9C72-3DE1-EDF0-1DAF-AFF9CC36095B}"/>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PRE-LISTENING</a:t>
            </a:r>
          </a:p>
        </p:txBody>
      </p:sp>
      <p:pic>
        <p:nvPicPr>
          <p:cNvPr id="8194" name="Picture 2" descr="What Issues Should a Nonprofit Board Consider Annually? – Nonprofit Law Blog">
            <a:extLst>
              <a:ext uri="{FF2B5EF4-FFF2-40B4-BE49-F238E27FC236}">
                <a16:creationId xmlns:a16="http://schemas.microsoft.com/office/drawing/2014/main" id="{7279C076-5842-F341-BD7D-5873B255B5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3680" y="1766294"/>
            <a:ext cx="34925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6" name="annually__gb_1" descr="annually__gb_1">
            <a:hlinkClick r:id="" action="ppaction://media"/>
            <a:extLst>
              <a:ext uri="{FF2B5EF4-FFF2-40B4-BE49-F238E27FC236}">
                <a16:creationId xmlns:a16="http://schemas.microsoft.com/office/drawing/2014/main" id="{EA06709C-15C8-C340-80C7-C4A16FA694D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3530" y="2442705"/>
            <a:ext cx="754007" cy="754007"/>
          </a:xfrm>
          <a:prstGeom prst="rect">
            <a:avLst/>
          </a:prstGeom>
        </p:spPr>
      </p:pic>
    </p:spTree>
    <p:extLst>
      <p:ext uri="{BB962C8B-B14F-4D97-AF65-F5344CB8AC3E}">
        <p14:creationId xmlns:p14="http://schemas.microsoft.com/office/powerpoint/2010/main" val="121649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12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bldLst>
      <p:bldP spid="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380138" y="954219"/>
            <a:ext cx="5819880"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chemeClr val="accent2"/>
                </a:solidFill>
              </a:rPr>
              <a:t>be of importance </a:t>
            </a:r>
            <a:endParaRPr lang="en-US" sz="6000" b="1" dirty="0">
              <a:solidFill>
                <a:schemeClr val="accent2"/>
              </a:solidFill>
              <a:cs typeface="Calibri" panose="020F0502020204030204" pitchFamily="34" charset="0"/>
            </a:endParaRPr>
          </a:p>
        </p:txBody>
      </p:sp>
      <p:sp>
        <p:nvSpPr>
          <p:cNvPr id="12" name="Rectangle 11"/>
          <p:cNvSpPr/>
          <p:nvPr/>
        </p:nvSpPr>
        <p:spPr>
          <a:xfrm>
            <a:off x="1173319" y="3641487"/>
            <a:ext cx="4763637" cy="707886"/>
          </a:xfrm>
          <a:prstGeom prst="rect">
            <a:avLst/>
          </a:prstGeom>
        </p:spPr>
        <p:txBody>
          <a:bodyPr wrap="square">
            <a:spAutoFit/>
          </a:bodyPr>
          <a:lstStyle/>
          <a:p>
            <a:pPr algn="just"/>
            <a:r>
              <a:rPr lang="en-GB" sz="4000" dirty="0"/>
              <a:t>be important</a:t>
            </a:r>
            <a:r>
              <a:rPr lang="en-VN" sz="4000" dirty="0"/>
              <a:t> </a:t>
            </a:r>
            <a:endParaRPr lang="en-US" sz="4000" dirty="0"/>
          </a:p>
        </p:txBody>
      </p:sp>
      <p:sp>
        <p:nvSpPr>
          <p:cNvPr id="2" name="Rectangle 1"/>
          <p:cNvSpPr/>
          <p:nvPr/>
        </p:nvSpPr>
        <p:spPr>
          <a:xfrm>
            <a:off x="807426" y="2528129"/>
            <a:ext cx="3927678" cy="707886"/>
          </a:xfrm>
          <a:prstGeom prst="rect">
            <a:avLst/>
          </a:prstGeom>
        </p:spPr>
        <p:txBody>
          <a:bodyPr wrap="none">
            <a:spAutoFit/>
          </a:bodyPr>
          <a:lstStyle/>
          <a:p>
            <a:pPr algn="ctr"/>
            <a:r>
              <a:rPr lang="en-VN" sz="4000" kern="0" dirty="0">
                <a:solidFill>
                  <a:srgbClr val="0070C0"/>
                </a:solidFill>
                <a:effectLst/>
                <a:ea typeface="Times New Roman" panose="02020603050405020304" pitchFamily="18" charset="0"/>
              </a:rPr>
              <a:t>/biː əv ɪmˈpɔːtns/</a:t>
            </a:r>
            <a:r>
              <a:rPr lang="en-VN" sz="4000" dirty="0">
                <a:solidFill>
                  <a:srgbClr val="0070C0"/>
                </a:solidFill>
                <a:effectLst/>
              </a:rPr>
              <a:t> </a:t>
            </a:r>
            <a:endParaRPr lang="en-US" sz="4000" dirty="0">
              <a:solidFill>
                <a:srgbClr val="0070C0"/>
              </a:solidFill>
              <a:cs typeface="Times New Roman" panose="02020603050405020304" pitchFamily="18" charset="0"/>
            </a:endParaRP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D9ACE63-DFEB-2124-7600-8B437DB10237}"/>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PRE-LISTENING</a:t>
            </a:r>
          </a:p>
        </p:txBody>
      </p:sp>
      <p:pic>
        <p:nvPicPr>
          <p:cNvPr id="6146" name="Picture 2" descr="Why Is Importance Of Project Risk Management Overrated? - RationalPlan">
            <a:extLst>
              <a:ext uri="{FF2B5EF4-FFF2-40B4-BE49-F238E27FC236}">
                <a16:creationId xmlns:a16="http://schemas.microsoft.com/office/drawing/2014/main" id="{AD82562F-026C-5843-B6DD-61FF5E359E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2467" y="1861114"/>
            <a:ext cx="4330188" cy="2165094"/>
          </a:xfrm>
          <a:prstGeom prst="rect">
            <a:avLst/>
          </a:prstGeom>
          <a:noFill/>
          <a:extLst>
            <a:ext uri="{909E8E84-426E-40DD-AFC4-6F175D3DCCD1}">
              <a14:hiddenFill xmlns:a14="http://schemas.microsoft.com/office/drawing/2010/main">
                <a:solidFill>
                  <a:srgbClr val="FFFFFF"/>
                </a:solidFill>
              </a14:hiddenFill>
            </a:ext>
          </a:extLst>
        </p:spPr>
      </p:pic>
      <p:pic>
        <p:nvPicPr>
          <p:cNvPr id="3" name="be of importance ">
            <a:hlinkClick r:id="" action="ppaction://media"/>
            <a:extLst>
              <a:ext uri="{FF2B5EF4-FFF2-40B4-BE49-F238E27FC236}">
                <a16:creationId xmlns:a16="http://schemas.microsoft.com/office/drawing/2014/main" id="{216571D1-0562-F05D-D633-857673BFBB9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5288" y="2592470"/>
            <a:ext cx="584775" cy="584775"/>
          </a:xfrm>
          <a:prstGeom prst="rect">
            <a:avLst/>
          </a:prstGeom>
        </p:spPr>
      </p:pic>
    </p:spTree>
    <p:extLst>
      <p:ext uri="{BB962C8B-B14F-4D97-AF65-F5344CB8AC3E}">
        <p14:creationId xmlns:p14="http://schemas.microsoft.com/office/powerpoint/2010/main" val="85378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graphicFrame>
        <p:nvGraphicFramePr>
          <p:cNvPr id="6" name="Table 5">
            <a:extLst>
              <a:ext uri="{FF2B5EF4-FFF2-40B4-BE49-F238E27FC236}">
                <a16:creationId xmlns:a16="http://schemas.microsoft.com/office/drawing/2014/main" id="{65C3BE11-7245-A261-E500-85D5C0DFCC7D}"/>
              </a:ext>
            </a:extLst>
          </p:cNvPr>
          <p:cNvGraphicFramePr>
            <a:graphicFrameLocks noGrp="1"/>
          </p:cNvGraphicFramePr>
          <p:nvPr>
            <p:extLst>
              <p:ext uri="{D42A27DB-BD31-4B8C-83A1-F6EECF244321}">
                <p14:modId xmlns:p14="http://schemas.microsoft.com/office/powerpoint/2010/main" val="1950351956"/>
              </p:ext>
            </p:extLst>
          </p:nvPr>
        </p:nvGraphicFramePr>
        <p:xfrm>
          <a:off x="185737" y="861715"/>
          <a:ext cx="8772525" cy="3945140"/>
        </p:xfrm>
        <a:graphic>
          <a:graphicData uri="http://schemas.openxmlformats.org/drawingml/2006/table">
            <a:tbl>
              <a:tblPr firstRow="1" bandRow="1">
                <a:tableStyleId>{5DA37D80-6434-44D0-A028-1B22A696006F}</a:tableStyleId>
              </a:tblPr>
              <a:tblGrid>
                <a:gridCol w="2238808">
                  <a:extLst>
                    <a:ext uri="{9D8B030D-6E8A-4147-A177-3AD203B41FA5}">
                      <a16:colId xmlns:a16="http://schemas.microsoft.com/office/drawing/2014/main" val="20000"/>
                    </a:ext>
                  </a:extLst>
                </a:gridCol>
                <a:gridCol w="1808788">
                  <a:extLst>
                    <a:ext uri="{9D8B030D-6E8A-4147-A177-3AD203B41FA5}">
                      <a16:colId xmlns:a16="http://schemas.microsoft.com/office/drawing/2014/main" val="20003"/>
                    </a:ext>
                  </a:extLst>
                </a:gridCol>
                <a:gridCol w="3253317">
                  <a:extLst>
                    <a:ext uri="{9D8B030D-6E8A-4147-A177-3AD203B41FA5}">
                      <a16:colId xmlns:a16="http://schemas.microsoft.com/office/drawing/2014/main" val="20001"/>
                    </a:ext>
                  </a:extLst>
                </a:gridCol>
                <a:gridCol w="1471612">
                  <a:extLst>
                    <a:ext uri="{9D8B030D-6E8A-4147-A177-3AD203B41FA5}">
                      <a16:colId xmlns:a16="http://schemas.microsoft.com/office/drawing/2014/main" val="20002"/>
                    </a:ext>
                  </a:extLst>
                </a:gridCol>
              </a:tblGrid>
              <a:tr h="701572">
                <a:tc>
                  <a:txBody>
                    <a:bodyPr/>
                    <a:lstStyle/>
                    <a:p>
                      <a:pPr marL="0" marR="0" algn="ctr">
                        <a:lnSpc>
                          <a:spcPct val="100000"/>
                        </a:lnSpc>
                        <a:spcBef>
                          <a:spcPts val="0"/>
                        </a:spcBef>
                        <a:spcAft>
                          <a:spcPts val="0"/>
                        </a:spcAft>
                      </a:pPr>
                      <a:r>
                        <a:rPr lang="en-US" sz="2000" b="1" dirty="0">
                          <a:solidFill>
                            <a:schemeClr val="accent2">
                              <a:lumMod val="50000"/>
                            </a:schemeClr>
                          </a:solidFill>
                          <a:effectLst/>
                          <a:latin typeface="+mn-lt"/>
                          <a:ea typeface="Calibri" panose="020F0502020204030204" pitchFamily="34" charset="0"/>
                          <a:cs typeface="Times New Roman" panose="02020603050405020304" pitchFamily="18" charset="0"/>
                        </a:rPr>
                        <a:t>Form</a:t>
                      </a:r>
                      <a:endParaRPr lang="en-US" sz="200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0000"/>
                        </a:lnSpc>
                        <a:spcBef>
                          <a:spcPts val="0"/>
                        </a:spcBef>
                        <a:spcAft>
                          <a:spcPts val="0"/>
                        </a:spcAft>
                      </a:pPr>
                      <a:r>
                        <a:rPr lang="en-US" sz="2000" b="1">
                          <a:solidFill>
                            <a:schemeClr val="accent2">
                              <a:lumMod val="50000"/>
                            </a:schemeClr>
                          </a:solidFill>
                          <a:effectLst/>
                          <a:latin typeface="+mn-lt"/>
                          <a:ea typeface="Calibri" panose="020F0502020204030204" pitchFamily="34" charset="0"/>
                          <a:cs typeface="Times New Roman" panose="02020603050405020304" pitchFamily="18" charset="0"/>
                        </a:rPr>
                        <a:t>Pronunciation</a:t>
                      </a:r>
                      <a:endParaRPr lang="en-US" sz="2000" b="1">
                        <a:solidFill>
                          <a:schemeClr val="accent2">
                            <a:lumMod val="50000"/>
                          </a:schemeClr>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0000"/>
                        </a:lnSpc>
                        <a:spcBef>
                          <a:spcPts val="0"/>
                        </a:spcBef>
                        <a:spcAft>
                          <a:spcPts val="0"/>
                        </a:spcAft>
                      </a:pPr>
                      <a:r>
                        <a:rPr lang="en-US" sz="2000" b="1" dirty="0">
                          <a:solidFill>
                            <a:schemeClr val="accent2">
                              <a:lumMod val="50000"/>
                            </a:schemeClr>
                          </a:solidFill>
                          <a:effectLst/>
                          <a:latin typeface="+mn-lt"/>
                          <a:ea typeface="Calibri" panose="020F0502020204030204" pitchFamily="34" charset="0"/>
                          <a:cs typeface="Times New Roman" panose="02020603050405020304" pitchFamily="18" charset="0"/>
                        </a:rPr>
                        <a:t>Meaning</a:t>
                      </a:r>
                      <a:endParaRPr lang="en-US" sz="200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0000"/>
                        </a:lnSpc>
                        <a:spcBef>
                          <a:spcPts val="0"/>
                        </a:spcBef>
                        <a:spcAft>
                          <a:spcPts val="0"/>
                        </a:spcAft>
                      </a:pPr>
                      <a:r>
                        <a:rPr lang="en-US" sz="2000" b="1" dirty="0">
                          <a:solidFill>
                            <a:schemeClr val="accent2">
                              <a:lumMod val="50000"/>
                            </a:schemeClr>
                          </a:solidFill>
                          <a:effectLst/>
                          <a:latin typeface="+mn-lt"/>
                          <a:ea typeface="Calibri" panose="020F0502020204030204" pitchFamily="34" charset="0"/>
                          <a:cs typeface="Times New Roman" panose="02020603050405020304" pitchFamily="18" charset="0"/>
                        </a:rPr>
                        <a:t>Vietnamese</a:t>
                      </a:r>
                      <a:r>
                        <a:rPr lang="vi-VN" sz="2000" b="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vi-VN" sz="2000" b="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equivalent</a:t>
                      </a:r>
                      <a:r>
                        <a:rPr lang="vi-VN" sz="2000" b="1" dirty="0">
                          <a:solidFill>
                            <a:schemeClr val="accent2">
                              <a:lumMod val="50000"/>
                            </a:schemeClr>
                          </a:solidFill>
                          <a:effectLst/>
                          <a:latin typeface="+mn-lt"/>
                          <a:ea typeface="Calibri" panose="020F0502020204030204" pitchFamily="34" charset="0"/>
                          <a:cs typeface="Times New Roman" panose="02020603050405020304" pitchFamily="18" charset="0"/>
                        </a:rPr>
                        <a:t>  </a:t>
                      </a:r>
                      <a:endParaRPr lang="en-US" sz="200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0"/>
                  </a:ext>
                </a:extLst>
              </a:tr>
              <a:tr h="1215211">
                <a:tc>
                  <a:txBody>
                    <a:bodyPr/>
                    <a:lstStyle/>
                    <a:p>
                      <a:pPr indent="-1270" algn="l">
                        <a:lnSpc>
                          <a:spcPct val="107000"/>
                        </a:lnSpc>
                      </a:pPr>
                      <a:r>
                        <a:rPr lang="en-VN" sz="2200" kern="100" dirty="0">
                          <a:solidFill>
                            <a:srgbClr val="000000"/>
                          </a:solidFill>
                          <a:effectLst/>
                          <a:latin typeface="+mn-lt"/>
                          <a:ea typeface="Times New Roman" panose="02020603050405020304" pitchFamily="18" charset="0"/>
                          <a:cs typeface="Times New Roman" panose="02020603050405020304" pitchFamily="18" charset="0"/>
                        </a:rPr>
                        <a:t>1. </a:t>
                      </a:r>
                      <a:r>
                        <a:rPr lang="en-GB" sz="2200" kern="100" dirty="0">
                          <a:solidFill>
                            <a:srgbClr val="000000"/>
                          </a:solidFill>
                          <a:effectLst/>
                          <a:latin typeface="+mn-lt"/>
                          <a:ea typeface="Times New Roman" panose="02020603050405020304" pitchFamily="18" charset="0"/>
                          <a:cs typeface="Times New Roman" panose="02020603050405020304" pitchFamily="18" charset="0"/>
                        </a:rPr>
                        <a:t>celebrate (v)</a:t>
                      </a:r>
                      <a:endParaRPr lang="en-VN" sz="2200" kern="1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algn="l">
                        <a:lnSpc>
                          <a:spcPct val="107000"/>
                        </a:lnSpc>
                      </a:pPr>
                      <a:r>
                        <a:rPr lang="en-VN" sz="2200" kern="100" dirty="0">
                          <a:solidFill>
                            <a:srgbClr val="000000"/>
                          </a:solidFill>
                          <a:effectLst/>
                          <a:latin typeface="+mn-lt"/>
                          <a:ea typeface="Times New Roman" panose="02020603050405020304" pitchFamily="18" charset="0"/>
                          <a:cs typeface="Times New Roman" panose="02020603050405020304" pitchFamily="18" charset="0"/>
                        </a:rPr>
                        <a:t>/ˈselɪbreɪt/</a:t>
                      </a:r>
                      <a:endParaRPr lang="en-VN" sz="2200" kern="100" dirty="0">
                        <a:effectLst/>
                        <a:latin typeface="+mn-lt"/>
                        <a:ea typeface="Times New Roman" panose="02020603050405020304" pitchFamily="18" charset="0"/>
                        <a:cs typeface="Times New Roman" panose="02020603050405020304" pitchFamily="18" charset="0"/>
                      </a:endParaRPr>
                    </a:p>
                    <a:p>
                      <a:pPr indent="-1270" algn="l">
                        <a:lnSpc>
                          <a:spcPct val="107000"/>
                        </a:lnSpc>
                      </a:pPr>
                      <a:r>
                        <a:rPr lang="en-VN" sz="2200" kern="1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 </a:t>
                      </a:r>
                      <a:endParaRPr lang="en-VN" sz="2200" kern="1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pPr>
                      <a:r>
                        <a:rPr lang="en-VN" sz="2200" kern="100" dirty="0">
                          <a:solidFill>
                            <a:srgbClr val="000000"/>
                          </a:solidFill>
                          <a:effectLst/>
                          <a:latin typeface="+mn-lt"/>
                          <a:ea typeface="Times New Roman" panose="02020603050405020304" pitchFamily="18" charset="0"/>
                          <a:cs typeface="Times New Roman" panose="02020603050405020304" pitchFamily="18" charset="0"/>
                        </a:rPr>
                        <a:t>to show that a day or an event is important by doing something special on it</a:t>
                      </a:r>
                      <a:endParaRPr lang="en-VN" sz="2200" kern="1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algn="l">
                        <a:lnSpc>
                          <a:spcPct val="107000"/>
                        </a:lnSpc>
                      </a:pPr>
                      <a:r>
                        <a:rPr lang="en-GB" sz="2200" kern="100" dirty="0" err="1">
                          <a:solidFill>
                            <a:srgbClr val="000000"/>
                          </a:solidFill>
                          <a:effectLst/>
                          <a:latin typeface="+mn-lt"/>
                          <a:ea typeface="Times New Roman" panose="02020603050405020304" pitchFamily="18" charset="0"/>
                          <a:cs typeface="Times New Roman" panose="02020603050405020304" pitchFamily="18" charset="0"/>
                        </a:rPr>
                        <a:t>làm</a:t>
                      </a:r>
                      <a:r>
                        <a:rPr lang="en-GB" sz="2200" kern="100" dirty="0">
                          <a:solidFill>
                            <a:srgbClr val="000000"/>
                          </a:solidFill>
                          <a:effectLst/>
                          <a:latin typeface="+mn-lt"/>
                          <a:ea typeface="Times New Roman" panose="02020603050405020304" pitchFamily="18" charset="0"/>
                          <a:cs typeface="Times New Roman" panose="02020603050405020304" pitchFamily="18" charset="0"/>
                        </a:rPr>
                        <a:t> </a:t>
                      </a:r>
                      <a:r>
                        <a:rPr lang="en-GB" sz="2200" kern="100" dirty="0" err="1">
                          <a:solidFill>
                            <a:srgbClr val="000000"/>
                          </a:solidFill>
                          <a:effectLst/>
                          <a:latin typeface="+mn-lt"/>
                          <a:ea typeface="Times New Roman" panose="02020603050405020304" pitchFamily="18" charset="0"/>
                          <a:cs typeface="Times New Roman" panose="02020603050405020304" pitchFamily="18" charset="0"/>
                        </a:rPr>
                        <a:t>lễ</a:t>
                      </a:r>
                      <a:r>
                        <a:rPr lang="en-GB" sz="2200" kern="100" dirty="0">
                          <a:solidFill>
                            <a:srgbClr val="000000"/>
                          </a:solidFill>
                          <a:effectLst/>
                          <a:latin typeface="+mn-lt"/>
                          <a:ea typeface="Times New Roman" panose="02020603050405020304" pitchFamily="18" charset="0"/>
                          <a:cs typeface="Times New Roman" panose="02020603050405020304" pitchFamily="18" charset="0"/>
                        </a:rPr>
                        <a:t> </a:t>
                      </a:r>
                      <a:r>
                        <a:rPr lang="en-GB" sz="2200" kern="100" dirty="0" err="1">
                          <a:solidFill>
                            <a:srgbClr val="000000"/>
                          </a:solidFill>
                          <a:effectLst/>
                          <a:latin typeface="+mn-lt"/>
                          <a:ea typeface="Times New Roman" panose="02020603050405020304" pitchFamily="18" charset="0"/>
                          <a:cs typeface="Times New Roman" panose="02020603050405020304" pitchFamily="18" charset="0"/>
                        </a:rPr>
                        <a:t>kỉ</a:t>
                      </a:r>
                      <a:r>
                        <a:rPr lang="en-GB" sz="2200" kern="100" dirty="0">
                          <a:solidFill>
                            <a:srgbClr val="000000"/>
                          </a:solidFill>
                          <a:effectLst/>
                          <a:latin typeface="+mn-lt"/>
                          <a:ea typeface="Times New Roman" panose="02020603050405020304" pitchFamily="18" charset="0"/>
                          <a:cs typeface="Times New Roman" panose="02020603050405020304" pitchFamily="18" charset="0"/>
                        </a:rPr>
                        <a:t> </a:t>
                      </a:r>
                      <a:r>
                        <a:rPr lang="en-GB" sz="2200" kern="100" dirty="0" err="1">
                          <a:solidFill>
                            <a:srgbClr val="000000"/>
                          </a:solidFill>
                          <a:effectLst/>
                          <a:latin typeface="+mn-lt"/>
                          <a:ea typeface="Times New Roman" panose="02020603050405020304" pitchFamily="18" charset="0"/>
                          <a:cs typeface="Times New Roman" panose="02020603050405020304" pitchFamily="18" charset="0"/>
                        </a:rPr>
                        <a:t>niệm</a:t>
                      </a:r>
                      <a:endParaRPr lang="en-VN" sz="2200" kern="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624036">
                <a:tc>
                  <a:txBody>
                    <a:bodyPr/>
                    <a:lstStyle/>
                    <a:p>
                      <a:pPr indent="-1270" algn="l">
                        <a:lnSpc>
                          <a:spcPct val="107000"/>
                        </a:lnSpc>
                      </a:pPr>
                      <a:r>
                        <a:rPr lang="en-VN" sz="2200" kern="100" dirty="0">
                          <a:solidFill>
                            <a:srgbClr val="000000"/>
                          </a:solidFill>
                          <a:effectLst/>
                          <a:latin typeface="+mn-lt"/>
                          <a:ea typeface="Times New Roman" panose="02020603050405020304" pitchFamily="18" charset="0"/>
                          <a:cs typeface="Times New Roman" panose="02020603050405020304" pitchFamily="18" charset="0"/>
                        </a:rPr>
                        <a:t>2. </a:t>
                      </a:r>
                      <a:r>
                        <a:rPr lang="en-GB" sz="2200" kern="100" dirty="0">
                          <a:solidFill>
                            <a:srgbClr val="000000"/>
                          </a:solidFill>
                          <a:effectLst/>
                          <a:latin typeface="+mn-lt"/>
                          <a:ea typeface="Times New Roman" panose="02020603050405020304" pitchFamily="18" charset="0"/>
                          <a:cs typeface="Times New Roman" panose="02020603050405020304" pitchFamily="18" charset="0"/>
                        </a:rPr>
                        <a:t>annually (adv)</a:t>
                      </a:r>
                      <a:endParaRPr lang="en-VN" sz="2200" kern="1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algn="l">
                        <a:lnSpc>
                          <a:spcPct val="107000"/>
                        </a:lnSpc>
                      </a:pPr>
                      <a:r>
                        <a:rPr lang="en-VN" sz="2200" kern="100" dirty="0">
                          <a:solidFill>
                            <a:srgbClr val="000000"/>
                          </a:solidFill>
                          <a:effectLst/>
                          <a:latin typeface="+mn-lt"/>
                          <a:ea typeface="Times New Roman" panose="02020603050405020304" pitchFamily="18" charset="0"/>
                          <a:cs typeface="Times New Roman" panose="02020603050405020304" pitchFamily="18" charset="0"/>
                        </a:rPr>
                        <a:t>/ˈænjuəli/</a:t>
                      </a:r>
                      <a:endParaRPr lang="en-VN" sz="2200" kern="1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pPr>
                      <a:r>
                        <a:rPr lang="en-VN" sz="2200" kern="100" dirty="0">
                          <a:solidFill>
                            <a:srgbClr val="000000"/>
                          </a:solidFill>
                          <a:effectLst/>
                          <a:latin typeface="+mn-lt"/>
                          <a:ea typeface="Times New Roman" panose="02020603050405020304" pitchFamily="18" charset="0"/>
                          <a:cs typeface="Times New Roman" panose="02020603050405020304" pitchFamily="18" charset="0"/>
                        </a:rPr>
                        <a:t>once a year</a:t>
                      </a:r>
                      <a:endParaRPr lang="en-VN" sz="2200" kern="1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indent="-1270" algn="l">
                        <a:lnSpc>
                          <a:spcPct val="107000"/>
                        </a:lnSpc>
                      </a:pPr>
                      <a:r>
                        <a:rPr lang="en-GB" sz="2200" kern="100" dirty="0" err="1">
                          <a:solidFill>
                            <a:srgbClr val="000000"/>
                          </a:solidFill>
                          <a:effectLst/>
                          <a:latin typeface="+mn-lt"/>
                          <a:ea typeface="Times New Roman" panose="02020603050405020304" pitchFamily="18" charset="0"/>
                          <a:cs typeface="Times New Roman" panose="02020603050405020304" pitchFamily="18" charset="0"/>
                        </a:rPr>
                        <a:t>hàng</a:t>
                      </a:r>
                      <a:r>
                        <a:rPr lang="en-GB" sz="2200" kern="100" dirty="0">
                          <a:solidFill>
                            <a:srgbClr val="000000"/>
                          </a:solidFill>
                          <a:effectLst/>
                          <a:latin typeface="+mn-lt"/>
                          <a:ea typeface="Times New Roman" panose="02020603050405020304" pitchFamily="18" charset="0"/>
                          <a:cs typeface="Times New Roman" panose="02020603050405020304" pitchFamily="18" charset="0"/>
                        </a:rPr>
                        <a:t> </a:t>
                      </a:r>
                      <a:r>
                        <a:rPr lang="en-GB" sz="2200" kern="100" dirty="0" err="1">
                          <a:solidFill>
                            <a:srgbClr val="000000"/>
                          </a:solidFill>
                          <a:effectLst/>
                          <a:latin typeface="+mn-lt"/>
                          <a:ea typeface="Times New Roman" panose="02020603050405020304" pitchFamily="18" charset="0"/>
                          <a:cs typeface="Times New Roman" panose="02020603050405020304" pitchFamily="18" charset="0"/>
                        </a:rPr>
                        <a:t>năm</a:t>
                      </a:r>
                      <a:endParaRPr lang="en-VN" sz="2200" kern="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989384">
                <a:tc>
                  <a:txBody>
                    <a:bodyPr/>
                    <a:lstStyle/>
                    <a:p>
                      <a:pPr indent="-1270" algn="l">
                        <a:lnSpc>
                          <a:spcPct val="107000"/>
                        </a:lnSpc>
                      </a:pPr>
                      <a:r>
                        <a:rPr lang="en-VN" sz="2200" kern="100" dirty="0">
                          <a:solidFill>
                            <a:srgbClr val="000000"/>
                          </a:solidFill>
                          <a:effectLst/>
                          <a:latin typeface="+mn-lt"/>
                          <a:ea typeface="Times New Roman" panose="02020603050405020304" pitchFamily="18" charset="0"/>
                          <a:cs typeface="Times New Roman" panose="02020603050405020304" pitchFamily="18" charset="0"/>
                        </a:rPr>
                        <a:t>3. </a:t>
                      </a:r>
                      <a:r>
                        <a:rPr lang="en-GB" sz="2200" kern="100" dirty="0">
                          <a:solidFill>
                            <a:srgbClr val="000000"/>
                          </a:solidFill>
                          <a:effectLst/>
                          <a:latin typeface="+mn-lt"/>
                          <a:ea typeface="Times New Roman" panose="02020603050405020304" pitchFamily="18" charset="0"/>
                          <a:cs typeface="Times New Roman" panose="02020603050405020304" pitchFamily="18" charset="0"/>
                        </a:rPr>
                        <a:t>be of importance </a:t>
                      </a:r>
                      <a:endParaRPr lang="en-VN" sz="2200" kern="1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algn="l">
                        <a:lnSpc>
                          <a:spcPct val="107000"/>
                        </a:lnSpc>
                      </a:pPr>
                      <a:r>
                        <a:rPr lang="en-VN" sz="2200" kern="100">
                          <a:solidFill>
                            <a:srgbClr val="000000"/>
                          </a:solidFill>
                          <a:effectLst/>
                          <a:latin typeface="+mn-lt"/>
                          <a:ea typeface="Times New Roman" panose="02020603050405020304" pitchFamily="18" charset="0"/>
                          <a:cs typeface="Times New Roman" panose="02020603050405020304" pitchFamily="18" charset="0"/>
                        </a:rPr>
                        <a:t>/biː əv ɪmˈpɔːtns/</a:t>
                      </a:r>
                      <a:endParaRPr lang="en-VN" sz="2200" kern="1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indent="-1270" algn="l">
                        <a:lnSpc>
                          <a:spcPct val="107000"/>
                        </a:lnSpc>
                      </a:pPr>
                      <a:r>
                        <a:rPr lang="en-GB" sz="2200" kern="100" dirty="0">
                          <a:solidFill>
                            <a:srgbClr val="000000"/>
                          </a:solidFill>
                          <a:effectLst/>
                          <a:latin typeface="+mn-lt"/>
                          <a:ea typeface="Times New Roman" panose="02020603050405020304" pitchFamily="18" charset="0"/>
                          <a:cs typeface="Times New Roman" panose="02020603050405020304" pitchFamily="18" charset="0"/>
                        </a:rPr>
                        <a:t>be important</a:t>
                      </a:r>
                      <a:endParaRPr lang="en-VN" sz="2200" kern="1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indent="-1270" algn="l">
                        <a:lnSpc>
                          <a:spcPct val="107000"/>
                        </a:lnSpc>
                      </a:pPr>
                      <a:r>
                        <a:rPr lang="en-GB" sz="2200" kern="100" dirty="0" err="1">
                          <a:solidFill>
                            <a:srgbClr val="000000"/>
                          </a:solidFill>
                          <a:effectLst/>
                          <a:latin typeface="+mn-lt"/>
                          <a:ea typeface="Times New Roman" panose="02020603050405020304" pitchFamily="18" charset="0"/>
                          <a:cs typeface="Times New Roman" panose="02020603050405020304" pitchFamily="18" charset="0"/>
                        </a:rPr>
                        <a:t>quan</a:t>
                      </a:r>
                      <a:r>
                        <a:rPr lang="en-GB" sz="2200" kern="100" dirty="0">
                          <a:solidFill>
                            <a:srgbClr val="000000"/>
                          </a:solidFill>
                          <a:effectLst/>
                          <a:latin typeface="+mn-lt"/>
                          <a:ea typeface="Times New Roman" panose="02020603050405020304" pitchFamily="18" charset="0"/>
                          <a:cs typeface="Times New Roman" panose="02020603050405020304" pitchFamily="18" charset="0"/>
                        </a:rPr>
                        <a:t> </a:t>
                      </a:r>
                      <a:r>
                        <a:rPr lang="en-GB" sz="2200" kern="100" dirty="0" err="1">
                          <a:solidFill>
                            <a:srgbClr val="000000"/>
                          </a:solidFill>
                          <a:effectLst/>
                          <a:latin typeface="+mn-lt"/>
                          <a:ea typeface="Times New Roman" panose="02020603050405020304" pitchFamily="18" charset="0"/>
                          <a:cs typeface="Times New Roman" panose="02020603050405020304" pitchFamily="18" charset="0"/>
                        </a:rPr>
                        <a:t>trọng</a:t>
                      </a:r>
                      <a:endParaRPr lang="en-VN" sz="2200" kern="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28964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WHILE-LISTENING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id="{4A7BFE80-4B77-698E-BE4F-34EAF1232090}"/>
              </a:ext>
            </a:extLst>
          </p:cNvPr>
          <p:cNvSpPr/>
          <p:nvPr/>
        </p:nvSpPr>
        <p:spPr>
          <a:xfrm>
            <a:off x="803326" y="731294"/>
            <a:ext cx="8120888" cy="707886"/>
          </a:xfrm>
          <a:prstGeom prst="rect">
            <a:avLst/>
          </a:prstGeom>
        </p:spPr>
        <p:txBody>
          <a:bodyPr wrap="square">
            <a:spAutoFit/>
          </a:bodyPr>
          <a:lstStyle/>
          <a:p>
            <a:r>
              <a:rPr lang="en-US" sz="2000" b="1" dirty="0">
                <a:effectLst/>
              </a:rPr>
              <a:t>Listen to an interview. What do </a:t>
            </a:r>
            <a:r>
              <a:rPr lang="en-US" sz="2000" b="1" dirty="0"/>
              <a:t>M</a:t>
            </a:r>
            <a:r>
              <a:rPr lang="en-US" sz="2000" b="1" dirty="0">
                <a:effectLst/>
              </a:rPr>
              <a:t>inh and </a:t>
            </a:r>
            <a:r>
              <a:rPr lang="en-US" sz="2000" b="1" dirty="0"/>
              <a:t>M</a:t>
            </a:r>
            <a:r>
              <a:rPr lang="en-US" sz="2000" b="1" dirty="0">
                <a:effectLst/>
              </a:rPr>
              <a:t>ai think about Halloween? Circle the correct words or phrase. </a:t>
            </a:r>
            <a:endParaRPr lang="en-US" sz="2000" b="1" dirty="0"/>
          </a:p>
        </p:txBody>
      </p:sp>
      <p:sp>
        <p:nvSpPr>
          <p:cNvPr id="9" name="TextBox 8">
            <a:extLst>
              <a:ext uri="{FF2B5EF4-FFF2-40B4-BE49-F238E27FC236}">
                <a16:creationId xmlns:a16="http://schemas.microsoft.com/office/drawing/2014/main" id="{70811DE7-F706-6776-3367-CE3B00B2A222}"/>
              </a:ext>
            </a:extLst>
          </p:cNvPr>
          <p:cNvSpPr txBox="1"/>
          <p:nvPr/>
        </p:nvSpPr>
        <p:spPr>
          <a:xfrm>
            <a:off x="304626" y="1450751"/>
            <a:ext cx="8534747" cy="3359061"/>
          </a:xfrm>
          <a:prstGeom prst="rect">
            <a:avLst/>
          </a:prstGeom>
          <a:noFill/>
        </p:spPr>
        <p:txBody>
          <a:bodyPr wrap="square">
            <a:spAutoFit/>
          </a:bodyPr>
          <a:lstStyle/>
          <a:p>
            <a:pPr>
              <a:lnSpc>
                <a:spcPct val="150000"/>
              </a:lnSpc>
            </a:pPr>
            <a:r>
              <a:rPr lang="en-US" sz="2400" b="1" dirty="0">
                <a:solidFill>
                  <a:srgbClr val="E25982"/>
                </a:solidFill>
                <a:effectLst/>
              </a:rPr>
              <a:t>1. </a:t>
            </a:r>
            <a:r>
              <a:rPr lang="en-US" sz="2400" dirty="0">
                <a:effectLst/>
              </a:rPr>
              <a:t>Minh </a:t>
            </a:r>
            <a:r>
              <a:rPr lang="en-US" sz="2400" dirty="0">
                <a:solidFill>
                  <a:srgbClr val="3875B2"/>
                </a:solidFill>
                <a:effectLst/>
              </a:rPr>
              <a:t>likes </a:t>
            </a:r>
            <a:r>
              <a:rPr lang="en-US" sz="2400" dirty="0">
                <a:effectLst/>
              </a:rPr>
              <a:t>/ </a:t>
            </a:r>
            <a:r>
              <a:rPr lang="en-US" sz="2400" dirty="0">
                <a:solidFill>
                  <a:srgbClr val="3875B2"/>
                </a:solidFill>
                <a:effectLst/>
              </a:rPr>
              <a:t>dislikes </a:t>
            </a:r>
            <a:r>
              <a:rPr lang="en-US" sz="2400" dirty="0">
                <a:effectLst/>
              </a:rPr>
              <a:t>celebrating Halloween. </a:t>
            </a:r>
            <a:endParaRPr lang="en-US" sz="2400" dirty="0"/>
          </a:p>
          <a:p>
            <a:pPr>
              <a:lnSpc>
                <a:spcPct val="150000"/>
              </a:lnSpc>
            </a:pPr>
            <a:r>
              <a:rPr lang="en-US" sz="2400" b="1" dirty="0">
                <a:solidFill>
                  <a:srgbClr val="E25982"/>
                </a:solidFill>
                <a:effectLst/>
              </a:rPr>
              <a:t>2. </a:t>
            </a:r>
            <a:r>
              <a:rPr lang="en-US" sz="2400" dirty="0">
                <a:effectLst/>
              </a:rPr>
              <a:t>Minh thinks the history of Halloween is </a:t>
            </a:r>
            <a:r>
              <a:rPr lang="en-US" sz="2400" dirty="0">
                <a:solidFill>
                  <a:srgbClr val="3875B2"/>
                </a:solidFill>
                <a:effectLst/>
              </a:rPr>
              <a:t>boring </a:t>
            </a:r>
            <a:r>
              <a:rPr lang="en-US" sz="2400" dirty="0">
                <a:effectLst/>
              </a:rPr>
              <a:t>/ </a:t>
            </a:r>
            <a:r>
              <a:rPr lang="en-US" sz="2400" dirty="0">
                <a:solidFill>
                  <a:srgbClr val="3875B2"/>
                </a:solidFill>
                <a:effectLst/>
              </a:rPr>
              <a:t>interesting</a:t>
            </a:r>
            <a:r>
              <a:rPr lang="en-US" sz="2400" dirty="0">
                <a:effectLst/>
              </a:rPr>
              <a:t>. </a:t>
            </a:r>
            <a:endParaRPr lang="en-US" sz="2400" dirty="0"/>
          </a:p>
          <a:p>
            <a:pPr>
              <a:lnSpc>
                <a:spcPct val="150000"/>
              </a:lnSpc>
            </a:pPr>
            <a:r>
              <a:rPr lang="en-US" sz="2400" b="1" dirty="0">
                <a:solidFill>
                  <a:srgbClr val="E25982"/>
                </a:solidFill>
                <a:effectLst/>
              </a:rPr>
              <a:t>3. </a:t>
            </a:r>
            <a:r>
              <a:rPr lang="en-US" sz="2400" dirty="0">
                <a:effectLst/>
              </a:rPr>
              <a:t>Mai thinks that people </a:t>
            </a:r>
            <a:r>
              <a:rPr lang="en-US" sz="2400" dirty="0">
                <a:solidFill>
                  <a:srgbClr val="3875B2"/>
                </a:solidFill>
                <a:effectLst/>
              </a:rPr>
              <a:t>should </a:t>
            </a:r>
            <a:r>
              <a:rPr lang="en-US" sz="2400" dirty="0">
                <a:effectLst/>
              </a:rPr>
              <a:t>/ </a:t>
            </a:r>
            <a:r>
              <a:rPr lang="en-US" sz="2400" dirty="0">
                <a:solidFill>
                  <a:srgbClr val="3875B2"/>
                </a:solidFill>
                <a:effectLst/>
              </a:rPr>
              <a:t>shouldn’t </a:t>
            </a:r>
            <a:r>
              <a:rPr lang="en-US" sz="2400" dirty="0">
                <a:effectLst/>
              </a:rPr>
              <a:t>celebrate Halloween in Viet Nam. </a:t>
            </a:r>
            <a:endParaRPr lang="en-US" sz="2400" dirty="0"/>
          </a:p>
          <a:p>
            <a:pPr>
              <a:lnSpc>
                <a:spcPct val="150000"/>
              </a:lnSpc>
            </a:pPr>
            <a:r>
              <a:rPr lang="en-US" sz="2400" b="1" dirty="0">
                <a:solidFill>
                  <a:srgbClr val="E25982"/>
                </a:solidFill>
                <a:effectLst/>
              </a:rPr>
              <a:t>4. </a:t>
            </a:r>
            <a:r>
              <a:rPr lang="en-US" sz="2400" dirty="0">
                <a:effectLst/>
              </a:rPr>
              <a:t>Mai believes that the popularity of international festivals in Viet Nam is </a:t>
            </a:r>
            <a:r>
              <a:rPr lang="en-US" sz="2400" dirty="0">
                <a:solidFill>
                  <a:srgbClr val="3875B2"/>
                </a:solidFill>
                <a:effectLst/>
              </a:rPr>
              <a:t>cause for alarm </a:t>
            </a:r>
            <a:r>
              <a:rPr lang="en-US" sz="2400" dirty="0">
                <a:effectLst/>
              </a:rPr>
              <a:t>/ </a:t>
            </a:r>
            <a:r>
              <a:rPr lang="en-US" sz="2400" dirty="0">
                <a:solidFill>
                  <a:srgbClr val="3875B2"/>
                </a:solidFill>
                <a:effectLst/>
              </a:rPr>
              <a:t>no cause for alarm</a:t>
            </a:r>
            <a:r>
              <a:rPr lang="en-US" sz="2400" dirty="0">
                <a:effectLst/>
              </a:rPr>
              <a:t>. </a:t>
            </a:r>
            <a:endParaRPr lang="en-US" sz="2400" dirty="0"/>
          </a:p>
        </p:txBody>
      </p:sp>
      <p:sp>
        <p:nvSpPr>
          <p:cNvPr id="11" name="Donut 10">
            <a:extLst>
              <a:ext uri="{FF2B5EF4-FFF2-40B4-BE49-F238E27FC236}">
                <a16:creationId xmlns:a16="http://schemas.microsoft.com/office/drawing/2014/main" id="{1A44F666-0F92-9047-A80F-DED71D88D8EF}"/>
              </a:ext>
            </a:extLst>
          </p:cNvPr>
          <p:cNvSpPr/>
          <p:nvPr/>
        </p:nvSpPr>
        <p:spPr>
          <a:xfrm>
            <a:off x="1329205" y="1595676"/>
            <a:ext cx="702795" cy="394018"/>
          </a:xfrm>
          <a:prstGeom prst="donut">
            <a:avLst>
              <a:gd name="adj" fmla="val 59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
        <p:nvSpPr>
          <p:cNvPr id="12" name="Donut 11">
            <a:extLst>
              <a:ext uri="{FF2B5EF4-FFF2-40B4-BE49-F238E27FC236}">
                <a16:creationId xmlns:a16="http://schemas.microsoft.com/office/drawing/2014/main" id="{92511BAD-329A-FD4E-8C8A-3271AD459A77}"/>
              </a:ext>
            </a:extLst>
          </p:cNvPr>
          <p:cNvSpPr/>
          <p:nvPr/>
        </p:nvSpPr>
        <p:spPr>
          <a:xfrm>
            <a:off x="6519719" y="2099733"/>
            <a:ext cx="1591348" cy="503767"/>
          </a:xfrm>
          <a:prstGeom prst="donut">
            <a:avLst>
              <a:gd name="adj" fmla="val 59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
        <p:nvSpPr>
          <p:cNvPr id="13" name="Donut 12">
            <a:extLst>
              <a:ext uri="{FF2B5EF4-FFF2-40B4-BE49-F238E27FC236}">
                <a16:creationId xmlns:a16="http://schemas.microsoft.com/office/drawing/2014/main" id="{C5AB32C6-05D1-F44D-8D0E-03B9EF61B933}"/>
              </a:ext>
            </a:extLst>
          </p:cNvPr>
          <p:cNvSpPr/>
          <p:nvPr/>
        </p:nvSpPr>
        <p:spPr>
          <a:xfrm>
            <a:off x="4571999" y="2626514"/>
            <a:ext cx="1303868" cy="565419"/>
          </a:xfrm>
          <a:prstGeom prst="donut">
            <a:avLst>
              <a:gd name="adj" fmla="val 59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
        <p:nvSpPr>
          <p:cNvPr id="14" name="Donut 13">
            <a:extLst>
              <a:ext uri="{FF2B5EF4-FFF2-40B4-BE49-F238E27FC236}">
                <a16:creationId xmlns:a16="http://schemas.microsoft.com/office/drawing/2014/main" id="{BB4F7768-53E9-FE4A-A499-7B5EE94A9EB2}"/>
              </a:ext>
            </a:extLst>
          </p:cNvPr>
          <p:cNvSpPr/>
          <p:nvPr/>
        </p:nvSpPr>
        <p:spPr>
          <a:xfrm>
            <a:off x="3398505" y="4301067"/>
            <a:ext cx="2375762" cy="565419"/>
          </a:xfrm>
          <a:prstGeom prst="donut">
            <a:avLst>
              <a:gd name="adj" fmla="val 59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pic>
        <p:nvPicPr>
          <p:cNvPr id="8" name="Track 11">
            <a:hlinkClick r:id="" action="ppaction://media"/>
            <a:extLst>
              <a:ext uri="{FF2B5EF4-FFF2-40B4-BE49-F238E27FC236}">
                <a16:creationId xmlns:a16="http://schemas.microsoft.com/office/drawing/2014/main" id="{1913168E-87CB-A10A-DDB3-371B0E7DA21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32377" y="102003"/>
            <a:ext cx="609600" cy="609600"/>
          </a:xfrm>
          <a:prstGeom prst="rect">
            <a:avLst/>
          </a:prstGeom>
        </p:spPr>
      </p:pic>
    </p:spTree>
    <p:extLst>
      <p:ext uri="{BB962C8B-B14F-4D97-AF65-F5344CB8AC3E}">
        <p14:creationId xmlns:p14="http://schemas.microsoft.com/office/powerpoint/2010/main" val="428989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338"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8"/>
                </p:tgtEl>
              </p:cMediaNode>
            </p:audio>
          </p:childTnLst>
        </p:cTn>
      </p:par>
    </p:tnLst>
    <p:bldLst>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WHILE-LISTENING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30026" y="816904"/>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52656" y="745169"/>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4" name="Rectangle 3">
            <a:extLst>
              <a:ext uri="{FF2B5EF4-FFF2-40B4-BE49-F238E27FC236}">
                <a16:creationId xmlns:a16="http://schemas.microsoft.com/office/drawing/2014/main" id="{4A7BFE80-4B77-698E-BE4F-34EAF1232090}"/>
              </a:ext>
            </a:extLst>
          </p:cNvPr>
          <p:cNvSpPr/>
          <p:nvPr/>
        </p:nvSpPr>
        <p:spPr>
          <a:xfrm>
            <a:off x="806981" y="714507"/>
            <a:ext cx="8120888" cy="707886"/>
          </a:xfrm>
          <a:prstGeom prst="rect">
            <a:avLst/>
          </a:prstGeom>
        </p:spPr>
        <p:txBody>
          <a:bodyPr wrap="square">
            <a:spAutoFit/>
          </a:bodyPr>
          <a:lstStyle/>
          <a:p>
            <a:r>
              <a:rPr lang="en-US" sz="2000" b="1" dirty="0">
                <a:effectLst/>
              </a:rPr>
              <a:t>Listen to the interview again and complete each sentence with no more than TWO words.</a:t>
            </a:r>
            <a:endParaRPr lang="en-US" sz="2000" b="1" dirty="0"/>
          </a:p>
        </p:txBody>
      </p:sp>
      <p:sp>
        <p:nvSpPr>
          <p:cNvPr id="9" name="TextBox 8">
            <a:extLst>
              <a:ext uri="{FF2B5EF4-FFF2-40B4-BE49-F238E27FC236}">
                <a16:creationId xmlns:a16="http://schemas.microsoft.com/office/drawing/2014/main" id="{C05FD86D-265C-C028-1732-489A1396901D}"/>
              </a:ext>
            </a:extLst>
          </p:cNvPr>
          <p:cNvSpPr txBox="1"/>
          <p:nvPr/>
        </p:nvSpPr>
        <p:spPr>
          <a:xfrm>
            <a:off x="149067" y="1412889"/>
            <a:ext cx="8845866" cy="3724096"/>
          </a:xfrm>
          <a:prstGeom prst="rect">
            <a:avLst/>
          </a:prstGeom>
          <a:noFill/>
        </p:spPr>
        <p:txBody>
          <a:bodyPr wrap="square">
            <a:spAutoFit/>
          </a:bodyPr>
          <a:lstStyle/>
          <a:p>
            <a:r>
              <a:rPr lang="en-US" sz="2400" b="1" dirty="0">
                <a:solidFill>
                  <a:srgbClr val="E45983"/>
                </a:solidFill>
                <a:effectLst/>
              </a:rPr>
              <a:t>1. </a:t>
            </a:r>
            <a:r>
              <a:rPr lang="en-US" sz="2400" dirty="0">
                <a:effectLst/>
              </a:rPr>
              <a:t>The students at the New Era Secondary School are preparing for a(n) </a:t>
            </a:r>
            <a:r>
              <a:rPr lang="en-US" sz="2400" dirty="0">
                <a:solidFill>
                  <a:srgbClr val="6B6D70"/>
                </a:solidFill>
                <a:effectLst/>
              </a:rPr>
              <a:t>____________</a:t>
            </a:r>
            <a:r>
              <a:rPr lang="en-US" sz="2400" dirty="0">
                <a:effectLst/>
              </a:rPr>
              <a:t>.</a:t>
            </a:r>
          </a:p>
          <a:p>
            <a:endParaRPr lang="en-US" sz="1000" dirty="0">
              <a:effectLst/>
            </a:endParaRPr>
          </a:p>
          <a:p>
            <a:r>
              <a:rPr lang="en-US" sz="2400" b="1" dirty="0">
                <a:solidFill>
                  <a:srgbClr val="E25982"/>
                </a:solidFill>
                <a:effectLst/>
              </a:rPr>
              <a:t>2. </a:t>
            </a:r>
            <a:r>
              <a:rPr lang="en-US" sz="2400" dirty="0">
                <a:effectLst/>
              </a:rPr>
              <a:t>Halloween is celebrated annually and it is quite </a:t>
            </a:r>
            <a:r>
              <a:rPr lang="en-US" sz="2400" dirty="0">
                <a:solidFill>
                  <a:srgbClr val="6B6D70"/>
                </a:solidFill>
                <a:effectLst/>
              </a:rPr>
              <a:t>________ </a:t>
            </a:r>
            <a:r>
              <a:rPr lang="en-US" sz="2400" dirty="0">
                <a:effectLst/>
              </a:rPr>
              <a:t>in Minh’s school.</a:t>
            </a:r>
          </a:p>
          <a:p>
            <a:r>
              <a:rPr lang="en-US" sz="1000" dirty="0">
                <a:effectLst/>
              </a:rPr>
              <a:t> </a:t>
            </a:r>
            <a:br>
              <a:rPr lang="en-US" sz="2400" dirty="0">
                <a:effectLst/>
              </a:rPr>
            </a:br>
            <a:r>
              <a:rPr lang="en-US" sz="2400" b="1" dirty="0">
                <a:solidFill>
                  <a:srgbClr val="E25982"/>
                </a:solidFill>
                <a:effectLst/>
              </a:rPr>
              <a:t>3. </a:t>
            </a:r>
            <a:r>
              <a:rPr lang="en-US" sz="2400" dirty="0">
                <a:effectLst/>
              </a:rPr>
              <a:t>Halloween has its roots in a(n) </a:t>
            </a:r>
            <a:r>
              <a:rPr lang="en-US" sz="2400" dirty="0">
                <a:solidFill>
                  <a:srgbClr val="6B6D70"/>
                </a:solidFill>
                <a:effectLst/>
              </a:rPr>
              <a:t>_______ </a:t>
            </a:r>
            <a:r>
              <a:rPr lang="en-US" sz="2400" dirty="0">
                <a:effectLst/>
              </a:rPr>
              <a:t>Celtic festival celebrated in Ireland.</a:t>
            </a:r>
          </a:p>
          <a:p>
            <a:r>
              <a:rPr lang="en-US" sz="1000" dirty="0">
                <a:effectLst/>
              </a:rPr>
              <a:t> </a:t>
            </a:r>
            <a:br>
              <a:rPr lang="en-US" sz="2400" dirty="0">
                <a:effectLst/>
              </a:rPr>
            </a:br>
            <a:r>
              <a:rPr lang="en-US" sz="2400" b="1" dirty="0">
                <a:solidFill>
                  <a:srgbClr val="E25982"/>
                </a:solidFill>
                <a:effectLst/>
              </a:rPr>
              <a:t>4. </a:t>
            </a:r>
            <a:r>
              <a:rPr lang="en-US" sz="2400" dirty="0">
                <a:effectLst/>
              </a:rPr>
              <a:t>Nowadays, Halloween is quite popular </a:t>
            </a:r>
            <a:r>
              <a:rPr lang="en-US" sz="2400" dirty="0">
                <a:solidFill>
                  <a:srgbClr val="6B6D70"/>
                </a:solidFill>
                <a:effectLst/>
              </a:rPr>
              <a:t>_______</a:t>
            </a:r>
            <a:r>
              <a:rPr lang="en-US" sz="2400" dirty="0">
                <a:effectLst/>
              </a:rPr>
              <a:t>. </a:t>
            </a:r>
          </a:p>
          <a:p>
            <a:r>
              <a:rPr lang="en-US" sz="1000" dirty="0"/>
              <a:t> </a:t>
            </a:r>
          </a:p>
          <a:p>
            <a:r>
              <a:rPr lang="en-US" sz="2400" b="1" dirty="0">
                <a:solidFill>
                  <a:srgbClr val="E25982"/>
                </a:solidFill>
                <a:effectLst/>
              </a:rPr>
              <a:t>5. </a:t>
            </a:r>
            <a:r>
              <a:rPr lang="en-US" sz="2400" dirty="0">
                <a:effectLst/>
              </a:rPr>
              <a:t>In Viet Nam, </a:t>
            </a:r>
            <a:r>
              <a:rPr lang="en-US" sz="2400" dirty="0">
                <a:solidFill>
                  <a:srgbClr val="6B6D70"/>
                </a:solidFill>
                <a:effectLst/>
              </a:rPr>
              <a:t>________________ </a:t>
            </a:r>
            <a:r>
              <a:rPr lang="en-US" sz="2400" dirty="0">
                <a:effectLst/>
              </a:rPr>
              <a:t>are still of great importance. </a:t>
            </a:r>
            <a:endParaRPr lang="en-US" sz="2400" dirty="0"/>
          </a:p>
        </p:txBody>
      </p:sp>
      <p:sp>
        <p:nvSpPr>
          <p:cNvPr id="10" name="TextBox 9">
            <a:extLst>
              <a:ext uri="{FF2B5EF4-FFF2-40B4-BE49-F238E27FC236}">
                <a16:creationId xmlns:a16="http://schemas.microsoft.com/office/drawing/2014/main" id="{6D5AD75D-5C60-CC47-98F5-FA27D8A6E36D}"/>
              </a:ext>
            </a:extLst>
          </p:cNvPr>
          <p:cNvSpPr txBox="1"/>
          <p:nvPr/>
        </p:nvSpPr>
        <p:spPr>
          <a:xfrm>
            <a:off x="763597" y="1792145"/>
            <a:ext cx="1919885" cy="461665"/>
          </a:xfrm>
          <a:prstGeom prst="rect">
            <a:avLst/>
          </a:prstGeom>
          <a:noFill/>
        </p:spPr>
        <p:txBody>
          <a:bodyPr wrap="none" rtlCol="0">
            <a:spAutoFit/>
          </a:bodyPr>
          <a:lstStyle/>
          <a:p>
            <a:r>
              <a:rPr lang="vi-VN" sz="2400" b="1" dirty="0">
                <a:solidFill>
                  <a:srgbClr val="C00000"/>
                </a:solidFill>
                <a:latin typeface="Calibri" panose="020F0502020204030204" pitchFamily="34" charset="0"/>
                <a:cs typeface="Calibri" panose="020F0502020204030204" pitchFamily="34" charset="0"/>
              </a:rPr>
              <a:t>special event</a:t>
            </a:r>
            <a:r>
              <a:rPr lang="en-VN" sz="2400" b="1" dirty="0">
                <a:solidFill>
                  <a:srgbClr val="C00000"/>
                </a:solidFill>
                <a:latin typeface="Calibri" panose="020F0502020204030204" pitchFamily="34" charset="0"/>
                <a:cs typeface="Calibri" panose="020F0502020204030204" pitchFamily="34" charset="0"/>
              </a:rPr>
              <a:t> </a:t>
            </a:r>
          </a:p>
        </p:txBody>
      </p:sp>
      <p:sp>
        <p:nvSpPr>
          <p:cNvPr id="11" name="TextBox 10">
            <a:extLst>
              <a:ext uri="{FF2B5EF4-FFF2-40B4-BE49-F238E27FC236}">
                <a16:creationId xmlns:a16="http://schemas.microsoft.com/office/drawing/2014/main" id="{7E2856CC-E216-EE41-B18F-CA0853B18F14}"/>
              </a:ext>
            </a:extLst>
          </p:cNvPr>
          <p:cNvSpPr txBox="1"/>
          <p:nvPr/>
        </p:nvSpPr>
        <p:spPr>
          <a:xfrm>
            <a:off x="6400168" y="2309925"/>
            <a:ext cx="1181734" cy="461665"/>
          </a:xfrm>
          <a:prstGeom prst="rect">
            <a:avLst/>
          </a:prstGeom>
          <a:noFill/>
        </p:spPr>
        <p:txBody>
          <a:bodyPr wrap="none" rtlCol="0">
            <a:spAutoFit/>
          </a:bodyPr>
          <a:lstStyle/>
          <a:p>
            <a:r>
              <a:rPr lang="en-GB" sz="2400" b="1" dirty="0">
                <a:solidFill>
                  <a:srgbClr val="C00000"/>
                </a:solidFill>
                <a:latin typeface="Calibri" panose="020F0502020204030204" pitchFamily="34" charset="0"/>
                <a:cs typeface="Calibri" panose="020F0502020204030204" pitchFamily="34" charset="0"/>
              </a:rPr>
              <a:t>popular</a:t>
            </a:r>
            <a:endParaRPr lang="en-VN" sz="2400" b="1" dirty="0">
              <a:solidFill>
                <a:srgbClr val="C0000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29CAEA4-0D31-7C4E-8E48-E8FCADAA68ED}"/>
              </a:ext>
            </a:extLst>
          </p:cNvPr>
          <p:cNvSpPr txBox="1"/>
          <p:nvPr/>
        </p:nvSpPr>
        <p:spPr>
          <a:xfrm>
            <a:off x="4286985" y="3190843"/>
            <a:ext cx="1130759" cy="461665"/>
          </a:xfrm>
          <a:prstGeom prst="rect">
            <a:avLst/>
          </a:prstGeom>
          <a:noFill/>
        </p:spPr>
        <p:txBody>
          <a:bodyPr wrap="none" rtlCol="0">
            <a:spAutoFit/>
          </a:bodyPr>
          <a:lstStyle/>
          <a:p>
            <a:r>
              <a:rPr lang="en-GB" sz="2400" b="1" dirty="0">
                <a:solidFill>
                  <a:srgbClr val="C00000"/>
                </a:solidFill>
                <a:latin typeface="Calibri" panose="020F0502020204030204" pitchFamily="34" charset="0"/>
                <a:cs typeface="Calibri" panose="020F0502020204030204" pitchFamily="34" charset="0"/>
              </a:rPr>
              <a:t>ancient</a:t>
            </a:r>
            <a:endParaRPr lang="en-VN" sz="2400" b="1" dirty="0">
              <a:solidFill>
                <a:srgbClr val="C0000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D3F81DC-6299-7B4D-A749-2C58598DD8C7}"/>
              </a:ext>
            </a:extLst>
          </p:cNvPr>
          <p:cNvSpPr txBox="1"/>
          <p:nvPr/>
        </p:nvSpPr>
        <p:spPr>
          <a:xfrm>
            <a:off x="5221271" y="4081903"/>
            <a:ext cx="1099981" cy="461665"/>
          </a:xfrm>
          <a:prstGeom prst="rect">
            <a:avLst/>
          </a:prstGeom>
          <a:noFill/>
        </p:spPr>
        <p:txBody>
          <a:bodyPr wrap="none" rtlCol="0">
            <a:spAutoFit/>
          </a:bodyPr>
          <a:lstStyle/>
          <a:p>
            <a:r>
              <a:rPr lang="en-GB" sz="2400" b="1" dirty="0">
                <a:solidFill>
                  <a:srgbClr val="C00000"/>
                </a:solidFill>
                <a:latin typeface="Calibri" panose="020F0502020204030204" pitchFamily="34" charset="0"/>
                <a:cs typeface="Calibri" panose="020F0502020204030204" pitchFamily="34" charset="0"/>
              </a:rPr>
              <a:t> in Asia</a:t>
            </a:r>
            <a:endParaRPr lang="en-VN" sz="2400" b="1" dirty="0">
              <a:solidFill>
                <a:srgbClr val="C00000"/>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F9490AED-C72D-0D4C-B5DA-916C052E3134}"/>
              </a:ext>
            </a:extLst>
          </p:cNvPr>
          <p:cNvSpPr txBox="1"/>
          <p:nvPr/>
        </p:nvSpPr>
        <p:spPr>
          <a:xfrm>
            <a:off x="2052303" y="4592932"/>
            <a:ext cx="2639633" cy="461665"/>
          </a:xfrm>
          <a:prstGeom prst="rect">
            <a:avLst/>
          </a:prstGeom>
          <a:noFill/>
        </p:spPr>
        <p:txBody>
          <a:bodyPr wrap="none" rtlCol="0">
            <a:spAutoFit/>
          </a:bodyPr>
          <a:lstStyle/>
          <a:p>
            <a:r>
              <a:rPr lang="en-GB" sz="2400" b="1" dirty="0">
                <a:solidFill>
                  <a:srgbClr val="C00000"/>
                </a:solidFill>
                <a:latin typeface="Calibri" panose="020F0502020204030204" pitchFamily="34" charset="0"/>
                <a:cs typeface="Calibri" panose="020F0502020204030204" pitchFamily="34" charset="0"/>
              </a:rPr>
              <a:t>traditional festivals</a:t>
            </a:r>
            <a:endParaRPr lang="en-VN" sz="2400" b="1" dirty="0">
              <a:solidFill>
                <a:srgbClr val="C00000"/>
              </a:solidFill>
              <a:latin typeface="Calibri" panose="020F0502020204030204" pitchFamily="34" charset="0"/>
              <a:cs typeface="Calibri" panose="020F0502020204030204" pitchFamily="34" charset="0"/>
            </a:endParaRPr>
          </a:p>
        </p:txBody>
      </p:sp>
      <p:pic>
        <p:nvPicPr>
          <p:cNvPr id="7" name="Track 12">
            <a:hlinkClick r:id="" action="ppaction://media"/>
            <a:extLst>
              <a:ext uri="{FF2B5EF4-FFF2-40B4-BE49-F238E27FC236}">
                <a16:creationId xmlns:a16="http://schemas.microsoft.com/office/drawing/2014/main" id="{266B6A3C-115B-B13D-6583-DA454F9849D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45824" y="50166"/>
            <a:ext cx="609600" cy="609600"/>
          </a:xfrm>
          <a:prstGeom prst="rect">
            <a:avLst/>
          </a:prstGeom>
        </p:spPr>
      </p:pic>
    </p:spTree>
    <p:extLst>
      <p:ext uri="{BB962C8B-B14F-4D97-AF65-F5344CB8AC3E}">
        <p14:creationId xmlns:p14="http://schemas.microsoft.com/office/powerpoint/2010/main" val="350673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748"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7"/>
                </p:tgtEl>
              </p:cMediaNode>
            </p:audio>
          </p:childTnLst>
        </p:cTn>
      </p:par>
    </p:tnLst>
    <p:bldLst>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POST-LISTENING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4</a:t>
            </a:r>
          </a:p>
        </p:txBody>
      </p:sp>
      <p:sp>
        <p:nvSpPr>
          <p:cNvPr id="4" name="Rectangle 3">
            <a:extLst>
              <a:ext uri="{FF2B5EF4-FFF2-40B4-BE49-F238E27FC236}">
                <a16:creationId xmlns:a16="http://schemas.microsoft.com/office/drawing/2014/main" id="{4A7BFE80-4B77-698E-BE4F-34EAF1232090}"/>
              </a:ext>
            </a:extLst>
          </p:cNvPr>
          <p:cNvSpPr/>
          <p:nvPr/>
        </p:nvSpPr>
        <p:spPr>
          <a:xfrm>
            <a:off x="803326" y="850521"/>
            <a:ext cx="8120888" cy="430887"/>
          </a:xfrm>
          <a:prstGeom prst="rect">
            <a:avLst/>
          </a:prstGeom>
        </p:spPr>
        <p:txBody>
          <a:bodyPr wrap="square">
            <a:spAutoFit/>
          </a:bodyPr>
          <a:lstStyle/>
          <a:p>
            <a:r>
              <a:rPr lang="en-US" sz="2200" b="1" dirty="0">
                <a:effectLst/>
              </a:rPr>
              <a:t>Work in groups. Discuss the questions. </a:t>
            </a:r>
            <a:endParaRPr lang="en-US" sz="2200" b="1" dirty="0"/>
          </a:p>
        </p:txBody>
      </p:sp>
      <p:sp>
        <p:nvSpPr>
          <p:cNvPr id="17" name="TextBox 16">
            <a:extLst>
              <a:ext uri="{FF2B5EF4-FFF2-40B4-BE49-F238E27FC236}">
                <a16:creationId xmlns:a16="http://schemas.microsoft.com/office/drawing/2014/main" id="{466A786A-D077-70DA-9242-0C977FBB15DC}"/>
              </a:ext>
            </a:extLst>
          </p:cNvPr>
          <p:cNvSpPr txBox="1"/>
          <p:nvPr/>
        </p:nvSpPr>
        <p:spPr>
          <a:xfrm>
            <a:off x="237491" y="1375224"/>
            <a:ext cx="8686723" cy="830997"/>
          </a:xfrm>
          <a:prstGeom prst="rect">
            <a:avLst/>
          </a:prstGeom>
          <a:noFill/>
        </p:spPr>
        <p:txBody>
          <a:bodyPr wrap="square">
            <a:spAutoFit/>
          </a:bodyPr>
          <a:lstStyle/>
          <a:p>
            <a:r>
              <a:rPr lang="en-US" sz="2400" b="1" i="1" dirty="0">
                <a:solidFill>
                  <a:srgbClr val="E45983"/>
                </a:solidFill>
              </a:rPr>
              <a:t>What are some other festivals in the world celebrated in Viet Nam? Why are they popular? </a:t>
            </a:r>
            <a:endParaRPr lang="en-US" sz="2400" dirty="0">
              <a:solidFill>
                <a:srgbClr val="E45983"/>
              </a:solidFill>
            </a:endParaRPr>
          </a:p>
        </p:txBody>
      </p:sp>
      <p:sp>
        <p:nvSpPr>
          <p:cNvPr id="8" name="TextBox 7">
            <a:extLst>
              <a:ext uri="{FF2B5EF4-FFF2-40B4-BE49-F238E27FC236}">
                <a16:creationId xmlns:a16="http://schemas.microsoft.com/office/drawing/2014/main" id="{046C4DB5-3575-574A-BC2A-C8F94C7FEA81}"/>
              </a:ext>
            </a:extLst>
          </p:cNvPr>
          <p:cNvSpPr txBox="1"/>
          <p:nvPr/>
        </p:nvSpPr>
        <p:spPr>
          <a:xfrm>
            <a:off x="237491" y="2324517"/>
            <a:ext cx="8762576" cy="2246769"/>
          </a:xfrm>
          <a:prstGeom prst="rect">
            <a:avLst/>
          </a:prstGeom>
          <a:noFill/>
        </p:spPr>
        <p:txBody>
          <a:bodyPr wrap="square" rtlCol="0">
            <a:spAutoFit/>
          </a:bodyPr>
          <a:lstStyle/>
          <a:p>
            <a:pPr indent="-1270"/>
            <a:r>
              <a:rPr lang="en-VN" sz="2000" b="1" i="1" u="sng" dirty="0">
                <a:solidFill>
                  <a:srgbClr val="0070C0"/>
                </a:solidFill>
                <a:effectLst/>
                <a:ea typeface="Times New Roman" panose="02020603050405020304" pitchFamily="18" charset="0"/>
              </a:rPr>
              <a:t>Suggested answer: </a:t>
            </a:r>
            <a:endParaRPr lang="en-VN" sz="2000" i="1" u="sng" dirty="0">
              <a:solidFill>
                <a:srgbClr val="0070C0"/>
              </a:solidFill>
              <a:effectLst/>
              <a:ea typeface="Times New Roman" panose="02020603050405020304" pitchFamily="18" charset="0"/>
            </a:endParaRPr>
          </a:p>
          <a:p>
            <a:r>
              <a:rPr lang="vi-VN" sz="2000" dirty="0">
                <a:solidFill>
                  <a:srgbClr val="7030A0"/>
                </a:solidFill>
                <a:effectLst/>
                <a:ea typeface="Times New Roman" panose="02020603050405020304" pitchFamily="18" charset="0"/>
                <a:cs typeface="Calibri" panose="020F0502020204030204" pitchFamily="34" charset="0"/>
              </a:rPr>
              <a:t>Some Western festivals are celebrated in Viet Nam such as Valentine, Christmas, New Year Eve. The reasons why they are beocoming popular are they are organised based on the solar calendar and they are organised all over the world. Moreover, many young Vietnamese people learn English as their second language so they want to celebrate these festivals to learn language and explore western cultures.</a:t>
            </a:r>
            <a:endParaRPr lang="en-VN" sz="2000" dirty="0">
              <a:solidFill>
                <a:srgbClr val="7030A0"/>
              </a:solidFill>
              <a:effectLs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86173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9" name="TextBox 8"/>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2" name="Rectangle 1"/>
          <p:cNvSpPr/>
          <p:nvPr/>
        </p:nvSpPr>
        <p:spPr>
          <a:xfrm>
            <a:off x="819688" y="809054"/>
            <a:ext cx="5960281" cy="523220"/>
          </a:xfrm>
          <a:prstGeom prst="rect">
            <a:avLst/>
          </a:prstGeom>
        </p:spPr>
        <p:txBody>
          <a:bodyPr wrap="square">
            <a:spAutoFit/>
          </a:bodyPr>
          <a:lstStyle/>
          <a:p>
            <a:pPr algn="just"/>
            <a:r>
              <a:rPr lang="en-US" sz="28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257803" y="1711950"/>
            <a:ext cx="8763862" cy="1964512"/>
          </a:xfrm>
          <a:prstGeom prst="rect">
            <a:avLst/>
          </a:prstGeom>
          <a:noFill/>
        </p:spPr>
        <p:txBody>
          <a:bodyPr wrap="square" rtlCol="0">
            <a:spAutoFit/>
          </a:bodyPr>
          <a:lstStyle/>
          <a:p>
            <a:pPr>
              <a:lnSpc>
                <a:spcPct val="150000"/>
              </a:lnSpc>
            </a:pPr>
            <a:r>
              <a:rPr lang="vi-VN" sz="2800" dirty="0">
                <a:latin typeface="Calibri" panose="020F0502020204030204" pitchFamily="34" charset="0"/>
                <a:cs typeface="Calibri" panose="020F0502020204030204" pitchFamily="34" charset="0"/>
              </a:rPr>
              <a:t>What have you learnt today?</a:t>
            </a:r>
            <a:endParaRPr lang="en-US" sz="28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An overview about celebrating Halloween in Viet Nam;</a:t>
            </a:r>
          </a:p>
          <a:p>
            <a:pPr marL="342900" indent="-342900">
              <a:lnSpc>
                <a:spcPct val="15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Listening skills for general and for specific information </a:t>
            </a: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37C64C-20A2-6617-FE38-50A2FD8817E7}"/>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964461" y="1722849"/>
            <a:ext cx="7512789" cy="2153228"/>
          </a:xfrm>
          <a:noFill/>
        </p:spPr>
        <p:txBody>
          <a:bodyPr anchor="t"/>
          <a:lstStyle/>
          <a:p>
            <a:pPr marL="361950" indent="-257175" algn="l">
              <a:lnSpc>
                <a:spcPct val="150000"/>
              </a:lnSpc>
              <a:buFont typeface="Arial" panose="020B0604020202020204" pitchFamily="34" charset="0"/>
              <a:buChar char="•"/>
            </a:pPr>
            <a:r>
              <a:rPr lang="en-GB" dirty="0">
                <a:latin typeface="+mn-lt"/>
                <a:cs typeface="Arial" panose="020B0604020202020204" pitchFamily="34" charset="0"/>
              </a:rPr>
              <a:t>Do exercises in the workbook.</a:t>
            </a:r>
          </a:p>
          <a:p>
            <a:pPr marL="361950" indent="-257175" algn="l">
              <a:lnSpc>
                <a:spcPct val="150000"/>
              </a:lnSpc>
              <a:buFont typeface="Arial" panose="020B0604020202020204" pitchFamily="34" charset="0"/>
              <a:buChar char="•"/>
            </a:pPr>
            <a:r>
              <a:rPr lang="en-GB" dirty="0">
                <a:latin typeface="+mn-lt"/>
                <a:cs typeface="Arial" panose="020B0604020202020204" pitchFamily="34" charset="0"/>
              </a:rPr>
              <a:t>Prepare for Lesson 6 - Writing.</a:t>
            </a:r>
          </a:p>
        </p:txBody>
      </p:sp>
      <p:sp>
        <p:nvSpPr>
          <p:cNvPr id="6" name="Rounded Rectangle 5"/>
          <p:cNvSpPr/>
          <p:nvPr/>
        </p:nvSpPr>
        <p:spPr>
          <a:xfrm>
            <a:off x="604465" y="896700"/>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7" name="TextBox 6"/>
          <p:cNvSpPr txBox="1"/>
          <p:nvPr/>
        </p:nvSpPr>
        <p:spPr>
          <a:xfrm>
            <a:off x="627095" y="824965"/>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8" name="Rectangle 7"/>
          <p:cNvSpPr/>
          <p:nvPr/>
        </p:nvSpPr>
        <p:spPr>
          <a:xfrm>
            <a:off x="1004050" y="824965"/>
            <a:ext cx="3429000" cy="523220"/>
          </a:xfrm>
          <a:prstGeom prst="rect">
            <a:avLst/>
          </a:prstGeom>
        </p:spPr>
        <p:txBody>
          <a:bodyPr>
            <a:spAutoFit/>
          </a:bodyPr>
          <a:lstStyle/>
          <a:p>
            <a:pPr algn="just"/>
            <a:r>
              <a:rPr lang="en-US" sz="2800" b="1" dirty="0">
                <a:latin typeface="Arial" panose="020B0604020202020204" pitchFamily="34" charset="0"/>
                <a:cs typeface="Arial" panose="020B0604020202020204" pitchFamily="34" charset="0"/>
              </a:rPr>
              <a:t>Homework</a:t>
            </a:r>
          </a:p>
        </p:txBody>
      </p:sp>
      <p:sp>
        <p:nvSpPr>
          <p:cNvPr id="2" name="Rectangle 1">
            <a:extLst>
              <a:ext uri="{FF2B5EF4-FFF2-40B4-BE49-F238E27FC236}">
                <a16:creationId xmlns:a16="http://schemas.microsoft.com/office/drawing/2014/main" id="{CD0F36ED-74DE-0CFE-97FD-C71AA2DD16C3}"/>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51D2DB-E75B-D37D-4EDA-252D5D470B1A}"/>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2228851" y="708710"/>
            <a:ext cx="4792435" cy="769441"/>
          </a:xfrm>
          <a:prstGeom prst="rect">
            <a:avLst/>
          </a:prstGeom>
          <a:noFill/>
        </p:spPr>
        <p:txBody>
          <a:bodyPr wrap="square">
            <a:spAutoFit/>
          </a:bodyPr>
          <a:lstStyle/>
          <a:p>
            <a:pPr algn="ctr"/>
            <a:r>
              <a:rPr lang="en-US" sz="4400" b="1" kern="0" dirty="0">
                <a:cs typeface="Times New Roman" panose="02020603050405020304" pitchFamily="18" charset="0"/>
              </a:rPr>
              <a:t>Lucky number</a:t>
            </a:r>
            <a:endParaRPr lang="en-US" sz="4400" dirty="0">
              <a:cs typeface="Times New Roman" panose="02020603050405020304" pitchFamily="18" charset="0"/>
            </a:endParaRPr>
          </a:p>
        </p:txBody>
      </p:sp>
      <p:sp>
        <p:nvSpPr>
          <p:cNvPr id="2" name="TextBox 1">
            <a:extLst>
              <a:ext uri="{FF2B5EF4-FFF2-40B4-BE49-F238E27FC236}">
                <a16:creationId xmlns:a16="http://schemas.microsoft.com/office/drawing/2014/main" id="{C8E3462B-C744-42B8-5E94-EF6C796C10C1}"/>
              </a:ext>
            </a:extLst>
          </p:cNvPr>
          <p:cNvSpPr txBox="1"/>
          <p:nvPr/>
        </p:nvSpPr>
        <p:spPr>
          <a:xfrm>
            <a:off x="466859" y="1540118"/>
            <a:ext cx="8316417" cy="3046988"/>
          </a:xfrm>
          <a:prstGeom prst="rect">
            <a:avLst/>
          </a:prstGeom>
          <a:noFill/>
        </p:spPr>
        <p:txBody>
          <a:bodyPr wrap="square" rtlCol="0">
            <a:spAutoFit/>
          </a:bodyPr>
          <a:lstStyle/>
          <a:p>
            <a:pPr marL="0" marR="0" indent="-1270">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Work as 2 groups.</a:t>
            </a:r>
            <a:endParaRPr lang="en-US" sz="2400" dirty="0">
              <a:effectLst/>
              <a:ea typeface="Times New Roman" panose="02020603050405020304" pitchFamily="18" charset="0"/>
              <a:cs typeface="Times New Roman" panose="02020603050405020304" pitchFamily="18" charset="0"/>
            </a:endParaRPr>
          </a:p>
          <a:p>
            <a:pPr marL="0" marR="0" indent="-1270">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Choose a number. There are 6 numbers, 5 of which include pictures </a:t>
            </a:r>
            <a:r>
              <a:rPr lang="en-US" sz="2400" dirty="0">
                <a:solidFill>
                  <a:srgbClr val="000000"/>
                </a:solidFill>
                <a:ea typeface="Times New Roman" panose="02020603050405020304" pitchFamily="18" charset="0"/>
                <a:cs typeface="Times New Roman" panose="02020603050405020304" pitchFamily="18" charset="0"/>
              </a:rPr>
              <a:t>of different festivals</a:t>
            </a:r>
            <a:r>
              <a:rPr lang="en-US" sz="2400" dirty="0">
                <a:solidFill>
                  <a:srgbClr val="000000"/>
                </a:solidFill>
                <a:effectLst/>
                <a:ea typeface="Times New Roman" panose="02020603050405020304" pitchFamily="18" charset="0"/>
                <a:cs typeface="Times New Roman" panose="02020603050405020304" pitchFamily="18" charset="0"/>
              </a:rPr>
              <a:t>. </a:t>
            </a:r>
            <a:endParaRPr lang="en-US" sz="2400" dirty="0">
              <a:effectLst/>
              <a:ea typeface="Times New Roman" panose="02020603050405020304" pitchFamily="18" charset="0"/>
              <a:cs typeface="Times New Roman" panose="02020603050405020304" pitchFamily="18" charset="0"/>
            </a:endParaRPr>
          </a:p>
          <a:p>
            <a:pPr marL="0" marR="0" indent="-1270">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If you </a:t>
            </a:r>
            <a:r>
              <a:rPr lang="en-US" sz="2400" dirty="0">
                <a:solidFill>
                  <a:srgbClr val="000000"/>
                </a:solidFill>
                <a:ea typeface="Times New Roman" panose="02020603050405020304" pitchFamily="18" charset="0"/>
                <a:cs typeface="Times New Roman" panose="02020603050405020304" pitchFamily="18" charset="0"/>
              </a:rPr>
              <a:t>open a picture </a:t>
            </a:r>
            <a:r>
              <a:rPr lang="en-US" sz="2400" dirty="0">
                <a:solidFill>
                  <a:srgbClr val="000000"/>
                </a:solidFill>
                <a:effectLst/>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effectLst/>
                <a:ea typeface="Times New Roman" panose="02020603050405020304" pitchFamily="18" charset="0"/>
                <a:cs typeface="Times New Roman" panose="02020603050405020304" pitchFamily="18" charset="0"/>
              </a:rPr>
              <a:t> look and guess the name of the festival.</a:t>
            </a:r>
          </a:p>
          <a:p>
            <a:pPr marL="0" marR="0" indent="-1270">
              <a:spcBef>
                <a:spcPts val="0"/>
              </a:spcBef>
              <a:spcAft>
                <a:spcPts val="0"/>
              </a:spcAft>
            </a:pPr>
            <a:r>
              <a:rPr lang="en-US" sz="2400" dirty="0">
                <a:solidFill>
                  <a:srgbClr val="000000"/>
                </a:solidFill>
                <a:ea typeface="Times New Roman" panose="02020603050405020304" pitchFamily="18" charset="0"/>
                <a:cs typeface="Times New Roman" panose="02020603050405020304" pitchFamily="18" charset="0"/>
              </a:rPr>
              <a:t>- O</a:t>
            </a:r>
            <a:r>
              <a:rPr lang="en-US" sz="2400" dirty="0">
                <a:solidFill>
                  <a:srgbClr val="000000"/>
                </a:solidFill>
                <a:effectLst/>
                <a:ea typeface="Times New Roman" panose="02020603050405020304" pitchFamily="18" charset="0"/>
                <a:cs typeface="Times New Roman" panose="02020603050405020304" pitchFamily="18" charset="0"/>
              </a:rPr>
              <a:t>ne point for a correct answer.</a:t>
            </a:r>
            <a:endParaRPr lang="en-US" sz="2400" dirty="0">
              <a:effectLst/>
              <a:ea typeface="Times New Roman" panose="02020603050405020304" pitchFamily="18" charset="0"/>
              <a:cs typeface="Times New Roman" panose="02020603050405020304" pitchFamily="18" charset="0"/>
            </a:endParaRPr>
          </a:p>
          <a:p>
            <a:pPr marL="0" marR="0" indent="-1270">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If you open a lucky number </a:t>
            </a:r>
            <a:r>
              <a:rPr lang="en-US" sz="2400" dirty="0">
                <a:solidFill>
                  <a:srgbClr val="000000"/>
                </a:solidFill>
                <a:effectLst/>
                <a:ea typeface="Times New Roman" panose="02020603050405020304" pitchFamily="18" charset="0"/>
                <a:cs typeface="Times New Roman" panose="02020603050405020304" pitchFamily="18" charset="0"/>
                <a:sym typeface="Wingdings" panose="05000000000000000000" pitchFamily="2" charset="2"/>
              </a:rPr>
              <a:t> </a:t>
            </a:r>
            <a:r>
              <a:rPr lang="en-US" sz="2400" dirty="0">
                <a:solidFill>
                  <a:srgbClr val="000000"/>
                </a:solidFill>
                <a:effectLst/>
                <a:ea typeface="Times New Roman" panose="02020603050405020304" pitchFamily="18" charset="0"/>
                <a:cs typeface="Times New Roman" panose="02020603050405020304" pitchFamily="18" charset="0"/>
              </a:rPr>
              <a:t>get </a:t>
            </a:r>
            <a:r>
              <a:rPr lang="en-US" sz="2400" dirty="0">
                <a:solidFill>
                  <a:srgbClr val="000000"/>
                </a:solidFill>
                <a:ea typeface="Times New Roman" panose="02020603050405020304" pitchFamily="18" charset="0"/>
                <a:cs typeface="Times New Roman" panose="02020603050405020304" pitchFamily="18" charset="0"/>
              </a:rPr>
              <a:t>one</a:t>
            </a:r>
            <a:r>
              <a:rPr lang="en-US" sz="2400" dirty="0">
                <a:solidFill>
                  <a:srgbClr val="000000"/>
                </a:solidFill>
                <a:effectLst/>
                <a:ea typeface="Times New Roman" panose="02020603050405020304" pitchFamily="18" charset="0"/>
                <a:cs typeface="Times New Roman" panose="02020603050405020304" pitchFamily="18" charset="0"/>
              </a:rPr>
              <a:t> point without answering the question.</a:t>
            </a:r>
            <a:endParaRPr lang="en-US" sz="2400" dirty="0">
              <a:effectLst/>
              <a:ea typeface="Times New Roman" panose="02020603050405020304" pitchFamily="18" charset="0"/>
              <a:cs typeface="Times New Roman" panose="02020603050405020304" pitchFamily="18" charset="0"/>
            </a:endParaRPr>
          </a:p>
          <a:p>
            <a:r>
              <a:rPr lang="en-US" sz="2400" kern="0" dirty="0">
                <a:solidFill>
                  <a:srgbClr val="000000"/>
                </a:solidFill>
                <a:effectLst/>
                <a:ea typeface="Times New Roman" panose="02020603050405020304" pitchFamily="18" charset="0"/>
                <a:cs typeface="Times New Roman" panose="02020603050405020304" pitchFamily="18" charset="0"/>
              </a:rPr>
              <a:t>- The group with more points is the winner.</a:t>
            </a:r>
            <a:endParaRPr lang="en-US" sz="3200" dirty="0">
              <a:cs typeface="Times New Roman" panose="02020603050405020304" pitchFamily="18" charset="0"/>
            </a:endParaRPr>
          </a:p>
        </p:txBody>
      </p:sp>
    </p:spTree>
    <p:extLst>
      <p:ext uri="{BB962C8B-B14F-4D97-AF65-F5344CB8AC3E}">
        <p14:creationId xmlns:p14="http://schemas.microsoft.com/office/powerpoint/2010/main" val="3680985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1894053" y="928196"/>
            <a:ext cx="5135336" cy="769441"/>
          </a:xfrm>
          <a:prstGeom prst="rect">
            <a:avLst/>
          </a:prstGeom>
          <a:noFill/>
        </p:spPr>
        <p:txBody>
          <a:bodyPr wrap="square">
            <a:spAutoFit/>
          </a:bodyPr>
          <a:lstStyle/>
          <a:p>
            <a:pPr algn="ctr"/>
            <a:r>
              <a:rPr lang="en-US" sz="4400" b="1" kern="0" dirty="0">
                <a:cs typeface="Times New Roman" panose="02020603050405020304" pitchFamily="18" charset="0"/>
              </a:rPr>
              <a:t>Lucky letter</a:t>
            </a:r>
            <a:endParaRPr lang="en-US" sz="4400" dirty="0">
              <a:cs typeface="Times New Roman" panose="02020603050405020304" pitchFamily="18" charset="0"/>
            </a:endParaRPr>
          </a:p>
        </p:txBody>
      </p:sp>
      <p:sp>
        <p:nvSpPr>
          <p:cNvPr id="15" name="Rectangle: Rounded Corners 14">
            <a:hlinkClick r:id="rId2" action="ppaction://hlinksldjump"/>
            <a:extLst>
              <a:ext uri="{FF2B5EF4-FFF2-40B4-BE49-F238E27FC236}">
                <a16:creationId xmlns:a16="http://schemas.microsoft.com/office/drawing/2014/main" id="{7E28B4BD-1C19-CD07-1C67-E1C59B5565D0}"/>
              </a:ext>
            </a:extLst>
          </p:cNvPr>
          <p:cNvSpPr/>
          <p:nvPr/>
        </p:nvSpPr>
        <p:spPr>
          <a:xfrm>
            <a:off x="1072865" y="2225387"/>
            <a:ext cx="1012806" cy="1975757"/>
          </a:xfrm>
          <a:prstGeom prst="roundRect">
            <a:avLst/>
          </a:prstGeom>
          <a:solidFill>
            <a:srgbClr val="E459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6" name="Rectangle: Rounded Corners 15">
            <a:hlinkClick r:id="rId3" action="ppaction://hlinksldjump"/>
            <a:extLst>
              <a:ext uri="{FF2B5EF4-FFF2-40B4-BE49-F238E27FC236}">
                <a16:creationId xmlns:a16="http://schemas.microsoft.com/office/drawing/2014/main" id="{0AA20327-A67E-565E-878F-4284FBDE780A}"/>
              </a:ext>
            </a:extLst>
          </p:cNvPr>
          <p:cNvSpPr/>
          <p:nvPr/>
        </p:nvSpPr>
        <p:spPr>
          <a:xfrm>
            <a:off x="2350144" y="2225387"/>
            <a:ext cx="1039642" cy="1975757"/>
          </a:xfrm>
          <a:prstGeom prst="roundRect">
            <a:avLst/>
          </a:prstGeom>
          <a:solidFill>
            <a:srgbClr val="E459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21" name="Rectangle: Rounded Corners 20">
            <a:hlinkClick r:id="rId4" action="ppaction://hlinksldjump"/>
            <a:extLst>
              <a:ext uri="{FF2B5EF4-FFF2-40B4-BE49-F238E27FC236}">
                <a16:creationId xmlns:a16="http://schemas.microsoft.com/office/drawing/2014/main" id="{73EFE7FE-53F6-6ED3-7799-63D0837A1202}"/>
              </a:ext>
            </a:extLst>
          </p:cNvPr>
          <p:cNvSpPr/>
          <p:nvPr/>
        </p:nvSpPr>
        <p:spPr>
          <a:xfrm>
            <a:off x="3639874" y="2225386"/>
            <a:ext cx="1039642" cy="1975757"/>
          </a:xfrm>
          <a:prstGeom prst="roundRect">
            <a:avLst/>
          </a:prstGeom>
          <a:solidFill>
            <a:srgbClr val="E459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22" name="Rectangle: Rounded Corners 21">
            <a:hlinkClick r:id="rId5" action="ppaction://hlinksldjump"/>
            <a:extLst>
              <a:ext uri="{FF2B5EF4-FFF2-40B4-BE49-F238E27FC236}">
                <a16:creationId xmlns:a16="http://schemas.microsoft.com/office/drawing/2014/main" id="{C51ACD07-68D4-4B15-A8B8-61F7E0AA9007}"/>
              </a:ext>
            </a:extLst>
          </p:cNvPr>
          <p:cNvSpPr/>
          <p:nvPr/>
        </p:nvSpPr>
        <p:spPr>
          <a:xfrm>
            <a:off x="4850895" y="2225386"/>
            <a:ext cx="999046" cy="1975758"/>
          </a:xfrm>
          <a:prstGeom prst="roundRect">
            <a:avLst/>
          </a:prstGeom>
          <a:solidFill>
            <a:srgbClr val="E459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23" name="Rectangle: Rounded Corners 22">
            <a:hlinkClick r:id="rId6" action="ppaction://hlinksldjump"/>
            <a:extLst>
              <a:ext uri="{FF2B5EF4-FFF2-40B4-BE49-F238E27FC236}">
                <a16:creationId xmlns:a16="http://schemas.microsoft.com/office/drawing/2014/main" id="{377EEA5C-BBBA-9492-4722-3FA48E8113D3}"/>
              </a:ext>
            </a:extLst>
          </p:cNvPr>
          <p:cNvSpPr/>
          <p:nvPr/>
        </p:nvSpPr>
        <p:spPr>
          <a:xfrm>
            <a:off x="6030343" y="2225385"/>
            <a:ext cx="999046" cy="1975757"/>
          </a:xfrm>
          <a:prstGeom prst="roundRect">
            <a:avLst/>
          </a:prstGeom>
          <a:solidFill>
            <a:srgbClr val="E459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24" name="Rectangle: Rounded Corners 23">
            <a:hlinkClick r:id="rId7" action="ppaction://hlinksldjump"/>
            <a:extLst>
              <a:ext uri="{FF2B5EF4-FFF2-40B4-BE49-F238E27FC236}">
                <a16:creationId xmlns:a16="http://schemas.microsoft.com/office/drawing/2014/main" id="{3099CDE8-B05D-AEA9-DC21-EDC72C53A4F2}"/>
              </a:ext>
            </a:extLst>
          </p:cNvPr>
          <p:cNvSpPr/>
          <p:nvPr/>
        </p:nvSpPr>
        <p:spPr>
          <a:xfrm>
            <a:off x="7209791" y="2225386"/>
            <a:ext cx="999046" cy="1975756"/>
          </a:xfrm>
          <a:prstGeom prst="roundRect">
            <a:avLst/>
          </a:prstGeom>
          <a:solidFill>
            <a:srgbClr val="E459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6</a:t>
            </a:r>
          </a:p>
        </p:txBody>
      </p:sp>
      <p:sp>
        <p:nvSpPr>
          <p:cNvPr id="27" name="Arrow: Right 26">
            <a:hlinkClick r:id="rId8" action="ppaction://hlinksldjump"/>
            <a:extLst>
              <a:ext uri="{FF2B5EF4-FFF2-40B4-BE49-F238E27FC236}">
                <a16:creationId xmlns:a16="http://schemas.microsoft.com/office/drawing/2014/main" id="{28DB23E1-D4B1-7453-FF75-C43C1E59E1E0}"/>
              </a:ext>
            </a:extLst>
          </p:cNvPr>
          <p:cNvSpPr/>
          <p:nvPr/>
        </p:nvSpPr>
        <p:spPr>
          <a:xfrm>
            <a:off x="8605157" y="4727121"/>
            <a:ext cx="285750" cy="1995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05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1804927" y="744380"/>
            <a:ext cx="5053694" cy="523220"/>
          </a:xfrm>
          <a:prstGeom prst="rect">
            <a:avLst/>
          </a:prstGeom>
          <a:noFill/>
        </p:spPr>
        <p:txBody>
          <a:bodyPr wrap="square">
            <a:spAutoFit/>
          </a:bodyPr>
          <a:lstStyle/>
          <a:p>
            <a:pPr algn="ctr"/>
            <a:r>
              <a:rPr lang="en-US" sz="2800" b="1" dirty="0"/>
              <a:t>Question 1:</a:t>
            </a:r>
            <a:endParaRPr lang="en-US" sz="6000" b="1" dirty="0">
              <a:cs typeface="Times New Roman" panose="02020603050405020304" pitchFamily="18" charset="0"/>
            </a:endParaRPr>
          </a:p>
        </p:txBody>
      </p:sp>
      <p:sp>
        <p:nvSpPr>
          <p:cNvPr id="7" name="TextBox 6">
            <a:extLst>
              <a:ext uri="{FF2B5EF4-FFF2-40B4-BE49-F238E27FC236}">
                <a16:creationId xmlns:a16="http://schemas.microsoft.com/office/drawing/2014/main" id="{CD5178BB-E29F-73EC-50E0-1C171D46C5A3}"/>
              </a:ext>
            </a:extLst>
          </p:cNvPr>
          <p:cNvSpPr txBox="1"/>
          <p:nvPr/>
        </p:nvSpPr>
        <p:spPr>
          <a:xfrm>
            <a:off x="2467690" y="4273327"/>
            <a:ext cx="4572000" cy="646331"/>
          </a:xfrm>
          <a:prstGeom prst="rect">
            <a:avLst/>
          </a:prstGeom>
          <a:noFill/>
        </p:spPr>
        <p:txBody>
          <a:bodyPr wrap="square">
            <a:spAutoFit/>
          </a:bodyPr>
          <a:lstStyle/>
          <a:p>
            <a:r>
              <a:rPr lang="en-US" sz="3600" dirty="0">
                <a:solidFill>
                  <a:srgbClr val="C00000"/>
                </a:solidFill>
              </a:rPr>
              <a:t>Mid-autumn festival</a:t>
            </a:r>
            <a:endParaRPr lang="en-US" sz="5400" dirty="0">
              <a:solidFill>
                <a:srgbClr val="C00000"/>
              </a:solidFill>
              <a:cs typeface="Times New Roman" panose="02020603050405020304" pitchFamily="18" charset="0"/>
            </a:endParaRPr>
          </a:p>
        </p:txBody>
      </p:sp>
      <p:sp>
        <p:nvSpPr>
          <p:cNvPr id="11" name="Arrow: Left 10">
            <a:hlinkClick r:id="rId2" action="ppaction://hlinksldjump"/>
            <a:extLst>
              <a:ext uri="{FF2B5EF4-FFF2-40B4-BE49-F238E27FC236}">
                <a16:creationId xmlns:a16="http://schemas.microsoft.com/office/drawing/2014/main" id="{9E85B38F-7C1D-B772-FE5B-0B06A9520486}"/>
              </a:ext>
            </a:extLst>
          </p:cNvPr>
          <p:cNvSpPr/>
          <p:nvPr/>
        </p:nvSpPr>
        <p:spPr>
          <a:xfrm>
            <a:off x="8482693" y="4596493"/>
            <a:ext cx="293914" cy="2122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2022 NSW Chinese Student Mid-Autumn Festival Gala - Seymour Centre">
            <a:extLst>
              <a:ext uri="{FF2B5EF4-FFF2-40B4-BE49-F238E27FC236}">
                <a16:creationId xmlns:a16="http://schemas.microsoft.com/office/drawing/2014/main" id="{F3ECA011-1998-3340-B749-053BE42B44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866" y="1315831"/>
            <a:ext cx="5053694" cy="2821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85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1741553" y="792611"/>
            <a:ext cx="5053694" cy="523220"/>
          </a:xfrm>
          <a:prstGeom prst="rect">
            <a:avLst/>
          </a:prstGeom>
          <a:noFill/>
        </p:spPr>
        <p:txBody>
          <a:bodyPr wrap="square">
            <a:spAutoFit/>
          </a:bodyPr>
          <a:lstStyle/>
          <a:p>
            <a:pPr algn="ctr"/>
            <a:r>
              <a:rPr lang="en-US" sz="2800" b="1" dirty="0"/>
              <a:t>Question 2:</a:t>
            </a:r>
            <a:endParaRPr lang="en-US" sz="6000" b="1" dirty="0">
              <a:cs typeface="Times New Roman" panose="02020603050405020304" pitchFamily="18" charset="0"/>
            </a:endParaRPr>
          </a:p>
        </p:txBody>
      </p:sp>
      <p:sp>
        <p:nvSpPr>
          <p:cNvPr id="7" name="TextBox 6">
            <a:extLst>
              <a:ext uri="{FF2B5EF4-FFF2-40B4-BE49-F238E27FC236}">
                <a16:creationId xmlns:a16="http://schemas.microsoft.com/office/drawing/2014/main" id="{CD5178BB-E29F-73EC-50E0-1C171D46C5A3}"/>
              </a:ext>
            </a:extLst>
          </p:cNvPr>
          <p:cNvSpPr txBox="1"/>
          <p:nvPr/>
        </p:nvSpPr>
        <p:spPr>
          <a:xfrm>
            <a:off x="3132435" y="4211069"/>
            <a:ext cx="4572000" cy="707886"/>
          </a:xfrm>
          <a:prstGeom prst="rect">
            <a:avLst/>
          </a:prstGeom>
          <a:noFill/>
        </p:spPr>
        <p:txBody>
          <a:bodyPr wrap="square">
            <a:spAutoFit/>
          </a:bodyPr>
          <a:lstStyle/>
          <a:p>
            <a:r>
              <a:rPr lang="en-US" sz="4000" dirty="0">
                <a:solidFill>
                  <a:srgbClr val="C00000"/>
                </a:solidFill>
              </a:rPr>
              <a:t>Christmas</a:t>
            </a:r>
            <a:endParaRPr lang="en-US" sz="4000" dirty="0">
              <a:solidFill>
                <a:srgbClr val="C00000"/>
              </a:solidFill>
              <a:cs typeface="Times New Roman" panose="02020603050405020304" pitchFamily="18" charset="0"/>
            </a:endParaRPr>
          </a:p>
        </p:txBody>
      </p:sp>
      <p:sp>
        <p:nvSpPr>
          <p:cNvPr id="12" name="Arrow: Left 11">
            <a:hlinkClick r:id="rId2" action="ppaction://hlinksldjump"/>
            <a:extLst>
              <a:ext uri="{FF2B5EF4-FFF2-40B4-BE49-F238E27FC236}">
                <a16:creationId xmlns:a16="http://schemas.microsoft.com/office/drawing/2014/main" id="{FC813DC8-FDA2-F725-99F7-3090DD0863E8}"/>
              </a:ext>
            </a:extLst>
          </p:cNvPr>
          <p:cNvSpPr/>
          <p:nvPr/>
        </p:nvSpPr>
        <p:spPr>
          <a:xfrm>
            <a:off x="8482693" y="4596493"/>
            <a:ext cx="293914" cy="2122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hristmas">
            <a:extLst>
              <a:ext uri="{FF2B5EF4-FFF2-40B4-BE49-F238E27FC236}">
                <a16:creationId xmlns:a16="http://schemas.microsoft.com/office/drawing/2014/main" id="{BB3D3B66-1A1F-7549-BC99-DDE07754DC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9970" y="1461699"/>
            <a:ext cx="4177043" cy="270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80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1623858" y="719676"/>
            <a:ext cx="5053694" cy="523220"/>
          </a:xfrm>
          <a:prstGeom prst="rect">
            <a:avLst/>
          </a:prstGeom>
          <a:noFill/>
        </p:spPr>
        <p:txBody>
          <a:bodyPr wrap="square">
            <a:spAutoFit/>
          </a:bodyPr>
          <a:lstStyle/>
          <a:p>
            <a:pPr algn="ctr"/>
            <a:r>
              <a:rPr lang="en-US" sz="2800" b="1" dirty="0"/>
              <a:t>Question 3:</a:t>
            </a:r>
            <a:endParaRPr lang="en-US" sz="6000" b="1" dirty="0">
              <a:cs typeface="Times New Roman" panose="02020603050405020304" pitchFamily="18" charset="0"/>
            </a:endParaRPr>
          </a:p>
        </p:txBody>
      </p:sp>
      <p:sp>
        <p:nvSpPr>
          <p:cNvPr id="7" name="TextBox 6">
            <a:extLst>
              <a:ext uri="{FF2B5EF4-FFF2-40B4-BE49-F238E27FC236}">
                <a16:creationId xmlns:a16="http://schemas.microsoft.com/office/drawing/2014/main" id="{CD5178BB-E29F-73EC-50E0-1C171D46C5A3}"/>
              </a:ext>
            </a:extLst>
          </p:cNvPr>
          <p:cNvSpPr txBox="1"/>
          <p:nvPr/>
        </p:nvSpPr>
        <p:spPr>
          <a:xfrm>
            <a:off x="3105704" y="4192522"/>
            <a:ext cx="4572000" cy="707886"/>
          </a:xfrm>
          <a:prstGeom prst="rect">
            <a:avLst/>
          </a:prstGeom>
          <a:noFill/>
        </p:spPr>
        <p:txBody>
          <a:bodyPr wrap="square">
            <a:spAutoFit/>
          </a:bodyPr>
          <a:lstStyle/>
          <a:p>
            <a:r>
              <a:rPr lang="en-US" sz="4000" dirty="0">
                <a:solidFill>
                  <a:srgbClr val="C00000"/>
                </a:solidFill>
              </a:rPr>
              <a:t>Halloween</a:t>
            </a:r>
            <a:endParaRPr lang="en-US" sz="4000" dirty="0">
              <a:solidFill>
                <a:srgbClr val="C00000"/>
              </a:solidFill>
              <a:cs typeface="Times New Roman" panose="02020603050405020304" pitchFamily="18" charset="0"/>
            </a:endParaRPr>
          </a:p>
        </p:txBody>
      </p:sp>
      <p:sp>
        <p:nvSpPr>
          <p:cNvPr id="12" name="Arrow: Left 11">
            <a:hlinkClick r:id="rId2" action="ppaction://hlinksldjump"/>
            <a:extLst>
              <a:ext uri="{FF2B5EF4-FFF2-40B4-BE49-F238E27FC236}">
                <a16:creationId xmlns:a16="http://schemas.microsoft.com/office/drawing/2014/main" id="{53F58A3E-5BEA-4856-44CA-B4476E7B6796}"/>
              </a:ext>
            </a:extLst>
          </p:cNvPr>
          <p:cNvSpPr/>
          <p:nvPr/>
        </p:nvSpPr>
        <p:spPr>
          <a:xfrm>
            <a:off x="8482693" y="4596493"/>
            <a:ext cx="293914" cy="2122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alloween Images - Free Download on Freepik">
            <a:extLst>
              <a:ext uri="{FF2B5EF4-FFF2-40B4-BE49-F238E27FC236}">
                <a16:creationId xmlns:a16="http://schemas.microsoft.com/office/drawing/2014/main" id="{F23542A2-3239-164C-A38D-6311FBFE4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4638" y="1315830"/>
            <a:ext cx="4242788" cy="2826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73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1406043" y="707870"/>
            <a:ext cx="5053694" cy="523220"/>
          </a:xfrm>
          <a:prstGeom prst="rect">
            <a:avLst/>
          </a:prstGeom>
          <a:noFill/>
        </p:spPr>
        <p:txBody>
          <a:bodyPr wrap="square">
            <a:spAutoFit/>
          </a:bodyPr>
          <a:lstStyle/>
          <a:p>
            <a:pPr algn="ctr"/>
            <a:r>
              <a:rPr lang="en-US" sz="2800" b="1" dirty="0"/>
              <a:t>Question 4:</a:t>
            </a:r>
            <a:endParaRPr lang="en-US" sz="6000" b="1" dirty="0">
              <a:cs typeface="Times New Roman" panose="02020603050405020304" pitchFamily="18" charset="0"/>
            </a:endParaRPr>
          </a:p>
        </p:txBody>
      </p:sp>
      <p:sp>
        <p:nvSpPr>
          <p:cNvPr id="7" name="TextBox 6">
            <a:extLst>
              <a:ext uri="{FF2B5EF4-FFF2-40B4-BE49-F238E27FC236}">
                <a16:creationId xmlns:a16="http://schemas.microsoft.com/office/drawing/2014/main" id="{CD5178BB-E29F-73EC-50E0-1C171D46C5A3}"/>
              </a:ext>
            </a:extLst>
          </p:cNvPr>
          <p:cNvSpPr txBox="1"/>
          <p:nvPr/>
        </p:nvSpPr>
        <p:spPr>
          <a:xfrm>
            <a:off x="2243235" y="4100878"/>
            <a:ext cx="4434317" cy="707886"/>
          </a:xfrm>
          <a:prstGeom prst="rect">
            <a:avLst/>
          </a:prstGeom>
          <a:noFill/>
        </p:spPr>
        <p:txBody>
          <a:bodyPr wrap="square">
            <a:spAutoFit/>
          </a:bodyPr>
          <a:lstStyle/>
          <a:p>
            <a:r>
              <a:rPr lang="en-US" sz="4000" dirty="0">
                <a:solidFill>
                  <a:srgbClr val="C00000"/>
                </a:solidFill>
              </a:rPr>
              <a:t>Hung Kings’ festival</a:t>
            </a:r>
            <a:endParaRPr lang="en-US" sz="4000" dirty="0">
              <a:solidFill>
                <a:srgbClr val="C00000"/>
              </a:solidFill>
              <a:cs typeface="Times New Roman" panose="02020603050405020304" pitchFamily="18" charset="0"/>
            </a:endParaRPr>
          </a:p>
        </p:txBody>
      </p:sp>
      <p:sp>
        <p:nvSpPr>
          <p:cNvPr id="12" name="Arrow: Left 11">
            <a:hlinkClick r:id="rId2" action="ppaction://hlinksldjump"/>
            <a:extLst>
              <a:ext uri="{FF2B5EF4-FFF2-40B4-BE49-F238E27FC236}">
                <a16:creationId xmlns:a16="http://schemas.microsoft.com/office/drawing/2014/main" id="{0844CE48-9BC2-8123-F7A3-8EF2D9E0B612}"/>
              </a:ext>
            </a:extLst>
          </p:cNvPr>
          <p:cNvSpPr/>
          <p:nvPr/>
        </p:nvSpPr>
        <p:spPr>
          <a:xfrm>
            <a:off x="8482693" y="4596493"/>
            <a:ext cx="293914" cy="2122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he Hung King Temple Festival - a significant holiday in Vietnam">
            <a:extLst>
              <a:ext uri="{FF2B5EF4-FFF2-40B4-BE49-F238E27FC236}">
                <a16:creationId xmlns:a16="http://schemas.microsoft.com/office/drawing/2014/main" id="{D620DBCB-3480-524D-9CEF-7E2B5736B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791" y="1358200"/>
            <a:ext cx="4644248" cy="261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42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1491961" y="708710"/>
            <a:ext cx="5053694" cy="523220"/>
          </a:xfrm>
          <a:prstGeom prst="rect">
            <a:avLst/>
          </a:prstGeom>
          <a:noFill/>
        </p:spPr>
        <p:txBody>
          <a:bodyPr wrap="square">
            <a:spAutoFit/>
          </a:bodyPr>
          <a:lstStyle/>
          <a:p>
            <a:pPr algn="ctr"/>
            <a:r>
              <a:rPr lang="en-US" sz="2800" b="1" dirty="0"/>
              <a:t>Question 5:</a:t>
            </a:r>
            <a:endParaRPr lang="en-US" sz="6000" b="1" dirty="0">
              <a:cs typeface="Times New Roman" panose="02020603050405020304" pitchFamily="18" charset="0"/>
            </a:endParaRPr>
          </a:p>
        </p:txBody>
      </p:sp>
      <p:sp>
        <p:nvSpPr>
          <p:cNvPr id="7" name="TextBox 6">
            <a:extLst>
              <a:ext uri="{FF2B5EF4-FFF2-40B4-BE49-F238E27FC236}">
                <a16:creationId xmlns:a16="http://schemas.microsoft.com/office/drawing/2014/main" id="{CD5178BB-E29F-73EC-50E0-1C171D46C5A3}"/>
              </a:ext>
            </a:extLst>
          </p:cNvPr>
          <p:cNvSpPr txBox="1"/>
          <p:nvPr/>
        </p:nvSpPr>
        <p:spPr>
          <a:xfrm>
            <a:off x="3082156" y="4242550"/>
            <a:ext cx="2979687" cy="707886"/>
          </a:xfrm>
          <a:prstGeom prst="rect">
            <a:avLst/>
          </a:prstGeom>
          <a:noFill/>
        </p:spPr>
        <p:txBody>
          <a:bodyPr wrap="square">
            <a:spAutoFit/>
          </a:bodyPr>
          <a:lstStyle/>
          <a:p>
            <a:r>
              <a:rPr lang="en-US" sz="4000" dirty="0">
                <a:solidFill>
                  <a:srgbClr val="C00000"/>
                </a:solidFill>
              </a:rPr>
              <a:t>Lim festival</a:t>
            </a:r>
            <a:endParaRPr lang="en-US" sz="4000" dirty="0">
              <a:solidFill>
                <a:srgbClr val="C00000"/>
              </a:solidFill>
              <a:cs typeface="Times New Roman" panose="02020603050405020304" pitchFamily="18" charset="0"/>
            </a:endParaRPr>
          </a:p>
        </p:txBody>
      </p:sp>
      <p:sp>
        <p:nvSpPr>
          <p:cNvPr id="12" name="Arrow: Left 11">
            <a:hlinkClick r:id="rId2" action="ppaction://hlinksldjump"/>
            <a:extLst>
              <a:ext uri="{FF2B5EF4-FFF2-40B4-BE49-F238E27FC236}">
                <a16:creationId xmlns:a16="http://schemas.microsoft.com/office/drawing/2014/main" id="{2608CD4E-35C2-8547-C07C-711A2969E306}"/>
              </a:ext>
            </a:extLst>
          </p:cNvPr>
          <p:cNvSpPr/>
          <p:nvPr/>
        </p:nvSpPr>
        <p:spPr>
          <a:xfrm>
            <a:off x="8482693" y="4596493"/>
            <a:ext cx="293914" cy="2122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Lim Festival, Bac Ninh, Vietnam: Traditional Event &amp; Activity">
            <a:extLst>
              <a:ext uri="{FF2B5EF4-FFF2-40B4-BE49-F238E27FC236}">
                <a16:creationId xmlns:a16="http://schemas.microsoft.com/office/drawing/2014/main" id="{271A8656-BF83-5B4B-B078-5F3382E9F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4638" y="1255919"/>
            <a:ext cx="4451017" cy="296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48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12" name="Arrow: Left 11">
            <a:hlinkClick r:id="rId2" action="ppaction://hlinksldjump"/>
            <a:extLst>
              <a:ext uri="{FF2B5EF4-FFF2-40B4-BE49-F238E27FC236}">
                <a16:creationId xmlns:a16="http://schemas.microsoft.com/office/drawing/2014/main" id="{DFA54B4F-80ED-6E36-0038-9FD9EC1D12AA}"/>
              </a:ext>
            </a:extLst>
          </p:cNvPr>
          <p:cNvSpPr/>
          <p:nvPr/>
        </p:nvSpPr>
        <p:spPr>
          <a:xfrm>
            <a:off x="8482693" y="4596493"/>
            <a:ext cx="293914" cy="2122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147FF3E-8207-4FE9-2287-AFE9FD1BFF4C}"/>
              </a:ext>
            </a:extLst>
          </p:cNvPr>
          <p:cNvPicPr>
            <a:picLocks noChangeAspect="1"/>
          </p:cNvPicPr>
          <p:nvPr/>
        </p:nvPicPr>
        <p:blipFill rotWithShape="1">
          <a:blip r:embed="rId3">
            <a:extLst>
              <a:ext uri="{28A0092B-C50C-407E-A947-70E740481C1C}">
                <a14:useLocalDpi xmlns:a14="http://schemas.microsoft.com/office/drawing/2010/main" val="0"/>
              </a:ext>
            </a:extLst>
          </a:blip>
          <a:srcRect t="16342" b="15891"/>
          <a:stretch/>
        </p:blipFill>
        <p:spPr>
          <a:xfrm>
            <a:off x="1628143" y="1013166"/>
            <a:ext cx="5524095" cy="3795598"/>
          </a:xfrm>
          <a:prstGeom prst="rect">
            <a:avLst/>
          </a:prstGeom>
        </p:spPr>
      </p:pic>
    </p:spTree>
    <p:extLst>
      <p:ext uri="{BB962C8B-B14F-4D97-AF65-F5344CB8AC3E}">
        <p14:creationId xmlns:p14="http://schemas.microsoft.com/office/powerpoint/2010/main" val="6389867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1850</TotalTime>
  <Words>610</Words>
  <Application>Microsoft Office PowerPoint</Application>
  <PresentationFormat>On-screen Show (16:9)</PresentationFormat>
  <Paragraphs>118</Paragraphs>
  <Slides>19</Slides>
  <Notes>4</Notes>
  <HiddenSlides>0</HiddenSlides>
  <MMClips>5</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Bookman Old Style</vt:lpstr>
      <vt:lpstr>Calibri</vt:lpstr>
      <vt:lpstr>Calibri Light</vt:lpstr>
      <vt:lpstr>Montserrat Medium</vt:lpstr>
      <vt:lpstr>Myriad Pro</vt:lpstr>
      <vt:lpstr>Times New Roman</vt:lpstr>
      <vt:lpstr>UTM Facebook K&amp;T</vt:lpstr>
      <vt:lpstr>UTMFacebookK&amp;TBold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HUNG MRS</cp:lastModifiedBy>
  <cp:revision>93</cp:revision>
  <dcterms:created xsi:type="dcterms:W3CDTF">2020-12-09T02:04:09Z</dcterms:created>
  <dcterms:modified xsi:type="dcterms:W3CDTF">2024-10-12T09:39:11Z</dcterms:modified>
</cp:coreProperties>
</file>