
<file path=[Content_Types].xml><?xml version="1.0" encoding="utf-8"?>
<Types xmlns="http://schemas.openxmlformats.org/package/2006/content-types">
  <Default Extension="jpeg" ContentType="image/jpeg"/>
  <Default Extension="mp3" ContentType="audio/m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4" r:id="rId2"/>
    <p:sldId id="273" r:id="rId3"/>
    <p:sldId id="336" r:id="rId4"/>
    <p:sldId id="338" r:id="rId5"/>
    <p:sldId id="366" r:id="rId6"/>
    <p:sldId id="365" r:id="rId7"/>
    <p:sldId id="367" r:id="rId8"/>
    <p:sldId id="357" r:id="rId9"/>
    <p:sldId id="332" r:id="rId10"/>
    <p:sldId id="344" r:id="rId11"/>
    <p:sldId id="345" r:id="rId12"/>
    <p:sldId id="346" r:id="rId13"/>
    <p:sldId id="347" r:id="rId14"/>
    <p:sldId id="368" r:id="rId15"/>
    <p:sldId id="369" r:id="rId16"/>
    <p:sldId id="370" r:id="rId17"/>
    <p:sldId id="334" r:id="rId18"/>
    <p:sldId id="361" r:id="rId19"/>
    <p:sldId id="363" r:id="rId20"/>
    <p:sldId id="372" r:id="rId21"/>
    <p:sldId id="358" r:id="rId22"/>
    <p:sldId id="325" r:id="rId23"/>
    <p:sldId id="317"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93C6"/>
    <a:srgbClr val="E45983"/>
    <a:srgbClr val="EE8640"/>
    <a:srgbClr val="FF9801"/>
    <a:srgbClr val="FFCCFF"/>
    <a:srgbClr val="D0DEEC"/>
    <a:srgbClr val="6593C3"/>
    <a:srgbClr val="F7DADE"/>
    <a:srgbClr val="0FB7BD"/>
    <a:srgbClr val="048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0" autoAdjust="0"/>
    <p:restoredTop sz="94033" autoAdjust="0"/>
  </p:normalViewPr>
  <p:slideViewPr>
    <p:cSldViewPr snapToGrid="0" showGuides="1">
      <p:cViewPr varScale="1">
        <p:scale>
          <a:sx n="78" d="100"/>
          <a:sy n="78" d="100"/>
        </p:scale>
        <p:origin x="984" y="52"/>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270" rtl="0">
              <a:spcBef>
                <a:spcPts val="0"/>
              </a:spcBef>
              <a:spcAft>
                <a:spcPts val="0"/>
              </a:spcAft>
            </a:pPr>
            <a:r>
              <a:rPr lang="en-US" sz="1800" b="1" i="1" u="none" strike="noStrike" dirty="0">
                <a:solidFill>
                  <a:srgbClr val="000000"/>
                </a:solidFill>
                <a:effectLst/>
                <a:latin typeface="Times New Roman" panose="02020603050405020304" pitchFamily="18" charset="0"/>
              </a:rPr>
              <a:t>Link: </a:t>
            </a:r>
            <a:r>
              <a:rPr lang="en-US" sz="1800" b="0" i="0" u="none" strike="noStrike" dirty="0">
                <a:solidFill>
                  <a:srgbClr val="000000"/>
                </a:solidFill>
                <a:effectLst/>
                <a:latin typeface="Times New Roman" panose="02020603050405020304" pitchFamily="18" charset="0"/>
              </a:rPr>
              <a:t>https://</a:t>
            </a:r>
            <a:r>
              <a:rPr lang="en-US" sz="1800" b="0" i="0" u="none" strike="noStrike" dirty="0" err="1">
                <a:solidFill>
                  <a:srgbClr val="000000"/>
                </a:solidFill>
                <a:effectLst/>
                <a:latin typeface="Times New Roman" panose="02020603050405020304" pitchFamily="18" charset="0"/>
              </a:rPr>
              <a:t>www.youtube.com</a:t>
            </a:r>
            <a:r>
              <a:rPr lang="en-US" sz="1800" b="0" i="0" u="none" strike="noStrike" dirty="0">
                <a:solidFill>
                  <a:srgbClr val="000000"/>
                </a:solidFill>
                <a:effectLst/>
                <a:latin typeface="Times New Roman" panose="02020603050405020304" pitchFamily="18" charset="0"/>
              </a:rPr>
              <a:t>/</a:t>
            </a:r>
            <a:r>
              <a:rPr lang="en-US" sz="1800" b="0" i="0" u="none" strike="noStrike" dirty="0" err="1">
                <a:solidFill>
                  <a:srgbClr val="000000"/>
                </a:solidFill>
                <a:effectLst/>
                <a:latin typeface="Times New Roman" panose="02020603050405020304" pitchFamily="18" charset="0"/>
              </a:rPr>
              <a:t>watch?v</a:t>
            </a:r>
            <a:r>
              <a:rPr lang="en-US" sz="1800" b="0" i="0" u="none" strike="noStrike" dirty="0">
                <a:solidFill>
                  <a:srgbClr val="000000"/>
                </a:solidFill>
                <a:effectLst/>
                <a:latin typeface="Times New Roman" panose="02020603050405020304" pitchFamily="18" charset="0"/>
              </a:rPr>
              <a:t>=zfn0XHCfDHA</a:t>
            </a:r>
            <a:endParaRPr lang="en-US" b="0" dirty="0">
              <a:effectLst/>
            </a:endParaRPr>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2241229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28042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2911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258474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4031591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72985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4555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72320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60558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279375" y="1338763"/>
            <a:ext cx="6285300" cy="195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6000"/>
            </a:lvl1pPr>
            <a:lvl2pPr lvl="1" algn="r" rtl="0">
              <a:lnSpc>
                <a:spcPct val="100000"/>
              </a:lnSpc>
              <a:spcBef>
                <a:spcPts val="0"/>
              </a:spcBef>
              <a:spcAft>
                <a:spcPts val="0"/>
              </a:spcAft>
              <a:buNone/>
              <a:defRPr sz="6000"/>
            </a:lvl2pPr>
            <a:lvl3pPr lvl="2" algn="r" rtl="0">
              <a:lnSpc>
                <a:spcPct val="100000"/>
              </a:lnSpc>
              <a:spcBef>
                <a:spcPts val="0"/>
              </a:spcBef>
              <a:spcAft>
                <a:spcPts val="0"/>
              </a:spcAft>
              <a:buNone/>
              <a:defRPr sz="6000"/>
            </a:lvl3pPr>
            <a:lvl4pPr lvl="3" algn="r" rtl="0">
              <a:lnSpc>
                <a:spcPct val="100000"/>
              </a:lnSpc>
              <a:spcBef>
                <a:spcPts val="0"/>
              </a:spcBef>
              <a:spcAft>
                <a:spcPts val="0"/>
              </a:spcAft>
              <a:buNone/>
              <a:defRPr sz="6000"/>
            </a:lvl4pPr>
            <a:lvl5pPr lvl="4" algn="r" rtl="0">
              <a:lnSpc>
                <a:spcPct val="100000"/>
              </a:lnSpc>
              <a:spcBef>
                <a:spcPts val="0"/>
              </a:spcBef>
              <a:spcAft>
                <a:spcPts val="0"/>
              </a:spcAft>
              <a:buNone/>
              <a:defRPr sz="6000"/>
            </a:lvl5pPr>
            <a:lvl6pPr lvl="5" algn="r" rtl="0">
              <a:lnSpc>
                <a:spcPct val="100000"/>
              </a:lnSpc>
              <a:spcBef>
                <a:spcPts val="0"/>
              </a:spcBef>
              <a:spcAft>
                <a:spcPts val="0"/>
              </a:spcAft>
              <a:buNone/>
              <a:defRPr sz="6000"/>
            </a:lvl6pPr>
            <a:lvl7pPr lvl="6" algn="r" rtl="0">
              <a:lnSpc>
                <a:spcPct val="100000"/>
              </a:lnSpc>
              <a:spcBef>
                <a:spcPts val="0"/>
              </a:spcBef>
              <a:spcAft>
                <a:spcPts val="0"/>
              </a:spcAft>
              <a:buNone/>
              <a:defRPr sz="6000"/>
            </a:lvl7pPr>
            <a:lvl8pPr lvl="7" algn="r" rtl="0">
              <a:lnSpc>
                <a:spcPct val="100000"/>
              </a:lnSpc>
              <a:spcBef>
                <a:spcPts val="0"/>
              </a:spcBef>
              <a:spcAft>
                <a:spcPts val="0"/>
              </a:spcAft>
              <a:buNone/>
              <a:defRPr sz="6000"/>
            </a:lvl8pPr>
            <a:lvl9pPr lvl="8" algn="r" rtl="0">
              <a:lnSpc>
                <a:spcPct val="100000"/>
              </a:lnSpc>
              <a:spcBef>
                <a:spcPts val="0"/>
              </a:spcBef>
              <a:spcAft>
                <a:spcPts val="0"/>
              </a:spcAft>
              <a:buNone/>
              <a:defRPr sz="6000"/>
            </a:lvl9pPr>
          </a:lstStyle>
          <a:p>
            <a:endParaRPr/>
          </a:p>
        </p:txBody>
      </p:sp>
      <p:sp>
        <p:nvSpPr>
          <p:cNvPr id="815" name="Google Shape;815;p17"/>
          <p:cNvSpPr txBox="1">
            <a:spLocks noGrp="1"/>
          </p:cNvSpPr>
          <p:nvPr>
            <p:ph type="subTitle" idx="1"/>
          </p:nvPr>
        </p:nvSpPr>
        <p:spPr>
          <a:xfrm>
            <a:off x="1279375" y="3457638"/>
            <a:ext cx="6285300" cy="347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55598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10/12/2024</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FDD17D-ADB1-C341-5DAE-EF1B9D38F07F}"/>
              </a:ext>
            </a:extLst>
          </p:cNvPr>
          <p:cNvGrpSpPr/>
          <p:nvPr/>
        </p:nvGrpSpPr>
        <p:grpSpPr>
          <a:xfrm>
            <a:off x="0" y="0"/>
            <a:ext cx="9144000" cy="1706851"/>
            <a:chOff x="0" y="-15861"/>
            <a:chExt cx="12192000" cy="1940426"/>
          </a:xfrm>
        </p:grpSpPr>
        <p:sp>
          <p:nvSpPr>
            <p:cNvPr id="3" name="Rectangle 2">
              <a:extLst>
                <a:ext uri="{FF2B5EF4-FFF2-40B4-BE49-F238E27FC236}">
                  <a16:creationId xmlns:a16="http://schemas.microsoft.com/office/drawing/2014/main" id="{FBD2588C-06FB-52F4-2D7E-598D8B5A867E}"/>
                </a:ext>
              </a:extLst>
            </p:cNvPr>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07123313-572D-B82E-F111-A1B1966A8D75}"/>
                </a:ext>
              </a:extLst>
            </p:cNvPr>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dirty="0">
                  <a:latin typeface="UTMFacebookK&amp;TBold"/>
                  <a:cs typeface="Times New Roman" panose="02020603050405020304" pitchFamily="18" charset="0"/>
                </a:rPr>
                <a:t>Unit 2</a:t>
              </a:r>
            </a:p>
          </p:txBody>
        </p:sp>
      </p:grpSp>
      <p:sp>
        <p:nvSpPr>
          <p:cNvPr id="9" name="TextBox 8">
            <a:extLst>
              <a:ext uri="{FF2B5EF4-FFF2-40B4-BE49-F238E27FC236}">
                <a16:creationId xmlns:a16="http://schemas.microsoft.com/office/drawing/2014/main" id="{3D56C823-4DD3-2744-17E1-A46C7290D96B}"/>
              </a:ext>
            </a:extLst>
          </p:cNvPr>
          <p:cNvSpPr txBox="1"/>
          <p:nvPr/>
        </p:nvSpPr>
        <p:spPr>
          <a:xfrm>
            <a:off x="2438400" y="418267"/>
            <a:ext cx="5319539" cy="769441"/>
          </a:xfrm>
          <a:prstGeom prst="rect">
            <a:avLst/>
          </a:prstGeom>
          <a:noFill/>
        </p:spPr>
        <p:txBody>
          <a:bodyPr wrap="square" rtlCol="0">
            <a:spAutoFit/>
          </a:bodyPr>
          <a:lstStyle/>
          <a:p>
            <a:r>
              <a:rPr lang="en-US" sz="4400" b="1" dirty="0">
                <a:solidFill>
                  <a:srgbClr val="FFFFFF"/>
                </a:solidFill>
                <a:latin typeface="UTMFacebookK&amp;TBold"/>
              </a:rPr>
              <a:t>A multicultural world</a:t>
            </a:r>
            <a:endParaRPr lang="en-US" sz="4400" b="1" i="0" dirty="0">
              <a:solidFill>
                <a:srgbClr val="FFFFFF"/>
              </a:solidFill>
              <a:effectLst/>
              <a:latin typeface="UTMFacebookK&amp;TBold"/>
            </a:endParaRPr>
          </a:p>
        </p:txBody>
      </p:sp>
      <p:sp>
        <p:nvSpPr>
          <p:cNvPr id="10" name="Rectangle 9">
            <a:extLst>
              <a:ext uri="{FF2B5EF4-FFF2-40B4-BE49-F238E27FC236}">
                <a16:creationId xmlns:a16="http://schemas.microsoft.com/office/drawing/2014/main" id="{F92A0F45-146A-8BFF-6553-20D992E76B42}"/>
              </a:ext>
            </a:extLst>
          </p:cNvPr>
          <p:cNvSpPr/>
          <p:nvPr/>
        </p:nvSpPr>
        <p:spPr>
          <a:xfrm>
            <a:off x="3625335" y="2163614"/>
            <a:ext cx="4506662" cy="627454"/>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UTMFacebookK&amp;TBold"/>
              </a:rPr>
              <a:t>READING</a:t>
            </a:r>
          </a:p>
        </p:txBody>
      </p:sp>
      <p:sp>
        <p:nvSpPr>
          <p:cNvPr id="11" name="Rectangle 10">
            <a:extLst>
              <a:ext uri="{FF2B5EF4-FFF2-40B4-BE49-F238E27FC236}">
                <a16:creationId xmlns:a16="http://schemas.microsoft.com/office/drawing/2014/main" id="{2CE5C951-EDAC-510B-E774-D91A675B9038}"/>
              </a:ext>
            </a:extLst>
          </p:cNvPr>
          <p:cNvSpPr/>
          <p:nvPr/>
        </p:nvSpPr>
        <p:spPr>
          <a:xfrm>
            <a:off x="1399718" y="2184953"/>
            <a:ext cx="2082254" cy="606115"/>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45983"/>
                </a:solidFill>
                <a:latin typeface="Bookman Old Style" pitchFamily="18" charset="0"/>
              </a:rPr>
              <a:t>LESSON 3</a:t>
            </a:r>
          </a:p>
        </p:txBody>
      </p:sp>
      <p:sp>
        <p:nvSpPr>
          <p:cNvPr id="14" name="TextBox 13">
            <a:extLst>
              <a:ext uri="{FF2B5EF4-FFF2-40B4-BE49-F238E27FC236}">
                <a16:creationId xmlns:a16="http://schemas.microsoft.com/office/drawing/2014/main" id="{409399F7-44CB-F8D5-78C2-4555DA974D89}"/>
              </a:ext>
            </a:extLst>
          </p:cNvPr>
          <p:cNvSpPr txBox="1"/>
          <p:nvPr/>
        </p:nvSpPr>
        <p:spPr>
          <a:xfrm>
            <a:off x="491218" y="3322584"/>
            <a:ext cx="8496801" cy="769441"/>
          </a:xfrm>
          <a:prstGeom prst="rect">
            <a:avLst/>
          </a:prstGeom>
          <a:noFill/>
        </p:spPr>
        <p:txBody>
          <a:bodyPr wrap="square" rtlCol="0">
            <a:spAutoFit/>
          </a:bodyPr>
          <a:lstStyle/>
          <a:p>
            <a:pPr algn="ctr"/>
            <a:r>
              <a:rPr lang="en-US" sz="4400" b="1" dirty="0">
                <a:solidFill>
                  <a:srgbClr val="0070C0"/>
                </a:solidFill>
              </a:rPr>
              <a:t>Globalisation and cultural diversity</a:t>
            </a:r>
          </a:p>
        </p:txBody>
      </p:sp>
    </p:spTree>
    <p:extLst>
      <p:ext uri="{BB962C8B-B14F-4D97-AF65-F5344CB8AC3E}">
        <p14:creationId xmlns:p14="http://schemas.microsoft.com/office/powerpoint/2010/main" val="1671446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84848" y="3493958"/>
            <a:ext cx="4837746" cy="1384995"/>
          </a:xfrm>
          <a:prstGeom prst="rect">
            <a:avLst/>
          </a:prstGeom>
        </p:spPr>
        <p:txBody>
          <a:bodyPr wrap="square">
            <a:spAutoFit/>
          </a:bodyPr>
          <a:lstStyle/>
          <a:p>
            <a:r>
              <a:rPr lang="en-US" sz="2800" dirty="0"/>
              <a:t>an accepted way of behaving or of doing things in a society or a community</a:t>
            </a:r>
          </a:p>
        </p:txBody>
      </p:sp>
      <p:sp>
        <p:nvSpPr>
          <p:cNvPr id="7" name="Google Shape;1881;p31"/>
          <p:cNvSpPr txBox="1">
            <a:spLocks/>
          </p:cNvSpPr>
          <p:nvPr/>
        </p:nvSpPr>
        <p:spPr>
          <a:xfrm>
            <a:off x="192505" y="865492"/>
            <a:ext cx="4837746" cy="1122582"/>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6600" b="1" dirty="0">
                <a:solidFill>
                  <a:srgbClr val="EE8640"/>
                </a:solidFill>
              </a:rPr>
              <a:t>custom</a:t>
            </a:r>
            <a:r>
              <a:rPr lang="en-GB" sz="4800" b="1" dirty="0">
                <a:solidFill>
                  <a:srgbClr val="EE8640"/>
                </a:solidFill>
              </a:rPr>
              <a:t> (n)</a:t>
            </a:r>
            <a:endParaRPr lang="en-US" sz="4800" b="1" dirty="0">
              <a:solidFill>
                <a:srgbClr val="EE8640"/>
              </a:solidFill>
              <a:cs typeface="Calibri" panose="020F0502020204030204" pitchFamily="34" charset="0"/>
            </a:endParaRPr>
          </a:p>
        </p:txBody>
      </p:sp>
      <p:sp>
        <p:nvSpPr>
          <p:cNvPr id="2" name="Rectangle 1"/>
          <p:cNvSpPr/>
          <p:nvPr/>
        </p:nvSpPr>
        <p:spPr>
          <a:xfrm>
            <a:off x="1420122" y="2474452"/>
            <a:ext cx="2227533" cy="707886"/>
          </a:xfrm>
          <a:prstGeom prst="rect">
            <a:avLst/>
          </a:prstGeom>
        </p:spPr>
        <p:txBody>
          <a:bodyPr wrap="none">
            <a:spAutoFit/>
          </a:bodyPr>
          <a:lstStyle/>
          <a:p>
            <a:pPr marL="0" marR="0">
              <a:spcBef>
                <a:spcPts val="0"/>
              </a:spcBef>
              <a:spcAft>
                <a:spcPts val="0"/>
              </a:spcAft>
            </a:pPr>
            <a:r>
              <a:rPr lang="en-US" sz="40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/ˈ</a:t>
            </a:r>
            <a:r>
              <a:rPr lang="en-US" sz="4000"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kʌstəm</a:t>
            </a:r>
            <a:r>
              <a:rPr lang="en-US" sz="40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5E9EF86-4E97-4964-3ACC-C93455F8834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8" name="custom__gb_2.mp3">
            <a:hlinkClick r:id="" action="ppaction://media"/>
            <a:extLst>
              <a:ext uri="{FF2B5EF4-FFF2-40B4-BE49-F238E27FC236}">
                <a16:creationId xmlns:a16="http://schemas.microsoft.com/office/drawing/2014/main" id="{FD0A69E8-CBCD-5BEF-7631-E9B1A860A6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1387" y="2526760"/>
            <a:ext cx="585874" cy="585874"/>
          </a:xfrm>
          <a:prstGeom prst="rect">
            <a:avLst/>
          </a:prstGeom>
        </p:spPr>
      </p:pic>
      <p:pic>
        <p:nvPicPr>
          <p:cNvPr id="2050" name="Picture 2" descr="Những phong tục truyền thống trong ngày Tết Nguyên Đán - Trường Đại học  Quốc tế Hồng Bàng">
            <a:extLst>
              <a:ext uri="{FF2B5EF4-FFF2-40B4-BE49-F238E27FC236}">
                <a16:creationId xmlns:a16="http://schemas.microsoft.com/office/drawing/2014/main" id="{41BCC532-116E-3E47-B048-A0C0C4F83F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4249" y="1294004"/>
            <a:ext cx="3519926" cy="219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49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9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488232" y="954041"/>
            <a:ext cx="4829726"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dirty="0">
                <a:solidFill>
                  <a:srgbClr val="EE8640"/>
                </a:solidFill>
              </a:rPr>
              <a:t>ingredient</a:t>
            </a:r>
            <a:r>
              <a:rPr lang="en-US" sz="4800" b="1" dirty="0">
                <a:solidFill>
                  <a:srgbClr val="EE8640"/>
                </a:solidFill>
              </a:rPr>
              <a:t> (n)</a:t>
            </a:r>
            <a:endParaRPr lang="en-US" sz="4800" b="1" dirty="0">
              <a:solidFill>
                <a:srgbClr val="EE8640"/>
              </a:solidFill>
              <a:cs typeface="Calibri" panose="020F0502020204030204" pitchFamily="34" charset="0"/>
            </a:endParaRPr>
          </a:p>
        </p:txBody>
      </p:sp>
      <p:sp>
        <p:nvSpPr>
          <p:cNvPr id="12" name="Rectangle 11"/>
          <p:cNvSpPr/>
          <p:nvPr/>
        </p:nvSpPr>
        <p:spPr>
          <a:xfrm>
            <a:off x="380138" y="3177422"/>
            <a:ext cx="5361114" cy="1815882"/>
          </a:xfrm>
          <a:prstGeom prst="rect">
            <a:avLst/>
          </a:prstGeom>
        </p:spPr>
        <p:txBody>
          <a:bodyPr wrap="square">
            <a:spAutoFit/>
          </a:bodyPr>
          <a:lstStyle/>
          <a:p>
            <a:r>
              <a:rPr lang="en-US" sz="2800" dirty="0"/>
              <a:t>one of the things from which something is made, especially one of the foods that are used together to make a particular dish</a:t>
            </a:r>
          </a:p>
        </p:txBody>
      </p:sp>
      <p:sp>
        <p:nvSpPr>
          <p:cNvPr id="2" name="Rectangle 1"/>
          <p:cNvSpPr/>
          <p:nvPr/>
        </p:nvSpPr>
        <p:spPr>
          <a:xfrm>
            <a:off x="1465178" y="2326458"/>
            <a:ext cx="2875833" cy="646331"/>
          </a:xfrm>
          <a:prstGeom prst="rect">
            <a:avLst/>
          </a:prstGeom>
        </p:spPr>
        <p:txBody>
          <a:bodyPr wrap="square">
            <a:spAutoFit/>
          </a:bodyPr>
          <a:lstStyle/>
          <a:p>
            <a:pPr marL="0" marR="0">
              <a:spcBef>
                <a:spcPts val="0"/>
              </a:spcBef>
              <a:spcAft>
                <a:spcPts val="0"/>
              </a:spcAft>
            </a:pPr>
            <a:r>
              <a:rPr lang="en-US" sz="36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lang="en-US" sz="3600"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ɪnˈɡriːdiənt</a:t>
            </a:r>
            <a:r>
              <a:rPr lang="en-US" sz="36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6E3F413-B491-0628-2B3C-F66668300404}"/>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6" name="ingredient__gb_1.mp3">
            <a:hlinkClick r:id="" action="ppaction://media"/>
            <a:extLst>
              <a:ext uri="{FF2B5EF4-FFF2-40B4-BE49-F238E27FC236}">
                <a16:creationId xmlns:a16="http://schemas.microsoft.com/office/drawing/2014/main" id="{37289778-7495-A0A9-35D4-04A265B62E4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0138" y="2357235"/>
            <a:ext cx="584776" cy="584776"/>
          </a:xfrm>
          <a:prstGeom prst="rect">
            <a:avLst/>
          </a:prstGeom>
        </p:spPr>
      </p:pic>
      <p:pic>
        <p:nvPicPr>
          <p:cNvPr id="3074" name="Picture 2" descr="The 20 Ingredient Substitutions You Need to Memorize | Cooking School |  Food Network">
            <a:extLst>
              <a:ext uri="{FF2B5EF4-FFF2-40B4-BE49-F238E27FC236}">
                <a16:creationId xmlns:a16="http://schemas.microsoft.com/office/drawing/2014/main" id="{8E45656A-8452-FB41-8000-816D7F4739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5077" y="1297945"/>
            <a:ext cx="3438995" cy="229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7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2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0138" y="3240689"/>
            <a:ext cx="4937165" cy="1384995"/>
          </a:xfrm>
          <a:prstGeom prst="rect">
            <a:avLst/>
          </a:prstGeom>
        </p:spPr>
        <p:txBody>
          <a:bodyPr wrap="square">
            <a:spAutoFit/>
          </a:bodyPr>
          <a:lstStyle/>
          <a:p>
            <a:r>
              <a:rPr lang="en-US" sz="2800" dirty="0"/>
              <a:t>a type of food or product that a restaurant or place is famous for because it is so good</a:t>
            </a:r>
          </a:p>
        </p:txBody>
      </p:sp>
      <p:sp>
        <p:nvSpPr>
          <p:cNvPr id="7" name="Google Shape;1881;p31"/>
          <p:cNvSpPr txBox="1">
            <a:spLocks/>
          </p:cNvSpPr>
          <p:nvPr/>
        </p:nvSpPr>
        <p:spPr>
          <a:xfrm>
            <a:off x="235758" y="969779"/>
            <a:ext cx="4837746"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dirty="0" err="1">
                <a:solidFill>
                  <a:srgbClr val="EE8640"/>
                </a:solidFill>
                <a:cs typeface="Calibri" panose="020F0502020204030204" pitchFamily="34" charset="0"/>
              </a:rPr>
              <a:t>speciality</a:t>
            </a:r>
            <a:r>
              <a:rPr lang="en-US" sz="4800" b="1" dirty="0">
                <a:solidFill>
                  <a:srgbClr val="EE8640"/>
                </a:solidFill>
                <a:cs typeface="Calibri" panose="020F0502020204030204" pitchFamily="34" charset="0"/>
              </a:rPr>
              <a:t> (n)</a:t>
            </a:r>
          </a:p>
        </p:txBody>
      </p:sp>
      <p:sp>
        <p:nvSpPr>
          <p:cNvPr id="2" name="Rectangle 1"/>
          <p:cNvSpPr/>
          <p:nvPr/>
        </p:nvSpPr>
        <p:spPr>
          <a:xfrm>
            <a:off x="1474661" y="2405594"/>
            <a:ext cx="2359941" cy="584775"/>
          </a:xfrm>
          <a:prstGeom prst="rect">
            <a:avLst/>
          </a:prstGeom>
        </p:spPr>
        <p:txBody>
          <a:bodyPr wrap="none">
            <a:spAutoFit/>
          </a:bodyPr>
          <a:lstStyle/>
          <a:p>
            <a:pPr algn="ctr"/>
            <a:r>
              <a:rPr lang="en-US"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/ˌ</a:t>
            </a:r>
            <a:r>
              <a:rPr lang="en-US" sz="3200"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speʃiˈæləti</a:t>
            </a:r>
            <a:r>
              <a:rPr lang="en-US"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68C814F-62DC-E121-D77A-DAE766120161}"/>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8" name="speciality__gb_1.mp3">
            <a:hlinkClick r:id="" action="ppaction://media"/>
            <a:extLst>
              <a:ext uri="{FF2B5EF4-FFF2-40B4-BE49-F238E27FC236}">
                <a16:creationId xmlns:a16="http://schemas.microsoft.com/office/drawing/2014/main" id="{9098E52C-350C-A596-59DF-6C42D9E16A8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7444" y="2506336"/>
            <a:ext cx="589280" cy="589280"/>
          </a:xfrm>
          <a:prstGeom prst="rect">
            <a:avLst/>
          </a:prstGeom>
        </p:spPr>
      </p:pic>
      <p:pic>
        <p:nvPicPr>
          <p:cNvPr id="4098" name="Picture 2" descr="5 Specialty Food Marketing Pro Tips from the Top">
            <a:extLst>
              <a:ext uri="{FF2B5EF4-FFF2-40B4-BE49-F238E27FC236}">
                <a16:creationId xmlns:a16="http://schemas.microsoft.com/office/drawing/2014/main" id="{672C77E8-9770-3948-9205-B66A188B86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5021" y="800245"/>
            <a:ext cx="3429000" cy="2286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59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35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7563" y="3747658"/>
            <a:ext cx="5531711" cy="954107"/>
          </a:xfrm>
          <a:prstGeom prst="rect">
            <a:avLst/>
          </a:prstGeom>
        </p:spPr>
        <p:txBody>
          <a:bodyPr wrap="square">
            <a:spAutoFit/>
          </a:bodyPr>
          <a:lstStyle/>
          <a:p>
            <a:r>
              <a:rPr lang="en-US" sz="2800" dirty="0"/>
              <a:t>to keep somebody’s attention by being interesting, attractive, etc.</a:t>
            </a:r>
          </a:p>
        </p:txBody>
      </p:sp>
      <p:sp>
        <p:nvSpPr>
          <p:cNvPr id="7" name="Google Shape;1881;p31"/>
          <p:cNvSpPr txBox="1">
            <a:spLocks/>
          </p:cNvSpPr>
          <p:nvPr/>
        </p:nvSpPr>
        <p:spPr>
          <a:xfrm>
            <a:off x="184056" y="973086"/>
            <a:ext cx="4992867"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200" b="1" dirty="0">
                <a:solidFill>
                  <a:srgbClr val="EE8640"/>
                </a:solidFill>
              </a:rPr>
              <a:t>captivate</a:t>
            </a:r>
            <a:r>
              <a:rPr lang="en-US" sz="4800" b="1" dirty="0">
                <a:solidFill>
                  <a:srgbClr val="EE8640"/>
                </a:solidFill>
              </a:rPr>
              <a:t> (v)</a:t>
            </a:r>
            <a:endParaRPr lang="en-US" sz="4800" b="1" dirty="0">
              <a:solidFill>
                <a:srgbClr val="EE8640"/>
              </a:solidFill>
              <a:cs typeface="Calibri" panose="020F0502020204030204" pitchFamily="34" charset="0"/>
            </a:endParaRPr>
          </a:p>
        </p:txBody>
      </p:sp>
      <p:sp>
        <p:nvSpPr>
          <p:cNvPr id="2" name="Rectangle 1"/>
          <p:cNvSpPr/>
          <p:nvPr/>
        </p:nvSpPr>
        <p:spPr>
          <a:xfrm>
            <a:off x="1302249" y="2463576"/>
            <a:ext cx="2751074" cy="707886"/>
          </a:xfrm>
          <a:prstGeom prst="rect">
            <a:avLst/>
          </a:prstGeom>
        </p:spPr>
        <p:txBody>
          <a:bodyPr wrap="none">
            <a:spAutoFit/>
          </a:bodyPr>
          <a:lstStyle/>
          <a:p>
            <a:pPr marL="0" marR="0">
              <a:spcBef>
                <a:spcPts val="0"/>
              </a:spcBef>
              <a:spcAft>
                <a:spcPts val="0"/>
              </a:spcAft>
            </a:pPr>
            <a:r>
              <a:rPr lang="en-US" sz="40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/ˈ</a:t>
            </a:r>
            <a:r>
              <a:rPr lang="en-US" sz="4000"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kæptɪveɪt</a:t>
            </a:r>
            <a:r>
              <a:rPr lang="en-US" sz="40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D9BB7A1-61B0-557A-CEF9-26ECD7F52C99}"/>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8" name="captivate__gb_1.mp3">
            <a:hlinkClick r:id="" action="ppaction://media"/>
            <a:extLst>
              <a:ext uri="{FF2B5EF4-FFF2-40B4-BE49-F238E27FC236}">
                <a16:creationId xmlns:a16="http://schemas.microsoft.com/office/drawing/2014/main" id="{304E2636-5354-A228-0552-4ED6076E3B6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0427" y="2520105"/>
            <a:ext cx="580967" cy="580967"/>
          </a:xfrm>
          <a:prstGeom prst="rect">
            <a:avLst/>
          </a:prstGeom>
        </p:spPr>
      </p:pic>
      <p:pic>
        <p:nvPicPr>
          <p:cNvPr id="5122" name="Picture 2" descr="Adobe Captivate - Design amazing courses in mins">
            <a:extLst>
              <a:ext uri="{FF2B5EF4-FFF2-40B4-BE49-F238E27FC236}">
                <a16:creationId xmlns:a16="http://schemas.microsoft.com/office/drawing/2014/main" id="{A80D367C-9482-9A4E-A789-B7F6599E6C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9438" y="1505039"/>
            <a:ext cx="3951288" cy="2133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83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04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84056" y="3485427"/>
            <a:ext cx="5127410" cy="954107"/>
          </a:xfrm>
          <a:prstGeom prst="rect">
            <a:avLst/>
          </a:prstGeom>
        </p:spPr>
        <p:txBody>
          <a:bodyPr wrap="square">
            <a:spAutoFit/>
          </a:bodyPr>
          <a:lstStyle/>
          <a:p>
            <a:r>
              <a:rPr lang="en-US" sz="2800" dirty="0"/>
              <a:t>to continue to be in contact with somebody</a:t>
            </a:r>
          </a:p>
        </p:txBody>
      </p:sp>
      <p:sp>
        <p:nvSpPr>
          <p:cNvPr id="7" name="Google Shape;1881;p31"/>
          <p:cNvSpPr txBox="1">
            <a:spLocks/>
          </p:cNvSpPr>
          <p:nvPr/>
        </p:nvSpPr>
        <p:spPr>
          <a:xfrm>
            <a:off x="184056" y="918788"/>
            <a:ext cx="5531711"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EE8640"/>
                </a:solidFill>
              </a:rPr>
              <a:t>keep up with (</a:t>
            </a:r>
            <a:r>
              <a:rPr lang="en-US" sz="4800" b="1" dirty="0" err="1">
                <a:solidFill>
                  <a:srgbClr val="EE8640"/>
                </a:solidFill>
              </a:rPr>
              <a:t>ph.v</a:t>
            </a:r>
            <a:r>
              <a:rPr lang="en-US" sz="4800" b="1" dirty="0">
                <a:solidFill>
                  <a:srgbClr val="EE8640"/>
                </a:solidFill>
              </a:rPr>
              <a:t>)</a:t>
            </a:r>
            <a:endParaRPr lang="en-US" sz="4800" b="1" dirty="0">
              <a:solidFill>
                <a:srgbClr val="EE8640"/>
              </a:solidFill>
              <a:cs typeface="Calibri" panose="020F0502020204030204" pitchFamily="34" charset="0"/>
            </a:endParaRPr>
          </a:p>
        </p:txBody>
      </p:sp>
      <p:sp>
        <p:nvSpPr>
          <p:cNvPr id="2" name="Rectangle 1"/>
          <p:cNvSpPr/>
          <p:nvPr/>
        </p:nvSpPr>
        <p:spPr>
          <a:xfrm>
            <a:off x="1395622" y="2564093"/>
            <a:ext cx="2866490" cy="707886"/>
          </a:xfrm>
          <a:prstGeom prst="rect">
            <a:avLst/>
          </a:prstGeom>
        </p:spPr>
        <p:txBody>
          <a:bodyPr wrap="none">
            <a:spAutoFit/>
          </a:bodyPr>
          <a:lstStyle/>
          <a:p>
            <a:pPr marL="0" marR="0">
              <a:spcBef>
                <a:spcPts val="0"/>
              </a:spcBef>
              <a:spcAft>
                <a:spcPts val="0"/>
              </a:spcAft>
            </a:pPr>
            <a:r>
              <a:rPr lang="en-US" sz="40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lang="en-US" sz="4000"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kiːp</a:t>
            </a:r>
            <a:r>
              <a:rPr lang="en-US" sz="40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ʌp</a:t>
            </a:r>
            <a:r>
              <a:rPr lang="en-US" sz="40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wɪð</a:t>
            </a:r>
            <a:r>
              <a:rPr lang="en-US" sz="40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D9BB7A1-61B0-557A-CEF9-26ECD7F52C99}"/>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5" name="keep up with.mp3">
            <a:hlinkClick r:id="" action="ppaction://media"/>
            <a:extLst>
              <a:ext uri="{FF2B5EF4-FFF2-40B4-BE49-F238E27FC236}">
                <a16:creationId xmlns:a16="http://schemas.microsoft.com/office/drawing/2014/main" id="{3249DE88-2275-8943-EDC8-095C0EEE4F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56292" y="2623396"/>
            <a:ext cx="589280" cy="589280"/>
          </a:xfrm>
          <a:prstGeom prst="rect">
            <a:avLst/>
          </a:prstGeom>
        </p:spPr>
      </p:pic>
      <p:pic>
        <p:nvPicPr>
          <p:cNvPr id="6146" name="Picture 2" descr="Tìm hiểu ngay Keep up with trong tiếng Anh - Step Up English">
            <a:extLst>
              <a:ext uri="{FF2B5EF4-FFF2-40B4-BE49-F238E27FC236}">
                <a16:creationId xmlns:a16="http://schemas.microsoft.com/office/drawing/2014/main" id="{F4C2A242-888F-C94B-AADF-EA4A43B51A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3678" y="1744091"/>
            <a:ext cx="3314030" cy="220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22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3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5"/>
                </p:tgtEl>
              </p:cMediaNode>
            </p:audio>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graphicFrame>
        <p:nvGraphicFramePr>
          <p:cNvPr id="6" name="Table 5">
            <a:extLst>
              <a:ext uri="{FF2B5EF4-FFF2-40B4-BE49-F238E27FC236}">
                <a16:creationId xmlns:a16="http://schemas.microsoft.com/office/drawing/2014/main" id="{65C3BE11-7245-A261-E500-85D5C0DFCC7D}"/>
              </a:ext>
            </a:extLst>
          </p:cNvPr>
          <p:cNvGraphicFramePr>
            <a:graphicFrameLocks noGrp="1"/>
          </p:cNvGraphicFramePr>
          <p:nvPr>
            <p:extLst>
              <p:ext uri="{D42A27DB-BD31-4B8C-83A1-F6EECF244321}">
                <p14:modId xmlns:p14="http://schemas.microsoft.com/office/powerpoint/2010/main" val="1947008811"/>
              </p:ext>
            </p:extLst>
          </p:nvPr>
        </p:nvGraphicFramePr>
        <p:xfrm>
          <a:off x="0" y="646743"/>
          <a:ext cx="9144000" cy="4496757"/>
        </p:xfrm>
        <a:graphic>
          <a:graphicData uri="http://schemas.openxmlformats.org/drawingml/2006/table">
            <a:tbl>
              <a:tblPr firstRow="1" bandRow="1">
                <a:tableStyleId>{5DA37D80-6434-44D0-A028-1B22A696006F}</a:tableStyleId>
              </a:tblPr>
              <a:tblGrid>
                <a:gridCol w="1859939">
                  <a:extLst>
                    <a:ext uri="{9D8B030D-6E8A-4147-A177-3AD203B41FA5}">
                      <a16:colId xmlns:a16="http://schemas.microsoft.com/office/drawing/2014/main" val="20000"/>
                    </a:ext>
                  </a:extLst>
                </a:gridCol>
                <a:gridCol w="1758941">
                  <a:extLst>
                    <a:ext uri="{9D8B030D-6E8A-4147-A177-3AD203B41FA5}">
                      <a16:colId xmlns:a16="http://schemas.microsoft.com/office/drawing/2014/main" val="20003"/>
                    </a:ext>
                  </a:extLst>
                </a:gridCol>
                <a:gridCol w="3991192">
                  <a:extLst>
                    <a:ext uri="{9D8B030D-6E8A-4147-A177-3AD203B41FA5}">
                      <a16:colId xmlns:a16="http://schemas.microsoft.com/office/drawing/2014/main" val="20001"/>
                    </a:ext>
                  </a:extLst>
                </a:gridCol>
                <a:gridCol w="1533928">
                  <a:extLst>
                    <a:ext uri="{9D8B030D-6E8A-4147-A177-3AD203B41FA5}">
                      <a16:colId xmlns:a16="http://schemas.microsoft.com/office/drawing/2014/main" val="20002"/>
                    </a:ext>
                  </a:extLst>
                </a:gridCol>
              </a:tblGrid>
              <a:tr h="776994">
                <a:tc>
                  <a:txBody>
                    <a:bodyPr/>
                    <a:lstStyle/>
                    <a:p>
                      <a:pPr marL="0" marR="0" algn="ctr">
                        <a:lnSpc>
                          <a:spcPct val="100000"/>
                        </a:lnSpc>
                        <a:spcBef>
                          <a:spcPts val="0"/>
                        </a:spcBef>
                        <a:spcAft>
                          <a:spcPts val="0"/>
                        </a:spcAft>
                      </a:pPr>
                      <a:r>
                        <a:rPr lang="en-US" sz="190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Form</a:t>
                      </a:r>
                      <a:endParaRPr lang="en-US" sz="1900" b="1" dirty="0">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36195" marR="36195" marT="71755" marB="71755" anchor="ctr"/>
                </a:tc>
                <a:tc>
                  <a:txBody>
                    <a:bodyPr/>
                    <a:lstStyle/>
                    <a:p>
                      <a:pPr marL="0" marR="0" algn="ctr">
                        <a:lnSpc>
                          <a:spcPct val="100000"/>
                        </a:lnSpc>
                        <a:spcBef>
                          <a:spcPts val="0"/>
                        </a:spcBef>
                        <a:spcAft>
                          <a:spcPts val="0"/>
                        </a:spcAft>
                      </a:pPr>
                      <a:r>
                        <a:rPr lang="en-US" sz="190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Pronunciation</a:t>
                      </a:r>
                      <a:endParaRPr lang="en-US" sz="1900" b="1" dirty="0">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36195" marR="36195" marT="71755" marB="71755" anchor="ctr"/>
                </a:tc>
                <a:tc>
                  <a:txBody>
                    <a:bodyPr/>
                    <a:lstStyle/>
                    <a:p>
                      <a:pPr marL="0" marR="0" algn="ctr">
                        <a:lnSpc>
                          <a:spcPct val="100000"/>
                        </a:lnSpc>
                        <a:spcBef>
                          <a:spcPts val="0"/>
                        </a:spcBef>
                        <a:spcAft>
                          <a:spcPts val="0"/>
                        </a:spcAft>
                      </a:pPr>
                      <a:r>
                        <a:rPr lang="en-US" sz="190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Meaning</a:t>
                      </a:r>
                      <a:endParaRPr lang="en-US" sz="1900" b="1" dirty="0">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36195" marR="36195" marT="71755" marB="71755" anchor="ctr"/>
                </a:tc>
                <a:tc>
                  <a:txBody>
                    <a:bodyPr/>
                    <a:lstStyle/>
                    <a:p>
                      <a:pPr marL="0" marR="0" algn="ctr">
                        <a:lnSpc>
                          <a:spcPct val="100000"/>
                        </a:lnSpc>
                        <a:spcBef>
                          <a:spcPts val="0"/>
                        </a:spcBef>
                        <a:spcAft>
                          <a:spcPts val="0"/>
                        </a:spcAft>
                      </a:pPr>
                      <a:r>
                        <a:rPr lang="en-US" sz="190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Vietnamese</a:t>
                      </a:r>
                      <a:r>
                        <a:rPr lang="vi-VN" sz="190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 equivalent  </a:t>
                      </a:r>
                      <a:endParaRPr lang="en-US" sz="1900" b="1" dirty="0">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36195" marR="36195" marT="71755" marB="71755" anchor="ctr"/>
                </a:tc>
                <a:extLst>
                  <a:ext uri="{0D108BD9-81ED-4DB2-BD59-A6C34878D82A}">
                    <a16:rowId xmlns:a16="http://schemas.microsoft.com/office/drawing/2014/main" val="10000"/>
                  </a:ext>
                </a:extLst>
              </a:tr>
              <a:tr h="1929717">
                <a:tc>
                  <a:txBody>
                    <a:bodyPr/>
                    <a:lstStyle/>
                    <a:p>
                      <a:pPr marL="0" marR="0" lvl="0" indent="0">
                        <a:lnSpc>
                          <a:spcPct val="120000"/>
                        </a:lnSpc>
                        <a:spcBef>
                          <a:spcPts val="0"/>
                        </a:spcBef>
                        <a:spcAft>
                          <a:spcPts val="0"/>
                        </a:spcAft>
                        <a:buFont typeface="+mj-lt"/>
                        <a:buNone/>
                      </a:pPr>
                      <a:r>
                        <a:rPr lang="en-GB" sz="17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globalisation (n) </a:t>
                      </a:r>
                      <a:endParaRPr lang="en-US" sz="1700" kern="100" dirty="0">
                        <a:effectLst/>
                        <a:latin typeface="Calibri" panose="020F0502020204030204" pitchFamily="34" charset="0"/>
                        <a:ea typeface="Calibri" panose="020F0502020204030204" pitchFamily="34" charset="0"/>
                        <a:cs typeface="Calibri" panose="020F0502020204030204" pitchFamily="34" charset="0"/>
                      </a:endParaRPr>
                    </a:p>
                  </a:txBody>
                  <a:tcPr marL="71755" marR="71755" marT="71755" marB="71755"/>
                </a:tc>
                <a:tc>
                  <a:txBody>
                    <a:bodyPr/>
                    <a:lstStyle/>
                    <a:p>
                      <a:pPr marL="0" marR="0">
                        <a:lnSpc>
                          <a:spcPct val="107000"/>
                        </a:lnSpc>
                        <a:spcBef>
                          <a:spcPts val="0"/>
                        </a:spcBef>
                        <a:spcAft>
                          <a:spcPts val="0"/>
                        </a:spcAft>
                      </a:pPr>
                      <a:r>
                        <a:rPr lang="en-US" sz="1700" kern="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/ˌ</a:t>
                      </a:r>
                      <a:r>
                        <a:rPr lang="en-US" sz="1700" kern="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ɡləʊbəlaɪˈzeɪʃn</a:t>
                      </a:r>
                      <a:r>
                        <a:rPr lang="en-US" sz="1700" kern="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700" kern="10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1270" algn="ctr">
                        <a:lnSpc>
                          <a:spcPct val="120000"/>
                        </a:lnSpc>
                        <a:spcBef>
                          <a:spcPts val="0"/>
                        </a:spcBef>
                        <a:spcAft>
                          <a:spcPts val="0"/>
                        </a:spcAft>
                      </a:pPr>
                      <a:r>
                        <a:rPr lang="en-US" sz="17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7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700" kern="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fact that different cultures and economic systems around the world are becoming connected and similar to each other</a:t>
                      </a:r>
                      <a:r>
                        <a:rPr lang="en-US" sz="17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because of the influence of large </a:t>
                      </a:r>
                      <a:r>
                        <a:rPr lang="en-US" sz="1700" u="none" strike="noStrike"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multinational</a:t>
                      </a:r>
                      <a:r>
                        <a:rPr lang="en-US" sz="17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co</a:t>
                      </a:r>
                      <a:r>
                        <a:rPr lang="en-US" sz="1700" kern="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mpanies and of improved communication</a:t>
                      </a:r>
                      <a:endParaRPr lang="en-US" sz="17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marL="0" marR="0">
                        <a:lnSpc>
                          <a:spcPct val="120000"/>
                        </a:lnSpc>
                        <a:spcBef>
                          <a:spcPts val="0"/>
                        </a:spcBef>
                        <a:spcAft>
                          <a:spcPts val="0"/>
                        </a:spcAft>
                      </a:pPr>
                      <a:r>
                        <a:rPr lang="en-GB" sz="17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sự</a:t>
                      </a:r>
                      <a:r>
                        <a:rPr lang="en-GB" sz="17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7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toàn</a:t>
                      </a:r>
                      <a:r>
                        <a:rPr lang="en-GB" sz="17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7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cầu</a:t>
                      </a:r>
                      <a:r>
                        <a:rPr lang="en-GB" sz="17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7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hoá</a:t>
                      </a:r>
                      <a:endParaRPr lang="en-US" sz="17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005"/>
                  </a:ext>
                </a:extLst>
              </a:tr>
              <a:tr h="754622">
                <a:tc>
                  <a:txBody>
                    <a:bodyPr/>
                    <a:lstStyle/>
                    <a:p>
                      <a:pPr marL="0" marR="0" lvl="0" indent="0">
                        <a:lnSpc>
                          <a:spcPct val="120000"/>
                        </a:lnSpc>
                        <a:spcBef>
                          <a:spcPts val="0"/>
                        </a:spcBef>
                        <a:spcAft>
                          <a:spcPts val="0"/>
                        </a:spcAft>
                        <a:buFont typeface="+mj-lt"/>
                        <a:buNone/>
                      </a:pPr>
                      <a:r>
                        <a:rPr lang="en-GB" sz="17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custom (n)</a:t>
                      </a:r>
                      <a:endParaRPr lang="en-US" sz="1700" kern="100" dirty="0">
                        <a:effectLst/>
                        <a:latin typeface="Calibri" panose="020F0502020204030204" pitchFamily="34" charset="0"/>
                        <a:ea typeface="Calibri" panose="020F0502020204030204" pitchFamily="34" charset="0"/>
                        <a:cs typeface="Calibri" panose="020F0502020204030204" pitchFamily="34" charset="0"/>
                      </a:endParaRPr>
                    </a:p>
                  </a:txBody>
                  <a:tcPr marL="71755" marR="71755" marT="71755" marB="71755"/>
                </a:tc>
                <a:tc>
                  <a:txBody>
                    <a:bodyPr/>
                    <a:lstStyle/>
                    <a:p>
                      <a:pPr marL="0" marR="0">
                        <a:lnSpc>
                          <a:spcPct val="107000"/>
                        </a:lnSpc>
                        <a:spcBef>
                          <a:spcPts val="0"/>
                        </a:spcBef>
                        <a:spcAft>
                          <a:spcPts val="0"/>
                        </a:spcAft>
                      </a:pPr>
                      <a:r>
                        <a:rPr lang="en-US" sz="1700" kern="1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/ˈkʌstəm/</a:t>
                      </a:r>
                      <a:endParaRPr lang="en-US" sz="1700" kern="100">
                        <a:effectLst/>
                        <a:latin typeface="Calibri" panose="020F0502020204030204" pitchFamily="34" charset="0"/>
                        <a:ea typeface="Times New Roman" panose="02020603050405020304" pitchFamily="18" charset="0"/>
                        <a:cs typeface="Calibri" panose="020F0502020204030204" pitchFamily="34" charset="0"/>
                      </a:endParaRPr>
                    </a:p>
                    <a:p>
                      <a:pPr marL="0" marR="0" indent="-1270" algn="ctr">
                        <a:lnSpc>
                          <a:spcPct val="120000"/>
                        </a:lnSpc>
                        <a:spcBef>
                          <a:spcPts val="0"/>
                        </a:spcBef>
                        <a:spcAft>
                          <a:spcPts val="0"/>
                        </a:spcAft>
                      </a:pPr>
                      <a:r>
                        <a:rPr lang="en-US" sz="17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7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700" kern="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an accepted way of behaving or of doing things in a society or a community</a:t>
                      </a:r>
                      <a:endParaRPr lang="en-US" sz="17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marL="0" marR="0">
                        <a:lnSpc>
                          <a:spcPct val="120000"/>
                        </a:lnSpc>
                        <a:spcBef>
                          <a:spcPts val="0"/>
                        </a:spcBef>
                        <a:spcAft>
                          <a:spcPts val="0"/>
                        </a:spcAft>
                      </a:pPr>
                      <a:r>
                        <a:rPr lang="en-GB" sz="17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phong tục</a:t>
                      </a:r>
                      <a:endParaRPr lang="en-US" sz="17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1035424">
                <a:tc>
                  <a:txBody>
                    <a:bodyPr/>
                    <a:lstStyle/>
                    <a:p>
                      <a:pPr marL="0" marR="0" lvl="0" indent="0">
                        <a:lnSpc>
                          <a:spcPct val="120000"/>
                        </a:lnSpc>
                        <a:spcBef>
                          <a:spcPts val="0"/>
                        </a:spcBef>
                        <a:spcAft>
                          <a:spcPts val="0"/>
                        </a:spcAft>
                        <a:buFont typeface="+mj-lt"/>
                        <a:buNone/>
                      </a:pPr>
                      <a:r>
                        <a:rPr lang="en-GB" sz="17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ingredient (n)</a:t>
                      </a:r>
                      <a:endParaRPr lang="en-US" sz="1700" kern="100" dirty="0">
                        <a:effectLst/>
                        <a:latin typeface="Calibri" panose="020F0502020204030204" pitchFamily="34" charset="0"/>
                        <a:ea typeface="Calibri" panose="020F0502020204030204" pitchFamily="34" charset="0"/>
                        <a:cs typeface="Calibri" panose="020F0502020204030204" pitchFamily="34" charset="0"/>
                      </a:endParaRPr>
                    </a:p>
                  </a:txBody>
                  <a:tcPr marL="71755" marR="71755" marT="71755" marB="71755"/>
                </a:tc>
                <a:tc>
                  <a:txBody>
                    <a:bodyPr/>
                    <a:lstStyle/>
                    <a:p>
                      <a:pPr marL="0" marR="0">
                        <a:lnSpc>
                          <a:spcPct val="107000"/>
                        </a:lnSpc>
                        <a:spcBef>
                          <a:spcPts val="0"/>
                        </a:spcBef>
                        <a:spcAft>
                          <a:spcPts val="0"/>
                        </a:spcAft>
                      </a:pPr>
                      <a:r>
                        <a:rPr lang="en-US" sz="1700" kern="1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/ɪnˈɡriːdiənt/</a:t>
                      </a:r>
                      <a:endParaRPr lang="en-US" sz="1700" kern="100">
                        <a:effectLst/>
                        <a:latin typeface="Calibri" panose="020F0502020204030204" pitchFamily="34" charset="0"/>
                        <a:ea typeface="Times New Roman" panose="02020603050405020304" pitchFamily="18" charset="0"/>
                        <a:cs typeface="Calibri" panose="020F0502020204030204" pitchFamily="34" charset="0"/>
                      </a:endParaRPr>
                    </a:p>
                    <a:p>
                      <a:pPr marL="0" marR="0" indent="-1270" algn="ctr">
                        <a:lnSpc>
                          <a:spcPct val="120000"/>
                        </a:lnSpc>
                        <a:spcBef>
                          <a:spcPts val="0"/>
                        </a:spcBef>
                        <a:spcAft>
                          <a:spcPts val="0"/>
                        </a:spcAft>
                      </a:pPr>
                      <a:r>
                        <a:rPr lang="en-US" sz="17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7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700" kern="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one of the things from which something is made, especially one of the foods that are used together to make a particular dish</a:t>
                      </a:r>
                      <a:endParaRPr lang="en-US" sz="17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marL="0" marR="0" indent="-1270">
                        <a:lnSpc>
                          <a:spcPct val="120000"/>
                        </a:lnSpc>
                        <a:spcBef>
                          <a:spcPts val="0"/>
                        </a:spcBef>
                        <a:spcAft>
                          <a:spcPts val="0"/>
                        </a:spcAft>
                      </a:pPr>
                      <a:r>
                        <a:rPr lang="en-GB" sz="17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nguyên</a:t>
                      </a:r>
                      <a:r>
                        <a:rPr lang="en-GB" sz="17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7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liệu</a:t>
                      </a:r>
                      <a:endParaRPr lang="en-US" sz="17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40533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graphicFrame>
        <p:nvGraphicFramePr>
          <p:cNvPr id="6" name="Table 5">
            <a:extLst>
              <a:ext uri="{FF2B5EF4-FFF2-40B4-BE49-F238E27FC236}">
                <a16:creationId xmlns:a16="http://schemas.microsoft.com/office/drawing/2014/main" id="{65C3BE11-7245-A261-E500-85D5C0DFCC7D}"/>
              </a:ext>
            </a:extLst>
          </p:cNvPr>
          <p:cNvGraphicFramePr>
            <a:graphicFrameLocks noGrp="1"/>
          </p:cNvGraphicFramePr>
          <p:nvPr>
            <p:extLst>
              <p:ext uri="{D42A27DB-BD31-4B8C-83A1-F6EECF244321}">
                <p14:modId xmlns:p14="http://schemas.microsoft.com/office/powerpoint/2010/main" val="2537825683"/>
              </p:ext>
            </p:extLst>
          </p:nvPr>
        </p:nvGraphicFramePr>
        <p:xfrm>
          <a:off x="-1" y="646743"/>
          <a:ext cx="9143999" cy="4496756"/>
        </p:xfrm>
        <a:graphic>
          <a:graphicData uri="http://schemas.openxmlformats.org/drawingml/2006/table">
            <a:tbl>
              <a:tblPr firstRow="1" bandRow="1">
                <a:tableStyleId>{5DA37D80-6434-44D0-A028-1B22A696006F}</a:tableStyleId>
              </a:tblPr>
              <a:tblGrid>
                <a:gridCol w="1859939">
                  <a:extLst>
                    <a:ext uri="{9D8B030D-6E8A-4147-A177-3AD203B41FA5}">
                      <a16:colId xmlns:a16="http://schemas.microsoft.com/office/drawing/2014/main" val="20000"/>
                    </a:ext>
                  </a:extLst>
                </a:gridCol>
                <a:gridCol w="1758941">
                  <a:extLst>
                    <a:ext uri="{9D8B030D-6E8A-4147-A177-3AD203B41FA5}">
                      <a16:colId xmlns:a16="http://schemas.microsoft.com/office/drawing/2014/main" val="20003"/>
                    </a:ext>
                  </a:extLst>
                </a:gridCol>
                <a:gridCol w="3991191">
                  <a:extLst>
                    <a:ext uri="{9D8B030D-6E8A-4147-A177-3AD203B41FA5}">
                      <a16:colId xmlns:a16="http://schemas.microsoft.com/office/drawing/2014/main" val="20001"/>
                    </a:ext>
                  </a:extLst>
                </a:gridCol>
                <a:gridCol w="1533928">
                  <a:extLst>
                    <a:ext uri="{9D8B030D-6E8A-4147-A177-3AD203B41FA5}">
                      <a16:colId xmlns:a16="http://schemas.microsoft.com/office/drawing/2014/main" val="20002"/>
                    </a:ext>
                  </a:extLst>
                </a:gridCol>
              </a:tblGrid>
              <a:tr h="752598">
                <a:tc>
                  <a:txBody>
                    <a:bodyPr/>
                    <a:lstStyle/>
                    <a:p>
                      <a:pPr marL="0" marR="0" algn="ctr">
                        <a:lnSpc>
                          <a:spcPct val="100000"/>
                        </a:lnSpc>
                        <a:spcBef>
                          <a:spcPts val="0"/>
                        </a:spcBef>
                        <a:spcAft>
                          <a:spcPts val="0"/>
                        </a:spcAft>
                      </a:pPr>
                      <a:r>
                        <a:rPr lang="en-US" sz="190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Form</a:t>
                      </a:r>
                      <a:endParaRPr lang="en-US" sz="1900" b="1" dirty="0">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36195" marR="36195" marT="71755" marB="71755" anchor="ctr"/>
                </a:tc>
                <a:tc>
                  <a:txBody>
                    <a:bodyPr/>
                    <a:lstStyle/>
                    <a:p>
                      <a:pPr marL="0" marR="0" algn="ctr">
                        <a:lnSpc>
                          <a:spcPct val="100000"/>
                        </a:lnSpc>
                        <a:spcBef>
                          <a:spcPts val="0"/>
                        </a:spcBef>
                        <a:spcAft>
                          <a:spcPts val="0"/>
                        </a:spcAft>
                      </a:pPr>
                      <a:r>
                        <a:rPr lang="en-US" sz="190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Pronunciation</a:t>
                      </a:r>
                      <a:endParaRPr lang="en-US" sz="1900" b="1" dirty="0">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36195" marR="36195" marT="71755" marB="71755" anchor="ctr"/>
                </a:tc>
                <a:tc>
                  <a:txBody>
                    <a:bodyPr/>
                    <a:lstStyle/>
                    <a:p>
                      <a:pPr marL="0" marR="0" algn="ctr">
                        <a:lnSpc>
                          <a:spcPct val="100000"/>
                        </a:lnSpc>
                        <a:spcBef>
                          <a:spcPts val="0"/>
                        </a:spcBef>
                        <a:spcAft>
                          <a:spcPts val="0"/>
                        </a:spcAft>
                      </a:pPr>
                      <a:r>
                        <a:rPr lang="en-US" sz="190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Meaning</a:t>
                      </a:r>
                      <a:endParaRPr lang="en-US" sz="1900" b="1" dirty="0">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36195" marR="36195" marT="71755" marB="71755" anchor="ctr"/>
                </a:tc>
                <a:tc>
                  <a:txBody>
                    <a:bodyPr/>
                    <a:lstStyle/>
                    <a:p>
                      <a:pPr marL="0" marR="0" algn="ctr">
                        <a:lnSpc>
                          <a:spcPct val="100000"/>
                        </a:lnSpc>
                        <a:spcBef>
                          <a:spcPts val="0"/>
                        </a:spcBef>
                        <a:spcAft>
                          <a:spcPts val="0"/>
                        </a:spcAft>
                      </a:pPr>
                      <a:r>
                        <a:rPr lang="en-US" sz="190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Vietnamese</a:t>
                      </a:r>
                      <a:r>
                        <a:rPr lang="vi-VN" sz="190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 equivalent  </a:t>
                      </a:r>
                      <a:endParaRPr lang="en-US" sz="1900" b="1" dirty="0">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36195" marR="36195" marT="71755" marB="71755" anchor="ctr"/>
                </a:tc>
                <a:extLst>
                  <a:ext uri="{0D108BD9-81ED-4DB2-BD59-A6C34878D82A}">
                    <a16:rowId xmlns:a16="http://schemas.microsoft.com/office/drawing/2014/main" val="10000"/>
                  </a:ext>
                </a:extLst>
              </a:tr>
              <a:tr h="1523978">
                <a:tc>
                  <a:txBody>
                    <a:bodyPr/>
                    <a:lstStyle/>
                    <a:p>
                      <a:pPr marL="0" marR="0" lvl="0" indent="0">
                        <a:lnSpc>
                          <a:spcPct val="120000"/>
                        </a:lnSpc>
                        <a:spcBef>
                          <a:spcPts val="0"/>
                        </a:spcBef>
                        <a:spcAft>
                          <a:spcPts val="0"/>
                        </a:spcAft>
                        <a:buFont typeface="+mj-lt"/>
                        <a:buNone/>
                      </a:pPr>
                      <a:r>
                        <a:rPr lang="en-GB" sz="2000" kern="100" dirty="0">
                          <a:solidFill>
                            <a:srgbClr val="000000"/>
                          </a:solidFill>
                          <a:effectLst/>
                          <a:latin typeface="+mn-lt"/>
                          <a:ea typeface="Calibri" panose="020F0502020204030204" pitchFamily="34" charset="0"/>
                          <a:cs typeface="Times New Roman" panose="02020603050405020304" pitchFamily="18" charset="0"/>
                        </a:rPr>
                        <a:t>4. speciality (n)</a:t>
                      </a:r>
                      <a:endParaRPr lang="en-US" sz="2000" kern="100" dirty="0">
                        <a:effectLst/>
                        <a:latin typeface="+mn-lt"/>
                        <a:ea typeface="Calibri" panose="020F0502020204030204" pitchFamily="34" charset="0"/>
                        <a:cs typeface="Times New Roman" panose="02020603050405020304" pitchFamily="18" charset="0"/>
                      </a:endParaRPr>
                    </a:p>
                  </a:txBody>
                  <a:tcPr marL="71755" marR="71755" marT="71755" marB="71755"/>
                </a:tc>
                <a:tc>
                  <a:txBody>
                    <a:bodyPr/>
                    <a:lstStyle/>
                    <a:p>
                      <a:pPr marL="0" marR="0">
                        <a:lnSpc>
                          <a:spcPct val="107000"/>
                        </a:lnSpc>
                        <a:spcBef>
                          <a:spcPts val="0"/>
                        </a:spcBef>
                        <a:spcAft>
                          <a:spcPts val="0"/>
                        </a:spcAft>
                      </a:pPr>
                      <a:r>
                        <a:rPr lang="en-US" sz="2000" kern="100" dirty="0">
                          <a:solidFill>
                            <a:srgbClr val="333333"/>
                          </a:solidFill>
                          <a:effectLst/>
                          <a:latin typeface="+mn-lt"/>
                          <a:ea typeface="Times New Roman" panose="02020603050405020304" pitchFamily="18" charset="0"/>
                          <a:cs typeface="Times New Roman" panose="02020603050405020304" pitchFamily="18" charset="0"/>
                        </a:rPr>
                        <a:t>/ˌ</a:t>
                      </a:r>
                      <a:r>
                        <a:rPr lang="en-US" sz="2000" kern="100" dirty="0" err="1">
                          <a:solidFill>
                            <a:srgbClr val="333333"/>
                          </a:solidFill>
                          <a:effectLst/>
                          <a:latin typeface="+mn-lt"/>
                          <a:ea typeface="Times New Roman" panose="02020603050405020304" pitchFamily="18" charset="0"/>
                          <a:cs typeface="Times New Roman" panose="02020603050405020304" pitchFamily="18" charset="0"/>
                        </a:rPr>
                        <a:t>speʃiˈæləti</a:t>
                      </a:r>
                      <a:r>
                        <a:rPr lang="en-US" sz="2000" kern="100" dirty="0">
                          <a:solidFill>
                            <a:srgbClr val="333333"/>
                          </a:solidFill>
                          <a:effectLst/>
                          <a:latin typeface="+mn-lt"/>
                          <a:ea typeface="Times New Roman" panose="02020603050405020304" pitchFamily="18" charset="0"/>
                          <a:cs typeface="Times New Roman" panose="02020603050405020304" pitchFamily="18" charset="0"/>
                        </a:rPr>
                        <a:t>/</a:t>
                      </a:r>
                      <a:endParaRPr lang="en-US" sz="2000" kern="100" dirty="0">
                        <a:effectLst/>
                        <a:latin typeface="+mn-lt"/>
                        <a:ea typeface="Times New Roman" panose="02020603050405020304" pitchFamily="18" charset="0"/>
                        <a:cs typeface="Times New Roman" panose="02020603050405020304" pitchFamily="18" charset="0"/>
                      </a:endParaRPr>
                    </a:p>
                    <a:p>
                      <a:pPr marL="0" marR="0" indent="-1270" algn="ctr">
                        <a:lnSpc>
                          <a:spcPct val="120000"/>
                        </a:lnSpc>
                        <a:spcBef>
                          <a:spcPts val="0"/>
                        </a:spcBef>
                        <a:spcAft>
                          <a:spcPts val="0"/>
                        </a:spcAft>
                      </a:pPr>
                      <a:r>
                        <a:rPr lang="en-US" sz="2000" kern="100" dirty="0">
                          <a:solidFill>
                            <a:srgbClr val="000000"/>
                          </a:solidFill>
                          <a:effectLst/>
                          <a:latin typeface="+mn-lt"/>
                          <a:ea typeface="Times New Roman" panose="02020603050405020304" pitchFamily="18" charset="0"/>
                          <a:cs typeface="Times New Roman" panose="02020603050405020304" pitchFamily="18" charset="0"/>
                        </a:rPr>
                        <a:t> </a:t>
                      </a:r>
                      <a:endParaRPr lang="en-US" sz="2000" kern="1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kern="100" dirty="0">
                          <a:solidFill>
                            <a:srgbClr val="333333"/>
                          </a:solidFill>
                          <a:effectLst/>
                          <a:latin typeface="+mn-lt"/>
                          <a:ea typeface="Times New Roman" panose="02020603050405020304" pitchFamily="18" charset="0"/>
                          <a:cs typeface="Times New Roman" panose="02020603050405020304" pitchFamily="18" charset="0"/>
                        </a:rPr>
                        <a:t>a type of food or product that a restaurant or place is famous for because it is so good</a:t>
                      </a:r>
                      <a:endParaRPr lang="en-US" sz="2000" kern="100" dirty="0">
                        <a:effectLst/>
                        <a:latin typeface="+mn-lt"/>
                        <a:ea typeface="Times New Roman" panose="02020603050405020304" pitchFamily="18" charset="0"/>
                        <a:cs typeface="Times New Roman" panose="02020603050405020304" pitchFamily="18" charset="0"/>
                      </a:endParaRPr>
                    </a:p>
                    <a:p>
                      <a:pPr marL="0" marR="0" indent="-1270">
                        <a:lnSpc>
                          <a:spcPct val="120000"/>
                        </a:lnSpc>
                        <a:spcBef>
                          <a:spcPts val="0"/>
                        </a:spcBef>
                        <a:spcAft>
                          <a:spcPts val="0"/>
                        </a:spcAft>
                      </a:pPr>
                      <a:r>
                        <a:rPr lang="en-US" sz="2000" kern="100" dirty="0">
                          <a:solidFill>
                            <a:srgbClr val="000000"/>
                          </a:solidFill>
                          <a:effectLst/>
                          <a:latin typeface="+mn-lt"/>
                          <a:ea typeface="Times New Roman" panose="02020603050405020304" pitchFamily="18" charset="0"/>
                          <a:cs typeface="Times New Roman" panose="02020603050405020304" pitchFamily="18" charset="0"/>
                        </a:rPr>
                        <a:t> </a:t>
                      </a:r>
                      <a:endParaRPr lang="en-US" sz="20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nSpc>
                          <a:spcPct val="120000"/>
                        </a:lnSpc>
                        <a:spcBef>
                          <a:spcPts val="0"/>
                        </a:spcBef>
                        <a:spcAft>
                          <a:spcPts val="0"/>
                        </a:spcAft>
                      </a:pPr>
                      <a:r>
                        <a:rPr lang="en-GB" sz="2000" kern="100">
                          <a:solidFill>
                            <a:srgbClr val="000000"/>
                          </a:solidFill>
                          <a:effectLst/>
                          <a:latin typeface="+mn-lt"/>
                          <a:ea typeface="Times New Roman" panose="02020603050405020304" pitchFamily="18" charset="0"/>
                          <a:cs typeface="Times New Roman" panose="02020603050405020304" pitchFamily="18" charset="0"/>
                        </a:rPr>
                        <a:t>đặc sản</a:t>
                      </a:r>
                      <a:endParaRPr lang="en-US" sz="2000" kern="1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1184317">
                <a:tc>
                  <a:txBody>
                    <a:bodyPr/>
                    <a:lstStyle/>
                    <a:p>
                      <a:pPr marL="0" marR="0" lvl="0" indent="0">
                        <a:lnSpc>
                          <a:spcPct val="120000"/>
                        </a:lnSpc>
                        <a:spcBef>
                          <a:spcPts val="0"/>
                        </a:spcBef>
                        <a:spcAft>
                          <a:spcPts val="0"/>
                        </a:spcAft>
                        <a:buFont typeface="+mj-lt"/>
                        <a:buNone/>
                      </a:pPr>
                      <a:r>
                        <a:rPr lang="en-GB" sz="2000" kern="100" dirty="0">
                          <a:solidFill>
                            <a:srgbClr val="000000"/>
                          </a:solidFill>
                          <a:effectLst/>
                          <a:latin typeface="+mn-lt"/>
                          <a:ea typeface="Calibri" panose="020F0502020204030204" pitchFamily="34" charset="0"/>
                          <a:cs typeface="Times New Roman" panose="02020603050405020304" pitchFamily="18" charset="0"/>
                        </a:rPr>
                        <a:t>5. captivate (v)</a:t>
                      </a:r>
                      <a:endParaRPr lang="en-US" sz="2000" kern="100" dirty="0">
                        <a:effectLst/>
                        <a:latin typeface="+mn-lt"/>
                        <a:ea typeface="Calibri" panose="020F0502020204030204" pitchFamily="34" charset="0"/>
                        <a:cs typeface="Times New Roman" panose="02020603050405020304" pitchFamily="18" charset="0"/>
                      </a:endParaRPr>
                    </a:p>
                  </a:txBody>
                  <a:tcPr marL="71755" marR="71755" marT="71755" marB="71755"/>
                </a:tc>
                <a:tc>
                  <a:txBody>
                    <a:bodyPr/>
                    <a:lstStyle/>
                    <a:p>
                      <a:pPr marL="0" marR="0">
                        <a:lnSpc>
                          <a:spcPct val="107000"/>
                        </a:lnSpc>
                        <a:spcBef>
                          <a:spcPts val="0"/>
                        </a:spcBef>
                        <a:spcAft>
                          <a:spcPts val="0"/>
                        </a:spcAft>
                      </a:pPr>
                      <a:r>
                        <a:rPr lang="en-US" sz="2000" kern="100" dirty="0">
                          <a:solidFill>
                            <a:srgbClr val="333333"/>
                          </a:solidFill>
                          <a:effectLst/>
                          <a:latin typeface="+mn-lt"/>
                          <a:ea typeface="Times New Roman" panose="02020603050405020304" pitchFamily="18" charset="0"/>
                          <a:cs typeface="Times New Roman" panose="02020603050405020304" pitchFamily="18" charset="0"/>
                        </a:rPr>
                        <a:t>/ˈ</a:t>
                      </a:r>
                      <a:r>
                        <a:rPr lang="en-US" sz="2000" kern="100" dirty="0" err="1">
                          <a:solidFill>
                            <a:srgbClr val="333333"/>
                          </a:solidFill>
                          <a:effectLst/>
                          <a:latin typeface="+mn-lt"/>
                          <a:ea typeface="Times New Roman" panose="02020603050405020304" pitchFamily="18" charset="0"/>
                          <a:cs typeface="Times New Roman" panose="02020603050405020304" pitchFamily="18" charset="0"/>
                        </a:rPr>
                        <a:t>kæptɪveɪt</a:t>
                      </a:r>
                      <a:r>
                        <a:rPr lang="en-US" sz="2000" kern="100" dirty="0">
                          <a:solidFill>
                            <a:srgbClr val="333333"/>
                          </a:solidFill>
                          <a:effectLst/>
                          <a:latin typeface="+mn-lt"/>
                          <a:ea typeface="Times New Roman" panose="02020603050405020304" pitchFamily="18" charset="0"/>
                          <a:cs typeface="Times New Roman" panose="02020603050405020304" pitchFamily="18" charset="0"/>
                        </a:rPr>
                        <a:t>/</a:t>
                      </a:r>
                      <a:endParaRPr lang="en-US" sz="2000" kern="100" dirty="0">
                        <a:effectLst/>
                        <a:latin typeface="+mn-lt"/>
                        <a:ea typeface="Times New Roman" panose="02020603050405020304" pitchFamily="18" charset="0"/>
                        <a:cs typeface="Times New Roman" panose="02020603050405020304" pitchFamily="18" charset="0"/>
                      </a:endParaRPr>
                    </a:p>
                    <a:p>
                      <a:pPr marL="0" marR="0" indent="-1270" algn="ctr">
                        <a:lnSpc>
                          <a:spcPct val="120000"/>
                        </a:lnSpc>
                        <a:spcBef>
                          <a:spcPts val="0"/>
                        </a:spcBef>
                        <a:spcAft>
                          <a:spcPts val="0"/>
                        </a:spcAft>
                      </a:pPr>
                      <a:r>
                        <a:rPr lang="en-US" sz="2000" kern="100" dirty="0">
                          <a:solidFill>
                            <a:srgbClr val="000000"/>
                          </a:solidFill>
                          <a:effectLst/>
                          <a:latin typeface="+mn-lt"/>
                          <a:ea typeface="Times New Roman" panose="02020603050405020304" pitchFamily="18" charset="0"/>
                          <a:cs typeface="Times New Roman" panose="02020603050405020304" pitchFamily="18" charset="0"/>
                        </a:rPr>
                        <a:t> </a:t>
                      </a:r>
                      <a:endParaRPr lang="en-US" sz="2000" kern="1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kern="100" dirty="0">
                          <a:solidFill>
                            <a:srgbClr val="333333"/>
                          </a:solidFill>
                          <a:effectLst/>
                          <a:latin typeface="+mn-lt"/>
                          <a:ea typeface="Times New Roman" panose="02020603050405020304" pitchFamily="18" charset="0"/>
                          <a:cs typeface="Times New Roman" panose="02020603050405020304" pitchFamily="18" charset="0"/>
                        </a:rPr>
                        <a:t>to keep somebody’s attention by being interesting, attractive, etc.</a:t>
                      </a:r>
                      <a:endParaRPr lang="en-US" sz="2000" kern="100" dirty="0">
                        <a:effectLst/>
                        <a:latin typeface="+mn-lt"/>
                        <a:ea typeface="Times New Roman" panose="02020603050405020304" pitchFamily="18" charset="0"/>
                        <a:cs typeface="Times New Roman" panose="02020603050405020304" pitchFamily="18" charset="0"/>
                      </a:endParaRPr>
                    </a:p>
                    <a:p>
                      <a:pPr marL="0" marR="0" indent="-1270">
                        <a:lnSpc>
                          <a:spcPct val="120000"/>
                        </a:lnSpc>
                        <a:spcBef>
                          <a:spcPts val="0"/>
                        </a:spcBef>
                        <a:spcAft>
                          <a:spcPts val="0"/>
                        </a:spcAft>
                      </a:pPr>
                      <a:r>
                        <a:rPr lang="en-US" sz="2000" kern="100" dirty="0">
                          <a:solidFill>
                            <a:srgbClr val="000000"/>
                          </a:solidFill>
                          <a:effectLst/>
                          <a:latin typeface="+mn-lt"/>
                          <a:ea typeface="Times New Roman" panose="02020603050405020304" pitchFamily="18" charset="0"/>
                          <a:cs typeface="Times New Roman" panose="02020603050405020304" pitchFamily="18" charset="0"/>
                        </a:rPr>
                        <a:t> </a:t>
                      </a:r>
                      <a:endParaRPr lang="en-US" sz="20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nSpc>
                          <a:spcPct val="120000"/>
                        </a:lnSpc>
                        <a:spcBef>
                          <a:spcPts val="0"/>
                        </a:spcBef>
                        <a:spcAft>
                          <a:spcPts val="0"/>
                        </a:spcAft>
                      </a:pPr>
                      <a:r>
                        <a:rPr lang="en-GB" sz="2000" kern="100">
                          <a:solidFill>
                            <a:srgbClr val="000000"/>
                          </a:solidFill>
                          <a:effectLst/>
                          <a:latin typeface="+mn-lt"/>
                          <a:ea typeface="Times New Roman" panose="02020603050405020304" pitchFamily="18" charset="0"/>
                          <a:cs typeface="Times New Roman" panose="02020603050405020304" pitchFamily="18" charset="0"/>
                        </a:rPr>
                        <a:t>làm say đắm</a:t>
                      </a:r>
                      <a:endParaRPr lang="en-US" sz="2000" kern="1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35863">
                <a:tc>
                  <a:txBody>
                    <a:bodyPr/>
                    <a:lstStyle/>
                    <a:p>
                      <a:pPr marL="0" marR="0" lvl="0" indent="0">
                        <a:lnSpc>
                          <a:spcPct val="120000"/>
                        </a:lnSpc>
                        <a:spcBef>
                          <a:spcPts val="0"/>
                        </a:spcBef>
                        <a:spcAft>
                          <a:spcPts val="0"/>
                        </a:spcAft>
                        <a:buFont typeface="+mj-lt"/>
                        <a:buNone/>
                      </a:pPr>
                      <a:r>
                        <a:rPr lang="en-GB" sz="2000" kern="100" dirty="0">
                          <a:solidFill>
                            <a:srgbClr val="000000"/>
                          </a:solidFill>
                          <a:effectLst/>
                          <a:latin typeface="+mn-lt"/>
                          <a:ea typeface="Calibri" panose="020F0502020204030204" pitchFamily="34" charset="0"/>
                          <a:cs typeface="Times New Roman" panose="02020603050405020304" pitchFamily="18" charset="0"/>
                        </a:rPr>
                        <a:t>6. keep up with (</a:t>
                      </a:r>
                      <a:r>
                        <a:rPr lang="en-GB" sz="2000" kern="100" dirty="0" err="1">
                          <a:solidFill>
                            <a:srgbClr val="000000"/>
                          </a:solidFill>
                          <a:effectLst/>
                          <a:latin typeface="+mn-lt"/>
                          <a:ea typeface="Calibri" panose="020F0502020204030204" pitchFamily="34" charset="0"/>
                          <a:cs typeface="Times New Roman" panose="02020603050405020304" pitchFamily="18" charset="0"/>
                        </a:rPr>
                        <a:t>ph.v</a:t>
                      </a:r>
                      <a:r>
                        <a:rPr lang="en-GB" sz="2000" kern="100" dirty="0">
                          <a:solidFill>
                            <a:srgbClr val="000000"/>
                          </a:solidFill>
                          <a:effectLst/>
                          <a:latin typeface="+mn-lt"/>
                          <a:ea typeface="Calibri" panose="020F0502020204030204" pitchFamily="34" charset="0"/>
                          <a:cs typeface="Times New Roman" panose="02020603050405020304" pitchFamily="18" charset="0"/>
                        </a:rPr>
                        <a:t>)</a:t>
                      </a:r>
                      <a:endParaRPr lang="en-US" sz="2000" kern="100" dirty="0">
                        <a:effectLst/>
                        <a:latin typeface="+mn-lt"/>
                        <a:ea typeface="Calibri" panose="020F0502020204030204" pitchFamily="34" charset="0"/>
                        <a:cs typeface="Times New Roman" panose="02020603050405020304" pitchFamily="18" charset="0"/>
                      </a:endParaRPr>
                    </a:p>
                  </a:txBody>
                  <a:tcPr marL="71755" marR="71755" marT="71755" marB="71755"/>
                </a:tc>
                <a:tc>
                  <a:txBody>
                    <a:bodyPr/>
                    <a:lstStyle/>
                    <a:p>
                      <a:pPr marL="0" marR="0">
                        <a:lnSpc>
                          <a:spcPct val="107000"/>
                        </a:lnSpc>
                        <a:spcBef>
                          <a:spcPts val="0"/>
                        </a:spcBef>
                        <a:spcAft>
                          <a:spcPts val="0"/>
                        </a:spcAft>
                      </a:pPr>
                      <a:r>
                        <a:rPr lang="en-US" sz="2000" kern="100">
                          <a:solidFill>
                            <a:srgbClr val="333333"/>
                          </a:solidFill>
                          <a:effectLst/>
                          <a:latin typeface="+mn-lt"/>
                          <a:ea typeface="Times New Roman" panose="02020603050405020304" pitchFamily="18" charset="0"/>
                          <a:cs typeface="Times New Roman" panose="02020603050405020304" pitchFamily="18" charset="0"/>
                        </a:rPr>
                        <a:t>/kiːp ʌp wɪð/</a:t>
                      </a:r>
                      <a:endParaRPr lang="en-US" sz="2000" kern="100">
                        <a:effectLst/>
                        <a:latin typeface="+mn-lt"/>
                        <a:ea typeface="Times New Roman" panose="02020603050405020304" pitchFamily="18" charset="0"/>
                        <a:cs typeface="Times New Roman" panose="02020603050405020304" pitchFamily="18" charset="0"/>
                      </a:endParaRPr>
                    </a:p>
                    <a:p>
                      <a:pPr marL="0" marR="0" indent="-1270" algn="ctr">
                        <a:lnSpc>
                          <a:spcPct val="120000"/>
                        </a:lnSpc>
                        <a:spcBef>
                          <a:spcPts val="0"/>
                        </a:spcBef>
                        <a:spcAft>
                          <a:spcPts val="0"/>
                        </a:spcAft>
                      </a:pPr>
                      <a:r>
                        <a:rPr lang="en-US" sz="2000" kern="100">
                          <a:solidFill>
                            <a:srgbClr val="333333"/>
                          </a:solidFill>
                          <a:effectLst/>
                          <a:latin typeface="+mn-lt"/>
                          <a:ea typeface="Times New Roman" panose="02020603050405020304" pitchFamily="18" charset="0"/>
                          <a:cs typeface="Times New Roman" panose="02020603050405020304" pitchFamily="18" charset="0"/>
                        </a:rPr>
                        <a:t> </a:t>
                      </a:r>
                      <a:endParaRPr lang="en-US" sz="2000" kern="1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kern="100" dirty="0">
                          <a:solidFill>
                            <a:srgbClr val="333333"/>
                          </a:solidFill>
                          <a:effectLst/>
                          <a:latin typeface="+mn-lt"/>
                          <a:ea typeface="Times New Roman" panose="02020603050405020304" pitchFamily="18" charset="0"/>
                          <a:cs typeface="Times New Roman" panose="02020603050405020304" pitchFamily="18" charset="0"/>
                        </a:rPr>
                        <a:t>to continue to be in contact with somebody</a:t>
                      </a:r>
                      <a:endParaRPr lang="en-US" sz="2000" kern="1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1270">
                        <a:lnSpc>
                          <a:spcPct val="120000"/>
                        </a:lnSpc>
                        <a:spcBef>
                          <a:spcPts val="0"/>
                        </a:spcBef>
                        <a:spcAft>
                          <a:spcPts val="0"/>
                        </a:spcAft>
                      </a:pPr>
                      <a:r>
                        <a:rPr lang="en-GB" sz="2000" kern="100" dirty="0" err="1">
                          <a:solidFill>
                            <a:srgbClr val="000000"/>
                          </a:solidFill>
                          <a:effectLst/>
                          <a:latin typeface="+mn-lt"/>
                          <a:ea typeface="Times New Roman" panose="02020603050405020304" pitchFamily="18" charset="0"/>
                          <a:cs typeface="Times New Roman" panose="02020603050405020304" pitchFamily="18" charset="0"/>
                        </a:rPr>
                        <a:t>theo</a:t>
                      </a:r>
                      <a:r>
                        <a:rPr lang="en-GB" sz="2000" kern="100" dirty="0">
                          <a:solidFill>
                            <a:srgbClr val="000000"/>
                          </a:solidFill>
                          <a:effectLst/>
                          <a:latin typeface="+mn-lt"/>
                          <a:ea typeface="Times New Roman" panose="02020603050405020304" pitchFamily="18" charset="0"/>
                          <a:cs typeface="Times New Roman" panose="02020603050405020304" pitchFamily="18" charset="0"/>
                        </a:rPr>
                        <a:t> </a:t>
                      </a:r>
                      <a:r>
                        <a:rPr lang="en-GB" sz="2000" kern="100" dirty="0" err="1">
                          <a:solidFill>
                            <a:srgbClr val="000000"/>
                          </a:solidFill>
                          <a:effectLst/>
                          <a:latin typeface="+mn-lt"/>
                          <a:ea typeface="Times New Roman" panose="02020603050405020304" pitchFamily="18" charset="0"/>
                          <a:cs typeface="Times New Roman" panose="02020603050405020304" pitchFamily="18" charset="0"/>
                        </a:rPr>
                        <a:t>kịp</a:t>
                      </a:r>
                      <a:endParaRPr lang="en-US" sz="2000" kern="1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87619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4A7BFE80-4B77-698E-BE4F-34EAF1232090}"/>
              </a:ext>
            </a:extLst>
          </p:cNvPr>
          <p:cNvSpPr/>
          <p:nvPr/>
        </p:nvSpPr>
        <p:spPr>
          <a:xfrm>
            <a:off x="803326" y="731294"/>
            <a:ext cx="7354085" cy="707886"/>
          </a:xfrm>
          <a:prstGeom prst="rect">
            <a:avLst/>
          </a:prstGeom>
        </p:spPr>
        <p:txBody>
          <a:bodyPr wrap="square">
            <a:spAutoFit/>
          </a:bodyPr>
          <a:lstStyle/>
          <a:p>
            <a:r>
              <a:rPr lang="en-US" sz="2000" b="1" dirty="0">
                <a:effectLst/>
              </a:rPr>
              <a:t>Read the article and match each section (A–C) with a heading (1–5). There are TWO extra headings. </a:t>
            </a:r>
            <a:endParaRPr lang="en-US" sz="2000" b="1" dirty="0"/>
          </a:p>
        </p:txBody>
      </p:sp>
      <p:pic>
        <p:nvPicPr>
          <p:cNvPr id="18" name="Picture 17">
            <a:extLst>
              <a:ext uri="{FF2B5EF4-FFF2-40B4-BE49-F238E27FC236}">
                <a16:creationId xmlns:a16="http://schemas.microsoft.com/office/drawing/2014/main" id="{58AFDB45-D7ED-247D-1B7F-3BCD902F260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928" b="91237" l="2357" r="96465">
                        <a14:foregroundMark x1="10101" y1="5928" x2="3199" y2="74742"/>
                        <a14:foregroundMark x1="4838" y1="76709" x2="15657" y2="89691"/>
                        <a14:foregroundMark x1="15657" y1="89691" x2="18053" y2="89975"/>
                        <a14:foregroundMark x1="95511" y1="32016" x2="85354" y2="13402"/>
                        <a14:foregroundMark x1="85354" y1="13402" x2="9091" y2="5928"/>
                        <a14:foregroundMark x1="6566" y1="13660" x2="4159" y2="42827"/>
                        <a14:foregroundMark x1="2525" y1="62629" x2="5724" y2="78608"/>
                        <a14:foregroundMark x1="14478" y1="22423" x2="78956" y2="56186"/>
                        <a14:foregroundMark x1="87542" y1="27835" x2="80976" y2="82216"/>
                        <a14:foregroundMark x1="19865" y1="19330" x2="29293" y2="81186"/>
                        <a14:foregroundMark x1="25253" y1="40206" x2="61616" y2="79124"/>
                        <a14:foregroundMark x1="61616" y1="79124" x2="63131" y2="80155"/>
                        <a14:foregroundMark x1="52862" y1="56701" x2="77946" y2="72423"/>
                        <a14:foregroundMark x1="58923" y1="84278" x2="73232" y2="86598"/>
                        <a14:foregroundMark x1="64634" y1="89408" x2="83165" y2="88402"/>
                        <a14:foregroundMark x1="83165" y1="88402" x2="85185" y2="88402"/>
                        <a14:foregroundMark x1="87728" y1="85777" x2="91246" y2="71907"/>
                        <a14:foregroundMark x1="91246" y1="71907" x2="90572" y2="23454"/>
                        <a14:foregroundMark x1="90572" y1="23454" x2="90899" y2="22452"/>
                        <a14:foregroundMark x1="88679" y1="18663" x2="95479" y2="32977"/>
                        <a14:foregroundMark x1="93357" y1="89645" x2="93266" y2="91237"/>
                        <a14:foregroundMark x1="93939" y1="76546" x2="94781" y2="30155"/>
                        <a14:foregroundMark x1="10101" y1="13918" x2="13636" y2="79639"/>
                        <a14:foregroundMark x1="13636" y1="79639" x2="31145" y2="82732"/>
                        <a14:foregroundMark x1="31145" y1="82732" x2="68687" y2="79381"/>
                        <a14:foregroundMark x1="68687" y1="79381" x2="82323" y2="65206"/>
                        <a14:foregroundMark x1="82323" y1="65206" x2="89394" y2="38144"/>
                        <a14:foregroundMark x1="89394" y1="38144" x2="76094" y2="23969"/>
                        <a14:foregroundMark x1="76094" y1="23969" x2="11785" y2="13660"/>
                        <a14:backgroundMark x1="88215" y1="11340" x2="98485" y2="28866"/>
                        <a14:backgroundMark x1="98485" y1="28866" x2="96801" y2="78866"/>
                        <a14:backgroundMark x1="96801" y1="78866" x2="85859" y2="94330"/>
                        <a14:backgroundMark x1="85859" y1="94330" x2="22222" y2="90464"/>
                        <a14:backgroundMark x1="3535" y1="42784" x2="2525" y2="76546"/>
                        <a14:backgroundMark x1="17845" y1="90464" x2="54377" y2="92268"/>
                      </a14:backgroundRemoval>
                    </a14:imgEffect>
                  </a14:imgLayer>
                </a14:imgProps>
              </a:ext>
            </a:extLst>
          </a:blip>
          <a:srcRect l="8811" t="12300" r="6535" b="12874"/>
          <a:stretch/>
        </p:blipFill>
        <p:spPr>
          <a:xfrm rot="21390521">
            <a:off x="5339730" y="1055950"/>
            <a:ext cx="3368047" cy="1944589"/>
          </a:xfrm>
          <a:prstGeom prst="rect">
            <a:avLst/>
          </a:prstGeom>
        </p:spPr>
      </p:pic>
      <p:sp>
        <p:nvSpPr>
          <p:cNvPr id="9" name="TextBox 8">
            <a:extLst>
              <a:ext uri="{FF2B5EF4-FFF2-40B4-BE49-F238E27FC236}">
                <a16:creationId xmlns:a16="http://schemas.microsoft.com/office/drawing/2014/main" id="{18E2B7B0-08DD-7211-4728-75F43B18680F}"/>
              </a:ext>
            </a:extLst>
          </p:cNvPr>
          <p:cNvSpPr txBox="1"/>
          <p:nvPr/>
        </p:nvSpPr>
        <p:spPr>
          <a:xfrm>
            <a:off x="139505" y="1672410"/>
            <a:ext cx="4817505" cy="523220"/>
          </a:xfrm>
          <a:prstGeom prst="rect">
            <a:avLst/>
          </a:prstGeom>
          <a:noFill/>
        </p:spPr>
        <p:txBody>
          <a:bodyPr wrap="square">
            <a:spAutoFit/>
          </a:bodyPr>
          <a:lstStyle/>
          <a:p>
            <a:r>
              <a:rPr lang="en-US" sz="2800" b="1" dirty="0">
                <a:solidFill>
                  <a:srgbClr val="E25982"/>
                </a:solidFill>
                <a:effectLst/>
              </a:rPr>
              <a:t>A. </a:t>
            </a:r>
            <a:r>
              <a:rPr lang="en-US" sz="2800" dirty="0">
                <a:effectLst/>
              </a:rPr>
              <a:t>_______________________</a:t>
            </a:r>
            <a:endParaRPr lang="en-US" sz="2800" dirty="0"/>
          </a:p>
        </p:txBody>
      </p:sp>
      <p:sp>
        <p:nvSpPr>
          <p:cNvPr id="10" name="TextBox 9">
            <a:extLst>
              <a:ext uri="{FF2B5EF4-FFF2-40B4-BE49-F238E27FC236}">
                <a16:creationId xmlns:a16="http://schemas.microsoft.com/office/drawing/2014/main" id="{CC48CBFA-359F-F919-ED69-4D75DE81B38E}"/>
              </a:ext>
            </a:extLst>
          </p:cNvPr>
          <p:cNvSpPr txBox="1"/>
          <p:nvPr/>
        </p:nvSpPr>
        <p:spPr>
          <a:xfrm>
            <a:off x="115441" y="2843483"/>
            <a:ext cx="4817505" cy="523220"/>
          </a:xfrm>
          <a:prstGeom prst="rect">
            <a:avLst/>
          </a:prstGeom>
          <a:noFill/>
        </p:spPr>
        <p:txBody>
          <a:bodyPr wrap="square">
            <a:spAutoFit/>
          </a:bodyPr>
          <a:lstStyle/>
          <a:p>
            <a:r>
              <a:rPr lang="en-US" sz="2800" b="1" dirty="0">
                <a:solidFill>
                  <a:srgbClr val="E25982"/>
                </a:solidFill>
                <a:effectLst/>
              </a:rPr>
              <a:t>B. </a:t>
            </a:r>
            <a:r>
              <a:rPr lang="en-US" sz="2800" dirty="0">
                <a:effectLst/>
              </a:rPr>
              <a:t>_______________________</a:t>
            </a:r>
            <a:endParaRPr lang="en-US" sz="2800" dirty="0"/>
          </a:p>
        </p:txBody>
      </p:sp>
      <p:sp>
        <p:nvSpPr>
          <p:cNvPr id="11" name="TextBox 10">
            <a:extLst>
              <a:ext uri="{FF2B5EF4-FFF2-40B4-BE49-F238E27FC236}">
                <a16:creationId xmlns:a16="http://schemas.microsoft.com/office/drawing/2014/main" id="{F3A4BEE2-F762-03E6-ABE1-B90E40EE8954}"/>
              </a:ext>
            </a:extLst>
          </p:cNvPr>
          <p:cNvSpPr txBox="1"/>
          <p:nvPr/>
        </p:nvSpPr>
        <p:spPr>
          <a:xfrm>
            <a:off x="99398" y="4126852"/>
            <a:ext cx="4817505" cy="523220"/>
          </a:xfrm>
          <a:prstGeom prst="rect">
            <a:avLst/>
          </a:prstGeom>
          <a:noFill/>
        </p:spPr>
        <p:txBody>
          <a:bodyPr wrap="square">
            <a:spAutoFit/>
          </a:bodyPr>
          <a:lstStyle/>
          <a:p>
            <a:r>
              <a:rPr lang="en-US" sz="2800" b="1" dirty="0">
                <a:solidFill>
                  <a:srgbClr val="E25982"/>
                </a:solidFill>
                <a:effectLst/>
              </a:rPr>
              <a:t>C. </a:t>
            </a:r>
            <a:r>
              <a:rPr lang="en-US" sz="2800" dirty="0">
                <a:effectLst/>
              </a:rPr>
              <a:t>_______________________</a:t>
            </a:r>
            <a:endParaRPr lang="en-US" sz="2800" dirty="0"/>
          </a:p>
        </p:txBody>
      </p:sp>
      <p:sp>
        <p:nvSpPr>
          <p:cNvPr id="12" name="TextBox 11">
            <a:extLst>
              <a:ext uri="{FF2B5EF4-FFF2-40B4-BE49-F238E27FC236}">
                <a16:creationId xmlns:a16="http://schemas.microsoft.com/office/drawing/2014/main" id="{7A0E69E9-B085-633A-73AA-9B49DDD0DA0B}"/>
              </a:ext>
            </a:extLst>
          </p:cNvPr>
          <p:cNvSpPr txBox="1"/>
          <p:nvPr/>
        </p:nvSpPr>
        <p:spPr>
          <a:xfrm>
            <a:off x="628296" y="1643171"/>
            <a:ext cx="3943704" cy="523220"/>
          </a:xfrm>
          <a:prstGeom prst="rect">
            <a:avLst/>
          </a:prstGeom>
          <a:noFill/>
        </p:spPr>
        <p:txBody>
          <a:bodyPr wrap="square" rtlCol="0">
            <a:spAutoFit/>
          </a:bodyPr>
          <a:lstStyle/>
          <a:p>
            <a:r>
              <a:rPr lang="en-VN" sz="2800" b="1" dirty="0">
                <a:solidFill>
                  <a:srgbClr val="7030A0"/>
                </a:solidFill>
              </a:rPr>
              <a:t>3. Fast food population</a:t>
            </a:r>
          </a:p>
        </p:txBody>
      </p:sp>
      <p:sp>
        <p:nvSpPr>
          <p:cNvPr id="13" name="TextBox 12">
            <a:extLst>
              <a:ext uri="{FF2B5EF4-FFF2-40B4-BE49-F238E27FC236}">
                <a16:creationId xmlns:a16="http://schemas.microsoft.com/office/drawing/2014/main" id="{B31D613F-6689-E624-A861-133EDCFA5FF1}"/>
              </a:ext>
            </a:extLst>
          </p:cNvPr>
          <p:cNvSpPr txBox="1"/>
          <p:nvPr/>
        </p:nvSpPr>
        <p:spPr>
          <a:xfrm>
            <a:off x="612254" y="2806223"/>
            <a:ext cx="3943704" cy="523220"/>
          </a:xfrm>
          <a:prstGeom prst="rect">
            <a:avLst/>
          </a:prstGeom>
          <a:noFill/>
        </p:spPr>
        <p:txBody>
          <a:bodyPr wrap="square" rtlCol="0">
            <a:spAutoFit/>
          </a:bodyPr>
          <a:lstStyle/>
          <a:p>
            <a:r>
              <a:rPr lang="en-US" sz="2800" b="1" dirty="0">
                <a:solidFill>
                  <a:srgbClr val="7030A0"/>
                </a:solidFill>
              </a:rPr>
              <a:t>4. No borders for music </a:t>
            </a:r>
          </a:p>
        </p:txBody>
      </p:sp>
      <p:sp>
        <p:nvSpPr>
          <p:cNvPr id="14" name="TextBox 13">
            <a:extLst>
              <a:ext uri="{FF2B5EF4-FFF2-40B4-BE49-F238E27FC236}">
                <a16:creationId xmlns:a16="http://schemas.microsoft.com/office/drawing/2014/main" id="{F80ADEF9-2B68-FC08-F40D-0E4EC7DC7BCF}"/>
              </a:ext>
            </a:extLst>
          </p:cNvPr>
          <p:cNvSpPr txBox="1"/>
          <p:nvPr/>
        </p:nvSpPr>
        <p:spPr>
          <a:xfrm>
            <a:off x="596212" y="4105634"/>
            <a:ext cx="3943704" cy="523220"/>
          </a:xfrm>
          <a:prstGeom prst="rect">
            <a:avLst/>
          </a:prstGeom>
          <a:noFill/>
        </p:spPr>
        <p:txBody>
          <a:bodyPr wrap="square" rtlCol="0">
            <a:spAutoFit/>
          </a:bodyPr>
          <a:lstStyle/>
          <a:p>
            <a:r>
              <a:rPr lang="en-US" sz="2800" b="1" dirty="0">
                <a:solidFill>
                  <a:srgbClr val="7030A0"/>
                </a:solidFill>
              </a:rPr>
              <a:t>2. Blending fashion styles </a:t>
            </a:r>
          </a:p>
        </p:txBody>
      </p:sp>
    </p:spTree>
    <p:extLst>
      <p:ext uri="{BB962C8B-B14F-4D97-AF65-F5344CB8AC3E}">
        <p14:creationId xmlns:p14="http://schemas.microsoft.com/office/powerpoint/2010/main" val="428989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236745" y="850431"/>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259375" y="778696"/>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4" name="Rectangle 3">
            <a:extLst>
              <a:ext uri="{FF2B5EF4-FFF2-40B4-BE49-F238E27FC236}">
                <a16:creationId xmlns:a16="http://schemas.microsoft.com/office/drawing/2014/main" id="{4A7BFE80-4B77-698E-BE4F-34EAF1232090}"/>
              </a:ext>
            </a:extLst>
          </p:cNvPr>
          <p:cNvSpPr/>
          <p:nvPr/>
        </p:nvSpPr>
        <p:spPr>
          <a:xfrm>
            <a:off x="695175" y="803202"/>
            <a:ext cx="8189450" cy="461665"/>
          </a:xfrm>
          <a:prstGeom prst="rect">
            <a:avLst/>
          </a:prstGeom>
        </p:spPr>
        <p:txBody>
          <a:bodyPr wrap="square">
            <a:spAutoFit/>
          </a:bodyPr>
          <a:lstStyle/>
          <a:p>
            <a:r>
              <a:rPr lang="en-US" sz="2400" b="1" dirty="0">
                <a:effectLst/>
              </a:rPr>
              <a:t>Read the article again and choose the correct answer A, B, or C. </a:t>
            </a:r>
            <a:endParaRPr lang="en-US" sz="2400" b="1" dirty="0"/>
          </a:p>
        </p:txBody>
      </p:sp>
      <p:sp>
        <p:nvSpPr>
          <p:cNvPr id="9" name="TextBox 8">
            <a:extLst>
              <a:ext uri="{FF2B5EF4-FFF2-40B4-BE49-F238E27FC236}">
                <a16:creationId xmlns:a16="http://schemas.microsoft.com/office/drawing/2014/main" id="{B6F056F5-AD71-DF2A-110E-7BCF98D6931D}"/>
              </a:ext>
            </a:extLst>
          </p:cNvPr>
          <p:cNvSpPr txBox="1"/>
          <p:nvPr/>
        </p:nvSpPr>
        <p:spPr>
          <a:xfrm>
            <a:off x="116307" y="1375282"/>
            <a:ext cx="8911385" cy="3785652"/>
          </a:xfrm>
          <a:prstGeom prst="rect">
            <a:avLst/>
          </a:prstGeom>
          <a:noFill/>
        </p:spPr>
        <p:txBody>
          <a:bodyPr wrap="square">
            <a:spAutoFit/>
          </a:bodyPr>
          <a:lstStyle/>
          <a:p>
            <a:r>
              <a:rPr lang="en-US" sz="2400" b="1" dirty="0">
                <a:solidFill>
                  <a:srgbClr val="E25982"/>
                </a:solidFill>
                <a:effectLst/>
              </a:rPr>
              <a:t>1. </a:t>
            </a:r>
            <a:r>
              <a:rPr lang="en-US" sz="2400" dirty="0">
                <a:effectLst/>
              </a:rPr>
              <a:t>How has globalisation affected people’s eating habits? </a:t>
            </a:r>
            <a:endParaRPr lang="en-US" sz="2400" dirty="0"/>
          </a:p>
          <a:p>
            <a:pPr lvl="1"/>
            <a:r>
              <a:rPr lang="en-US" sz="2400" b="1" dirty="0">
                <a:solidFill>
                  <a:srgbClr val="E25982"/>
                </a:solidFill>
              </a:rPr>
              <a:t>A</a:t>
            </a:r>
            <a:r>
              <a:rPr lang="en-US" sz="2400" b="1" dirty="0">
                <a:solidFill>
                  <a:srgbClr val="E25982"/>
                </a:solidFill>
                <a:effectLst/>
              </a:rPr>
              <a:t>. </a:t>
            </a:r>
            <a:r>
              <a:rPr lang="en-US" sz="2400" dirty="0">
                <a:effectLst/>
              </a:rPr>
              <a:t>It has decreased the popularity of traditional food.</a:t>
            </a:r>
          </a:p>
          <a:p>
            <a:pPr lvl="1"/>
            <a:r>
              <a:rPr lang="en-US" sz="2400" b="1" dirty="0">
                <a:solidFill>
                  <a:srgbClr val="E25982"/>
                </a:solidFill>
                <a:effectLst/>
              </a:rPr>
              <a:t>B. </a:t>
            </a:r>
            <a:r>
              <a:rPr lang="en-US" sz="2400" dirty="0">
                <a:effectLst/>
              </a:rPr>
              <a:t>It has limited people’s food choices to local dishes.</a:t>
            </a:r>
          </a:p>
          <a:p>
            <a:pPr lvl="1"/>
            <a:r>
              <a:rPr lang="en-US" sz="2400" b="1" dirty="0">
                <a:solidFill>
                  <a:srgbClr val="E25982"/>
                </a:solidFill>
                <a:effectLst/>
              </a:rPr>
              <a:t>C. </a:t>
            </a:r>
            <a:r>
              <a:rPr lang="en-US" sz="2400" dirty="0">
                <a:effectLst/>
              </a:rPr>
              <a:t>Local people are trying new cuisines. </a:t>
            </a:r>
          </a:p>
          <a:p>
            <a:pPr lvl="1"/>
            <a:endParaRPr lang="en-US" sz="2400" dirty="0"/>
          </a:p>
          <a:p>
            <a:r>
              <a:rPr lang="en-US" sz="2400" b="1" dirty="0">
                <a:solidFill>
                  <a:srgbClr val="E25982"/>
                </a:solidFill>
                <a:effectLst/>
              </a:rPr>
              <a:t>2. </a:t>
            </a:r>
            <a:r>
              <a:rPr lang="en-US" sz="2400" dirty="0">
                <a:effectLst/>
              </a:rPr>
              <a:t>Which of the following is NOT mentioned as something that local people can try in Viet Nam? </a:t>
            </a:r>
          </a:p>
          <a:p>
            <a:pPr lvl="1"/>
            <a:r>
              <a:rPr lang="en-US" sz="2400" b="1" dirty="0">
                <a:solidFill>
                  <a:srgbClr val="E25982"/>
                </a:solidFill>
              </a:rPr>
              <a:t>A</a:t>
            </a:r>
            <a:r>
              <a:rPr lang="en-US" sz="2400" b="1" dirty="0">
                <a:solidFill>
                  <a:srgbClr val="E25982"/>
                </a:solidFill>
                <a:effectLst/>
              </a:rPr>
              <a:t>. </a:t>
            </a:r>
            <a:r>
              <a:rPr lang="en-US" sz="2400" dirty="0">
                <a:effectLst/>
              </a:rPr>
              <a:t>Dishes from other cultures using ingredients grown in Viet Nam.</a:t>
            </a:r>
            <a:br>
              <a:rPr lang="en-US" sz="2400" dirty="0">
                <a:effectLst/>
              </a:rPr>
            </a:br>
            <a:r>
              <a:rPr lang="en-US" sz="2400" b="1" dirty="0">
                <a:solidFill>
                  <a:srgbClr val="E25982"/>
                </a:solidFill>
                <a:effectLst/>
              </a:rPr>
              <a:t>B.</a:t>
            </a:r>
            <a:r>
              <a:rPr lang="en-US" sz="2400" dirty="0">
                <a:solidFill>
                  <a:srgbClr val="E25982"/>
                </a:solidFill>
                <a:effectLst/>
              </a:rPr>
              <a:t> </a:t>
            </a:r>
            <a:r>
              <a:rPr lang="en-US" sz="2400" dirty="0">
                <a:effectLst/>
              </a:rPr>
              <a:t>Traditional dishes using international ingredients.</a:t>
            </a:r>
            <a:br>
              <a:rPr lang="en-US" sz="2400" dirty="0">
                <a:effectLst/>
              </a:rPr>
            </a:br>
            <a:r>
              <a:rPr lang="en-US" sz="2400" b="1" dirty="0">
                <a:solidFill>
                  <a:srgbClr val="E25982"/>
                </a:solidFill>
                <a:effectLst/>
              </a:rPr>
              <a:t>C. </a:t>
            </a:r>
            <a:r>
              <a:rPr lang="en-US" sz="2400" dirty="0">
                <a:effectLst/>
              </a:rPr>
              <a:t>A Japanese dish of cooked rice and raw fish. </a:t>
            </a:r>
            <a:endParaRPr lang="en-US" sz="2400" dirty="0"/>
          </a:p>
        </p:txBody>
      </p:sp>
      <p:sp>
        <p:nvSpPr>
          <p:cNvPr id="7" name="Donut 6">
            <a:extLst>
              <a:ext uri="{FF2B5EF4-FFF2-40B4-BE49-F238E27FC236}">
                <a16:creationId xmlns:a16="http://schemas.microsoft.com/office/drawing/2014/main" id="{8BACEA67-1685-8F4D-B0DB-A4FBFDD48291}"/>
              </a:ext>
            </a:extLst>
          </p:cNvPr>
          <p:cNvSpPr/>
          <p:nvPr/>
        </p:nvSpPr>
        <p:spPr>
          <a:xfrm>
            <a:off x="596741" y="2537225"/>
            <a:ext cx="378254" cy="350875"/>
          </a:xfrm>
          <a:prstGeom prst="donut">
            <a:avLst>
              <a:gd name="adj" fmla="val 698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rgbClr val="FF0000"/>
              </a:solidFill>
            </a:endParaRPr>
          </a:p>
        </p:txBody>
      </p:sp>
      <p:sp>
        <p:nvSpPr>
          <p:cNvPr id="10" name="Donut 9">
            <a:extLst>
              <a:ext uri="{FF2B5EF4-FFF2-40B4-BE49-F238E27FC236}">
                <a16:creationId xmlns:a16="http://schemas.microsoft.com/office/drawing/2014/main" id="{26669A98-A9D5-504C-9CA2-382AFA76235C}"/>
              </a:ext>
            </a:extLst>
          </p:cNvPr>
          <p:cNvSpPr/>
          <p:nvPr/>
        </p:nvSpPr>
        <p:spPr>
          <a:xfrm>
            <a:off x="588720" y="4364804"/>
            <a:ext cx="378254" cy="350875"/>
          </a:xfrm>
          <a:prstGeom prst="donut">
            <a:avLst>
              <a:gd name="adj" fmla="val 698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rgbClr val="FF0000"/>
              </a:solidFill>
            </a:endParaRPr>
          </a:p>
        </p:txBody>
      </p:sp>
    </p:spTree>
    <p:extLst>
      <p:ext uri="{BB962C8B-B14F-4D97-AF65-F5344CB8AC3E}">
        <p14:creationId xmlns:p14="http://schemas.microsoft.com/office/powerpoint/2010/main" val="350673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sp>
        <p:nvSpPr>
          <p:cNvPr id="9" name="TextBox 8">
            <a:extLst>
              <a:ext uri="{FF2B5EF4-FFF2-40B4-BE49-F238E27FC236}">
                <a16:creationId xmlns:a16="http://schemas.microsoft.com/office/drawing/2014/main" id="{B6F056F5-AD71-DF2A-110E-7BCF98D6931D}"/>
              </a:ext>
            </a:extLst>
          </p:cNvPr>
          <p:cNvSpPr txBox="1"/>
          <p:nvPr/>
        </p:nvSpPr>
        <p:spPr>
          <a:xfrm>
            <a:off x="83359" y="1332694"/>
            <a:ext cx="9060641" cy="3785652"/>
          </a:xfrm>
          <a:prstGeom prst="rect">
            <a:avLst/>
          </a:prstGeom>
          <a:noFill/>
        </p:spPr>
        <p:txBody>
          <a:bodyPr wrap="square">
            <a:spAutoFit/>
          </a:bodyPr>
          <a:lstStyle/>
          <a:p>
            <a:r>
              <a:rPr lang="en-US" sz="2400" b="1" dirty="0">
                <a:solidFill>
                  <a:srgbClr val="E25982"/>
                </a:solidFill>
                <a:effectLst/>
              </a:rPr>
              <a:t>3. </a:t>
            </a:r>
            <a:r>
              <a:rPr lang="en-US" sz="2400" dirty="0">
                <a:effectLst/>
              </a:rPr>
              <a:t>What can be inferred from the passage about music?</a:t>
            </a:r>
          </a:p>
          <a:p>
            <a:pPr lvl="1"/>
            <a:r>
              <a:rPr lang="en-US" sz="2400" b="1" dirty="0">
                <a:solidFill>
                  <a:srgbClr val="E25982"/>
                </a:solidFill>
              </a:rPr>
              <a:t>A</a:t>
            </a:r>
            <a:r>
              <a:rPr lang="en-US" sz="2400" b="1" dirty="0">
                <a:solidFill>
                  <a:srgbClr val="E25982"/>
                </a:solidFill>
                <a:effectLst/>
              </a:rPr>
              <a:t>. </a:t>
            </a:r>
            <a:r>
              <a:rPr lang="en-US" sz="2400" dirty="0">
                <a:effectLst/>
              </a:rPr>
              <a:t>Music has connected people across cultures.</a:t>
            </a:r>
            <a:br>
              <a:rPr lang="en-US" sz="2400" dirty="0">
                <a:effectLst/>
              </a:rPr>
            </a:br>
            <a:r>
              <a:rPr lang="en-US" sz="2400" b="1" dirty="0">
                <a:solidFill>
                  <a:srgbClr val="E25982"/>
                </a:solidFill>
                <a:effectLst/>
              </a:rPr>
              <a:t>B.</a:t>
            </a:r>
            <a:r>
              <a:rPr lang="en-US" sz="2400" dirty="0">
                <a:solidFill>
                  <a:srgbClr val="E25982"/>
                </a:solidFill>
                <a:effectLst/>
              </a:rPr>
              <a:t> </a:t>
            </a:r>
            <a:r>
              <a:rPr lang="en-US" sz="2400" dirty="0">
                <a:effectLst/>
              </a:rPr>
              <a:t>Teens around the world love listening to K-pop music.</a:t>
            </a:r>
          </a:p>
          <a:p>
            <a:pPr lvl="1"/>
            <a:r>
              <a:rPr lang="en-US" sz="2400" b="1" dirty="0">
                <a:solidFill>
                  <a:srgbClr val="E25982"/>
                </a:solidFill>
                <a:effectLst/>
              </a:rPr>
              <a:t>C.</a:t>
            </a:r>
            <a:r>
              <a:rPr lang="en-US" sz="2400" dirty="0">
                <a:solidFill>
                  <a:srgbClr val="E25982"/>
                </a:solidFill>
                <a:effectLst/>
              </a:rPr>
              <a:t> </a:t>
            </a:r>
            <a:r>
              <a:rPr lang="en-US" sz="2400" dirty="0">
                <a:effectLst/>
              </a:rPr>
              <a:t>It is easier to organise music festivals. </a:t>
            </a:r>
          </a:p>
          <a:p>
            <a:pPr lvl="1"/>
            <a:endParaRPr lang="en-US" sz="2400" dirty="0">
              <a:effectLst/>
            </a:endParaRPr>
          </a:p>
          <a:p>
            <a:pPr marL="7938" lvl="1"/>
            <a:r>
              <a:rPr lang="en-US" sz="2400" b="1" dirty="0">
                <a:solidFill>
                  <a:srgbClr val="E25982"/>
                </a:solidFill>
                <a:effectLst/>
              </a:rPr>
              <a:t>4.</a:t>
            </a:r>
            <a:r>
              <a:rPr lang="en-US" sz="2400" dirty="0">
                <a:solidFill>
                  <a:srgbClr val="E25982"/>
                </a:solidFill>
                <a:effectLst/>
              </a:rPr>
              <a:t> </a:t>
            </a:r>
            <a:r>
              <a:rPr lang="en-US" sz="2400" dirty="0">
                <a:effectLst/>
              </a:rPr>
              <a:t>How has globalisation affected fashion?</a:t>
            </a:r>
            <a:endParaRPr lang="en-US" sz="2400" dirty="0"/>
          </a:p>
          <a:p>
            <a:pPr marL="460375"/>
            <a:r>
              <a:rPr lang="en-US" sz="2400" b="1" dirty="0">
                <a:solidFill>
                  <a:srgbClr val="E25982"/>
                </a:solidFill>
              </a:rPr>
              <a:t>A</a:t>
            </a:r>
            <a:r>
              <a:rPr lang="en-US" sz="2400" b="1" dirty="0">
                <a:solidFill>
                  <a:srgbClr val="E25982"/>
                </a:solidFill>
                <a:effectLst/>
              </a:rPr>
              <a:t>.</a:t>
            </a:r>
            <a:r>
              <a:rPr lang="en-US" sz="2400" dirty="0">
                <a:solidFill>
                  <a:srgbClr val="E25982"/>
                </a:solidFill>
                <a:effectLst/>
              </a:rPr>
              <a:t> </a:t>
            </a:r>
            <a:r>
              <a:rPr lang="en-US" sz="2400" dirty="0">
                <a:effectLst/>
              </a:rPr>
              <a:t>It has introduced more traditional elements in fashion design.</a:t>
            </a:r>
            <a:br>
              <a:rPr lang="en-US" sz="2400" dirty="0">
                <a:effectLst/>
              </a:rPr>
            </a:br>
            <a:r>
              <a:rPr lang="en-US" sz="2400" b="1" dirty="0">
                <a:solidFill>
                  <a:srgbClr val="E25982"/>
                </a:solidFill>
                <a:effectLst/>
              </a:rPr>
              <a:t>B.</a:t>
            </a:r>
            <a:r>
              <a:rPr lang="en-US" sz="2400" dirty="0">
                <a:solidFill>
                  <a:srgbClr val="E25982"/>
                </a:solidFill>
                <a:effectLst/>
              </a:rPr>
              <a:t> </a:t>
            </a:r>
            <a:r>
              <a:rPr lang="en-US" sz="2400" dirty="0">
                <a:effectLst/>
              </a:rPr>
              <a:t>It has promoted the exchange of fashion ideas and styles from around the world.</a:t>
            </a:r>
          </a:p>
          <a:p>
            <a:pPr marL="460375"/>
            <a:r>
              <a:rPr lang="en-US" sz="2400" b="1" dirty="0">
                <a:solidFill>
                  <a:srgbClr val="E25982"/>
                </a:solidFill>
                <a:effectLst/>
              </a:rPr>
              <a:t>C.</a:t>
            </a:r>
            <a:r>
              <a:rPr lang="en-US" sz="2400" dirty="0">
                <a:solidFill>
                  <a:srgbClr val="E25982"/>
                </a:solidFill>
                <a:effectLst/>
              </a:rPr>
              <a:t> </a:t>
            </a:r>
            <a:r>
              <a:rPr lang="en-US" sz="2400" dirty="0">
                <a:effectLst/>
              </a:rPr>
              <a:t>It has made it easier for people to create their own clothes. </a:t>
            </a:r>
            <a:endParaRPr lang="en-US" sz="2400" dirty="0"/>
          </a:p>
        </p:txBody>
      </p:sp>
      <p:sp>
        <p:nvSpPr>
          <p:cNvPr id="8" name="Donut 7">
            <a:extLst>
              <a:ext uri="{FF2B5EF4-FFF2-40B4-BE49-F238E27FC236}">
                <a16:creationId xmlns:a16="http://schemas.microsoft.com/office/drawing/2014/main" id="{36365715-43AA-4A4E-B460-565664189E3E}"/>
              </a:ext>
            </a:extLst>
          </p:cNvPr>
          <p:cNvSpPr/>
          <p:nvPr/>
        </p:nvSpPr>
        <p:spPr>
          <a:xfrm>
            <a:off x="546153" y="1767359"/>
            <a:ext cx="378254" cy="350875"/>
          </a:xfrm>
          <a:prstGeom prst="donut">
            <a:avLst>
              <a:gd name="adj" fmla="val 698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rgbClr val="FF0000"/>
              </a:solidFill>
            </a:endParaRPr>
          </a:p>
        </p:txBody>
      </p:sp>
      <p:sp>
        <p:nvSpPr>
          <p:cNvPr id="10" name="Donut 9">
            <a:extLst>
              <a:ext uri="{FF2B5EF4-FFF2-40B4-BE49-F238E27FC236}">
                <a16:creationId xmlns:a16="http://schemas.microsoft.com/office/drawing/2014/main" id="{7B607191-365E-BE4E-8806-010664A58294}"/>
              </a:ext>
            </a:extLst>
          </p:cNvPr>
          <p:cNvSpPr/>
          <p:nvPr/>
        </p:nvSpPr>
        <p:spPr>
          <a:xfrm>
            <a:off x="546153" y="3951022"/>
            <a:ext cx="378254" cy="350875"/>
          </a:xfrm>
          <a:prstGeom prst="donut">
            <a:avLst>
              <a:gd name="adj" fmla="val 698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rgbClr val="FF0000"/>
              </a:solidFill>
            </a:endParaRPr>
          </a:p>
        </p:txBody>
      </p:sp>
      <p:sp>
        <p:nvSpPr>
          <p:cNvPr id="7" name="Rounded Rectangle 7">
            <a:extLst>
              <a:ext uri="{FF2B5EF4-FFF2-40B4-BE49-F238E27FC236}">
                <a16:creationId xmlns:a16="http://schemas.microsoft.com/office/drawing/2014/main" id="{36FB4218-AC97-D9C6-8904-375D7DC02674}"/>
              </a:ext>
            </a:extLst>
          </p:cNvPr>
          <p:cNvSpPr/>
          <p:nvPr/>
        </p:nvSpPr>
        <p:spPr>
          <a:xfrm>
            <a:off x="236745" y="850431"/>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1" name="TextBox 10">
            <a:extLst>
              <a:ext uri="{FF2B5EF4-FFF2-40B4-BE49-F238E27FC236}">
                <a16:creationId xmlns:a16="http://schemas.microsoft.com/office/drawing/2014/main" id="{501EACF8-9ED1-0A49-CBA5-45C14ADBE843}"/>
              </a:ext>
            </a:extLst>
          </p:cNvPr>
          <p:cNvSpPr txBox="1"/>
          <p:nvPr/>
        </p:nvSpPr>
        <p:spPr>
          <a:xfrm>
            <a:off x="259375" y="778696"/>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12" name="Rectangle 11">
            <a:extLst>
              <a:ext uri="{FF2B5EF4-FFF2-40B4-BE49-F238E27FC236}">
                <a16:creationId xmlns:a16="http://schemas.microsoft.com/office/drawing/2014/main" id="{496D454E-642D-92D8-5C1E-3F8BEF71C5BB}"/>
              </a:ext>
            </a:extLst>
          </p:cNvPr>
          <p:cNvSpPr/>
          <p:nvPr/>
        </p:nvSpPr>
        <p:spPr>
          <a:xfrm>
            <a:off x="695175" y="803202"/>
            <a:ext cx="8189450" cy="461665"/>
          </a:xfrm>
          <a:prstGeom prst="rect">
            <a:avLst/>
          </a:prstGeom>
        </p:spPr>
        <p:txBody>
          <a:bodyPr wrap="square">
            <a:spAutoFit/>
          </a:bodyPr>
          <a:lstStyle/>
          <a:p>
            <a:r>
              <a:rPr lang="en-US" sz="2400" b="1" dirty="0">
                <a:effectLst/>
              </a:rPr>
              <a:t>Read the article again and choose the correct answer A, B, or C. </a:t>
            </a:r>
            <a:endParaRPr lang="en-US" sz="2400" b="1" dirty="0"/>
          </a:p>
        </p:txBody>
      </p:sp>
    </p:spTree>
    <p:extLst>
      <p:ext uri="{BB962C8B-B14F-4D97-AF65-F5344CB8AC3E}">
        <p14:creationId xmlns:p14="http://schemas.microsoft.com/office/powerpoint/2010/main" val="4225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2228851" y="708710"/>
            <a:ext cx="4792435" cy="769441"/>
          </a:xfrm>
          <a:prstGeom prst="rect">
            <a:avLst/>
          </a:prstGeom>
          <a:noFill/>
        </p:spPr>
        <p:txBody>
          <a:bodyPr wrap="square">
            <a:spAutoFit/>
          </a:bodyPr>
          <a:lstStyle/>
          <a:p>
            <a:pPr algn="ctr"/>
            <a:r>
              <a:rPr lang="en-US" sz="4400" b="1" kern="0" dirty="0">
                <a:cs typeface="Times New Roman" panose="02020603050405020304" pitchFamily="18" charset="0"/>
              </a:rPr>
              <a:t>Video watching</a:t>
            </a:r>
            <a:endParaRPr lang="en-US" sz="4400" dirty="0">
              <a:cs typeface="Times New Roman" panose="02020603050405020304" pitchFamily="18" charset="0"/>
            </a:endParaRPr>
          </a:p>
        </p:txBody>
      </p:sp>
      <p:sp>
        <p:nvSpPr>
          <p:cNvPr id="2" name="TextBox 1">
            <a:extLst>
              <a:ext uri="{FF2B5EF4-FFF2-40B4-BE49-F238E27FC236}">
                <a16:creationId xmlns:a16="http://schemas.microsoft.com/office/drawing/2014/main" id="{C8E3462B-C744-42B8-5E94-EF6C796C10C1}"/>
              </a:ext>
            </a:extLst>
          </p:cNvPr>
          <p:cNvSpPr txBox="1"/>
          <p:nvPr/>
        </p:nvSpPr>
        <p:spPr>
          <a:xfrm>
            <a:off x="380138" y="1393371"/>
            <a:ext cx="8405274" cy="3108543"/>
          </a:xfrm>
          <a:prstGeom prst="rect">
            <a:avLst/>
          </a:prstGeom>
          <a:noFill/>
        </p:spPr>
        <p:txBody>
          <a:bodyPr wrap="square" rtlCol="0">
            <a:spAutoFit/>
          </a:bodyPr>
          <a:lstStyle/>
          <a:p>
            <a:pPr marL="0" marR="0" indent="-1270">
              <a:spcBef>
                <a:spcPts val="0"/>
              </a:spcBef>
              <a:spcAft>
                <a:spcPts val="0"/>
              </a:spcAft>
            </a:pPr>
            <a:r>
              <a:rPr lang="en-US" sz="2800" dirty="0">
                <a:solidFill>
                  <a:srgbClr val="000000"/>
                </a:solidFill>
                <a:effectLst/>
                <a:ea typeface="Times New Roman" panose="02020603050405020304" pitchFamily="18" charset="0"/>
              </a:rPr>
              <a:t>- Work as 2 groups.</a:t>
            </a:r>
            <a:endParaRPr lang="en-US" sz="2800" dirty="0">
              <a:effectLst/>
              <a:ea typeface="Times New Roman" panose="02020603050405020304" pitchFamily="18" charset="0"/>
            </a:endParaRPr>
          </a:p>
          <a:p>
            <a:pPr marL="0" marR="0" indent="-1270">
              <a:spcBef>
                <a:spcPts val="0"/>
              </a:spcBef>
              <a:spcAft>
                <a:spcPts val="0"/>
              </a:spcAft>
            </a:pPr>
            <a:r>
              <a:rPr lang="en-US" sz="2800" dirty="0">
                <a:solidFill>
                  <a:srgbClr val="000000"/>
                </a:solidFill>
                <a:effectLst/>
                <a:ea typeface="Times New Roman" panose="02020603050405020304" pitchFamily="18" charset="0"/>
              </a:rPr>
              <a:t>- Watch the video carefully and try to remember as many details as possible. </a:t>
            </a:r>
          </a:p>
          <a:p>
            <a:pPr marL="0" marR="0" indent="-1270">
              <a:spcBef>
                <a:spcPts val="0"/>
              </a:spcBef>
              <a:spcAft>
                <a:spcPts val="0"/>
              </a:spcAft>
            </a:pPr>
            <a:r>
              <a:rPr lang="en-US" sz="2800" dirty="0">
                <a:solidFill>
                  <a:srgbClr val="000000"/>
                </a:solidFill>
                <a:effectLst/>
                <a:ea typeface="Times New Roman" panose="02020603050405020304" pitchFamily="18" charset="0"/>
              </a:rPr>
              <a:t>- Teacher shows questions on the slide, Ss raise their hands and say BINGO to grab the chance to answer.</a:t>
            </a:r>
            <a:endParaRPr lang="en-US" sz="2800" dirty="0">
              <a:effectLst/>
              <a:ea typeface="Times New Roman" panose="02020603050405020304" pitchFamily="18" charset="0"/>
            </a:endParaRPr>
          </a:p>
          <a:p>
            <a:pPr marL="0" marR="0" indent="-1270">
              <a:spcBef>
                <a:spcPts val="0"/>
              </a:spcBef>
              <a:spcAft>
                <a:spcPts val="0"/>
              </a:spcAft>
            </a:pPr>
            <a:r>
              <a:rPr lang="en-US" sz="2800" dirty="0">
                <a:solidFill>
                  <a:srgbClr val="000000"/>
                </a:solidFill>
                <a:effectLst/>
                <a:ea typeface="Times New Roman" panose="02020603050405020304" pitchFamily="18" charset="0"/>
              </a:rPr>
              <a:t>- If the answer is correct </a:t>
            </a:r>
            <a:r>
              <a:rPr lang="en-US" sz="2800" dirty="0">
                <a:solidFill>
                  <a:srgbClr val="000000"/>
                </a:solidFill>
                <a:effectLst/>
                <a:ea typeface="Times New Roman" panose="02020603050405020304" pitchFamily="18" charset="0"/>
                <a:sym typeface="Wingdings" panose="05000000000000000000" pitchFamily="2" charset="2"/>
              </a:rPr>
              <a:t> </a:t>
            </a:r>
            <a:r>
              <a:rPr lang="en-US" sz="2800" dirty="0">
                <a:solidFill>
                  <a:srgbClr val="000000"/>
                </a:solidFill>
                <a:effectLst/>
                <a:ea typeface="Times New Roman" panose="02020603050405020304" pitchFamily="18" charset="0"/>
              </a:rPr>
              <a:t>one point.</a:t>
            </a:r>
            <a:endParaRPr lang="en-US" sz="2800" dirty="0">
              <a:effectLst/>
              <a:ea typeface="Times New Roman" panose="02020603050405020304" pitchFamily="18" charset="0"/>
            </a:endParaRPr>
          </a:p>
          <a:p>
            <a:r>
              <a:rPr lang="en-US" sz="2800" kern="0" dirty="0">
                <a:solidFill>
                  <a:srgbClr val="000000"/>
                </a:solidFill>
                <a:effectLst/>
                <a:ea typeface="Times New Roman" panose="02020603050405020304" pitchFamily="18" charset="0"/>
              </a:rPr>
              <a:t>- The team with higher score will be the winner.</a:t>
            </a:r>
            <a:endParaRPr lang="en-US" sz="2800" dirty="0"/>
          </a:p>
        </p:txBody>
      </p:sp>
    </p:spTree>
    <p:extLst>
      <p:ext uri="{BB962C8B-B14F-4D97-AF65-F5344CB8AC3E}">
        <p14:creationId xmlns:p14="http://schemas.microsoft.com/office/powerpoint/2010/main" val="3680985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366177-5045-5134-35D1-A833B5C22C91}"/>
              </a:ext>
            </a:extLst>
          </p:cNvPr>
          <p:cNvSpPr txBox="1"/>
          <p:nvPr/>
        </p:nvSpPr>
        <p:spPr>
          <a:xfrm>
            <a:off x="425222" y="1638448"/>
            <a:ext cx="8406053" cy="1938992"/>
          </a:xfrm>
          <a:prstGeom prst="rect">
            <a:avLst/>
          </a:prstGeom>
          <a:noFill/>
        </p:spPr>
        <p:txBody>
          <a:bodyPr wrap="square">
            <a:spAutoFit/>
          </a:bodyPr>
          <a:lstStyle/>
          <a:p>
            <a:r>
              <a:rPr lang="en-US" sz="2400" b="1" dirty="0">
                <a:solidFill>
                  <a:srgbClr val="E25982"/>
                </a:solidFill>
                <a:effectLst/>
              </a:rPr>
              <a:t>5. </a:t>
            </a:r>
            <a:r>
              <a:rPr lang="en-US" sz="2400" dirty="0">
                <a:effectLst/>
              </a:rPr>
              <a:t>What is the purpose of the article?</a:t>
            </a:r>
            <a:endParaRPr lang="en-US" sz="2400" dirty="0"/>
          </a:p>
          <a:p>
            <a:pPr marL="460375"/>
            <a:r>
              <a:rPr lang="en-US" sz="2400" b="1" dirty="0">
                <a:solidFill>
                  <a:srgbClr val="E25982"/>
                </a:solidFill>
              </a:rPr>
              <a:t>A</a:t>
            </a:r>
            <a:r>
              <a:rPr lang="en-US" sz="2400" b="1" dirty="0">
                <a:solidFill>
                  <a:srgbClr val="E25982"/>
                </a:solidFill>
                <a:effectLst/>
              </a:rPr>
              <a:t>. </a:t>
            </a:r>
            <a:r>
              <a:rPr lang="en-US" sz="2400" dirty="0">
                <a:effectLst/>
              </a:rPr>
              <a:t>To discuss the positive impacts of globalisation on cultures.</a:t>
            </a:r>
            <a:br>
              <a:rPr lang="en-US" sz="2400" dirty="0">
                <a:effectLst/>
              </a:rPr>
            </a:br>
            <a:r>
              <a:rPr lang="en-US" sz="2400" b="1" dirty="0">
                <a:solidFill>
                  <a:srgbClr val="E25982"/>
                </a:solidFill>
                <a:effectLst/>
              </a:rPr>
              <a:t>B. </a:t>
            </a:r>
            <a:r>
              <a:rPr lang="en-US" sz="2400" dirty="0">
                <a:effectLst/>
              </a:rPr>
              <a:t>To introduce features of new cultures to readers.</a:t>
            </a:r>
            <a:br>
              <a:rPr lang="en-US" sz="2400" dirty="0">
                <a:effectLst/>
              </a:rPr>
            </a:br>
            <a:r>
              <a:rPr lang="en-US" sz="2400" b="1" dirty="0">
                <a:solidFill>
                  <a:srgbClr val="E25982"/>
                </a:solidFill>
                <a:effectLst/>
              </a:rPr>
              <a:t>C. </a:t>
            </a:r>
            <a:r>
              <a:rPr lang="en-US" sz="2400" dirty="0">
                <a:effectLst/>
              </a:rPr>
              <a:t>To explain how globalisation can help people have the same experiences. </a:t>
            </a:r>
            <a:endParaRPr lang="en-US" sz="2400" dirty="0"/>
          </a:p>
        </p:txBody>
      </p:sp>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sp>
        <p:nvSpPr>
          <p:cNvPr id="8" name="Donut 7">
            <a:extLst>
              <a:ext uri="{FF2B5EF4-FFF2-40B4-BE49-F238E27FC236}">
                <a16:creationId xmlns:a16="http://schemas.microsoft.com/office/drawing/2014/main" id="{36365715-43AA-4A4E-B460-565664189E3E}"/>
              </a:ext>
            </a:extLst>
          </p:cNvPr>
          <p:cNvSpPr/>
          <p:nvPr/>
        </p:nvSpPr>
        <p:spPr>
          <a:xfrm>
            <a:off x="924407" y="2432506"/>
            <a:ext cx="378254" cy="350875"/>
          </a:xfrm>
          <a:prstGeom prst="donut">
            <a:avLst>
              <a:gd name="adj" fmla="val 698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rgbClr val="FF0000"/>
              </a:solidFill>
            </a:endParaRPr>
          </a:p>
        </p:txBody>
      </p:sp>
      <p:sp>
        <p:nvSpPr>
          <p:cNvPr id="7" name="Rounded Rectangle 7">
            <a:extLst>
              <a:ext uri="{FF2B5EF4-FFF2-40B4-BE49-F238E27FC236}">
                <a16:creationId xmlns:a16="http://schemas.microsoft.com/office/drawing/2014/main" id="{36FB4218-AC97-D9C6-8904-375D7DC02674}"/>
              </a:ext>
            </a:extLst>
          </p:cNvPr>
          <p:cNvSpPr/>
          <p:nvPr/>
        </p:nvSpPr>
        <p:spPr>
          <a:xfrm>
            <a:off x="236745" y="850431"/>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1" name="TextBox 10">
            <a:extLst>
              <a:ext uri="{FF2B5EF4-FFF2-40B4-BE49-F238E27FC236}">
                <a16:creationId xmlns:a16="http://schemas.microsoft.com/office/drawing/2014/main" id="{501EACF8-9ED1-0A49-CBA5-45C14ADBE843}"/>
              </a:ext>
            </a:extLst>
          </p:cNvPr>
          <p:cNvSpPr txBox="1"/>
          <p:nvPr/>
        </p:nvSpPr>
        <p:spPr>
          <a:xfrm>
            <a:off x="259375" y="778696"/>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12" name="Rectangle 11">
            <a:extLst>
              <a:ext uri="{FF2B5EF4-FFF2-40B4-BE49-F238E27FC236}">
                <a16:creationId xmlns:a16="http://schemas.microsoft.com/office/drawing/2014/main" id="{496D454E-642D-92D8-5C1E-3F8BEF71C5BB}"/>
              </a:ext>
            </a:extLst>
          </p:cNvPr>
          <p:cNvSpPr/>
          <p:nvPr/>
        </p:nvSpPr>
        <p:spPr>
          <a:xfrm>
            <a:off x="695175" y="803202"/>
            <a:ext cx="8189450" cy="461665"/>
          </a:xfrm>
          <a:prstGeom prst="rect">
            <a:avLst/>
          </a:prstGeom>
        </p:spPr>
        <p:txBody>
          <a:bodyPr wrap="square">
            <a:spAutoFit/>
          </a:bodyPr>
          <a:lstStyle/>
          <a:p>
            <a:r>
              <a:rPr lang="en-US" sz="2400" b="1" dirty="0">
                <a:effectLst/>
              </a:rPr>
              <a:t>Read the article again and choose the correct answer A, B, or C. </a:t>
            </a:r>
            <a:endParaRPr lang="en-US" sz="2400" b="1" dirty="0"/>
          </a:p>
        </p:txBody>
      </p:sp>
    </p:spTree>
    <p:extLst>
      <p:ext uri="{BB962C8B-B14F-4D97-AF65-F5344CB8AC3E}">
        <p14:creationId xmlns:p14="http://schemas.microsoft.com/office/powerpoint/2010/main" val="89639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POST-READING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10811"/>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739076"/>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4</a:t>
            </a:r>
          </a:p>
        </p:txBody>
      </p:sp>
      <p:sp>
        <p:nvSpPr>
          <p:cNvPr id="4" name="Rectangle 3">
            <a:extLst>
              <a:ext uri="{FF2B5EF4-FFF2-40B4-BE49-F238E27FC236}">
                <a16:creationId xmlns:a16="http://schemas.microsoft.com/office/drawing/2014/main" id="{4A7BFE80-4B77-698E-BE4F-34EAF1232090}"/>
              </a:ext>
            </a:extLst>
          </p:cNvPr>
          <p:cNvSpPr/>
          <p:nvPr/>
        </p:nvSpPr>
        <p:spPr>
          <a:xfrm>
            <a:off x="803326" y="808238"/>
            <a:ext cx="8120888" cy="461665"/>
          </a:xfrm>
          <a:prstGeom prst="rect">
            <a:avLst/>
          </a:prstGeom>
        </p:spPr>
        <p:txBody>
          <a:bodyPr wrap="square">
            <a:spAutoFit/>
          </a:bodyPr>
          <a:lstStyle/>
          <a:p>
            <a:r>
              <a:rPr lang="en-US" sz="2400" b="1" dirty="0">
                <a:effectLst/>
              </a:rPr>
              <a:t>Work in groups. Discuss the following question.</a:t>
            </a:r>
            <a:endParaRPr lang="en-US" sz="2400" b="1" dirty="0"/>
          </a:p>
        </p:txBody>
      </p:sp>
      <p:sp>
        <p:nvSpPr>
          <p:cNvPr id="8" name="TextBox 7">
            <a:extLst>
              <a:ext uri="{FF2B5EF4-FFF2-40B4-BE49-F238E27FC236}">
                <a16:creationId xmlns:a16="http://schemas.microsoft.com/office/drawing/2014/main" id="{C587959A-027C-CB89-58A7-E043DFE9DC52}"/>
              </a:ext>
            </a:extLst>
          </p:cNvPr>
          <p:cNvSpPr txBox="1"/>
          <p:nvPr/>
        </p:nvSpPr>
        <p:spPr>
          <a:xfrm>
            <a:off x="280737" y="1431398"/>
            <a:ext cx="8863263" cy="954107"/>
          </a:xfrm>
          <a:prstGeom prst="rect">
            <a:avLst/>
          </a:prstGeom>
          <a:noFill/>
        </p:spPr>
        <p:txBody>
          <a:bodyPr wrap="square">
            <a:spAutoFit/>
          </a:bodyPr>
          <a:lstStyle/>
          <a:p>
            <a:r>
              <a:rPr lang="en-US" sz="2800" b="1" i="1" dirty="0">
                <a:solidFill>
                  <a:srgbClr val="E25982"/>
                </a:solidFill>
                <a:effectLst/>
              </a:rPr>
              <a:t>What are some other effects of globalisation on cultural diversity? Give some examples in the context of Viet Nam </a:t>
            </a:r>
            <a:endParaRPr lang="en-US" sz="2800" dirty="0"/>
          </a:p>
        </p:txBody>
      </p:sp>
      <p:sp>
        <p:nvSpPr>
          <p:cNvPr id="7" name="TextBox 6">
            <a:extLst>
              <a:ext uri="{FF2B5EF4-FFF2-40B4-BE49-F238E27FC236}">
                <a16:creationId xmlns:a16="http://schemas.microsoft.com/office/drawing/2014/main" id="{9F1A46C8-C401-2E42-B1CC-D0BADDDB70B5}"/>
              </a:ext>
            </a:extLst>
          </p:cNvPr>
          <p:cNvSpPr txBox="1"/>
          <p:nvPr/>
        </p:nvSpPr>
        <p:spPr>
          <a:xfrm>
            <a:off x="250261" y="2523829"/>
            <a:ext cx="8643477" cy="2251065"/>
          </a:xfrm>
          <a:prstGeom prst="rect">
            <a:avLst/>
          </a:prstGeom>
          <a:noFill/>
        </p:spPr>
        <p:txBody>
          <a:bodyPr wrap="square" rtlCol="0">
            <a:spAutoFit/>
          </a:bodyPr>
          <a:lstStyle/>
          <a:p>
            <a:pPr indent="-1270">
              <a:lnSpc>
                <a:spcPct val="150000"/>
              </a:lnSpc>
            </a:pPr>
            <a:r>
              <a:rPr lang="en-VN" sz="2400" b="1" i="1" dirty="0">
                <a:solidFill>
                  <a:srgbClr val="7030A0"/>
                </a:solidFill>
                <a:effectLst/>
                <a:ea typeface="Times New Roman" panose="02020603050405020304" pitchFamily="18" charset="0"/>
                <a:cs typeface="Calibri" panose="020F0502020204030204" pitchFamily="34" charset="0"/>
              </a:rPr>
              <a:t>Suggested answers: </a:t>
            </a:r>
            <a:endParaRPr lang="en-VN" sz="2400" dirty="0">
              <a:solidFill>
                <a:srgbClr val="7030A0"/>
              </a:solidFill>
              <a:effectLst/>
              <a:ea typeface="Times New Roman" panose="02020603050405020304" pitchFamily="18" charset="0"/>
              <a:cs typeface="Calibri" panose="020F0502020204030204" pitchFamily="34" charset="0"/>
            </a:endParaRPr>
          </a:p>
          <a:p>
            <a:pPr>
              <a:lnSpc>
                <a:spcPct val="150000"/>
              </a:lnSpc>
            </a:pPr>
            <a:r>
              <a:rPr lang="en-VN" sz="2400" dirty="0">
                <a:solidFill>
                  <a:srgbClr val="7030A0"/>
                </a:solidFill>
              </a:rPr>
              <a:t>Globalisation can foster cultural exchange, enabling individuals from different backgrounds to learn from one another, celebrate diversity, and develop a deeper appreciation for varied cultural expressions.</a:t>
            </a:r>
          </a:p>
        </p:txBody>
      </p:sp>
    </p:spTree>
    <p:extLst>
      <p:ext uri="{BB962C8B-B14F-4D97-AF65-F5344CB8AC3E}">
        <p14:creationId xmlns:p14="http://schemas.microsoft.com/office/powerpoint/2010/main" val="86173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2" name="Rectangle 1"/>
          <p:cNvSpPr/>
          <p:nvPr/>
        </p:nvSpPr>
        <p:spPr>
          <a:xfrm>
            <a:off x="819688" y="809054"/>
            <a:ext cx="5960281" cy="523220"/>
          </a:xfrm>
          <a:prstGeom prst="rect">
            <a:avLst/>
          </a:prstGeom>
        </p:spPr>
        <p:txBody>
          <a:bodyPr wrap="square">
            <a:spAutoFit/>
          </a:bodyPr>
          <a:lstStyle/>
          <a:p>
            <a:pPr algn="just"/>
            <a:r>
              <a:rPr lang="en-US" sz="28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380138" y="1657218"/>
            <a:ext cx="8547294" cy="2430922"/>
          </a:xfrm>
          <a:prstGeom prst="rect">
            <a:avLst/>
          </a:prstGeom>
          <a:noFill/>
        </p:spPr>
        <p:txBody>
          <a:bodyPr wrap="square" rtlCol="0">
            <a:spAutoFit/>
          </a:bodyPr>
          <a:lstStyle/>
          <a:p>
            <a:pPr>
              <a:lnSpc>
                <a:spcPct val="150000"/>
              </a:lnSpc>
            </a:pPr>
            <a:r>
              <a:rPr lang="vi-VN" sz="2600" dirty="0">
                <a:latin typeface="Calibri" panose="020F0502020204030204" pitchFamily="34" charset="0"/>
                <a:cs typeface="Calibri" panose="020F0502020204030204" pitchFamily="34" charset="0"/>
              </a:rPr>
              <a:t>What have you learnt today?</a:t>
            </a:r>
            <a:endParaRPr lang="en-US" sz="26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vi-VN" sz="2600" dirty="0">
                <a:latin typeface="Calibri" panose="020F0502020204030204" pitchFamily="34" charset="0"/>
                <a:cs typeface="Calibri" panose="020F0502020204030204" pitchFamily="34" charset="0"/>
              </a:rPr>
              <a:t>Some lexical items about </a:t>
            </a:r>
            <a:r>
              <a:rPr lang="en-GB" sz="2600" dirty="0">
                <a:latin typeface="Calibri" panose="020F0502020204030204" pitchFamily="34" charset="0"/>
                <a:cs typeface="Calibri" panose="020F0502020204030204" pitchFamily="34" charset="0"/>
              </a:rPr>
              <a:t>globalisation and cultural identity</a:t>
            </a:r>
            <a:r>
              <a:rPr lang="en-VN" sz="2600" dirty="0">
                <a:latin typeface="Calibri" panose="020F0502020204030204" pitchFamily="34" charset="0"/>
                <a:cs typeface="Calibri" panose="020F0502020204030204" pitchFamily="34" charset="0"/>
              </a:rPr>
              <a:t>. </a:t>
            </a:r>
          </a:p>
          <a:p>
            <a:pPr marL="342900" indent="-342900">
              <a:lnSpc>
                <a:spcPct val="150000"/>
              </a:lnSpc>
              <a:buFont typeface="Arial" panose="020B0604020202020204" pitchFamily="34" charset="0"/>
              <a:buChar char="•"/>
            </a:pPr>
            <a:r>
              <a:rPr lang="en-US" sz="2600" dirty="0">
                <a:latin typeface="Calibri" panose="020F0502020204030204" pitchFamily="34" charset="0"/>
                <a:cs typeface="Calibri" panose="020F0502020204030204" pitchFamily="34" charset="0"/>
              </a:rPr>
              <a:t>Reading skills for general ideas and for specific information about </a:t>
            </a:r>
            <a:r>
              <a:rPr lang="en-GB" sz="2600" dirty="0">
                <a:latin typeface="Calibri" panose="020F0502020204030204" pitchFamily="34" charset="0"/>
                <a:cs typeface="Calibri" panose="020F0502020204030204" pitchFamily="34" charset="0"/>
              </a:rPr>
              <a:t>globalisation and cultural identity</a:t>
            </a:r>
            <a:r>
              <a:rPr lang="en-VN" sz="2600" dirty="0">
                <a:latin typeface="Calibri" panose="020F0502020204030204" pitchFamily="34" charset="0"/>
                <a:cs typeface="Calibri" panose="020F0502020204030204" pitchFamily="34" charset="0"/>
              </a:rPr>
              <a:t>. </a:t>
            </a:r>
            <a:endParaRPr lang="en-US" sz="26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7C64C-20A2-6617-FE38-50A2FD8817E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964461" y="1722849"/>
            <a:ext cx="7512789" cy="2153228"/>
          </a:xfrm>
          <a:noFill/>
        </p:spPr>
        <p:txBody>
          <a:bodyPr anchor="t"/>
          <a:lstStyle/>
          <a:p>
            <a:pPr marL="361950" indent="-257175" algn="l">
              <a:lnSpc>
                <a:spcPct val="150000"/>
              </a:lnSpc>
              <a:buFont typeface="Arial" panose="020B0604020202020204" pitchFamily="34" charset="0"/>
              <a:buChar char="•"/>
            </a:pPr>
            <a:r>
              <a:rPr lang="en-GB" dirty="0">
                <a:latin typeface="+mn-lt"/>
                <a:cs typeface="Arial" panose="020B0604020202020204" pitchFamily="34" charset="0"/>
              </a:rPr>
              <a:t>Do exercises in the workbook.</a:t>
            </a:r>
          </a:p>
          <a:p>
            <a:pPr marL="361950" indent="-257175" algn="l">
              <a:lnSpc>
                <a:spcPct val="150000"/>
              </a:lnSpc>
              <a:buFont typeface="Arial" panose="020B0604020202020204" pitchFamily="34" charset="0"/>
              <a:buChar char="•"/>
            </a:pPr>
            <a:r>
              <a:rPr lang="en-GB" dirty="0">
                <a:latin typeface="+mn-lt"/>
                <a:cs typeface="Arial" panose="020B0604020202020204" pitchFamily="34" charset="0"/>
              </a:rPr>
              <a:t>Prepare for Lesson 4.</a:t>
            </a:r>
          </a:p>
        </p:txBody>
      </p:sp>
      <p:sp>
        <p:nvSpPr>
          <p:cNvPr id="6" name="Rounded Rectangle 5"/>
          <p:cNvSpPr/>
          <p:nvPr/>
        </p:nvSpPr>
        <p:spPr>
          <a:xfrm>
            <a:off x="604465" y="896700"/>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7" name="TextBox 6"/>
          <p:cNvSpPr txBox="1"/>
          <p:nvPr/>
        </p:nvSpPr>
        <p:spPr>
          <a:xfrm>
            <a:off x="627095" y="824965"/>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8" name="Rectangle 7"/>
          <p:cNvSpPr/>
          <p:nvPr/>
        </p:nvSpPr>
        <p:spPr>
          <a:xfrm>
            <a:off x="1004050" y="824965"/>
            <a:ext cx="3429000" cy="523220"/>
          </a:xfrm>
          <a:prstGeom prst="rect">
            <a:avLst/>
          </a:prstGeom>
        </p:spPr>
        <p:txBody>
          <a:bodyPr>
            <a:spAutoFit/>
          </a:bodyPr>
          <a:lstStyle/>
          <a:p>
            <a:pPr algn="just"/>
            <a:r>
              <a:rPr lang="en-US" sz="2800" b="1" dirty="0">
                <a:latin typeface="Arial" panose="020B0604020202020204" pitchFamily="34" charset="0"/>
                <a:cs typeface="Arial" panose="020B0604020202020204" pitchFamily="34" charset="0"/>
              </a:rPr>
              <a:t>Homework</a:t>
            </a:r>
          </a:p>
        </p:txBody>
      </p:sp>
      <p:sp>
        <p:nvSpPr>
          <p:cNvPr id="2" name="Rectangle 1">
            <a:extLst>
              <a:ext uri="{FF2B5EF4-FFF2-40B4-BE49-F238E27FC236}">
                <a16:creationId xmlns:a16="http://schemas.microsoft.com/office/drawing/2014/main" id="{CD0F36ED-74DE-0CFE-97FD-C71AA2DD16C3}"/>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51D2DB-E75B-D37D-4EDA-252D5D470B1A}"/>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2196193" y="646743"/>
            <a:ext cx="5135336" cy="769441"/>
          </a:xfrm>
          <a:prstGeom prst="rect">
            <a:avLst/>
          </a:prstGeom>
          <a:noFill/>
        </p:spPr>
        <p:txBody>
          <a:bodyPr wrap="square">
            <a:spAutoFit/>
          </a:bodyPr>
          <a:lstStyle/>
          <a:p>
            <a:pPr algn="ctr"/>
            <a:r>
              <a:rPr lang="en-US" sz="4400" b="1" kern="0" dirty="0">
                <a:effectLst/>
                <a:ea typeface="Times New Roman" panose="02020603050405020304" pitchFamily="18" charset="0"/>
                <a:cs typeface="Times New Roman" panose="02020603050405020304" pitchFamily="18" charset="0"/>
              </a:rPr>
              <a:t>Video watching</a:t>
            </a:r>
            <a:endParaRPr lang="en-US" sz="4400" dirty="0">
              <a:cs typeface="Times New Roman" panose="02020603050405020304" pitchFamily="18" charset="0"/>
            </a:endParaRPr>
          </a:p>
        </p:txBody>
      </p:sp>
      <p:pic>
        <p:nvPicPr>
          <p:cNvPr id="4" name="What are the impacts of globalisation_" descr="What are the impacts of globalisation_">
            <a:hlinkClick r:id="" action="ppaction://media"/>
            <a:extLst>
              <a:ext uri="{FF2B5EF4-FFF2-40B4-BE49-F238E27FC236}">
                <a16:creationId xmlns:a16="http://schemas.microsoft.com/office/drawing/2014/main" id="{A0F10EFD-59A7-8844-9594-C56E483CD36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58981" y="1419204"/>
            <a:ext cx="7426037" cy="3669777"/>
          </a:xfrm>
          <a:prstGeom prst="rect">
            <a:avLst/>
          </a:prstGeom>
        </p:spPr>
      </p:pic>
    </p:spTree>
    <p:extLst>
      <p:ext uri="{BB962C8B-B14F-4D97-AF65-F5344CB8AC3E}">
        <p14:creationId xmlns:p14="http://schemas.microsoft.com/office/powerpoint/2010/main" val="300005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2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1845257" y="917716"/>
            <a:ext cx="5053694" cy="584775"/>
          </a:xfrm>
          <a:prstGeom prst="rect">
            <a:avLst/>
          </a:prstGeom>
          <a:noFill/>
        </p:spPr>
        <p:txBody>
          <a:bodyPr wrap="square">
            <a:spAutoFit/>
          </a:bodyPr>
          <a:lstStyle/>
          <a:p>
            <a:pPr algn="ctr"/>
            <a:r>
              <a:rPr lang="en-US" sz="3200" b="1" dirty="0"/>
              <a:t>Question 1:</a:t>
            </a:r>
            <a:endParaRPr lang="en-US" sz="6600" b="1" dirty="0">
              <a:cs typeface="Times New Roman" panose="02020603050405020304" pitchFamily="18" charset="0"/>
            </a:endParaRPr>
          </a:p>
        </p:txBody>
      </p:sp>
      <p:sp>
        <p:nvSpPr>
          <p:cNvPr id="8" name="TextBox 7">
            <a:extLst>
              <a:ext uri="{FF2B5EF4-FFF2-40B4-BE49-F238E27FC236}">
                <a16:creationId xmlns:a16="http://schemas.microsoft.com/office/drawing/2014/main" id="{59861D81-7C99-57BB-0CA0-8EC115F03E50}"/>
              </a:ext>
            </a:extLst>
          </p:cNvPr>
          <p:cNvSpPr txBox="1"/>
          <p:nvPr/>
        </p:nvSpPr>
        <p:spPr>
          <a:xfrm>
            <a:off x="193087" y="2426957"/>
            <a:ext cx="8822575" cy="1569660"/>
          </a:xfrm>
          <a:prstGeom prst="rect">
            <a:avLst/>
          </a:prstGeom>
          <a:noFill/>
        </p:spPr>
        <p:txBody>
          <a:bodyPr wrap="square">
            <a:spAutoFit/>
          </a:bodyPr>
          <a:lstStyle/>
          <a:p>
            <a:r>
              <a:rPr lang="en-US" sz="3200" kern="0" dirty="0">
                <a:solidFill>
                  <a:srgbClr val="7030A0"/>
                </a:solidFill>
                <a:effectLst/>
                <a:ea typeface="Times New Roman" panose="02020603050405020304" pitchFamily="18" charset="0"/>
              </a:rPr>
              <a:t>Environmental problems </a:t>
            </a:r>
            <a:r>
              <a:rPr lang="en-US" sz="3200" kern="0" dirty="0">
                <a:solidFill>
                  <a:srgbClr val="7030A0"/>
                </a:solidFill>
                <a:ea typeface="Times New Roman" panose="02020603050405020304" pitchFamily="18" charset="0"/>
              </a:rPr>
              <a:t>of globalisation includes </a:t>
            </a:r>
            <a:r>
              <a:rPr lang="en-US" sz="3200" kern="0" dirty="0">
                <a:solidFill>
                  <a:srgbClr val="7030A0"/>
                </a:solidFill>
                <a:effectLst/>
                <a:ea typeface="Times New Roman" panose="02020603050405020304" pitchFamily="18" charset="0"/>
              </a:rPr>
              <a:t>global </a:t>
            </a:r>
            <a:r>
              <a:rPr lang="en-US" sz="3200" kern="0" dirty="0">
                <a:solidFill>
                  <a:srgbClr val="7030A0"/>
                </a:solidFill>
                <a:ea typeface="Times New Roman" panose="02020603050405020304" pitchFamily="18" charset="0"/>
              </a:rPr>
              <a:t>warming, </a:t>
            </a:r>
            <a:r>
              <a:rPr lang="en-US" sz="3200" kern="0" dirty="0">
                <a:solidFill>
                  <a:srgbClr val="7030A0"/>
                </a:solidFill>
              </a:rPr>
              <a:t>the _________ of natural resources and the production of harmful chemicals.</a:t>
            </a:r>
            <a:endParaRPr lang="en-US" sz="3200" dirty="0">
              <a:solidFill>
                <a:srgbClr val="7030A0"/>
              </a:solidFill>
            </a:endParaRPr>
          </a:p>
        </p:txBody>
      </p:sp>
      <p:sp>
        <p:nvSpPr>
          <p:cNvPr id="2" name="TextBox 1">
            <a:extLst>
              <a:ext uri="{FF2B5EF4-FFF2-40B4-BE49-F238E27FC236}">
                <a16:creationId xmlns:a16="http://schemas.microsoft.com/office/drawing/2014/main" id="{D2DDE58A-447B-1F42-90E5-C704138E5467}"/>
              </a:ext>
            </a:extLst>
          </p:cNvPr>
          <p:cNvSpPr txBox="1"/>
          <p:nvPr/>
        </p:nvSpPr>
        <p:spPr>
          <a:xfrm>
            <a:off x="1718971" y="1571209"/>
            <a:ext cx="5972532" cy="584775"/>
          </a:xfrm>
          <a:prstGeom prst="rect">
            <a:avLst/>
          </a:prstGeom>
          <a:noFill/>
        </p:spPr>
        <p:txBody>
          <a:bodyPr wrap="none" rtlCol="0">
            <a:spAutoFit/>
          </a:bodyPr>
          <a:lstStyle/>
          <a:p>
            <a:r>
              <a:rPr lang="en-VN" sz="3200" b="1" dirty="0"/>
              <a:t>Fill in the blanks (1 point for each)</a:t>
            </a:r>
          </a:p>
        </p:txBody>
      </p:sp>
      <p:sp>
        <p:nvSpPr>
          <p:cNvPr id="4" name="TextBox 3">
            <a:extLst>
              <a:ext uri="{FF2B5EF4-FFF2-40B4-BE49-F238E27FC236}">
                <a16:creationId xmlns:a16="http://schemas.microsoft.com/office/drawing/2014/main" id="{18F23777-E425-8842-85E9-B36D689376D4}"/>
              </a:ext>
            </a:extLst>
          </p:cNvPr>
          <p:cNvSpPr txBox="1"/>
          <p:nvPr/>
        </p:nvSpPr>
        <p:spPr>
          <a:xfrm>
            <a:off x="3679982" y="2919399"/>
            <a:ext cx="1820114" cy="584775"/>
          </a:xfrm>
          <a:prstGeom prst="rect">
            <a:avLst/>
          </a:prstGeom>
          <a:noFill/>
        </p:spPr>
        <p:txBody>
          <a:bodyPr wrap="none" rtlCol="0">
            <a:spAutoFit/>
          </a:bodyPr>
          <a:lstStyle/>
          <a:p>
            <a:r>
              <a:rPr lang="en-VN" sz="3200" b="1" dirty="0">
                <a:solidFill>
                  <a:srgbClr val="00B050"/>
                </a:solidFill>
              </a:rPr>
              <a:t>depletion</a:t>
            </a:r>
          </a:p>
        </p:txBody>
      </p:sp>
    </p:spTree>
    <p:extLst>
      <p:ext uri="{BB962C8B-B14F-4D97-AF65-F5344CB8AC3E}">
        <p14:creationId xmlns:p14="http://schemas.microsoft.com/office/powerpoint/2010/main" val="325485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1845257" y="917716"/>
            <a:ext cx="5053694" cy="584775"/>
          </a:xfrm>
          <a:prstGeom prst="rect">
            <a:avLst/>
          </a:prstGeom>
          <a:noFill/>
        </p:spPr>
        <p:txBody>
          <a:bodyPr wrap="square">
            <a:spAutoFit/>
          </a:bodyPr>
          <a:lstStyle/>
          <a:p>
            <a:pPr algn="ctr"/>
            <a:r>
              <a:rPr lang="en-US" sz="3200" b="1" dirty="0"/>
              <a:t>Question 2:</a:t>
            </a:r>
            <a:endParaRPr lang="en-US" sz="6600" b="1" dirty="0">
              <a:cs typeface="Times New Roman" panose="02020603050405020304" pitchFamily="18" charset="0"/>
            </a:endParaRPr>
          </a:p>
        </p:txBody>
      </p:sp>
      <p:sp>
        <p:nvSpPr>
          <p:cNvPr id="8" name="TextBox 7">
            <a:extLst>
              <a:ext uri="{FF2B5EF4-FFF2-40B4-BE49-F238E27FC236}">
                <a16:creationId xmlns:a16="http://schemas.microsoft.com/office/drawing/2014/main" id="{59861D81-7C99-57BB-0CA0-8EC115F03E50}"/>
              </a:ext>
            </a:extLst>
          </p:cNvPr>
          <p:cNvSpPr txBox="1"/>
          <p:nvPr/>
        </p:nvSpPr>
        <p:spPr>
          <a:xfrm>
            <a:off x="193088" y="2426957"/>
            <a:ext cx="8756072" cy="1077218"/>
          </a:xfrm>
          <a:prstGeom prst="rect">
            <a:avLst/>
          </a:prstGeom>
          <a:noFill/>
        </p:spPr>
        <p:txBody>
          <a:bodyPr wrap="square">
            <a:spAutoFit/>
          </a:bodyPr>
          <a:lstStyle/>
          <a:p>
            <a:r>
              <a:rPr lang="en-US" sz="3200" dirty="0">
                <a:solidFill>
                  <a:srgbClr val="7030A0"/>
                </a:solidFill>
              </a:rPr>
              <a:t>Polluting industries, logging forest and exploiting __________ are consequences of globalisation.</a:t>
            </a:r>
          </a:p>
        </p:txBody>
      </p:sp>
      <p:sp>
        <p:nvSpPr>
          <p:cNvPr id="2" name="TextBox 1">
            <a:extLst>
              <a:ext uri="{FF2B5EF4-FFF2-40B4-BE49-F238E27FC236}">
                <a16:creationId xmlns:a16="http://schemas.microsoft.com/office/drawing/2014/main" id="{D2DDE58A-447B-1F42-90E5-C704138E5467}"/>
              </a:ext>
            </a:extLst>
          </p:cNvPr>
          <p:cNvSpPr txBox="1"/>
          <p:nvPr/>
        </p:nvSpPr>
        <p:spPr>
          <a:xfrm>
            <a:off x="2979735" y="1571209"/>
            <a:ext cx="2784737" cy="584775"/>
          </a:xfrm>
          <a:prstGeom prst="rect">
            <a:avLst/>
          </a:prstGeom>
          <a:noFill/>
        </p:spPr>
        <p:txBody>
          <a:bodyPr wrap="none" rtlCol="0">
            <a:spAutoFit/>
          </a:bodyPr>
          <a:lstStyle/>
          <a:p>
            <a:r>
              <a:rPr lang="en-VN" sz="3200" b="1" dirty="0"/>
              <a:t>Fill in the blank</a:t>
            </a:r>
          </a:p>
        </p:txBody>
      </p:sp>
      <p:sp>
        <p:nvSpPr>
          <p:cNvPr id="4" name="TextBox 3">
            <a:extLst>
              <a:ext uri="{FF2B5EF4-FFF2-40B4-BE49-F238E27FC236}">
                <a16:creationId xmlns:a16="http://schemas.microsoft.com/office/drawing/2014/main" id="{18F23777-E425-8842-85E9-B36D689376D4}"/>
              </a:ext>
            </a:extLst>
          </p:cNvPr>
          <p:cNvSpPr txBox="1"/>
          <p:nvPr/>
        </p:nvSpPr>
        <p:spPr>
          <a:xfrm>
            <a:off x="533038" y="2933948"/>
            <a:ext cx="1293944" cy="584775"/>
          </a:xfrm>
          <a:prstGeom prst="rect">
            <a:avLst/>
          </a:prstGeom>
          <a:noFill/>
        </p:spPr>
        <p:txBody>
          <a:bodyPr wrap="none" rtlCol="0">
            <a:spAutoFit/>
          </a:bodyPr>
          <a:lstStyle/>
          <a:p>
            <a:r>
              <a:rPr lang="en-VN" sz="3200" b="1" dirty="0">
                <a:solidFill>
                  <a:srgbClr val="00B050"/>
                </a:solidFill>
              </a:rPr>
              <a:t>labour</a:t>
            </a:r>
          </a:p>
        </p:txBody>
      </p:sp>
    </p:spTree>
    <p:extLst>
      <p:ext uri="{BB962C8B-B14F-4D97-AF65-F5344CB8AC3E}">
        <p14:creationId xmlns:p14="http://schemas.microsoft.com/office/powerpoint/2010/main" val="22164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1845257" y="917716"/>
            <a:ext cx="5053694" cy="584775"/>
          </a:xfrm>
          <a:prstGeom prst="rect">
            <a:avLst/>
          </a:prstGeom>
          <a:noFill/>
        </p:spPr>
        <p:txBody>
          <a:bodyPr wrap="square">
            <a:spAutoFit/>
          </a:bodyPr>
          <a:lstStyle/>
          <a:p>
            <a:pPr algn="ctr"/>
            <a:r>
              <a:rPr lang="en-US" sz="3200" b="1" dirty="0"/>
              <a:t>Question 3:</a:t>
            </a:r>
            <a:endParaRPr lang="en-US" sz="6600" b="1" dirty="0">
              <a:cs typeface="Times New Roman" panose="02020603050405020304" pitchFamily="18" charset="0"/>
            </a:endParaRPr>
          </a:p>
        </p:txBody>
      </p:sp>
      <p:sp>
        <p:nvSpPr>
          <p:cNvPr id="8" name="TextBox 7">
            <a:extLst>
              <a:ext uri="{FF2B5EF4-FFF2-40B4-BE49-F238E27FC236}">
                <a16:creationId xmlns:a16="http://schemas.microsoft.com/office/drawing/2014/main" id="{59861D81-7C99-57BB-0CA0-8EC115F03E50}"/>
              </a:ext>
            </a:extLst>
          </p:cNvPr>
          <p:cNvSpPr txBox="1"/>
          <p:nvPr/>
        </p:nvSpPr>
        <p:spPr>
          <a:xfrm>
            <a:off x="834772" y="2473123"/>
            <a:ext cx="7322638" cy="1077218"/>
          </a:xfrm>
          <a:prstGeom prst="rect">
            <a:avLst/>
          </a:prstGeom>
          <a:noFill/>
        </p:spPr>
        <p:txBody>
          <a:bodyPr wrap="square">
            <a:spAutoFit/>
          </a:bodyPr>
          <a:lstStyle/>
          <a:p>
            <a:r>
              <a:rPr lang="en-US" sz="3200" dirty="0">
                <a:solidFill>
                  <a:srgbClr val="7030A0"/>
                </a:solidFill>
              </a:rPr>
              <a:t>Loss of __________ is another effect of globalisation.</a:t>
            </a:r>
          </a:p>
        </p:txBody>
      </p:sp>
      <p:sp>
        <p:nvSpPr>
          <p:cNvPr id="2" name="TextBox 1">
            <a:extLst>
              <a:ext uri="{FF2B5EF4-FFF2-40B4-BE49-F238E27FC236}">
                <a16:creationId xmlns:a16="http://schemas.microsoft.com/office/drawing/2014/main" id="{D2DDE58A-447B-1F42-90E5-C704138E5467}"/>
              </a:ext>
            </a:extLst>
          </p:cNvPr>
          <p:cNvSpPr txBox="1"/>
          <p:nvPr/>
        </p:nvSpPr>
        <p:spPr>
          <a:xfrm>
            <a:off x="2979735" y="1571209"/>
            <a:ext cx="2784737" cy="584775"/>
          </a:xfrm>
          <a:prstGeom prst="rect">
            <a:avLst/>
          </a:prstGeom>
          <a:noFill/>
        </p:spPr>
        <p:txBody>
          <a:bodyPr wrap="none" rtlCol="0">
            <a:spAutoFit/>
          </a:bodyPr>
          <a:lstStyle/>
          <a:p>
            <a:r>
              <a:rPr lang="en-VN" sz="3200" b="1" dirty="0"/>
              <a:t>Fill in the blank</a:t>
            </a:r>
          </a:p>
        </p:txBody>
      </p:sp>
      <p:sp>
        <p:nvSpPr>
          <p:cNvPr id="4" name="TextBox 3">
            <a:extLst>
              <a:ext uri="{FF2B5EF4-FFF2-40B4-BE49-F238E27FC236}">
                <a16:creationId xmlns:a16="http://schemas.microsoft.com/office/drawing/2014/main" id="{18F23777-E425-8842-85E9-B36D689376D4}"/>
              </a:ext>
            </a:extLst>
          </p:cNvPr>
          <p:cNvSpPr txBox="1"/>
          <p:nvPr/>
        </p:nvSpPr>
        <p:spPr>
          <a:xfrm>
            <a:off x="2445238" y="2473123"/>
            <a:ext cx="1387111" cy="584775"/>
          </a:xfrm>
          <a:prstGeom prst="rect">
            <a:avLst/>
          </a:prstGeom>
          <a:noFill/>
        </p:spPr>
        <p:txBody>
          <a:bodyPr wrap="none" rtlCol="0">
            <a:spAutoFit/>
          </a:bodyPr>
          <a:lstStyle/>
          <a:p>
            <a:r>
              <a:rPr lang="en-VN" sz="3200" b="1" dirty="0">
                <a:solidFill>
                  <a:srgbClr val="00B050"/>
                </a:solidFill>
              </a:rPr>
              <a:t>culture</a:t>
            </a:r>
          </a:p>
        </p:txBody>
      </p:sp>
    </p:spTree>
    <p:extLst>
      <p:ext uri="{BB962C8B-B14F-4D97-AF65-F5344CB8AC3E}">
        <p14:creationId xmlns:p14="http://schemas.microsoft.com/office/powerpoint/2010/main" val="211210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1845257" y="917716"/>
            <a:ext cx="5053694" cy="584775"/>
          </a:xfrm>
          <a:prstGeom prst="rect">
            <a:avLst/>
          </a:prstGeom>
          <a:noFill/>
        </p:spPr>
        <p:txBody>
          <a:bodyPr wrap="square">
            <a:spAutoFit/>
          </a:bodyPr>
          <a:lstStyle/>
          <a:p>
            <a:pPr algn="ctr"/>
            <a:r>
              <a:rPr lang="en-US" sz="3200" b="1" dirty="0"/>
              <a:t>Question 4:</a:t>
            </a:r>
            <a:endParaRPr lang="en-US" sz="6600" b="1" dirty="0">
              <a:cs typeface="Times New Roman" panose="02020603050405020304" pitchFamily="18" charset="0"/>
            </a:endParaRPr>
          </a:p>
        </p:txBody>
      </p:sp>
      <p:sp>
        <p:nvSpPr>
          <p:cNvPr id="8" name="TextBox 7">
            <a:extLst>
              <a:ext uri="{FF2B5EF4-FFF2-40B4-BE49-F238E27FC236}">
                <a16:creationId xmlns:a16="http://schemas.microsoft.com/office/drawing/2014/main" id="{59861D81-7C99-57BB-0CA0-8EC115F03E50}"/>
              </a:ext>
            </a:extLst>
          </p:cNvPr>
          <p:cNvSpPr txBox="1"/>
          <p:nvPr/>
        </p:nvSpPr>
        <p:spPr>
          <a:xfrm>
            <a:off x="618204" y="2431556"/>
            <a:ext cx="8756072" cy="1077218"/>
          </a:xfrm>
          <a:prstGeom prst="rect">
            <a:avLst/>
          </a:prstGeom>
          <a:noFill/>
        </p:spPr>
        <p:txBody>
          <a:bodyPr wrap="square">
            <a:spAutoFit/>
          </a:bodyPr>
          <a:lstStyle/>
          <a:p>
            <a:r>
              <a:rPr lang="en-US" sz="3200" dirty="0">
                <a:solidFill>
                  <a:srgbClr val="7030A0"/>
                </a:solidFill>
              </a:rPr>
              <a:t>Globalisation supports faster_____________ growth and quicker access to new technology.</a:t>
            </a:r>
          </a:p>
        </p:txBody>
      </p:sp>
      <p:sp>
        <p:nvSpPr>
          <p:cNvPr id="2" name="TextBox 1">
            <a:extLst>
              <a:ext uri="{FF2B5EF4-FFF2-40B4-BE49-F238E27FC236}">
                <a16:creationId xmlns:a16="http://schemas.microsoft.com/office/drawing/2014/main" id="{D2DDE58A-447B-1F42-90E5-C704138E5467}"/>
              </a:ext>
            </a:extLst>
          </p:cNvPr>
          <p:cNvSpPr txBox="1"/>
          <p:nvPr/>
        </p:nvSpPr>
        <p:spPr>
          <a:xfrm>
            <a:off x="2979735" y="1571209"/>
            <a:ext cx="2784737" cy="584775"/>
          </a:xfrm>
          <a:prstGeom prst="rect">
            <a:avLst/>
          </a:prstGeom>
          <a:noFill/>
        </p:spPr>
        <p:txBody>
          <a:bodyPr wrap="none" rtlCol="0">
            <a:spAutoFit/>
          </a:bodyPr>
          <a:lstStyle/>
          <a:p>
            <a:r>
              <a:rPr lang="en-VN" sz="3200" b="1" dirty="0"/>
              <a:t>Fill in the blank</a:t>
            </a:r>
          </a:p>
        </p:txBody>
      </p:sp>
      <p:sp>
        <p:nvSpPr>
          <p:cNvPr id="4" name="TextBox 3">
            <a:extLst>
              <a:ext uri="{FF2B5EF4-FFF2-40B4-BE49-F238E27FC236}">
                <a16:creationId xmlns:a16="http://schemas.microsoft.com/office/drawing/2014/main" id="{18F23777-E425-8842-85E9-B36D689376D4}"/>
              </a:ext>
            </a:extLst>
          </p:cNvPr>
          <p:cNvSpPr txBox="1"/>
          <p:nvPr/>
        </p:nvSpPr>
        <p:spPr>
          <a:xfrm>
            <a:off x="5764472" y="2431556"/>
            <a:ext cx="1828962" cy="584775"/>
          </a:xfrm>
          <a:prstGeom prst="rect">
            <a:avLst/>
          </a:prstGeom>
          <a:noFill/>
        </p:spPr>
        <p:txBody>
          <a:bodyPr wrap="none" rtlCol="0">
            <a:spAutoFit/>
          </a:bodyPr>
          <a:lstStyle/>
          <a:p>
            <a:r>
              <a:rPr lang="en-VN" sz="3200" b="1" dirty="0">
                <a:solidFill>
                  <a:srgbClr val="00B050"/>
                </a:solidFill>
              </a:rPr>
              <a:t>economic</a:t>
            </a:r>
          </a:p>
        </p:txBody>
      </p:sp>
    </p:spTree>
    <p:extLst>
      <p:ext uri="{BB962C8B-B14F-4D97-AF65-F5344CB8AC3E}">
        <p14:creationId xmlns:p14="http://schemas.microsoft.com/office/powerpoint/2010/main" val="158313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780696" y="791610"/>
            <a:ext cx="5960281" cy="523220"/>
          </a:xfrm>
          <a:prstGeom prst="rect">
            <a:avLst/>
          </a:prstGeom>
        </p:spPr>
        <p:txBody>
          <a:bodyPr wrap="square">
            <a:spAutoFit/>
          </a:bodyPr>
          <a:lstStyle/>
          <a:p>
            <a:pPr algn="just"/>
            <a:r>
              <a:rPr lang="en-US" sz="2800" b="1" kern="0" dirty="0">
                <a:solidFill>
                  <a:srgbClr val="000000"/>
                </a:solidFill>
                <a:effectLst/>
                <a:ea typeface="Times New Roman" panose="02020603050405020304" pitchFamily="18" charset="0"/>
              </a:rPr>
              <a:t>Work in pairs.</a:t>
            </a:r>
            <a:r>
              <a:rPr lang="en-US" sz="2800" b="1" kern="0" dirty="0">
                <a:solidFill>
                  <a:srgbClr val="000000"/>
                </a:solidFill>
                <a:effectLst/>
                <a:ea typeface="Times New Roman" panose="02020603050405020304" pitchFamily="18" charset="0"/>
                <a:cs typeface="Times New Roman" panose="02020603050405020304" pitchFamily="18" charset="0"/>
              </a:rPr>
              <a:t> </a:t>
            </a:r>
            <a:r>
              <a:rPr lang="en-US" sz="2800" b="1" kern="0" dirty="0">
                <a:solidFill>
                  <a:srgbClr val="000000"/>
                </a:solidFill>
                <a:effectLst/>
                <a:ea typeface="Times New Roman" panose="02020603050405020304" pitchFamily="18" charset="0"/>
              </a:rPr>
              <a:t>Discuss the questions:</a:t>
            </a:r>
            <a:endParaRPr lang="en-US" sz="2800" b="1" dirty="0">
              <a:cs typeface="Arial" panose="020B0604020202020204" pitchFamily="34" charset="0"/>
            </a:endParaRPr>
          </a:p>
        </p:txBody>
      </p:sp>
      <p:sp>
        <p:nvSpPr>
          <p:cNvPr id="12" name="TextBox 11">
            <a:extLst>
              <a:ext uri="{FF2B5EF4-FFF2-40B4-BE49-F238E27FC236}">
                <a16:creationId xmlns:a16="http://schemas.microsoft.com/office/drawing/2014/main" id="{E5A3AE2E-7166-C5F9-6C11-3384BED97CFA}"/>
              </a:ext>
            </a:extLst>
          </p:cNvPr>
          <p:cNvSpPr txBox="1"/>
          <p:nvPr/>
        </p:nvSpPr>
        <p:spPr>
          <a:xfrm>
            <a:off x="274149" y="1401795"/>
            <a:ext cx="8443480" cy="1493358"/>
          </a:xfrm>
          <a:prstGeom prst="rect">
            <a:avLst/>
          </a:prstGeom>
          <a:noFill/>
        </p:spPr>
        <p:txBody>
          <a:bodyPr wrap="square">
            <a:spAutoFit/>
          </a:bodyPr>
          <a:lstStyle/>
          <a:p>
            <a:pPr>
              <a:lnSpc>
                <a:spcPct val="150000"/>
              </a:lnSpc>
            </a:pPr>
            <a:r>
              <a:rPr lang="en-US" sz="3200" b="1" i="0" dirty="0">
                <a:solidFill>
                  <a:srgbClr val="E45A83"/>
                </a:solidFill>
                <a:effectLst/>
              </a:rPr>
              <a:t>1. </a:t>
            </a:r>
            <a:r>
              <a:rPr lang="en-US" sz="3200" dirty="0">
                <a:effectLst/>
              </a:rPr>
              <a:t>What is globalisation?</a:t>
            </a:r>
            <a:br>
              <a:rPr lang="en-US" sz="3200" dirty="0">
                <a:effectLst/>
              </a:rPr>
            </a:br>
            <a:r>
              <a:rPr lang="en-US" sz="3200" b="1" i="0" dirty="0">
                <a:solidFill>
                  <a:srgbClr val="E45A83"/>
                </a:solidFill>
                <a:effectLst/>
              </a:rPr>
              <a:t>2. </a:t>
            </a:r>
            <a:r>
              <a:rPr lang="en-US" sz="3200" dirty="0">
                <a:effectLst/>
              </a:rPr>
              <a:t>How does globalisation affect local cultures? </a:t>
            </a:r>
            <a:endParaRPr lang="en-US" sz="3200" dirty="0"/>
          </a:p>
        </p:txBody>
      </p:sp>
      <p:pic>
        <p:nvPicPr>
          <p:cNvPr id="1026" name="Picture 2" descr="What is Globalisation? Explain advantages, disadvantages and ...">
            <a:extLst>
              <a:ext uri="{FF2B5EF4-FFF2-40B4-BE49-F238E27FC236}">
                <a16:creationId xmlns:a16="http://schemas.microsoft.com/office/drawing/2014/main" id="{284642C0-2C05-D449-BAA7-4B0A4087B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024" y="2938362"/>
            <a:ext cx="3942508" cy="197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067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08547" y="926439"/>
            <a:ext cx="5487744" cy="927381"/>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6600" b="1" dirty="0">
                <a:solidFill>
                  <a:srgbClr val="EE8640"/>
                </a:solidFill>
              </a:rPr>
              <a:t>globalisation</a:t>
            </a:r>
            <a:r>
              <a:rPr lang="en-GB" sz="4800" b="1" dirty="0">
                <a:solidFill>
                  <a:srgbClr val="EE8640"/>
                </a:solidFill>
              </a:rPr>
              <a:t> </a:t>
            </a:r>
            <a:r>
              <a:rPr lang="en-GB" sz="4400" b="1" dirty="0">
                <a:solidFill>
                  <a:srgbClr val="EE8640"/>
                </a:solidFill>
              </a:rPr>
              <a:t>(n)</a:t>
            </a:r>
            <a:r>
              <a:rPr lang="en-GB" sz="4800" b="1" dirty="0">
                <a:solidFill>
                  <a:srgbClr val="EE8640"/>
                </a:solidFill>
              </a:rPr>
              <a:t> </a:t>
            </a:r>
            <a:endParaRPr lang="en-US" sz="4800" b="1" dirty="0">
              <a:solidFill>
                <a:srgbClr val="EE8640"/>
              </a:solidFill>
              <a:cs typeface="Calibri" panose="020F0502020204030204" pitchFamily="34" charset="0"/>
            </a:endParaRPr>
          </a:p>
        </p:txBody>
      </p:sp>
      <p:sp>
        <p:nvSpPr>
          <p:cNvPr id="2" name="Rectangle 1"/>
          <p:cNvSpPr/>
          <p:nvPr/>
        </p:nvSpPr>
        <p:spPr>
          <a:xfrm>
            <a:off x="1492294" y="2392022"/>
            <a:ext cx="3470053" cy="646331"/>
          </a:xfrm>
          <a:prstGeom prst="rect">
            <a:avLst/>
          </a:prstGeom>
        </p:spPr>
        <p:txBody>
          <a:bodyPr wrap="none">
            <a:spAutoFit/>
          </a:bodyPr>
          <a:lstStyle/>
          <a:p>
            <a:pPr marL="0" marR="0">
              <a:spcBef>
                <a:spcPts val="0"/>
              </a:spcBef>
              <a:spcAft>
                <a:spcPts val="0"/>
              </a:spcAft>
            </a:pPr>
            <a:r>
              <a:rPr lang="en-US" sz="36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/ˌ</a:t>
            </a:r>
            <a:r>
              <a:rPr lang="en-US" sz="3600"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ɡləʊbəlaɪˈzeɪʃn</a:t>
            </a:r>
            <a:r>
              <a:rPr lang="en-US" sz="36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9" name="globalization__gb_4.mp3">
            <a:hlinkClick r:id="" action="ppaction://media"/>
            <a:extLst>
              <a:ext uri="{FF2B5EF4-FFF2-40B4-BE49-F238E27FC236}">
                <a16:creationId xmlns:a16="http://schemas.microsoft.com/office/drawing/2014/main" id="{395CBCD3-7E7C-B26B-D7D8-D1CFFEB67B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1768" y="2454130"/>
            <a:ext cx="588295" cy="588295"/>
          </a:xfrm>
          <a:prstGeom prst="rect">
            <a:avLst/>
          </a:prstGeom>
          <a:noFill/>
          <a:ln>
            <a:noFill/>
          </a:ln>
        </p:spPr>
      </p:pic>
      <p:pic>
        <p:nvPicPr>
          <p:cNvPr id="1026" name="Picture 2" descr="The globalisation of mistrust - SKEMA ThinkForward">
            <a:extLst>
              <a:ext uri="{FF2B5EF4-FFF2-40B4-BE49-F238E27FC236}">
                <a16:creationId xmlns:a16="http://schemas.microsoft.com/office/drawing/2014/main" id="{CC9F364B-E15E-8242-A9FB-95F97CDE1C3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86809" y="1367961"/>
            <a:ext cx="3011890" cy="18041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B947870-5D87-2F6B-567B-8622D5E47788}"/>
              </a:ext>
            </a:extLst>
          </p:cNvPr>
          <p:cNvSpPr txBox="1"/>
          <p:nvPr/>
        </p:nvSpPr>
        <p:spPr>
          <a:xfrm>
            <a:off x="208547" y="3306099"/>
            <a:ext cx="8590152" cy="1692771"/>
          </a:xfrm>
          <a:prstGeom prst="rect">
            <a:avLst/>
          </a:prstGeom>
          <a:noFill/>
        </p:spPr>
        <p:txBody>
          <a:bodyPr wrap="square" rtlCol="0">
            <a:spAutoFit/>
          </a:bodyPr>
          <a:lstStyle/>
          <a:p>
            <a:r>
              <a:rPr lang="en-US" sz="2600" dirty="0"/>
              <a:t>the fact that different cultures and economic systems around the world are becoming connected and similar to each other because of the influence of large multinational companies and of improved communication</a:t>
            </a:r>
          </a:p>
        </p:txBody>
      </p:sp>
    </p:spTree>
    <p:extLst>
      <p:ext uri="{BB962C8B-B14F-4D97-AF65-F5344CB8AC3E}">
        <p14:creationId xmlns:p14="http://schemas.microsoft.com/office/powerpoint/2010/main" val="20969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697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2214</TotalTime>
  <Words>1074</Words>
  <Application>Microsoft Office PowerPoint</Application>
  <PresentationFormat>On-screen Show (16:9)</PresentationFormat>
  <Paragraphs>165</Paragraphs>
  <Slides>23</Slides>
  <Notes>9</Notes>
  <HiddenSlides>0</HiddenSlides>
  <MMClips>7</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Bookman Old Style</vt:lpstr>
      <vt:lpstr>Calibri</vt:lpstr>
      <vt:lpstr>Calibri Light</vt:lpstr>
      <vt:lpstr>Montserrat Medium</vt:lpstr>
      <vt:lpstr>Myriad Pro</vt:lpstr>
      <vt:lpstr>Times New Roman</vt:lpstr>
      <vt:lpstr>UTM Facebook K&amp;T</vt:lpstr>
      <vt:lpstr>UTMFacebookK&amp;TBold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HUNG MRS</cp:lastModifiedBy>
  <cp:revision>99</cp:revision>
  <dcterms:created xsi:type="dcterms:W3CDTF">2020-12-09T02:04:09Z</dcterms:created>
  <dcterms:modified xsi:type="dcterms:W3CDTF">2024-10-12T09:38:45Z</dcterms:modified>
</cp:coreProperties>
</file>