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4" r:id="rId2"/>
    <p:sldId id="273" r:id="rId3"/>
    <p:sldId id="336" r:id="rId4"/>
    <p:sldId id="338" r:id="rId5"/>
    <p:sldId id="339" r:id="rId6"/>
    <p:sldId id="340" r:id="rId7"/>
    <p:sldId id="341" r:id="rId8"/>
    <p:sldId id="342" r:id="rId9"/>
    <p:sldId id="343" r:id="rId10"/>
    <p:sldId id="332" r:id="rId11"/>
    <p:sldId id="344" r:id="rId12"/>
    <p:sldId id="345" r:id="rId13"/>
    <p:sldId id="346" r:id="rId14"/>
    <p:sldId id="347" r:id="rId15"/>
    <p:sldId id="333" r:id="rId16"/>
    <p:sldId id="334" r:id="rId17"/>
    <p:sldId id="335" r:id="rId18"/>
    <p:sldId id="348" r:id="rId19"/>
    <p:sldId id="349" r:id="rId20"/>
    <p:sldId id="350" r:id="rId21"/>
    <p:sldId id="325" r:id="rId22"/>
    <p:sldId id="31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883"/>
    <a:srgbClr val="FFCCFF"/>
    <a:srgbClr val="A493C6"/>
    <a:srgbClr val="D0DEEC"/>
    <a:srgbClr val="6593C3"/>
    <a:srgbClr val="E45983"/>
    <a:srgbClr val="F7DADE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6" autoAdjust="0"/>
    <p:restoredTop sz="93818" autoAdjust="0"/>
  </p:normalViewPr>
  <p:slideViewPr>
    <p:cSldViewPr snapToGrid="0" showGuides="1">
      <p:cViewPr varScale="1">
        <p:scale>
          <a:sx n="78" d="100"/>
          <a:sy n="78" d="100"/>
        </p:scale>
        <p:origin x="60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i-giadinh.vnecdn.net/2023/04/16/Buoc-11-Thanh-pham-11-7068-168163616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vinmec-prod.s3.amazonaws.com/images/20210317_143609_055773_sushi.max-1800x180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A multicultural world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GETTING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EF6330"/>
                </a:solidFill>
                <a:effectLst/>
              </a:rPr>
              <a:t>At the International Cultural Festival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96363" y="853846"/>
            <a:ext cx="6757467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cultural diversity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728" y="3329602"/>
            <a:ext cx="434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600" dirty="0"/>
              <a:t>the quality of diverse or different cultures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009" y="2555657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/ˈkʌltʃərəl daɪˈvɜːsəti/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122" name="Picture 2" descr="Thoughts on Cultural Diversity - Diversity Focus">
            <a:extLst>
              <a:ext uri="{FF2B5EF4-FFF2-40B4-BE49-F238E27FC236}">
                <a16:creationId xmlns:a16="http://schemas.microsoft.com/office/drawing/2014/main" id="{68939173-472B-974F-99A9-79EC1449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52" y="2245570"/>
            <a:ext cx="3726238" cy="23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ltural diversity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905" y="2685830"/>
            <a:ext cx="424465" cy="4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4" y="1008692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cuisine</a:t>
            </a:r>
            <a:r>
              <a:rPr lang="en-US" sz="4800" b="1" dirty="0">
                <a:solidFill>
                  <a:schemeClr val="accent2"/>
                </a:solidFill>
              </a:rPr>
              <a:t>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959" y="3526499"/>
            <a:ext cx="434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/>
              <a:t>a style of cooking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33467" y="2451386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VN" sz="4000" b="1" ker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kwɪˈziːn</a:t>
            </a:r>
            <a:r>
              <a:rPr lang="en-US" sz="4000" b="1" ker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nternational Cuisine Images – Browse 48,105 Stock Photos, Vectors, and  Video | Adobe Stock">
            <a:extLst>
              <a:ext uri="{FF2B5EF4-FFF2-40B4-BE49-F238E27FC236}">
                <a16:creationId xmlns:a16="http://schemas.microsoft.com/office/drawing/2014/main" id="{D5BE3053-9283-6B49-A64D-E35E9D2C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1436094"/>
            <a:ext cx="3904966" cy="249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isine" descr="cuisine">
            <a:hlinkClick r:id="" action="ppaction://media"/>
            <a:extLst>
              <a:ext uri="{FF2B5EF4-FFF2-40B4-BE49-F238E27FC236}">
                <a16:creationId xmlns:a16="http://schemas.microsoft.com/office/drawing/2014/main" id="{C3730817-7837-8444-97B8-A59160C4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884" y="2520095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653" y="930076"/>
            <a:ext cx="5131423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autograph</a:t>
            </a:r>
            <a:r>
              <a:rPr lang="en-US" sz="4800" b="1" dirty="0">
                <a:solidFill>
                  <a:schemeClr val="accent2"/>
                </a:solidFill>
              </a:rPr>
              <a:t>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791" y="3456881"/>
            <a:ext cx="5126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signature (= your name written by yourself), especially of a famous person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33014" y="2489926"/>
            <a:ext cx="3135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3600" b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ˈɔːtəɡrɑːf</a:t>
            </a: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7170" name="Picture 2" descr="What is the point of getting a celebrity's autograph? - Quora">
            <a:extLst>
              <a:ext uri="{FF2B5EF4-FFF2-40B4-BE49-F238E27FC236}">
                <a16:creationId xmlns:a16="http://schemas.microsoft.com/office/drawing/2014/main" id="{A9BAD4B6-612C-3C4C-9161-AC82B612E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8617" r="6240" b="30168"/>
          <a:stretch/>
        </p:blipFill>
        <p:spPr bwMode="auto">
          <a:xfrm>
            <a:off x="4808661" y="2105874"/>
            <a:ext cx="4335339" cy="14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tograph" descr="autograph">
            <a:hlinkClick r:id="" action="ppaction://media"/>
            <a:extLst>
              <a:ext uri="{FF2B5EF4-FFF2-40B4-BE49-F238E27FC236}">
                <a16:creationId xmlns:a16="http://schemas.microsoft.com/office/drawing/2014/main" id="{426F4DEE-D4E9-9549-A652-6A2C765E1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5120" y="2513109"/>
            <a:ext cx="647066" cy="6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5492" y="994315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booth</a:t>
            </a:r>
            <a:r>
              <a:rPr lang="en-US" sz="4800" b="1" dirty="0">
                <a:solidFill>
                  <a:schemeClr val="accent2"/>
                </a:solidFill>
              </a:rPr>
              <a:t>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871" y="3224355"/>
            <a:ext cx="4344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small space like a box that a person can go into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3126" y="2353924"/>
            <a:ext cx="145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VN" sz="3600" b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buːð/</a:t>
            </a:r>
            <a:endParaRPr lang="en-VN" sz="3600" b="1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194" name="Picture 2" descr="Công dụng và hiệu quả của booth quảng cáo">
            <a:extLst>
              <a:ext uri="{FF2B5EF4-FFF2-40B4-BE49-F238E27FC236}">
                <a16:creationId xmlns:a16="http://schemas.microsoft.com/office/drawing/2014/main" id="{C25FB8E1-F9FF-844D-87E0-4A9729C1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04" y="1770497"/>
            <a:ext cx="3596469" cy="23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ooth" descr="booth">
            <a:hlinkClick r:id="" action="ppaction://media"/>
            <a:extLst>
              <a:ext uri="{FF2B5EF4-FFF2-40B4-BE49-F238E27FC236}">
                <a16:creationId xmlns:a16="http://schemas.microsoft.com/office/drawing/2014/main" id="{2A35CB13-E2A7-5045-8171-A08F72BFD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359" y="2415479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43641" y="936741"/>
            <a:ext cx="4992867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tug of war </a:t>
            </a:r>
            <a:r>
              <a:rPr lang="en-US" sz="4800" b="1" dirty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138" y="3219121"/>
            <a:ext cx="8043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/>
              <a:t>a type of sport in which two teams show their strength by pulling against each other at the opposite ends of a rope, and each team tries to pull the other over a line on the ground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417491" y="2361142"/>
            <a:ext cx="2749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/ˌtʌɡ əv ˈwɔːr/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218" name="Picture 2" descr="Tug Of War Vector Art, Icons, and Graphics for Free Download">
            <a:extLst>
              <a:ext uri="{FF2B5EF4-FFF2-40B4-BE49-F238E27FC236}">
                <a16:creationId xmlns:a16="http://schemas.microsoft.com/office/drawing/2014/main" id="{3525F05F-974B-7348-A28B-30A7F1E0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08" y="1457400"/>
            <a:ext cx="3375479" cy="14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pd28509" descr="epd28509">
            <a:hlinkClick r:id="" action="ppaction://media"/>
            <a:extLst>
              <a:ext uri="{FF2B5EF4-FFF2-40B4-BE49-F238E27FC236}">
                <a16:creationId xmlns:a16="http://schemas.microsoft.com/office/drawing/2014/main" id="{00E1C43B-1E7E-554B-9705-714596E6B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41" y="2344470"/>
            <a:ext cx="710348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12767"/>
              </p:ext>
            </p:extLst>
          </p:nvPr>
        </p:nvGraphicFramePr>
        <p:xfrm>
          <a:off x="0" y="646745"/>
          <a:ext cx="9144000" cy="45311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9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218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cultural diversity (n) 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/ˈkʌltʃərəl daɪˈvɜːsə</a:t>
                      </a:r>
                      <a:r>
                        <a:rPr lang="en-GB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i/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 dirty="0">
                          <a:solidFill>
                            <a:srgbClr val="20212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quality of diverse or different cultures</a:t>
                      </a:r>
                      <a:endParaRPr lang="en-VN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đa dạng văn hoá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cuisine (n)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/kwɪˈziːn/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style of cooking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ẩm thực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751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autograph (n)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/ˈɔːtəɡrɑːf/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signature (= your name written by yourself), especially of a famous person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 kí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22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booth (n)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/buːð/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a small space like a box that a person can go into</a:t>
                      </a:r>
                    </a:p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 hàng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9742"/>
                  </a:ext>
                </a:extLst>
              </a:tr>
              <a:tr h="1123410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tug of war</a:t>
                      </a:r>
                      <a:r>
                        <a:rPr lang="en-GB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/ˌtʌɡ əv ˈwɔːr/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type of sport in which two teams show their strength by pulling against each other at the opposite ends of a rope, and each team tries to pull the other over a line on the ground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VN" sz="1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 co</a:t>
                      </a:r>
                      <a:endParaRPr lang="en-VN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43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78044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0871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80696" y="708710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3" b="99543" l="4493" r="100000">
                        <a14:backgroundMark x1="11159" y1="56164" x2="11014" y2="61948"/>
                        <a14:backgroundMark x1="20290" y1="78387" x2="20290" y2="78387"/>
                        <a14:backgroundMark x1="14928" y1="15373" x2="23333" y2="16743"/>
                        <a14:backgroundMark x1="40435" y1="14155" x2="45797" y2="14612"/>
                        <a14:backgroundMark x1="30145" y1="35312" x2="30000" y2="38508"/>
                        <a14:backgroundMark x1="98261" y1="34247" x2="98261" y2="21309"/>
                        <a14:backgroundMark x1="98406" y1="14612" x2="95797" y2="32268"/>
                        <a14:backgroundMark x1="52029" y1="54795" x2="52319" y2="61035"/>
                        <a14:backgroundMark x1="61739" y1="39269" x2="63333" y2="39574"/>
                      </a14:backgroundRemoval>
                    </a14:imgEffect>
                  </a14:imgLayer>
                </a14:imgProps>
              </a:ext>
            </a:extLst>
          </a:blip>
          <a:srcRect l="4181" t="4084" b="1170"/>
          <a:stretch/>
        </p:blipFill>
        <p:spPr>
          <a:xfrm>
            <a:off x="4808022" y="1085237"/>
            <a:ext cx="4102373" cy="3862426"/>
          </a:xfrm>
          <a:prstGeom prst="rect">
            <a:avLst/>
          </a:prstGeom>
        </p:spPr>
      </p:pic>
      <p:pic>
        <p:nvPicPr>
          <p:cNvPr id="8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553" y="96941"/>
            <a:ext cx="514827" cy="5148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128" y="874486"/>
            <a:ext cx="51026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200"/>
              </a:spcBef>
            </a:pPr>
            <a:r>
              <a:rPr lang="en-US" sz="2400">
                <a:solidFill>
                  <a:srgbClr val="000000"/>
                </a:solidFill>
              </a:rPr>
              <a:t>1. What can you see in the first photo?</a:t>
            </a:r>
            <a:endParaRPr lang="en-US" sz="2400"/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000000"/>
                </a:solidFill>
              </a:rPr>
              <a:t>2. What does the second picture show?</a:t>
            </a:r>
            <a:endParaRPr lang="en-US" sz="2400"/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000000"/>
                </a:solidFill>
              </a:rPr>
              <a:t>3. Where can you buy those souvenirs?</a:t>
            </a:r>
            <a:endParaRPr lang="en-US" sz="2400"/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000000"/>
                </a:solidFill>
              </a:rPr>
              <a:t>4. Who are the speakers?</a:t>
            </a:r>
          </a:p>
          <a:p>
            <a:pPr>
              <a:lnSpc>
                <a:spcPct val="250000"/>
              </a:lnSpc>
            </a:pP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10128" y="1700508"/>
            <a:ext cx="460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a bowl of kimchi, bun cha, rice cake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128" y="2621666"/>
            <a:ext cx="460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some teenagers playing tug-of-war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128" y="3544986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England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128" y="4485998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B050"/>
                </a:solidFill>
              </a:rPr>
              <a:t>Nam, Mai and Linda</a:t>
            </a: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79489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763737" y="694731"/>
            <a:ext cx="8029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Read the conversation again and complete the table</a:t>
            </a:r>
            <a:r>
              <a:rPr lang="en-US" sz="2200" b="1">
                <a:effectLst/>
              </a:rPr>
              <a:t>. Use </a:t>
            </a:r>
            <a:r>
              <a:rPr lang="en-US" sz="2200" b="1" dirty="0">
                <a:effectLst/>
              </a:rPr>
              <a:t>no more than THREE words for each blank.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BBA70-E5E3-153A-14C5-D72902A5E6D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B1E909B-9522-2DA4-404D-5DE566091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87998"/>
              </p:ext>
            </p:extLst>
          </p:nvPr>
        </p:nvGraphicFramePr>
        <p:xfrm>
          <a:off x="135171" y="1361201"/>
          <a:ext cx="9008829" cy="364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09">
                  <a:extLst>
                    <a:ext uri="{9D8B030D-6E8A-4147-A177-3AD203B41FA5}">
                      <a16:colId xmlns:a16="http://schemas.microsoft.com/office/drawing/2014/main" val="1639857844"/>
                    </a:ext>
                  </a:extLst>
                </a:gridCol>
                <a:gridCol w="2895060">
                  <a:extLst>
                    <a:ext uri="{9D8B030D-6E8A-4147-A177-3AD203B41FA5}">
                      <a16:colId xmlns:a16="http://schemas.microsoft.com/office/drawing/2014/main" val="2761202872"/>
                    </a:ext>
                  </a:extLst>
                </a:gridCol>
                <a:gridCol w="4360460">
                  <a:extLst>
                    <a:ext uri="{9D8B030D-6E8A-4147-A177-3AD203B41FA5}">
                      <a16:colId xmlns:a16="http://schemas.microsoft.com/office/drawing/2014/main" val="3644819286"/>
                    </a:ext>
                  </a:extLst>
                </a:gridCol>
              </a:tblGrid>
              <a:tr h="38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to try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to do or buy 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65279"/>
                  </a:ext>
                </a:extLst>
              </a:tr>
              <a:tr h="483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 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_________ 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65047"/>
                  </a:ext>
                </a:extLst>
              </a:tr>
              <a:tr h="881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kimchi,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tteokbokki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600" dirty="0">
                        <a:effectLst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a </a:t>
                      </a: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K-pop (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___________</a:t>
                      </a:r>
                      <a:b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 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3037"/>
                  </a:ext>
                </a:extLst>
              </a:tr>
              <a:tr h="881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Britain </a:t>
                      </a:r>
                      <a:endParaRPr lang="en-US" sz="2600" dirty="0">
                        <a:effectLst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____________ </a:t>
                      </a:r>
                      <a:endParaRPr lang="en-US" sz="2600" dirty="0">
                        <a:effectLst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 souvenirs </a:t>
                      </a:r>
                      <a:endParaRPr lang="en-US" sz="2600" dirty="0">
                        <a:effectLst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63728"/>
                  </a:ext>
                </a:extLst>
              </a:tr>
              <a:tr h="988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rolls</a:t>
                      </a: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_________ 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games</a:t>
                      </a:r>
                      <a:r>
                        <a:rPr lang="en-US" sz="26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(tug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war, bamboo dancing) </a:t>
                      </a:r>
                      <a:endParaRPr lang="en-US" sz="26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03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9EC5F9-5F20-654A-BB1B-83B679D490C1}"/>
              </a:ext>
            </a:extLst>
          </p:cNvPr>
          <p:cNvSpPr txBox="1"/>
          <p:nvPr/>
        </p:nvSpPr>
        <p:spPr>
          <a:xfrm>
            <a:off x="2331754" y="1778646"/>
            <a:ext cx="1183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sushi	</a:t>
            </a:r>
            <a:r>
              <a:rPr lang="en-VN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D3CDC-3336-7040-A0E7-18A96F4CD5E8}"/>
              </a:ext>
            </a:extLst>
          </p:cNvPr>
          <p:cNvSpPr txBox="1"/>
          <p:nvPr/>
        </p:nvSpPr>
        <p:spPr>
          <a:xfrm>
            <a:off x="7025097" y="2271089"/>
            <a:ext cx="211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 / singers</a:t>
            </a:r>
            <a:endParaRPr lang="en-V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F1EB1-2804-AD45-A47F-D72F13649AA8}"/>
              </a:ext>
            </a:extLst>
          </p:cNvPr>
          <p:cNvSpPr txBox="1"/>
          <p:nvPr/>
        </p:nvSpPr>
        <p:spPr>
          <a:xfrm>
            <a:off x="2395896" y="3128472"/>
            <a:ext cx="3029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 and chips</a:t>
            </a:r>
            <a:r>
              <a:rPr lang="en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VN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6CC5E-8213-CA4D-891F-24F0579789D5}"/>
              </a:ext>
            </a:extLst>
          </p:cNvPr>
          <p:cNvSpPr txBox="1"/>
          <p:nvPr/>
        </p:nvSpPr>
        <p:spPr>
          <a:xfrm>
            <a:off x="2532918" y="4406158"/>
            <a:ext cx="21066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 cha</a:t>
            </a:r>
            <a:r>
              <a:rPr lang="en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VN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D3CDC-3336-7040-A0E7-18A96F4CD5E8}"/>
              </a:ext>
            </a:extLst>
          </p:cNvPr>
          <p:cNvSpPr txBox="1"/>
          <p:nvPr/>
        </p:nvSpPr>
        <p:spPr>
          <a:xfrm>
            <a:off x="4882003" y="2651204"/>
            <a:ext cx="276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get autographs</a:t>
            </a:r>
            <a:endParaRPr lang="en-V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788216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780696" y="716491"/>
            <a:ext cx="8029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Find words and a phrase in </a:t>
            </a:r>
            <a:r>
              <a:rPr lang="en-US" sz="2400" b="1" dirty="0">
                <a:solidFill>
                  <a:srgbClr val="7760A8"/>
                </a:solidFill>
                <a:effectLst/>
              </a:rPr>
              <a:t>1 </a:t>
            </a:r>
            <a:r>
              <a:rPr lang="en-US" sz="2400" b="1" dirty="0">
                <a:effectLst/>
              </a:rPr>
              <a:t>that have the same or similar meaning to the following words and phrases.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64DB1-7272-BDE8-62EF-A10A3E3D21E1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0AC695-5FF6-5AA4-D3D8-32C4F5940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01700"/>
              </p:ext>
            </p:extLst>
          </p:nvPr>
        </p:nvGraphicFramePr>
        <p:xfrm>
          <a:off x="490085" y="1780718"/>
          <a:ext cx="7561278" cy="289494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80639">
                  <a:extLst>
                    <a:ext uri="{9D8B030D-6E8A-4147-A177-3AD203B41FA5}">
                      <a16:colId xmlns:a16="http://schemas.microsoft.com/office/drawing/2014/main" val="2244335472"/>
                    </a:ext>
                  </a:extLst>
                </a:gridCol>
                <a:gridCol w="3780639">
                  <a:extLst>
                    <a:ext uri="{9D8B030D-6E8A-4147-A177-3AD203B41FA5}">
                      <a16:colId xmlns:a16="http://schemas.microsoft.com/office/drawing/2014/main" val="3068441837"/>
                    </a:ext>
                  </a:extLst>
                </a:gridCol>
              </a:tblGrid>
              <a:tr h="68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rgbClr val="E65883"/>
                          </a:solidFill>
                          <a:effectLst/>
                        </a:rPr>
                        <a:t>1. </a:t>
                      </a:r>
                      <a:r>
                        <a:rPr lang="en-US" sz="3000" b="0" kern="1200" dirty="0">
                          <a:solidFill>
                            <a:schemeClr val="tx1"/>
                          </a:solidFill>
                          <a:effectLst/>
                        </a:rPr>
                        <a:t>variety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884042"/>
                  </a:ext>
                </a:extLst>
              </a:tr>
              <a:tr h="689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rgbClr val="E65883"/>
                          </a:solidFill>
                          <a:effectLst/>
                        </a:rPr>
                        <a:t>2. </a:t>
                      </a:r>
                      <a:r>
                        <a:rPr lang="en-US" sz="3000" b="0" kern="1200" dirty="0">
                          <a:solidFill>
                            <a:schemeClr val="tx1"/>
                          </a:solidFill>
                          <a:effectLst/>
                        </a:rPr>
                        <a:t>a style of cooking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37638"/>
                  </a:ext>
                </a:extLst>
              </a:tr>
              <a:tr h="741308">
                <a:tc>
                  <a:txBody>
                    <a:bodyPr/>
                    <a:lstStyle/>
                    <a:p>
                      <a:r>
                        <a:rPr lang="en-US" sz="3000" b="1" kern="1200" dirty="0">
                          <a:solidFill>
                            <a:srgbClr val="E65883"/>
                          </a:solidFill>
                          <a:effectLst/>
                        </a:rPr>
                        <a:t>3. </a:t>
                      </a:r>
                      <a:r>
                        <a:rPr lang="en-US" sz="3000" b="0" kern="1200" dirty="0">
                          <a:solidFill>
                            <a:schemeClr val="tx1"/>
                          </a:solidFill>
                          <a:effectLst/>
                        </a:rPr>
                        <a:t>tasty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66713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r>
                        <a:rPr lang="en-US" sz="3000" b="1" kern="1200" dirty="0">
                          <a:solidFill>
                            <a:srgbClr val="E65883"/>
                          </a:solidFill>
                          <a:effectLst/>
                        </a:rPr>
                        <a:t>4. </a:t>
                      </a:r>
                      <a:r>
                        <a:rPr lang="en-US" sz="3000" b="0" kern="1200" dirty="0">
                          <a:solidFill>
                            <a:schemeClr val="tx1"/>
                          </a:solidFill>
                          <a:effectLst/>
                        </a:rPr>
                        <a:t>interesting places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58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575918-ABEE-B54E-9F57-26237E622CDC}"/>
              </a:ext>
            </a:extLst>
          </p:cNvPr>
          <p:cNvSpPr txBox="1"/>
          <p:nvPr/>
        </p:nvSpPr>
        <p:spPr>
          <a:xfrm>
            <a:off x="5302742" y="1897522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diversity</a:t>
            </a:r>
            <a:r>
              <a:rPr lang="en-VN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BBB8B-6558-D540-B4E2-5A32E162D5A6}"/>
              </a:ext>
            </a:extLst>
          </p:cNvPr>
          <p:cNvSpPr txBox="1"/>
          <p:nvPr/>
        </p:nvSpPr>
        <p:spPr>
          <a:xfrm>
            <a:off x="5302742" y="2549268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cuisine</a:t>
            </a:r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03F9A-D229-5040-95D3-A9354869DB82}"/>
              </a:ext>
            </a:extLst>
          </p:cNvPr>
          <p:cNvSpPr txBox="1"/>
          <p:nvPr/>
        </p:nvSpPr>
        <p:spPr>
          <a:xfrm>
            <a:off x="5302742" y="3249382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elicious	</a:t>
            </a:r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B2CC1-FF32-8442-B9B1-900B25385FED}"/>
              </a:ext>
            </a:extLst>
          </p:cNvPr>
          <p:cNvSpPr txBox="1"/>
          <p:nvPr/>
        </p:nvSpPr>
        <p:spPr>
          <a:xfrm>
            <a:off x="5302742" y="4017932"/>
            <a:ext cx="187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attractions </a:t>
            </a:r>
          </a:p>
        </p:txBody>
      </p:sp>
    </p:spTree>
    <p:extLst>
      <p:ext uri="{BB962C8B-B14F-4D97-AF65-F5344CB8AC3E}">
        <p14:creationId xmlns:p14="http://schemas.microsoft.com/office/powerpoint/2010/main" val="2907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C47376-FB9C-5215-EC60-31592CDF0D69}"/>
              </a:ext>
            </a:extLst>
          </p:cNvPr>
          <p:cNvSpPr txBox="1"/>
          <p:nvPr/>
        </p:nvSpPr>
        <p:spPr>
          <a:xfrm>
            <a:off x="211179" y="1538836"/>
            <a:ext cx="862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65883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Nam took Mai and Linda </a:t>
            </a:r>
            <a:r>
              <a:rPr lang="en-US" sz="2800">
                <a:effectLst/>
              </a:rPr>
              <a:t>to </a:t>
            </a:r>
            <a:r>
              <a:rPr lang="en-US" sz="2800">
                <a:solidFill>
                  <a:srgbClr val="6B6D70"/>
                </a:solidFill>
                <a:effectLst/>
              </a:rPr>
              <a:t>_____ </a:t>
            </a:r>
            <a:r>
              <a:rPr lang="en-US" sz="2800" dirty="0">
                <a:effectLst/>
              </a:rPr>
              <a:t>International Cultural Festival in Ha </a:t>
            </a:r>
            <a:r>
              <a:rPr lang="en-US" sz="2800" dirty="0" err="1">
                <a:effectLst/>
              </a:rPr>
              <a:t>Noi</a:t>
            </a:r>
            <a:r>
              <a:rPr lang="en-US" sz="2800" dirty="0">
                <a:effectLst/>
              </a:rPr>
              <a:t>. </a:t>
            </a:r>
          </a:p>
          <a:p>
            <a:r>
              <a:rPr lang="en-US" sz="2800" b="1" dirty="0">
                <a:solidFill>
                  <a:srgbClr val="E65883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Tasting food from different countries is a way to learn </a:t>
            </a:r>
            <a:r>
              <a:rPr lang="en-US" sz="2800">
                <a:effectLst/>
              </a:rPr>
              <a:t>about </a:t>
            </a:r>
            <a:r>
              <a:rPr lang="en-US" sz="2800">
                <a:solidFill>
                  <a:srgbClr val="6B6D70"/>
                </a:solidFill>
                <a:effectLst/>
              </a:rPr>
              <a:t>_____ </a:t>
            </a:r>
            <a:r>
              <a:rPr lang="en-US" sz="2800" dirty="0">
                <a:effectLst/>
              </a:rPr>
              <a:t>cultural diversity. </a:t>
            </a:r>
          </a:p>
          <a:p>
            <a:r>
              <a:rPr lang="en-US" sz="2800" b="1" dirty="0">
                <a:solidFill>
                  <a:srgbClr val="E65883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Nam tells his friends </a:t>
            </a:r>
            <a:r>
              <a:rPr lang="en-US" sz="2800">
                <a:effectLst/>
              </a:rPr>
              <a:t>that </a:t>
            </a:r>
            <a:r>
              <a:rPr lang="en-US" sz="2800">
                <a:solidFill>
                  <a:srgbClr val="6B6D70"/>
                </a:solidFill>
                <a:effectLst/>
              </a:rPr>
              <a:t>____ </a:t>
            </a:r>
            <a:r>
              <a:rPr lang="en-US" sz="2800" dirty="0">
                <a:effectLst/>
              </a:rPr>
              <a:t>famous K-pop group will be at the Korean booth. </a:t>
            </a:r>
          </a:p>
          <a:p>
            <a:r>
              <a:rPr lang="en-US" sz="2800" b="1" dirty="0">
                <a:solidFill>
                  <a:srgbClr val="E65883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The Vietnamese booth </a:t>
            </a:r>
            <a:r>
              <a:rPr lang="en-US" sz="2800">
                <a:effectLst/>
              </a:rPr>
              <a:t>is </a:t>
            </a:r>
            <a:r>
              <a:rPr lang="en-US" sz="2800">
                <a:solidFill>
                  <a:srgbClr val="6B6D70"/>
                </a:solidFill>
                <a:effectLst/>
              </a:rPr>
              <a:t>____ </a:t>
            </a:r>
            <a:r>
              <a:rPr lang="en-US" sz="2800" dirty="0">
                <a:effectLst/>
              </a:rPr>
              <a:t>open booth, and is very big.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03326" y="708710"/>
            <a:ext cx="8029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Complete the sentences based on the conversation. use the correct article (</a:t>
            </a:r>
            <a:r>
              <a:rPr lang="en-US" sz="2400" b="1" i="1" dirty="0">
                <a:effectLst/>
              </a:rPr>
              <a:t>a, an, the</a:t>
            </a:r>
            <a:r>
              <a:rPr lang="en-US" sz="2400" b="1" dirty="0">
                <a:effectLst/>
              </a:rPr>
              <a:t>) or ∅ (no article).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EBB04-19F2-2014-98E7-7A7015748B8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85694-2A38-5D48-947D-37D71C241CA4}"/>
              </a:ext>
            </a:extLst>
          </p:cNvPr>
          <p:cNvSpPr txBox="1"/>
          <p:nvPr/>
        </p:nvSpPr>
        <p:spPr>
          <a:xfrm>
            <a:off x="4705862" y="1538836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D944D-758A-6546-B69C-67046C6F3112}"/>
              </a:ext>
            </a:extLst>
          </p:cNvPr>
          <p:cNvSpPr txBox="1"/>
          <p:nvPr/>
        </p:nvSpPr>
        <p:spPr>
          <a:xfrm>
            <a:off x="1469133" y="280674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∅</a:t>
            </a:r>
            <a:endParaRPr lang="en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DAEC0-C735-2C41-BE3C-4671A0267455}"/>
              </a:ext>
            </a:extLst>
          </p:cNvPr>
          <p:cNvSpPr txBox="1"/>
          <p:nvPr/>
        </p:nvSpPr>
        <p:spPr>
          <a:xfrm>
            <a:off x="4428382" y="323582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FB87-0AA6-B541-AD64-F66DDA8D3D19}"/>
              </a:ext>
            </a:extLst>
          </p:cNvPr>
          <p:cNvSpPr txBox="1"/>
          <p:nvPr/>
        </p:nvSpPr>
        <p:spPr>
          <a:xfrm>
            <a:off x="4408360" y="4121905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6527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37015" y="2280947"/>
            <a:ext cx="5135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Game: What is this? </a:t>
            </a:r>
            <a:endParaRPr lang="en-US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6799" y="719186"/>
            <a:ext cx="81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Design a poster to </a:t>
            </a:r>
            <a:r>
              <a:rPr lang="en-VN" sz="3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introduce </a:t>
            </a:r>
            <a:br>
              <a:rPr lang="en-GB" sz="3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VN" sz="3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32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</a:t>
            </a:r>
            <a:r>
              <a:rPr lang="en-GB" sz="3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Cultural Festival</a:t>
            </a:r>
            <a:r>
              <a:rPr lang="en-GB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International Cultural Festival | Global Engagement Office">
            <a:extLst>
              <a:ext uri="{FF2B5EF4-FFF2-40B4-BE49-F238E27FC236}">
                <a16:creationId xmlns:a16="http://schemas.microsoft.com/office/drawing/2014/main" id="{ECC9DCDC-F6E4-F04A-9F27-6EF04B31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3" y="2029033"/>
            <a:ext cx="5578123" cy="27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9" y="921074"/>
            <a:ext cx="2649642" cy="40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592218" y="1565504"/>
            <a:ext cx="8324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</a:t>
            </a:r>
            <a:r>
              <a:rPr lang="en-VN" sz="2800" dirty="0"/>
              <a:t>the topic </a:t>
            </a:r>
            <a:r>
              <a:rPr lang="en-VN" sz="2800" i="1" dirty="0"/>
              <a:t>A multicultural world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for specific information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article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for the project in Lesson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163536" y="646743"/>
            <a:ext cx="5135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DDD58-11F2-DAAC-B9FA-477BF411BC51}"/>
              </a:ext>
            </a:extLst>
          </p:cNvPr>
          <p:cNvSpPr txBox="1"/>
          <p:nvPr/>
        </p:nvSpPr>
        <p:spPr>
          <a:xfrm>
            <a:off x="380138" y="1293485"/>
            <a:ext cx="8556954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in two teams.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6 pictures of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signature dishes of Viet Nam, Japan and Korea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Only one student from each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 sees a picture. </a:t>
            </a: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your own words to describe the food.</a:t>
            </a:r>
          </a:p>
          <a:p>
            <a:pPr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Others guess the name of the food.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If the answer is correct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for your team.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If the answer is incorrect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chance to answer is transferred to the other team.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200"/>
              </a:spcBef>
              <a:spcAft>
                <a:spcPts val="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The team having more points is the winner of the </a:t>
            </a:r>
            <a:r>
              <a:rPr lang="en-US" sz="2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game.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1818759" y="4134426"/>
            <a:ext cx="5053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400" b="1" dirty="0"/>
              <a:t> kimchi</a:t>
            </a:r>
            <a:r>
              <a:rPr lang="en-VN" sz="6000" b="1" dirty="0"/>
              <a:t> </a:t>
            </a:r>
            <a:endParaRPr lang="en-US" sz="138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7" y="1146568"/>
            <a:ext cx="5454006" cy="29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1331046" y="4312503"/>
            <a:ext cx="6481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600" b="1" dirty="0"/>
              <a:t>tteokbokki – spicy rice cakes</a:t>
            </a:r>
            <a:r>
              <a:rPr lang="en-VN" sz="4800" b="1" dirty="0"/>
              <a:t> 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34" y="1142959"/>
            <a:ext cx="5407862" cy="304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707684" y="4155161"/>
            <a:ext cx="843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200" b="1" dirty="0"/>
              <a:t>bun cha – grilled pork meatballs with noodles</a:t>
            </a:r>
            <a:r>
              <a:rPr lang="en-VN" sz="4400" b="1" dirty="0"/>
              <a:t> </a:t>
            </a:r>
            <a:endParaRPr lang="en-US" sz="8800" b="1" dirty="0">
              <a:cs typeface="Times New Roman" panose="02020603050405020304" pitchFamily="18" charset="0"/>
            </a:endParaRPr>
          </a:p>
        </p:txBody>
      </p:sp>
      <p:pic>
        <p:nvPicPr>
          <p:cNvPr id="1027" name="Picture 7" descr="Bún chả Hà Nội hương vị xưa">
            <a:extLst>
              <a:ext uri="{FF2B5EF4-FFF2-40B4-BE49-F238E27FC236}">
                <a16:creationId xmlns:a16="http://schemas.microsoft.com/office/drawing/2014/main" id="{AF7B1620-B0A1-F741-ABCC-ABC25A5A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8" y="898644"/>
            <a:ext cx="4592765" cy="300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69135" y="4135094"/>
            <a:ext cx="5053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000" b="1" dirty="0"/>
              <a:t>spring rolls</a:t>
            </a:r>
            <a:r>
              <a:rPr lang="en-VN" sz="5400" b="1" dirty="0"/>
              <a:t> </a:t>
            </a:r>
            <a:endParaRPr lang="en-US" sz="115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2" y="1069909"/>
            <a:ext cx="4425162" cy="3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094638" y="3996897"/>
            <a:ext cx="5053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400" b="1" dirty="0"/>
              <a:t>sushi</a:t>
            </a:r>
            <a:r>
              <a:rPr lang="en-VN" sz="6000" b="1" dirty="0"/>
              <a:t> </a:t>
            </a:r>
            <a:endParaRPr lang="en-US" sz="13800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D7F442-AE39-264A-A585-DC0003EE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3" name="Picture 9" descr="Ăn sushi: Lành mạnh hay không lành mạnh? | Vinmec">
            <a:extLst>
              <a:ext uri="{FF2B5EF4-FFF2-40B4-BE49-F238E27FC236}">
                <a16:creationId xmlns:a16="http://schemas.microsoft.com/office/drawing/2014/main" id="{2F2592ED-AD45-624B-A42D-56D65615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25" y="954371"/>
            <a:ext cx="3853150" cy="25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2377" y="4097623"/>
            <a:ext cx="5053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600" b="1" dirty="0"/>
              <a:t>sashimi</a:t>
            </a:r>
            <a:r>
              <a:rPr lang="en-VN" sz="4800" b="1" dirty="0"/>
              <a:t> </a:t>
            </a:r>
            <a:endParaRPr lang="en-US" sz="96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97" y="995160"/>
            <a:ext cx="4133653" cy="27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</TotalTime>
  <Words>797</Words>
  <Application>Microsoft Office PowerPoint</Application>
  <PresentationFormat>On-screen Show (16:9)</PresentationFormat>
  <Paragraphs>157</Paragraphs>
  <Slides>22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87</cp:revision>
  <dcterms:created xsi:type="dcterms:W3CDTF">2020-12-09T02:04:09Z</dcterms:created>
  <dcterms:modified xsi:type="dcterms:W3CDTF">2024-10-12T09:38:02Z</dcterms:modified>
</cp:coreProperties>
</file>