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4" r:id="rId2"/>
    <p:sldId id="273" r:id="rId3"/>
    <p:sldId id="362" r:id="rId4"/>
    <p:sldId id="377" r:id="rId5"/>
    <p:sldId id="364" r:id="rId6"/>
    <p:sldId id="378" r:id="rId7"/>
    <p:sldId id="379" r:id="rId8"/>
    <p:sldId id="380" r:id="rId9"/>
    <p:sldId id="381" r:id="rId10"/>
    <p:sldId id="357" r:id="rId11"/>
    <p:sldId id="375" r:id="rId12"/>
    <p:sldId id="372" r:id="rId13"/>
    <p:sldId id="373" r:id="rId14"/>
    <p:sldId id="369" r:id="rId15"/>
    <p:sldId id="334" r:id="rId16"/>
    <p:sldId id="325" r:id="rId17"/>
    <p:sldId id="317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EEC"/>
    <a:srgbClr val="E45983"/>
    <a:srgbClr val="FF9801"/>
    <a:srgbClr val="EE8640"/>
    <a:srgbClr val="FFCCFF"/>
    <a:srgbClr val="A493C6"/>
    <a:srgbClr val="6593C3"/>
    <a:srgbClr val="F7DADE"/>
    <a:srgbClr val="0FB7BD"/>
    <a:srgbClr val="048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3918" autoAdjust="0"/>
  </p:normalViewPr>
  <p:slideViewPr>
    <p:cSldViewPr snapToGrid="0" showGuides="1">
      <p:cViewPr varScale="1">
        <p:scale>
          <a:sx n="78" d="100"/>
          <a:sy n="78" d="100"/>
        </p:scale>
        <p:origin x="884" y="5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00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62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11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54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263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38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279375" y="1338763"/>
            <a:ext cx="6285300" cy="195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279375" y="3457638"/>
            <a:ext cx="6285300" cy="34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5980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9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AFDD17D-ADB1-C341-5DAE-EF1B9D38F07F}"/>
              </a:ext>
            </a:extLst>
          </p:cNvPr>
          <p:cNvGrpSpPr/>
          <p:nvPr/>
        </p:nvGrpSpPr>
        <p:grpSpPr>
          <a:xfrm>
            <a:off x="0" y="0"/>
            <a:ext cx="9144000" cy="1706851"/>
            <a:chOff x="0" y="-15861"/>
            <a:chExt cx="12192000" cy="194042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BD2588C-06FB-52F4-2D7E-598D8B5A867E}"/>
                </a:ext>
              </a:extLst>
            </p:cNvPr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A493C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07123313-572D-B82E-F111-A1B1966A8D75}"/>
                </a:ext>
              </a:extLst>
            </p:cNvPr>
            <p:cNvSpPr/>
            <p:nvPr/>
          </p:nvSpPr>
          <p:spPr>
            <a:xfrm>
              <a:off x="481381" y="-15861"/>
              <a:ext cx="2769819" cy="1940426"/>
            </a:xfrm>
            <a:prstGeom prst="parallelogram">
              <a:avLst/>
            </a:prstGeom>
            <a:solidFill>
              <a:srgbClr val="E45983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UTMFacebookK&amp;TBold"/>
                  <a:cs typeface="Times New Roman" panose="02020603050405020304" pitchFamily="18" charset="0"/>
                </a:rPr>
                <a:t>Unit 1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D56C823-4DD3-2744-17E1-A46C7290D96B}"/>
              </a:ext>
            </a:extLst>
          </p:cNvPr>
          <p:cNvSpPr txBox="1"/>
          <p:nvPr/>
        </p:nvSpPr>
        <p:spPr>
          <a:xfrm>
            <a:off x="2438400" y="418267"/>
            <a:ext cx="53195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FF"/>
                </a:solidFill>
                <a:latin typeface="UTMFacebookK&amp;TBold"/>
              </a:rPr>
              <a:t>L</a:t>
            </a:r>
            <a:r>
              <a:rPr lang="en-US" sz="4400" b="1" i="0" dirty="0">
                <a:solidFill>
                  <a:srgbClr val="FFFFFF"/>
                </a:solidFill>
                <a:effectLst/>
                <a:latin typeface="UTMFacebookK&amp;TBold"/>
              </a:rPr>
              <a:t>ife stories we admire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2A0F45-146A-8BFF-6553-20D992E76B42}"/>
              </a:ext>
            </a:extLst>
          </p:cNvPr>
          <p:cNvSpPr/>
          <p:nvPr/>
        </p:nvSpPr>
        <p:spPr>
          <a:xfrm>
            <a:off x="2657380" y="2184952"/>
            <a:ext cx="6330639" cy="606116"/>
          </a:xfrm>
          <a:prstGeom prst="rect">
            <a:avLst/>
          </a:prstGeom>
          <a:solidFill>
            <a:srgbClr val="E4598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FacebookK&amp;TBold"/>
              </a:rPr>
              <a:t>COMMUNICATION &amp; CULTURE / CLIL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E5C951-EDAC-510B-E774-D91A675B9038}"/>
              </a:ext>
            </a:extLst>
          </p:cNvPr>
          <p:cNvSpPr/>
          <p:nvPr/>
        </p:nvSpPr>
        <p:spPr>
          <a:xfrm>
            <a:off x="575126" y="2184953"/>
            <a:ext cx="2082254" cy="606115"/>
          </a:xfrm>
          <a:prstGeom prst="rect">
            <a:avLst/>
          </a:prstGeom>
          <a:solidFill>
            <a:srgbClr val="F7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E45983"/>
                </a:solidFill>
                <a:latin typeface="Bookman Old Style" pitchFamily="18" charset="0"/>
              </a:rPr>
              <a:t>LESSON 7</a:t>
            </a:r>
          </a:p>
        </p:txBody>
      </p:sp>
    </p:spTree>
    <p:extLst>
      <p:ext uri="{BB962C8B-B14F-4D97-AF65-F5344CB8AC3E}">
        <p14:creationId xmlns:p14="http://schemas.microsoft.com/office/powerpoint/2010/main" val="1671446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7" y="0"/>
            <a:ext cx="48531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917F6471-5CB6-11D2-4585-7632FA9F3B87}"/>
              </a:ext>
            </a:extLst>
          </p:cNvPr>
          <p:cNvSpPr/>
          <p:nvPr/>
        </p:nvSpPr>
        <p:spPr>
          <a:xfrm>
            <a:off x="803513" y="75176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5E2CFB-B713-EF39-A01D-8A5AC43DF1BD}"/>
              </a:ext>
            </a:extLst>
          </p:cNvPr>
          <p:cNvSpPr txBox="1"/>
          <p:nvPr/>
        </p:nvSpPr>
        <p:spPr>
          <a:xfrm>
            <a:off x="802933" y="663242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1210190" y="768464"/>
            <a:ext cx="60581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Listen and complete the conversations.</a:t>
            </a:r>
            <a:endParaRPr lang="en-US" sz="2800" b="1" dirty="0"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DD2753-F945-0A8D-7C42-E4199C324D3A}"/>
              </a:ext>
            </a:extLst>
          </p:cNvPr>
          <p:cNvSpPr txBox="1"/>
          <p:nvPr/>
        </p:nvSpPr>
        <p:spPr>
          <a:xfrm>
            <a:off x="380137" y="1458539"/>
            <a:ext cx="867046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E45A83"/>
                </a:solidFill>
                <a:effectLst/>
              </a:rPr>
              <a:t>1</a:t>
            </a:r>
          </a:p>
          <a:p>
            <a:r>
              <a:rPr lang="en-US" sz="3200" b="1" i="1" dirty="0">
                <a:solidFill>
                  <a:srgbClr val="000000"/>
                </a:solidFill>
                <a:effectLst/>
              </a:rPr>
              <a:t>Mark: 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(1) </a:t>
            </a:r>
            <a:r>
              <a:rPr lang="en-US" sz="3200" b="0" i="0" dirty="0">
                <a:solidFill>
                  <a:srgbClr val="6D6E71"/>
                </a:solidFill>
                <a:effectLst/>
              </a:rPr>
              <a:t>____________________ 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! I’ve just learnt that my poem about</a:t>
            </a:r>
          </a:p>
          <a:p>
            <a:r>
              <a:rPr lang="en-US" sz="3200" b="0" i="0" dirty="0">
                <a:solidFill>
                  <a:srgbClr val="000000"/>
                </a:solidFill>
                <a:effectLst/>
              </a:rPr>
              <a:t>Viet Nam’s national heroes has won the first prize in the poetry competition for teenagers.</a:t>
            </a:r>
          </a:p>
          <a:p>
            <a:r>
              <a:rPr lang="en-US" sz="3200" b="1" i="1" dirty="0">
                <a:solidFill>
                  <a:srgbClr val="000000"/>
                </a:solidFill>
                <a:effectLst/>
              </a:rPr>
              <a:t>Nam: 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(2) </a:t>
            </a:r>
            <a:r>
              <a:rPr lang="en-US" sz="3200" b="0" i="0" dirty="0">
                <a:solidFill>
                  <a:srgbClr val="6D6E71"/>
                </a:solidFill>
                <a:effectLst/>
              </a:rPr>
              <a:t>_________________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! It’s a very inspiring poem.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F7B3AF-5113-1666-AF12-D3C018C7CE25}"/>
              </a:ext>
            </a:extLst>
          </p:cNvPr>
          <p:cNvSpPr txBox="1"/>
          <p:nvPr/>
        </p:nvSpPr>
        <p:spPr>
          <a:xfrm>
            <a:off x="2067866" y="1980113"/>
            <a:ext cx="4368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>
                <a:solidFill>
                  <a:srgbClr val="00B050"/>
                </a:solidFill>
                <a:effectLst/>
                <a:latin typeface="UTM-Avo"/>
              </a:rPr>
              <a:t>I’m on top of the world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F7C6E0-673F-904F-FCC8-5F6E899E5902}"/>
              </a:ext>
            </a:extLst>
          </p:cNvPr>
          <p:cNvSpPr txBox="1"/>
          <p:nvPr/>
        </p:nvSpPr>
        <p:spPr>
          <a:xfrm>
            <a:off x="1936400" y="3888453"/>
            <a:ext cx="3784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I’m so happy for you </a:t>
            </a:r>
          </a:p>
        </p:txBody>
      </p:sp>
      <p:pic>
        <p:nvPicPr>
          <p:cNvPr id="7" name="006">
            <a:hlinkClick r:id="" action="ppaction://media"/>
            <a:extLst>
              <a:ext uri="{FF2B5EF4-FFF2-40B4-BE49-F238E27FC236}">
                <a16:creationId xmlns:a16="http://schemas.microsoft.com/office/drawing/2014/main" id="{72636D48-4F3A-870F-F856-9607BAF49B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37305" y="1029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06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60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7" y="0"/>
            <a:ext cx="48531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917F6471-5CB6-11D2-4585-7632FA9F3B87}"/>
              </a:ext>
            </a:extLst>
          </p:cNvPr>
          <p:cNvSpPr/>
          <p:nvPr/>
        </p:nvSpPr>
        <p:spPr>
          <a:xfrm>
            <a:off x="803513" y="75176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5E2CFB-B713-EF39-A01D-8A5AC43DF1BD}"/>
              </a:ext>
            </a:extLst>
          </p:cNvPr>
          <p:cNvSpPr txBox="1"/>
          <p:nvPr/>
        </p:nvSpPr>
        <p:spPr>
          <a:xfrm>
            <a:off x="802933" y="663242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1210190" y="768464"/>
            <a:ext cx="60581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Listen and complete the conversations.</a:t>
            </a:r>
            <a:endParaRPr lang="en-US" sz="2800" b="1" dirty="0"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DD2753-F945-0A8D-7C42-E4199C324D3A}"/>
              </a:ext>
            </a:extLst>
          </p:cNvPr>
          <p:cNvSpPr txBox="1"/>
          <p:nvPr/>
        </p:nvSpPr>
        <p:spPr>
          <a:xfrm>
            <a:off x="380137" y="1458539"/>
            <a:ext cx="867046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E45A83"/>
                </a:solidFill>
              </a:rPr>
              <a:t>2</a:t>
            </a:r>
            <a:endParaRPr lang="en-US" sz="2800" b="1" i="1" dirty="0">
              <a:solidFill>
                <a:srgbClr val="000000"/>
              </a:solidFill>
              <a:effectLst/>
            </a:endParaRPr>
          </a:p>
          <a:p>
            <a:r>
              <a:rPr lang="en-US" sz="2800" b="1" i="1" dirty="0">
                <a:solidFill>
                  <a:srgbClr val="000000"/>
                </a:solidFill>
                <a:effectLst/>
              </a:rPr>
              <a:t>Phong: 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I took part in a public-speaking event and gave a talk about Steve Jobs’ innovations in technology. (3) </a:t>
            </a:r>
            <a:r>
              <a:rPr lang="en-US" sz="2800" b="0" i="0" dirty="0">
                <a:solidFill>
                  <a:srgbClr val="6D6E71"/>
                </a:solidFill>
                <a:effectLst/>
              </a:rPr>
              <a:t>__________________ 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to be among so many talented speakers. They invited me to give another presentation.</a:t>
            </a:r>
          </a:p>
          <a:p>
            <a:r>
              <a:rPr lang="en-US" sz="2800" b="1" i="1" dirty="0">
                <a:solidFill>
                  <a:srgbClr val="000000"/>
                </a:solidFill>
                <a:effectLst/>
              </a:rPr>
              <a:t>Mai: 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(4) </a:t>
            </a:r>
            <a:r>
              <a:rPr lang="en-US" sz="2800" b="0" i="0" dirty="0">
                <a:solidFill>
                  <a:srgbClr val="6D6E71"/>
                </a:solidFill>
                <a:effectLst/>
              </a:rPr>
              <a:t>______________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! I’ve always thought you’re a great speaker.</a:t>
            </a:r>
            <a:r>
              <a:rPr lang="en-US" sz="2800" dirty="0"/>
              <a:t> </a:t>
            </a:r>
            <a:endParaRPr lang="en-US" sz="28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F7B3AF-5113-1666-AF12-D3C018C7CE25}"/>
              </a:ext>
            </a:extLst>
          </p:cNvPr>
          <p:cNvSpPr txBox="1"/>
          <p:nvPr/>
        </p:nvSpPr>
        <p:spPr>
          <a:xfrm>
            <a:off x="380137" y="2751200"/>
            <a:ext cx="4368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dirty="0">
                <a:solidFill>
                  <a:srgbClr val="00B050"/>
                </a:solidFill>
                <a:effectLst/>
                <a:latin typeface="UTM-Avo"/>
              </a:rPr>
              <a:t>It was such a pleasure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F7C6E0-673F-904F-FCC8-5F6E899E5902}"/>
              </a:ext>
            </a:extLst>
          </p:cNvPr>
          <p:cNvSpPr txBox="1"/>
          <p:nvPr/>
        </p:nvSpPr>
        <p:spPr>
          <a:xfrm>
            <a:off x="1760553" y="3604241"/>
            <a:ext cx="3784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That’s fantastic</a:t>
            </a:r>
          </a:p>
        </p:txBody>
      </p:sp>
      <p:pic>
        <p:nvPicPr>
          <p:cNvPr id="7" name="006">
            <a:hlinkClick r:id="" action="ppaction://media"/>
            <a:extLst>
              <a:ext uri="{FF2B5EF4-FFF2-40B4-BE49-F238E27FC236}">
                <a16:creationId xmlns:a16="http://schemas.microsoft.com/office/drawing/2014/main" id="{72636D48-4F3A-870F-F856-9607BAF49B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37305" y="1029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1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60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7" y="0"/>
            <a:ext cx="48531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EVERYDAY ENGLISH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456935-B7C7-D50D-CB02-742979E78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7323"/>
            <a:ext cx="9144000" cy="237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187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7" y="0"/>
            <a:ext cx="48531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917F6471-5CB6-11D2-4585-7632FA9F3B87}"/>
              </a:ext>
            </a:extLst>
          </p:cNvPr>
          <p:cNvSpPr/>
          <p:nvPr/>
        </p:nvSpPr>
        <p:spPr>
          <a:xfrm>
            <a:off x="403741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5E2CFB-B713-EF39-A01D-8A5AC43DF1BD}"/>
              </a:ext>
            </a:extLst>
          </p:cNvPr>
          <p:cNvSpPr txBox="1"/>
          <p:nvPr/>
        </p:nvSpPr>
        <p:spPr>
          <a:xfrm>
            <a:off x="426371" y="808238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803326" y="922137"/>
            <a:ext cx="7776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Make similar conversations.</a:t>
            </a:r>
            <a:endParaRPr lang="en-US" sz="2000" b="1" dirty="0"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BEF0ED-D00B-1351-81C9-415E6B474CEF}"/>
              </a:ext>
            </a:extLst>
          </p:cNvPr>
          <p:cNvSpPr txBox="1"/>
          <p:nvPr/>
        </p:nvSpPr>
        <p:spPr>
          <a:xfrm>
            <a:off x="293388" y="1362236"/>
            <a:ext cx="462149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-1270">
              <a:spcBef>
                <a:spcPts val="0"/>
              </a:spcBef>
              <a:spcAft>
                <a:spcPts val="0"/>
              </a:spcAft>
            </a:pPr>
            <a:r>
              <a:rPr lang="en-US" sz="2000" b="1" i="1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Sample conversations: </a:t>
            </a:r>
            <a:endParaRPr lang="en-US" sz="2000" dirty="0">
              <a:solidFill>
                <a:srgbClr val="0070C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270" rtl="0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1. A: Yesterday, I saw the new Disney movie, The Lion King. I enjoyed it so much. It’s such a wonderful</a:t>
            </a:r>
            <a:endParaRPr lang="en-US" sz="2000" b="0" dirty="0">
              <a:effectLst/>
            </a:endParaRPr>
          </a:p>
          <a:p>
            <a:pPr indent="-1270" rtl="0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animated movie.</a:t>
            </a:r>
            <a:endParaRPr lang="en-US" sz="2000" b="0" dirty="0">
              <a:effectLst/>
            </a:endParaRPr>
          </a:p>
          <a:p>
            <a:pPr indent="-1270" rtl="0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B: That’s great. I’m pleased to hear you like it.</a:t>
            </a:r>
            <a:endParaRPr lang="en-US" sz="2000" b="0" dirty="0">
              <a:effectLst/>
            </a:endParaRPr>
          </a:p>
          <a:p>
            <a:pPr indent="-1270" rtl="0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2. B: I’m on cloud nine! My article about Steve Job’s life and achievements has just been published in the local newspaper!</a:t>
            </a:r>
            <a:endParaRPr lang="en-US" sz="2000" b="0" dirty="0">
              <a:effectLst/>
            </a:endParaRPr>
          </a:p>
          <a:p>
            <a:pPr indent="-1270" rtl="0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A: Wow! I’m so happy for you! You’ve worked so hard on it!  </a:t>
            </a:r>
            <a:endParaRPr lang="en-US" sz="2000" b="0" dirty="0">
              <a:effectLst/>
            </a:endParaRPr>
          </a:p>
        </p:txBody>
      </p:sp>
      <p:pic>
        <p:nvPicPr>
          <p:cNvPr id="2050" name="Picture 2" descr="How to start a conversation with a Vietnamese?">
            <a:extLst>
              <a:ext uri="{FF2B5EF4-FFF2-40B4-BE49-F238E27FC236}">
                <a16:creationId xmlns:a16="http://schemas.microsoft.com/office/drawing/2014/main" id="{99FAC3F2-9EEF-1E22-FBD9-F9566B68B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040" y="1837634"/>
            <a:ext cx="3991622" cy="199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320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7" y="61968"/>
            <a:ext cx="58247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CULTURE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917F6471-5CB6-11D2-4585-7632FA9F3B87}"/>
              </a:ext>
            </a:extLst>
          </p:cNvPr>
          <p:cNvSpPr/>
          <p:nvPr/>
        </p:nvSpPr>
        <p:spPr>
          <a:xfrm>
            <a:off x="403740" y="741174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5E2CFB-B713-EF39-A01D-8A5AC43DF1BD}"/>
              </a:ext>
            </a:extLst>
          </p:cNvPr>
          <p:cNvSpPr txBox="1"/>
          <p:nvPr/>
        </p:nvSpPr>
        <p:spPr>
          <a:xfrm>
            <a:off x="423535" y="652653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800490" y="733486"/>
            <a:ext cx="81316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Read the following text and complete the comparison table on page 18</a:t>
            </a:r>
            <a:r>
              <a:rPr lang="en-US" sz="20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b="1" dirty="0"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863AAB5-6DCE-1F8B-5972-C8828BD827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486268"/>
              </p:ext>
            </p:extLst>
          </p:nvPr>
        </p:nvGraphicFramePr>
        <p:xfrm>
          <a:off x="82062" y="1301082"/>
          <a:ext cx="8968153" cy="3749040"/>
        </p:xfrm>
        <a:graphic>
          <a:graphicData uri="http://schemas.openxmlformats.org/drawingml/2006/table">
            <a:tbl>
              <a:tblPr/>
              <a:tblGrid>
                <a:gridCol w="1602356">
                  <a:extLst>
                    <a:ext uri="{9D8B030D-6E8A-4147-A177-3AD203B41FA5}">
                      <a16:colId xmlns:a16="http://schemas.microsoft.com/office/drawing/2014/main" val="2842068164"/>
                    </a:ext>
                  </a:extLst>
                </a:gridCol>
                <a:gridCol w="2113859">
                  <a:extLst>
                    <a:ext uri="{9D8B030D-6E8A-4147-A177-3AD203B41FA5}">
                      <a16:colId xmlns:a16="http://schemas.microsoft.com/office/drawing/2014/main" val="3788885634"/>
                    </a:ext>
                  </a:extLst>
                </a:gridCol>
                <a:gridCol w="2227385">
                  <a:extLst>
                    <a:ext uri="{9D8B030D-6E8A-4147-A177-3AD203B41FA5}">
                      <a16:colId xmlns:a16="http://schemas.microsoft.com/office/drawing/2014/main" val="3490697060"/>
                    </a:ext>
                  </a:extLst>
                </a:gridCol>
                <a:gridCol w="3024553">
                  <a:extLst>
                    <a:ext uri="{9D8B030D-6E8A-4147-A177-3AD203B41FA5}">
                      <a16:colId xmlns:a16="http://schemas.microsoft.com/office/drawing/2014/main" val="11556555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Cleopatra VII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Elizabeth I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Catherine II</a:t>
                      </a:r>
                    </a:p>
                  </a:txBody>
                  <a:tcPr anchor="ctr">
                    <a:lnL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01378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Country </a:t>
                      </a:r>
                      <a:endParaRPr lang="en-US" sz="1800" b="1"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Egypt 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(1) </a:t>
                      </a:r>
                      <a:r>
                        <a:rPr lang="en-US" sz="1800" b="0" i="0">
                          <a:solidFill>
                            <a:srgbClr val="6D6E71"/>
                          </a:solidFill>
                          <a:effectLst/>
                          <a:latin typeface="+mn-lt"/>
                        </a:rPr>
                        <a:t>_________ </a:t>
                      </a:r>
                      <a:endParaRPr lang="en-US" sz="1800"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(2) </a:t>
                      </a:r>
                      <a:r>
                        <a:rPr lang="en-US" sz="1800" b="0" i="0" dirty="0">
                          <a:solidFill>
                            <a:srgbClr val="6D6E71"/>
                          </a:solidFill>
                          <a:effectLst/>
                          <a:latin typeface="+mn-lt"/>
                        </a:rPr>
                        <a:t>_________</a:t>
                      </a:r>
                    </a:p>
                  </a:txBody>
                  <a:tcPr anchor="ctr">
                    <a:lnL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663854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Years of being queen </a:t>
                      </a:r>
                      <a:endParaRPr lang="en-US" sz="1800" b="1" dirty="0"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(3) </a:t>
                      </a:r>
                      <a:r>
                        <a:rPr lang="en-US" sz="1800" b="0" i="0" dirty="0">
                          <a:solidFill>
                            <a:srgbClr val="6D6E71"/>
                          </a:solidFill>
                          <a:effectLst/>
                          <a:latin typeface="+mn-lt"/>
                        </a:rPr>
                        <a:t>_________ 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 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(4) </a:t>
                      </a:r>
                      <a:r>
                        <a:rPr lang="en-US" sz="1800" b="0" i="0" dirty="0">
                          <a:solidFill>
                            <a:srgbClr val="6D6E71"/>
                          </a:solidFill>
                          <a:effectLst/>
                          <a:latin typeface="+mn-lt"/>
                        </a:rPr>
                        <a:t>_________</a:t>
                      </a:r>
                    </a:p>
                  </a:txBody>
                  <a:tcPr anchor="ctr">
                    <a:lnL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79423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Characteristics </a:t>
                      </a:r>
                      <a:endParaRPr lang="en-US" sz="1800" b="1" dirty="0"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determined,</a:t>
                      </a:r>
                    </a:p>
                    <a:p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intelligent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determined,</a:t>
                      </a:r>
                    </a:p>
                    <a:p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intelligent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intelligent, ambitious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315959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Achievements </a:t>
                      </a:r>
                      <a:endParaRPr lang="en-US" sz="1800" b="1" dirty="0"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(5) </a:t>
                      </a:r>
                      <a:r>
                        <a:rPr lang="en-US" sz="1800" b="0" i="0" dirty="0">
                          <a:solidFill>
                            <a:srgbClr val="6D6E71"/>
                          </a:solidFill>
                          <a:effectLst/>
                          <a:latin typeface="+mn-lt"/>
                        </a:rPr>
                        <a:t>_________ 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(6) </a:t>
                      </a:r>
                      <a:r>
                        <a:rPr lang="en-US" sz="1800" b="0" i="0" dirty="0">
                          <a:solidFill>
                            <a:srgbClr val="6D6E71"/>
                          </a:solidFill>
                          <a:effectLst/>
                          <a:latin typeface="+mn-lt"/>
                        </a:rPr>
                        <a:t>_________ 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expanded the Russian Empire;</a:t>
                      </a:r>
                    </a:p>
                    <a:p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improved education for children and women; encouraged great developments in architecture, </a:t>
                      </a:r>
                    </a:p>
                    <a:p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trade, and culture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505633"/>
                  </a:ext>
                </a:extLst>
              </a:tr>
            </a:tbl>
          </a:graphicData>
        </a:graphic>
      </p:graphicFrame>
      <p:sp>
        <p:nvSpPr>
          <p:cNvPr id="10" name="Rectangle 1">
            <a:extLst>
              <a:ext uri="{FF2B5EF4-FFF2-40B4-BE49-F238E27FC236}">
                <a16:creationId xmlns:a16="http://schemas.microsoft.com/office/drawing/2014/main" id="{29AF0A3B-53CB-25BB-F950-597F3B7EB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1933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EA02DE-82AE-91E9-CC90-AF722371C7F8}"/>
              </a:ext>
            </a:extLst>
          </p:cNvPr>
          <p:cNvSpPr txBox="1"/>
          <p:nvPr/>
        </p:nvSpPr>
        <p:spPr>
          <a:xfrm>
            <a:off x="4142989" y="1662007"/>
            <a:ext cx="1139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England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3EB649-5437-2B3B-7DC1-3BDABEF0270E}"/>
              </a:ext>
            </a:extLst>
          </p:cNvPr>
          <p:cNvSpPr txBox="1"/>
          <p:nvPr/>
        </p:nvSpPr>
        <p:spPr>
          <a:xfrm>
            <a:off x="6493223" y="1674487"/>
            <a:ext cx="1139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Russia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8CD284-AE0B-5F49-AD75-DBB9501E0258}"/>
              </a:ext>
            </a:extLst>
          </p:cNvPr>
          <p:cNvSpPr txBox="1"/>
          <p:nvPr/>
        </p:nvSpPr>
        <p:spPr>
          <a:xfrm>
            <a:off x="2153125" y="2189680"/>
            <a:ext cx="1139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    21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41F59A-0A78-A21E-6696-33D4F46A0D51}"/>
              </a:ext>
            </a:extLst>
          </p:cNvPr>
          <p:cNvSpPr txBox="1"/>
          <p:nvPr/>
        </p:nvSpPr>
        <p:spPr>
          <a:xfrm>
            <a:off x="6421189" y="2179232"/>
            <a:ext cx="1139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    34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440B09-CC3D-86F0-3A6C-504CB38019BC}"/>
              </a:ext>
            </a:extLst>
          </p:cNvPr>
          <p:cNvSpPr txBox="1"/>
          <p:nvPr/>
        </p:nvSpPr>
        <p:spPr>
          <a:xfrm>
            <a:off x="2045153" y="3325978"/>
            <a:ext cx="180430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saved her country from becoming part of the expanding Roman Empire</a:t>
            </a:r>
            <a:endParaRPr lang="en-US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47766E-5134-8CD6-0F79-610A46758262}"/>
              </a:ext>
            </a:extLst>
          </p:cNvPr>
          <p:cNvSpPr txBox="1"/>
          <p:nvPr/>
        </p:nvSpPr>
        <p:spPr>
          <a:xfrm>
            <a:off x="4090830" y="3318171"/>
            <a:ext cx="188793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defeated the powerful Spanish </a:t>
            </a:r>
            <a:r>
              <a:rPr lang="en-US" kern="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Navy</a:t>
            </a:r>
            <a:r>
              <a:rPr lang="en-US" sz="1800" kern="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encouraged the development of arts</a:t>
            </a:r>
            <a:endParaRPr lang="en-US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06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7" y="61968"/>
            <a:ext cx="58247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CULTURE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917F6471-5CB6-11D2-4585-7632FA9F3B87}"/>
              </a:ext>
            </a:extLst>
          </p:cNvPr>
          <p:cNvSpPr/>
          <p:nvPr/>
        </p:nvSpPr>
        <p:spPr>
          <a:xfrm>
            <a:off x="403741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5E2CFB-B713-EF39-A01D-8A5AC43DF1BD}"/>
              </a:ext>
            </a:extLst>
          </p:cNvPr>
          <p:cNvSpPr txBox="1"/>
          <p:nvPr/>
        </p:nvSpPr>
        <p:spPr>
          <a:xfrm>
            <a:off x="426371" y="808238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803326" y="874347"/>
            <a:ext cx="8120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Work in groups. Discuss the questions. </a:t>
            </a:r>
            <a:endParaRPr lang="en-US" sz="2800" b="1" dirty="0"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1316ED-2516-4D68-B014-76F810EC007B}"/>
              </a:ext>
            </a:extLst>
          </p:cNvPr>
          <p:cNvSpPr txBox="1"/>
          <p:nvPr/>
        </p:nvSpPr>
        <p:spPr>
          <a:xfrm>
            <a:off x="710293" y="1433971"/>
            <a:ext cx="77234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E45A83"/>
                </a:solidFill>
                <a:effectLst/>
                <a:latin typeface="UTMAvo-BoldItalic"/>
              </a:rPr>
              <a:t>Do you know any female rulers or famous women in Vietnamese history? Share what you know about them.</a:t>
            </a:r>
            <a:r>
              <a:rPr lang="en-US" sz="2400" dirty="0"/>
              <a:t> 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098" name="Picture 2" descr="Tranh Hai Bà Trưng trên đồng hồ Thụy Sĩ bị nghi 'đạo' họa sĩ Việt -  VnExpress Giải trí">
            <a:extLst>
              <a:ext uri="{FF2B5EF4-FFF2-40B4-BE49-F238E27FC236}">
                <a16:creationId xmlns:a16="http://schemas.microsoft.com/office/drawing/2014/main" id="{D8F35EC4-8FB6-251A-80D0-518C41F98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36" y="2571750"/>
            <a:ext cx="2948133" cy="176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13D6D8-5544-9F5A-8E63-94DDE37F9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978" y="2571750"/>
            <a:ext cx="2625889" cy="1792775"/>
          </a:xfrm>
          <a:prstGeom prst="rect">
            <a:avLst/>
          </a:prstGeom>
        </p:spPr>
      </p:pic>
      <p:pic>
        <p:nvPicPr>
          <p:cNvPr id="4100" name="Picture 4" descr="Lê Ngọc Hân">
            <a:extLst>
              <a:ext uri="{FF2B5EF4-FFF2-40B4-BE49-F238E27FC236}">
                <a16:creationId xmlns:a16="http://schemas.microsoft.com/office/drawing/2014/main" id="{3CA7B9CC-37FB-F968-6C35-CF30E9321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856" y="2571750"/>
            <a:ext cx="2454810" cy="183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BA3FFA-0A53-E93C-21F7-3ACC30D5D967}"/>
              </a:ext>
            </a:extLst>
          </p:cNvPr>
          <p:cNvSpPr txBox="1"/>
          <p:nvPr/>
        </p:nvSpPr>
        <p:spPr>
          <a:xfrm>
            <a:off x="914400" y="4531179"/>
            <a:ext cx="1771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/>
                </a:solidFill>
              </a:rPr>
              <a:t>Hai Ba Trung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ACCC29-3078-16B8-C0B7-4535BFBD42E6}"/>
              </a:ext>
            </a:extLst>
          </p:cNvPr>
          <p:cNvSpPr txBox="1"/>
          <p:nvPr/>
        </p:nvSpPr>
        <p:spPr>
          <a:xfrm>
            <a:off x="3540581" y="4536622"/>
            <a:ext cx="2454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/>
                </a:solidFill>
              </a:rPr>
              <a:t>Queen Mother Y Lan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B47707-B1FA-200A-F3CA-F1A39EE979D7}"/>
              </a:ext>
            </a:extLst>
          </p:cNvPr>
          <p:cNvSpPr txBox="1"/>
          <p:nvPr/>
        </p:nvSpPr>
        <p:spPr>
          <a:xfrm>
            <a:off x="6204856" y="4531179"/>
            <a:ext cx="2454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/>
                </a:solidFill>
              </a:rPr>
              <a:t>Queen Le Ngoc Han</a:t>
            </a:r>
          </a:p>
        </p:txBody>
      </p:sp>
    </p:spTree>
    <p:extLst>
      <p:ext uri="{BB962C8B-B14F-4D97-AF65-F5344CB8AC3E}">
        <p14:creationId xmlns:p14="http://schemas.microsoft.com/office/powerpoint/2010/main" val="428989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3741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371" y="808238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9688" y="809054"/>
            <a:ext cx="59602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819688" y="1512795"/>
            <a:ext cx="7916098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What have you learnt today?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Gain knowledge about some famous queens of the world;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Review expressions for expressing pleasure and happiness and responding;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Talk about some famous queens in Viet Nam.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B0EAB4-78BD-F7BA-E394-C2C18E24C899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37C64C-20A2-6617-FE38-50A2FD8817E7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8072" y="1820821"/>
            <a:ext cx="7203621" cy="2153228"/>
          </a:xfrm>
          <a:noFill/>
        </p:spPr>
        <p:txBody>
          <a:bodyPr anchor="t"/>
          <a:lstStyle/>
          <a:p>
            <a:pPr marL="0" marR="0" indent="-127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 Do exercises in the workbook.</a:t>
            </a:r>
          </a:p>
          <a:p>
            <a:pPr marL="0" marR="0" indent="-127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 Prepare for the next lesson – Looking back and Project.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04465" y="896700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7095" y="824965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004050" y="824965"/>
            <a:ext cx="3429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0F36ED-74DE-0CFE-97FD-C71AA2DD16C3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51D2DB-E75B-D37D-4EDA-252D5D470B1A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347BE1-BE97-0948-FE52-A3A8DACCC338}"/>
              </a:ext>
            </a:extLst>
          </p:cNvPr>
          <p:cNvSpPr txBox="1"/>
          <p:nvPr/>
        </p:nvSpPr>
        <p:spPr>
          <a:xfrm>
            <a:off x="2228851" y="708710"/>
            <a:ext cx="479243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kern="0" dirty="0">
                <a:cs typeface="Times New Roman" panose="02020603050405020304" pitchFamily="18" charset="0"/>
              </a:rPr>
              <a:t>Game: Who says it?</a:t>
            </a:r>
            <a:endParaRPr lang="en-US" sz="4400" dirty="0"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E3462B-C744-42B8-5E94-EF6C796C10C1}"/>
              </a:ext>
            </a:extLst>
          </p:cNvPr>
          <p:cNvSpPr txBox="1"/>
          <p:nvPr/>
        </p:nvSpPr>
        <p:spPr>
          <a:xfrm>
            <a:off x="955220" y="1698171"/>
            <a:ext cx="72662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-127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Work as two teams.</a:t>
            </a:r>
            <a:endParaRPr lang="en-US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-127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There are 6 famous sayings by famous people on the slides.</a:t>
            </a:r>
            <a:endParaRPr lang="en-US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-127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Say who said that.</a:t>
            </a:r>
            <a:endParaRPr lang="en-US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-127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If the answer is correct 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one point for their team. </a:t>
            </a:r>
          </a:p>
          <a:p>
            <a:pPr marL="0" marR="0" indent="-127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If the answer is incorrect 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chance is transferred to the other team.</a:t>
            </a:r>
            <a:endParaRPr lang="en-US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The team with higher score is the winner.</a:t>
            </a:r>
            <a:endParaRPr lang="en-US" sz="3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985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66680" y="788320"/>
            <a:ext cx="64508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Answer the question in each puzzle.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9792BE-AD65-53C6-9F34-02034028388F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784637-346B-43C0-89CE-C48C25C9CAE0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587828" y="1374904"/>
            <a:ext cx="2689261" cy="1729468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25" b="1" dirty="0"/>
              <a:t>1</a:t>
            </a:r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3268925" y="1369764"/>
            <a:ext cx="2487443" cy="1729468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25" b="1"/>
              <a:t>2</a:t>
            </a:r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5756368" y="1364624"/>
            <a:ext cx="2689261" cy="1729468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25" b="1" dirty="0"/>
              <a:t>3</a:t>
            </a: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587828" y="3104372"/>
            <a:ext cx="2681097" cy="1729468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25" b="1" dirty="0"/>
              <a:t>4</a:t>
            </a:r>
          </a:p>
        </p:txBody>
      </p:sp>
      <p:sp>
        <p:nvSpPr>
          <p:cNvPr id="2" name="Rectangle 1">
            <a:hlinkClick r:id="rId7" action="ppaction://hlinksldjump"/>
            <a:extLst>
              <a:ext uri="{FF2B5EF4-FFF2-40B4-BE49-F238E27FC236}">
                <a16:creationId xmlns:a16="http://schemas.microsoft.com/office/drawing/2014/main" id="{E5171647-DD81-B01B-F05A-B3AA8661FAE5}"/>
              </a:ext>
            </a:extLst>
          </p:cNvPr>
          <p:cNvSpPr/>
          <p:nvPr/>
        </p:nvSpPr>
        <p:spPr>
          <a:xfrm>
            <a:off x="3268925" y="3094092"/>
            <a:ext cx="2495607" cy="1729468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25" b="1" dirty="0"/>
              <a:t>5</a:t>
            </a:r>
          </a:p>
        </p:txBody>
      </p:sp>
      <p:sp>
        <p:nvSpPr>
          <p:cNvPr id="4" name="Rectangle 3">
            <a:hlinkClick r:id="rId8" action="ppaction://hlinksldjump"/>
            <a:extLst>
              <a:ext uri="{FF2B5EF4-FFF2-40B4-BE49-F238E27FC236}">
                <a16:creationId xmlns:a16="http://schemas.microsoft.com/office/drawing/2014/main" id="{F82A9C57-A689-9840-E98A-82469D291611}"/>
              </a:ext>
            </a:extLst>
          </p:cNvPr>
          <p:cNvSpPr/>
          <p:nvPr/>
        </p:nvSpPr>
        <p:spPr>
          <a:xfrm>
            <a:off x="5756368" y="3083812"/>
            <a:ext cx="2681097" cy="1729468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25" b="1" dirty="0"/>
              <a:t>6</a:t>
            </a:r>
          </a:p>
        </p:txBody>
      </p:sp>
      <p:sp>
        <p:nvSpPr>
          <p:cNvPr id="11" name="Arrow: Right 10">
            <a:hlinkClick r:id="rId9" action="ppaction://hlinksldjump"/>
            <a:extLst>
              <a:ext uri="{FF2B5EF4-FFF2-40B4-BE49-F238E27FC236}">
                <a16:creationId xmlns:a16="http://schemas.microsoft.com/office/drawing/2014/main" id="{EEF1D0CF-CCFC-005A-4DDD-8071F4828104}"/>
              </a:ext>
            </a:extLst>
          </p:cNvPr>
          <p:cNvSpPr/>
          <p:nvPr/>
        </p:nvSpPr>
        <p:spPr>
          <a:xfrm>
            <a:off x="8615363" y="4629150"/>
            <a:ext cx="349023" cy="28575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68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46596" y="687754"/>
            <a:ext cx="6450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Question 1</a:t>
            </a:r>
          </a:p>
        </p:txBody>
      </p:sp>
      <p:sp>
        <p:nvSpPr>
          <p:cNvPr id="4" name="Rectangle 3"/>
          <p:cNvSpPr/>
          <p:nvPr/>
        </p:nvSpPr>
        <p:spPr>
          <a:xfrm>
            <a:off x="3656894" y="1765758"/>
            <a:ext cx="54358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“</a:t>
            </a:r>
            <a:r>
              <a:rPr lang="en-US" sz="3600" b="1" i="1" dirty="0"/>
              <a:t>Genius is one percent inspiration, ninety-nine percent perspiration.”</a:t>
            </a:r>
            <a:r>
              <a:rPr lang="en-US" sz="3600" b="1" dirty="0"/>
              <a:t> </a:t>
            </a:r>
            <a:endParaRPr lang="en-US" sz="5400" b="1" dirty="0"/>
          </a:p>
        </p:txBody>
      </p:sp>
      <p:sp>
        <p:nvSpPr>
          <p:cNvPr id="11" name="Rectangle 10"/>
          <p:cNvSpPr/>
          <p:nvPr/>
        </p:nvSpPr>
        <p:spPr>
          <a:xfrm>
            <a:off x="2701793" y="4101803"/>
            <a:ext cx="40452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4000" b="1" dirty="0">
                <a:solidFill>
                  <a:srgbClr val="C00000"/>
                </a:solidFill>
              </a:rPr>
              <a:t>Thomas Edison</a:t>
            </a:r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7960840" y="4439165"/>
            <a:ext cx="871152" cy="518984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BACK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CF4CE6-A5D8-3D0E-5E06-DBC9C09B8235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2BF73C-21AF-5918-C3DF-06356EF222C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6ECB7E-B74E-4BD5-5219-E5CE26F790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" r="3129"/>
          <a:stretch/>
        </p:blipFill>
        <p:spPr>
          <a:xfrm>
            <a:off x="380138" y="1597701"/>
            <a:ext cx="3419692" cy="230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4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32734" y="693734"/>
            <a:ext cx="6450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Question 2</a:t>
            </a:r>
          </a:p>
        </p:txBody>
      </p:sp>
      <p:sp>
        <p:nvSpPr>
          <p:cNvPr id="4" name="Rectangle 3"/>
          <p:cNvSpPr/>
          <p:nvPr/>
        </p:nvSpPr>
        <p:spPr>
          <a:xfrm>
            <a:off x="621718" y="1346774"/>
            <a:ext cx="76728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“</a:t>
            </a:r>
            <a:r>
              <a:rPr lang="en-US" sz="4000" b="1" i="1" dirty="0"/>
              <a:t>Stay hungry, stay foolish.”</a:t>
            </a:r>
            <a:r>
              <a:rPr lang="en-US" sz="4000" b="1" dirty="0"/>
              <a:t> </a:t>
            </a:r>
            <a:endParaRPr lang="en-US" sz="4800" b="1" dirty="0"/>
          </a:p>
        </p:txBody>
      </p:sp>
      <p:sp>
        <p:nvSpPr>
          <p:cNvPr id="11" name="Rectangle 10"/>
          <p:cNvSpPr/>
          <p:nvPr/>
        </p:nvSpPr>
        <p:spPr>
          <a:xfrm>
            <a:off x="4856144" y="3104264"/>
            <a:ext cx="33409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4400" b="1" dirty="0">
                <a:solidFill>
                  <a:srgbClr val="C00000"/>
                </a:solidFill>
              </a:rPr>
              <a:t>Steve Jobs</a:t>
            </a: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7960840" y="4448433"/>
            <a:ext cx="871152" cy="518984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BACK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8AA35B-212F-8F9D-ED20-D66D66CD499C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EFF8EB-52BE-57CE-58CE-DFD0F70ECD5B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F540F9-195D-15FD-5562-F7651289B6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217" y="2147611"/>
            <a:ext cx="2973783" cy="287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75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40532" y="693734"/>
            <a:ext cx="6923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2060"/>
                </a:solidFill>
                <a:latin typeface="Berlin Sans FB Demi" panose="020E0802020502020306" pitchFamily="34" charset="0"/>
              </a:rPr>
              <a:t>Question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234087" y="1557774"/>
            <a:ext cx="48207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/>
              <a:t>“Life is like riding a bicycle. To keep your balance, you must keep moving.”</a:t>
            </a:r>
            <a:endParaRPr lang="en-US" sz="4000" b="1" dirty="0"/>
          </a:p>
        </p:txBody>
      </p:sp>
      <p:sp>
        <p:nvSpPr>
          <p:cNvPr id="11" name="Rectangle 10"/>
          <p:cNvSpPr/>
          <p:nvPr/>
        </p:nvSpPr>
        <p:spPr>
          <a:xfrm>
            <a:off x="732450" y="4133753"/>
            <a:ext cx="45389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4000" b="1" dirty="0">
                <a:solidFill>
                  <a:srgbClr val="C00000"/>
                </a:solidFill>
              </a:rPr>
              <a:t>Albert Einstein</a:t>
            </a: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7960840" y="4439165"/>
            <a:ext cx="871152" cy="518984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BACK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1777DC-CE76-DF3F-0DCF-6ED0EE223A7D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A166EA-B672-B100-AFE2-753AB8DFF157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283F20-D698-4713-490C-70B0BD478E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332" y="1569217"/>
            <a:ext cx="3547074" cy="26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24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7960840" y="4439165"/>
            <a:ext cx="871152" cy="518984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BACK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2756" y="601875"/>
            <a:ext cx="6450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2060"/>
                </a:solidFill>
                <a:latin typeface="Berlin Sans FB Demi" panose="020E0802020502020306" pitchFamily="34" charset="0"/>
              </a:rPr>
              <a:t>Question 4</a:t>
            </a:r>
          </a:p>
        </p:txBody>
      </p:sp>
      <p:sp>
        <p:nvSpPr>
          <p:cNvPr id="4" name="Rectangle 3"/>
          <p:cNvSpPr/>
          <p:nvPr/>
        </p:nvSpPr>
        <p:spPr>
          <a:xfrm>
            <a:off x="189745" y="1256393"/>
            <a:ext cx="523531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/>
              <a:t>“If you want something said, ask a man; if you want something done, ask a woman.”</a:t>
            </a:r>
            <a:r>
              <a:rPr lang="en-US" sz="4000" b="1" dirty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6522" y="3948225"/>
            <a:ext cx="43573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3600" b="1" dirty="0">
                <a:solidFill>
                  <a:srgbClr val="C00000"/>
                </a:solidFill>
              </a:rPr>
              <a:t>Margaret Thatcher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AF757B-B264-A232-5B1A-876D15174359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8F8307-8AD3-80F1-D22B-7267A5A0647B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1488C5-C137-F2E6-2E39-15F8353809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528" y="1332563"/>
            <a:ext cx="2274607" cy="344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9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7960840" y="4439165"/>
            <a:ext cx="871152" cy="518984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BACK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56180" y="669721"/>
            <a:ext cx="6450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2060"/>
                </a:solidFill>
                <a:latin typeface="Berlin Sans FB Demi" panose="020E0802020502020306" pitchFamily="34" charset="0"/>
              </a:rPr>
              <a:t>Question 5</a:t>
            </a:r>
          </a:p>
        </p:txBody>
      </p:sp>
      <p:sp>
        <p:nvSpPr>
          <p:cNvPr id="4" name="Rectangle 3"/>
          <p:cNvSpPr/>
          <p:nvPr/>
        </p:nvSpPr>
        <p:spPr>
          <a:xfrm>
            <a:off x="3660123" y="1528984"/>
            <a:ext cx="50321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“</a:t>
            </a:r>
            <a:r>
              <a:rPr lang="en-US" sz="4000" b="1" i="1" dirty="0"/>
              <a:t>That’s one small step for a man, a giant leap for mankind.”</a:t>
            </a:r>
            <a:r>
              <a:rPr lang="en-US" sz="4000" b="1" dirty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88122" y="3599627"/>
            <a:ext cx="40727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4000" b="1" dirty="0">
                <a:solidFill>
                  <a:srgbClr val="C00000"/>
                </a:solidFill>
              </a:rPr>
              <a:t>Neil Armstrong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AF757B-B264-A232-5B1A-876D15174359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8F8307-8AD3-80F1-D22B-7267A5A0647B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07FD1A-42D6-9C0E-64CE-3C64EBBE1C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14" y="1436391"/>
            <a:ext cx="2609813" cy="326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36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7960840" y="4439165"/>
            <a:ext cx="871152" cy="518984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BACK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60177" y="695191"/>
            <a:ext cx="6450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2060"/>
                </a:solidFill>
                <a:latin typeface="Berlin Sans FB Demi" panose="020E0802020502020306" pitchFamily="34" charset="0"/>
              </a:rPr>
              <a:t>Question 6</a:t>
            </a:r>
          </a:p>
        </p:txBody>
      </p:sp>
      <p:sp>
        <p:nvSpPr>
          <p:cNvPr id="4" name="Rectangle 3"/>
          <p:cNvSpPr/>
          <p:nvPr/>
        </p:nvSpPr>
        <p:spPr>
          <a:xfrm>
            <a:off x="4059935" y="1697890"/>
            <a:ext cx="46451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“</a:t>
            </a:r>
            <a:r>
              <a:rPr lang="en-US" sz="4000" b="1" i="1" dirty="0"/>
              <a:t>To be or not to be, that is the question.”</a:t>
            </a:r>
            <a:r>
              <a:rPr lang="en-US" sz="4000" b="1" dirty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45204" y="3364590"/>
            <a:ext cx="52944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4000" b="1" dirty="0">
                <a:solidFill>
                  <a:srgbClr val="C00000"/>
                </a:solidFill>
              </a:rPr>
              <a:t>William Shakespeare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AF757B-B264-A232-5B1A-876D15174359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8F8307-8AD3-80F1-D22B-7267A5A0647B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49CA48-2440-1FF0-FF8F-E467116D63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50" y="1463281"/>
            <a:ext cx="3235376" cy="323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43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1721</TotalTime>
  <Words>688</Words>
  <Application>Microsoft Office PowerPoint</Application>
  <PresentationFormat>On-screen Show (16:9)</PresentationFormat>
  <Paragraphs>143</Paragraphs>
  <Slides>17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Arial</vt:lpstr>
      <vt:lpstr>Berlin Sans FB Demi</vt:lpstr>
      <vt:lpstr>Bookman Old Style</vt:lpstr>
      <vt:lpstr>Calibri</vt:lpstr>
      <vt:lpstr>Calibri Light</vt:lpstr>
      <vt:lpstr>Montserrat Medium</vt:lpstr>
      <vt:lpstr>Myriad Pro</vt:lpstr>
      <vt:lpstr>Times New Roman</vt:lpstr>
      <vt:lpstr>UTM Facebook K&amp;T</vt:lpstr>
      <vt:lpstr>UTM-Avo</vt:lpstr>
      <vt:lpstr>UTMAvo-BoldItalic</vt:lpstr>
      <vt:lpstr>UTMFacebookK&amp;TBold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HUNG MRS</cp:lastModifiedBy>
  <cp:revision>80</cp:revision>
  <dcterms:created xsi:type="dcterms:W3CDTF">2020-12-09T02:04:09Z</dcterms:created>
  <dcterms:modified xsi:type="dcterms:W3CDTF">2024-10-12T09:36:36Z</dcterms:modified>
</cp:coreProperties>
</file>