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4" r:id="rId2"/>
    <p:sldId id="273" r:id="rId3"/>
    <p:sldId id="336" r:id="rId4"/>
    <p:sldId id="338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32" r:id="rId13"/>
    <p:sldId id="344" r:id="rId14"/>
    <p:sldId id="345" r:id="rId15"/>
    <p:sldId id="346" r:id="rId16"/>
    <p:sldId id="347" r:id="rId17"/>
    <p:sldId id="333" r:id="rId18"/>
    <p:sldId id="334" r:id="rId19"/>
    <p:sldId id="362" r:id="rId20"/>
    <p:sldId id="358" r:id="rId21"/>
    <p:sldId id="335" r:id="rId22"/>
    <p:sldId id="348" r:id="rId23"/>
    <p:sldId id="325" r:id="rId24"/>
    <p:sldId id="317" r:id="rId25"/>
    <p:sldId id="27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EE8640"/>
    <a:srgbClr val="FF9801"/>
    <a:srgbClr val="FFCCFF"/>
    <a:srgbClr val="A493C6"/>
    <a:srgbClr val="D0DEEC"/>
    <a:srgbClr val="6593C3"/>
    <a:srgbClr val="F7DADE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91" d="100"/>
          <a:sy n="91" d="100"/>
        </p:scale>
        <p:origin x="726" y="8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TpvbKCYaoQ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sz="1800" b="0" i="0" u="sng" strike="noStrike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https://www.youtube.com/watch?v=bTpvbKCYaoQ</a:t>
            </a:r>
            <a:endParaRPr lang="en-US" sz="1800" b="0" i="0" u="sng" strike="noStrike" dirty="0">
              <a:solidFill>
                <a:srgbClr val="2F5496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6316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L</a:t>
            </a:r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ife stories we admire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91218" y="3322584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A creative genius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7: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128136" y="1562995"/>
            <a:ext cx="72069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Which company did Steve Job and his best friend create?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2445621" y="3256709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39687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Discuss the questions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A3AE2E-7166-C5F9-6C11-3384BED97CFA}"/>
              </a:ext>
            </a:extLst>
          </p:cNvPr>
          <p:cNvSpPr txBox="1"/>
          <p:nvPr/>
        </p:nvSpPr>
        <p:spPr>
          <a:xfrm>
            <a:off x="325897" y="1869323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Who is the man in the photo?</a:t>
            </a:r>
          </a:p>
          <a:p>
            <a:r>
              <a:rPr lang="en-US" sz="40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What is he most famous for?</a:t>
            </a:r>
            <a:r>
              <a:rPr lang="en-US" sz="40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340C8-9664-B266-5637-0B3CC04C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453" y="1548051"/>
            <a:ext cx="40576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(to) bond 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develop or create a relationship of trust with somebody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5953" y="1780681"/>
            <a:ext cx="1508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bɒnd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95A3C-6717-C431-DF01-90EBE5D38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104" y="1616605"/>
            <a:ext cx="3444039" cy="2352223"/>
          </a:xfrm>
          <a:prstGeom prst="rect">
            <a:avLst/>
          </a:prstGeom>
        </p:spPr>
      </p:pic>
      <p:pic>
        <p:nvPicPr>
          <p:cNvPr id="3" name="bond">
            <a:hlinkClick r:id="" action="ppaction://media"/>
            <a:extLst>
              <a:ext uri="{FF2B5EF4-FFF2-40B4-BE49-F238E27FC236}">
                <a16:creationId xmlns:a16="http://schemas.microsoft.com/office/drawing/2014/main" id="{767CB182-A490-47D9-F7A7-A387E2394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7712" y="2571749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cutting-edge (adj)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837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at the newest, most advanced stage in the development of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5778" y="1780681"/>
            <a:ext cx="2549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/ˌ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kʌtɪŋ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edʒ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9EF86-4E97-4964-3ACC-C93455F8834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8BA4AE-239F-6E39-F56F-1F3B96963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187" y="1617571"/>
            <a:ext cx="3251367" cy="2444876"/>
          </a:xfrm>
          <a:prstGeom prst="rect">
            <a:avLst/>
          </a:prstGeom>
        </p:spPr>
      </p:pic>
      <p:pic>
        <p:nvPicPr>
          <p:cNvPr id="5" name="cutting">
            <a:hlinkClick r:id="" action="ppaction://media"/>
            <a:extLst>
              <a:ext uri="{FF2B5EF4-FFF2-40B4-BE49-F238E27FC236}">
                <a16:creationId xmlns:a16="http://schemas.microsoft.com/office/drawing/2014/main" id="{FA5D178D-5535-CD7F-B7C2-9E9ADD02E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6540" y="2589517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3" y="930076"/>
            <a:ext cx="4168275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blockbuster (n)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763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something very successful, especially a very successful book or film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6624" y="1780681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blɒkbʌstə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(r)/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3F413-B491-0628-2B3C-F66668300404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06ED61-3AFB-BCF3-E12C-583226F6F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624" y="1616096"/>
            <a:ext cx="3337462" cy="2308521"/>
          </a:xfrm>
          <a:prstGeom prst="rect">
            <a:avLst/>
          </a:prstGeom>
        </p:spPr>
      </p:pic>
      <p:pic>
        <p:nvPicPr>
          <p:cNvPr id="5" name="blockbuster">
            <a:hlinkClick r:id="" action="ppaction://media"/>
            <a:extLst>
              <a:ext uri="{FF2B5EF4-FFF2-40B4-BE49-F238E27FC236}">
                <a16:creationId xmlns:a16="http://schemas.microsoft.com/office/drawing/2014/main" id="{85BF1E29-C650-56B7-D034-7E16B89A9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787" y="2594182"/>
            <a:ext cx="646330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(to) diagnose with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say exactly what an illness or the cause of a problem is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81277" y="1780681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daɪəɡnəʊz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C814F-62DC-E121-D77A-DAE76612016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409AA-A01F-ECE5-6A50-E4467A094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67932"/>
            <a:ext cx="2921150" cy="2495678"/>
          </a:xfrm>
          <a:prstGeom prst="rect">
            <a:avLst/>
          </a:prstGeom>
        </p:spPr>
      </p:pic>
      <p:pic>
        <p:nvPicPr>
          <p:cNvPr id="5" name="diagnose">
            <a:hlinkClick r:id="" action="ppaction://media"/>
            <a:extLst>
              <a:ext uri="{FF2B5EF4-FFF2-40B4-BE49-F238E27FC236}">
                <a16:creationId xmlns:a16="http://schemas.microsoft.com/office/drawing/2014/main" id="{839A03C4-335A-4D5B-25BF-5A24283B5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8748" y="2571750"/>
            <a:ext cx="646330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01542" y="853846"/>
            <a:ext cx="49928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visionary (adj)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861" y="3277617"/>
            <a:ext cx="8376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original and showing the ability to think about or plan the future with great imagination and intelligence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77208" y="1704451"/>
            <a:ext cx="1972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vɪʒənri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BB7A1-61B0-557A-CEF9-26ECD7F52C99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5" name="vissionary">
            <a:hlinkClick r:id="" action="ppaction://media"/>
            <a:extLst>
              <a:ext uri="{FF2B5EF4-FFF2-40B4-BE49-F238E27FC236}">
                <a16:creationId xmlns:a16="http://schemas.microsoft.com/office/drawing/2014/main" id="{F6C65D55-FE8E-1CE3-BFFD-E5B1E72B7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7380" y="2485553"/>
            <a:ext cx="737020" cy="7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59748"/>
              </p:ext>
            </p:extLst>
          </p:nvPr>
        </p:nvGraphicFramePr>
        <p:xfrm>
          <a:off x="185737" y="646743"/>
          <a:ext cx="8772525" cy="44775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2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4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75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5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(to) bond 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75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bɒnd</a:t>
                      </a: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develop or create a relationship of trust with somebody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 bó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cutting-edge (adj)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/ˌkʌtɪŋ ˈedʒ/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 the newest, most advanced stage in the development of something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 tiến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blockbuster (n)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/ˈblɒkbʌstə(r)/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 very successful, especially a very successful book or film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phim bom tấn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(to) diagnose with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/ˈdaɪəɡnəʊz/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say exactly what an illness or the cause of a problem is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chẩn đoán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81666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visionary (adj)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/ˈvɪʒənri/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original and showing the ability to think about or plan the future with great imagination and intelligence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52841"/>
            <a:ext cx="8120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words or phrases with the closest meaning to the 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highlighted words or phrases in the text.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736F7-B71A-4770-79F9-17B5BDDC7024}"/>
              </a:ext>
            </a:extLst>
          </p:cNvPr>
          <p:cNvSpPr txBox="1"/>
          <p:nvPr/>
        </p:nvSpPr>
        <p:spPr>
          <a:xfrm>
            <a:off x="764259" y="1490158"/>
            <a:ext cx="796969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1.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adopted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given birth to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taken by another family as their own child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2.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dropped out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continued to study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left school/college before completing your studies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3.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cancer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a serious disease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a dangerous animal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65BFA4-012C-FF29-27DB-FAAB2DDEB97A}"/>
              </a:ext>
            </a:extLst>
          </p:cNvPr>
          <p:cNvSpPr/>
          <p:nvPr/>
        </p:nvSpPr>
        <p:spPr>
          <a:xfrm>
            <a:off x="673944" y="2251571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7FB97E-A891-978F-B90C-8D70ED91D3F6}"/>
              </a:ext>
            </a:extLst>
          </p:cNvPr>
          <p:cNvSpPr/>
          <p:nvPr/>
        </p:nvSpPr>
        <p:spPr>
          <a:xfrm>
            <a:off x="644040" y="3414374"/>
            <a:ext cx="557707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E5462F-46C8-19EF-EDD2-4EECB76C4253}"/>
              </a:ext>
            </a:extLst>
          </p:cNvPr>
          <p:cNvSpPr/>
          <p:nvPr/>
        </p:nvSpPr>
        <p:spPr>
          <a:xfrm>
            <a:off x="673943" y="4257789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52841"/>
            <a:ext cx="8120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words or phrases with the closest meaning to the 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highlighted words or phrases in the text.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0CD2E-CDFF-F74F-69EC-96E528555B84}"/>
              </a:ext>
            </a:extLst>
          </p:cNvPr>
          <p:cNvSpPr txBox="1"/>
          <p:nvPr/>
        </p:nvSpPr>
        <p:spPr>
          <a:xfrm>
            <a:off x="804143" y="1733019"/>
            <a:ext cx="71967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4.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UTM-Avo"/>
              </a:rPr>
              <a:t>passed away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died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went past something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5.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UTM-Avo"/>
              </a:rPr>
              <a:t>genius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 very intelligent person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an ordinary person</a:t>
            </a:r>
            <a:r>
              <a:rPr lang="en-US" sz="3200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B12106-5579-77EE-D287-5586F4C5466D}"/>
              </a:ext>
            </a:extLst>
          </p:cNvPr>
          <p:cNvSpPr/>
          <p:nvPr/>
        </p:nvSpPr>
        <p:spPr>
          <a:xfrm>
            <a:off x="780697" y="2239848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07BF9A-8316-DE88-D070-3951C1521ED5}"/>
              </a:ext>
            </a:extLst>
          </p:cNvPr>
          <p:cNvSpPr/>
          <p:nvPr/>
        </p:nvSpPr>
        <p:spPr>
          <a:xfrm>
            <a:off x="780696" y="3684261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8851" y="708710"/>
            <a:ext cx="4792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cs typeface="Times New Roman" panose="02020603050405020304" pitchFamily="18" charset="0"/>
              </a:rPr>
              <a:t>Video watching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3462B-C744-42B8-5E94-EF6C796C10C1}"/>
              </a:ext>
            </a:extLst>
          </p:cNvPr>
          <p:cNvSpPr txBox="1"/>
          <p:nvPr/>
        </p:nvSpPr>
        <p:spPr>
          <a:xfrm>
            <a:off x="609914" y="1663002"/>
            <a:ext cx="83116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Work as 2 groups.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Watch the video carefully and try to remember as many details as possible. </a:t>
            </a: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Teacher shows questions on the slide, Ss raise their hands and say BINGO to grab the chance to answer.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If the answer is correct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one point.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The team with higher score will be the winner.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744371"/>
            <a:ext cx="2175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Match each section (a–c) with a heading (1–5).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02B42-05EF-0AEA-A245-7E597180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10" y="708710"/>
            <a:ext cx="5691349" cy="433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DB1499-CC99-090E-B3FA-91B6B0D3AEE7}"/>
              </a:ext>
            </a:extLst>
          </p:cNvPr>
          <p:cNvSpPr txBox="1"/>
          <p:nvPr/>
        </p:nvSpPr>
        <p:spPr>
          <a:xfrm>
            <a:off x="971524" y="2411659"/>
            <a:ext cx="11231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B050"/>
                </a:solidFill>
                <a:effectLst/>
              </a:rPr>
              <a:t>Key: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A – 2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B – 1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C – 5</a:t>
            </a:r>
          </a:p>
        </p:txBody>
      </p:sp>
    </p:spTree>
    <p:extLst>
      <p:ext uri="{BB962C8B-B14F-4D97-AF65-F5344CB8AC3E}">
        <p14:creationId xmlns:p14="http://schemas.microsoft.com/office/powerpoint/2010/main" val="8617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ECA1B-4EC1-ADF1-21DC-B80C5B2B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07" y="1595466"/>
            <a:ext cx="8649022" cy="30464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1076" y="830345"/>
            <a:ext cx="802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kern="0" dirty="0">
                <a:solidFill>
                  <a:srgbClr val="00000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Complete the diagram with information from the text.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93F7F-7426-5271-580B-CCE4F49C2176}"/>
              </a:ext>
            </a:extLst>
          </p:cNvPr>
          <p:cNvSpPr txBox="1"/>
          <p:nvPr/>
        </p:nvSpPr>
        <p:spPr>
          <a:xfrm>
            <a:off x="763737" y="2110904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adopted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6857D-A928-EB20-C3A0-36D3CD38F9A0}"/>
              </a:ext>
            </a:extLst>
          </p:cNvPr>
          <p:cNvSpPr txBox="1"/>
          <p:nvPr/>
        </p:nvSpPr>
        <p:spPr>
          <a:xfrm>
            <a:off x="2181101" y="3857062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Apple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AB840-7DB2-849C-D2FC-3C85F62BBC79}"/>
              </a:ext>
            </a:extLst>
          </p:cNvPr>
          <p:cNvSpPr txBox="1"/>
          <p:nvPr/>
        </p:nvSpPr>
        <p:spPr>
          <a:xfrm>
            <a:off x="5057892" y="3827802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company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43ED15-E186-EC88-958E-01A89E7F57ED}"/>
              </a:ext>
            </a:extLst>
          </p:cNvPr>
          <p:cNvSpPr txBox="1"/>
          <p:nvPr/>
        </p:nvSpPr>
        <p:spPr>
          <a:xfrm>
            <a:off x="6593714" y="2571750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products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7595A-4803-7075-597C-122A24158B3D}"/>
              </a:ext>
            </a:extLst>
          </p:cNvPr>
          <p:cNvSpPr txBox="1"/>
          <p:nvPr/>
        </p:nvSpPr>
        <p:spPr>
          <a:xfrm>
            <a:off x="7974576" y="4089654"/>
            <a:ext cx="978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a typeface="Times New Roman" panose="02020603050405020304" pitchFamily="18" charset="0"/>
              </a:rPr>
              <a:t>cancer</a:t>
            </a:r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3326" y="849438"/>
            <a:ext cx="802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Discuss the following question.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3359B-6355-C283-F78A-81973EE5CB43}"/>
              </a:ext>
            </a:extLst>
          </p:cNvPr>
          <p:cNvSpPr txBox="1"/>
          <p:nvPr/>
        </p:nvSpPr>
        <p:spPr>
          <a:xfrm>
            <a:off x="1070223" y="1513798"/>
            <a:ext cx="749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What do you admire the most about Steve Jobs?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B85DD-FA40-9704-F832-D493BEB36080}"/>
              </a:ext>
            </a:extLst>
          </p:cNvPr>
          <p:cNvSpPr txBox="1"/>
          <p:nvPr/>
        </p:nvSpPr>
        <p:spPr>
          <a:xfrm>
            <a:off x="763736" y="2211165"/>
            <a:ext cx="76182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ea typeface="Times New Roman" panose="02020603050405020304" pitchFamily="18" charset="0"/>
              </a:rPr>
              <a:t>Suggested answers: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US" sz="2400" kern="0" dirty="0">
                <a:effectLst/>
                <a:ea typeface="Times New Roman" panose="02020603050405020304" pitchFamily="18" charset="0"/>
              </a:rPr>
              <a:t>What I admire the most about Steve Jobs is how he overcame difficulties in his life to achieve a significant breakthrough in communication technology. He dedicated his life to building technology and inventing the first real personal computer, that is user-friendly, efficient and stylish.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763737" y="1652684"/>
            <a:ext cx="759303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famous person’s life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Reading skills for general ideas and for specific information about a famous person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865" y="1734572"/>
            <a:ext cx="8294167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  <a:cs typeface="Arial" panose="020B0604020202020204" pitchFamily="34" charset="0"/>
              </a:rPr>
              <a:t>Write a short paragraph about life stories of Steve Jobs and what you admire most about him.</a:t>
            </a:r>
            <a:endParaRPr lang="en-GB" sz="3000" dirty="0">
              <a:latin typeface="+mn-lt"/>
              <a:cs typeface="Arial" panose="020B0604020202020204" pitchFamily="34" charset="0"/>
            </a:endParaRP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  <a:cs typeface="Arial" panose="020B0604020202020204" pitchFamily="34" charset="0"/>
              </a:rPr>
              <a:t>Prepare for Lesson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96193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Video watching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pic>
        <p:nvPicPr>
          <p:cNvPr id="4" name="Story of Steve Jobs - 00 Overall Trailer">
            <a:hlinkClick r:id="" action="ppaction://media"/>
            <a:extLst>
              <a:ext uri="{FF2B5EF4-FFF2-40B4-BE49-F238E27FC236}">
                <a16:creationId xmlns:a16="http://schemas.microsoft.com/office/drawing/2014/main" id="{2DC6F324-B3C1-E77C-DD63-3A028700A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3485"/>
            <a:ext cx="9144000" cy="38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1: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2094638" y="1876204"/>
            <a:ext cx="5416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 was he born?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863747" y="2951014"/>
            <a:ext cx="5416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kern="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San Francisco</a:t>
            </a:r>
            <a:endParaRPr lang="en-US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2: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852246" y="1824920"/>
            <a:ext cx="5896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are Clara and Paul?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673131" y="3003097"/>
            <a:ext cx="5896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his foster parents</a:t>
            </a:r>
          </a:p>
        </p:txBody>
      </p:sp>
    </p:spTree>
    <p:extLst>
      <p:ext uri="{BB962C8B-B14F-4D97-AF65-F5344CB8AC3E}">
        <p14:creationId xmlns:p14="http://schemas.microsoft.com/office/powerpoint/2010/main" val="33860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3: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910861" y="1802309"/>
            <a:ext cx="5527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What does his dad do?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972593" y="2742601"/>
            <a:ext cx="5527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 mechanic</a:t>
            </a:r>
          </a:p>
        </p:txBody>
      </p:sp>
    </p:spTree>
    <p:extLst>
      <p:ext uri="{BB962C8B-B14F-4D97-AF65-F5344CB8AC3E}">
        <p14:creationId xmlns:p14="http://schemas.microsoft.com/office/powerpoint/2010/main" val="75407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4: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594338" y="1926532"/>
            <a:ext cx="5908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What does his mom do?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485876" y="2921953"/>
            <a:ext cx="5908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an accountant</a:t>
            </a:r>
          </a:p>
        </p:txBody>
      </p:sp>
    </p:spTree>
    <p:extLst>
      <p:ext uri="{BB962C8B-B14F-4D97-AF65-F5344CB8AC3E}">
        <p14:creationId xmlns:p14="http://schemas.microsoft.com/office/powerpoint/2010/main" val="40608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5: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400908" y="1742967"/>
            <a:ext cx="6342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Where did he meet his best friend?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794979" y="3321869"/>
            <a:ext cx="5353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in computer club</a:t>
            </a:r>
          </a:p>
        </p:txBody>
      </p:sp>
    </p:spTree>
    <p:extLst>
      <p:ext uri="{BB962C8B-B14F-4D97-AF65-F5344CB8AC3E}">
        <p14:creationId xmlns:p14="http://schemas.microsoft.com/office/powerpoint/2010/main" val="335909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6: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575707" y="1598459"/>
            <a:ext cx="59925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What do Steve Jobs and his best friend both love?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2286000" y="322728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19618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</TotalTime>
  <Words>757</Words>
  <Application>Microsoft Office PowerPoint</Application>
  <PresentationFormat>On-screen Show (16:9)</PresentationFormat>
  <Paragraphs>156</Paragraphs>
  <Slides>25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Bookman Old Style</vt:lpstr>
      <vt:lpstr>Calibri</vt:lpstr>
      <vt:lpstr>Calibri Light</vt:lpstr>
      <vt:lpstr>Montserrat Medium</vt:lpstr>
      <vt:lpstr>Myriad Pro</vt:lpstr>
      <vt:lpstr>MyriadPro-Regular</vt:lpstr>
      <vt:lpstr>Times New Roman</vt:lpstr>
      <vt:lpstr>UTM Facebook K&amp;T</vt:lpstr>
      <vt:lpstr>UTM-Avo</vt:lpstr>
      <vt:lpstr>UTMAvoBold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75</cp:revision>
  <dcterms:created xsi:type="dcterms:W3CDTF">2020-12-09T02:04:09Z</dcterms:created>
  <dcterms:modified xsi:type="dcterms:W3CDTF">2024-09-01T22:16:33Z</dcterms:modified>
</cp:coreProperties>
</file>