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1"/>
  </p:notesMasterIdLst>
  <p:sldIdLst>
    <p:sldId id="323" r:id="rId2"/>
    <p:sldId id="356" r:id="rId3"/>
    <p:sldId id="357" r:id="rId4"/>
    <p:sldId id="358" r:id="rId5"/>
    <p:sldId id="359" r:id="rId6"/>
    <p:sldId id="360" r:id="rId7"/>
    <p:sldId id="361" r:id="rId8"/>
    <p:sldId id="353" r:id="rId9"/>
    <p:sldId id="332" r:id="rId10"/>
    <p:sldId id="337" r:id="rId11"/>
    <p:sldId id="339" r:id="rId12"/>
    <p:sldId id="340" r:id="rId13"/>
    <p:sldId id="336" r:id="rId14"/>
    <p:sldId id="311" r:id="rId15"/>
    <p:sldId id="355" r:id="rId16"/>
    <p:sldId id="314" r:id="rId17"/>
    <p:sldId id="322" r:id="rId18"/>
    <p:sldId id="325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27"/>
    <a:srgbClr val="CCCCFF"/>
    <a:srgbClr val="E0A4A5"/>
    <a:srgbClr val="FFFF99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9" autoAdjust="0"/>
    <p:restoredTop sz="94196" autoAdjust="0"/>
  </p:normalViewPr>
  <p:slideViewPr>
    <p:cSldViewPr snapToGrid="0" showGuides="1">
      <p:cViewPr varScale="1">
        <p:scale>
          <a:sx n="73" d="100"/>
          <a:sy n="73" d="100"/>
        </p:scale>
        <p:origin x="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5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0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836670" y="3913378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Different generations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critical (adj)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making careful judgements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0438" y="2811002"/>
            <a:ext cx="148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kr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t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kl/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critical__gb_2" descr="critical__gb_2">
            <a:hlinkClick r:id="" action="ppaction://media"/>
            <a:extLst>
              <a:ext uri="{FF2B5EF4-FFF2-40B4-BE49-F238E27FC236}">
                <a16:creationId xmlns:a16="http://schemas.microsoft.com/office/drawing/2014/main" id="{C09ECA5D-0695-CB47-80D0-A8767B169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3520" y="3637165"/>
            <a:ext cx="523220" cy="523220"/>
          </a:xfrm>
          <a:prstGeom prst="rect">
            <a:avLst/>
          </a:prstGeom>
        </p:spPr>
      </p:pic>
      <p:pic>
        <p:nvPicPr>
          <p:cNvPr id="4098" name="Picture 2" descr="Critical là gì và cấu trúc từ Critical trong câu Tiếng Anh">
            <a:extLst>
              <a:ext uri="{FF2B5EF4-FFF2-40B4-BE49-F238E27FC236}">
                <a16:creationId xmlns:a16="http://schemas.microsoft.com/office/drawing/2014/main" id="{C9E3742C-4F05-644D-B0E8-63FBDBA6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24" y="2026747"/>
            <a:ext cx="5368058" cy="32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creative (adj)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dirty="0"/>
              <a:t>involving the use of skill and the imagination to produce something new or a work of art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7128" y="2792010"/>
            <a:ext cx="1625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/kri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e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t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v/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creative__gb_3" descr="creative__gb_3">
            <a:hlinkClick r:id="" action="ppaction://media"/>
            <a:extLst>
              <a:ext uri="{FF2B5EF4-FFF2-40B4-BE49-F238E27FC236}">
                <a16:creationId xmlns:a16="http://schemas.microsoft.com/office/drawing/2014/main" id="{64F05BB7-DF57-9F47-BFC9-4438A006B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6661" y="3637520"/>
            <a:ext cx="489675" cy="489675"/>
          </a:xfrm>
          <a:prstGeom prst="rect">
            <a:avLst/>
          </a:prstGeom>
        </p:spPr>
      </p:pic>
      <p:pic>
        <p:nvPicPr>
          <p:cNvPr id="5122" name="Picture 2" descr="Be Creative Stock Illustrations – 151,971 Be Creative Stock Illustrations,  Vectors &amp; Clipart - Dreamstime">
            <a:extLst>
              <a:ext uri="{FF2B5EF4-FFF2-40B4-BE49-F238E27FC236}">
                <a16:creationId xmlns:a16="http://schemas.microsoft.com/office/drawing/2014/main" id="{B352B805-7CCC-1F49-8DE2-BBD5C3BCB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66" y="1715349"/>
            <a:ext cx="4305211" cy="30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platform (n)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the type of computer system or the software that is used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7681" y="2797996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plætf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ɔː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m/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latform__gb_1" descr="platform__gb_1">
            <a:hlinkClick r:id="" action="ppaction://media"/>
            <a:extLst>
              <a:ext uri="{FF2B5EF4-FFF2-40B4-BE49-F238E27FC236}">
                <a16:creationId xmlns:a16="http://schemas.microsoft.com/office/drawing/2014/main" id="{A5FE5377-E88E-5143-9A0E-19137D398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4083" y="-1896896"/>
            <a:ext cx="283110" cy="283110"/>
          </a:xfrm>
          <a:prstGeom prst="rect">
            <a:avLst/>
          </a:prstGeom>
        </p:spPr>
      </p:pic>
      <p:pic>
        <p:nvPicPr>
          <p:cNvPr id="6146" name="Picture 2" descr="Best Social Media Platforms to Find and Recruit Affiliates">
            <a:extLst>
              <a:ext uri="{FF2B5EF4-FFF2-40B4-BE49-F238E27FC236}">
                <a16:creationId xmlns:a16="http://schemas.microsoft.com/office/drawing/2014/main" id="{52B036A7-EB0C-714C-9F20-62A28EC6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08" y="1961459"/>
            <a:ext cx="4246654" cy="22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latform__gb_1" descr="platform__gb_1">
            <a:hlinkClick r:id="" action="ppaction://media"/>
            <a:extLst>
              <a:ext uri="{FF2B5EF4-FFF2-40B4-BE49-F238E27FC236}">
                <a16:creationId xmlns:a16="http://schemas.microsoft.com/office/drawing/2014/main" id="{CF0502ED-DC79-9E4E-B935-850C5689B4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5627" y="3504961"/>
            <a:ext cx="655958" cy="6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3FE9B5-9AA9-804F-A6C2-D87AF87FD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22263"/>
              </p:ext>
            </p:extLst>
          </p:nvPr>
        </p:nvGraphicFramePr>
        <p:xfrm>
          <a:off x="358055" y="1357745"/>
          <a:ext cx="11475890" cy="53277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09937">
                  <a:extLst>
                    <a:ext uri="{9D8B030D-6E8A-4147-A177-3AD203B41FA5}">
                      <a16:colId xmlns:a16="http://schemas.microsoft.com/office/drawing/2014/main" val="1134220405"/>
                    </a:ext>
                  </a:extLst>
                </a:gridCol>
                <a:gridCol w="2572894">
                  <a:extLst>
                    <a:ext uri="{9D8B030D-6E8A-4147-A177-3AD203B41FA5}">
                      <a16:colId xmlns:a16="http://schemas.microsoft.com/office/drawing/2014/main" val="4185581241"/>
                    </a:ext>
                  </a:extLst>
                </a:gridCol>
                <a:gridCol w="4826760">
                  <a:extLst>
                    <a:ext uri="{9D8B030D-6E8A-4147-A177-3AD203B41FA5}">
                      <a16:colId xmlns:a16="http://schemas.microsoft.com/office/drawing/2014/main" val="1569248348"/>
                    </a:ext>
                  </a:extLst>
                </a:gridCol>
                <a:gridCol w="1666299">
                  <a:extLst>
                    <a:ext uri="{9D8B030D-6E8A-4147-A177-3AD203B41FA5}">
                      <a16:colId xmlns:a16="http://schemas.microsoft.com/office/drawing/2014/main" val="526521371"/>
                    </a:ext>
                  </a:extLst>
                </a:gridCol>
              </a:tblGrid>
              <a:tr h="9900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effectLst/>
                        </a:rPr>
                        <a:t>Form</a:t>
                      </a:r>
                      <a:endParaRPr lang="x-none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effectLst/>
                        </a:rPr>
                        <a:t>Pronunciation</a:t>
                      </a:r>
                      <a:endParaRPr lang="x-none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effectLst/>
                        </a:rPr>
                        <a:t>Meaning</a:t>
                      </a:r>
                      <a:endParaRPr lang="x-none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 dirty="0">
                          <a:effectLst/>
                        </a:rPr>
                        <a:t>Vietnamese</a:t>
                      </a:r>
                      <a:r>
                        <a:rPr lang="vi-VN" sz="2400" b="1" dirty="0">
                          <a:effectLst/>
                        </a:rPr>
                        <a:t> equivalent  </a:t>
                      </a:r>
                      <a:endParaRPr lang="x-non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extLst>
                  <a:ext uri="{0D108BD9-81ED-4DB2-BD59-A6C34878D82A}">
                    <a16:rowId xmlns:a16="http://schemas.microsoft.com/office/drawing/2014/main" val="3534003248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1. characteristic (n)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/ˌkærəktəˈrɪstɪk/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a typical feature or quality that something/somebody has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đặc điểm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val="229552764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2. critical (adj) 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/ˈkrɪtɪkl/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making careful judgements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>
                          <a:effectLst/>
                        </a:rPr>
                        <a:t>c</a:t>
                      </a:r>
                      <a:r>
                        <a:rPr lang="x-none" sz="2400">
                          <a:effectLst/>
                        </a:rPr>
                        <a:t>ó tính phản biện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val="1518849135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3. creative (adj) 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/kriˈeɪtɪv/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involving the use of skill and the imagination to produce something new or a work of art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>
                          <a:effectLst/>
                        </a:rPr>
                        <a:t>sáng tạo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val="1899717697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4. platform (n) 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/ˈplætfɔːm/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the type of computer system or the software that is used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 err="1">
                          <a:effectLst/>
                        </a:rPr>
                        <a:t>nền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 err="1">
                          <a:effectLst/>
                        </a:rPr>
                        <a:t>tảng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val="1053782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5611" y="1091812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article. Match the highlighted words with their meanings.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11981C7-57B9-5C4C-9BB0-3A32BAE2ACFC}"/>
              </a:ext>
            </a:extLst>
          </p:cNvPr>
          <p:cNvSpPr/>
          <p:nvPr/>
        </p:nvSpPr>
        <p:spPr>
          <a:xfrm>
            <a:off x="637309" y="2119745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1. experienced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9D3A6856-1E66-AB48-9C56-A13DC88ED423}"/>
              </a:ext>
            </a:extLst>
          </p:cNvPr>
          <p:cNvSpPr/>
          <p:nvPr/>
        </p:nvSpPr>
        <p:spPr>
          <a:xfrm>
            <a:off x="637309" y="3099789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2. curious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468F061-C586-264C-A40D-93285DF322F4}"/>
              </a:ext>
            </a:extLst>
          </p:cNvPr>
          <p:cNvSpPr/>
          <p:nvPr/>
        </p:nvSpPr>
        <p:spPr>
          <a:xfrm>
            <a:off x="637309" y="5025900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4. experiment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A0B22619-F00A-3043-8233-301EDBCDEF27}"/>
              </a:ext>
            </a:extLst>
          </p:cNvPr>
          <p:cNvSpPr/>
          <p:nvPr/>
        </p:nvSpPr>
        <p:spPr>
          <a:xfrm>
            <a:off x="637309" y="4074896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3. digital natives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24249B2C-ECEB-0E45-9FB9-4E55DEE004FF}"/>
              </a:ext>
            </a:extLst>
          </p:cNvPr>
          <p:cNvSpPr/>
          <p:nvPr/>
        </p:nvSpPr>
        <p:spPr>
          <a:xfrm>
            <a:off x="637309" y="5976904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5. hire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24D30E17-4FC0-DA40-9D0C-BC082ED894DB}"/>
              </a:ext>
            </a:extLst>
          </p:cNvPr>
          <p:cNvSpPr/>
          <p:nvPr/>
        </p:nvSpPr>
        <p:spPr>
          <a:xfrm>
            <a:off x="6096000" y="2119745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a. to try or test new ideas or methods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3820D0A6-6504-2C40-8FE4-3D3F7CFB8434}"/>
              </a:ext>
            </a:extLst>
          </p:cNvPr>
          <p:cNvSpPr/>
          <p:nvPr/>
        </p:nvSpPr>
        <p:spPr>
          <a:xfrm>
            <a:off x="6096000" y="3099789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b. went through</a:t>
            </a:r>
          </a:p>
          <a:p>
            <a:endParaRPr lang="x-none" dirty="0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BB45BAA1-F1F5-FB45-B1FD-6298999074C0}"/>
              </a:ext>
            </a:extLst>
          </p:cNvPr>
          <p:cNvSpPr/>
          <p:nvPr/>
        </p:nvSpPr>
        <p:spPr>
          <a:xfrm>
            <a:off x="6096000" y="5025900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d. wanting to know about something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112DBE0-E6B6-1D44-AC99-5BC3D0D13061}"/>
              </a:ext>
            </a:extLst>
          </p:cNvPr>
          <p:cNvSpPr/>
          <p:nvPr/>
        </p:nvSpPr>
        <p:spPr>
          <a:xfrm>
            <a:off x="6096000" y="4074896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c. to employ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4E781F41-1AD2-5A4F-BD6F-E36D705C3776}"/>
              </a:ext>
            </a:extLst>
          </p:cNvPr>
          <p:cNvSpPr/>
          <p:nvPr/>
        </p:nvSpPr>
        <p:spPr>
          <a:xfrm>
            <a:off x="6096000" y="5976904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e. people born in the era of technology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8B74A1-E81E-B14C-89CD-16C596C9653C}"/>
              </a:ext>
            </a:extLst>
          </p:cNvPr>
          <p:cNvCxnSpPr>
            <a:stCxn id="3" idx="3"/>
            <a:endCxn id="56" idx="1"/>
          </p:cNvCxnSpPr>
          <p:nvPr/>
        </p:nvCxnSpPr>
        <p:spPr>
          <a:xfrm>
            <a:off x="4045527" y="2403764"/>
            <a:ext cx="2050473" cy="9800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1D5D153-3537-AC49-AF86-E11732A68787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4045527" y="3429000"/>
            <a:ext cx="2050473" cy="1880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0492000-DFC7-7141-91C4-49A81B81E35D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4045527" y="4358915"/>
            <a:ext cx="2050473" cy="18480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3980014-B82D-564C-ABD0-C8568FFDB0E2}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4045527" y="2403764"/>
            <a:ext cx="2050473" cy="29277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459E69-47EF-F243-AA76-8E055BEBEAA8}"/>
              </a:ext>
            </a:extLst>
          </p:cNvPr>
          <p:cNvCxnSpPr>
            <a:cxnSpLocks/>
            <a:endCxn id="58" idx="1"/>
          </p:cNvCxnSpPr>
          <p:nvPr/>
        </p:nvCxnSpPr>
        <p:spPr>
          <a:xfrm flipV="1">
            <a:off x="4045527" y="4358915"/>
            <a:ext cx="2050473" cy="1902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01471" y="1111574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 and choose the best title.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606101-59D2-7A48-BC8B-52F09BF4D89E}"/>
              </a:ext>
            </a:extLst>
          </p:cNvPr>
          <p:cNvSpPr txBox="1"/>
          <p:nvPr/>
        </p:nvSpPr>
        <p:spPr>
          <a:xfrm>
            <a:off x="1701471" y="2385444"/>
            <a:ext cx="9243620" cy="255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The study of different generations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Generational differences in different societies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Characteristics of different generations</a:t>
            </a: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071E2CC7-BF87-B14A-8B01-2FE9F93DB567}"/>
              </a:ext>
            </a:extLst>
          </p:cNvPr>
          <p:cNvSpPr/>
          <p:nvPr/>
        </p:nvSpPr>
        <p:spPr>
          <a:xfrm>
            <a:off x="1537855" y="4364183"/>
            <a:ext cx="637309" cy="584775"/>
          </a:xfrm>
          <a:prstGeom prst="donut">
            <a:avLst>
              <a:gd name="adj" fmla="val 70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33411" y="1034327"/>
            <a:ext cx="10783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again. Tick (</a:t>
            </a:r>
            <a:r>
              <a:rPr lang="en-US" sz="2400" b="1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the characteristics of each generation according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the article.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9C1B1A-A22B-4C46-BA52-3FEA7F55D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17691"/>
              </p:ext>
            </p:extLst>
          </p:nvPr>
        </p:nvGraphicFramePr>
        <p:xfrm>
          <a:off x="489673" y="1864939"/>
          <a:ext cx="11212653" cy="4650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654">
                  <a:extLst>
                    <a:ext uri="{9D8B030D-6E8A-4147-A177-3AD203B41FA5}">
                      <a16:colId xmlns:a16="http://schemas.microsoft.com/office/drawing/2014/main" val="2702511794"/>
                    </a:ext>
                  </a:extLst>
                </a:gridCol>
                <a:gridCol w="4451336">
                  <a:extLst>
                    <a:ext uri="{9D8B030D-6E8A-4147-A177-3AD203B41FA5}">
                      <a16:colId xmlns:a16="http://schemas.microsoft.com/office/drawing/2014/main" val="1365061077"/>
                    </a:ext>
                  </a:extLst>
                </a:gridCol>
                <a:gridCol w="1957989">
                  <a:extLst>
                    <a:ext uri="{9D8B030D-6E8A-4147-A177-3AD203B41FA5}">
                      <a16:colId xmlns:a16="http://schemas.microsoft.com/office/drawing/2014/main" val="2915999588"/>
                    </a:ext>
                  </a:extLst>
                </a:gridCol>
                <a:gridCol w="2216727">
                  <a:extLst>
                    <a:ext uri="{9D8B030D-6E8A-4147-A177-3AD203B41FA5}">
                      <a16:colId xmlns:a16="http://schemas.microsoft.com/office/drawing/2014/main" val="3508150456"/>
                    </a:ext>
                  </a:extLst>
                </a:gridCol>
                <a:gridCol w="1814947">
                  <a:extLst>
                    <a:ext uri="{9D8B030D-6E8A-4147-A177-3AD203B41FA5}">
                      <a16:colId xmlns:a16="http://schemas.microsoft.com/office/drawing/2014/main" val="1369605436"/>
                    </a:ext>
                  </a:extLst>
                </a:gridCol>
              </a:tblGrid>
              <a:tr h="782636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Generation X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Generation Y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Generation Z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8990111"/>
                  </a:ext>
                </a:extLst>
              </a:tr>
              <a:tr h="712649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1.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They enjoy working in a team with others.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4864482"/>
                  </a:ext>
                </a:extLst>
              </a:tr>
              <a:tr h="1037871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2.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They can use apps and digital devices in creative ways.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3468773"/>
                  </a:ext>
                </a:extLst>
              </a:tr>
              <a:tr h="712649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3.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Critical thinking is one of their characteristics.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3791361"/>
                  </a:ext>
                </a:extLst>
              </a:tr>
              <a:tr h="712649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4.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Most of them plan to have their own business.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3533558"/>
                  </a:ext>
                </a:extLst>
              </a:tr>
              <a:tr h="691914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5.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They are known for their curiosity.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3927144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DBBAD688-76CB-BB42-AD00-0F20E101500A}"/>
              </a:ext>
            </a:extLst>
          </p:cNvPr>
          <p:cNvSpPr txBox="1"/>
          <p:nvPr/>
        </p:nvSpPr>
        <p:spPr>
          <a:xfrm>
            <a:off x="8385463" y="2905780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1B4991-251F-3E4B-AADB-8846A56962C7}"/>
              </a:ext>
            </a:extLst>
          </p:cNvPr>
          <p:cNvSpPr txBox="1"/>
          <p:nvPr/>
        </p:nvSpPr>
        <p:spPr>
          <a:xfrm>
            <a:off x="10477500" y="3778616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6838A2-E74C-A14F-AE0E-3DC2CA8A41D1}"/>
              </a:ext>
            </a:extLst>
          </p:cNvPr>
          <p:cNvSpPr txBox="1"/>
          <p:nvPr/>
        </p:nvSpPr>
        <p:spPr>
          <a:xfrm>
            <a:off x="6310255" y="4706871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8DD7EF-B1E8-9E42-9F91-3BFA1DCC6A1B}"/>
              </a:ext>
            </a:extLst>
          </p:cNvPr>
          <p:cNvSpPr txBox="1"/>
          <p:nvPr/>
        </p:nvSpPr>
        <p:spPr>
          <a:xfrm>
            <a:off x="10477500" y="5334094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CE747D-CBFE-0746-B2C3-3C55560DF62B}"/>
              </a:ext>
            </a:extLst>
          </p:cNvPr>
          <p:cNvSpPr txBox="1"/>
          <p:nvPr/>
        </p:nvSpPr>
        <p:spPr>
          <a:xfrm>
            <a:off x="8385463" y="6210844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6822" y="1467941"/>
            <a:ext cx="9475704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 you agree with the descriptions of each generation?</a:t>
            </a:r>
            <a:r>
              <a:rPr lang="x-none" sz="4400" dirty="0">
                <a:effectLst/>
              </a:rPr>
              <a:t> </a:t>
            </a:r>
            <a:endParaRPr lang="en-US" sz="4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9218" name="Picture 2" descr="5 Major Characteristics of Generation Z for Education Marketers - Caylor  Solutions">
            <a:extLst>
              <a:ext uri="{FF2B5EF4-FFF2-40B4-BE49-F238E27FC236}">
                <a16:creationId xmlns:a16="http://schemas.microsoft.com/office/drawing/2014/main" id="{D487352E-1ABE-5C4D-9613-48DFB02C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22" y="2318624"/>
            <a:ext cx="9181177" cy="43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different generations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about generations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4 -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48657" y="2387065"/>
            <a:ext cx="9822094" cy="40651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Ss work in groups.</a:t>
            </a:r>
          </a:p>
          <a:p>
            <a:r>
              <a:rPr lang="en-US" sz="3200" dirty="0"/>
              <a:t>- There are 4 questions which relate to a key picture.</a:t>
            </a:r>
          </a:p>
          <a:p>
            <a:r>
              <a:rPr lang="en-US" sz="3200" dirty="0"/>
              <a:t>- Guess the word</a:t>
            </a:r>
            <a:r>
              <a:rPr lang="en-US" sz="3200"/>
              <a:t>/ phrase in each puzzle and guess the key picture behind after each puzzle is opened.</a:t>
            </a:r>
          </a:p>
          <a:p>
            <a:r>
              <a:rPr lang="en-US" sz="3200" dirty="0"/>
              <a:t>- The group which gets the correct answer of the key picture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5406" y="1470991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MYSTERIOUS PICTURE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0438" y="1007988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</a:t>
            </a:r>
            <a:r>
              <a:rPr lang="en-GB" sz="4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puzzle.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Cross Generational Communication �“ Who are you tawkin to… me?">
            <a:extLst>
              <a:ext uri="{FF2B5EF4-FFF2-40B4-BE49-F238E27FC236}">
                <a16:creationId xmlns:a16="http://schemas.microsoft.com/office/drawing/2014/main" id="{C865DBDF-F754-A84B-89C8-6241BC72B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38" y="1758078"/>
            <a:ext cx="7214755" cy="474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58625A7B-814E-6847-BF52-2D265D703643}"/>
              </a:ext>
            </a:extLst>
          </p:cNvPr>
          <p:cNvSpPr/>
          <p:nvPr/>
        </p:nvSpPr>
        <p:spPr>
          <a:xfrm>
            <a:off x="2305587" y="1758079"/>
            <a:ext cx="4099480" cy="2375816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1</a:t>
            </a: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ED030075-44A3-5845-A3D9-4945D35BA50E}"/>
              </a:ext>
            </a:extLst>
          </p:cNvPr>
          <p:cNvSpPr/>
          <p:nvPr/>
        </p:nvSpPr>
        <p:spPr>
          <a:xfrm>
            <a:off x="6405067" y="1754305"/>
            <a:ext cx="4099480" cy="236829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2</a:t>
            </a:r>
          </a:p>
        </p:txBody>
      </p:sp>
      <p:sp>
        <p:nvSpPr>
          <p:cNvPr id="13" name="Rectangle 12">
            <a:hlinkClick r:id="rId6" action="ppaction://hlinksldjump"/>
            <a:extLst>
              <a:ext uri="{FF2B5EF4-FFF2-40B4-BE49-F238E27FC236}">
                <a16:creationId xmlns:a16="http://schemas.microsoft.com/office/drawing/2014/main" id="{BDEB084B-C8C9-4D4E-B983-BE900DC77A8F}"/>
              </a:ext>
            </a:extLst>
          </p:cNvPr>
          <p:cNvSpPr/>
          <p:nvPr/>
        </p:nvSpPr>
        <p:spPr>
          <a:xfrm>
            <a:off x="2305587" y="4122604"/>
            <a:ext cx="4099480" cy="237581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3</a:t>
            </a:r>
          </a:p>
        </p:txBody>
      </p:sp>
      <p:sp>
        <p:nvSpPr>
          <p:cNvPr id="14" name="Rectangle 13">
            <a:hlinkClick r:id="rId7" action="ppaction://hlinksldjump"/>
            <a:extLst>
              <a:ext uri="{FF2B5EF4-FFF2-40B4-BE49-F238E27FC236}">
                <a16:creationId xmlns:a16="http://schemas.microsoft.com/office/drawing/2014/main" id="{FCDE9176-E799-AF4D-A362-1A162C671A6C}"/>
              </a:ext>
            </a:extLst>
          </p:cNvPr>
          <p:cNvSpPr/>
          <p:nvPr/>
        </p:nvSpPr>
        <p:spPr>
          <a:xfrm>
            <a:off x="6405067" y="4122603"/>
            <a:ext cx="4099480" cy="236452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8FB94-AE03-CC4F-AC34-5FDACE86C62A}"/>
              </a:ext>
            </a:extLst>
          </p:cNvPr>
          <p:cNvSpPr txBox="1"/>
          <p:nvPr/>
        </p:nvSpPr>
        <p:spPr>
          <a:xfrm>
            <a:off x="4786186" y="5990721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</a:rPr>
              <a:t>GENERATIONS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1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127" y="2343302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special qualities that belong to a group of</a:t>
            </a:r>
            <a:r>
              <a:rPr lang="x-none" sz="3600" dirty="0"/>
              <a:t> </a:t>
            </a:r>
            <a:r>
              <a:rPr lang="en-US" sz="3600" i="1" dirty="0"/>
              <a:t>people or things</a:t>
            </a:r>
            <a:endParaRPr lang="x-none" sz="3600" dirty="0"/>
          </a:p>
        </p:txBody>
      </p:sp>
      <p:sp>
        <p:nvSpPr>
          <p:cNvPr id="11" name="Rectangle 10"/>
          <p:cNvSpPr/>
          <p:nvPr/>
        </p:nvSpPr>
        <p:spPr>
          <a:xfrm>
            <a:off x="3928996" y="3458517"/>
            <a:ext cx="6430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3600" b="1" dirty="0">
                <a:solidFill>
                  <a:srgbClr val="C00000"/>
                </a:solidFill>
              </a:rPr>
              <a:t>COMMON CHARACTERISTICS</a:t>
            </a:r>
            <a:r>
              <a:rPr lang="x-none" sz="3600" b="1" dirty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6142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2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1310" y="2349481"/>
            <a:ext cx="10230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disagreement between different generations</a:t>
            </a:r>
            <a:r>
              <a:rPr lang="x-none" sz="3600" dirty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347577" y="3619272"/>
            <a:ext cx="5748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GENERATIONAL CONFLICT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31244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156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3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672" y="2266534"/>
            <a:ext cx="11290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beliefs about what is important in the culture of</a:t>
            </a:r>
            <a:r>
              <a:rPr lang="x-none" sz="3600" dirty="0"/>
              <a:t> </a:t>
            </a:r>
            <a:r>
              <a:rPr lang="en-US" sz="3600" dirty="0"/>
              <a:t>a particular society</a:t>
            </a:r>
            <a:endParaRPr lang="x-none" sz="3600" dirty="0"/>
          </a:p>
        </p:txBody>
      </p:sp>
      <p:sp>
        <p:nvSpPr>
          <p:cNvPr id="11" name="Rectangle 10"/>
          <p:cNvSpPr/>
          <p:nvPr/>
        </p:nvSpPr>
        <p:spPr>
          <a:xfrm>
            <a:off x="4182920" y="3723378"/>
            <a:ext cx="4312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CULTURAL VALUES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970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4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8864" y="2266534"/>
            <a:ext cx="9769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belief or an opinion that has existed for a long</a:t>
            </a:r>
            <a:r>
              <a:rPr lang="x-none" sz="3600" dirty="0"/>
              <a:t> </a:t>
            </a:r>
            <a:r>
              <a:rPr lang="en-US" sz="3600" dirty="0"/>
              <a:t>time without changing</a:t>
            </a:r>
            <a:endParaRPr lang="x-none" sz="3600" dirty="0"/>
          </a:p>
        </p:txBody>
      </p:sp>
      <p:sp>
        <p:nvSpPr>
          <p:cNvPr id="11" name="Rectangle 10"/>
          <p:cNvSpPr/>
          <p:nvPr/>
        </p:nvSpPr>
        <p:spPr>
          <a:xfrm>
            <a:off x="3817972" y="4046543"/>
            <a:ext cx="4556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TRADITIONAL VIEW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 in pairs. Look at the photos. Discuss what you know about the generation in each picture (e.g. age, characteristics, interests, life experiences).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312AEC-B1D1-A243-B22D-4415D754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28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F40B85-A453-C946-AB7D-9BFA64283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667" y="4209290"/>
            <a:ext cx="18501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Generation </a:t>
            </a:r>
            <a:r>
              <a:rPr kumimoji="0" lang="en-US" altLang="x-non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Y</a:t>
            </a:r>
            <a:endParaRPr kumimoji="0" lang="en-US" altLang="x-non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5478F-5625-F14E-BF62-5662536E0406}"/>
              </a:ext>
            </a:extLst>
          </p:cNvPr>
          <p:cNvSpPr txBox="1"/>
          <p:nvPr/>
        </p:nvSpPr>
        <p:spPr>
          <a:xfrm>
            <a:off x="1435814" y="4102913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Generation </a:t>
            </a:r>
            <a:r>
              <a:rPr kumimoji="0" lang="en-US" altLang="x-non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X</a:t>
            </a:r>
            <a:endParaRPr kumimoji="0" lang="en-US" altLang="x-non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AB1B02-78A7-504B-9758-34DDB185628C}"/>
              </a:ext>
            </a:extLst>
          </p:cNvPr>
          <p:cNvSpPr txBox="1"/>
          <p:nvPr/>
        </p:nvSpPr>
        <p:spPr>
          <a:xfrm>
            <a:off x="5259273" y="5910240"/>
            <a:ext cx="2596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Generation Z</a:t>
            </a: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6" y="2060818"/>
            <a:ext cx="3037992" cy="2025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059" y="1925279"/>
            <a:ext cx="3702424" cy="2075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23" y="3651777"/>
            <a:ext cx="3386001" cy="22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c</a:t>
            </a:r>
            <a:r>
              <a:rPr lang="en-US" sz="4800" b="1" dirty="0" smtClean="0">
                <a:solidFill>
                  <a:srgbClr val="E36427"/>
                </a:solidFill>
              </a:rPr>
              <a:t>haracteristic </a:t>
            </a:r>
            <a:r>
              <a:rPr lang="en-US" sz="4800" b="1" dirty="0">
                <a:solidFill>
                  <a:srgbClr val="E36427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772" y="4497613"/>
            <a:ext cx="55583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dirty="0"/>
              <a:t>a typical feature or quality that something/somebody has</a:t>
            </a:r>
            <a:r>
              <a:rPr lang="x-none" sz="4400" dirty="0"/>
              <a:t> 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2050842" y="2787148"/>
            <a:ext cx="270458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kærəktə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r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st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characteristic__gb_1" descr="characteristic__gb_1">
            <a:hlinkClick r:id="" action="ppaction://media"/>
            <a:extLst>
              <a:ext uri="{FF2B5EF4-FFF2-40B4-BE49-F238E27FC236}">
                <a16:creationId xmlns:a16="http://schemas.microsoft.com/office/drawing/2014/main" id="{429F116E-0E38-7942-AAF8-0405C42DA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51094" y="3592662"/>
            <a:ext cx="619955" cy="619955"/>
          </a:xfrm>
          <a:prstGeom prst="rect">
            <a:avLst/>
          </a:prstGeom>
        </p:spPr>
      </p:pic>
      <p:pic>
        <p:nvPicPr>
          <p:cNvPr id="3074" name="Picture 2" descr="The Next Generation: Generation Z">
            <a:extLst>
              <a:ext uri="{FF2B5EF4-FFF2-40B4-BE49-F238E27FC236}">
                <a16:creationId xmlns:a16="http://schemas.microsoft.com/office/drawing/2014/main" id="{B19C13F5-574D-7A44-A7EA-B285FF41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05" y="1738127"/>
            <a:ext cx="3465223" cy="43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2764</TotalTime>
  <Words>618</Words>
  <Application>Microsoft Office PowerPoint</Application>
  <PresentationFormat>Widescreen</PresentationFormat>
  <Paragraphs>167</Paragraphs>
  <Slides>19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Berlin Sans FB Demi</vt:lpstr>
      <vt:lpstr>Bookman Old Style</vt:lpstr>
      <vt:lpstr>Calibri</vt:lpstr>
      <vt:lpstr>Calibri Light</vt:lpstr>
      <vt:lpstr>Helvetica</vt:lpstr>
      <vt:lpstr>Lucida Sans Unicode</vt:lpstr>
      <vt:lpstr>Montserrat Medium</vt:lpstr>
      <vt:lpstr>Myriad Pro</vt:lpstr>
      <vt:lpstr>Segoe UI Symbol</vt:lpstr>
      <vt:lpstr>Times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169</cp:revision>
  <dcterms:created xsi:type="dcterms:W3CDTF">2020-12-09T02:04:09Z</dcterms:created>
  <dcterms:modified xsi:type="dcterms:W3CDTF">2024-09-11T22:08:48Z</dcterms:modified>
</cp:coreProperties>
</file>