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8"/>
  </p:notesMasterIdLst>
  <p:sldIdLst>
    <p:sldId id="282" r:id="rId4"/>
    <p:sldId id="257" r:id="rId5"/>
    <p:sldId id="258" r:id="rId6"/>
    <p:sldId id="259" r:id="rId7"/>
    <p:sldId id="260" r:id="rId8"/>
    <p:sldId id="261" r:id="rId9"/>
    <p:sldId id="256" r:id="rId10"/>
    <p:sldId id="450" r:id="rId11"/>
    <p:sldId id="413" r:id="rId12"/>
    <p:sldId id="414" r:id="rId13"/>
    <p:sldId id="452" r:id="rId14"/>
    <p:sldId id="415" r:id="rId15"/>
    <p:sldId id="263" r:id="rId16"/>
    <p:sldId id="285" r:id="rId17"/>
    <p:sldId id="265" r:id="rId18"/>
    <p:sldId id="417" r:id="rId19"/>
    <p:sldId id="268" r:id="rId20"/>
    <p:sldId id="269" r:id="rId21"/>
    <p:sldId id="267" r:id="rId22"/>
    <p:sldId id="271" r:id="rId23"/>
    <p:sldId id="272" r:id="rId24"/>
    <p:sldId id="273" r:id="rId25"/>
    <p:sldId id="274" r:id="rId26"/>
    <p:sldId id="270" r:id="rId27"/>
    <p:sldId id="276" r:id="rId28"/>
    <p:sldId id="278" r:id="rId29"/>
    <p:sldId id="279" r:id="rId30"/>
    <p:sldId id="419" r:id="rId31"/>
    <p:sldId id="277" r:id="rId32"/>
    <p:sldId id="280" r:id="rId33"/>
    <p:sldId id="443" r:id="rId34"/>
    <p:sldId id="449" r:id="rId35"/>
    <p:sldId id="436" r:id="rId36"/>
    <p:sldId id="432" r:id="rId37"/>
    <p:sldId id="434" r:id="rId38"/>
    <p:sldId id="437" r:id="rId39"/>
    <p:sldId id="435" r:id="rId40"/>
    <p:sldId id="444" r:id="rId41"/>
    <p:sldId id="445" r:id="rId42"/>
    <p:sldId id="408" r:id="rId43"/>
    <p:sldId id="409" r:id="rId44"/>
    <p:sldId id="448" r:id="rId45"/>
    <p:sldId id="275" r:id="rId46"/>
    <p:sldId id="446" r:id="rId47"/>
  </p:sldIdLst>
  <p:sldSz cx="12192000" cy="6858000"/>
  <p:notesSz cx="6858000" cy="9144000"/>
  <p:defaultTextStyle>
    <a:defPPr>
      <a:defRPr lang="en-V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4C6D1A-B3A1-46AC-9A9D-C7559013D8CB}" type="datetimeFigureOut">
              <a:rPr lang="en-VU" smtClean="0"/>
              <a:t>10/11/2023</a:t>
            </a:fld>
            <a:endParaRPr lang="en-V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8F3F9E-B5D1-4463-9F83-8D16B57E7738}" type="slidenum">
              <a:rPr lang="en-VU" smtClean="0"/>
              <a:t>‹#›</a:t>
            </a:fld>
            <a:endParaRPr lang="en-VU"/>
          </a:p>
        </p:txBody>
      </p:sp>
    </p:spTree>
    <p:extLst>
      <p:ext uri="{BB962C8B-B14F-4D97-AF65-F5344CB8AC3E}">
        <p14:creationId xmlns:p14="http://schemas.microsoft.com/office/powerpoint/2010/main" val="2949022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>
            <a:extLst>
              <a:ext uri="{FF2B5EF4-FFF2-40B4-BE49-F238E27FC236}">
                <a16:creationId xmlns:a16="http://schemas.microsoft.com/office/drawing/2014/main" id="{D0B4A566-F00E-96DD-AA97-9862E89AEA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备注占位符 2">
            <a:extLst>
              <a:ext uri="{FF2B5EF4-FFF2-40B4-BE49-F238E27FC236}">
                <a16:creationId xmlns:a16="http://schemas.microsoft.com/office/drawing/2014/main" id="{51227216-9521-0673-59AE-D02A7705AE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0964" name="灯片编号占位符 3">
            <a:extLst>
              <a:ext uri="{FF2B5EF4-FFF2-40B4-BE49-F238E27FC236}">
                <a16:creationId xmlns:a16="http://schemas.microsoft.com/office/drawing/2014/main" id="{975BB392-F188-FD75-3CDB-A96AC99A32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F4D860-8FB4-4991-8739-1ABC951807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>
            <a:extLst>
              <a:ext uri="{FF2B5EF4-FFF2-40B4-BE49-F238E27FC236}">
                <a16:creationId xmlns:a16="http://schemas.microsoft.com/office/drawing/2014/main" id="{0D745008-6AA7-AA9A-1F7F-52AD0B9C7C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备注占位符 2">
            <a:extLst>
              <a:ext uri="{FF2B5EF4-FFF2-40B4-BE49-F238E27FC236}">
                <a16:creationId xmlns:a16="http://schemas.microsoft.com/office/drawing/2014/main" id="{06A8732B-F98E-693F-E09F-F4F0C7AA73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9156" name="灯片编号占位符 3">
            <a:extLst>
              <a:ext uri="{FF2B5EF4-FFF2-40B4-BE49-F238E27FC236}">
                <a16:creationId xmlns:a16="http://schemas.microsoft.com/office/drawing/2014/main" id="{BD5EE870-93BF-67A7-BB90-0D345B4E8B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05EFE5-210E-4A1B-9ABB-A4659A5B6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https://youtu.be/ucVDOye1nGw</a:t>
            </a:r>
            <a:endParaRPr lang="en-V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F3F9E-B5D1-4463-9F83-8D16B57E7738}" type="slidenum">
              <a:rPr lang="en-VU" smtClean="0"/>
              <a:t>15</a:t>
            </a:fld>
            <a:endParaRPr lang="en-VU"/>
          </a:p>
        </p:txBody>
      </p:sp>
    </p:spTree>
    <p:extLst>
      <p:ext uri="{BB962C8B-B14F-4D97-AF65-F5344CB8AC3E}">
        <p14:creationId xmlns:p14="http://schemas.microsoft.com/office/powerpoint/2010/main" val="3755090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E1D75-126A-6CC2-02BB-CE4DF8B53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C3A00D-42C4-F9CC-7BCF-5FCDA775A4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C79B17-C5C4-4BC5-84B1-38AA432A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4D6BB-3A56-43EA-B4FB-82E0E18A04CA}" type="datetimeFigureOut">
              <a:rPr lang="en-VU" smtClean="0"/>
              <a:t>10/11/2023</a:t>
            </a:fld>
            <a:endParaRPr lang="en-V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3E531-F25B-9C31-2482-7F2CF7E97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5B53C-B3D7-C158-19ED-E51B254A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E3BB0-6F66-49F2-9B3D-8477652BF659}" type="slidenum">
              <a:rPr lang="en-VU" smtClean="0"/>
              <a:t>‹#›</a:t>
            </a:fld>
            <a:endParaRPr lang="en-VU"/>
          </a:p>
        </p:txBody>
      </p:sp>
    </p:spTree>
    <p:extLst>
      <p:ext uri="{BB962C8B-B14F-4D97-AF65-F5344CB8AC3E}">
        <p14:creationId xmlns:p14="http://schemas.microsoft.com/office/powerpoint/2010/main" val="90310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4CC5C-1B1F-D864-D2C0-6519F26A6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C53E7B-B3B1-C4FC-5060-5850C9778F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A2945-8CEC-906B-19FC-8DD145969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4D6BB-3A56-43EA-B4FB-82E0E18A04CA}" type="datetimeFigureOut">
              <a:rPr lang="en-VU" smtClean="0"/>
              <a:t>10/11/2023</a:t>
            </a:fld>
            <a:endParaRPr lang="en-V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738311-B583-4C77-7350-850D27F3A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C10DB-03B6-D3A7-CCFA-7AEF7E8FE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E3BB0-6F66-49F2-9B3D-8477652BF659}" type="slidenum">
              <a:rPr lang="en-VU" smtClean="0"/>
              <a:t>‹#›</a:t>
            </a:fld>
            <a:endParaRPr lang="en-VU"/>
          </a:p>
        </p:txBody>
      </p:sp>
    </p:spTree>
    <p:extLst>
      <p:ext uri="{BB962C8B-B14F-4D97-AF65-F5344CB8AC3E}">
        <p14:creationId xmlns:p14="http://schemas.microsoft.com/office/powerpoint/2010/main" val="2375389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BB405A-74CD-3440-200B-9D15D4AB82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18F495-FD8D-D593-0984-0B3D212C2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E3F94-1C1B-8008-8CD8-CC969DEA6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4D6BB-3A56-43EA-B4FB-82E0E18A04CA}" type="datetimeFigureOut">
              <a:rPr lang="en-VU" smtClean="0"/>
              <a:t>10/11/2023</a:t>
            </a:fld>
            <a:endParaRPr lang="en-V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1C9DF-3D73-C08A-F34E-211AE7F9E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7D5EE-A377-D6FD-B094-E154D431D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E3BB0-6F66-49F2-9B3D-8477652BF659}" type="slidenum">
              <a:rPr lang="en-VU" smtClean="0"/>
              <a:t>‹#›</a:t>
            </a:fld>
            <a:endParaRPr lang="en-VU"/>
          </a:p>
        </p:txBody>
      </p:sp>
    </p:spTree>
    <p:extLst>
      <p:ext uri="{BB962C8B-B14F-4D97-AF65-F5344CB8AC3E}">
        <p14:creationId xmlns:p14="http://schemas.microsoft.com/office/powerpoint/2010/main" val="2489111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AF6057-F991-4DF8-BC75-718A754F43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AD05BAD-1538-438C-B242-387C7CE20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11A13A-8B5D-415A-803F-DEF824A58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053866-74F3-42FE-A6BE-18507C04F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CD96614-7274-466E-BC40-D51E6F8F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993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5A054-8D83-49EF-ABC4-ABCD22D82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E8DB923-8511-45BA-8C0C-09DCC37CD8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A80A2B-DFD4-410D-B424-1D69146A6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B32CF4-AA05-48A6-B9BC-D04B052E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5964F3-7965-48F6-A6F0-C6AD4C335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70209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AAE5B2-865B-4399-B330-81C494252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BFD347-9585-4F40-89E4-258FC7C58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2651CA-53FA-4F88-A262-A9AC6A536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1CC0E4-165D-4E35-93F6-8393DBB23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2A8E0DF-ACA1-4A46-A0FD-6EA47D27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059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A72849-5F0B-4AE2-9558-5A72DEE7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3F51D0-6EF8-40BB-A245-EA87FCE424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682FAFE-D55C-4F82-B819-1E9720592A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7D5953-D271-424D-9B69-08D7A2CAB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29C8D6F-067C-4668-A1A9-4DBB390CB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6FF586F-5DD3-4B81-B2EF-38480FC8A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97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7AEBC5-008F-4738-8BE5-7BE2A740E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7478B2-4366-4BD7-96AF-32B4470AE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928DEC-2056-463C-B0F6-753AFD853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AED03AC-35DD-4F86-AC03-4C797B15AD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F92C6B4-B117-4FC7-8F3B-D7BE6C180D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5BDF8F5-C230-4537-A45A-22C39AF87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9B97F2A-6686-40EC-A855-15421C3B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F2C25A3-BD3B-4615-86B2-9AC83785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055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8D139A-A3AB-432D-A8FF-1A26F6751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9A84532-771F-4EA6-B154-8EF2BA27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9C488B-70DA-4E44-927D-C982015C3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BFB423B-0026-4032-8BC2-64BFA81A9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747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97493DA-29BF-4916-9C12-3DEEB0207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D4F1920-C9C5-4743-A11C-96D24D7CA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D37BE4-5C55-45C7-8A43-9A1439A0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558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B4BE6F-A3F0-4A37-8A0F-6B3EC00C0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A1B667-90F5-4BC5-9A53-26F07BB3A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1473803-A9EF-4787-B0E7-4F4D734E0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09D745-CEDE-4721-8533-84BFAC650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C0E3DA-93E2-4E96-9BC8-D9400CC50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CF778E-6D7A-44FF-B99B-DD2600709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168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3D33A-7341-AFB6-66C7-C6DD976C5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FF31F-3219-13A4-2DB6-319827672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DD76C-0A9B-60F8-0B38-E85F04565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4D6BB-3A56-43EA-B4FB-82E0E18A04CA}" type="datetimeFigureOut">
              <a:rPr lang="en-VU" smtClean="0"/>
              <a:t>10/11/2023</a:t>
            </a:fld>
            <a:endParaRPr lang="en-V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1876FC-B827-8444-1D8A-1F6D8C4F2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90156-8145-3345-A938-3DABE9622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E3BB0-6F66-49F2-9B3D-8477652BF659}" type="slidenum">
              <a:rPr lang="en-VU" smtClean="0"/>
              <a:t>‹#›</a:t>
            </a:fld>
            <a:endParaRPr lang="en-VU"/>
          </a:p>
        </p:txBody>
      </p:sp>
    </p:spTree>
    <p:extLst>
      <p:ext uri="{BB962C8B-B14F-4D97-AF65-F5344CB8AC3E}">
        <p14:creationId xmlns:p14="http://schemas.microsoft.com/office/powerpoint/2010/main" val="15396649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355077-9798-4450-8A9A-29D13B2CC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48728C-C5DD-4A14-B6C2-0348C831CD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87FA8CD-63AC-4EE2-BEA7-828553F622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4BE398-5B7A-4639-ABDC-8AD13442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BDAB70-E492-425B-9FCE-CFE786C2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5D369C-B1EE-4440-9E84-C7C918DBA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2579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E29BF6-11C7-440A-B359-D3B2684C3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6A13C2C-72EE-4C4F-8365-D4C963C3A3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4033B1-A943-49A4-9AB2-7FC8A9827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2DACC8-DBBB-4303-80C4-C0192118B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522F92-6F83-4274-B857-7381AF626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873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4A9A3C5-4277-462B-8528-DD673E40DF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103AFCB-5C4C-445F-A0C4-2E47B8C4E4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E01C33A-CC67-4AB8-A068-4CE5CF677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54F584-95AE-40EE-A4A9-CCB6686F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1E9003-9F8E-454F-BF78-76928D05C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012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8EDD4E-D92C-E405-62B0-9153578D3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5797B1AB-B69A-4F27-9A6B-2E7F0C629EBF}" type="datetimeFigureOut">
              <a:rPr lang="zh-CN" altLang="en-US"/>
              <a:pPr>
                <a:defRPr/>
              </a:pPr>
              <a:t>2023/10/11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5E0DB2-385A-B96F-BCE4-78161E2DE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F0B2F9-572F-F1D0-6B00-3CF311C32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3D9D94E8-2F85-45F3-9A1A-03F576AF657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9177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77EB60-1F83-3E38-3964-63BEDC7FC2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018B3E29-AB39-4164-B506-7CEF5BE1ACCF}" type="datetimeFigureOut">
              <a:rPr lang="zh-CN" altLang="en-US"/>
              <a:pPr>
                <a:defRPr/>
              </a:pPr>
              <a:t>2023/10/11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FB2287-28DC-0169-34CF-78D33CB08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ACB185-1C65-F149-0B84-CF2A194D4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C199AA6-5D42-4E6E-A410-E284D099070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8791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93A3FA0-B07D-E924-DA8A-DAEE652809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952CD4C3-D20F-4714-A98C-66EB66DA0259}" type="datetimeFigureOut">
              <a:rPr lang="zh-CN" altLang="en-US"/>
              <a:pPr>
                <a:defRPr/>
              </a:pPr>
              <a:t>2023/10/11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2A1558-1006-47FF-B4B8-A66496F3B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DC7BDE-358F-B63B-2B24-5B38BF425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105EE74D-A9CB-4F3A-8FF3-7FC90A64FB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9425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64E6A73-FD92-57FC-8E6D-9AF35D2A44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269AF18A-ECD3-4BBF-A715-32899195F86D}" type="datetimeFigureOut">
              <a:rPr lang="zh-CN" altLang="en-US"/>
              <a:pPr>
                <a:defRPr/>
              </a:pPr>
              <a:t>2023/10/11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AE577C-603B-2DA6-9E32-9A9DE6139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E0E68C-F5D0-CE89-451D-D729CDE55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F38BB0C4-B1F8-4254-8C98-885098A230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7555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81FD95-7FB7-A172-F90E-0F557854D1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6292B35F-46A5-46C5-AFF2-1C3DEFBEDC7B}" type="datetimeFigureOut">
              <a:rPr lang="zh-CN" altLang="en-US"/>
              <a:pPr>
                <a:defRPr/>
              </a:pPr>
              <a:t>2023/10/11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43C321A-56B1-F9A4-481A-9E9ADEEF6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A818243-7CC5-CACC-0945-215D25588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89E06468-0B84-4F04-9058-EC221A9A22E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2178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63BC560-0043-8D88-CDF6-47FD3A898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7B737928-0418-4856-9097-BFBFBE32B567}" type="datetimeFigureOut">
              <a:rPr lang="zh-CN" altLang="en-US"/>
              <a:pPr>
                <a:defRPr/>
              </a:pPr>
              <a:t>2023/10/11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6AD3308-BF38-FB60-8598-94062D383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469640E-186C-663C-0030-BF0E1F6B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80458ECC-63A4-4A98-9255-870B1846304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0128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5EB49D8-826D-E3FB-F840-C3FD6EF9B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A8D8CF9A-F471-4024-9883-B63610BCA541}" type="datetimeFigureOut">
              <a:rPr lang="zh-CN" altLang="en-US"/>
              <a:pPr>
                <a:defRPr/>
              </a:pPr>
              <a:t>2023/10/11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FFF9390-EB51-5CBF-70AF-44B941E27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058779-7540-282A-9E47-53AA188D6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3BFF2FCA-8329-49EC-BE2E-8201B741D1B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859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ECB5D-BC08-24DF-AB27-DF99FB2C4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5C04C2-8412-DEA5-6472-DD7BED407B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4337C-402C-9F25-98F5-41680534E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4D6BB-3A56-43EA-B4FB-82E0E18A04CA}" type="datetimeFigureOut">
              <a:rPr lang="en-VU" smtClean="0"/>
              <a:t>10/11/2023</a:t>
            </a:fld>
            <a:endParaRPr lang="en-V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C8EE7-47B2-2CB6-995A-2D38234D2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86FB7-C7BE-8FFB-23D1-297798E74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E3BB0-6F66-49F2-9B3D-8477652BF659}" type="slidenum">
              <a:rPr lang="en-VU" smtClean="0"/>
              <a:t>‹#›</a:t>
            </a:fld>
            <a:endParaRPr lang="en-VU"/>
          </a:p>
        </p:txBody>
      </p:sp>
    </p:spTree>
    <p:extLst>
      <p:ext uri="{BB962C8B-B14F-4D97-AF65-F5344CB8AC3E}">
        <p14:creationId xmlns:p14="http://schemas.microsoft.com/office/powerpoint/2010/main" val="36864151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2194323-FCA8-B219-0D3E-A59B78D765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295019C7-5F76-41E4-A5AC-AE6F7D8F91F7}" type="datetimeFigureOut">
              <a:rPr lang="zh-CN" altLang="en-US"/>
              <a:pPr>
                <a:defRPr/>
              </a:pPr>
              <a:t>2023/10/11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108E16-FD53-6646-C2A5-41512F940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794BC4-2723-656D-4F7D-9F95F7061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24181CB2-09B9-4577-B372-1C4655407CD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5348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B65E83D-E157-DF77-629E-02A900E42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48A011C4-C963-42C7-82F4-1BC88C331627}" type="datetimeFigureOut">
              <a:rPr lang="zh-CN" altLang="en-US"/>
              <a:pPr>
                <a:defRPr/>
              </a:pPr>
              <a:t>2023/10/11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939660-FAFE-EC70-C8F8-6CB5E9A04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E9CA8F-4AD3-CBD8-C029-8FD49E851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43FD88FB-1BE0-4F43-8DB7-45A23DAA886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516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AAD44E-BF2C-3F81-A4A9-28FDADEDA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83A80688-9B32-4716-BBC8-B5997D9D6F40}" type="datetimeFigureOut">
              <a:rPr lang="zh-CN" altLang="en-US"/>
              <a:pPr>
                <a:defRPr/>
              </a:pPr>
              <a:t>2023/10/11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FA174D5-601A-691A-89EC-A6DF56CFF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C80E4B-628F-5BEE-C63C-A8EE51610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EA28FB06-9A6F-480A-AE74-B6BAEDC66C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86899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3ABCC7-3A0B-BA02-0A42-343B75837F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8F8E7912-E097-46CA-BD45-8A770E49256D}" type="datetimeFigureOut">
              <a:rPr lang="zh-CN" altLang="en-US"/>
              <a:pPr>
                <a:defRPr/>
              </a:pPr>
              <a:t>2023/10/11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42293D-62CA-5CBC-45BC-E54260E7C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F3EA40A-8365-283E-EBE3-1DE82916C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6EC4267D-4F50-4EB1-B645-F82FE88DC3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3689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17C58F-BBE0-ACA4-2EC3-6A825B186D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46F8E330-E0A6-4525-BDA3-D0A954DD54A1}" type="datetimeFigureOut">
              <a:rPr lang="zh-CN" altLang="en-US"/>
              <a:pPr>
                <a:defRPr/>
              </a:pPr>
              <a:t>2023/10/11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587C8C-A69D-8602-FFCC-AFE8FE1F6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8D9220-6432-167B-CF76-BB08307A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B32B7349-6EDA-4EEE-97B1-2E7B459DC7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794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4754D-3B4C-AD68-0F18-742295EE4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B2AA4-2EE9-B342-2835-E570078A43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81C84D-00CC-E287-DACB-A83D694BD4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9BB07-1D73-4270-0D0D-CB5F1CA2D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4D6BB-3A56-43EA-B4FB-82E0E18A04CA}" type="datetimeFigureOut">
              <a:rPr lang="en-VU" smtClean="0"/>
              <a:t>10/11/2023</a:t>
            </a:fld>
            <a:endParaRPr lang="en-V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A5415F-2898-5315-A8D6-50D388A4A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1CAAF8-BA01-4AFF-72CA-8183FA5F6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E3BB0-6F66-49F2-9B3D-8477652BF659}" type="slidenum">
              <a:rPr lang="en-VU" smtClean="0"/>
              <a:t>‹#›</a:t>
            </a:fld>
            <a:endParaRPr lang="en-VU"/>
          </a:p>
        </p:txBody>
      </p:sp>
    </p:spTree>
    <p:extLst>
      <p:ext uri="{BB962C8B-B14F-4D97-AF65-F5344CB8AC3E}">
        <p14:creationId xmlns:p14="http://schemas.microsoft.com/office/powerpoint/2010/main" val="2947267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E095B-878E-5F33-2F0F-30E2A5808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61AAC8-0808-6B1B-210B-F2431A902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D77B16-A0A0-2F90-D1DE-576741F1CD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B6E62C-D21F-02DD-5521-C2E07659A1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6FB3E0-6236-9C4F-E17A-24D6EA3174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55F6AF-B88C-9DE2-C571-50509B12A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4D6BB-3A56-43EA-B4FB-82E0E18A04CA}" type="datetimeFigureOut">
              <a:rPr lang="en-VU" smtClean="0"/>
              <a:t>10/11/2023</a:t>
            </a:fld>
            <a:endParaRPr lang="en-V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6393FD-F7B6-CCAD-0879-CE0936846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8E2A4B-962D-54EA-228D-7648B63A8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E3BB0-6F66-49F2-9B3D-8477652BF659}" type="slidenum">
              <a:rPr lang="en-VU" smtClean="0"/>
              <a:t>‹#›</a:t>
            </a:fld>
            <a:endParaRPr lang="en-VU"/>
          </a:p>
        </p:txBody>
      </p:sp>
    </p:spTree>
    <p:extLst>
      <p:ext uri="{BB962C8B-B14F-4D97-AF65-F5344CB8AC3E}">
        <p14:creationId xmlns:p14="http://schemas.microsoft.com/office/powerpoint/2010/main" val="2137064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7B430-2830-46CB-5168-457AB1846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C3EBDF-B060-98B8-40A6-104737135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4D6BB-3A56-43EA-B4FB-82E0E18A04CA}" type="datetimeFigureOut">
              <a:rPr lang="en-VU" smtClean="0"/>
              <a:t>10/11/2023</a:t>
            </a:fld>
            <a:endParaRPr lang="en-V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A054DA-7A28-D6A0-9251-C40AE6381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BBEBF1-868E-CA02-8638-A565BA62E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E3BB0-6F66-49F2-9B3D-8477652BF659}" type="slidenum">
              <a:rPr lang="en-VU" smtClean="0"/>
              <a:t>‹#›</a:t>
            </a:fld>
            <a:endParaRPr lang="en-VU"/>
          </a:p>
        </p:txBody>
      </p:sp>
    </p:spTree>
    <p:extLst>
      <p:ext uri="{BB962C8B-B14F-4D97-AF65-F5344CB8AC3E}">
        <p14:creationId xmlns:p14="http://schemas.microsoft.com/office/powerpoint/2010/main" val="1129489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13DF96-5ABF-26F1-4B1A-1F75E0F47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4D6BB-3A56-43EA-B4FB-82E0E18A04CA}" type="datetimeFigureOut">
              <a:rPr lang="en-VU" smtClean="0"/>
              <a:t>10/11/2023</a:t>
            </a:fld>
            <a:endParaRPr lang="en-V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5154D4-714B-BBB6-7653-865F75AA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ECF1FF-B378-92D0-5238-4259E309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E3BB0-6F66-49F2-9B3D-8477652BF659}" type="slidenum">
              <a:rPr lang="en-VU" smtClean="0"/>
              <a:t>‹#›</a:t>
            </a:fld>
            <a:endParaRPr lang="en-VU"/>
          </a:p>
        </p:txBody>
      </p:sp>
    </p:spTree>
    <p:extLst>
      <p:ext uri="{BB962C8B-B14F-4D97-AF65-F5344CB8AC3E}">
        <p14:creationId xmlns:p14="http://schemas.microsoft.com/office/powerpoint/2010/main" val="779606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C4911-26A8-3E67-A72D-FB51970D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3F202-B93E-96CC-163E-C1ED85DCC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B7AE6-99E4-4BCC-D6F6-CAFD502DDC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73629E-FF6E-4084-BD4C-674CFEED6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4D6BB-3A56-43EA-B4FB-82E0E18A04CA}" type="datetimeFigureOut">
              <a:rPr lang="en-VU" smtClean="0"/>
              <a:t>10/11/2023</a:t>
            </a:fld>
            <a:endParaRPr lang="en-V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8D8645-CEEA-6A51-8BE2-C0B4FDBA9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B6E679-756C-DC48-8B21-4AF40E0D5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E3BB0-6F66-49F2-9B3D-8477652BF659}" type="slidenum">
              <a:rPr lang="en-VU" smtClean="0"/>
              <a:t>‹#›</a:t>
            </a:fld>
            <a:endParaRPr lang="en-VU"/>
          </a:p>
        </p:txBody>
      </p:sp>
    </p:spTree>
    <p:extLst>
      <p:ext uri="{BB962C8B-B14F-4D97-AF65-F5344CB8AC3E}">
        <p14:creationId xmlns:p14="http://schemas.microsoft.com/office/powerpoint/2010/main" val="1954092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A3B7C-A978-6EE6-3B8E-10BBB68A3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3EA2C9-755A-51D3-3B9F-493EC0F754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79D355-DA8A-F7E6-FCA2-6A8CD77D33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212A7B-F894-E370-97D9-0AF7ED2AA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4D6BB-3A56-43EA-B4FB-82E0E18A04CA}" type="datetimeFigureOut">
              <a:rPr lang="en-VU" smtClean="0"/>
              <a:t>10/11/2023</a:t>
            </a:fld>
            <a:endParaRPr lang="en-V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05B1F7-9DAB-AAAA-F1EB-23F0760A1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F4A5CA-7FC6-B089-02F9-15E71C53A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E3BB0-6F66-49F2-9B3D-8477652BF659}" type="slidenum">
              <a:rPr lang="en-VU" smtClean="0"/>
              <a:t>‹#›</a:t>
            </a:fld>
            <a:endParaRPr lang="en-VU"/>
          </a:p>
        </p:txBody>
      </p:sp>
    </p:spTree>
    <p:extLst>
      <p:ext uri="{BB962C8B-B14F-4D97-AF65-F5344CB8AC3E}">
        <p14:creationId xmlns:p14="http://schemas.microsoft.com/office/powerpoint/2010/main" val="2092174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DF4748-1D9C-276B-12E4-1F9E300EF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4A086-05DE-108F-23C6-9E6DB4768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F1236-3C4E-E78A-115F-F296EB0278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4D6BB-3A56-43EA-B4FB-82E0E18A04CA}" type="datetimeFigureOut">
              <a:rPr lang="en-VU" smtClean="0"/>
              <a:t>10/11/2023</a:t>
            </a:fld>
            <a:endParaRPr lang="en-V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85253-9DF1-521A-D98C-7C1E9A05FB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87403-08BF-A916-55ED-801C59F7E2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E3BB0-6F66-49F2-9B3D-8477652BF659}" type="slidenum">
              <a:rPr lang="en-VU" smtClean="0"/>
              <a:t>‹#›</a:t>
            </a:fld>
            <a:endParaRPr lang="en-VU"/>
          </a:p>
        </p:txBody>
      </p:sp>
    </p:spTree>
    <p:extLst>
      <p:ext uri="{BB962C8B-B14F-4D97-AF65-F5344CB8AC3E}">
        <p14:creationId xmlns:p14="http://schemas.microsoft.com/office/powerpoint/2010/main" val="3066079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5D4517D-3AA5-4F48-B5EE-66CF21BB2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401613-DCF5-4129-BCCE-8514294FD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4A3386-E67D-4805-8EE5-217F6D4DA9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11035-CFCD-4D80-BFD1-13F2BFF303F2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CDE19C-1A07-407E-9D84-67C7F1FC3D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161144-3F2F-432D-95AD-B8B9906131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5908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6CABD984-09F7-A9B6-D05C-F375FBDE7948}"/>
              </a:ext>
            </a:extLst>
          </p:cNvPr>
          <p:cNvSpPr/>
          <p:nvPr userDrawn="1"/>
        </p:nvSpPr>
        <p:spPr>
          <a:xfrm>
            <a:off x="2943628" y="2522373"/>
            <a:ext cx="6312131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>
                <a:solidFill>
                  <a:schemeClr val="accent1">
                    <a:lumMod val="50000"/>
                    <a:alpha val="0"/>
                  </a:scheme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逐浪细阁体" panose="03000509000000000000" pitchFamily="65" charset="-122"/>
              </a:rPr>
              <a:t>感谢您下载包图网平台上提供的</a:t>
            </a:r>
            <a:r>
              <a:rPr lang="en-US" altLang="zh-CN" sz="1400" b="1" dirty="0">
                <a:solidFill>
                  <a:schemeClr val="accent1">
                    <a:lumMod val="50000"/>
                    <a:alpha val="0"/>
                  </a:scheme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逐浪细阁体" panose="03000509000000000000" pitchFamily="65" charset="-122"/>
              </a:rPr>
              <a:t>PPT</a:t>
            </a:r>
            <a:r>
              <a:rPr lang="zh-CN" altLang="en-US" sz="1400" b="1" dirty="0">
                <a:solidFill>
                  <a:schemeClr val="accent1">
                    <a:lumMod val="50000"/>
                    <a:alpha val="0"/>
                  </a:scheme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逐浪细阁体" panose="03000509000000000000" pitchFamily="65" charset="-122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en-US" altLang="zh-CN" sz="1400" b="1" dirty="0">
              <a:solidFill>
                <a:schemeClr val="accent1">
                  <a:lumMod val="50000"/>
                  <a:alpha val="0"/>
                </a:schemeClr>
              </a:solidFill>
              <a:latin typeface="Auraka方黑檀" panose="02020700000000000000" pitchFamily="18" charset="-128"/>
              <a:ea typeface="Auraka方黑檀" panose="02020700000000000000" pitchFamily="18" charset="-128"/>
              <a:sym typeface="逐浪细阁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8391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DengXian Light" panose="02010600030101010101" pitchFamily="2" charset="-122"/>
          <a:ea typeface="DengXian Light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engXian Light" panose="02010600030101010101" pitchFamily="2" charset="-122"/>
          <a:ea typeface="DengXian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engXian Light" panose="02010600030101010101" pitchFamily="2" charset="-122"/>
          <a:ea typeface="DengXian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engXian Light" panose="02010600030101010101" pitchFamily="2" charset="-122"/>
          <a:ea typeface="DengXian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engXian Light" panose="02010600030101010101" pitchFamily="2" charset="-122"/>
          <a:ea typeface="DengXian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engXian" panose="02010600030101010101" pitchFamily="2" charset="-122"/>
          <a:ea typeface="DengXia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engXian" panose="02010600030101010101" pitchFamily="2" charset="-122"/>
          <a:ea typeface="DengXia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engXian" panose="02010600030101010101" pitchFamily="2" charset="-122"/>
          <a:ea typeface="DengXia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DengXian" panose="02010600030101010101" pitchFamily="2" charset="-122"/>
          <a:ea typeface="DengXia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DengXian" panose="02010600030101010101" pitchFamily="2" charset="-122"/>
          <a:ea typeface="DengXia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A9A66B4-28A0-454F-84B0-4B1315394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29" y="-2165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9EC4B7-D193-4BDA-BDDD-52F6F0E51F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7"/>
          <a:stretch/>
        </p:blipFill>
        <p:spPr>
          <a:xfrm>
            <a:off x="-250218" y="-575871"/>
            <a:ext cx="12237820" cy="74410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6965761-7D82-4D87-AE77-2B799099F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249" y="1209475"/>
            <a:ext cx="12192000" cy="447484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ACF52BC-7FFC-440A-A1EB-5502674B1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1451515"/>
            <a:ext cx="3209628" cy="5021762"/>
          </a:xfrm>
          <a:prstGeom prst="rect">
            <a:avLst/>
          </a:prstGeom>
        </p:spPr>
      </p:pic>
      <p:sp>
        <p:nvSpPr>
          <p:cNvPr id="14" name="文本框 10">
            <a:extLst>
              <a:ext uri="{FF2B5EF4-FFF2-40B4-BE49-F238E27FC236}">
                <a16:creationId xmlns:a16="http://schemas.microsoft.com/office/drawing/2014/main" id="{75922AAA-21CF-D468-8AB9-03FBC4F81C37}"/>
              </a:ext>
            </a:extLst>
          </p:cNvPr>
          <p:cNvSpPr txBox="1"/>
          <p:nvPr/>
        </p:nvSpPr>
        <p:spPr>
          <a:xfrm>
            <a:off x="4980900" y="1259633"/>
            <a:ext cx="683892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lz MT" panose="04040404050702020202" pitchFamily="82" charset="0"/>
                <a:ea typeface="字魂19号-行云飞白体" panose="00000500000000000000" pitchFamily="2" charset="-122"/>
                <a:cs typeface="+mn-cs"/>
              </a:rPr>
              <a:t>Tự</a:t>
            </a:r>
            <a:r>
              <a:rPr kumimoji="0" lang="en-US" altLang="zh-CN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lz MT" panose="04040404050702020202" pitchFamily="82" charset="0"/>
                <a:ea typeface="字魂19号-行云飞白体" panose="00000500000000000000" pitchFamily="2" charset="-122"/>
                <a:cs typeface="+mn-cs"/>
              </a:rPr>
              <a:t> </a:t>
            </a:r>
            <a:r>
              <a:rPr kumimoji="0" lang="en-US" altLang="zh-CN" sz="1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lz MT" panose="04040404050702020202" pitchFamily="82" charset="0"/>
                <a:ea typeface="字魂19号-行云飞白体" panose="00000500000000000000" pitchFamily="2" charset="-122"/>
                <a:cs typeface="+mn-cs"/>
              </a:rPr>
              <a:t>tình</a:t>
            </a:r>
            <a:endParaRPr kumimoji="0" lang="zh-CN" altLang="en-US" sz="1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urlz MT" panose="04040404050702020202" pitchFamily="82" charset="0"/>
              <a:ea typeface="字魂19号-行云飞白体" panose="00000500000000000000" pitchFamily="2" charset="-122"/>
              <a:cs typeface="+mn-cs"/>
            </a:endParaRPr>
          </a:p>
        </p:txBody>
      </p:sp>
      <p:sp>
        <p:nvSpPr>
          <p:cNvPr id="17" name="文本框 19">
            <a:extLst>
              <a:ext uri="{FF2B5EF4-FFF2-40B4-BE49-F238E27FC236}">
                <a16:creationId xmlns:a16="http://schemas.microsoft.com/office/drawing/2014/main" id="{509F6A9B-4916-A97B-4002-2AC65AB0AB3D}"/>
              </a:ext>
            </a:extLst>
          </p:cNvPr>
          <p:cNvSpPr txBox="1"/>
          <p:nvPr/>
        </p:nvSpPr>
        <p:spPr>
          <a:xfrm>
            <a:off x="7314329" y="3300676"/>
            <a:ext cx="49371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lz MT" panose="04040404050702020202" pitchFamily="82" charset="0"/>
                <a:ea typeface="汉标康熙字典内府简" panose="020B0503020204020204" pitchFamily="34" charset="-122"/>
                <a:cs typeface="+mn-cs"/>
              </a:rPr>
              <a:t>(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lz MT" panose="04040404050702020202" pitchFamily="82" charset="0"/>
                <a:ea typeface="汉标康熙字典内府简" panose="020B0503020204020204" pitchFamily="34" charset="-122"/>
                <a:cs typeface="+mn-cs"/>
              </a:rPr>
              <a:t>Bài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lz MT" panose="04040404050702020202" pitchFamily="82" charset="0"/>
                <a:ea typeface="汉标康熙字典内府简" panose="020B0503020204020204" pitchFamily="34" charset="-122"/>
                <a:cs typeface="+mn-cs"/>
              </a:rPr>
              <a:t> </a:t>
            </a:r>
            <a:r>
              <a:rPr kumimoji="0" lang="vi-VN" altLang="zh-C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rlz MT" panose="04040404050702020202" pitchFamily="82" charset="0"/>
                <a:ea typeface="汉标康熙字典内府简" panose="020B0503020204020204" pitchFamily="34" charset="-122"/>
                <a:cs typeface="+mn-cs"/>
              </a:rPr>
              <a:t>2)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urlz MT" panose="04040404050702020202" pitchFamily="82" charset="0"/>
              <a:ea typeface="汉标康熙字典内府简" panose="020B0503020204020204" pitchFamily="34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77280D-9E86-F822-F7BC-BBB250E50CAA}"/>
              </a:ext>
            </a:extLst>
          </p:cNvPr>
          <p:cNvSpPr txBox="1"/>
          <p:nvPr/>
        </p:nvSpPr>
        <p:spPr>
          <a:xfrm>
            <a:off x="5499727" y="4871839"/>
            <a:ext cx="6801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VN-Clouds Caprice" panose="02000500000000000000" pitchFamily="50" charset="0"/>
                <a:ea typeface="+mn-ea"/>
                <a:cs typeface="+mn-cs"/>
              </a:rPr>
              <a:t>HỒ XUÂN HƯƠNG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213874BA-7735-5D68-D120-38E710350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1" y="384723"/>
            <a:ext cx="5022463" cy="685800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36CDF8-8811-7DD5-611F-222A56B6A832}"/>
              </a:ext>
            </a:extLst>
          </p:cNvPr>
          <p:cNvSpPr txBox="1"/>
          <p:nvPr/>
        </p:nvSpPr>
        <p:spPr>
          <a:xfrm>
            <a:off x="5562760" y="70693"/>
            <a:ext cx="5366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2. THƠ ĐƯỜNG LUẬT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22AA597-7DC0-E58D-1972-86B5394DEA8A}"/>
              </a:ext>
            </a:extLst>
          </p:cNvPr>
          <p:cNvSpPr/>
          <p:nvPr/>
        </p:nvSpPr>
        <p:spPr>
          <a:xfrm>
            <a:off x="4463657" y="771476"/>
            <a:ext cx="1714266" cy="614117"/>
          </a:xfrm>
          <a:prstGeom prst="ellipse">
            <a:avLst/>
          </a:prstGeom>
          <a:solidFill>
            <a:srgbClr val="F8CB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D3536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89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93DE7EB-E250-4E89-9559-4C4E78A3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B33C473-BD53-496A-AFF0-27FD4E1C29C9}"/>
              </a:ext>
            </a:extLst>
          </p:cNvPr>
          <p:cNvSpPr/>
          <p:nvPr/>
        </p:nvSpPr>
        <p:spPr>
          <a:xfrm>
            <a:off x="170121" y="-31997"/>
            <a:ext cx="11747882" cy="66142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E9CF810-5DBC-4B09-92CE-AE9E918C1798}"/>
              </a:ext>
            </a:extLst>
          </p:cNvPr>
          <p:cNvSpPr txBox="1"/>
          <p:nvPr/>
        </p:nvSpPr>
        <p:spPr>
          <a:xfrm>
            <a:off x="552950" y="918525"/>
            <a:ext cx="17379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汉标康熙字典内府简" panose="020B0503020204020204" pitchFamily="34" charset="-122"/>
                <a:cs typeface="Calibri" panose="020F0502020204030204" pitchFamily="34" charset="0"/>
              </a:rPr>
              <a:t>a. </a:t>
            </a:r>
            <a:r>
              <a:rPr kumimoji="0" lang="vi-VN" altLang="ko-KR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汉标康熙字典内府简" panose="020B0503020204020204" pitchFamily="34" charset="-122"/>
                <a:cs typeface="Calibri" panose="020F0502020204030204" pitchFamily="34" charset="0"/>
              </a:rPr>
              <a:t>Tiểu</a:t>
            </a:r>
            <a:r>
              <a:rPr kumimoji="0" lang="vi-VN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汉标康熙字典内府简" panose="020B0503020204020204" pitchFamily="34" charset="-122"/>
                <a:cs typeface="Calibri" panose="020F0502020204030204" pitchFamily="34" charset="0"/>
              </a:rPr>
              <a:t> sử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汉标康熙字典内府简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E0B1CF6-C390-4AE9-B96F-45F6B173B1F1}"/>
              </a:ext>
            </a:extLst>
          </p:cNvPr>
          <p:cNvSpPr txBox="1"/>
          <p:nvPr/>
        </p:nvSpPr>
        <p:spPr>
          <a:xfrm>
            <a:off x="386714" y="1195524"/>
            <a:ext cx="6420876" cy="5370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Noto Sans Symbols"/>
              <a:buChar char="❖"/>
              <a:tabLst/>
              <a:defRPr/>
            </a:pPr>
            <a:r>
              <a:rPr kumimoji="0" lang="vi-VN" sz="2500" b="1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Cuộc</a:t>
            </a:r>
            <a:r>
              <a: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vi-VN" sz="2500" b="1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đời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lận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đận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tình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duyên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nhiều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éo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le, ngang trai (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là con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vợ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lẽ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lấy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chồng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hai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lần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đều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làm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vợ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lẽ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và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chịu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cảnh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góa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bụa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sớm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sống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một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mình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cô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độc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);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Noto Sans Symbols"/>
              <a:buChar char="❖"/>
              <a:tabLst/>
              <a:defRPr/>
            </a:pPr>
            <a:r>
              <a: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Con </a:t>
            </a:r>
            <a:r>
              <a:rPr kumimoji="0" lang="vi-VN" sz="2500" b="1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người</a:t>
            </a:r>
            <a:r>
              <a: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xinh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đẹp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tài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hoa,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phóng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khoáng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cá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tính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mạnh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mẽ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sắc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sảo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; đi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nhiều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nơi, giao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thiệp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rộng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(quen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biết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đại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thi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hào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Nguyễn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Du);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EDD595-9C9C-D4AD-695D-D5BAD3EE401E}"/>
              </a:ext>
            </a:extLst>
          </p:cNvPr>
          <p:cNvSpPr txBox="1"/>
          <p:nvPr/>
        </p:nvSpPr>
        <p:spPr>
          <a:xfrm>
            <a:off x="273997" y="121890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I.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ĐỌC,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TÌM HIỂU CHUNG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1. TÁC GIẢ</a:t>
            </a:r>
          </a:p>
        </p:txBody>
      </p:sp>
      <p:pic>
        <p:nvPicPr>
          <p:cNvPr id="5" name="Google Shape;174;p6">
            <a:extLst>
              <a:ext uri="{FF2B5EF4-FFF2-40B4-BE49-F238E27FC236}">
                <a16:creationId xmlns:a16="http://schemas.microsoft.com/office/drawing/2014/main" id="{4DF319C2-FD9A-74E8-7C3E-6E696DE9632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23770" y="674227"/>
            <a:ext cx="3220168" cy="567796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任意多边形: 形状 16">
            <a:extLst>
              <a:ext uri="{FF2B5EF4-FFF2-40B4-BE49-F238E27FC236}">
                <a16:creationId xmlns:a16="http://schemas.microsoft.com/office/drawing/2014/main" id="{D6D5872F-5F1F-5EE8-B59A-5F4BE51B19D0}"/>
              </a:ext>
            </a:extLst>
          </p:cNvPr>
          <p:cNvSpPr/>
          <p:nvPr/>
        </p:nvSpPr>
        <p:spPr>
          <a:xfrm>
            <a:off x="7024183" y="-219384"/>
            <a:ext cx="4340870" cy="6740662"/>
          </a:xfrm>
          <a:custGeom>
            <a:avLst/>
            <a:gdLst>
              <a:gd name="connsiteX0" fmla="*/ 2705099 w 2705099"/>
              <a:gd name="connsiteY0" fmla="*/ 0 h 5765465"/>
              <a:gd name="connsiteX1" fmla="*/ 2705099 w 2705099"/>
              <a:gd name="connsiteY1" fmla="*/ 5765465 h 5765465"/>
              <a:gd name="connsiteX2" fmla="*/ 2596471 w 2705099"/>
              <a:gd name="connsiteY2" fmla="*/ 5759979 h 5765465"/>
              <a:gd name="connsiteX3" fmla="*/ 0 w 2705099"/>
              <a:gd name="connsiteY3" fmla="*/ 2882732 h 5765465"/>
              <a:gd name="connsiteX4" fmla="*/ 2596471 w 2705099"/>
              <a:gd name="connsiteY4" fmla="*/ 5485 h 5765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5099" h="5765465">
                <a:moveTo>
                  <a:pt x="2705099" y="0"/>
                </a:moveTo>
                <a:lnTo>
                  <a:pt x="2705099" y="5765465"/>
                </a:lnTo>
                <a:lnTo>
                  <a:pt x="2596471" y="5759979"/>
                </a:lnTo>
                <a:cubicBezTo>
                  <a:pt x="1138072" y="5611871"/>
                  <a:pt x="0" y="4380207"/>
                  <a:pt x="0" y="2882732"/>
                </a:cubicBezTo>
                <a:cubicBezTo>
                  <a:pt x="0" y="1385258"/>
                  <a:pt x="1138072" y="153594"/>
                  <a:pt x="2596471" y="5485"/>
                </a:cubicBezTo>
                <a:close/>
              </a:path>
            </a:pathLst>
          </a:custGeo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l="-8000" t="-39000" r="-17000"/>
            </a:stretch>
          </a:blip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Google Shape;174;p6">
            <a:extLst>
              <a:ext uri="{FF2B5EF4-FFF2-40B4-BE49-F238E27FC236}">
                <a16:creationId xmlns:a16="http://schemas.microsoft.com/office/drawing/2014/main" id="{7096AE4B-1CAF-7FAE-81A7-DB95ACCFB4A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75707" y="750836"/>
            <a:ext cx="3220168" cy="567796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492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C539990-534D-44CD-92EE-C408821E5B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F3FABB3-DB6B-48ED-83F8-801545313836}"/>
              </a:ext>
            </a:extLst>
          </p:cNvPr>
          <p:cNvSpPr/>
          <p:nvPr/>
        </p:nvSpPr>
        <p:spPr>
          <a:xfrm>
            <a:off x="113691" y="54884"/>
            <a:ext cx="11883480" cy="670253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7DAE2DE-7D1D-4B36-B621-2860B1A50BDD}"/>
              </a:ext>
            </a:extLst>
          </p:cNvPr>
          <p:cNvSpPr/>
          <p:nvPr/>
        </p:nvSpPr>
        <p:spPr>
          <a:xfrm>
            <a:off x="848612" y="2528329"/>
            <a:ext cx="4676775" cy="3504127"/>
          </a:xfrm>
          <a:prstGeom prst="rect">
            <a:avLst/>
          </a:prstGeom>
          <a:noFill/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01B2087-FFCE-4407-9572-A0AC754A5777}"/>
              </a:ext>
            </a:extLst>
          </p:cNvPr>
          <p:cNvSpPr/>
          <p:nvPr/>
        </p:nvSpPr>
        <p:spPr>
          <a:xfrm>
            <a:off x="6290829" y="1711192"/>
            <a:ext cx="4676775" cy="3701282"/>
          </a:xfrm>
          <a:prstGeom prst="rect">
            <a:avLst/>
          </a:prstGeom>
          <a:noFill/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7C16933A-F8C3-43F7-A34D-F75EFE171C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4" b="59217"/>
          <a:stretch/>
        </p:blipFill>
        <p:spPr>
          <a:xfrm flipH="1" flipV="1">
            <a:off x="8751026" y="5373205"/>
            <a:ext cx="2785399" cy="1343746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851494ED-9200-42AC-BB57-3C659D7B2422}"/>
              </a:ext>
            </a:extLst>
          </p:cNvPr>
          <p:cNvSpPr txBox="1"/>
          <p:nvPr/>
        </p:nvSpPr>
        <p:spPr>
          <a:xfrm>
            <a:off x="809013" y="1235853"/>
            <a:ext cx="5703377" cy="609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500" kern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Văn </a:t>
            </a:r>
            <a:r>
              <a:rPr lang="vi-VN" sz="2500" kern="0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tự</a:t>
            </a:r>
            <a:r>
              <a:rPr lang="vi-VN" sz="2500" kern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vi-VN" sz="2500" kern="0" dirty="0" err="1">
                <a:latin typeface="Calibri"/>
                <a:ea typeface="Calibri"/>
                <a:cs typeface="Calibri"/>
                <a:sym typeface="Calibri"/>
              </a:rPr>
              <a:t>Chữ</a:t>
            </a:r>
            <a:r>
              <a:rPr lang="vi-VN" sz="2500" kern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500" kern="0" dirty="0" err="1">
                <a:latin typeface="Calibri"/>
                <a:ea typeface="Calibri"/>
                <a:cs typeface="Calibri"/>
                <a:sym typeface="Calibri"/>
              </a:rPr>
              <a:t>Hán</a:t>
            </a:r>
            <a:r>
              <a:rPr lang="vi-VN" sz="2500" kern="0" dirty="0">
                <a:latin typeface="Calibri"/>
                <a:ea typeface="Calibri"/>
                <a:cs typeface="Calibri"/>
                <a:sym typeface="Calibri"/>
              </a:rPr>
              <a:t> và </a:t>
            </a:r>
            <a:r>
              <a:rPr lang="vi-VN" sz="2500" kern="0" dirty="0" err="1">
                <a:latin typeface="Calibri"/>
                <a:ea typeface="Calibri"/>
                <a:cs typeface="Calibri"/>
                <a:sym typeface="Calibri"/>
              </a:rPr>
              <a:t>chữ</a:t>
            </a:r>
            <a:r>
              <a:rPr lang="vi-VN" sz="2500" kern="0" dirty="0">
                <a:latin typeface="Calibri"/>
                <a:ea typeface="Calibri"/>
                <a:cs typeface="Calibri"/>
                <a:sym typeface="Calibri"/>
              </a:rPr>
              <a:t> Nôm. 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5E2D627-8355-4F80-8406-E2EADDF5EFC5}"/>
              </a:ext>
            </a:extLst>
          </p:cNvPr>
          <p:cNvSpPr txBox="1"/>
          <p:nvPr/>
        </p:nvSpPr>
        <p:spPr>
          <a:xfrm>
            <a:off x="1308903" y="3020395"/>
            <a:ext cx="399434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 defTabSz="1219170">
              <a:buFont typeface="Arial" panose="020B0604020202020204" pitchFamily="34" charset="0"/>
              <a:buChar char="•"/>
              <a:defRPr/>
            </a:pP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Tiếng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nói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quyết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liệt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đấu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tranh cho quyền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hưởng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hạnh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phúc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người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phụ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nữ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;</a:t>
            </a:r>
          </a:p>
          <a:p>
            <a:pPr marL="457200" lvl="0" indent="-457200" algn="just" defTabSz="1219170">
              <a:buFont typeface="Arial" panose="020B0604020202020204" pitchFamily="34" charset="0"/>
              <a:buChar char="•"/>
              <a:defRPr/>
            </a:pP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Thể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hiện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nỗi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thương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cảm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và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sự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khẳng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định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đề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cao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vẻ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đẹp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khát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vọng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họ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7ADD58-4EA3-E4D1-EE9E-638EC423D53F}"/>
              </a:ext>
            </a:extLst>
          </p:cNvPr>
          <p:cNvSpPr txBox="1"/>
          <p:nvPr/>
        </p:nvSpPr>
        <p:spPr>
          <a:xfrm>
            <a:off x="194829" y="54884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romanUcPeriod"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ĐỌC,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TÌM HIỂU CHUNG</a:t>
            </a:r>
            <a:endParaRPr lang="vi-VN"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Arial"/>
                <a:sym typeface="Arial"/>
              </a:rPr>
              <a:t>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1. TÁC GIẢ</a:t>
            </a:r>
          </a:p>
        </p:txBody>
      </p:sp>
      <p:pic>
        <p:nvPicPr>
          <p:cNvPr id="13" name="Google Shape;195;p7">
            <a:extLst>
              <a:ext uri="{FF2B5EF4-FFF2-40B4-BE49-F238E27FC236}">
                <a16:creationId xmlns:a16="http://schemas.microsoft.com/office/drawing/2014/main" id="{B328506C-BCA8-8983-EF5B-C2882E4AEFA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2325" t="3733" r="22639" b="7958"/>
          <a:stretch/>
        </p:blipFill>
        <p:spPr>
          <a:xfrm rot="10800000" flipH="1" flipV="1">
            <a:off x="10471208" y="34122"/>
            <a:ext cx="2326699" cy="29114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4" name="文本框 15">
            <a:extLst>
              <a:ext uri="{FF2B5EF4-FFF2-40B4-BE49-F238E27FC236}">
                <a16:creationId xmlns:a16="http://schemas.microsoft.com/office/drawing/2014/main" id="{CC3170A8-41F6-E570-3CD2-9FD2659550B9}"/>
              </a:ext>
            </a:extLst>
          </p:cNvPr>
          <p:cNvSpPr txBox="1"/>
          <p:nvPr/>
        </p:nvSpPr>
        <p:spPr>
          <a:xfrm>
            <a:off x="848612" y="2344114"/>
            <a:ext cx="4521386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vi-VN" sz="2800" kern="0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Nội</a:t>
            </a:r>
            <a:r>
              <a:rPr lang="vi-VN" sz="2800" kern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dung:</a:t>
            </a:r>
            <a:endParaRPr lang="vi-VN" sz="2800" i="1" kern="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96;p7">
            <a:extLst>
              <a:ext uri="{FF2B5EF4-FFF2-40B4-BE49-F238E27FC236}">
                <a16:creationId xmlns:a16="http://schemas.microsoft.com/office/drawing/2014/main" id="{61105C7F-8A6B-7870-54D9-44D0AEE466A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512326" y="3809850"/>
            <a:ext cx="1939716" cy="25803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DBF9909F-C3B7-33A5-D621-DB6C5AF8B8DB}"/>
              </a:ext>
            </a:extLst>
          </p:cNvPr>
          <p:cNvSpPr txBox="1"/>
          <p:nvPr/>
        </p:nvSpPr>
        <p:spPr>
          <a:xfrm>
            <a:off x="557442" y="891528"/>
            <a:ext cx="21884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ko-KR" sz="3000" b="1" dirty="0">
                <a:latin typeface="Calibri" panose="020F0502020204030204" pitchFamily="34" charset="0"/>
                <a:ea typeface="汉标康熙字典内府简" panose="020B0503020204020204" pitchFamily="34" charset="-122"/>
                <a:cs typeface="Calibri" panose="020F0502020204030204" pitchFamily="34" charset="0"/>
              </a:rPr>
              <a:t>b. </a:t>
            </a:r>
            <a:r>
              <a:rPr lang="vi-VN" altLang="ko-KR" sz="3000" b="1" dirty="0" err="1">
                <a:latin typeface="Calibri" panose="020F0502020204030204" pitchFamily="34" charset="0"/>
                <a:ea typeface="汉标康熙字典内府简" panose="020B0503020204020204" pitchFamily="34" charset="-122"/>
                <a:cs typeface="Calibri" panose="020F0502020204030204" pitchFamily="34" charset="0"/>
              </a:rPr>
              <a:t>Sự</a:t>
            </a:r>
            <a:r>
              <a:rPr lang="vi-VN" altLang="ko-KR" sz="3000" b="1" dirty="0">
                <a:latin typeface="Calibri" panose="020F0502020204030204" pitchFamily="34" charset="0"/>
                <a:ea typeface="汉标康熙字典内府简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vi-VN" altLang="ko-KR" sz="3000" b="1" dirty="0" err="1">
                <a:latin typeface="Calibri" panose="020F0502020204030204" pitchFamily="34" charset="0"/>
                <a:ea typeface="汉标康熙字典内府简" panose="020B0503020204020204" pitchFamily="34" charset="-122"/>
                <a:cs typeface="Calibri" panose="020F0502020204030204" pitchFamily="34" charset="0"/>
              </a:rPr>
              <a:t>nghiệp</a:t>
            </a:r>
            <a:endParaRPr lang="zh-CN" altLang="en-US" sz="3000" b="1" dirty="0">
              <a:latin typeface="Calibri" panose="020F0502020204030204" pitchFamily="34" charset="0"/>
              <a:ea typeface="汉标康熙字典内府简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5" name="文本框 15">
            <a:extLst>
              <a:ext uri="{FF2B5EF4-FFF2-40B4-BE49-F238E27FC236}">
                <a16:creationId xmlns:a16="http://schemas.microsoft.com/office/drawing/2014/main" id="{182FB5F1-7D91-095F-3F50-6094B2A66B7C}"/>
              </a:ext>
            </a:extLst>
          </p:cNvPr>
          <p:cNvSpPr txBox="1"/>
          <p:nvPr/>
        </p:nvSpPr>
        <p:spPr>
          <a:xfrm>
            <a:off x="6490333" y="1658153"/>
            <a:ext cx="4521386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vi-VN" sz="2800" kern="0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Nghệ</a:t>
            </a:r>
            <a:r>
              <a:rPr lang="vi-VN" sz="2800" kern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800" kern="0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thuật</a:t>
            </a:r>
            <a:r>
              <a:rPr lang="vi-VN" sz="2800" kern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lang="vi-VN" sz="2800" i="1" kern="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文本框 20">
            <a:extLst>
              <a:ext uri="{FF2B5EF4-FFF2-40B4-BE49-F238E27FC236}">
                <a16:creationId xmlns:a16="http://schemas.microsoft.com/office/drawing/2014/main" id="{9874AF1C-6CAD-2E12-7C47-A2D088B848E2}"/>
              </a:ext>
            </a:extLst>
          </p:cNvPr>
          <p:cNvSpPr txBox="1"/>
          <p:nvPr/>
        </p:nvSpPr>
        <p:spPr>
          <a:xfrm>
            <a:off x="6371222" y="2441228"/>
            <a:ext cx="425829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 defTabSz="1219170">
              <a:buFont typeface="Arial" panose="020B0604020202020204" pitchFamily="34" charset="0"/>
              <a:buChar char="•"/>
              <a:defRPr/>
            </a:pP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Hình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ảnh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thơ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sống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độc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đáo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; in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đậm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màu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sắc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dân gian; </a:t>
            </a:r>
          </a:p>
          <a:p>
            <a:pPr marL="457200" lvl="0" indent="-457200" algn="just" defTabSz="1219170">
              <a:buFont typeface="Arial" panose="020B0604020202020204" pitchFamily="34" charset="0"/>
              <a:buChar char="•"/>
              <a:defRPr/>
            </a:pP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Kết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cấu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thể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thơ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sáng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tạo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;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Phá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vỡ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nhiều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quy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phạm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;</a:t>
            </a:r>
          </a:p>
          <a:p>
            <a:pPr marL="457200" lvl="0" indent="-457200" algn="just" defTabSz="1219170">
              <a:buFont typeface="Arial" panose="020B0604020202020204" pitchFamily="34" charset="0"/>
              <a:buChar char="•"/>
              <a:defRPr/>
            </a:pP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Ngôn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ngữ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tính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giọng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điệu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trào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phúng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lại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trữ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tình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文本框 15">
            <a:extLst>
              <a:ext uri="{FF2B5EF4-FFF2-40B4-BE49-F238E27FC236}">
                <a16:creationId xmlns:a16="http://schemas.microsoft.com/office/drawing/2014/main" id="{7016BB8A-D5EE-6C70-8CEB-EDA5858A9ECF}"/>
              </a:ext>
            </a:extLst>
          </p:cNvPr>
          <p:cNvSpPr txBox="1"/>
          <p:nvPr/>
        </p:nvSpPr>
        <p:spPr>
          <a:xfrm>
            <a:off x="786956" y="1678720"/>
            <a:ext cx="5703377" cy="609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500" kern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vi-VN" sz="2500" kern="0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Số</a:t>
            </a:r>
            <a:r>
              <a:rPr lang="vi-VN" sz="2500" kern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500" kern="0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lượng</a:t>
            </a:r>
            <a:r>
              <a:rPr lang="vi-VN" sz="2500" kern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vi-VN" sz="2500" kern="0" dirty="0">
                <a:latin typeface="Calibri"/>
                <a:ea typeface="Calibri"/>
                <a:cs typeface="Calibri"/>
                <a:sym typeface="Calibri"/>
              </a:rPr>
              <a:t>Trên 50 </a:t>
            </a:r>
            <a:r>
              <a:rPr lang="vi-VN" sz="2500" kern="0" dirty="0" err="1">
                <a:latin typeface="Calibri"/>
                <a:ea typeface="Calibri"/>
                <a:cs typeface="Calibri"/>
                <a:sym typeface="Calibri"/>
              </a:rPr>
              <a:t>bài</a:t>
            </a:r>
            <a:r>
              <a:rPr lang="vi-VN" sz="2500" kern="0" dirty="0">
                <a:latin typeface="Calibri"/>
                <a:ea typeface="Calibri"/>
                <a:cs typeface="Calibri"/>
                <a:sym typeface="Calibri"/>
              </a:rPr>
              <a:t> thơ </a:t>
            </a:r>
            <a:r>
              <a:rPr lang="vi-VN" sz="2500" kern="0" dirty="0" err="1">
                <a:latin typeface="Calibri"/>
                <a:ea typeface="Calibri"/>
                <a:cs typeface="Calibri"/>
                <a:sym typeface="Calibri"/>
              </a:rPr>
              <a:t>chữ</a:t>
            </a:r>
            <a:r>
              <a:rPr lang="vi-VN" sz="2500" kern="0" dirty="0">
                <a:latin typeface="Calibri"/>
                <a:ea typeface="Calibri"/>
                <a:cs typeface="Calibri"/>
                <a:sym typeface="Calibri"/>
              </a:rPr>
              <a:t> Nôm. </a:t>
            </a:r>
          </a:p>
        </p:txBody>
      </p:sp>
    </p:spTree>
    <p:extLst>
      <p:ext uri="{BB962C8B-B14F-4D97-AF65-F5344CB8AC3E}">
        <p14:creationId xmlns:p14="http://schemas.microsoft.com/office/powerpoint/2010/main" val="426814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6" grpId="0"/>
      <p:bldP spid="21" grpId="0"/>
      <p:bldP spid="14" grpId="0"/>
      <p:bldP spid="4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71125CE-5C12-411E-9F93-229A96ABCA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3D657F1-CAB8-4A39-8B8F-6DBEC1E61817}"/>
              </a:ext>
            </a:extLst>
          </p:cNvPr>
          <p:cNvSpPr/>
          <p:nvPr/>
        </p:nvSpPr>
        <p:spPr>
          <a:xfrm>
            <a:off x="223837" y="209549"/>
            <a:ext cx="11744325" cy="64389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6AB1CCA-DB74-4837-9EE7-6C82942B01D7}"/>
              </a:ext>
            </a:extLst>
          </p:cNvPr>
          <p:cNvSpPr txBox="1"/>
          <p:nvPr/>
        </p:nvSpPr>
        <p:spPr>
          <a:xfrm>
            <a:off x="989900" y="1065754"/>
            <a:ext cx="4613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0" i="0" u="none" strike="noStrike" kern="1200" cap="none" spc="0" normalizeH="0" baseline="0" noProof="0" dirty="0">
                <a:ln>
                  <a:noFill/>
                </a:ln>
                <a:solidFill>
                  <a:srgbClr val="483530"/>
                </a:solidFill>
                <a:effectLst/>
                <a:uLnTx/>
                <a:uFillTx/>
                <a:latin typeface="SVN-Cupcake" panose="02000506000000020004" pitchFamily="50" charset="0"/>
                <a:ea typeface="汉标康熙字典内府简" panose="020B0503020204020204" pitchFamily="34" charset="-122"/>
                <a:cs typeface="+mn-cs"/>
              </a:rPr>
              <a:t>BÀ CHÚA THƠ NÔM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483530"/>
              </a:solidFill>
              <a:effectLst/>
              <a:uLnTx/>
              <a:uFillTx/>
              <a:latin typeface="SVN-Cupcake" panose="02000506000000020004" pitchFamily="50" charset="0"/>
              <a:ea typeface="汉标康熙字典内府简" panose="020B0503020204020204" pitchFamily="34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1EEA564-9A6A-AAE0-3264-521FBFE72E14}"/>
              </a:ext>
            </a:extLst>
          </p:cNvPr>
          <p:cNvGrpSpPr/>
          <p:nvPr/>
        </p:nvGrpSpPr>
        <p:grpSpPr>
          <a:xfrm>
            <a:off x="-103875" y="3061649"/>
            <a:ext cx="5335235" cy="4114800"/>
            <a:chOff x="192419" y="1457397"/>
            <a:chExt cx="5335235" cy="4114800"/>
          </a:xfrm>
        </p:grpSpPr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5906D6E4-C731-F9A5-9767-C6241DE58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92419" y="1457397"/>
              <a:ext cx="5335235" cy="4114800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3C9EAEC-24D9-1F88-E3FC-FC838579D2F3}"/>
                </a:ext>
              </a:extLst>
            </p:cNvPr>
            <p:cNvSpPr/>
            <p:nvPr/>
          </p:nvSpPr>
          <p:spPr>
            <a:xfrm rot="21269071">
              <a:off x="2468803" y="1851015"/>
              <a:ext cx="565124" cy="1640421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Simplified Arabic" panose="020B0604020202020204" pitchFamily="18" charset="-78"/>
                  <a:ea typeface="ＭＳ Ｐゴシック" panose="020B0600070205080204" pitchFamily="34" charset="-128"/>
                  <a:cs typeface="Simplified Arabic" panose="020B0604020202020204" pitchFamily="18" charset="-78"/>
                  <a:sym typeface="Arial"/>
                </a:rPr>
                <a:t>胡春香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Simplified Arabic" panose="020B0604020202020204" pitchFamily="18" charset="-78"/>
                <a:ea typeface="+mn-ea"/>
                <a:cs typeface="Simplified Arabic" panose="020B0604020202020204" pitchFamily="18" charset="-78"/>
              </a:endParaRPr>
            </a:p>
          </p:txBody>
        </p:sp>
      </p:grpSp>
      <p:sp>
        <p:nvSpPr>
          <p:cNvPr id="6" name="任意多边形: 形状 16">
            <a:extLst>
              <a:ext uri="{FF2B5EF4-FFF2-40B4-BE49-F238E27FC236}">
                <a16:creationId xmlns:a16="http://schemas.microsoft.com/office/drawing/2014/main" id="{92A38FE1-4E37-9A4B-07B7-A33B81A53E2F}"/>
              </a:ext>
            </a:extLst>
          </p:cNvPr>
          <p:cNvSpPr/>
          <p:nvPr/>
        </p:nvSpPr>
        <p:spPr>
          <a:xfrm>
            <a:off x="7024183" y="-219384"/>
            <a:ext cx="4340870" cy="6740662"/>
          </a:xfrm>
          <a:custGeom>
            <a:avLst/>
            <a:gdLst>
              <a:gd name="connsiteX0" fmla="*/ 2705099 w 2705099"/>
              <a:gd name="connsiteY0" fmla="*/ 0 h 5765465"/>
              <a:gd name="connsiteX1" fmla="*/ 2705099 w 2705099"/>
              <a:gd name="connsiteY1" fmla="*/ 5765465 h 5765465"/>
              <a:gd name="connsiteX2" fmla="*/ 2596471 w 2705099"/>
              <a:gd name="connsiteY2" fmla="*/ 5759979 h 5765465"/>
              <a:gd name="connsiteX3" fmla="*/ 0 w 2705099"/>
              <a:gd name="connsiteY3" fmla="*/ 2882732 h 5765465"/>
              <a:gd name="connsiteX4" fmla="*/ 2596471 w 2705099"/>
              <a:gd name="connsiteY4" fmla="*/ 5485 h 5765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5099" h="5765465">
                <a:moveTo>
                  <a:pt x="2705099" y="0"/>
                </a:moveTo>
                <a:lnTo>
                  <a:pt x="2705099" y="5765465"/>
                </a:lnTo>
                <a:lnTo>
                  <a:pt x="2596471" y="5759979"/>
                </a:lnTo>
                <a:cubicBezTo>
                  <a:pt x="1138072" y="5611871"/>
                  <a:pt x="0" y="4380207"/>
                  <a:pt x="0" y="2882732"/>
                </a:cubicBezTo>
                <a:cubicBezTo>
                  <a:pt x="0" y="1385258"/>
                  <a:pt x="1138072" y="153594"/>
                  <a:pt x="2596471" y="5485"/>
                </a:cubicBezTo>
                <a:close/>
              </a:path>
            </a:pathLst>
          </a:cu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 l="-8000" t="-39000" r="-17000"/>
            </a:stretch>
          </a:blip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Google Shape;174;p6">
            <a:extLst>
              <a:ext uri="{FF2B5EF4-FFF2-40B4-BE49-F238E27FC236}">
                <a16:creationId xmlns:a16="http://schemas.microsoft.com/office/drawing/2014/main" id="{A873EC70-24E5-DAAD-C1BF-5B991A7338D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75707" y="750836"/>
            <a:ext cx="3220168" cy="567796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文本框 13">
            <a:extLst>
              <a:ext uri="{FF2B5EF4-FFF2-40B4-BE49-F238E27FC236}">
                <a16:creationId xmlns:a16="http://schemas.microsoft.com/office/drawing/2014/main" id="{C9ABB591-2587-7C9D-63D9-207955B4DEFE}"/>
              </a:ext>
            </a:extLst>
          </p:cNvPr>
          <p:cNvSpPr txBox="1"/>
          <p:nvPr/>
        </p:nvSpPr>
        <p:spPr>
          <a:xfrm>
            <a:off x="1804971" y="2116134"/>
            <a:ext cx="51815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ko-KR" sz="4800" b="0" i="0" u="none" strike="noStrike" kern="1200" cap="none" spc="0" normalizeH="0" baseline="0" noProof="0" dirty="0">
                <a:ln>
                  <a:noFill/>
                </a:ln>
                <a:solidFill>
                  <a:srgbClr val="A34C3E"/>
                </a:solidFill>
                <a:effectLst/>
                <a:uLnTx/>
                <a:uFillTx/>
                <a:latin typeface="SVN-Cupcake" panose="02000506000000020004" pitchFamily="50" charset="0"/>
                <a:ea typeface="汉标康熙字典内府简" panose="020B0503020204020204" pitchFamily="34" charset="-122"/>
                <a:cs typeface="+mn-cs"/>
              </a:rPr>
              <a:t>DANH NHÂN VĂN HÓA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A34C3E"/>
              </a:solidFill>
              <a:effectLst/>
              <a:uLnTx/>
              <a:uFillTx/>
              <a:latin typeface="SVN-Cupcake" panose="02000506000000020004" pitchFamily="50" charset="0"/>
              <a:ea typeface="汉标康熙字典内府简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46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C47350-CB05-825D-7117-3B434DF6BE2E}"/>
              </a:ext>
            </a:extLst>
          </p:cNvPr>
          <p:cNvSpPr/>
          <p:nvPr/>
        </p:nvSpPr>
        <p:spPr>
          <a:xfrm>
            <a:off x="202095" y="175709"/>
            <a:ext cx="11787809" cy="6500192"/>
          </a:xfrm>
          <a:prstGeom prst="rect">
            <a:avLst/>
          </a:prstGeom>
          <a:solidFill>
            <a:schemeClr val="accent2">
              <a:lumMod val="20000"/>
              <a:lumOff val="80000"/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6F3720-9E30-02EA-15C5-F1A241048DC1}"/>
              </a:ext>
            </a:extLst>
          </p:cNvPr>
          <p:cNvSpPr txBox="1"/>
          <p:nvPr/>
        </p:nvSpPr>
        <p:spPr>
          <a:xfrm>
            <a:off x="4190912" y="275495"/>
            <a:ext cx="387505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b="1" dirty="0"/>
              <a:t>2. Bài thơ “Tự tình II”</a:t>
            </a:r>
            <a:endParaRPr lang="en-VU" sz="28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9C62F-08BC-897B-AABE-0CE8C7ADDE59}"/>
              </a:ext>
            </a:extLst>
          </p:cNvPr>
          <p:cNvSpPr/>
          <p:nvPr/>
        </p:nvSpPr>
        <p:spPr>
          <a:xfrm>
            <a:off x="7032849" y="1563943"/>
            <a:ext cx="1823752" cy="52322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+mj-lt"/>
              </a:rPr>
              <a:t>b. Thể loại</a:t>
            </a:r>
            <a:endParaRPr lang="en-VU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031AC0-9C88-2F86-DC20-A5DE1C414E05}"/>
              </a:ext>
            </a:extLst>
          </p:cNvPr>
          <p:cNvSpPr/>
          <p:nvPr/>
        </p:nvSpPr>
        <p:spPr>
          <a:xfrm>
            <a:off x="3299412" y="2621790"/>
            <a:ext cx="1958009" cy="54121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+mj-lt"/>
              </a:rPr>
              <a:t>c. Nhan đề</a:t>
            </a:r>
            <a:endParaRPr lang="en-VU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D75174-CA64-03C5-9299-AC482E3742CC}"/>
              </a:ext>
            </a:extLst>
          </p:cNvPr>
          <p:cNvSpPr/>
          <p:nvPr/>
        </p:nvSpPr>
        <p:spPr>
          <a:xfrm>
            <a:off x="6426053" y="4737525"/>
            <a:ext cx="1823752" cy="5963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+mj-lt"/>
              </a:rPr>
              <a:t>f. Bố cục</a:t>
            </a:r>
            <a:endParaRPr lang="en-VU" sz="28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9" name="Google Shape;1893;p41">
            <a:extLst>
              <a:ext uri="{FF2B5EF4-FFF2-40B4-BE49-F238E27FC236}">
                <a16:creationId xmlns:a16="http://schemas.microsoft.com/office/drawing/2014/main" id="{FD3E8754-33FE-5D6C-DF8F-EAE2568FBA71}"/>
              </a:ext>
            </a:extLst>
          </p:cNvPr>
          <p:cNvGrpSpPr/>
          <p:nvPr/>
        </p:nvGrpSpPr>
        <p:grpSpPr>
          <a:xfrm flipH="1">
            <a:off x="4740286" y="1018381"/>
            <a:ext cx="2244488" cy="5143500"/>
            <a:chOff x="5370050" y="3"/>
            <a:chExt cx="2244488" cy="5143500"/>
          </a:xfrm>
        </p:grpSpPr>
        <p:sp>
          <p:nvSpPr>
            <p:cNvPr id="38" name="Google Shape;1894;p41">
              <a:extLst>
                <a:ext uri="{FF2B5EF4-FFF2-40B4-BE49-F238E27FC236}">
                  <a16:creationId xmlns:a16="http://schemas.microsoft.com/office/drawing/2014/main" id="{37FCF843-963A-ADBB-6D22-6CD010340D04}"/>
                </a:ext>
              </a:extLst>
            </p:cNvPr>
            <p:cNvSpPr/>
            <p:nvPr/>
          </p:nvSpPr>
          <p:spPr>
            <a:xfrm>
              <a:off x="5370050" y="3"/>
              <a:ext cx="2244488" cy="5143394"/>
            </a:xfrm>
            <a:custGeom>
              <a:avLst/>
              <a:gdLst/>
              <a:ahLst/>
              <a:cxnLst/>
              <a:rect l="l" t="t" r="r" b="b"/>
              <a:pathLst>
                <a:path w="70272" h="161033" extrusionOk="0">
                  <a:moveTo>
                    <a:pt x="28588" y="1"/>
                  </a:moveTo>
                  <a:lnTo>
                    <a:pt x="28588" y="18920"/>
                  </a:lnTo>
                  <a:cubicBezTo>
                    <a:pt x="28588" y="19932"/>
                    <a:pt x="28540" y="20420"/>
                    <a:pt x="28493" y="20646"/>
                  </a:cubicBezTo>
                  <a:cubicBezTo>
                    <a:pt x="28266" y="20694"/>
                    <a:pt x="27778" y="20741"/>
                    <a:pt x="26766" y="20741"/>
                  </a:cubicBezTo>
                  <a:lnTo>
                    <a:pt x="13860" y="20741"/>
                  </a:lnTo>
                  <a:cubicBezTo>
                    <a:pt x="5954" y="20741"/>
                    <a:pt x="1" y="26694"/>
                    <a:pt x="1" y="34612"/>
                  </a:cubicBezTo>
                  <a:cubicBezTo>
                    <a:pt x="1" y="42494"/>
                    <a:pt x="5954" y="48459"/>
                    <a:pt x="13860" y="48459"/>
                  </a:cubicBezTo>
                  <a:lnTo>
                    <a:pt x="32576" y="48459"/>
                  </a:lnTo>
                  <a:cubicBezTo>
                    <a:pt x="33850" y="48459"/>
                    <a:pt x="33898" y="48757"/>
                    <a:pt x="33898" y="49781"/>
                  </a:cubicBezTo>
                  <a:lnTo>
                    <a:pt x="33898" y="66926"/>
                  </a:lnTo>
                  <a:cubicBezTo>
                    <a:pt x="33898" y="67938"/>
                    <a:pt x="33850" y="68247"/>
                    <a:pt x="32576" y="68247"/>
                  </a:cubicBezTo>
                  <a:lnTo>
                    <a:pt x="13860" y="68247"/>
                  </a:lnTo>
                  <a:cubicBezTo>
                    <a:pt x="5954" y="68247"/>
                    <a:pt x="1" y="74200"/>
                    <a:pt x="1" y="82094"/>
                  </a:cubicBezTo>
                  <a:cubicBezTo>
                    <a:pt x="1" y="90000"/>
                    <a:pt x="5954" y="95965"/>
                    <a:pt x="13860" y="95965"/>
                  </a:cubicBezTo>
                  <a:lnTo>
                    <a:pt x="26766" y="95965"/>
                  </a:lnTo>
                  <a:cubicBezTo>
                    <a:pt x="27778" y="95965"/>
                    <a:pt x="28266" y="96013"/>
                    <a:pt x="28493" y="96060"/>
                  </a:cubicBezTo>
                  <a:cubicBezTo>
                    <a:pt x="28540" y="96286"/>
                    <a:pt x="28588" y="96763"/>
                    <a:pt x="28588" y="97775"/>
                  </a:cubicBezTo>
                  <a:lnTo>
                    <a:pt x="28588" y="122992"/>
                  </a:lnTo>
                  <a:cubicBezTo>
                    <a:pt x="28588" y="128457"/>
                    <a:pt x="30279" y="132517"/>
                    <a:pt x="33624" y="135053"/>
                  </a:cubicBezTo>
                  <a:cubicBezTo>
                    <a:pt x="36125" y="136958"/>
                    <a:pt x="39458" y="137922"/>
                    <a:pt x="43506" y="137922"/>
                  </a:cubicBezTo>
                  <a:lnTo>
                    <a:pt x="56413" y="137922"/>
                  </a:lnTo>
                  <a:cubicBezTo>
                    <a:pt x="57020" y="137922"/>
                    <a:pt x="57163" y="137958"/>
                    <a:pt x="57163" y="138684"/>
                  </a:cubicBezTo>
                  <a:cubicBezTo>
                    <a:pt x="57163" y="139423"/>
                    <a:pt x="56818" y="139423"/>
                    <a:pt x="56413" y="139423"/>
                  </a:cubicBezTo>
                  <a:lnTo>
                    <a:pt x="37696" y="139423"/>
                  </a:lnTo>
                  <a:cubicBezTo>
                    <a:pt x="33624" y="139423"/>
                    <a:pt x="29933" y="140875"/>
                    <a:pt x="27326" y="143483"/>
                  </a:cubicBezTo>
                  <a:cubicBezTo>
                    <a:pt x="24706" y="146102"/>
                    <a:pt x="23266" y="149781"/>
                    <a:pt x="23266" y="153853"/>
                  </a:cubicBezTo>
                  <a:lnTo>
                    <a:pt x="23266" y="161032"/>
                  </a:lnTo>
                  <a:lnTo>
                    <a:pt x="36363" y="161032"/>
                  </a:lnTo>
                  <a:lnTo>
                    <a:pt x="36363" y="153853"/>
                  </a:lnTo>
                  <a:cubicBezTo>
                    <a:pt x="36363" y="152841"/>
                    <a:pt x="36422" y="152531"/>
                    <a:pt x="37696" y="152531"/>
                  </a:cubicBezTo>
                  <a:lnTo>
                    <a:pt x="56413" y="152531"/>
                  </a:lnTo>
                  <a:cubicBezTo>
                    <a:pt x="64319" y="152531"/>
                    <a:pt x="70272" y="146566"/>
                    <a:pt x="70272" y="138684"/>
                  </a:cubicBezTo>
                  <a:cubicBezTo>
                    <a:pt x="70272" y="130779"/>
                    <a:pt x="64319" y="124814"/>
                    <a:pt x="56413" y="124814"/>
                  </a:cubicBezTo>
                  <a:lnTo>
                    <a:pt x="43506" y="124814"/>
                  </a:lnTo>
                  <a:cubicBezTo>
                    <a:pt x="42494" y="124814"/>
                    <a:pt x="42018" y="124766"/>
                    <a:pt x="41792" y="124718"/>
                  </a:cubicBezTo>
                  <a:cubicBezTo>
                    <a:pt x="41744" y="124492"/>
                    <a:pt x="41697" y="124016"/>
                    <a:pt x="41697" y="122992"/>
                  </a:cubicBezTo>
                  <a:lnTo>
                    <a:pt x="41697" y="97775"/>
                  </a:lnTo>
                  <a:cubicBezTo>
                    <a:pt x="41697" y="92322"/>
                    <a:pt x="39982" y="88262"/>
                    <a:pt x="36648" y="85714"/>
                  </a:cubicBezTo>
                  <a:cubicBezTo>
                    <a:pt x="34160" y="83821"/>
                    <a:pt x="30826" y="82856"/>
                    <a:pt x="26766" y="82856"/>
                  </a:cubicBezTo>
                  <a:lnTo>
                    <a:pt x="13860" y="82856"/>
                  </a:lnTo>
                  <a:cubicBezTo>
                    <a:pt x="13253" y="82856"/>
                    <a:pt x="13110" y="82820"/>
                    <a:pt x="13110" y="82094"/>
                  </a:cubicBezTo>
                  <a:cubicBezTo>
                    <a:pt x="13110" y="81332"/>
                    <a:pt x="13443" y="81332"/>
                    <a:pt x="13860" y="81332"/>
                  </a:cubicBezTo>
                  <a:lnTo>
                    <a:pt x="32576" y="81332"/>
                  </a:lnTo>
                  <a:cubicBezTo>
                    <a:pt x="36648" y="81332"/>
                    <a:pt x="40339" y="79903"/>
                    <a:pt x="42947" y="77296"/>
                  </a:cubicBezTo>
                  <a:cubicBezTo>
                    <a:pt x="45578" y="74677"/>
                    <a:pt x="47007" y="70986"/>
                    <a:pt x="47007" y="66926"/>
                  </a:cubicBezTo>
                  <a:lnTo>
                    <a:pt x="47007" y="49781"/>
                  </a:lnTo>
                  <a:cubicBezTo>
                    <a:pt x="47007" y="45697"/>
                    <a:pt x="45578" y="42030"/>
                    <a:pt x="42947" y="39410"/>
                  </a:cubicBezTo>
                  <a:cubicBezTo>
                    <a:pt x="40339" y="36791"/>
                    <a:pt x="36648" y="35350"/>
                    <a:pt x="32576" y="35350"/>
                  </a:cubicBezTo>
                  <a:lnTo>
                    <a:pt x="13860" y="35350"/>
                  </a:lnTo>
                  <a:cubicBezTo>
                    <a:pt x="13443" y="35350"/>
                    <a:pt x="13110" y="35350"/>
                    <a:pt x="13110" y="34612"/>
                  </a:cubicBezTo>
                  <a:cubicBezTo>
                    <a:pt x="13110" y="33886"/>
                    <a:pt x="13253" y="33850"/>
                    <a:pt x="13860" y="33850"/>
                  </a:cubicBezTo>
                  <a:lnTo>
                    <a:pt x="26766" y="33850"/>
                  </a:lnTo>
                  <a:cubicBezTo>
                    <a:pt x="30826" y="33850"/>
                    <a:pt x="34160" y="32886"/>
                    <a:pt x="36648" y="30981"/>
                  </a:cubicBezTo>
                  <a:cubicBezTo>
                    <a:pt x="40006" y="28445"/>
                    <a:pt x="41697" y="24385"/>
                    <a:pt x="41697" y="18920"/>
                  </a:cubicBezTo>
                  <a:lnTo>
                    <a:pt x="41697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95;p41">
              <a:extLst>
                <a:ext uri="{FF2B5EF4-FFF2-40B4-BE49-F238E27FC236}">
                  <a16:creationId xmlns:a16="http://schemas.microsoft.com/office/drawing/2014/main" id="{42A675F7-B978-A32C-AF1E-EC4C46636336}"/>
                </a:ext>
              </a:extLst>
            </p:cNvPr>
            <p:cNvSpPr/>
            <p:nvPr/>
          </p:nvSpPr>
          <p:spPr>
            <a:xfrm>
              <a:off x="5424445" y="3"/>
              <a:ext cx="1845557" cy="5143394"/>
            </a:xfrm>
            <a:custGeom>
              <a:avLst/>
              <a:gdLst/>
              <a:ahLst/>
              <a:cxnLst/>
              <a:rect l="l" t="t" r="r" b="b"/>
              <a:pathLst>
                <a:path w="57782" h="161033" extrusionOk="0">
                  <a:moveTo>
                    <a:pt x="28587" y="1"/>
                  </a:moveTo>
                  <a:lnTo>
                    <a:pt x="28587" y="18920"/>
                  </a:lnTo>
                  <a:cubicBezTo>
                    <a:pt x="28587" y="22158"/>
                    <a:pt x="28302" y="22444"/>
                    <a:pt x="25063" y="22444"/>
                  </a:cubicBezTo>
                  <a:lnTo>
                    <a:pt x="12157" y="22444"/>
                  </a:lnTo>
                  <a:cubicBezTo>
                    <a:pt x="5239" y="22444"/>
                    <a:pt x="1" y="27683"/>
                    <a:pt x="1" y="34612"/>
                  </a:cubicBezTo>
                  <a:cubicBezTo>
                    <a:pt x="1" y="41530"/>
                    <a:pt x="5239" y="46745"/>
                    <a:pt x="12157" y="46745"/>
                  </a:cubicBezTo>
                  <a:lnTo>
                    <a:pt x="30873" y="46745"/>
                  </a:lnTo>
                  <a:cubicBezTo>
                    <a:pt x="33564" y="46745"/>
                    <a:pt x="33921" y="48376"/>
                    <a:pt x="33921" y="49781"/>
                  </a:cubicBezTo>
                  <a:lnTo>
                    <a:pt x="33921" y="66926"/>
                  </a:lnTo>
                  <a:cubicBezTo>
                    <a:pt x="33921" y="68331"/>
                    <a:pt x="33564" y="69950"/>
                    <a:pt x="30873" y="69950"/>
                  </a:cubicBezTo>
                  <a:lnTo>
                    <a:pt x="12157" y="69950"/>
                  </a:lnTo>
                  <a:cubicBezTo>
                    <a:pt x="5239" y="69950"/>
                    <a:pt x="1" y="75165"/>
                    <a:pt x="1" y="82094"/>
                  </a:cubicBezTo>
                  <a:cubicBezTo>
                    <a:pt x="1" y="89024"/>
                    <a:pt x="5239" y="94250"/>
                    <a:pt x="12157" y="94250"/>
                  </a:cubicBezTo>
                  <a:lnTo>
                    <a:pt x="25063" y="94250"/>
                  </a:lnTo>
                  <a:cubicBezTo>
                    <a:pt x="28302" y="94250"/>
                    <a:pt x="28587" y="94548"/>
                    <a:pt x="28587" y="97775"/>
                  </a:cubicBezTo>
                  <a:lnTo>
                    <a:pt x="28587" y="122992"/>
                  </a:lnTo>
                  <a:cubicBezTo>
                    <a:pt x="28587" y="133910"/>
                    <a:pt x="35767" y="136220"/>
                    <a:pt x="41803" y="136220"/>
                  </a:cubicBezTo>
                  <a:lnTo>
                    <a:pt x="54710" y="136220"/>
                  </a:lnTo>
                  <a:cubicBezTo>
                    <a:pt x="56746" y="136220"/>
                    <a:pt x="57174" y="137553"/>
                    <a:pt x="57174" y="138684"/>
                  </a:cubicBezTo>
                  <a:cubicBezTo>
                    <a:pt x="57174" y="139244"/>
                    <a:pt x="56996" y="141149"/>
                    <a:pt x="54710" y="141149"/>
                  </a:cubicBezTo>
                  <a:lnTo>
                    <a:pt x="35993" y="141149"/>
                  </a:lnTo>
                  <a:cubicBezTo>
                    <a:pt x="28504" y="141149"/>
                    <a:pt x="23277" y="146364"/>
                    <a:pt x="23277" y="153853"/>
                  </a:cubicBezTo>
                  <a:lnTo>
                    <a:pt x="23277" y="161032"/>
                  </a:lnTo>
                  <a:lnTo>
                    <a:pt x="23873" y="161032"/>
                  </a:lnTo>
                  <a:lnTo>
                    <a:pt x="23873" y="153853"/>
                  </a:lnTo>
                  <a:cubicBezTo>
                    <a:pt x="23873" y="146721"/>
                    <a:pt x="28861" y="141744"/>
                    <a:pt x="35993" y="141744"/>
                  </a:cubicBezTo>
                  <a:lnTo>
                    <a:pt x="54710" y="141744"/>
                  </a:lnTo>
                  <a:cubicBezTo>
                    <a:pt x="56972" y="141744"/>
                    <a:pt x="57782" y="140077"/>
                    <a:pt x="57782" y="138684"/>
                  </a:cubicBezTo>
                  <a:cubicBezTo>
                    <a:pt x="57782" y="137744"/>
                    <a:pt x="57472" y="135601"/>
                    <a:pt x="54710" y="135601"/>
                  </a:cubicBezTo>
                  <a:lnTo>
                    <a:pt x="41803" y="135601"/>
                  </a:lnTo>
                  <a:cubicBezTo>
                    <a:pt x="36065" y="135601"/>
                    <a:pt x="29195" y="133410"/>
                    <a:pt x="29195" y="122992"/>
                  </a:cubicBezTo>
                  <a:lnTo>
                    <a:pt x="29195" y="97775"/>
                  </a:lnTo>
                  <a:cubicBezTo>
                    <a:pt x="29195" y="94215"/>
                    <a:pt x="28623" y="93643"/>
                    <a:pt x="25063" y="93643"/>
                  </a:cubicBezTo>
                  <a:lnTo>
                    <a:pt x="12157" y="93643"/>
                  </a:lnTo>
                  <a:cubicBezTo>
                    <a:pt x="5573" y="93643"/>
                    <a:pt x="620" y="88678"/>
                    <a:pt x="620" y="82094"/>
                  </a:cubicBezTo>
                  <a:cubicBezTo>
                    <a:pt x="620" y="75522"/>
                    <a:pt x="5573" y="70545"/>
                    <a:pt x="12157" y="70545"/>
                  </a:cubicBezTo>
                  <a:lnTo>
                    <a:pt x="30873" y="70545"/>
                  </a:lnTo>
                  <a:cubicBezTo>
                    <a:pt x="34517" y="70545"/>
                    <a:pt x="34517" y="67807"/>
                    <a:pt x="34517" y="66926"/>
                  </a:cubicBezTo>
                  <a:lnTo>
                    <a:pt x="34517" y="49781"/>
                  </a:lnTo>
                  <a:cubicBezTo>
                    <a:pt x="34517" y="46137"/>
                    <a:pt x="31778" y="46137"/>
                    <a:pt x="30873" y="46137"/>
                  </a:cubicBezTo>
                  <a:lnTo>
                    <a:pt x="12157" y="46137"/>
                  </a:lnTo>
                  <a:cubicBezTo>
                    <a:pt x="5573" y="46137"/>
                    <a:pt x="620" y="41172"/>
                    <a:pt x="620" y="34612"/>
                  </a:cubicBezTo>
                  <a:cubicBezTo>
                    <a:pt x="620" y="28016"/>
                    <a:pt x="5573" y="23063"/>
                    <a:pt x="12157" y="23063"/>
                  </a:cubicBezTo>
                  <a:lnTo>
                    <a:pt x="25063" y="23063"/>
                  </a:lnTo>
                  <a:cubicBezTo>
                    <a:pt x="28623" y="23063"/>
                    <a:pt x="29195" y="22480"/>
                    <a:pt x="29195" y="18920"/>
                  </a:cubicBezTo>
                  <a:lnTo>
                    <a:pt x="2919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896;p41">
              <a:extLst>
                <a:ext uri="{FF2B5EF4-FFF2-40B4-BE49-F238E27FC236}">
                  <a16:creationId xmlns:a16="http://schemas.microsoft.com/office/drawing/2014/main" id="{334D1386-EA8D-D256-B1CF-88E80F992426}"/>
                </a:ext>
              </a:extLst>
            </p:cNvPr>
            <p:cNvSpPr/>
            <p:nvPr/>
          </p:nvSpPr>
          <p:spPr>
            <a:xfrm>
              <a:off x="5714626" y="3"/>
              <a:ext cx="1845525" cy="5143394"/>
            </a:xfrm>
            <a:custGeom>
              <a:avLst/>
              <a:gdLst/>
              <a:ahLst/>
              <a:cxnLst/>
              <a:rect l="l" t="t" r="r" b="b"/>
              <a:pathLst>
                <a:path w="57781" h="161033" extrusionOk="0">
                  <a:moveTo>
                    <a:pt x="28587" y="1"/>
                  </a:moveTo>
                  <a:lnTo>
                    <a:pt x="28587" y="18920"/>
                  </a:lnTo>
                  <a:cubicBezTo>
                    <a:pt x="28587" y="29338"/>
                    <a:pt x="21729" y="31528"/>
                    <a:pt x="15978" y="31528"/>
                  </a:cubicBezTo>
                  <a:lnTo>
                    <a:pt x="3072" y="31528"/>
                  </a:lnTo>
                  <a:cubicBezTo>
                    <a:pt x="310" y="31528"/>
                    <a:pt x="0" y="33672"/>
                    <a:pt x="0" y="34612"/>
                  </a:cubicBezTo>
                  <a:cubicBezTo>
                    <a:pt x="0" y="36029"/>
                    <a:pt x="810" y="37660"/>
                    <a:pt x="3072" y="37660"/>
                  </a:cubicBezTo>
                  <a:lnTo>
                    <a:pt x="21788" y="37660"/>
                  </a:lnTo>
                  <a:cubicBezTo>
                    <a:pt x="28920" y="37660"/>
                    <a:pt x="33897" y="42637"/>
                    <a:pt x="33897" y="49781"/>
                  </a:cubicBezTo>
                  <a:lnTo>
                    <a:pt x="33897" y="66926"/>
                  </a:lnTo>
                  <a:cubicBezTo>
                    <a:pt x="33897" y="74046"/>
                    <a:pt x="28920" y="79034"/>
                    <a:pt x="21788" y="79034"/>
                  </a:cubicBezTo>
                  <a:lnTo>
                    <a:pt x="3072" y="79034"/>
                  </a:lnTo>
                  <a:cubicBezTo>
                    <a:pt x="810" y="79034"/>
                    <a:pt x="0" y="80677"/>
                    <a:pt x="0" y="82094"/>
                  </a:cubicBezTo>
                  <a:cubicBezTo>
                    <a:pt x="0" y="83023"/>
                    <a:pt x="310" y="85166"/>
                    <a:pt x="3072" y="85166"/>
                  </a:cubicBezTo>
                  <a:lnTo>
                    <a:pt x="15978" y="85166"/>
                  </a:lnTo>
                  <a:cubicBezTo>
                    <a:pt x="21729" y="85166"/>
                    <a:pt x="28587" y="87357"/>
                    <a:pt x="28587" y="97775"/>
                  </a:cubicBezTo>
                  <a:lnTo>
                    <a:pt x="28587" y="122992"/>
                  </a:lnTo>
                  <a:cubicBezTo>
                    <a:pt x="28587" y="126552"/>
                    <a:pt x="29158" y="127135"/>
                    <a:pt x="32718" y="127135"/>
                  </a:cubicBezTo>
                  <a:lnTo>
                    <a:pt x="45625" y="127135"/>
                  </a:lnTo>
                  <a:cubicBezTo>
                    <a:pt x="52209" y="127135"/>
                    <a:pt x="57162" y="132100"/>
                    <a:pt x="57162" y="138684"/>
                  </a:cubicBezTo>
                  <a:cubicBezTo>
                    <a:pt x="57162" y="145257"/>
                    <a:pt x="52209" y="150210"/>
                    <a:pt x="45625" y="150210"/>
                  </a:cubicBezTo>
                  <a:lnTo>
                    <a:pt x="26908" y="150210"/>
                  </a:lnTo>
                  <a:cubicBezTo>
                    <a:pt x="23265" y="150210"/>
                    <a:pt x="23265" y="152948"/>
                    <a:pt x="23265" y="153853"/>
                  </a:cubicBezTo>
                  <a:lnTo>
                    <a:pt x="23265" y="161032"/>
                  </a:lnTo>
                  <a:lnTo>
                    <a:pt x="23872" y="161032"/>
                  </a:lnTo>
                  <a:lnTo>
                    <a:pt x="23872" y="153853"/>
                  </a:lnTo>
                  <a:cubicBezTo>
                    <a:pt x="23872" y="152448"/>
                    <a:pt x="24217" y="150817"/>
                    <a:pt x="26908" y="150817"/>
                  </a:cubicBezTo>
                  <a:lnTo>
                    <a:pt x="45625" y="150817"/>
                  </a:lnTo>
                  <a:cubicBezTo>
                    <a:pt x="52542" y="150817"/>
                    <a:pt x="57781" y="145602"/>
                    <a:pt x="57781" y="138684"/>
                  </a:cubicBezTo>
                  <a:cubicBezTo>
                    <a:pt x="57781" y="131755"/>
                    <a:pt x="52542" y="126528"/>
                    <a:pt x="45625" y="126528"/>
                  </a:cubicBezTo>
                  <a:lnTo>
                    <a:pt x="32718" y="126528"/>
                  </a:lnTo>
                  <a:cubicBezTo>
                    <a:pt x="29492" y="126528"/>
                    <a:pt x="29194" y="126231"/>
                    <a:pt x="29194" y="122992"/>
                  </a:cubicBezTo>
                  <a:lnTo>
                    <a:pt x="29194" y="97775"/>
                  </a:lnTo>
                  <a:cubicBezTo>
                    <a:pt x="29194" y="86857"/>
                    <a:pt x="22003" y="84559"/>
                    <a:pt x="15978" y="84559"/>
                  </a:cubicBezTo>
                  <a:lnTo>
                    <a:pt x="3072" y="84559"/>
                  </a:lnTo>
                  <a:cubicBezTo>
                    <a:pt x="1036" y="84559"/>
                    <a:pt x="607" y="83225"/>
                    <a:pt x="607" y="82094"/>
                  </a:cubicBezTo>
                  <a:cubicBezTo>
                    <a:pt x="607" y="81511"/>
                    <a:pt x="786" y="79630"/>
                    <a:pt x="3072" y="79630"/>
                  </a:cubicBezTo>
                  <a:lnTo>
                    <a:pt x="21788" y="79630"/>
                  </a:lnTo>
                  <a:cubicBezTo>
                    <a:pt x="29277" y="79630"/>
                    <a:pt x="34516" y="74415"/>
                    <a:pt x="34516" y="66926"/>
                  </a:cubicBezTo>
                  <a:lnTo>
                    <a:pt x="34516" y="49781"/>
                  </a:lnTo>
                  <a:cubicBezTo>
                    <a:pt x="34516" y="42292"/>
                    <a:pt x="29277" y="37065"/>
                    <a:pt x="21788" y="37065"/>
                  </a:cubicBezTo>
                  <a:lnTo>
                    <a:pt x="3072" y="37065"/>
                  </a:lnTo>
                  <a:cubicBezTo>
                    <a:pt x="786" y="37065"/>
                    <a:pt x="607" y="35184"/>
                    <a:pt x="607" y="34612"/>
                  </a:cubicBezTo>
                  <a:cubicBezTo>
                    <a:pt x="607" y="33481"/>
                    <a:pt x="1036" y="32148"/>
                    <a:pt x="3072" y="32148"/>
                  </a:cubicBezTo>
                  <a:lnTo>
                    <a:pt x="15978" y="32148"/>
                  </a:lnTo>
                  <a:cubicBezTo>
                    <a:pt x="22003" y="32148"/>
                    <a:pt x="29194" y="29838"/>
                    <a:pt x="29194" y="18920"/>
                  </a:cubicBezTo>
                  <a:lnTo>
                    <a:pt x="29194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97;p41">
              <a:extLst>
                <a:ext uri="{FF2B5EF4-FFF2-40B4-BE49-F238E27FC236}">
                  <a16:creationId xmlns:a16="http://schemas.microsoft.com/office/drawing/2014/main" id="{BBD9BD89-DAEC-63B5-CEB1-9C80383549A6}"/>
                </a:ext>
              </a:extLst>
            </p:cNvPr>
            <p:cNvSpPr/>
            <p:nvPr/>
          </p:nvSpPr>
          <p:spPr>
            <a:xfrm>
              <a:off x="5434347" y="3"/>
              <a:ext cx="2115929" cy="5143394"/>
            </a:xfrm>
            <a:custGeom>
              <a:avLst/>
              <a:gdLst/>
              <a:ahLst/>
              <a:cxnLst/>
              <a:rect l="l" t="t" r="r" b="b"/>
              <a:pathLst>
                <a:path w="66247" h="161033" extrusionOk="0">
                  <a:moveTo>
                    <a:pt x="28587" y="1"/>
                  </a:moveTo>
                  <a:lnTo>
                    <a:pt x="28587" y="18920"/>
                  </a:lnTo>
                  <a:cubicBezTo>
                    <a:pt x="28587" y="22325"/>
                    <a:pt x="28146" y="22754"/>
                    <a:pt x="24753" y="22754"/>
                  </a:cubicBezTo>
                  <a:lnTo>
                    <a:pt x="11847" y="22754"/>
                  </a:lnTo>
                  <a:cubicBezTo>
                    <a:pt x="5084" y="22754"/>
                    <a:pt x="0" y="27837"/>
                    <a:pt x="0" y="34612"/>
                  </a:cubicBezTo>
                  <a:cubicBezTo>
                    <a:pt x="0" y="41351"/>
                    <a:pt x="5084" y="46447"/>
                    <a:pt x="11847" y="46447"/>
                  </a:cubicBezTo>
                  <a:lnTo>
                    <a:pt x="30563" y="46447"/>
                  </a:lnTo>
                  <a:cubicBezTo>
                    <a:pt x="33564" y="46447"/>
                    <a:pt x="33897" y="48340"/>
                    <a:pt x="33897" y="49781"/>
                  </a:cubicBezTo>
                  <a:lnTo>
                    <a:pt x="33897" y="54924"/>
                  </a:lnTo>
                  <a:lnTo>
                    <a:pt x="33897" y="66926"/>
                  </a:lnTo>
                  <a:cubicBezTo>
                    <a:pt x="33897" y="68342"/>
                    <a:pt x="33564" y="70259"/>
                    <a:pt x="30563" y="70259"/>
                  </a:cubicBezTo>
                  <a:lnTo>
                    <a:pt x="11847" y="70259"/>
                  </a:lnTo>
                  <a:cubicBezTo>
                    <a:pt x="5084" y="70259"/>
                    <a:pt x="0" y="75343"/>
                    <a:pt x="0" y="82094"/>
                  </a:cubicBezTo>
                  <a:cubicBezTo>
                    <a:pt x="0" y="88857"/>
                    <a:pt x="5084" y="93941"/>
                    <a:pt x="11847" y="93941"/>
                  </a:cubicBezTo>
                  <a:lnTo>
                    <a:pt x="24753" y="93941"/>
                  </a:lnTo>
                  <a:cubicBezTo>
                    <a:pt x="28146" y="93941"/>
                    <a:pt x="28587" y="94369"/>
                    <a:pt x="28587" y="97775"/>
                  </a:cubicBezTo>
                  <a:lnTo>
                    <a:pt x="28587" y="116920"/>
                  </a:lnTo>
                  <a:lnTo>
                    <a:pt x="28587" y="122992"/>
                  </a:lnTo>
                  <a:cubicBezTo>
                    <a:pt x="28587" y="133672"/>
                    <a:pt x="35600" y="135910"/>
                    <a:pt x="41493" y="135910"/>
                  </a:cubicBezTo>
                  <a:lnTo>
                    <a:pt x="54400" y="135910"/>
                  </a:lnTo>
                  <a:cubicBezTo>
                    <a:pt x="56817" y="135910"/>
                    <a:pt x="57162" y="137637"/>
                    <a:pt x="57162" y="138684"/>
                  </a:cubicBezTo>
                  <a:cubicBezTo>
                    <a:pt x="57162" y="140018"/>
                    <a:pt x="56436" y="141435"/>
                    <a:pt x="54400" y="141435"/>
                  </a:cubicBezTo>
                  <a:lnTo>
                    <a:pt x="35671" y="141435"/>
                  </a:lnTo>
                  <a:cubicBezTo>
                    <a:pt x="28373" y="141435"/>
                    <a:pt x="23265" y="146543"/>
                    <a:pt x="23265" y="153853"/>
                  </a:cubicBezTo>
                  <a:lnTo>
                    <a:pt x="23265" y="160699"/>
                  </a:lnTo>
                  <a:lnTo>
                    <a:pt x="23265" y="161032"/>
                  </a:lnTo>
                  <a:lnTo>
                    <a:pt x="32337" y="161032"/>
                  </a:lnTo>
                  <a:lnTo>
                    <a:pt x="32337" y="160699"/>
                  </a:lnTo>
                  <a:lnTo>
                    <a:pt x="32337" y="153853"/>
                  </a:lnTo>
                  <a:cubicBezTo>
                    <a:pt x="32337" y="152412"/>
                    <a:pt x="32695" y="150519"/>
                    <a:pt x="35671" y="150519"/>
                  </a:cubicBezTo>
                  <a:lnTo>
                    <a:pt x="54400" y="150519"/>
                  </a:lnTo>
                  <a:cubicBezTo>
                    <a:pt x="61163" y="150519"/>
                    <a:pt x="66246" y="145423"/>
                    <a:pt x="66246" y="138684"/>
                  </a:cubicBezTo>
                  <a:cubicBezTo>
                    <a:pt x="66246" y="131922"/>
                    <a:pt x="61163" y="126826"/>
                    <a:pt x="54400" y="126826"/>
                  </a:cubicBezTo>
                  <a:lnTo>
                    <a:pt x="41493" y="126826"/>
                  </a:lnTo>
                  <a:cubicBezTo>
                    <a:pt x="38088" y="126826"/>
                    <a:pt x="37660" y="126397"/>
                    <a:pt x="37660" y="122992"/>
                  </a:cubicBezTo>
                  <a:lnTo>
                    <a:pt x="37660" y="103847"/>
                  </a:lnTo>
                  <a:lnTo>
                    <a:pt x="37660" y="97775"/>
                  </a:lnTo>
                  <a:cubicBezTo>
                    <a:pt x="37660" y="87107"/>
                    <a:pt x="30647" y="84868"/>
                    <a:pt x="24753" y="84868"/>
                  </a:cubicBezTo>
                  <a:lnTo>
                    <a:pt x="11847" y="84868"/>
                  </a:lnTo>
                  <a:cubicBezTo>
                    <a:pt x="9442" y="84868"/>
                    <a:pt x="9085" y="83130"/>
                    <a:pt x="9085" y="82094"/>
                  </a:cubicBezTo>
                  <a:cubicBezTo>
                    <a:pt x="9085" y="80761"/>
                    <a:pt x="9811" y="79320"/>
                    <a:pt x="11847" y="79320"/>
                  </a:cubicBezTo>
                  <a:lnTo>
                    <a:pt x="30563" y="79320"/>
                  </a:lnTo>
                  <a:cubicBezTo>
                    <a:pt x="37874" y="79320"/>
                    <a:pt x="42982" y="74224"/>
                    <a:pt x="42982" y="66926"/>
                  </a:cubicBezTo>
                  <a:lnTo>
                    <a:pt x="42982" y="54924"/>
                  </a:lnTo>
                  <a:lnTo>
                    <a:pt x="42982" y="49781"/>
                  </a:lnTo>
                  <a:cubicBezTo>
                    <a:pt x="42982" y="42470"/>
                    <a:pt x="37874" y="37362"/>
                    <a:pt x="30563" y="37362"/>
                  </a:cubicBezTo>
                  <a:lnTo>
                    <a:pt x="11847" y="37362"/>
                  </a:lnTo>
                  <a:cubicBezTo>
                    <a:pt x="9811" y="37362"/>
                    <a:pt x="9085" y="35946"/>
                    <a:pt x="9085" y="34612"/>
                  </a:cubicBezTo>
                  <a:cubicBezTo>
                    <a:pt x="9085" y="33564"/>
                    <a:pt x="9442" y="31838"/>
                    <a:pt x="11847" y="31838"/>
                  </a:cubicBezTo>
                  <a:lnTo>
                    <a:pt x="24753" y="31838"/>
                  </a:lnTo>
                  <a:cubicBezTo>
                    <a:pt x="30647" y="31838"/>
                    <a:pt x="37660" y="29600"/>
                    <a:pt x="37660" y="18920"/>
                  </a:cubicBezTo>
                  <a:lnTo>
                    <a:pt x="37660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98;p41">
              <a:extLst>
                <a:ext uri="{FF2B5EF4-FFF2-40B4-BE49-F238E27FC236}">
                  <a16:creationId xmlns:a16="http://schemas.microsoft.com/office/drawing/2014/main" id="{CD3FD063-1A70-D0C4-5524-D5C0A2C23A60}"/>
                </a:ext>
              </a:extLst>
            </p:cNvPr>
            <p:cNvSpPr/>
            <p:nvPr/>
          </p:nvSpPr>
          <p:spPr>
            <a:xfrm>
              <a:off x="5548790" y="3"/>
              <a:ext cx="1875613" cy="5066578"/>
            </a:xfrm>
            <a:custGeom>
              <a:avLst/>
              <a:gdLst/>
              <a:ahLst/>
              <a:cxnLst/>
              <a:rect l="l" t="t" r="r" b="b"/>
              <a:pathLst>
                <a:path w="58723" h="158628" extrusionOk="0">
                  <a:moveTo>
                    <a:pt x="29338" y="1"/>
                  </a:moveTo>
                  <a:lnTo>
                    <a:pt x="29338" y="2406"/>
                  </a:lnTo>
                  <a:lnTo>
                    <a:pt x="29743" y="2406"/>
                  </a:lnTo>
                  <a:lnTo>
                    <a:pt x="29743" y="1"/>
                  </a:lnTo>
                  <a:close/>
                  <a:moveTo>
                    <a:pt x="29338" y="4799"/>
                  </a:moveTo>
                  <a:lnTo>
                    <a:pt x="29338" y="7204"/>
                  </a:lnTo>
                  <a:lnTo>
                    <a:pt x="29743" y="7204"/>
                  </a:lnTo>
                  <a:lnTo>
                    <a:pt x="29743" y="4799"/>
                  </a:lnTo>
                  <a:close/>
                  <a:moveTo>
                    <a:pt x="29338" y="9597"/>
                  </a:moveTo>
                  <a:lnTo>
                    <a:pt x="29338" y="12002"/>
                  </a:lnTo>
                  <a:lnTo>
                    <a:pt x="29743" y="12002"/>
                  </a:lnTo>
                  <a:lnTo>
                    <a:pt x="29743" y="9597"/>
                  </a:lnTo>
                  <a:close/>
                  <a:moveTo>
                    <a:pt x="29338" y="14395"/>
                  </a:moveTo>
                  <a:lnTo>
                    <a:pt x="29338" y="16800"/>
                  </a:lnTo>
                  <a:lnTo>
                    <a:pt x="29743" y="16800"/>
                  </a:lnTo>
                  <a:lnTo>
                    <a:pt x="29743" y="14395"/>
                  </a:lnTo>
                  <a:close/>
                  <a:moveTo>
                    <a:pt x="29338" y="19194"/>
                  </a:moveTo>
                  <a:lnTo>
                    <a:pt x="29338" y="21325"/>
                  </a:lnTo>
                  <a:cubicBezTo>
                    <a:pt x="29338" y="21408"/>
                    <a:pt x="29338" y="21503"/>
                    <a:pt x="29338" y="21587"/>
                  </a:cubicBezTo>
                  <a:lnTo>
                    <a:pt x="29743" y="21599"/>
                  </a:lnTo>
                  <a:cubicBezTo>
                    <a:pt x="29743" y="21503"/>
                    <a:pt x="29743" y="21420"/>
                    <a:pt x="29743" y="21325"/>
                  </a:cubicBezTo>
                  <a:lnTo>
                    <a:pt x="29743" y="19194"/>
                  </a:lnTo>
                  <a:close/>
                  <a:moveTo>
                    <a:pt x="28897" y="23861"/>
                  </a:moveTo>
                  <a:cubicBezTo>
                    <a:pt x="28600" y="24611"/>
                    <a:pt x="28147" y="25230"/>
                    <a:pt x="27576" y="25718"/>
                  </a:cubicBezTo>
                  <a:lnTo>
                    <a:pt x="27838" y="26028"/>
                  </a:lnTo>
                  <a:cubicBezTo>
                    <a:pt x="28457" y="25492"/>
                    <a:pt x="28945" y="24813"/>
                    <a:pt x="29266" y="24016"/>
                  </a:cubicBezTo>
                  <a:lnTo>
                    <a:pt x="28897" y="23861"/>
                  </a:lnTo>
                  <a:close/>
                  <a:moveTo>
                    <a:pt x="8800" y="26945"/>
                  </a:moveTo>
                  <a:lnTo>
                    <a:pt x="8800" y="27349"/>
                  </a:lnTo>
                  <a:lnTo>
                    <a:pt x="11205" y="27349"/>
                  </a:lnTo>
                  <a:lnTo>
                    <a:pt x="11205" y="26945"/>
                  </a:lnTo>
                  <a:close/>
                  <a:moveTo>
                    <a:pt x="13598" y="26945"/>
                  </a:moveTo>
                  <a:lnTo>
                    <a:pt x="13598" y="27349"/>
                  </a:lnTo>
                  <a:lnTo>
                    <a:pt x="16003" y="27349"/>
                  </a:lnTo>
                  <a:lnTo>
                    <a:pt x="16003" y="26945"/>
                  </a:lnTo>
                  <a:close/>
                  <a:moveTo>
                    <a:pt x="18396" y="26945"/>
                  </a:moveTo>
                  <a:lnTo>
                    <a:pt x="18396" y="27349"/>
                  </a:lnTo>
                  <a:lnTo>
                    <a:pt x="20801" y="27349"/>
                  </a:lnTo>
                  <a:lnTo>
                    <a:pt x="20801" y="26945"/>
                  </a:lnTo>
                  <a:close/>
                  <a:moveTo>
                    <a:pt x="25528" y="26742"/>
                  </a:moveTo>
                  <a:cubicBezTo>
                    <a:pt x="24968" y="26873"/>
                    <a:pt x="24361" y="26945"/>
                    <a:pt x="23718" y="26945"/>
                  </a:cubicBezTo>
                  <a:lnTo>
                    <a:pt x="23194" y="26945"/>
                  </a:lnTo>
                  <a:lnTo>
                    <a:pt x="23194" y="27349"/>
                  </a:lnTo>
                  <a:lnTo>
                    <a:pt x="23718" y="27349"/>
                  </a:lnTo>
                  <a:cubicBezTo>
                    <a:pt x="24397" y="27349"/>
                    <a:pt x="25040" y="27278"/>
                    <a:pt x="25623" y="27123"/>
                  </a:cubicBezTo>
                  <a:lnTo>
                    <a:pt x="25528" y="26742"/>
                  </a:lnTo>
                  <a:close/>
                  <a:moveTo>
                    <a:pt x="6371" y="27040"/>
                  </a:moveTo>
                  <a:cubicBezTo>
                    <a:pt x="5549" y="27159"/>
                    <a:pt x="4763" y="27409"/>
                    <a:pt x="4037" y="27754"/>
                  </a:cubicBezTo>
                  <a:lnTo>
                    <a:pt x="4204" y="28123"/>
                  </a:lnTo>
                  <a:cubicBezTo>
                    <a:pt x="4894" y="27790"/>
                    <a:pt x="5644" y="27552"/>
                    <a:pt x="6430" y="27445"/>
                  </a:cubicBezTo>
                  <a:lnTo>
                    <a:pt x="6371" y="27040"/>
                  </a:lnTo>
                  <a:close/>
                  <a:moveTo>
                    <a:pt x="2037" y="29183"/>
                  </a:moveTo>
                  <a:cubicBezTo>
                    <a:pt x="1453" y="29766"/>
                    <a:pt x="989" y="30457"/>
                    <a:pt x="656" y="31219"/>
                  </a:cubicBezTo>
                  <a:lnTo>
                    <a:pt x="1025" y="31386"/>
                  </a:lnTo>
                  <a:cubicBezTo>
                    <a:pt x="1346" y="30659"/>
                    <a:pt x="1775" y="30016"/>
                    <a:pt x="2323" y="29469"/>
                  </a:cubicBezTo>
                  <a:lnTo>
                    <a:pt x="2037" y="29183"/>
                  </a:lnTo>
                  <a:close/>
                  <a:moveTo>
                    <a:pt x="49" y="33588"/>
                  </a:moveTo>
                  <a:cubicBezTo>
                    <a:pt x="13" y="33910"/>
                    <a:pt x="1" y="34243"/>
                    <a:pt x="1" y="34576"/>
                  </a:cubicBezTo>
                  <a:cubicBezTo>
                    <a:pt x="1" y="35076"/>
                    <a:pt x="37" y="35565"/>
                    <a:pt x="96" y="36029"/>
                  </a:cubicBezTo>
                  <a:lnTo>
                    <a:pt x="489" y="35981"/>
                  </a:lnTo>
                  <a:cubicBezTo>
                    <a:pt x="430" y="35529"/>
                    <a:pt x="406" y="35065"/>
                    <a:pt x="406" y="34576"/>
                  </a:cubicBezTo>
                  <a:cubicBezTo>
                    <a:pt x="406" y="34255"/>
                    <a:pt x="418" y="33933"/>
                    <a:pt x="453" y="33636"/>
                  </a:cubicBezTo>
                  <a:lnTo>
                    <a:pt x="49" y="33588"/>
                  </a:lnTo>
                  <a:close/>
                  <a:moveTo>
                    <a:pt x="1108" y="38220"/>
                  </a:moveTo>
                  <a:lnTo>
                    <a:pt x="751" y="38386"/>
                  </a:lnTo>
                  <a:cubicBezTo>
                    <a:pt x="1096" y="39160"/>
                    <a:pt x="1584" y="39839"/>
                    <a:pt x="2180" y="40387"/>
                  </a:cubicBezTo>
                  <a:lnTo>
                    <a:pt x="2454" y="40101"/>
                  </a:lnTo>
                  <a:cubicBezTo>
                    <a:pt x="1894" y="39577"/>
                    <a:pt x="1442" y="38946"/>
                    <a:pt x="1108" y="38220"/>
                  </a:cubicBezTo>
                  <a:close/>
                  <a:moveTo>
                    <a:pt x="4406" y="41315"/>
                  </a:moveTo>
                  <a:lnTo>
                    <a:pt x="4263" y="41696"/>
                  </a:lnTo>
                  <a:cubicBezTo>
                    <a:pt x="4978" y="41982"/>
                    <a:pt x="5787" y="42161"/>
                    <a:pt x="6645" y="42244"/>
                  </a:cubicBezTo>
                  <a:lnTo>
                    <a:pt x="6680" y="41851"/>
                  </a:lnTo>
                  <a:cubicBezTo>
                    <a:pt x="5859" y="41768"/>
                    <a:pt x="5097" y="41589"/>
                    <a:pt x="4406" y="41315"/>
                  </a:cubicBezTo>
                  <a:close/>
                  <a:moveTo>
                    <a:pt x="9062" y="41899"/>
                  </a:moveTo>
                  <a:lnTo>
                    <a:pt x="9062" y="42292"/>
                  </a:lnTo>
                  <a:lnTo>
                    <a:pt x="11467" y="42292"/>
                  </a:lnTo>
                  <a:lnTo>
                    <a:pt x="11467" y="41899"/>
                  </a:lnTo>
                  <a:close/>
                  <a:moveTo>
                    <a:pt x="13860" y="41899"/>
                  </a:moveTo>
                  <a:lnTo>
                    <a:pt x="13860" y="42292"/>
                  </a:lnTo>
                  <a:lnTo>
                    <a:pt x="16265" y="42292"/>
                  </a:lnTo>
                  <a:lnTo>
                    <a:pt x="16265" y="41899"/>
                  </a:lnTo>
                  <a:close/>
                  <a:moveTo>
                    <a:pt x="18658" y="41899"/>
                  </a:moveTo>
                  <a:lnTo>
                    <a:pt x="18658" y="42292"/>
                  </a:lnTo>
                  <a:lnTo>
                    <a:pt x="21063" y="42292"/>
                  </a:lnTo>
                  <a:lnTo>
                    <a:pt x="21063" y="41899"/>
                  </a:lnTo>
                  <a:close/>
                  <a:moveTo>
                    <a:pt x="23456" y="41899"/>
                  </a:moveTo>
                  <a:lnTo>
                    <a:pt x="23456" y="42292"/>
                  </a:lnTo>
                  <a:lnTo>
                    <a:pt x="25861" y="42292"/>
                  </a:lnTo>
                  <a:lnTo>
                    <a:pt x="25861" y="41899"/>
                  </a:lnTo>
                  <a:close/>
                  <a:moveTo>
                    <a:pt x="28278" y="41923"/>
                  </a:moveTo>
                  <a:lnTo>
                    <a:pt x="28231" y="42327"/>
                  </a:lnTo>
                  <a:cubicBezTo>
                    <a:pt x="28945" y="42411"/>
                    <a:pt x="29707" y="42649"/>
                    <a:pt x="30445" y="43018"/>
                  </a:cubicBezTo>
                  <a:lnTo>
                    <a:pt x="30624" y="42661"/>
                  </a:lnTo>
                  <a:cubicBezTo>
                    <a:pt x="29850" y="42268"/>
                    <a:pt x="29040" y="42018"/>
                    <a:pt x="28278" y="41923"/>
                  </a:cubicBezTo>
                  <a:close/>
                  <a:moveTo>
                    <a:pt x="32636" y="44054"/>
                  </a:moveTo>
                  <a:lnTo>
                    <a:pt x="32362" y="44351"/>
                  </a:lnTo>
                  <a:cubicBezTo>
                    <a:pt x="32957" y="44899"/>
                    <a:pt x="33434" y="45506"/>
                    <a:pt x="33803" y="46173"/>
                  </a:cubicBezTo>
                  <a:lnTo>
                    <a:pt x="34160" y="45983"/>
                  </a:lnTo>
                  <a:cubicBezTo>
                    <a:pt x="33767" y="45280"/>
                    <a:pt x="33255" y="44625"/>
                    <a:pt x="32636" y="44054"/>
                  </a:cubicBezTo>
                  <a:close/>
                  <a:moveTo>
                    <a:pt x="34934" y="48304"/>
                  </a:moveTo>
                  <a:lnTo>
                    <a:pt x="34529" y="48364"/>
                  </a:lnTo>
                  <a:cubicBezTo>
                    <a:pt x="34577" y="48638"/>
                    <a:pt x="34589" y="48912"/>
                    <a:pt x="34589" y="49197"/>
                  </a:cubicBezTo>
                  <a:lnTo>
                    <a:pt x="34589" y="50733"/>
                  </a:lnTo>
                  <a:lnTo>
                    <a:pt x="34993" y="50733"/>
                  </a:lnTo>
                  <a:lnTo>
                    <a:pt x="34993" y="49197"/>
                  </a:lnTo>
                  <a:cubicBezTo>
                    <a:pt x="34993" y="48900"/>
                    <a:pt x="34970" y="48602"/>
                    <a:pt x="34934" y="48304"/>
                  </a:cubicBezTo>
                  <a:close/>
                  <a:moveTo>
                    <a:pt x="34589" y="53138"/>
                  </a:moveTo>
                  <a:lnTo>
                    <a:pt x="34589" y="55531"/>
                  </a:lnTo>
                  <a:lnTo>
                    <a:pt x="34993" y="55531"/>
                  </a:lnTo>
                  <a:lnTo>
                    <a:pt x="34993" y="53138"/>
                  </a:lnTo>
                  <a:close/>
                  <a:moveTo>
                    <a:pt x="34589" y="57936"/>
                  </a:moveTo>
                  <a:lnTo>
                    <a:pt x="34589" y="60330"/>
                  </a:lnTo>
                  <a:lnTo>
                    <a:pt x="34993" y="60330"/>
                  </a:lnTo>
                  <a:lnTo>
                    <a:pt x="34993" y="57936"/>
                  </a:lnTo>
                  <a:close/>
                  <a:moveTo>
                    <a:pt x="34589" y="62735"/>
                  </a:moveTo>
                  <a:lnTo>
                    <a:pt x="34589" y="65128"/>
                  </a:lnTo>
                  <a:lnTo>
                    <a:pt x="34993" y="65128"/>
                  </a:lnTo>
                  <a:lnTo>
                    <a:pt x="34993" y="62735"/>
                  </a:lnTo>
                  <a:close/>
                  <a:moveTo>
                    <a:pt x="34589" y="67533"/>
                  </a:moveTo>
                  <a:lnTo>
                    <a:pt x="34589" y="67961"/>
                  </a:lnTo>
                  <a:cubicBezTo>
                    <a:pt x="34589" y="68628"/>
                    <a:pt x="34529" y="69283"/>
                    <a:pt x="34410" y="69878"/>
                  </a:cubicBezTo>
                  <a:lnTo>
                    <a:pt x="34803" y="69950"/>
                  </a:lnTo>
                  <a:cubicBezTo>
                    <a:pt x="34934" y="69331"/>
                    <a:pt x="34993" y="68664"/>
                    <a:pt x="34993" y="67961"/>
                  </a:cubicBezTo>
                  <a:lnTo>
                    <a:pt x="34993" y="67533"/>
                  </a:lnTo>
                  <a:close/>
                  <a:moveTo>
                    <a:pt x="33600" y="72045"/>
                  </a:moveTo>
                  <a:cubicBezTo>
                    <a:pt x="33196" y="72724"/>
                    <a:pt x="32672" y="73295"/>
                    <a:pt x="32041" y="73736"/>
                  </a:cubicBezTo>
                  <a:lnTo>
                    <a:pt x="32279" y="74069"/>
                  </a:lnTo>
                  <a:cubicBezTo>
                    <a:pt x="32945" y="73593"/>
                    <a:pt x="33517" y="72974"/>
                    <a:pt x="33946" y="72260"/>
                  </a:cubicBezTo>
                  <a:lnTo>
                    <a:pt x="33600" y="72045"/>
                  </a:lnTo>
                  <a:close/>
                  <a:moveTo>
                    <a:pt x="8419" y="74974"/>
                  </a:moveTo>
                  <a:lnTo>
                    <a:pt x="8419" y="75367"/>
                  </a:lnTo>
                  <a:lnTo>
                    <a:pt x="10812" y="75367"/>
                  </a:lnTo>
                  <a:lnTo>
                    <a:pt x="10812" y="74974"/>
                  </a:lnTo>
                  <a:close/>
                  <a:moveTo>
                    <a:pt x="13217" y="74974"/>
                  </a:moveTo>
                  <a:lnTo>
                    <a:pt x="13217" y="75367"/>
                  </a:lnTo>
                  <a:lnTo>
                    <a:pt x="15610" y="75367"/>
                  </a:lnTo>
                  <a:lnTo>
                    <a:pt x="15610" y="74974"/>
                  </a:lnTo>
                  <a:close/>
                  <a:moveTo>
                    <a:pt x="18015" y="74974"/>
                  </a:moveTo>
                  <a:lnTo>
                    <a:pt x="18015" y="75367"/>
                  </a:lnTo>
                  <a:lnTo>
                    <a:pt x="20420" y="75367"/>
                  </a:lnTo>
                  <a:lnTo>
                    <a:pt x="20420" y="74974"/>
                  </a:lnTo>
                  <a:close/>
                  <a:moveTo>
                    <a:pt x="22813" y="74974"/>
                  </a:moveTo>
                  <a:lnTo>
                    <a:pt x="22813" y="75367"/>
                  </a:lnTo>
                  <a:lnTo>
                    <a:pt x="25218" y="75367"/>
                  </a:lnTo>
                  <a:lnTo>
                    <a:pt x="25218" y="74974"/>
                  </a:lnTo>
                  <a:close/>
                  <a:moveTo>
                    <a:pt x="29933" y="74688"/>
                  </a:moveTo>
                  <a:cubicBezTo>
                    <a:pt x="29231" y="74879"/>
                    <a:pt x="28457" y="74962"/>
                    <a:pt x="27611" y="74974"/>
                  </a:cubicBezTo>
                  <a:lnTo>
                    <a:pt x="27611" y="75367"/>
                  </a:lnTo>
                  <a:cubicBezTo>
                    <a:pt x="28481" y="75367"/>
                    <a:pt x="29302" y="75272"/>
                    <a:pt x="30040" y="75081"/>
                  </a:cubicBezTo>
                  <a:lnTo>
                    <a:pt x="29933" y="74688"/>
                  </a:lnTo>
                  <a:close/>
                  <a:moveTo>
                    <a:pt x="5990" y="75189"/>
                  </a:moveTo>
                  <a:cubicBezTo>
                    <a:pt x="5180" y="75379"/>
                    <a:pt x="4430" y="75701"/>
                    <a:pt x="3728" y="76141"/>
                  </a:cubicBezTo>
                  <a:lnTo>
                    <a:pt x="3942" y="76486"/>
                  </a:lnTo>
                  <a:cubicBezTo>
                    <a:pt x="4609" y="76070"/>
                    <a:pt x="5323" y="75760"/>
                    <a:pt x="6085" y="75581"/>
                  </a:cubicBezTo>
                  <a:lnTo>
                    <a:pt x="5990" y="75189"/>
                  </a:lnTo>
                  <a:close/>
                  <a:moveTo>
                    <a:pt x="1894" y="77772"/>
                  </a:moveTo>
                  <a:cubicBezTo>
                    <a:pt x="1382" y="78415"/>
                    <a:pt x="977" y="79141"/>
                    <a:pt x="691" y="79915"/>
                  </a:cubicBezTo>
                  <a:lnTo>
                    <a:pt x="1072" y="80058"/>
                  </a:lnTo>
                  <a:cubicBezTo>
                    <a:pt x="1334" y="79320"/>
                    <a:pt x="1715" y="78641"/>
                    <a:pt x="2204" y="78034"/>
                  </a:cubicBezTo>
                  <a:lnTo>
                    <a:pt x="1894" y="77772"/>
                  </a:lnTo>
                  <a:close/>
                  <a:moveTo>
                    <a:pt x="239" y="82332"/>
                  </a:moveTo>
                  <a:cubicBezTo>
                    <a:pt x="239" y="82392"/>
                    <a:pt x="239" y="82463"/>
                    <a:pt x="239" y="82535"/>
                  </a:cubicBezTo>
                  <a:cubicBezTo>
                    <a:pt x="239" y="83320"/>
                    <a:pt x="310" y="84071"/>
                    <a:pt x="465" y="84761"/>
                  </a:cubicBezTo>
                  <a:lnTo>
                    <a:pt x="858" y="84678"/>
                  </a:lnTo>
                  <a:cubicBezTo>
                    <a:pt x="715" y="84011"/>
                    <a:pt x="644" y="83297"/>
                    <a:pt x="644" y="82535"/>
                  </a:cubicBezTo>
                  <a:cubicBezTo>
                    <a:pt x="644" y="82463"/>
                    <a:pt x="644" y="82404"/>
                    <a:pt x="644" y="82332"/>
                  </a:cubicBezTo>
                  <a:close/>
                  <a:moveTo>
                    <a:pt x="1692" y="86833"/>
                  </a:moveTo>
                  <a:lnTo>
                    <a:pt x="1346" y="87047"/>
                  </a:lnTo>
                  <a:cubicBezTo>
                    <a:pt x="1787" y="87762"/>
                    <a:pt x="2358" y="88369"/>
                    <a:pt x="3037" y="88845"/>
                  </a:cubicBezTo>
                  <a:lnTo>
                    <a:pt x="3263" y="88512"/>
                  </a:lnTo>
                  <a:cubicBezTo>
                    <a:pt x="2632" y="88071"/>
                    <a:pt x="2096" y="87511"/>
                    <a:pt x="1692" y="86833"/>
                  </a:cubicBezTo>
                  <a:close/>
                  <a:moveTo>
                    <a:pt x="5383" y="89440"/>
                  </a:moveTo>
                  <a:lnTo>
                    <a:pt x="5287" y="89833"/>
                  </a:lnTo>
                  <a:cubicBezTo>
                    <a:pt x="6014" y="90012"/>
                    <a:pt x="6835" y="90107"/>
                    <a:pt x="7704" y="90119"/>
                  </a:cubicBezTo>
                  <a:lnTo>
                    <a:pt x="7716" y="89714"/>
                  </a:lnTo>
                  <a:cubicBezTo>
                    <a:pt x="6871" y="89714"/>
                    <a:pt x="6085" y="89619"/>
                    <a:pt x="5383" y="89440"/>
                  </a:cubicBezTo>
                  <a:close/>
                  <a:moveTo>
                    <a:pt x="10109" y="89714"/>
                  </a:moveTo>
                  <a:lnTo>
                    <a:pt x="10109" y="90119"/>
                  </a:lnTo>
                  <a:lnTo>
                    <a:pt x="12502" y="90119"/>
                  </a:lnTo>
                  <a:lnTo>
                    <a:pt x="12502" y="89714"/>
                  </a:lnTo>
                  <a:close/>
                  <a:moveTo>
                    <a:pt x="14908" y="89714"/>
                  </a:moveTo>
                  <a:lnTo>
                    <a:pt x="14908" y="90119"/>
                  </a:lnTo>
                  <a:lnTo>
                    <a:pt x="17301" y="90119"/>
                  </a:lnTo>
                  <a:lnTo>
                    <a:pt x="17301" y="89714"/>
                  </a:lnTo>
                  <a:close/>
                  <a:moveTo>
                    <a:pt x="19706" y="89714"/>
                  </a:moveTo>
                  <a:lnTo>
                    <a:pt x="19706" y="90119"/>
                  </a:lnTo>
                  <a:lnTo>
                    <a:pt x="22111" y="90119"/>
                  </a:lnTo>
                  <a:lnTo>
                    <a:pt x="22111" y="89714"/>
                  </a:lnTo>
                  <a:close/>
                  <a:moveTo>
                    <a:pt x="24540" y="89928"/>
                  </a:moveTo>
                  <a:lnTo>
                    <a:pt x="24433" y="90321"/>
                  </a:lnTo>
                  <a:cubicBezTo>
                    <a:pt x="25206" y="90512"/>
                    <a:pt x="25897" y="90845"/>
                    <a:pt x="26516" y="91310"/>
                  </a:cubicBezTo>
                  <a:lnTo>
                    <a:pt x="26754" y="90988"/>
                  </a:lnTo>
                  <a:cubicBezTo>
                    <a:pt x="26099" y="90500"/>
                    <a:pt x="25349" y="90131"/>
                    <a:pt x="24540" y="89928"/>
                  </a:cubicBezTo>
                  <a:close/>
                  <a:moveTo>
                    <a:pt x="28373" y="92857"/>
                  </a:moveTo>
                  <a:lnTo>
                    <a:pt x="28028" y="93048"/>
                  </a:lnTo>
                  <a:cubicBezTo>
                    <a:pt x="28397" y="93715"/>
                    <a:pt x="28635" y="94453"/>
                    <a:pt x="28743" y="95239"/>
                  </a:cubicBezTo>
                  <a:lnTo>
                    <a:pt x="29135" y="95191"/>
                  </a:lnTo>
                  <a:cubicBezTo>
                    <a:pt x="29028" y="94358"/>
                    <a:pt x="28778" y="93572"/>
                    <a:pt x="28373" y="92857"/>
                  </a:cubicBezTo>
                  <a:close/>
                  <a:moveTo>
                    <a:pt x="28790" y="97608"/>
                  </a:moveTo>
                  <a:lnTo>
                    <a:pt x="28790" y="100013"/>
                  </a:lnTo>
                  <a:lnTo>
                    <a:pt x="29195" y="100013"/>
                  </a:lnTo>
                  <a:lnTo>
                    <a:pt x="29195" y="97608"/>
                  </a:lnTo>
                  <a:close/>
                  <a:moveTo>
                    <a:pt x="28790" y="102406"/>
                  </a:moveTo>
                  <a:lnTo>
                    <a:pt x="28790" y="104811"/>
                  </a:lnTo>
                  <a:lnTo>
                    <a:pt x="29195" y="104811"/>
                  </a:lnTo>
                  <a:lnTo>
                    <a:pt x="29195" y="102406"/>
                  </a:lnTo>
                  <a:close/>
                  <a:moveTo>
                    <a:pt x="28790" y="107216"/>
                  </a:moveTo>
                  <a:lnTo>
                    <a:pt x="28790" y="109609"/>
                  </a:lnTo>
                  <a:lnTo>
                    <a:pt x="29195" y="109609"/>
                  </a:lnTo>
                  <a:lnTo>
                    <a:pt x="29195" y="107216"/>
                  </a:lnTo>
                  <a:close/>
                  <a:moveTo>
                    <a:pt x="28790" y="112014"/>
                  </a:moveTo>
                  <a:lnTo>
                    <a:pt x="28790" y="114408"/>
                  </a:lnTo>
                  <a:lnTo>
                    <a:pt x="29195" y="114408"/>
                  </a:lnTo>
                  <a:lnTo>
                    <a:pt x="29195" y="112014"/>
                  </a:lnTo>
                  <a:close/>
                  <a:moveTo>
                    <a:pt x="28790" y="116813"/>
                  </a:moveTo>
                  <a:lnTo>
                    <a:pt x="28790" y="119206"/>
                  </a:lnTo>
                  <a:lnTo>
                    <a:pt x="29195" y="119206"/>
                  </a:lnTo>
                  <a:lnTo>
                    <a:pt x="29195" y="116813"/>
                  </a:lnTo>
                  <a:close/>
                  <a:moveTo>
                    <a:pt x="28790" y="121611"/>
                  </a:moveTo>
                  <a:lnTo>
                    <a:pt x="28790" y="124004"/>
                  </a:lnTo>
                  <a:lnTo>
                    <a:pt x="29195" y="124004"/>
                  </a:lnTo>
                  <a:lnTo>
                    <a:pt x="29195" y="121611"/>
                  </a:lnTo>
                  <a:close/>
                  <a:moveTo>
                    <a:pt x="29505" y="126314"/>
                  </a:moveTo>
                  <a:lnTo>
                    <a:pt x="29124" y="126433"/>
                  </a:lnTo>
                  <a:cubicBezTo>
                    <a:pt x="29374" y="127195"/>
                    <a:pt x="29743" y="127921"/>
                    <a:pt x="30243" y="128612"/>
                  </a:cubicBezTo>
                  <a:lnTo>
                    <a:pt x="30564" y="128374"/>
                  </a:lnTo>
                  <a:cubicBezTo>
                    <a:pt x="30100" y="127719"/>
                    <a:pt x="29743" y="127028"/>
                    <a:pt x="29505" y="126314"/>
                  </a:cubicBezTo>
                  <a:close/>
                  <a:moveTo>
                    <a:pt x="32183" y="130076"/>
                  </a:moveTo>
                  <a:lnTo>
                    <a:pt x="31933" y="130386"/>
                  </a:lnTo>
                  <a:cubicBezTo>
                    <a:pt x="32588" y="130910"/>
                    <a:pt x="33303" y="131326"/>
                    <a:pt x="34053" y="131612"/>
                  </a:cubicBezTo>
                  <a:lnTo>
                    <a:pt x="34196" y="131243"/>
                  </a:lnTo>
                  <a:cubicBezTo>
                    <a:pt x="33481" y="130969"/>
                    <a:pt x="32815" y="130576"/>
                    <a:pt x="32183" y="130076"/>
                  </a:cubicBezTo>
                  <a:close/>
                  <a:moveTo>
                    <a:pt x="36470" y="131695"/>
                  </a:moveTo>
                  <a:lnTo>
                    <a:pt x="36458" y="132100"/>
                  </a:lnTo>
                  <a:lnTo>
                    <a:pt x="38863" y="132100"/>
                  </a:lnTo>
                  <a:lnTo>
                    <a:pt x="38863" y="131695"/>
                  </a:lnTo>
                  <a:close/>
                  <a:moveTo>
                    <a:pt x="41256" y="131695"/>
                  </a:moveTo>
                  <a:lnTo>
                    <a:pt x="41256" y="132100"/>
                  </a:lnTo>
                  <a:lnTo>
                    <a:pt x="43661" y="132100"/>
                  </a:lnTo>
                  <a:lnTo>
                    <a:pt x="43661" y="131695"/>
                  </a:lnTo>
                  <a:close/>
                  <a:moveTo>
                    <a:pt x="46054" y="131695"/>
                  </a:moveTo>
                  <a:lnTo>
                    <a:pt x="46054" y="132100"/>
                  </a:lnTo>
                  <a:lnTo>
                    <a:pt x="48459" y="132100"/>
                  </a:lnTo>
                  <a:lnTo>
                    <a:pt x="48459" y="131695"/>
                  </a:lnTo>
                  <a:close/>
                  <a:moveTo>
                    <a:pt x="50852" y="131695"/>
                  </a:moveTo>
                  <a:lnTo>
                    <a:pt x="50852" y="132100"/>
                  </a:lnTo>
                  <a:lnTo>
                    <a:pt x="52246" y="132100"/>
                  </a:lnTo>
                  <a:cubicBezTo>
                    <a:pt x="52567" y="132100"/>
                    <a:pt x="52900" y="132136"/>
                    <a:pt x="53222" y="132184"/>
                  </a:cubicBezTo>
                  <a:lnTo>
                    <a:pt x="53281" y="131791"/>
                  </a:lnTo>
                  <a:cubicBezTo>
                    <a:pt x="52936" y="131731"/>
                    <a:pt x="52591" y="131695"/>
                    <a:pt x="52246" y="131695"/>
                  </a:cubicBezTo>
                  <a:close/>
                  <a:moveTo>
                    <a:pt x="55603" y="132624"/>
                  </a:moveTo>
                  <a:lnTo>
                    <a:pt x="55389" y="132969"/>
                  </a:lnTo>
                  <a:cubicBezTo>
                    <a:pt x="56079" y="133374"/>
                    <a:pt x="56663" y="133886"/>
                    <a:pt x="57127" y="134493"/>
                  </a:cubicBezTo>
                  <a:lnTo>
                    <a:pt x="57449" y="134255"/>
                  </a:lnTo>
                  <a:cubicBezTo>
                    <a:pt x="56948" y="133600"/>
                    <a:pt x="56329" y="133053"/>
                    <a:pt x="55603" y="132624"/>
                  </a:cubicBezTo>
                  <a:close/>
                  <a:moveTo>
                    <a:pt x="58520" y="136470"/>
                  </a:moveTo>
                  <a:lnTo>
                    <a:pt x="58127" y="136565"/>
                  </a:lnTo>
                  <a:cubicBezTo>
                    <a:pt x="58258" y="137077"/>
                    <a:pt x="58330" y="137613"/>
                    <a:pt x="58330" y="138161"/>
                  </a:cubicBezTo>
                  <a:cubicBezTo>
                    <a:pt x="58330" y="138411"/>
                    <a:pt x="58318" y="138649"/>
                    <a:pt x="58306" y="138887"/>
                  </a:cubicBezTo>
                  <a:lnTo>
                    <a:pt x="58711" y="138911"/>
                  </a:lnTo>
                  <a:cubicBezTo>
                    <a:pt x="58723" y="138661"/>
                    <a:pt x="58723" y="138411"/>
                    <a:pt x="58723" y="138161"/>
                  </a:cubicBezTo>
                  <a:cubicBezTo>
                    <a:pt x="58723" y="137577"/>
                    <a:pt x="58663" y="137006"/>
                    <a:pt x="58520" y="136470"/>
                  </a:cubicBezTo>
                  <a:close/>
                  <a:moveTo>
                    <a:pt x="57913" y="141197"/>
                  </a:moveTo>
                  <a:cubicBezTo>
                    <a:pt x="57675" y="141982"/>
                    <a:pt x="57365" y="142709"/>
                    <a:pt x="56960" y="143340"/>
                  </a:cubicBezTo>
                  <a:lnTo>
                    <a:pt x="57306" y="143554"/>
                  </a:lnTo>
                  <a:cubicBezTo>
                    <a:pt x="57722" y="142887"/>
                    <a:pt x="58056" y="142137"/>
                    <a:pt x="58294" y="141316"/>
                  </a:cubicBezTo>
                  <a:lnTo>
                    <a:pt x="57913" y="141197"/>
                  </a:lnTo>
                  <a:close/>
                  <a:moveTo>
                    <a:pt x="55424" y="145066"/>
                  </a:moveTo>
                  <a:cubicBezTo>
                    <a:pt x="54793" y="145542"/>
                    <a:pt x="54091" y="145876"/>
                    <a:pt x="53353" y="146031"/>
                  </a:cubicBezTo>
                  <a:lnTo>
                    <a:pt x="53436" y="146423"/>
                  </a:lnTo>
                  <a:cubicBezTo>
                    <a:pt x="54234" y="146257"/>
                    <a:pt x="54996" y="145900"/>
                    <a:pt x="55675" y="145388"/>
                  </a:cubicBezTo>
                  <a:lnTo>
                    <a:pt x="55424" y="145066"/>
                  </a:lnTo>
                  <a:close/>
                  <a:moveTo>
                    <a:pt x="34208" y="146150"/>
                  </a:moveTo>
                  <a:lnTo>
                    <a:pt x="34208" y="146543"/>
                  </a:lnTo>
                  <a:lnTo>
                    <a:pt x="36601" y="146543"/>
                  </a:lnTo>
                  <a:lnTo>
                    <a:pt x="36601" y="146150"/>
                  </a:lnTo>
                  <a:close/>
                  <a:moveTo>
                    <a:pt x="39006" y="146150"/>
                  </a:moveTo>
                  <a:lnTo>
                    <a:pt x="39006" y="146543"/>
                  </a:lnTo>
                  <a:lnTo>
                    <a:pt x="41399" y="146543"/>
                  </a:lnTo>
                  <a:lnTo>
                    <a:pt x="41399" y="146150"/>
                  </a:lnTo>
                  <a:close/>
                  <a:moveTo>
                    <a:pt x="43804" y="146150"/>
                  </a:moveTo>
                  <a:lnTo>
                    <a:pt x="43804" y="146543"/>
                  </a:lnTo>
                  <a:lnTo>
                    <a:pt x="46197" y="146543"/>
                  </a:lnTo>
                  <a:lnTo>
                    <a:pt x="46197" y="146150"/>
                  </a:lnTo>
                  <a:close/>
                  <a:moveTo>
                    <a:pt x="48602" y="146150"/>
                  </a:moveTo>
                  <a:lnTo>
                    <a:pt x="48602" y="146543"/>
                  </a:lnTo>
                  <a:lnTo>
                    <a:pt x="50995" y="146543"/>
                  </a:lnTo>
                  <a:lnTo>
                    <a:pt x="50995" y="146150"/>
                  </a:lnTo>
                  <a:close/>
                  <a:moveTo>
                    <a:pt x="30910" y="146150"/>
                  </a:moveTo>
                  <a:cubicBezTo>
                    <a:pt x="30386" y="146150"/>
                    <a:pt x="29874" y="146209"/>
                    <a:pt x="29374" y="146340"/>
                  </a:cubicBezTo>
                  <a:lnTo>
                    <a:pt x="29469" y="146721"/>
                  </a:lnTo>
                  <a:cubicBezTo>
                    <a:pt x="29933" y="146602"/>
                    <a:pt x="30421" y="146543"/>
                    <a:pt x="30910" y="146543"/>
                  </a:cubicBezTo>
                  <a:lnTo>
                    <a:pt x="31802" y="146543"/>
                  </a:lnTo>
                  <a:lnTo>
                    <a:pt x="31802" y="146150"/>
                  </a:lnTo>
                  <a:close/>
                  <a:moveTo>
                    <a:pt x="27159" y="147412"/>
                  </a:moveTo>
                  <a:cubicBezTo>
                    <a:pt x="26516" y="147900"/>
                    <a:pt x="25957" y="148507"/>
                    <a:pt x="25504" y="149221"/>
                  </a:cubicBezTo>
                  <a:lnTo>
                    <a:pt x="25837" y="149436"/>
                  </a:lnTo>
                  <a:cubicBezTo>
                    <a:pt x="26266" y="148769"/>
                    <a:pt x="26802" y="148186"/>
                    <a:pt x="27397" y="147733"/>
                  </a:cubicBezTo>
                  <a:lnTo>
                    <a:pt x="27159" y="147412"/>
                  </a:lnTo>
                  <a:close/>
                  <a:moveTo>
                    <a:pt x="24504" y="151460"/>
                  </a:moveTo>
                  <a:cubicBezTo>
                    <a:pt x="24290" y="152234"/>
                    <a:pt x="24171" y="153055"/>
                    <a:pt x="24171" y="153889"/>
                  </a:cubicBezTo>
                  <a:lnTo>
                    <a:pt x="24575" y="153889"/>
                  </a:lnTo>
                  <a:cubicBezTo>
                    <a:pt x="24575" y="153091"/>
                    <a:pt x="24683" y="152317"/>
                    <a:pt x="24897" y="151567"/>
                  </a:cubicBezTo>
                  <a:lnTo>
                    <a:pt x="24504" y="151460"/>
                  </a:lnTo>
                  <a:close/>
                  <a:moveTo>
                    <a:pt x="24171" y="156282"/>
                  </a:moveTo>
                  <a:lnTo>
                    <a:pt x="24171" y="158627"/>
                  </a:lnTo>
                  <a:lnTo>
                    <a:pt x="24575" y="158627"/>
                  </a:lnTo>
                  <a:lnTo>
                    <a:pt x="24575" y="156282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99;p41">
              <a:extLst>
                <a:ext uri="{FF2B5EF4-FFF2-40B4-BE49-F238E27FC236}">
                  <a16:creationId xmlns:a16="http://schemas.microsoft.com/office/drawing/2014/main" id="{201E5748-EF34-8FA7-5B85-E006D2EE5A36}"/>
                </a:ext>
              </a:extLst>
            </p:cNvPr>
            <p:cNvSpPr/>
            <p:nvPr/>
          </p:nvSpPr>
          <p:spPr>
            <a:xfrm>
              <a:off x="6327248" y="5105047"/>
              <a:ext cx="32" cy="38456"/>
            </a:xfrm>
            <a:custGeom>
              <a:avLst/>
              <a:gdLst/>
              <a:ahLst/>
              <a:cxnLst/>
              <a:rect l="l" t="t" r="r" b="b"/>
              <a:pathLst>
                <a:path w="1" h="1204" fill="none" extrusionOk="0">
                  <a:moveTo>
                    <a:pt x="1" y="1"/>
                  </a:moveTo>
                  <a:lnTo>
                    <a:pt x="1" y="1203"/>
                  </a:lnTo>
                </a:path>
              </a:pathLst>
            </a:custGeom>
            <a:noFill/>
            <a:ln w="10125" cap="flat" cmpd="sng">
              <a:solidFill>
                <a:srgbClr val="66625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1910;p41">
            <a:extLst>
              <a:ext uri="{FF2B5EF4-FFF2-40B4-BE49-F238E27FC236}">
                <a16:creationId xmlns:a16="http://schemas.microsoft.com/office/drawing/2014/main" id="{FA620163-9DD8-8CE4-B1EC-A6C069CB8E8F}"/>
              </a:ext>
            </a:extLst>
          </p:cNvPr>
          <p:cNvGrpSpPr/>
          <p:nvPr/>
        </p:nvGrpSpPr>
        <p:grpSpPr>
          <a:xfrm rot="16200000" flipH="1">
            <a:off x="6730711" y="1638016"/>
            <a:ext cx="229200" cy="375075"/>
            <a:chOff x="2560463" y="4217700"/>
            <a:chExt cx="229200" cy="375075"/>
          </a:xfrm>
        </p:grpSpPr>
        <p:sp>
          <p:nvSpPr>
            <p:cNvPr id="30" name="Google Shape;1911;p41">
              <a:extLst>
                <a:ext uri="{FF2B5EF4-FFF2-40B4-BE49-F238E27FC236}">
                  <a16:creationId xmlns:a16="http://schemas.microsoft.com/office/drawing/2014/main" id="{27F0115B-5785-6CAD-1EF8-9CD45CCB105E}"/>
                </a:ext>
              </a:extLst>
            </p:cNvPr>
            <p:cNvSpPr/>
            <p:nvPr/>
          </p:nvSpPr>
          <p:spPr>
            <a:xfrm>
              <a:off x="2560463" y="4217700"/>
              <a:ext cx="229200" cy="375075"/>
            </a:xfrm>
            <a:custGeom>
              <a:avLst/>
              <a:gdLst/>
              <a:ahLst/>
              <a:cxnLst/>
              <a:rect l="l" t="t" r="r" b="b"/>
              <a:pathLst>
                <a:path w="9168" h="15003" extrusionOk="0">
                  <a:moveTo>
                    <a:pt x="4584" y="1"/>
                  </a:moveTo>
                  <a:cubicBezTo>
                    <a:pt x="2048" y="1"/>
                    <a:pt x="0" y="2048"/>
                    <a:pt x="0" y="4584"/>
                  </a:cubicBezTo>
                  <a:cubicBezTo>
                    <a:pt x="0" y="7109"/>
                    <a:pt x="4584" y="15002"/>
                    <a:pt x="4584" y="15002"/>
                  </a:cubicBezTo>
                  <a:cubicBezTo>
                    <a:pt x="4584" y="15002"/>
                    <a:pt x="9168" y="7109"/>
                    <a:pt x="9168" y="4584"/>
                  </a:cubicBezTo>
                  <a:cubicBezTo>
                    <a:pt x="9168" y="2048"/>
                    <a:pt x="7108" y="1"/>
                    <a:pt x="4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12;p41">
              <a:extLst>
                <a:ext uri="{FF2B5EF4-FFF2-40B4-BE49-F238E27FC236}">
                  <a16:creationId xmlns:a16="http://schemas.microsoft.com/office/drawing/2014/main" id="{FADC89BA-A914-D946-CF1F-372B1AFA82E7}"/>
                </a:ext>
              </a:extLst>
            </p:cNvPr>
            <p:cNvSpPr/>
            <p:nvPr/>
          </p:nvSpPr>
          <p:spPr>
            <a:xfrm>
              <a:off x="2625338" y="4284100"/>
              <a:ext cx="99450" cy="99425"/>
            </a:xfrm>
            <a:custGeom>
              <a:avLst/>
              <a:gdLst/>
              <a:ahLst/>
              <a:cxnLst/>
              <a:rect l="l" t="t" r="r" b="b"/>
              <a:pathLst>
                <a:path w="3978" h="3977" extrusionOk="0">
                  <a:moveTo>
                    <a:pt x="1989" y="0"/>
                  </a:moveTo>
                  <a:cubicBezTo>
                    <a:pt x="894" y="0"/>
                    <a:pt x="1" y="893"/>
                    <a:pt x="1" y="1988"/>
                  </a:cubicBezTo>
                  <a:cubicBezTo>
                    <a:pt x="1" y="3084"/>
                    <a:pt x="894" y="3977"/>
                    <a:pt x="1989" y="3977"/>
                  </a:cubicBezTo>
                  <a:cubicBezTo>
                    <a:pt x="3084" y="3977"/>
                    <a:pt x="3977" y="3084"/>
                    <a:pt x="3977" y="1988"/>
                  </a:cubicBezTo>
                  <a:cubicBezTo>
                    <a:pt x="3977" y="893"/>
                    <a:pt x="3084" y="0"/>
                    <a:pt x="19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1917;p41">
            <a:extLst>
              <a:ext uri="{FF2B5EF4-FFF2-40B4-BE49-F238E27FC236}">
                <a16:creationId xmlns:a16="http://schemas.microsoft.com/office/drawing/2014/main" id="{A63D93C1-208E-4911-EC4B-0D5C40FA5805}"/>
              </a:ext>
            </a:extLst>
          </p:cNvPr>
          <p:cNvGrpSpPr/>
          <p:nvPr/>
        </p:nvGrpSpPr>
        <p:grpSpPr>
          <a:xfrm rot="5400000">
            <a:off x="5340312" y="2754584"/>
            <a:ext cx="229200" cy="375075"/>
            <a:chOff x="2560463" y="4217700"/>
            <a:chExt cx="229200" cy="375075"/>
          </a:xfrm>
        </p:grpSpPr>
        <p:sp>
          <p:nvSpPr>
            <p:cNvPr id="24" name="Google Shape;1918;p41">
              <a:extLst>
                <a:ext uri="{FF2B5EF4-FFF2-40B4-BE49-F238E27FC236}">
                  <a16:creationId xmlns:a16="http://schemas.microsoft.com/office/drawing/2014/main" id="{0193D89A-A028-1233-444A-8D5DF2CD198A}"/>
                </a:ext>
              </a:extLst>
            </p:cNvPr>
            <p:cNvSpPr/>
            <p:nvPr/>
          </p:nvSpPr>
          <p:spPr>
            <a:xfrm>
              <a:off x="2560463" y="4217700"/>
              <a:ext cx="229200" cy="375075"/>
            </a:xfrm>
            <a:custGeom>
              <a:avLst/>
              <a:gdLst/>
              <a:ahLst/>
              <a:cxnLst/>
              <a:rect l="l" t="t" r="r" b="b"/>
              <a:pathLst>
                <a:path w="9168" h="15003" extrusionOk="0">
                  <a:moveTo>
                    <a:pt x="4584" y="1"/>
                  </a:moveTo>
                  <a:cubicBezTo>
                    <a:pt x="2048" y="1"/>
                    <a:pt x="0" y="2048"/>
                    <a:pt x="0" y="4584"/>
                  </a:cubicBezTo>
                  <a:cubicBezTo>
                    <a:pt x="0" y="7109"/>
                    <a:pt x="4584" y="15002"/>
                    <a:pt x="4584" y="15002"/>
                  </a:cubicBezTo>
                  <a:cubicBezTo>
                    <a:pt x="4584" y="15002"/>
                    <a:pt x="9168" y="7109"/>
                    <a:pt x="9168" y="4584"/>
                  </a:cubicBezTo>
                  <a:cubicBezTo>
                    <a:pt x="9168" y="2048"/>
                    <a:pt x="7108" y="1"/>
                    <a:pt x="4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19;p41">
              <a:extLst>
                <a:ext uri="{FF2B5EF4-FFF2-40B4-BE49-F238E27FC236}">
                  <a16:creationId xmlns:a16="http://schemas.microsoft.com/office/drawing/2014/main" id="{7DAEE97B-8BFF-317E-80C6-F5272F7DA044}"/>
                </a:ext>
              </a:extLst>
            </p:cNvPr>
            <p:cNvSpPr/>
            <p:nvPr/>
          </p:nvSpPr>
          <p:spPr>
            <a:xfrm>
              <a:off x="2625338" y="4284100"/>
              <a:ext cx="99450" cy="99425"/>
            </a:xfrm>
            <a:custGeom>
              <a:avLst/>
              <a:gdLst/>
              <a:ahLst/>
              <a:cxnLst/>
              <a:rect l="l" t="t" r="r" b="b"/>
              <a:pathLst>
                <a:path w="3978" h="3977" extrusionOk="0">
                  <a:moveTo>
                    <a:pt x="1989" y="0"/>
                  </a:moveTo>
                  <a:cubicBezTo>
                    <a:pt x="894" y="0"/>
                    <a:pt x="1" y="893"/>
                    <a:pt x="1" y="1988"/>
                  </a:cubicBezTo>
                  <a:cubicBezTo>
                    <a:pt x="1" y="3084"/>
                    <a:pt x="894" y="3977"/>
                    <a:pt x="1989" y="3977"/>
                  </a:cubicBezTo>
                  <a:cubicBezTo>
                    <a:pt x="3084" y="3977"/>
                    <a:pt x="3977" y="3084"/>
                    <a:pt x="3977" y="1988"/>
                  </a:cubicBezTo>
                  <a:cubicBezTo>
                    <a:pt x="3977" y="893"/>
                    <a:pt x="3084" y="0"/>
                    <a:pt x="19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924;p41">
            <a:extLst>
              <a:ext uri="{FF2B5EF4-FFF2-40B4-BE49-F238E27FC236}">
                <a16:creationId xmlns:a16="http://schemas.microsoft.com/office/drawing/2014/main" id="{812337CE-E160-1754-564C-274B91011201}"/>
              </a:ext>
            </a:extLst>
          </p:cNvPr>
          <p:cNvGrpSpPr/>
          <p:nvPr/>
        </p:nvGrpSpPr>
        <p:grpSpPr>
          <a:xfrm rot="16200000" flipH="1">
            <a:off x="6037220" y="4780784"/>
            <a:ext cx="283294" cy="632118"/>
            <a:chOff x="2208844" y="4276166"/>
            <a:chExt cx="229200" cy="375075"/>
          </a:xfrm>
          <a:solidFill>
            <a:srgbClr val="FF0000"/>
          </a:solidFill>
        </p:grpSpPr>
        <p:sp>
          <p:nvSpPr>
            <p:cNvPr id="18" name="Google Shape;1925;p41">
              <a:extLst>
                <a:ext uri="{FF2B5EF4-FFF2-40B4-BE49-F238E27FC236}">
                  <a16:creationId xmlns:a16="http://schemas.microsoft.com/office/drawing/2014/main" id="{55CF1CC3-09C4-2FB6-63AD-C6B5DE9F6810}"/>
                </a:ext>
              </a:extLst>
            </p:cNvPr>
            <p:cNvSpPr/>
            <p:nvPr/>
          </p:nvSpPr>
          <p:spPr>
            <a:xfrm>
              <a:off x="2208844" y="4276166"/>
              <a:ext cx="229200" cy="375075"/>
            </a:xfrm>
            <a:custGeom>
              <a:avLst/>
              <a:gdLst/>
              <a:ahLst/>
              <a:cxnLst/>
              <a:rect l="l" t="t" r="r" b="b"/>
              <a:pathLst>
                <a:path w="9168" h="15003" extrusionOk="0">
                  <a:moveTo>
                    <a:pt x="4584" y="1"/>
                  </a:moveTo>
                  <a:cubicBezTo>
                    <a:pt x="2048" y="1"/>
                    <a:pt x="0" y="2048"/>
                    <a:pt x="0" y="4584"/>
                  </a:cubicBezTo>
                  <a:cubicBezTo>
                    <a:pt x="0" y="7109"/>
                    <a:pt x="4584" y="15002"/>
                    <a:pt x="4584" y="15002"/>
                  </a:cubicBezTo>
                  <a:cubicBezTo>
                    <a:pt x="4584" y="15002"/>
                    <a:pt x="9168" y="7109"/>
                    <a:pt x="9168" y="4584"/>
                  </a:cubicBezTo>
                  <a:cubicBezTo>
                    <a:pt x="9168" y="2048"/>
                    <a:pt x="7108" y="1"/>
                    <a:pt x="45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1926;p41">
              <a:extLst>
                <a:ext uri="{FF2B5EF4-FFF2-40B4-BE49-F238E27FC236}">
                  <a16:creationId xmlns:a16="http://schemas.microsoft.com/office/drawing/2014/main" id="{E9946992-295F-36DC-C074-BF2953D8304E}"/>
                </a:ext>
              </a:extLst>
            </p:cNvPr>
            <p:cNvSpPr/>
            <p:nvPr/>
          </p:nvSpPr>
          <p:spPr>
            <a:xfrm>
              <a:off x="2263845" y="4328702"/>
              <a:ext cx="99450" cy="99425"/>
            </a:xfrm>
            <a:custGeom>
              <a:avLst/>
              <a:gdLst/>
              <a:ahLst/>
              <a:cxnLst/>
              <a:rect l="l" t="t" r="r" b="b"/>
              <a:pathLst>
                <a:path w="3978" h="3977" extrusionOk="0">
                  <a:moveTo>
                    <a:pt x="1989" y="0"/>
                  </a:moveTo>
                  <a:cubicBezTo>
                    <a:pt x="894" y="0"/>
                    <a:pt x="1" y="893"/>
                    <a:pt x="1" y="1988"/>
                  </a:cubicBezTo>
                  <a:cubicBezTo>
                    <a:pt x="1" y="3084"/>
                    <a:pt x="894" y="3977"/>
                    <a:pt x="1989" y="3977"/>
                  </a:cubicBezTo>
                  <a:cubicBezTo>
                    <a:pt x="3084" y="3977"/>
                    <a:pt x="3977" y="3084"/>
                    <a:pt x="3977" y="1988"/>
                  </a:cubicBezTo>
                  <a:cubicBezTo>
                    <a:pt x="3977" y="893"/>
                    <a:pt x="3084" y="0"/>
                    <a:pt x="1989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E55D9609-ADF0-49D6-FC90-7FD87082F54F}"/>
              </a:ext>
            </a:extLst>
          </p:cNvPr>
          <p:cNvSpPr txBox="1"/>
          <p:nvPr/>
        </p:nvSpPr>
        <p:spPr>
          <a:xfrm>
            <a:off x="579188" y="794501"/>
            <a:ext cx="281089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 defTabSz="1289050">
              <a:lnSpc>
                <a:spcPct val="90000"/>
              </a:lnSpc>
              <a:spcAft>
                <a:spcPct val="15000"/>
              </a:spcAft>
              <a:defRPr/>
            </a:pPr>
            <a:r>
              <a:rPr lang="vi-VN" sz="24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Tự tình </a:t>
            </a:r>
            <a:r>
              <a:rPr 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(bài 2) nằm trong chùm ba bài thơ “Tự Tình”.</a:t>
            </a:r>
            <a:endParaRPr lang="en-US" sz="2400" dirty="0">
              <a:solidFill>
                <a:prstClr val="black"/>
              </a:solidFill>
              <a:latin typeface="等线" panose="020F0502020204030204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DA85B5C-4EB0-696F-12EE-3E7B55993BC0}"/>
              </a:ext>
            </a:extLst>
          </p:cNvPr>
          <p:cNvSpPr txBox="1"/>
          <p:nvPr/>
        </p:nvSpPr>
        <p:spPr>
          <a:xfrm>
            <a:off x="9073914" y="1298774"/>
            <a:ext cx="2698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7EE249A-A9AE-B741-0E54-F065E847E1DD}"/>
              </a:ext>
            </a:extLst>
          </p:cNvPr>
          <p:cNvSpPr txBox="1"/>
          <p:nvPr/>
        </p:nvSpPr>
        <p:spPr>
          <a:xfrm>
            <a:off x="477772" y="2297895"/>
            <a:ext cx="2821640" cy="1330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  <a:defRPr/>
            </a:pPr>
            <a:r>
              <a:rPr lang="en-US" altLang="en-US" sz="2400" dirty="0">
                <a:solidFill>
                  <a:srgbClr val="1D1B1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“</a:t>
            </a:r>
            <a:r>
              <a:rPr lang="en-US" altLang="en-US" sz="2400" dirty="0" err="1">
                <a:solidFill>
                  <a:srgbClr val="1D1B1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Tự</a:t>
            </a:r>
            <a:r>
              <a:rPr lang="en-US" altLang="en-US" sz="2400" dirty="0">
                <a:solidFill>
                  <a:srgbClr val="1D1B1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1D1B1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tình</a:t>
            </a:r>
            <a:r>
              <a:rPr lang="en-US" altLang="en-US" sz="2400" dirty="0">
                <a:solidFill>
                  <a:srgbClr val="1D1B1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”: </a:t>
            </a:r>
            <a:r>
              <a:rPr lang="vi-VN" altLang="en-US" sz="2400" dirty="0">
                <a:solidFill>
                  <a:srgbClr val="1D1B1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tự bộc lộ tâm tư</a:t>
            </a:r>
            <a:r>
              <a:rPr lang="en-US" altLang="en-US" sz="2400" dirty="0">
                <a:solidFill>
                  <a:srgbClr val="1D1B1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solidFill>
                  <a:srgbClr val="1D1B1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tình</a:t>
            </a:r>
            <a:r>
              <a:rPr lang="en-US" altLang="en-US" sz="2400" dirty="0">
                <a:solidFill>
                  <a:srgbClr val="1D1B1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1D1B1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cảm</a:t>
            </a:r>
            <a:r>
              <a:rPr lang="en-US" altLang="en-US" sz="2400" dirty="0">
                <a:solidFill>
                  <a:srgbClr val="1D1B1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1D1B1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solidFill>
                  <a:srgbClr val="1D1B1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vi-VN" altLang="en-US" sz="2400" dirty="0">
                <a:solidFill>
                  <a:srgbClr val="1D1B1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chính mình</a:t>
            </a:r>
            <a:r>
              <a:rPr lang="en-US" altLang="en-US" sz="2400" dirty="0">
                <a:solidFill>
                  <a:srgbClr val="1D1B1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.</a:t>
            </a:r>
            <a:endParaRPr lang="en-US" altLang="en-US" sz="2400" dirty="0">
              <a:solidFill>
                <a:srgbClr val="FFFFFF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A75948F-B345-7859-6076-D3114532A3CA}"/>
              </a:ext>
            </a:extLst>
          </p:cNvPr>
          <p:cNvSpPr txBox="1"/>
          <p:nvPr/>
        </p:nvSpPr>
        <p:spPr>
          <a:xfrm>
            <a:off x="7919088" y="5406121"/>
            <a:ext cx="33186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phần: 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đề - thực – luận - kết</a:t>
            </a:r>
            <a:endParaRPr lang="en-V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BF9360-74D6-7CAB-65F4-B5318F7E932B}"/>
              </a:ext>
            </a:extLst>
          </p:cNvPr>
          <p:cNvSpPr/>
          <p:nvPr/>
        </p:nvSpPr>
        <p:spPr>
          <a:xfrm>
            <a:off x="3321174" y="4158501"/>
            <a:ext cx="1958009" cy="5412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+mj-lt"/>
              </a:rPr>
              <a:t>e. Đọc </a:t>
            </a:r>
            <a:endParaRPr lang="en-VU" sz="28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0" name="Google Shape;1917;p41">
            <a:extLst>
              <a:ext uri="{FF2B5EF4-FFF2-40B4-BE49-F238E27FC236}">
                <a16:creationId xmlns:a16="http://schemas.microsoft.com/office/drawing/2014/main" id="{0FDE4E4C-33A4-7F78-A87F-4187701E214C}"/>
              </a:ext>
            </a:extLst>
          </p:cNvPr>
          <p:cNvGrpSpPr/>
          <p:nvPr/>
        </p:nvGrpSpPr>
        <p:grpSpPr>
          <a:xfrm rot="5400000">
            <a:off x="5362023" y="4291296"/>
            <a:ext cx="229200" cy="375075"/>
            <a:chOff x="2560463" y="4217700"/>
            <a:chExt cx="229200" cy="375075"/>
          </a:xfrm>
          <a:solidFill>
            <a:srgbClr val="92D050"/>
          </a:solidFill>
        </p:grpSpPr>
        <p:sp>
          <p:nvSpPr>
            <p:cNvPr id="11" name="Google Shape;1918;p41">
              <a:extLst>
                <a:ext uri="{FF2B5EF4-FFF2-40B4-BE49-F238E27FC236}">
                  <a16:creationId xmlns:a16="http://schemas.microsoft.com/office/drawing/2014/main" id="{E59E5D98-E70E-979F-16E0-A6F56924FE1F}"/>
                </a:ext>
              </a:extLst>
            </p:cNvPr>
            <p:cNvSpPr/>
            <p:nvPr/>
          </p:nvSpPr>
          <p:spPr>
            <a:xfrm>
              <a:off x="2560463" y="4217700"/>
              <a:ext cx="229200" cy="375075"/>
            </a:xfrm>
            <a:custGeom>
              <a:avLst/>
              <a:gdLst/>
              <a:ahLst/>
              <a:cxnLst/>
              <a:rect l="l" t="t" r="r" b="b"/>
              <a:pathLst>
                <a:path w="9168" h="15003" extrusionOk="0">
                  <a:moveTo>
                    <a:pt x="4584" y="1"/>
                  </a:moveTo>
                  <a:cubicBezTo>
                    <a:pt x="2048" y="1"/>
                    <a:pt x="0" y="2048"/>
                    <a:pt x="0" y="4584"/>
                  </a:cubicBezTo>
                  <a:cubicBezTo>
                    <a:pt x="0" y="7109"/>
                    <a:pt x="4584" y="15002"/>
                    <a:pt x="4584" y="15002"/>
                  </a:cubicBezTo>
                  <a:cubicBezTo>
                    <a:pt x="4584" y="15002"/>
                    <a:pt x="9168" y="7109"/>
                    <a:pt x="9168" y="4584"/>
                  </a:cubicBezTo>
                  <a:cubicBezTo>
                    <a:pt x="9168" y="2048"/>
                    <a:pt x="7108" y="1"/>
                    <a:pt x="45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1919;p41">
              <a:extLst>
                <a:ext uri="{FF2B5EF4-FFF2-40B4-BE49-F238E27FC236}">
                  <a16:creationId xmlns:a16="http://schemas.microsoft.com/office/drawing/2014/main" id="{67FF1FAF-E5E9-B082-5A42-6427C3979B3E}"/>
                </a:ext>
              </a:extLst>
            </p:cNvPr>
            <p:cNvSpPr/>
            <p:nvPr/>
          </p:nvSpPr>
          <p:spPr>
            <a:xfrm>
              <a:off x="2625338" y="4284100"/>
              <a:ext cx="99450" cy="99425"/>
            </a:xfrm>
            <a:custGeom>
              <a:avLst/>
              <a:gdLst/>
              <a:ahLst/>
              <a:cxnLst/>
              <a:rect l="l" t="t" r="r" b="b"/>
              <a:pathLst>
                <a:path w="3978" h="3977" extrusionOk="0">
                  <a:moveTo>
                    <a:pt x="1989" y="0"/>
                  </a:moveTo>
                  <a:cubicBezTo>
                    <a:pt x="894" y="0"/>
                    <a:pt x="1" y="893"/>
                    <a:pt x="1" y="1988"/>
                  </a:cubicBezTo>
                  <a:cubicBezTo>
                    <a:pt x="1" y="3084"/>
                    <a:pt x="894" y="3977"/>
                    <a:pt x="1989" y="3977"/>
                  </a:cubicBezTo>
                  <a:cubicBezTo>
                    <a:pt x="3084" y="3977"/>
                    <a:pt x="3977" y="3084"/>
                    <a:pt x="3977" y="1988"/>
                  </a:cubicBezTo>
                  <a:cubicBezTo>
                    <a:pt x="3977" y="893"/>
                    <a:pt x="3084" y="0"/>
                    <a:pt x="19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2A4B87B-8600-63BA-2DF7-BA9F9C67F2F1}"/>
              </a:ext>
            </a:extLst>
          </p:cNvPr>
          <p:cNvSpPr/>
          <p:nvPr/>
        </p:nvSpPr>
        <p:spPr>
          <a:xfrm>
            <a:off x="7224414" y="3225216"/>
            <a:ext cx="2614450" cy="50062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+mj-lt"/>
              </a:rPr>
              <a:t>d. Chủ thể trữ tình</a:t>
            </a:r>
            <a:endParaRPr lang="en-VU" sz="24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4" name="Google Shape;1924;p41">
            <a:extLst>
              <a:ext uri="{FF2B5EF4-FFF2-40B4-BE49-F238E27FC236}">
                <a16:creationId xmlns:a16="http://schemas.microsoft.com/office/drawing/2014/main" id="{CBE27E73-E80B-7FC5-B9C2-9BE1808F0734}"/>
              </a:ext>
            </a:extLst>
          </p:cNvPr>
          <p:cNvGrpSpPr/>
          <p:nvPr/>
        </p:nvGrpSpPr>
        <p:grpSpPr>
          <a:xfrm rot="16200000" flipH="1">
            <a:off x="6947311" y="3287993"/>
            <a:ext cx="229200" cy="375075"/>
            <a:chOff x="2560463" y="4217700"/>
            <a:chExt cx="229200" cy="375075"/>
          </a:xfrm>
          <a:solidFill>
            <a:srgbClr val="00B050"/>
          </a:solidFill>
        </p:grpSpPr>
        <p:sp>
          <p:nvSpPr>
            <p:cNvPr id="15" name="Google Shape;1925;p41">
              <a:extLst>
                <a:ext uri="{FF2B5EF4-FFF2-40B4-BE49-F238E27FC236}">
                  <a16:creationId xmlns:a16="http://schemas.microsoft.com/office/drawing/2014/main" id="{22C11BEA-196E-8E9F-D9A8-D469E0A92D32}"/>
                </a:ext>
              </a:extLst>
            </p:cNvPr>
            <p:cNvSpPr/>
            <p:nvPr/>
          </p:nvSpPr>
          <p:spPr>
            <a:xfrm>
              <a:off x="2560463" y="4217700"/>
              <a:ext cx="229200" cy="375075"/>
            </a:xfrm>
            <a:custGeom>
              <a:avLst/>
              <a:gdLst/>
              <a:ahLst/>
              <a:cxnLst/>
              <a:rect l="l" t="t" r="r" b="b"/>
              <a:pathLst>
                <a:path w="9168" h="15003" extrusionOk="0">
                  <a:moveTo>
                    <a:pt x="4584" y="1"/>
                  </a:moveTo>
                  <a:cubicBezTo>
                    <a:pt x="2048" y="1"/>
                    <a:pt x="0" y="2048"/>
                    <a:pt x="0" y="4584"/>
                  </a:cubicBezTo>
                  <a:cubicBezTo>
                    <a:pt x="0" y="7109"/>
                    <a:pt x="4584" y="15002"/>
                    <a:pt x="4584" y="15002"/>
                  </a:cubicBezTo>
                  <a:cubicBezTo>
                    <a:pt x="4584" y="15002"/>
                    <a:pt x="9168" y="7109"/>
                    <a:pt x="9168" y="4584"/>
                  </a:cubicBezTo>
                  <a:cubicBezTo>
                    <a:pt x="9168" y="2048"/>
                    <a:pt x="7108" y="1"/>
                    <a:pt x="45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926;p41">
              <a:extLst>
                <a:ext uri="{FF2B5EF4-FFF2-40B4-BE49-F238E27FC236}">
                  <a16:creationId xmlns:a16="http://schemas.microsoft.com/office/drawing/2014/main" id="{02809C5F-57B5-CE13-5611-6EDC3E6D8014}"/>
                </a:ext>
              </a:extLst>
            </p:cNvPr>
            <p:cNvSpPr/>
            <p:nvPr/>
          </p:nvSpPr>
          <p:spPr>
            <a:xfrm>
              <a:off x="2625338" y="4284100"/>
              <a:ext cx="99450" cy="99425"/>
            </a:xfrm>
            <a:custGeom>
              <a:avLst/>
              <a:gdLst/>
              <a:ahLst/>
              <a:cxnLst/>
              <a:rect l="l" t="t" r="r" b="b"/>
              <a:pathLst>
                <a:path w="3978" h="3977" extrusionOk="0">
                  <a:moveTo>
                    <a:pt x="1989" y="0"/>
                  </a:moveTo>
                  <a:cubicBezTo>
                    <a:pt x="894" y="0"/>
                    <a:pt x="1" y="893"/>
                    <a:pt x="1" y="1988"/>
                  </a:cubicBezTo>
                  <a:cubicBezTo>
                    <a:pt x="1" y="3084"/>
                    <a:pt x="894" y="3977"/>
                    <a:pt x="1989" y="3977"/>
                  </a:cubicBezTo>
                  <a:cubicBezTo>
                    <a:pt x="3084" y="3977"/>
                    <a:pt x="3977" y="3084"/>
                    <a:pt x="3977" y="1988"/>
                  </a:cubicBezTo>
                  <a:cubicBezTo>
                    <a:pt x="3977" y="893"/>
                    <a:pt x="3084" y="0"/>
                    <a:pt x="19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BF450BB-7515-6CBD-D779-8745648BC0B7}"/>
              </a:ext>
            </a:extLst>
          </p:cNvPr>
          <p:cNvSpPr txBox="1"/>
          <p:nvPr/>
        </p:nvSpPr>
        <p:spPr>
          <a:xfrm>
            <a:off x="8880472" y="3729300"/>
            <a:ext cx="3318682" cy="1008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D1B11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Nhà thơ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D1B11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Hồ Xuân Hương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1D33D8-E81C-C65B-2B96-5D66EAA7B083}"/>
              </a:ext>
            </a:extLst>
          </p:cNvPr>
          <p:cNvSpPr txBox="1"/>
          <p:nvPr/>
        </p:nvSpPr>
        <p:spPr>
          <a:xfrm>
            <a:off x="585515" y="4650081"/>
            <a:ext cx="4520549" cy="178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  <a:defRPr/>
            </a:pPr>
            <a:r>
              <a:rPr lang="vi-VN" altLang="en-US" sz="2000" dirty="0">
                <a:solidFill>
                  <a:srgbClr val="1D1B1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Câu 1,2: nhịp ngắn, nhanh</a:t>
            </a:r>
          </a:p>
          <a:p>
            <a:pPr lvl="0">
              <a:lnSpc>
                <a:spcPct val="115000"/>
              </a:lnSpc>
              <a:spcAft>
                <a:spcPts val="800"/>
              </a:spcAft>
              <a:defRPr/>
            </a:pPr>
            <a:r>
              <a:rPr lang="vi-VN" altLang="en-US" sz="2000" dirty="0">
                <a:solidFill>
                  <a:srgbClr val="1D1B1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Câu 3,4: giọng day dứt, đau khổ</a:t>
            </a:r>
          </a:p>
          <a:p>
            <a:pPr lvl="0">
              <a:lnSpc>
                <a:spcPct val="115000"/>
              </a:lnSpc>
              <a:spcAft>
                <a:spcPts val="800"/>
              </a:spcAft>
              <a:defRPr/>
            </a:pPr>
            <a:r>
              <a:rPr lang="vi-VN" altLang="en-US" sz="2000" dirty="0">
                <a:solidFill>
                  <a:srgbClr val="1D1B1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Câu 5,6: nhịp ngắn, nhanh, mạnh mẽ</a:t>
            </a:r>
          </a:p>
          <a:p>
            <a:pPr lvl="0">
              <a:lnSpc>
                <a:spcPct val="115000"/>
              </a:lnSpc>
              <a:spcAft>
                <a:spcPts val="800"/>
              </a:spcAft>
              <a:defRPr/>
            </a:pPr>
            <a:r>
              <a:rPr lang="vi-VN" altLang="en-US" sz="2000" dirty="0">
                <a:solidFill>
                  <a:srgbClr val="1D1B1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Câu 7,8: day dứt, não nề.</a:t>
            </a:r>
            <a:endParaRPr lang="en-US" altLang="en-US" sz="2000" dirty="0">
              <a:solidFill>
                <a:srgbClr val="FFFFFF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BC56C58-EEBA-EBC3-656A-E548C3214DF5}"/>
              </a:ext>
            </a:extLst>
          </p:cNvPr>
          <p:cNvSpPr/>
          <p:nvPr/>
        </p:nvSpPr>
        <p:spPr>
          <a:xfrm>
            <a:off x="3670363" y="913136"/>
            <a:ext cx="1689652" cy="5232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+mj-lt"/>
              </a:rPr>
              <a:t>a. Vị trí</a:t>
            </a:r>
            <a:endParaRPr lang="en-VU" sz="28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7" name="Google Shape;1901;p41">
            <a:extLst>
              <a:ext uri="{FF2B5EF4-FFF2-40B4-BE49-F238E27FC236}">
                <a16:creationId xmlns:a16="http://schemas.microsoft.com/office/drawing/2014/main" id="{29D5C8E5-D9C2-C1AE-A495-4ED5CA684DDD}"/>
              </a:ext>
            </a:extLst>
          </p:cNvPr>
          <p:cNvGrpSpPr/>
          <p:nvPr/>
        </p:nvGrpSpPr>
        <p:grpSpPr>
          <a:xfrm rot="5400000">
            <a:off x="5454108" y="1023512"/>
            <a:ext cx="229200" cy="375075"/>
            <a:chOff x="2560463" y="4217700"/>
            <a:chExt cx="229200" cy="375075"/>
          </a:xfrm>
          <a:solidFill>
            <a:srgbClr val="FFFF00"/>
          </a:solidFill>
        </p:grpSpPr>
        <p:sp>
          <p:nvSpPr>
            <p:cNvPr id="29" name="Google Shape;1902;p41">
              <a:extLst>
                <a:ext uri="{FF2B5EF4-FFF2-40B4-BE49-F238E27FC236}">
                  <a16:creationId xmlns:a16="http://schemas.microsoft.com/office/drawing/2014/main" id="{1D0432F2-1FD7-2B05-C3B4-61C79980ECC6}"/>
                </a:ext>
              </a:extLst>
            </p:cNvPr>
            <p:cNvSpPr/>
            <p:nvPr/>
          </p:nvSpPr>
          <p:spPr>
            <a:xfrm>
              <a:off x="2560463" y="4217700"/>
              <a:ext cx="229200" cy="375075"/>
            </a:xfrm>
            <a:custGeom>
              <a:avLst/>
              <a:gdLst/>
              <a:ahLst/>
              <a:cxnLst/>
              <a:rect l="l" t="t" r="r" b="b"/>
              <a:pathLst>
                <a:path w="9168" h="15003" extrusionOk="0">
                  <a:moveTo>
                    <a:pt x="4584" y="1"/>
                  </a:moveTo>
                  <a:cubicBezTo>
                    <a:pt x="2048" y="1"/>
                    <a:pt x="0" y="2048"/>
                    <a:pt x="0" y="4584"/>
                  </a:cubicBezTo>
                  <a:cubicBezTo>
                    <a:pt x="0" y="7109"/>
                    <a:pt x="4584" y="15002"/>
                    <a:pt x="4584" y="15002"/>
                  </a:cubicBezTo>
                  <a:cubicBezTo>
                    <a:pt x="4584" y="15002"/>
                    <a:pt x="9168" y="7109"/>
                    <a:pt x="9168" y="4584"/>
                  </a:cubicBezTo>
                  <a:cubicBezTo>
                    <a:pt x="9168" y="2048"/>
                    <a:pt x="7108" y="1"/>
                    <a:pt x="45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03;p41">
              <a:extLst>
                <a:ext uri="{FF2B5EF4-FFF2-40B4-BE49-F238E27FC236}">
                  <a16:creationId xmlns:a16="http://schemas.microsoft.com/office/drawing/2014/main" id="{4307C042-FB27-99FA-368D-BB5DA0B698AF}"/>
                </a:ext>
              </a:extLst>
            </p:cNvPr>
            <p:cNvSpPr/>
            <p:nvPr/>
          </p:nvSpPr>
          <p:spPr>
            <a:xfrm>
              <a:off x="2625338" y="4284100"/>
              <a:ext cx="99450" cy="99425"/>
            </a:xfrm>
            <a:custGeom>
              <a:avLst/>
              <a:gdLst/>
              <a:ahLst/>
              <a:cxnLst/>
              <a:rect l="l" t="t" r="r" b="b"/>
              <a:pathLst>
                <a:path w="3978" h="3977" extrusionOk="0">
                  <a:moveTo>
                    <a:pt x="1989" y="0"/>
                  </a:moveTo>
                  <a:cubicBezTo>
                    <a:pt x="894" y="0"/>
                    <a:pt x="1" y="893"/>
                    <a:pt x="1" y="1988"/>
                  </a:cubicBezTo>
                  <a:cubicBezTo>
                    <a:pt x="1" y="3084"/>
                    <a:pt x="894" y="3977"/>
                    <a:pt x="1989" y="3977"/>
                  </a:cubicBezTo>
                  <a:cubicBezTo>
                    <a:pt x="3084" y="3977"/>
                    <a:pt x="3977" y="3084"/>
                    <a:pt x="3977" y="1988"/>
                  </a:cubicBezTo>
                  <a:cubicBezTo>
                    <a:pt x="3977" y="893"/>
                    <a:pt x="3084" y="0"/>
                    <a:pt x="19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8583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44" grpId="0"/>
      <p:bldP spid="45" grpId="0"/>
      <p:bldP spid="46" grpId="0"/>
      <p:bldP spid="47" grpId="0"/>
      <p:bldP spid="4" grpId="0" animBg="1"/>
      <p:bldP spid="13" grpId="0" animBg="1"/>
      <p:bldP spid="21" grpId="0"/>
      <p:bldP spid="23" grpId="0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>
            <a:extLst>
              <a:ext uri="{FF2B5EF4-FFF2-40B4-BE49-F238E27FC236}">
                <a16:creationId xmlns:a16="http://schemas.microsoft.com/office/drawing/2014/main" id="{9C42C2BE-A78C-BADA-34D5-AAE36D5EC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700" y="0"/>
            <a:ext cx="1976438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3B74D73E-CFD7-DDD4-CCBC-5E56C86F98BE}"/>
              </a:ext>
            </a:extLst>
          </p:cNvPr>
          <p:cNvGrpSpPr/>
          <p:nvPr/>
        </p:nvGrpSpPr>
        <p:grpSpPr>
          <a:xfrm>
            <a:off x="0" y="0"/>
            <a:ext cx="5120640" cy="6858000"/>
            <a:chOff x="0" y="0"/>
            <a:chExt cx="6096000" cy="685800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147DC4E4-D5B1-93B5-0DA4-96A0E383378D}"/>
                </a:ext>
              </a:extLst>
            </p:cNvPr>
            <p:cNvSpPr/>
            <p:nvPr/>
          </p:nvSpPr>
          <p:spPr>
            <a:xfrm>
              <a:off x="0" y="0"/>
              <a:ext cx="6096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22B8C25-62DE-CB9C-C0D4-DD1CDAE4D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0" y="4511040"/>
              <a:ext cx="2346960" cy="2346960"/>
            </a:xfrm>
            <a:prstGeom prst="rect">
              <a:avLst/>
            </a:prstGeom>
            <a:grpFill/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F7D38F4-DD64-72FE-F833-D63698E22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460797" y="238760"/>
              <a:ext cx="2610643" cy="3190240"/>
            </a:xfrm>
            <a:prstGeom prst="rect">
              <a:avLst/>
            </a:prstGeom>
            <a:grpFill/>
          </p:spPr>
        </p:pic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72D34B2F-5A11-8D7D-4A83-D617AE3A820E}"/>
              </a:ext>
            </a:extLst>
          </p:cNvPr>
          <p:cNvSpPr/>
          <p:nvPr/>
        </p:nvSpPr>
        <p:spPr>
          <a:xfrm>
            <a:off x="5121275" y="0"/>
            <a:ext cx="7091363" cy="6858000"/>
          </a:xfrm>
          <a:prstGeom prst="rect">
            <a:avLst/>
          </a:prstGeom>
          <a:solidFill>
            <a:srgbClr val="A34C3E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461ADA5-EF86-7828-95C6-EEBA3B37DBC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7045974" y="979788"/>
            <a:ext cx="4559390" cy="590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Đêm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khuya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văng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vẳng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trống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canh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dồn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,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Trơ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cái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hồng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nhan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với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nước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non.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Chén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rượu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hương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đưa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say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lại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tỉnh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Vầng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trăng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bóng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xế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,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khuyết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chưa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tròn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Xiên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ngang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mặt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đấy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,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rêu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từng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đám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,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Đâm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toạc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chân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mây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,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đá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mấy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hòn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Ngán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nỗi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xuân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đi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xuân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lại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lại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,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Mảnh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tình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san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sẻ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kumimoji="0" lang="vi-VN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tí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con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con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. </a:t>
            </a:r>
            <a:endParaRPr kumimoji="0" lang="zh-CN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文悦古典明朝体 (非商业使用) W5"/>
              <a:ea typeface="文悦古典明朝体 (非商业使用) W5"/>
              <a:cs typeface="文悦古典明朝体 (非商业使用) W5"/>
              <a:sym typeface="WenYue GuDianMingChaoTi (Non-Co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A63F84B6-FA9F-F725-5CD2-27134187B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173" y="238760"/>
            <a:ext cx="8909404" cy="1166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D648593F-307C-7361-FD09-99EFE3297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4527" y="427375"/>
            <a:ext cx="30306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2EBDB"/>
                </a:solidFill>
                <a:effectLst/>
                <a:uLnTx/>
                <a:uFillTx/>
                <a:latin typeface="WenYue GuDianMingChaoTi (Non-Co"/>
                <a:ea typeface="WenYue GuDianMingChaoTi (Non-Co"/>
                <a:cs typeface="WenYue GuDianMingChaoTi (Non-Co"/>
                <a:sym typeface="WenYue GuDianMingChaoTi (Non-Co"/>
              </a:rPr>
              <a:t>Kết</a:t>
            </a: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2EBDB"/>
                </a:solidFill>
                <a:effectLst/>
                <a:uLnTx/>
                <a:uFillTx/>
                <a:latin typeface="WenYue GuDianMingChaoTi (Non-Co"/>
                <a:ea typeface="WenYue GuDianMingChaoTi (Non-Co"/>
                <a:cs typeface="WenYue GuDianMingChaoTi (Non-Co"/>
                <a:sym typeface="WenYue GuDianMingChaoTi (Non-Co"/>
              </a:rPr>
              <a:t> </a:t>
            </a:r>
            <a:r>
              <a:rPr kumimoji="0" lang="vi-VN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2EBDB"/>
                </a:solidFill>
                <a:effectLst/>
                <a:uLnTx/>
                <a:uFillTx/>
                <a:latin typeface="WenYue GuDianMingChaoTi (Non-Co"/>
                <a:ea typeface="WenYue GuDianMingChaoTi (Non-Co"/>
                <a:cs typeface="WenYue GuDianMingChaoTi (Non-Co"/>
                <a:sym typeface="WenYue GuDianMingChaoTi (Non-Co"/>
              </a:rPr>
              <a:t>cấu</a:t>
            </a: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2EBDB"/>
                </a:solidFill>
                <a:effectLst/>
                <a:uLnTx/>
                <a:uFillTx/>
                <a:latin typeface="WenYue GuDianMingChaoTi (Non-Co"/>
                <a:ea typeface="WenYue GuDianMingChaoTi (Non-Co"/>
                <a:cs typeface="WenYue GuDianMingChaoTi (Non-Co"/>
                <a:sym typeface="WenYue GuDianMingChaoTi (Non-Co"/>
              </a:rPr>
              <a:t> </a:t>
            </a:r>
            <a:r>
              <a:rPr kumimoji="0" lang="vi-VN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2EBDB"/>
                </a:solidFill>
                <a:effectLst/>
                <a:uLnTx/>
                <a:uFillTx/>
                <a:latin typeface="WenYue GuDianMingChaoTi (Non-Co"/>
                <a:ea typeface="WenYue GuDianMingChaoTi (Non-Co"/>
                <a:cs typeface="WenYue GuDianMingChaoTi (Non-Co"/>
                <a:sym typeface="WenYue GuDianMingChaoTi (Non-Co"/>
              </a:rPr>
              <a:t>thể</a:t>
            </a: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2EBDB"/>
                </a:solidFill>
                <a:effectLst/>
                <a:uLnTx/>
                <a:uFillTx/>
                <a:latin typeface="WenYue GuDianMingChaoTi (Non-Co"/>
                <a:ea typeface="WenYue GuDianMingChaoTi (Non-Co"/>
                <a:cs typeface="WenYue GuDianMingChaoTi (Non-Co"/>
                <a:sym typeface="WenYue GuDianMingChaoTi (Non-Co"/>
              </a:rPr>
              <a:t> thơ: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2EBDB"/>
              </a:solidFill>
              <a:effectLst/>
              <a:uLnTx/>
              <a:uFillTx/>
              <a:latin typeface="WenYue GuDianMingChaoTi (Non-Co"/>
              <a:ea typeface="WenYue GuDianMingChaoTi (Non-Co"/>
              <a:cs typeface="WenYue GuDianMingChaoTi (Non-Co"/>
              <a:sym typeface="WenYue GuDianMingChaoTi (Non-Co"/>
            </a:endParaRPr>
          </a:p>
        </p:txBody>
      </p:sp>
      <p:pic>
        <p:nvPicPr>
          <p:cNvPr id="2050" name="Picture 2" descr="Văn mẫu bất hủ] Phân tích bài thơ Tự tình 2 của Hồ Xuân Hương ...">
            <a:extLst>
              <a:ext uri="{FF2B5EF4-FFF2-40B4-BE49-F238E27FC236}">
                <a16:creationId xmlns:a16="http://schemas.microsoft.com/office/drawing/2014/main" id="{64D1FAB7-E9CE-84F0-5FBB-8457833B70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b="8157"/>
          <a:stretch/>
        </p:blipFill>
        <p:spPr bwMode="auto">
          <a:xfrm>
            <a:off x="9961" y="1628775"/>
            <a:ext cx="5110679" cy="3306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Left Brace 3">
            <a:extLst>
              <a:ext uri="{FF2B5EF4-FFF2-40B4-BE49-F238E27FC236}">
                <a16:creationId xmlns:a16="http://schemas.microsoft.com/office/drawing/2014/main" id="{040D3492-4E08-16E0-30EA-E850943AABB8}"/>
              </a:ext>
            </a:extLst>
          </p:cNvPr>
          <p:cNvSpPr/>
          <p:nvPr/>
        </p:nvSpPr>
        <p:spPr>
          <a:xfrm>
            <a:off x="6116638" y="1898650"/>
            <a:ext cx="234950" cy="884238"/>
          </a:xfrm>
          <a:prstGeom prst="leftBrace">
            <a:avLst>
              <a:gd name="adj1" fmla="val 27748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E67AB065-5377-C920-4A40-4ED4A7FD1DB6}"/>
              </a:ext>
            </a:extLst>
          </p:cNvPr>
          <p:cNvSpPr/>
          <p:nvPr/>
        </p:nvSpPr>
        <p:spPr>
          <a:xfrm>
            <a:off x="6103938" y="2974975"/>
            <a:ext cx="234950" cy="884238"/>
          </a:xfrm>
          <a:prstGeom prst="leftBrace">
            <a:avLst>
              <a:gd name="adj1" fmla="val 27748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2707D187-7036-6CB3-F0B8-4AB0E77BD125}"/>
              </a:ext>
            </a:extLst>
          </p:cNvPr>
          <p:cNvSpPr/>
          <p:nvPr/>
        </p:nvSpPr>
        <p:spPr>
          <a:xfrm>
            <a:off x="6119813" y="4051300"/>
            <a:ext cx="234950" cy="884238"/>
          </a:xfrm>
          <a:prstGeom prst="leftBrace">
            <a:avLst>
              <a:gd name="adj1" fmla="val 27748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79AF4D92-AD32-BA8C-8B98-3E7BE836B513}"/>
              </a:ext>
            </a:extLst>
          </p:cNvPr>
          <p:cNvSpPr/>
          <p:nvPr/>
        </p:nvSpPr>
        <p:spPr>
          <a:xfrm>
            <a:off x="6149975" y="5127625"/>
            <a:ext cx="234950" cy="885825"/>
          </a:xfrm>
          <a:prstGeom prst="leftBrace">
            <a:avLst>
              <a:gd name="adj1" fmla="val 27748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1" name="文本框 16">
            <a:extLst>
              <a:ext uri="{FF2B5EF4-FFF2-40B4-BE49-F238E27FC236}">
                <a16:creationId xmlns:a16="http://schemas.microsoft.com/office/drawing/2014/main" id="{73284B97-AB6B-F947-C9D3-2ED2007F609F}"/>
              </a:ext>
            </a:extLst>
          </p:cNvPr>
          <p:cNvSpPr txBox="1"/>
          <p:nvPr/>
        </p:nvSpPr>
        <p:spPr>
          <a:xfrm>
            <a:off x="5178425" y="2047875"/>
            <a:ext cx="841375" cy="477838"/>
          </a:xfrm>
          <a:prstGeom prst="rect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2EBDB"/>
                </a:solidFill>
                <a:effectLst/>
                <a:uLnTx/>
                <a:uFillTx/>
                <a:latin typeface="WenYue GuDianMingChaoTi (Non-Co"/>
                <a:ea typeface="WenYue GuDianMingChaoTi (Non-Co"/>
                <a:cs typeface="WenYue GuDianMingChaoTi (Non-Co"/>
                <a:sym typeface="WenYue GuDianMingChaoTi (Non-Co"/>
              </a:rPr>
              <a:t>Đề</a:t>
            </a:r>
          </a:p>
        </p:txBody>
      </p:sp>
      <p:sp>
        <p:nvSpPr>
          <p:cNvPr id="22" name="文本框 16">
            <a:extLst>
              <a:ext uri="{FF2B5EF4-FFF2-40B4-BE49-F238E27FC236}">
                <a16:creationId xmlns:a16="http://schemas.microsoft.com/office/drawing/2014/main" id="{34C585FB-BAF8-3C67-3495-5CBFA4F3A997}"/>
              </a:ext>
            </a:extLst>
          </p:cNvPr>
          <p:cNvSpPr txBox="1"/>
          <p:nvPr/>
        </p:nvSpPr>
        <p:spPr>
          <a:xfrm>
            <a:off x="5176838" y="3165475"/>
            <a:ext cx="846137" cy="461963"/>
          </a:xfrm>
          <a:prstGeom prst="rect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2EBDB"/>
                </a:solidFill>
                <a:effectLst/>
                <a:uLnTx/>
                <a:uFillTx/>
                <a:latin typeface="WenYue GuDianMingChaoTi (Non-Co"/>
                <a:ea typeface="WenYue GuDianMingChaoTi (Non-Co"/>
                <a:cs typeface="WenYue GuDianMingChaoTi (Non-Co"/>
                <a:sym typeface="WenYue GuDianMingChaoTi (Non-Co"/>
              </a:rPr>
              <a:t>Thực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2EBDB"/>
              </a:solidFill>
              <a:effectLst/>
              <a:uLnTx/>
              <a:uFillTx/>
              <a:latin typeface="WenYue GuDianMingChaoTi (Non-Co"/>
              <a:ea typeface="WenYue GuDianMingChaoTi (Non-Co"/>
              <a:cs typeface="WenYue GuDianMingChaoTi (Non-Co"/>
              <a:sym typeface="WenYue GuDianMingChaoTi (Non-Co"/>
            </a:endParaRPr>
          </a:p>
        </p:txBody>
      </p:sp>
      <p:sp>
        <p:nvSpPr>
          <p:cNvPr id="23" name="文本框 16">
            <a:extLst>
              <a:ext uri="{FF2B5EF4-FFF2-40B4-BE49-F238E27FC236}">
                <a16:creationId xmlns:a16="http://schemas.microsoft.com/office/drawing/2014/main" id="{9BE4C9DC-9510-0FA1-FBE1-5F6B56A9DD8B}"/>
              </a:ext>
            </a:extLst>
          </p:cNvPr>
          <p:cNvSpPr txBox="1"/>
          <p:nvPr/>
        </p:nvSpPr>
        <p:spPr>
          <a:xfrm>
            <a:off x="5176838" y="4235450"/>
            <a:ext cx="879475" cy="461963"/>
          </a:xfrm>
          <a:prstGeom prst="rect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2EBDB"/>
                </a:solidFill>
                <a:effectLst/>
                <a:uLnTx/>
                <a:uFillTx/>
                <a:latin typeface="WenYue GuDianMingChaoTi (Non-Co"/>
                <a:ea typeface="WenYue GuDianMingChaoTi (Non-Co"/>
                <a:cs typeface="WenYue GuDianMingChaoTi (Non-Co"/>
                <a:sym typeface="WenYue GuDianMingChaoTi (Non-Co"/>
              </a:rPr>
              <a:t>Luận</a:t>
            </a:r>
          </a:p>
        </p:txBody>
      </p:sp>
      <p:sp>
        <p:nvSpPr>
          <p:cNvPr id="24" name="文本框 16">
            <a:extLst>
              <a:ext uri="{FF2B5EF4-FFF2-40B4-BE49-F238E27FC236}">
                <a16:creationId xmlns:a16="http://schemas.microsoft.com/office/drawing/2014/main" id="{130EFDAC-8D63-E20C-1FEB-D54D8E01CBF4}"/>
              </a:ext>
            </a:extLst>
          </p:cNvPr>
          <p:cNvSpPr txBox="1"/>
          <p:nvPr/>
        </p:nvSpPr>
        <p:spPr>
          <a:xfrm>
            <a:off x="5181600" y="5340350"/>
            <a:ext cx="841375" cy="460375"/>
          </a:xfrm>
          <a:prstGeom prst="rect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2EBDB"/>
                </a:solidFill>
                <a:effectLst/>
                <a:uLnTx/>
                <a:uFillTx/>
                <a:latin typeface="WenYue GuDianMingChaoTi (Non-Co"/>
                <a:ea typeface="WenYue GuDianMingChaoTi (Non-Co"/>
                <a:cs typeface="WenYue GuDianMingChaoTi (Non-Co"/>
                <a:sym typeface="WenYue GuDianMingChaoTi (Non-Co"/>
              </a:rPr>
              <a:t>Kết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2EBDB"/>
              </a:solidFill>
              <a:effectLst/>
              <a:uLnTx/>
              <a:uFillTx/>
              <a:latin typeface="WenYue GuDianMingChaoTi (Non-Co"/>
              <a:ea typeface="WenYue GuDianMingChaoTi (Non-Co"/>
              <a:cs typeface="WenYue GuDianMingChaoTi (Non-Co"/>
              <a:sym typeface="WenYue GuDianMingChaoTi (Non-Co"/>
            </a:endParaRPr>
          </a:p>
        </p:txBody>
      </p:sp>
      <p:pic>
        <p:nvPicPr>
          <p:cNvPr id="48145" name="Picture 4">
            <a:extLst>
              <a:ext uri="{FF2B5EF4-FFF2-40B4-BE49-F238E27FC236}">
                <a16:creationId xmlns:a16="http://schemas.microsoft.com/office/drawing/2014/main" id="{7F61990D-CA86-95ED-2AF4-F6E2C79C0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9" y="50365"/>
            <a:ext cx="1968500" cy="1671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C47350-CB05-825D-7117-3B434DF6BE2E}"/>
              </a:ext>
            </a:extLst>
          </p:cNvPr>
          <p:cNvSpPr/>
          <p:nvPr/>
        </p:nvSpPr>
        <p:spPr>
          <a:xfrm>
            <a:off x="218661" y="178905"/>
            <a:ext cx="11787809" cy="6500192"/>
          </a:xfrm>
          <a:prstGeom prst="rect">
            <a:avLst/>
          </a:prstGeom>
          <a:solidFill>
            <a:schemeClr val="accent2">
              <a:lumMod val="20000"/>
              <a:lumOff val="80000"/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U"/>
          </a:p>
        </p:txBody>
      </p:sp>
      <p:sp>
        <p:nvSpPr>
          <p:cNvPr id="4" name="文本框 14">
            <a:extLst>
              <a:ext uri="{FF2B5EF4-FFF2-40B4-BE49-F238E27FC236}">
                <a16:creationId xmlns:a16="http://schemas.microsoft.com/office/drawing/2014/main" id="{4F5A0C2F-C999-2196-21C5-55376641D9BA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574752" y="682778"/>
            <a:ext cx="4124206" cy="7379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just" eaLnBrk="1" hangingPunct="1"/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Đêm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khuya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văng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vẳng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trống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canh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dồn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,</a:t>
            </a:r>
          </a:p>
          <a:p>
            <a:pPr algn="just" eaLnBrk="1" hangingPunct="1"/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Trơ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cái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hồng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nhan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với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nước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non.</a:t>
            </a:r>
          </a:p>
          <a:p>
            <a:pPr algn="just" eaLnBrk="1" hangingPunct="1"/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Chén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rượu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hương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đưa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say </a:t>
            </a:r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lại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vi-VN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tỉnh,</a:t>
            </a:r>
            <a:endParaRPr lang="en-US" altLang="zh-CN" sz="3200" dirty="0">
              <a:latin typeface="Times New Roman" panose="02020603050405020304" pitchFamily="18" charset="0"/>
              <a:ea typeface="文悦古典明朝体 (非商业使用) W5"/>
              <a:cs typeface="Times New Roman" panose="02020603050405020304" pitchFamily="18" charset="0"/>
              <a:sym typeface="WenYue GuDianMingChaoTi (Non-Co"/>
            </a:endParaRPr>
          </a:p>
          <a:p>
            <a:pPr algn="just" eaLnBrk="1" hangingPunct="1"/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Vầng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trăng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bóng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xế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khuyết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chưa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tròn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.</a:t>
            </a:r>
          </a:p>
          <a:p>
            <a:pPr algn="just" eaLnBrk="1" hangingPunct="1"/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Xiên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ngang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mặt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đấy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rêu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từng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đám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,</a:t>
            </a:r>
          </a:p>
          <a:p>
            <a:pPr algn="just" eaLnBrk="1" hangingPunct="1"/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Đâm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toạc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chân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mây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đá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mấy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hòn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.</a:t>
            </a:r>
          </a:p>
          <a:p>
            <a:pPr algn="just" eaLnBrk="1" hangingPunct="1"/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Ngán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nỗi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xuân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đi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xuân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lại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lại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,</a:t>
            </a:r>
          </a:p>
          <a:p>
            <a:pPr algn="just" eaLnBrk="1" hangingPunct="1"/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Mảnh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tình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san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sẻ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chút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con </a:t>
            </a:r>
            <a:r>
              <a:rPr lang="en-US" altLang="zh-CN" sz="3200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con</a:t>
            </a:r>
            <a:r>
              <a:rPr lang="en-US" altLang="zh-CN" sz="3200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. </a:t>
            </a:r>
            <a:endParaRPr lang="zh-CN" altLang="en-US" sz="3200" dirty="0">
              <a:latin typeface="Times New Roman" panose="02020603050405020304" pitchFamily="18" charset="0"/>
              <a:ea typeface="文悦古典明朝体 (非商业使用) W5"/>
              <a:cs typeface="Times New Roman" panose="02020603050405020304" pitchFamily="18" charset="0"/>
              <a:sym typeface="WenYue GuDianMingChaoTi (Non-C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C2767A-EEB7-BCE9-F66B-9AE343003F4A}"/>
              </a:ext>
            </a:extLst>
          </p:cNvPr>
          <p:cNvSpPr txBox="1"/>
          <p:nvPr/>
        </p:nvSpPr>
        <p:spPr>
          <a:xfrm>
            <a:off x="4542184" y="1709531"/>
            <a:ext cx="2564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latin typeface="iCiel Rukola" panose="02000506050000020003" pitchFamily="2" charset="0"/>
              </a:rPr>
              <a:t>Tự tình</a:t>
            </a:r>
            <a:endParaRPr lang="en-VU" sz="5400" dirty="0">
              <a:latin typeface="iCiel Rukola" panose="02000506050000020003" pitchFamily="2" charset="0"/>
            </a:endParaRP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DF17CB63-4BDA-E1E6-96EC-57E5D36FC1EB}"/>
              </a:ext>
            </a:extLst>
          </p:cNvPr>
          <p:cNvSpPr/>
          <p:nvPr/>
        </p:nvSpPr>
        <p:spPr>
          <a:xfrm>
            <a:off x="395081" y="243240"/>
            <a:ext cx="4763328" cy="2003003"/>
          </a:xfrm>
          <a:prstGeom prst="cloud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Chia sẻ cảm nhận ban đầu sau khi đọc bài thơ.</a:t>
            </a:r>
            <a:endParaRPr lang="en-V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9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23E6DC4-AF86-448F-8875-0E6C56925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21CCD7A-844C-4904-A491-04A58D464B7C}"/>
              </a:ext>
            </a:extLst>
          </p:cNvPr>
          <p:cNvSpPr/>
          <p:nvPr/>
        </p:nvSpPr>
        <p:spPr>
          <a:xfrm>
            <a:off x="1759017" y="232283"/>
            <a:ext cx="11744325" cy="64389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D24F813-07FA-4C4C-ADD5-AD50A6F66A89}"/>
              </a:ext>
            </a:extLst>
          </p:cNvPr>
          <p:cNvSpPr txBox="1"/>
          <p:nvPr/>
        </p:nvSpPr>
        <p:spPr>
          <a:xfrm>
            <a:off x="4852178" y="1828913"/>
            <a:ext cx="6823266" cy="359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ko-KR" sz="8000" b="1" i="0" u="none" strike="noStrike" kern="1200" cap="none" spc="0" normalizeH="0" baseline="0" noProof="0" dirty="0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#9Slide03 SFU Futura_05" panose="00000800000000000000" pitchFamily="2" charset="0"/>
                <a:ea typeface="汉标康熙字典内府简" panose="020B0503020204020204" pitchFamily="34" charset="-122"/>
                <a:cs typeface="+mn-cs"/>
              </a:rPr>
              <a:t>II</a:t>
            </a:r>
            <a:r>
              <a:rPr kumimoji="0" lang="en-US" altLang="ko-KR" sz="8000" b="1" i="0" u="none" strike="noStrike" kern="1200" cap="none" spc="0" normalizeH="0" baseline="0" noProof="0" dirty="0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#9Slide03 SFU Futura_05" panose="00000800000000000000" pitchFamily="2" charset="0"/>
                <a:ea typeface="汉标康熙字典内府简" panose="020B0503020204020204" pitchFamily="34" charset="-122"/>
                <a:cs typeface="+mn-cs"/>
              </a:rPr>
              <a:t>. </a:t>
            </a:r>
            <a:r>
              <a:rPr kumimoji="0" lang="vi-VN" altLang="ko-KR" sz="8000" b="1" i="0" u="none" strike="noStrike" kern="1200" cap="none" spc="0" normalizeH="0" baseline="0" noProof="0" dirty="0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#9Slide03 SFU Futura_05" panose="00000800000000000000" pitchFamily="2" charset="0"/>
                <a:ea typeface="汉标康熙字典内府简" panose="020B0503020204020204" pitchFamily="34" charset="-122"/>
                <a:cs typeface="+mn-cs"/>
              </a:rPr>
              <a:t>ĐỌC </a:t>
            </a:r>
            <a:r>
              <a:rPr kumimoji="0" lang="en-US" altLang="ko-KR" sz="8000" b="1" i="0" u="none" strike="noStrike" kern="1200" cap="none" spc="0" normalizeH="0" baseline="0" noProof="0" dirty="0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#9Slide03 SFU Futura_05" panose="00000800000000000000" pitchFamily="2" charset="0"/>
                <a:ea typeface="汉标康熙字典内府简" panose="020B0503020204020204" pitchFamily="34" charset="-122"/>
                <a:cs typeface="+mn-cs"/>
              </a:rPr>
              <a:t>HIỂU </a:t>
            </a:r>
            <a:r>
              <a:rPr kumimoji="0" lang="vi-VN" altLang="ko-KR" sz="8000" b="1" i="0" u="none" strike="noStrike" kern="1200" cap="none" spc="0" normalizeH="0" baseline="0" noProof="0" dirty="0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#9Slide03 SFU Futura_05" panose="00000800000000000000" pitchFamily="2" charset="0"/>
                <a:ea typeface="汉标康熙字典内府简" panose="020B0503020204020204" pitchFamily="34" charset="-122"/>
                <a:cs typeface="+mn-cs"/>
              </a:rPr>
              <a:t>VĂN BẢN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5D3536"/>
              </a:solidFill>
              <a:effectLst/>
              <a:uLnTx/>
              <a:uFillTx/>
              <a:latin typeface="#9Slide03 SFU Futura_05" panose="00000800000000000000" pitchFamily="2" charset="0"/>
              <a:ea typeface="汉标康熙字典内府简" panose="020B0503020204020204" pitchFamily="34" charset="-122"/>
              <a:cs typeface="+mn-cs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343F77E0-D4AA-40ED-B9AB-DB6C83D406E2}"/>
              </a:ext>
            </a:extLst>
          </p:cNvPr>
          <p:cNvSpPr/>
          <p:nvPr/>
        </p:nvSpPr>
        <p:spPr>
          <a:xfrm>
            <a:off x="-456054" y="209548"/>
            <a:ext cx="5231230" cy="6461635"/>
          </a:xfrm>
          <a:custGeom>
            <a:avLst/>
            <a:gdLst>
              <a:gd name="connsiteX0" fmla="*/ 1747837 w 5200650"/>
              <a:gd name="connsiteY0" fmla="*/ 0 h 6423862"/>
              <a:gd name="connsiteX1" fmla="*/ 5200650 w 5200650"/>
              <a:gd name="connsiteY1" fmla="*/ 3452813 h 6423862"/>
              <a:gd name="connsiteX2" fmla="*/ 3678338 w 5200650"/>
              <a:gd name="connsiteY2" fmla="*/ 6315940 h 6423862"/>
              <a:gd name="connsiteX3" fmla="*/ 3500692 w 5200650"/>
              <a:gd name="connsiteY3" fmla="*/ 6423862 h 6423862"/>
              <a:gd name="connsiteX4" fmla="*/ 0 w 5200650"/>
              <a:gd name="connsiteY4" fmla="*/ 6423862 h 6423862"/>
              <a:gd name="connsiteX5" fmla="*/ 0 w 5200650"/>
              <a:gd name="connsiteY5" fmla="*/ 478716 h 6423862"/>
              <a:gd name="connsiteX6" fmla="*/ 102021 w 5200650"/>
              <a:gd name="connsiteY6" fmla="*/ 416736 h 6423862"/>
              <a:gd name="connsiteX7" fmla="*/ 1747837 w 5200650"/>
              <a:gd name="connsiteY7" fmla="*/ 0 h 6423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0650" h="6423862">
                <a:moveTo>
                  <a:pt x="1747837" y="0"/>
                </a:moveTo>
                <a:cubicBezTo>
                  <a:pt x="3654773" y="0"/>
                  <a:pt x="5200650" y="1545877"/>
                  <a:pt x="5200650" y="3452813"/>
                </a:cubicBezTo>
                <a:cubicBezTo>
                  <a:pt x="5200650" y="4644648"/>
                  <a:pt x="4596792" y="5695445"/>
                  <a:pt x="3678338" y="6315940"/>
                </a:cubicBezTo>
                <a:lnTo>
                  <a:pt x="3500692" y="6423862"/>
                </a:lnTo>
                <a:lnTo>
                  <a:pt x="0" y="6423862"/>
                </a:lnTo>
                <a:lnTo>
                  <a:pt x="0" y="478716"/>
                </a:lnTo>
                <a:lnTo>
                  <a:pt x="102021" y="416736"/>
                </a:lnTo>
                <a:cubicBezTo>
                  <a:pt x="591262" y="150965"/>
                  <a:pt x="1151920" y="0"/>
                  <a:pt x="1747837" y="0"/>
                </a:cubicBezTo>
                <a:close/>
              </a:path>
            </a:pathLst>
          </a:custGeom>
          <a:blipFill dpi="0" rotWithShape="0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-368300" ty="-450850" sx="100000" sy="100000" flip="none" algn="tl"/>
          </a:blip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35F1D9B9-F9DD-4E4C-9221-D55DB6BA379A}"/>
              </a:ext>
            </a:extLst>
          </p:cNvPr>
          <p:cNvSpPr/>
          <p:nvPr/>
        </p:nvSpPr>
        <p:spPr>
          <a:xfrm>
            <a:off x="9321752" y="209548"/>
            <a:ext cx="2660698" cy="3448052"/>
          </a:xfrm>
          <a:custGeom>
            <a:avLst/>
            <a:gdLst>
              <a:gd name="connsiteX0" fmla="*/ 2660698 w 2660698"/>
              <a:gd name="connsiteY0" fmla="*/ 3003298 h 3448052"/>
              <a:gd name="connsiteX1" fmla="*/ 2660698 w 2660698"/>
              <a:gd name="connsiteY1" fmla="*/ 3448052 h 3448052"/>
              <a:gd name="connsiteX2" fmla="*/ 2627875 w 2660698"/>
              <a:gd name="connsiteY2" fmla="*/ 3448052 h 3448052"/>
              <a:gd name="connsiteX3" fmla="*/ 2645075 w 2660698"/>
              <a:gd name="connsiteY3" fmla="*/ 3312692 h 3448052"/>
              <a:gd name="connsiteX4" fmla="*/ 2660698 w 2660698"/>
              <a:gd name="connsiteY4" fmla="*/ 3003298 h 3448052"/>
              <a:gd name="connsiteX5" fmla="*/ 0 w 2660698"/>
              <a:gd name="connsiteY5" fmla="*/ 0 h 3448052"/>
              <a:gd name="connsiteX6" fmla="*/ 2660698 w 2660698"/>
              <a:gd name="connsiteY6" fmla="*/ 0 h 3448052"/>
              <a:gd name="connsiteX7" fmla="*/ 2660698 w 2660698"/>
              <a:gd name="connsiteY7" fmla="*/ 3003298 h 3448052"/>
              <a:gd name="connsiteX8" fmla="*/ 95503 w 2660698"/>
              <a:gd name="connsiteY8" fmla="*/ 12136 h 344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0698" h="3448052">
                <a:moveTo>
                  <a:pt x="2660698" y="3003298"/>
                </a:moveTo>
                <a:lnTo>
                  <a:pt x="2660698" y="3448052"/>
                </a:lnTo>
                <a:lnTo>
                  <a:pt x="2627875" y="3448052"/>
                </a:lnTo>
                <a:lnTo>
                  <a:pt x="2645075" y="3312692"/>
                </a:lnTo>
                <a:cubicBezTo>
                  <a:pt x="2655406" y="3210966"/>
                  <a:pt x="2660698" y="3107750"/>
                  <a:pt x="2660698" y="3003298"/>
                </a:cubicBezTo>
                <a:close/>
                <a:moveTo>
                  <a:pt x="0" y="0"/>
                </a:moveTo>
                <a:lnTo>
                  <a:pt x="2660698" y="0"/>
                </a:lnTo>
                <a:lnTo>
                  <a:pt x="2660698" y="3003298"/>
                </a:lnTo>
                <a:cubicBezTo>
                  <a:pt x="2660698" y="1488746"/>
                  <a:pt x="1548016" y="234075"/>
                  <a:pt x="95503" y="12136"/>
                </a:cubicBezTo>
                <a:close/>
              </a:path>
            </a:pathLst>
          </a:cu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-368300" ty="-450850" sx="100000" sy="100000" flip="none" algn="tl"/>
          </a:blip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0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C47350-CB05-825D-7117-3B434DF6BE2E}"/>
              </a:ext>
            </a:extLst>
          </p:cNvPr>
          <p:cNvSpPr/>
          <p:nvPr/>
        </p:nvSpPr>
        <p:spPr>
          <a:xfrm>
            <a:off x="218661" y="178905"/>
            <a:ext cx="11787809" cy="6500192"/>
          </a:xfrm>
          <a:prstGeom prst="rect">
            <a:avLst/>
          </a:prstGeom>
          <a:solidFill>
            <a:schemeClr val="accent2">
              <a:lumMod val="20000"/>
              <a:lumOff val="80000"/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B03ADC-6D30-C49A-28FD-8805295E7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822" y="77002"/>
            <a:ext cx="5357858" cy="6858000"/>
          </a:xfrm>
          <a:prstGeom prst="rect">
            <a:avLst/>
          </a:prstGeom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58AC1AA9-4005-EE8D-56B8-988608AB018A}"/>
              </a:ext>
            </a:extLst>
          </p:cNvPr>
          <p:cNvSpPr/>
          <p:nvPr/>
        </p:nvSpPr>
        <p:spPr>
          <a:xfrm>
            <a:off x="1545572" y="1021430"/>
            <a:ext cx="3756992" cy="1093304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Nhóm 1,3 thực hiện Phiếu học tập số 1</a:t>
            </a:r>
            <a:endParaRPr lang="en-V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893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C47350-CB05-825D-7117-3B434DF6BE2E}"/>
              </a:ext>
            </a:extLst>
          </p:cNvPr>
          <p:cNvSpPr/>
          <p:nvPr/>
        </p:nvSpPr>
        <p:spPr>
          <a:xfrm>
            <a:off x="218661" y="178905"/>
            <a:ext cx="11787809" cy="6500192"/>
          </a:xfrm>
          <a:prstGeom prst="rect">
            <a:avLst/>
          </a:prstGeom>
          <a:solidFill>
            <a:schemeClr val="accent2">
              <a:lumMod val="20000"/>
              <a:lumOff val="80000"/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DC800A-F1F2-2451-6D92-5334FEE7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19250"/>
            <a:ext cx="4848606" cy="6858000"/>
          </a:xfrm>
          <a:prstGeom prst="rect">
            <a:avLst/>
          </a:prstGeom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29ED5C54-EC38-DBF2-2EC2-552607E23135}"/>
              </a:ext>
            </a:extLst>
          </p:cNvPr>
          <p:cNvSpPr/>
          <p:nvPr/>
        </p:nvSpPr>
        <p:spPr>
          <a:xfrm flipH="1">
            <a:off x="5718310" y="1461052"/>
            <a:ext cx="4101549" cy="1172818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Nhóm 2, 4 thực hiện phiếu học tập số 2</a:t>
            </a:r>
            <a:endParaRPr lang="en-V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864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C47350-CB05-825D-7117-3B434DF6BE2E}"/>
              </a:ext>
            </a:extLst>
          </p:cNvPr>
          <p:cNvSpPr/>
          <p:nvPr/>
        </p:nvSpPr>
        <p:spPr>
          <a:xfrm>
            <a:off x="218661" y="178905"/>
            <a:ext cx="11787809" cy="6500192"/>
          </a:xfrm>
          <a:prstGeom prst="rect">
            <a:avLst/>
          </a:prstGeom>
          <a:solidFill>
            <a:schemeClr val="accent2">
              <a:lumMod val="20000"/>
              <a:lumOff val="80000"/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U"/>
          </a:p>
        </p:txBody>
      </p:sp>
      <p:pic>
        <p:nvPicPr>
          <p:cNvPr id="3" name="7 Minutes- Sand Timer">
            <a:hlinkClick r:id="" action="ppaction://media"/>
            <a:extLst>
              <a:ext uri="{FF2B5EF4-FFF2-40B4-BE49-F238E27FC236}">
                <a16:creationId xmlns:a16="http://schemas.microsoft.com/office/drawing/2014/main" id="{922D5C7A-A919-E313-DCEE-21AC1A4F19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0597" y="542612"/>
            <a:ext cx="10559083" cy="546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9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789A6F-B962-BE18-AC31-27F81EBED55D}"/>
              </a:ext>
            </a:extLst>
          </p:cNvPr>
          <p:cNvSpPr txBox="1"/>
          <p:nvPr/>
        </p:nvSpPr>
        <p:spPr>
          <a:xfrm>
            <a:off x="3042202" y="1525918"/>
            <a:ext cx="6107596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solidFill>
                  <a:srgbClr val="FFFF00"/>
                </a:solidFill>
                <a:latin typeface="iCiel Rukola" panose="02000506050000020003" pitchFamily="2" charset="0"/>
              </a:rPr>
              <a:t>Sắp xếp các chữ cái để tạo thành tên các thi nhân</a:t>
            </a:r>
            <a:endParaRPr lang="en-VU" sz="6000" dirty="0">
              <a:solidFill>
                <a:srgbClr val="FFFF00"/>
              </a:solidFill>
              <a:latin typeface="iCiel Rukola" panose="0200050605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8437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C47350-CB05-825D-7117-3B434DF6BE2E}"/>
              </a:ext>
            </a:extLst>
          </p:cNvPr>
          <p:cNvSpPr/>
          <p:nvPr/>
        </p:nvSpPr>
        <p:spPr>
          <a:xfrm>
            <a:off x="218661" y="178905"/>
            <a:ext cx="11787809" cy="6500192"/>
          </a:xfrm>
          <a:prstGeom prst="rect">
            <a:avLst/>
          </a:prstGeom>
          <a:solidFill>
            <a:schemeClr val="accent2">
              <a:lumMod val="20000"/>
              <a:lumOff val="80000"/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3428AA-0FF8-8202-352D-77BEBCDCD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860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A9C1B9-F65A-7425-0D1E-BE108EB77C8A}"/>
              </a:ext>
            </a:extLst>
          </p:cNvPr>
          <p:cNvSpPr txBox="1"/>
          <p:nvPr/>
        </p:nvSpPr>
        <p:spPr>
          <a:xfrm>
            <a:off x="5154804" y="492369"/>
            <a:ext cx="5707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1. Hai câu đề</a:t>
            </a:r>
            <a:endParaRPr lang="en-VU" sz="3200" b="1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785C18-A3E0-5DA9-00C7-37BB9B158D1D}"/>
              </a:ext>
            </a:extLst>
          </p:cNvPr>
          <p:cNvSpPr txBox="1"/>
          <p:nvPr/>
        </p:nvSpPr>
        <p:spPr>
          <a:xfrm>
            <a:off x="5154804" y="2081566"/>
            <a:ext cx="66645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vi-VN" sz="2800" dirty="0">
                <a:solidFill>
                  <a:srgbClr val="002060"/>
                </a:solidFill>
              </a:rPr>
              <a:t>Thời gian: </a:t>
            </a:r>
            <a:r>
              <a:rPr lang="vi-VN" sz="2800" i="1" dirty="0">
                <a:solidFill>
                  <a:srgbClr val="C00000"/>
                </a:solidFill>
              </a:rPr>
              <a:t>đêm khuya </a:t>
            </a:r>
            <a:r>
              <a:rPr lang="vi-VN" sz="2800" i="1" dirty="0">
                <a:solidFill>
                  <a:srgbClr val="002060"/>
                </a:solidFill>
              </a:rPr>
              <a:t>-</a:t>
            </a:r>
            <a:r>
              <a:rPr lang="vi-VN" sz="2800" dirty="0">
                <a:solidFill>
                  <a:srgbClr val="002060"/>
                </a:solidFill>
              </a:rPr>
              <a:t> yên tĩnh, vắng lặng, dễ gợi dậy nỗi niềm, tâm sự.</a:t>
            </a:r>
          </a:p>
          <a:p>
            <a:pPr marL="285750" indent="-285750" algn="just">
              <a:buFontTx/>
              <a:buChar char="-"/>
            </a:pPr>
            <a:r>
              <a:rPr lang="vi-VN" sz="2800" dirty="0">
                <a:solidFill>
                  <a:srgbClr val="002060"/>
                </a:solidFill>
              </a:rPr>
              <a:t>Không gian: </a:t>
            </a:r>
            <a:r>
              <a:rPr lang="vi-VN" sz="2800" i="1" dirty="0">
                <a:solidFill>
                  <a:srgbClr val="C00000"/>
                </a:solidFill>
              </a:rPr>
              <a:t>nước non</a:t>
            </a:r>
            <a:r>
              <a:rPr lang="vi-VN" sz="2800" dirty="0">
                <a:solidFill>
                  <a:srgbClr val="C00000"/>
                </a:solidFill>
              </a:rPr>
              <a:t> </a:t>
            </a:r>
            <a:r>
              <a:rPr lang="vi-VN" sz="2800" dirty="0">
                <a:solidFill>
                  <a:srgbClr val="002060"/>
                </a:solidFill>
              </a:rPr>
              <a:t>bao la, vắng vẻ, tĩnh lặng</a:t>
            </a:r>
          </a:p>
          <a:p>
            <a:pPr marL="285750" indent="-285750" algn="just">
              <a:buFontTx/>
              <a:buChar char="-"/>
            </a:pPr>
            <a:r>
              <a:rPr lang="vi-VN" sz="2800" dirty="0">
                <a:solidFill>
                  <a:srgbClr val="002060"/>
                </a:solidFill>
              </a:rPr>
              <a:t>Âm thanh: </a:t>
            </a:r>
            <a:r>
              <a:rPr lang="vi-VN" sz="2800" i="1" dirty="0">
                <a:solidFill>
                  <a:srgbClr val="C00000"/>
                </a:solidFill>
              </a:rPr>
              <a:t>trống canh dồn</a:t>
            </a:r>
            <a:r>
              <a:rPr lang="vi-VN" sz="2800" dirty="0">
                <a:solidFill>
                  <a:srgbClr val="002060"/>
                </a:solidFill>
              </a:rPr>
              <a:t> văng vẳng từ xa vọng lại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vi-VN" sz="2800" dirty="0">
                <a:solidFill>
                  <a:srgbClr val="002060"/>
                </a:solidFill>
              </a:rPr>
              <a:t> gợi sự dồn dập của thời gian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vi-VN" sz="2800" dirty="0">
                <a:solidFill>
                  <a:srgbClr val="002060"/>
                </a:solidFill>
              </a:rPr>
              <a:t> tâm trạng cô đơn, rối bời</a:t>
            </a:r>
            <a:endParaRPr lang="en-VU" sz="28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AA5E4F-B879-B105-996A-5768D4BEBDA0}"/>
              </a:ext>
            </a:extLst>
          </p:cNvPr>
          <p:cNvSpPr txBox="1"/>
          <p:nvPr/>
        </p:nvSpPr>
        <p:spPr>
          <a:xfrm>
            <a:off x="5802694" y="948554"/>
            <a:ext cx="57348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/>
            <a:r>
              <a:rPr lang="en-US" altLang="zh-CN" sz="2800" i="1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Đêm</a:t>
            </a:r>
            <a:r>
              <a:rPr lang="en-US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khuya</a:t>
            </a:r>
            <a:r>
              <a:rPr lang="en-US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văng</a:t>
            </a:r>
            <a:r>
              <a:rPr lang="en-US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vẳng</a:t>
            </a:r>
            <a:r>
              <a:rPr lang="en-US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trống</a:t>
            </a:r>
            <a:r>
              <a:rPr lang="en-US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canh</a:t>
            </a:r>
            <a:r>
              <a:rPr lang="en-US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dồn</a:t>
            </a:r>
            <a:r>
              <a:rPr lang="en-US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,</a:t>
            </a:r>
          </a:p>
          <a:p>
            <a:pPr algn="just" eaLnBrk="1" hangingPunct="1"/>
            <a:r>
              <a:rPr lang="en-US" altLang="zh-CN" sz="2800" i="1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Trơ</a:t>
            </a:r>
            <a:r>
              <a:rPr lang="en-US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cái</a:t>
            </a:r>
            <a:r>
              <a:rPr lang="en-US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hồng</a:t>
            </a:r>
            <a:r>
              <a:rPr lang="en-US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nhan</a:t>
            </a:r>
            <a:r>
              <a:rPr lang="en-US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với</a:t>
            </a:r>
            <a:r>
              <a:rPr lang="en-US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nước</a:t>
            </a:r>
            <a:r>
              <a:rPr lang="en-US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non</a:t>
            </a:r>
            <a:endParaRPr lang="en-VU" sz="2800" i="1" dirty="0"/>
          </a:p>
        </p:txBody>
      </p:sp>
    </p:spTree>
    <p:extLst>
      <p:ext uri="{BB962C8B-B14F-4D97-AF65-F5344CB8AC3E}">
        <p14:creationId xmlns:p14="http://schemas.microsoft.com/office/powerpoint/2010/main" val="419404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C47350-CB05-825D-7117-3B434DF6BE2E}"/>
              </a:ext>
            </a:extLst>
          </p:cNvPr>
          <p:cNvSpPr/>
          <p:nvPr/>
        </p:nvSpPr>
        <p:spPr>
          <a:xfrm>
            <a:off x="218661" y="178905"/>
            <a:ext cx="11973339" cy="6500192"/>
          </a:xfrm>
          <a:prstGeom prst="rect">
            <a:avLst/>
          </a:prstGeom>
          <a:solidFill>
            <a:schemeClr val="accent2">
              <a:lumMod val="20000"/>
              <a:lumOff val="80000"/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0E6112-9CDB-A96C-8354-585F8A6F9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860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DAA14D-FAB1-EE28-8EF1-ED87A72632DC}"/>
              </a:ext>
            </a:extLst>
          </p:cNvPr>
          <p:cNvSpPr txBox="1"/>
          <p:nvPr/>
        </p:nvSpPr>
        <p:spPr>
          <a:xfrm>
            <a:off x="5154804" y="492369"/>
            <a:ext cx="5707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1. Hai câu đề</a:t>
            </a:r>
            <a:endParaRPr lang="en-VU" sz="3200" b="1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8DFF19-3750-37DD-171A-43CA3326A76A}"/>
              </a:ext>
            </a:extLst>
          </p:cNvPr>
          <p:cNvSpPr txBox="1"/>
          <p:nvPr/>
        </p:nvSpPr>
        <p:spPr>
          <a:xfrm>
            <a:off x="5336775" y="1035586"/>
            <a:ext cx="64703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/>
            <a:r>
              <a:rPr lang="en-US" altLang="zh-CN" sz="2800" i="1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Đêm</a:t>
            </a:r>
            <a:r>
              <a:rPr lang="en-US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khuya</a:t>
            </a:r>
            <a:r>
              <a:rPr lang="en-US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vi-VN" altLang="zh-CN" sz="2800" i="1" dirty="0">
                <a:solidFill>
                  <a:srgbClr val="C00000"/>
                </a:solidFill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/ </a:t>
            </a:r>
            <a:r>
              <a:rPr lang="en-US" altLang="zh-CN" sz="2800" i="1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văng</a:t>
            </a:r>
            <a:r>
              <a:rPr lang="en-US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vẳng</a:t>
            </a:r>
            <a:r>
              <a:rPr lang="en-US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vi-VN" altLang="zh-CN" sz="2800" i="1" dirty="0">
                <a:solidFill>
                  <a:srgbClr val="C00000"/>
                </a:solidFill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/</a:t>
            </a:r>
            <a:r>
              <a:rPr lang="vi-VN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trống</a:t>
            </a:r>
            <a:r>
              <a:rPr lang="en-US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canh</a:t>
            </a:r>
            <a:r>
              <a:rPr lang="en-US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dồn</a:t>
            </a:r>
            <a:r>
              <a:rPr lang="en-US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,</a:t>
            </a:r>
          </a:p>
          <a:p>
            <a:pPr algn="just" eaLnBrk="1" hangingPunct="1"/>
            <a:r>
              <a:rPr lang="en-US" altLang="zh-CN" sz="2800" i="1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Trơ</a:t>
            </a:r>
            <a:r>
              <a:rPr lang="en-US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vi-VN" altLang="zh-CN" sz="3200" i="1" dirty="0">
                <a:solidFill>
                  <a:srgbClr val="C00000"/>
                </a:solidFill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/</a:t>
            </a:r>
            <a:r>
              <a:rPr lang="vi-VN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cái</a:t>
            </a:r>
            <a:r>
              <a:rPr lang="en-US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hồng</a:t>
            </a:r>
            <a:r>
              <a:rPr lang="en-US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nhan</a:t>
            </a:r>
            <a:r>
              <a:rPr lang="en-US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vi-VN" altLang="zh-CN" sz="3200" i="1" dirty="0">
                <a:solidFill>
                  <a:srgbClr val="C00000"/>
                </a:solidFill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/</a:t>
            </a:r>
            <a:r>
              <a:rPr lang="vi-VN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với</a:t>
            </a:r>
            <a:r>
              <a:rPr lang="en-US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nước</a:t>
            </a:r>
            <a:r>
              <a:rPr lang="en-US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non</a:t>
            </a:r>
            <a:endParaRPr lang="en-VU" sz="2800" i="1" dirty="0"/>
          </a:p>
        </p:txBody>
      </p:sp>
      <p:sp>
        <p:nvSpPr>
          <p:cNvPr id="6" name="Google Shape;147;p12">
            <a:extLst>
              <a:ext uri="{FF2B5EF4-FFF2-40B4-BE49-F238E27FC236}">
                <a16:creationId xmlns:a16="http://schemas.microsoft.com/office/drawing/2014/main" id="{7A57FC2B-1FFC-4E5F-8DF8-A69E570190C1}"/>
              </a:ext>
            </a:extLst>
          </p:cNvPr>
          <p:cNvSpPr txBox="1"/>
          <p:nvPr/>
        </p:nvSpPr>
        <p:spPr>
          <a:xfrm>
            <a:off x="5012906" y="2035879"/>
            <a:ext cx="5017582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6035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-  </a:t>
            </a:r>
            <a:r>
              <a:rPr lang="en-US" sz="2800" i="1" u="none" strike="noStrike" cap="none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Trơ</a:t>
            </a:r>
            <a:r>
              <a:rPr lang="en-US" sz="2800" i="1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vi-VN" sz="2800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vi-VN" sz="2800" dirty="0">
                <a:latin typeface="Times New Roman"/>
                <a:ea typeface="Times New Roman"/>
                <a:cs typeface="Times New Roman"/>
                <a:sym typeface="Times New Roman"/>
              </a:rPr>
              <a:t>+ T</a:t>
            </a:r>
            <a:r>
              <a:rPr lang="en-US" sz="2800" i="0" u="none" strike="noStrike" cap="none" dirty="0" err="1">
                <a:latin typeface="Times New Roman"/>
                <a:ea typeface="Times New Roman"/>
                <a:cs typeface="Times New Roman"/>
                <a:sym typeface="Times New Roman"/>
              </a:rPr>
              <a:t>rơ</a:t>
            </a:r>
            <a:r>
              <a:rPr lang="en-US" sz="2800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i="0" u="none" strike="noStrike" cap="none" dirty="0" err="1">
                <a:latin typeface="Times New Roman"/>
                <a:ea typeface="Times New Roman"/>
                <a:cs typeface="Times New Roman"/>
                <a:sym typeface="Times New Roman"/>
              </a:rPr>
              <a:t>trọi</a:t>
            </a:r>
            <a:r>
              <a:rPr lang="en-US" sz="2800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i="0" u="none" strike="noStrike" cap="none" dirty="0" err="1">
                <a:latin typeface="Times New Roman"/>
                <a:ea typeface="Times New Roman"/>
                <a:cs typeface="Times New Roman"/>
                <a:sym typeface="Times New Roman"/>
              </a:rPr>
              <a:t>cô</a:t>
            </a:r>
            <a:r>
              <a:rPr lang="en-US" sz="2800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i="0" u="none" strike="noStrike" cap="none" dirty="0" err="1">
                <a:latin typeface="Times New Roman"/>
                <a:ea typeface="Times New Roman"/>
                <a:cs typeface="Times New Roman"/>
                <a:sym typeface="Times New Roman"/>
              </a:rPr>
              <a:t>đơn</a:t>
            </a:r>
            <a:endParaRPr sz="2800" i="0" u="none" strike="noStrike" cap="none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035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           </a:t>
            </a:r>
            <a:r>
              <a:rPr lang="vi-VN" sz="2800" dirty="0">
                <a:latin typeface="Times New Roman"/>
                <a:ea typeface="Times New Roman"/>
                <a:cs typeface="Times New Roman"/>
                <a:sym typeface="Times New Roman"/>
              </a:rPr>
              <a:t>   + T</a:t>
            </a:r>
            <a:r>
              <a:rPr lang="en-US" sz="2800" i="0" u="none" strike="noStrike" cap="none" dirty="0" err="1">
                <a:latin typeface="Times New Roman"/>
                <a:ea typeface="Times New Roman"/>
                <a:cs typeface="Times New Roman"/>
                <a:sym typeface="Times New Roman"/>
              </a:rPr>
              <a:t>rơ</a:t>
            </a:r>
            <a:r>
              <a:rPr lang="en-US" sz="2800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i="0" u="none" strike="noStrike" cap="none" dirty="0" err="1">
                <a:latin typeface="Times New Roman"/>
                <a:ea typeface="Times New Roman"/>
                <a:cs typeface="Times New Roman"/>
                <a:sym typeface="Times New Roman"/>
              </a:rPr>
              <a:t>lì</a:t>
            </a:r>
            <a:r>
              <a:rPr lang="en-US" sz="2800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i="0" u="none" strike="noStrike" cap="none" dirty="0" err="1">
                <a:latin typeface="Times New Roman"/>
                <a:ea typeface="Times New Roman"/>
                <a:cs typeface="Times New Roman"/>
                <a:sym typeface="Times New Roman"/>
              </a:rPr>
              <a:t>không</a:t>
            </a:r>
            <a:r>
              <a:rPr lang="en-US" sz="2800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i="0" u="none" strike="noStrike" cap="none" dirty="0" err="1">
                <a:latin typeface="Times New Roman"/>
                <a:ea typeface="Times New Roman"/>
                <a:cs typeface="Times New Roman"/>
                <a:sym typeface="Times New Roman"/>
              </a:rPr>
              <a:t>cảm</a:t>
            </a:r>
            <a:r>
              <a:rPr lang="en-US" sz="2800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i="0" u="none" strike="noStrike" cap="none" dirty="0" err="1">
                <a:latin typeface="Times New Roman"/>
                <a:ea typeface="Times New Roman"/>
                <a:cs typeface="Times New Roman"/>
                <a:sym typeface="Times New Roman"/>
              </a:rPr>
              <a:t>giác</a:t>
            </a:r>
            <a:endParaRPr sz="2800" i="0" u="none" strike="noStrike" cap="none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83235" lvl="0" indent="-457200" algn="just">
              <a:buFontTx/>
              <a:buChar char="-"/>
            </a:pPr>
            <a:r>
              <a:rPr lang="en-US" sz="2800" i="0" u="none" strike="noStrike" cap="none" dirty="0" err="1">
                <a:latin typeface="Times New Roman"/>
                <a:ea typeface="Times New Roman"/>
                <a:cs typeface="Times New Roman"/>
                <a:sym typeface="Times New Roman"/>
              </a:rPr>
              <a:t>Đảo</a:t>
            </a:r>
            <a:r>
              <a:rPr lang="en-US" sz="2800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i="0" u="none" strike="noStrike" cap="none" dirty="0" err="1">
                <a:latin typeface="Times New Roman"/>
                <a:ea typeface="Times New Roman"/>
                <a:cs typeface="Times New Roman"/>
                <a:sym typeface="Times New Roman"/>
              </a:rPr>
              <a:t>ngữ</a:t>
            </a:r>
            <a:r>
              <a:rPr lang="en-US" sz="2800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800" i="1" u="none" strike="noStrike" cap="none" dirty="0" err="1">
                <a:latin typeface="Times New Roman"/>
                <a:ea typeface="Times New Roman"/>
                <a:cs typeface="Times New Roman"/>
                <a:sym typeface="Times New Roman"/>
              </a:rPr>
              <a:t>Trơ</a:t>
            </a:r>
            <a:r>
              <a:rPr lang="vi-VN" sz="2800" i="1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483235" lvl="0" indent="-457200" algn="just">
              <a:buFontTx/>
              <a:buChar char="-"/>
            </a:pPr>
            <a:r>
              <a:rPr lang="vi-VN" sz="2800" dirty="0"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lang="vi-VN" sz="280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ách ngắt nhịp </a:t>
            </a:r>
            <a:r>
              <a:rPr lang="vi-VN" sz="28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1/3/3 </a:t>
            </a:r>
            <a:endParaRPr lang="vi-VN" sz="2800" i="0" u="none" strike="noStrike" cap="none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83235" lvl="0" indent="-457200" algn="just">
              <a:buFontTx/>
              <a:buChar char="-"/>
            </a:pPr>
            <a:r>
              <a:rPr lang="vi-VN" sz="2800" dirty="0">
                <a:latin typeface="Times New Roman"/>
                <a:ea typeface="Times New Roman"/>
                <a:cs typeface="Times New Roman"/>
                <a:sym typeface="Times New Roman"/>
              </a:rPr>
              <a:t>Kết hợp từ: </a:t>
            </a:r>
            <a:r>
              <a:rPr lang="en-US" sz="2800" i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Cái</a:t>
            </a:r>
            <a:r>
              <a:rPr lang="en-US" sz="2800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+ </a:t>
            </a:r>
            <a:r>
              <a:rPr lang="en-US" sz="2800" i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hồng</a:t>
            </a:r>
            <a:r>
              <a:rPr lang="en-US" sz="2800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vi-VN" sz="2800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nhan</a:t>
            </a:r>
            <a:r>
              <a:rPr lang="vi-VN" sz="2800" i="1" dirty="0"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  <a:sym typeface="Times New Roman"/>
              </a:rPr>
              <a:t>rẻ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  <a:sym typeface="Times New Roman"/>
              </a:rPr>
              <a:t>rúng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dirty="0" err="1">
                <a:latin typeface="Times New Roman"/>
                <a:ea typeface="Times New Roman"/>
                <a:cs typeface="Times New Roman"/>
                <a:sym typeface="Times New Roman"/>
              </a:rPr>
              <a:t>mỉa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  <a:sym typeface="Times New Roman"/>
              </a:rPr>
              <a:t>mai</a:t>
            </a:r>
            <a:endParaRPr sz="2800" i="0" u="none" strike="noStrike" cap="none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B279432D-C103-5E15-8534-30419DFFC741}"/>
              </a:ext>
            </a:extLst>
          </p:cNvPr>
          <p:cNvSpPr/>
          <p:nvPr/>
        </p:nvSpPr>
        <p:spPr>
          <a:xfrm>
            <a:off x="9825988" y="3042746"/>
            <a:ext cx="218661" cy="1670749"/>
          </a:xfrm>
          <a:prstGeom prst="rightBrac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7A4654-4B8F-BD85-F0F4-B9A3BA3E6697}"/>
              </a:ext>
            </a:extLst>
          </p:cNvPr>
          <p:cNvSpPr txBox="1"/>
          <p:nvPr/>
        </p:nvSpPr>
        <p:spPr>
          <a:xfrm>
            <a:off x="9950553" y="2897613"/>
            <a:ext cx="21500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Times New Roman"/>
                <a:ea typeface="Times New Roman"/>
                <a:cs typeface="Times New Roman"/>
                <a:sym typeface="Times New Roman"/>
              </a:rPr>
              <a:t>Vừa cô đơn vừa</a:t>
            </a:r>
            <a:r>
              <a:rPr lang="en-US" sz="2800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i="0" u="none" strike="noStrike" cap="none" dirty="0" err="1">
                <a:latin typeface="Times New Roman"/>
                <a:ea typeface="Times New Roman"/>
                <a:cs typeface="Times New Roman"/>
                <a:sym typeface="Times New Roman"/>
              </a:rPr>
              <a:t>ngang</a:t>
            </a:r>
            <a:r>
              <a:rPr lang="en-US" sz="2800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i="0" u="none" strike="noStrike" cap="none" dirty="0" err="1">
                <a:latin typeface="Times New Roman"/>
                <a:ea typeface="Times New Roman"/>
                <a:cs typeface="Times New Roman"/>
                <a:sym typeface="Times New Roman"/>
              </a:rPr>
              <a:t>tàng</a:t>
            </a:r>
            <a:r>
              <a:rPr lang="en-US" sz="2800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i="0" u="none" strike="noStrike" cap="none" dirty="0" err="1">
                <a:latin typeface="Times New Roman"/>
                <a:ea typeface="Times New Roman"/>
                <a:cs typeface="Times New Roman"/>
                <a:sym typeface="Times New Roman"/>
              </a:rPr>
              <a:t>thách</a:t>
            </a:r>
            <a:r>
              <a:rPr lang="en-US" sz="2800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i="0" u="none" strike="noStrike" cap="none" dirty="0" err="1">
                <a:latin typeface="Times New Roman"/>
                <a:ea typeface="Times New Roman"/>
                <a:cs typeface="Times New Roman"/>
                <a:sym typeface="Times New Roman"/>
              </a:rPr>
              <a:t>thức</a:t>
            </a:r>
            <a:endParaRPr lang="en-VU" sz="28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0E4E714-B1EF-32F9-4E1A-BE68E1F9FB41}"/>
              </a:ext>
            </a:extLst>
          </p:cNvPr>
          <p:cNvSpPr/>
          <p:nvPr/>
        </p:nvSpPr>
        <p:spPr>
          <a:xfrm>
            <a:off x="5012906" y="5056491"/>
            <a:ext cx="6930189" cy="151397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b="0" i="0" dirty="0">
                <a:solidFill>
                  <a:schemeClr val="tx1"/>
                </a:solidFill>
                <a:effectLst/>
                <a:latin typeface="OpenSans"/>
              </a:rPr>
              <a:t>Hai câu </a:t>
            </a:r>
            <a:r>
              <a:rPr lang="vi-VN" sz="2600" b="0" i="0" dirty="0" err="1">
                <a:solidFill>
                  <a:schemeClr val="tx1"/>
                </a:solidFill>
                <a:effectLst/>
                <a:latin typeface="OpenSans"/>
              </a:rPr>
              <a:t>đề</a:t>
            </a:r>
            <a:r>
              <a:rPr lang="vi-VN" sz="2600" b="0" i="0" dirty="0">
                <a:solidFill>
                  <a:schemeClr val="tx1"/>
                </a:solidFill>
                <a:effectLst/>
                <a:latin typeface="OpenSans"/>
              </a:rPr>
              <a:t> </a:t>
            </a:r>
            <a:r>
              <a:rPr lang="vi-VN" sz="2600" b="0" i="0" dirty="0" err="1">
                <a:solidFill>
                  <a:schemeClr val="tx1"/>
                </a:solidFill>
                <a:effectLst/>
                <a:latin typeface="OpenSans"/>
              </a:rPr>
              <a:t>đã</a:t>
            </a:r>
            <a:r>
              <a:rPr lang="vi-VN" sz="2600" b="0" i="0" dirty="0">
                <a:solidFill>
                  <a:schemeClr val="tx1"/>
                </a:solidFill>
                <a:effectLst/>
                <a:latin typeface="OpenSans"/>
              </a:rPr>
              <a:t> </a:t>
            </a:r>
            <a:r>
              <a:rPr lang="vi-VN" sz="2600" b="0" i="0" dirty="0" err="1">
                <a:solidFill>
                  <a:schemeClr val="tx1"/>
                </a:solidFill>
                <a:effectLst/>
                <a:latin typeface="OpenSans"/>
              </a:rPr>
              <a:t>diễn</a:t>
            </a:r>
            <a:r>
              <a:rPr lang="vi-VN" sz="2600" b="0" i="0" dirty="0">
                <a:solidFill>
                  <a:schemeClr val="tx1"/>
                </a:solidFill>
                <a:effectLst/>
                <a:latin typeface="OpenSans"/>
              </a:rPr>
              <a:t> </a:t>
            </a:r>
            <a:r>
              <a:rPr lang="vi-VN" sz="2600" b="0" i="0" dirty="0" err="1">
                <a:solidFill>
                  <a:schemeClr val="tx1"/>
                </a:solidFill>
                <a:effectLst/>
                <a:latin typeface="OpenSans"/>
              </a:rPr>
              <a:t>tả</a:t>
            </a:r>
            <a:r>
              <a:rPr lang="vi-VN" sz="2600" b="0" i="0" dirty="0">
                <a:solidFill>
                  <a:schemeClr val="tx1"/>
                </a:solidFill>
                <a:effectLst/>
                <a:latin typeface="OpenSans"/>
              </a:rPr>
              <a:t> sâu </a:t>
            </a:r>
            <a:r>
              <a:rPr lang="vi-VN" sz="2600" b="0" i="0" dirty="0" err="1">
                <a:solidFill>
                  <a:schemeClr val="tx1"/>
                </a:solidFill>
                <a:effectLst/>
                <a:latin typeface="OpenSans"/>
              </a:rPr>
              <a:t>sắc</a:t>
            </a:r>
            <a:r>
              <a:rPr lang="vi-VN" sz="2600" b="0" i="0" dirty="0">
                <a:solidFill>
                  <a:schemeClr val="tx1"/>
                </a:solidFill>
                <a:effectLst/>
                <a:latin typeface="OpenSans"/>
              </a:rPr>
              <a:t> </a:t>
            </a:r>
            <a:r>
              <a:rPr lang="vi-VN" sz="2600" b="1" i="1" dirty="0" err="1">
                <a:solidFill>
                  <a:schemeClr val="tx1"/>
                </a:solidFill>
                <a:effectLst/>
                <a:latin typeface="OpenSans"/>
              </a:rPr>
              <a:t>hoàn</a:t>
            </a:r>
            <a:r>
              <a:rPr lang="vi-VN" sz="2600" b="1" i="1" dirty="0">
                <a:solidFill>
                  <a:schemeClr val="tx1"/>
                </a:solidFill>
                <a:effectLst/>
                <a:latin typeface="OpenSans"/>
              </a:rPr>
              <a:t> </a:t>
            </a:r>
            <a:r>
              <a:rPr lang="vi-VN" sz="2600" b="1" i="1" dirty="0" err="1">
                <a:solidFill>
                  <a:schemeClr val="tx1"/>
                </a:solidFill>
                <a:effectLst/>
                <a:latin typeface="OpenSans"/>
              </a:rPr>
              <a:t>cảnh</a:t>
            </a:r>
            <a:r>
              <a:rPr lang="vi-VN" sz="2600" b="1" i="1" dirty="0">
                <a:solidFill>
                  <a:schemeClr val="tx1"/>
                </a:solidFill>
                <a:effectLst/>
                <a:latin typeface="OpenSans"/>
              </a:rPr>
              <a:t> cô đơn, </a:t>
            </a:r>
            <a:r>
              <a:rPr lang="vi-VN" sz="2600" b="1" i="1" dirty="0" err="1">
                <a:solidFill>
                  <a:schemeClr val="tx1"/>
                </a:solidFill>
                <a:latin typeface="OpenSans"/>
              </a:rPr>
              <a:t>lẻ</a:t>
            </a:r>
            <a:r>
              <a:rPr lang="vi-VN" sz="2600" b="1" i="1" dirty="0">
                <a:solidFill>
                  <a:schemeClr val="tx1"/>
                </a:solidFill>
                <a:latin typeface="OpenSans"/>
              </a:rPr>
              <a:t> loi và </a:t>
            </a:r>
            <a:r>
              <a:rPr lang="vi-VN" sz="2600" b="1" i="1" dirty="0">
                <a:solidFill>
                  <a:schemeClr val="tx1"/>
                </a:solidFill>
                <a:effectLst/>
                <a:latin typeface="OpenSans"/>
              </a:rPr>
              <a:t>tâm </a:t>
            </a:r>
            <a:r>
              <a:rPr lang="vi-VN" sz="2600" b="1" i="1" dirty="0" err="1">
                <a:solidFill>
                  <a:schemeClr val="tx1"/>
                </a:solidFill>
                <a:effectLst/>
                <a:latin typeface="OpenSans"/>
              </a:rPr>
              <a:t>trạng</a:t>
            </a:r>
            <a:r>
              <a:rPr lang="vi-VN" sz="2600" b="1" i="1" dirty="0">
                <a:solidFill>
                  <a:schemeClr val="tx1"/>
                </a:solidFill>
                <a:effectLst/>
                <a:latin typeface="OpenSans"/>
              </a:rPr>
              <a:t> </a:t>
            </a:r>
            <a:r>
              <a:rPr lang="vi-VN" sz="2600" b="1" i="1" dirty="0" err="1">
                <a:solidFill>
                  <a:schemeClr val="tx1"/>
                </a:solidFill>
                <a:effectLst/>
                <a:latin typeface="OpenSans"/>
              </a:rPr>
              <a:t>vừa</a:t>
            </a:r>
            <a:r>
              <a:rPr lang="vi-VN" sz="2600" b="1" i="1" dirty="0">
                <a:solidFill>
                  <a:schemeClr val="tx1"/>
                </a:solidFill>
                <a:effectLst/>
                <a:latin typeface="OpenSans"/>
              </a:rPr>
              <a:t> cay </a:t>
            </a:r>
            <a:r>
              <a:rPr lang="vi-VN" sz="2600" b="1" i="1" dirty="0" err="1">
                <a:solidFill>
                  <a:schemeClr val="tx1"/>
                </a:solidFill>
                <a:effectLst/>
                <a:latin typeface="OpenSans"/>
              </a:rPr>
              <a:t>đắng</a:t>
            </a:r>
            <a:r>
              <a:rPr lang="vi-VN" sz="2600" b="1" i="1" dirty="0">
                <a:solidFill>
                  <a:schemeClr val="tx1"/>
                </a:solidFill>
                <a:effectLst/>
                <a:latin typeface="OpenSans"/>
              </a:rPr>
              <a:t>, </a:t>
            </a:r>
            <a:r>
              <a:rPr lang="vi-VN" sz="2600" b="1" i="1" dirty="0" err="1">
                <a:solidFill>
                  <a:schemeClr val="tx1"/>
                </a:solidFill>
                <a:effectLst/>
                <a:latin typeface="OpenSans"/>
              </a:rPr>
              <a:t>xót</a:t>
            </a:r>
            <a:r>
              <a:rPr lang="vi-VN" sz="2600" b="1" i="1" dirty="0">
                <a:solidFill>
                  <a:schemeClr val="tx1"/>
                </a:solidFill>
                <a:effectLst/>
                <a:latin typeface="OpenSans"/>
              </a:rPr>
              <a:t> xa</a:t>
            </a:r>
            <a:r>
              <a:rPr lang="vi-VN" sz="2600" b="1" i="1" dirty="0">
                <a:solidFill>
                  <a:schemeClr val="tx1"/>
                </a:solidFill>
                <a:latin typeface="OpenSans"/>
              </a:rPr>
              <a:t> </a:t>
            </a:r>
            <a:r>
              <a:rPr lang="vi-VN" sz="2600" b="1" i="1" dirty="0" err="1">
                <a:solidFill>
                  <a:schemeClr val="tx1"/>
                </a:solidFill>
                <a:latin typeface="OpenSans"/>
              </a:rPr>
              <a:t>vừa</a:t>
            </a:r>
            <a:r>
              <a:rPr lang="vi-VN" sz="2600" b="1" i="1" dirty="0">
                <a:solidFill>
                  <a:schemeClr val="tx1"/>
                </a:solidFill>
                <a:latin typeface="OpenSans"/>
              </a:rPr>
              <a:t> </a:t>
            </a:r>
            <a:r>
              <a:rPr lang="vi-VN" sz="2600" b="1" i="1" dirty="0" err="1">
                <a:solidFill>
                  <a:schemeClr val="tx1"/>
                </a:solidFill>
                <a:latin typeface="OpenSans"/>
              </a:rPr>
              <a:t>thách</a:t>
            </a:r>
            <a:r>
              <a:rPr lang="vi-VN" sz="2600" b="1" i="1" dirty="0">
                <a:solidFill>
                  <a:schemeClr val="tx1"/>
                </a:solidFill>
                <a:latin typeface="OpenSans"/>
              </a:rPr>
              <a:t> </a:t>
            </a:r>
            <a:r>
              <a:rPr lang="vi-VN" sz="2600" b="1" i="1" dirty="0" err="1">
                <a:solidFill>
                  <a:schemeClr val="tx1"/>
                </a:solidFill>
                <a:latin typeface="OpenSans"/>
              </a:rPr>
              <a:t>thức</a:t>
            </a:r>
            <a:r>
              <a:rPr lang="vi-VN" sz="2600" b="1" i="1" dirty="0">
                <a:solidFill>
                  <a:schemeClr val="tx1"/>
                </a:solidFill>
                <a:latin typeface="OpenSans"/>
              </a:rPr>
              <a:t> </a:t>
            </a:r>
            <a:r>
              <a:rPr lang="vi-VN" sz="2600" b="1" i="1" dirty="0" err="1">
                <a:solidFill>
                  <a:schemeClr val="tx1"/>
                </a:solidFill>
                <a:latin typeface="OpenSans"/>
              </a:rPr>
              <a:t>cuộc</a:t>
            </a:r>
            <a:r>
              <a:rPr lang="vi-VN" sz="2600" b="1" i="1" dirty="0">
                <a:solidFill>
                  <a:schemeClr val="tx1"/>
                </a:solidFill>
                <a:latin typeface="OpenSans"/>
              </a:rPr>
              <a:t> </a:t>
            </a:r>
            <a:r>
              <a:rPr lang="vi-VN" sz="2600" b="1" i="1" dirty="0" err="1">
                <a:solidFill>
                  <a:schemeClr val="tx1"/>
                </a:solidFill>
                <a:latin typeface="OpenSans"/>
              </a:rPr>
              <a:t>đời</a:t>
            </a:r>
            <a:r>
              <a:rPr lang="vi-VN" sz="2600" b="1" i="1" dirty="0">
                <a:solidFill>
                  <a:schemeClr val="tx1"/>
                </a:solidFill>
                <a:latin typeface="OpenSans"/>
              </a:rPr>
              <a:t> </a:t>
            </a:r>
            <a:r>
              <a:rPr lang="vi-VN" sz="2600" dirty="0" err="1">
                <a:solidFill>
                  <a:schemeClr val="tx1"/>
                </a:solidFill>
                <a:effectLst/>
                <a:latin typeface="OpenSans"/>
              </a:rPr>
              <a:t>của</a:t>
            </a:r>
            <a:r>
              <a:rPr lang="vi-VN" sz="2600" dirty="0">
                <a:solidFill>
                  <a:schemeClr val="tx1"/>
                </a:solidFill>
                <a:effectLst/>
                <a:latin typeface="OpenSans"/>
              </a:rPr>
              <a:t> </a:t>
            </a:r>
            <a:r>
              <a:rPr lang="vi-VN" sz="2600" dirty="0" err="1">
                <a:solidFill>
                  <a:schemeClr val="tx1"/>
                </a:solidFill>
                <a:effectLst/>
                <a:latin typeface="OpenSans"/>
              </a:rPr>
              <a:t>chủ</a:t>
            </a:r>
            <a:r>
              <a:rPr lang="vi-VN" sz="2600" dirty="0">
                <a:solidFill>
                  <a:schemeClr val="tx1"/>
                </a:solidFill>
                <a:effectLst/>
                <a:latin typeface="OpenSans"/>
              </a:rPr>
              <a:t> </a:t>
            </a:r>
            <a:r>
              <a:rPr lang="vi-VN" sz="2600" dirty="0" err="1">
                <a:solidFill>
                  <a:schemeClr val="tx1"/>
                </a:solidFill>
                <a:effectLst/>
                <a:latin typeface="OpenSans"/>
              </a:rPr>
              <a:t>thể</a:t>
            </a:r>
            <a:r>
              <a:rPr lang="vi-VN" sz="2600" dirty="0">
                <a:solidFill>
                  <a:schemeClr val="tx1"/>
                </a:solidFill>
                <a:effectLst/>
                <a:latin typeface="OpenSans"/>
              </a:rPr>
              <a:t> </a:t>
            </a:r>
            <a:r>
              <a:rPr lang="vi-VN" sz="2600" dirty="0" err="1">
                <a:solidFill>
                  <a:schemeClr val="tx1"/>
                </a:solidFill>
                <a:effectLst/>
                <a:latin typeface="OpenSans"/>
              </a:rPr>
              <a:t>trữ</a:t>
            </a:r>
            <a:r>
              <a:rPr lang="vi-VN" sz="2600" dirty="0">
                <a:solidFill>
                  <a:schemeClr val="tx1"/>
                </a:solidFill>
                <a:effectLst/>
                <a:latin typeface="OpenSans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OpenSans"/>
              </a:rPr>
              <a:t>tình</a:t>
            </a:r>
            <a:r>
              <a:rPr lang="vi-VN" sz="2600" dirty="0">
                <a:solidFill>
                  <a:schemeClr val="tx1"/>
                </a:solidFill>
                <a:latin typeface="OpenSans"/>
              </a:rPr>
              <a:t>.</a:t>
            </a:r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68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C47350-CB05-825D-7117-3B434DF6BE2E}"/>
              </a:ext>
            </a:extLst>
          </p:cNvPr>
          <p:cNvSpPr/>
          <p:nvPr/>
        </p:nvSpPr>
        <p:spPr>
          <a:xfrm>
            <a:off x="218661" y="178905"/>
            <a:ext cx="11787809" cy="6500192"/>
          </a:xfrm>
          <a:prstGeom prst="rect">
            <a:avLst/>
          </a:prstGeom>
          <a:solidFill>
            <a:schemeClr val="accent2">
              <a:lumMod val="20000"/>
              <a:lumOff val="80000"/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hangingPunct="1"/>
            <a:r>
              <a:rPr lang="en-US" altLang="zh-CN" sz="180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Chén rượu hương đưa say lại tỉnh.</a:t>
            </a:r>
          </a:p>
          <a:p>
            <a:pPr algn="just" eaLnBrk="1" hangingPunct="1"/>
            <a:r>
              <a:rPr lang="en-US" altLang="zh-CN" sz="180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Vầng trăng bóng xế, khuyết chưa tròn.</a:t>
            </a:r>
            <a:endParaRPr lang="en-US" altLang="zh-CN" sz="1800" dirty="0">
              <a:latin typeface="Times New Roman" panose="02020603050405020304" pitchFamily="18" charset="0"/>
              <a:ea typeface="文悦古典明朝体 (非商业使用) W5"/>
              <a:cs typeface="Times New Roman" panose="02020603050405020304" pitchFamily="18" charset="0"/>
              <a:sym typeface="WenYue GuDianMingChaoTi (Non-C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2FA429-D032-EA88-BD46-1B913D7BA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860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C0F16C-9548-ADAE-6AFD-9ABE5AD42BF9}"/>
              </a:ext>
            </a:extLst>
          </p:cNvPr>
          <p:cNvSpPr txBox="1"/>
          <p:nvPr/>
        </p:nvSpPr>
        <p:spPr>
          <a:xfrm>
            <a:off x="5355771" y="513184"/>
            <a:ext cx="4534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2. Hai câu thực</a:t>
            </a:r>
            <a:endParaRPr lang="en-VU" sz="3200" b="1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6124D9-43AE-C28B-7EDA-39D89D5B05E7}"/>
              </a:ext>
            </a:extLst>
          </p:cNvPr>
          <p:cNvSpPr txBox="1"/>
          <p:nvPr/>
        </p:nvSpPr>
        <p:spPr>
          <a:xfrm>
            <a:off x="5355771" y="1097959"/>
            <a:ext cx="6335486" cy="2623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lnSpc>
                <a:spcPct val="300000"/>
              </a:lnSpc>
            </a:pPr>
            <a:r>
              <a:rPr lang="en-US" altLang="zh-CN" sz="2800" i="1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Chén</a:t>
            </a:r>
            <a:r>
              <a:rPr lang="en-US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rượu</a:t>
            </a:r>
            <a:r>
              <a:rPr lang="en-US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hương</a:t>
            </a:r>
            <a:r>
              <a:rPr lang="en-US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vi-VN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đưa /</a:t>
            </a:r>
            <a:r>
              <a:rPr lang="en-US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say</a:t>
            </a:r>
            <a:r>
              <a:rPr lang="en-US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lại</a:t>
            </a:r>
            <a:r>
              <a:rPr lang="en-US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vi-VN" altLang="zh-C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tỉnh</a:t>
            </a:r>
            <a:r>
              <a:rPr lang="vi-VN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,</a:t>
            </a:r>
            <a:endParaRPr lang="en-US" altLang="zh-CN" sz="2800" i="1" dirty="0">
              <a:latin typeface="Times New Roman" panose="02020603050405020304" pitchFamily="18" charset="0"/>
              <a:ea typeface="文悦古典明朝体 (非商业使用) W5"/>
              <a:cs typeface="Times New Roman" panose="02020603050405020304" pitchFamily="18" charset="0"/>
              <a:sym typeface="WenYue GuDianMingChaoTi (Non-Co"/>
            </a:endParaRPr>
          </a:p>
          <a:p>
            <a:pPr algn="just" eaLnBrk="1" hangingPunct="1">
              <a:lnSpc>
                <a:spcPct val="300000"/>
              </a:lnSpc>
            </a:pPr>
            <a:r>
              <a:rPr lang="en-US" altLang="zh-CN" sz="2800" i="1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Vầng</a:t>
            </a:r>
            <a:r>
              <a:rPr lang="en-US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trăng</a:t>
            </a:r>
            <a:r>
              <a:rPr lang="en-US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bóng</a:t>
            </a:r>
            <a:r>
              <a:rPr lang="en-US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xế</a:t>
            </a:r>
            <a:r>
              <a:rPr lang="en-US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,</a:t>
            </a:r>
            <a:r>
              <a:rPr lang="vi-VN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/</a:t>
            </a:r>
            <a:r>
              <a:rPr lang="en-US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khuyết</a:t>
            </a:r>
            <a:r>
              <a:rPr lang="en-US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chưa</a:t>
            </a:r>
            <a:r>
              <a:rPr lang="en-US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tròn</a:t>
            </a:r>
            <a:r>
              <a:rPr lang="en-US" altLang="zh-CN" sz="2800" i="1" dirty="0">
                <a:latin typeface="Times New Roman" panose="02020603050405020304" pitchFamily="18" charset="0"/>
                <a:ea typeface="文悦古典明朝体 (非商业使用) W5"/>
                <a:cs typeface="Times New Roman" panose="02020603050405020304" pitchFamily="18" charset="0"/>
                <a:sym typeface="WenYue GuDianMingChaoTi (Non-Co"/>
              </a:rPr>
              <a:t>.</a:t>
            </a:r>
          </a:p>
        </p:txBody>
      </p:sp>
      <p:pic>
        <p:nvPicPr>
          <p:cNvPr id="1026" name="Picture 2" descr="Rót Rượu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EA57E419-3345-D435-DB80-0C065EF3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056" r="93889">
                        <a14:foregroundMark x1="8333" y1="62222" x2="8611" y2="66389"/>
                        <a14:foregroundMark x1="88889" y1="26667" x2="93889" y2="3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679" y="4919896"/>
            <a:ext cx="2038346" cy="203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Curved Right 5">
            <a:extLst>
              <a:ext uri="{FF2B5EF4-FFF2-40B4-BE49-F238E27FC236}">
                <a16:creationId xmlns:a16="http://schemas.microsoft.com/office/drawing/2014/main" id="{C3898051-4F59-E69C-D292-C0DFEEAB947D}"/>
              </a:ext>
            </a:extLst>
          </p:cNvPr>
          <p:cNvSpPr/>
          <p:nvPr/>
        </p:nvSpPr>
        <p:spPr>
          <a:xfrm rot="20513977">
            <a:off x="8957388" y="2332653"/>
            <a:ext cx="205273" cy="51318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U">
              <a:solidFill>
                <a:schemeClr val="tx1"/>
              </a:solidFill>
            </a:endParaRPr>
          </a:p>
        </p:txBody>
      </p:sp>
      <p:sp>
        <p:nvSpPr>
          <p:cNvPr id="7" name="Arrow: Curved Left 6">
            <a:extLst>
              <a:ext uri="{FF2B5EF4-FFF2-40B4-BE49-F238E27FC236}">
                <a16:creationId xmlns:a16="http://schemas.microsoft.com/office/drawing/2014/main" id="{2FAC8163-951B-A107-177C-2EA458C508A5}"/>
              </a:ext>
            </a:extLst>
          </p:cNvPr>
          <p:cNvSpPr/>
          <p:nvPr/>
        </p:nvSpPr>
        <p:spPr>
          <a:xfrm rot="770859">
            <a:off x="10069679" y="2313463"/>
            <a:ext cx="259309" cy="55156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U">
              <a:solidFill>
                <a:schemeClr val="tx1"/>
              </a:solidFill>
            </a:endParaRPr>
          </a:p>
        </p:txBody>
      </p:sp>
      <p:sp>
        <p:nvSpPr>
          <p:cNvPr id="8" name="Arrow: Left-Right 7">
            <a:extLst>
              <a:ext uri="{FF2B5EF4-FFF2-40B4-BE49-F238E27FC236}">
                <a16:creationId xmlns:a16="http://schemas.microsoft.com/office/drawing/2014/main" id="{DA39BAF0-6543-A197-2BE6-5CE2C2797117}"/>
              </a:ext>
            </a:extLst>
          </p:cNvPr>
          <p:cNvSpPr/>
          <p:nvPr/>
        </p:nvSpPr>
        <p:spPr>
          <a:xfrm>
            <a:off x="9237301" y="2449651"/>
            <a:ext cx="774301" cy="29627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U"/>
          </a:p>
        </p:txBody>
      </p:sp>
      <p:sp>
        <p:nvSpPr>
          <p:cNvPr id="9" name="Arrow: Curved Right 8">
            <a:extLst>
              <a:ext uri="{FF2B5EF4-FFF2-40B4-BE49-F238E27FC236}">
                <a16:creationId xmlns:a16="http://schemas.microsoft.com/office/drawing/2014/main" id="{10C35BAE-861B-8C77-F90C-DB8E470993DC}"/>
              </a:ext>
            </a:extLst>
          </p:cNvPr>
          <p:cNvSpPr/>
          <p:nvPr/>
        </p:nvSpPr>
        <p:spPr>
          <a:xfrm rot="20513977">
            <a:off x="9283949" y="3684345"/>
            <a:ext cx="205273" cy="51318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U">
              <a:solidFill>
                <a:schemeClr val="tx1"/>
              </a:solidFill>
            </a:endParaRPr>
          </a:p>
        </p:txBody>
      </p:sp>
      <p:sp>
        <p:nvSpPr>
          <p:cNvPr id="10" name="Arrow: Curved Left 9">
            <a:extLst>
              <a:ext uri="{FF2B5EF4-FFF2-40B4-BE49-F238E27FC236}">
                <a16:creationId xmlns:a16="http://schemas.microsoft.com/office/drawing/2014/main" id="{6F11950E-E298-3000-F1DC-CF9F988BD70E}"/>
              </a:ext>
            </a:extLst>
          </p:cNvPr>
          <p:cNvSpPr/>
          <p:nvPr/>
        </p:nvSpPr>
        <p:spPr>
          <a:xfrm rot="770859">
            <a:off x="10396240" y="3665155"/>
            <a:ext cx="259309" cy="55156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U">
              <a:solidFill>
                <a:schemeClr val="tx1"/>
              </a:solidFill>
            </a:endParaRPr>
          </a:p>
        </p:txBody>
      </p:sp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8528B18E-F43C-60B5-7DCC-EFAE60134D84}"/>
              </a:ext>
            </a:extLst>
          </p:cNvPr>
          <p:cNvSpPr/>
          <p:nvPr/>
        </p:nvSpPr>
        <p:spPr>
          <a:xfrm>
            <a:off x="9563862" y="3801343"/>
            <a:ext cx="774301" cy="29627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U"/>
          </a:p>
        </p:txBody>
      </p:sp>
      <p:sp>
        <p:nvSpPr>
          <p:cNvPr id="12" name="Star: 7 Points 11">
            <a:extLst>
              <a:ext uri="{FF2B5EF4-FFF2-40B4-BE49-F238E27FC236}">
                <a16:creationId xmlns:a16="http://schemas.microsoft.com/office/drawing/2014/main" id="{01ED793C-BD45-5C27-4198-DFF691861D10}"/>
              </a:ext>
            </a:extLst>
          </p:cNvPr>
          <p:cNvSpPr/>
          <p:nvPr/>
        </p:nvSpPr>
        <p:spPr>
          <a:xfrm>
            <a:off x="7053943" y="4338735"/>
            <a:ext cx="2038346" cy="1558212"/>
          </a:xfrm>
          <a:prstGeom prst="star7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chemeClr val="tx1"/>
                </a:solidFill>
              </a:rPr>
              <a:t>Phép đối</a:t>
            </a:r>
            <a:endParaRPr lang="en-V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43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C47350-CB05-825D-7117-3B434DF6BE2E}"/>
              </a:ext>
            </a:extLst>
          </p:cNvPr>
          <p:cNvSpPr/>
          <p:nvPr/>
        </p:nvSpPr>
        <p:spPr>
          <a:xfrm>
            <a:off x="218661" y="178905"/>
            <a:ext cx="11787809" cy="6500192"/>
          </a:xfrm>
          <a:prstGeom prst="rect">
            <a:avLst/>
          </a:prstGeom>
          <a:solidFill>
            <a:schemeClr val="accent2">
              <a:lumMod val="20000"/>
              <a:lumOff val="80000"/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U" dirty="0"/>
          </a:p>
        </p:txBody>
      </p:sp>
      <p:sp>
        <p:nvSpPr>
          <p:cNvPr id="3" name="Google Shape;204;p18">
            <a:extLst>
              <a:ext uri="{FF2B5EF4-FFF2-40B4-BE49-F238E27FC236}">
                <a16:creationId xmlns:a16="http://schemas.microsoft.com/office/drawing/2014/main" id="{9B8BAF1D-AB42-4407-1592-4E5A84FE61C3}"/>
              </a:ext>
            </a:extLst>
          </p:cNvPr>
          <p:cNvSpPr/>
          <p:nvPr/>
        </p:nvSpPr>
        <p:spPr>
          <a:xfrm>
            <a:off x="5717715" y="1568504"/>
            <a:ext cx="65074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err="1">
                <a:latin typeface="Times New Roman"/>
                <a:ea typeface="Times New Roman"/>
                <a:cs typeface="Times New Roman"/>
                <a:sym typeface="Times New Roman"/>
              </a:rPr>
              <a:t>Vầng</a:t>
            </a:r>
            <a:r>
              <a:rPr lang="en-US" sz="2800" b="1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latin typeface="Times New Roman"/>
                <a:ea typeface="Times New Roman"/>
                <a:cs typeface="Times New Roman"/>
                <a:sym typeface="Times New Roman"/>
              </a:rPr>
              <a:t>trăng</a:t>
            </a:r>
            <a:r>
              <a:rPr lang="en-US" sz="2800" b="1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800" b="1" i="0" u="none" strike="noStrike" cap="none" dirty="0" err="1">
                <a:latin typeface="Times New Roman"/>
                <a:ea typeface="Times New Roman"/>
                <a:cs typeface="Times New Roman"/>
                <a:sym typeface="Times New Roman"/>
              </a:rPr>
              <a:t>bóng</a:t>
            </a:r>
            <a:r>
              <a:rPr lang="en-US" sz="2800" b="1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latin typeface="Times New Roman"/>
                <a:ea typeface="Times New Roman"/>
                <a:cs typeface="Times New Roman"/>
                <a:sym typeface="Times New Roman"/>
              </a:rPr>
              <a:t>xế</a:t>
            </a:r>
            <a:r>
              <a:rPr lang="en-US" sz="2800" b="1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lang="en-US" sz="2800" b="1" i="0" u="none" strike="noStrike" cap="none" dirty="0" err="1">
                <a:latin typeface="Times New Roman"/>
                <a:ea typeface="Times New Roman"/>
                <a:cs typeface="Times New Roman"/>
                <a:sym typeface="Times New Roman"/>
              </a:rPr>
              <a:t>khuyết</a:t>
            </a:r>
            <a:r>
              <a:rPr lang="en-US" sz="2800" b="1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latin typeface="Times New Roman"/>
                <a:ea typeface="Times New Roman"/>
                <a:cs typeface="Times New Roman"/>
                <a:sym typeface="Times New Roman"/>
              </a:rPr>
              <a:t>chưa</a:t>
            </a:r>
            <a:r>
              <a:rPr lang="en-US" sz="2800" b="1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latin typeface="Times New Roman"/>
                <a:ea typeface="Times New Roman"/>
                <a:cs typeface="Times New Roman"/>
                <a:sym typeface="Times New Roman"/>
              </a:rPr>
              <a:t>tròn</a:t>
            </a:r>
            <a:r>
              <a:rPr lang="en-US" sz="2800" b="1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/>
          </a:p>
        </p:txBody>
      </p:sp>
      <p:sp>
        <p:nvSpPr>
          <p:cNvPr id="4" name="Google Shape;205;p18">
            <a:extLst>
              <a:ext uri="{FF2B5EF4-FFF2-40B4-BE49-F238E27FC236}">
                <a16:creationId xmlns:a16="http://schemas.microsoft.com/office/drawing/2014/main" id="{9ED0795C-A757-6109-D2B3-02F96F0079B6}"/>
              </a:ext>
            </a:extLst>
          </p:cNvPr>
          <p:cNvSpPr/>
          <p:nvPr/>
        </p:nvSpPr>
        <p:spPr>
          <a:xfrm>
            <a:off x="5831935" y="2794423"/>
            <a:ext cx="127635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err="1"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endParaRPr dirty="0"/>
          </a:p>
        </p:txBody>
      </p:sp>
      <p:sp>
        <p:nvSpPr>
          <p:cNvPr id="5" name="Google Shape;206;p18">
            <a:extLst>
              <a:ext uri="{FF2B5EF4-FFF2-40B4-BE49-F238E27FC236}">
                <a16:creationId xmlns:a16="http://schemas.microsoft.com/office/drawing/2014/main" id="{447F2BF1-F66D-44FF-8AE0-F7C60ED4137D}"/>
              </a:ext>
            </a:extLst>
          </p:cNvPr>
          <p:cNvSpPr/>
          <p:nvPr/>
        </p:nvSpPr>
        <p:spPr>
          <a:xfrm>
            <a:off x="6289215" y="2140004"/>
            <a:ext cx="228600" cy="571500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07;p18">
            <a:extLst>
              <a:ext uri="{FF2B5EF4-FFF2-40B4-BE49-F238E27FC236}">
                <a16:creationId xmlns:a16="http://schemas.microsoft.com/office/drawing/2014/main" id="{DB072419-9DF6-216B-0FA2-F4C712E0578A}"/>
              </a:ext>
            </a:extLst>
          </p:cNvPr>
          <p:cNvSpPr/>
          <p:nvPr/>
        </p:nvSpPr>
        <p:spPr>
          <a:xfrm>
            <a:off x="7581332" y="2800137"/>
            <a:ext cx="176540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err="1">
                <a:latin typeface="Times New Roman"/>
                <a:ea typeface="Times New Roman"/>
                <a:cs typeface="Times New Roman"/>
                <a:sym typeface="Times New Roman"/>
              </a:rPr>
              <a:t>Sắp</a:t>
            </a:r>
            <a:r>
              <a:rPr lang="en-US" sz="2800" b="1" i="0" u="none" strike="noStrike" cap="none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latin typeface="Times New Roman"/>
                <a:ea typeface="Times New Roman"/>
                <a:cs typeface="Times New Roman"/>
                <a:sym typeface="Times New Roman"/>
              </a:rPr>
              <a:t>tàn</a:t>
            </a:r>
            <a:endParaRPr sz="2800" b="1" i="0" u="none" strike="noStrike" cap="none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208;p18">
            <a:extLst>
              <a:ext uri="{FF2B5EF4-FFF2-40B4-BE49-F238E27FC236}">
                <a16:creationId xmlns:a16="http://schemas.microsoft.com/office/drawing/2014/main" id="{53276678-65CB-573D-5181-04C747401451}"/>
              </a:ext>
            </a:extLst>
          </p:cNvPr>
          <p:cNvSpPr/>
          <p:nvPr/>
        </p:nvSpPr>
        <p:spPr>
          <a:xfrm>
            <a:off x="9314522" y="2765979"/>
            <a:ext cx="271452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Không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trọn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vẹn</a:t>
            </a:r>
            <a:endParaRPr sz="2800" b="1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209;p18">
            <a:extLst>
              <a:ext uri="{FF2B5EF4-FFF2-40B4-BE49-F238E27FC236}">
                <a16:creationId xmlns:a16="http://schemas.microsoft.com/office/drawing/2014/main" id="{B746D89C-C634-F0F3-E674-79E29EFFA984}"/>
              </a:ext>
            </a:extLst>
          </p:cNvPr>
          <p:cNvSpPr/>
          <p:nvPr/>
        </p:nvSpPr>
        <p:spPr>
          <a:xfrm>
            <a:off x="8089440" y="2107143"/>
            <a:ext cx="228600" cy="514350"/>
          </a:xfrm>
          <a:prstGeom prst="downArrow">
            <a:avLst>
              <a:gd name="adj1" fmla="val 50000"/>
              <a:gd name="adj2" fmla="val 5625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211;p18">
            <a:extLst>
              <a:ext uri="{FF2B5EF4-FFF2-40B4-BE49-F238E27FC236}">
                <a16:creationId xmlns:a16="http://schemas.microsoft.com/office/drawing/2014/main" id="{518BC43F-15D6-10FA-01D7-3C7AD91A8021}"/>
              </a:ext>
            </a:extLst>
          </p:cNvPr>
          <p:cNvSpPr/>
          <p:nvPr/>
        </p:nvSpPr>
        <p:spPr>
          <a:xfrm rot="5400000">
            <a:off x="8310872" y="1361128"/>
            <a:ext cx="627907" cy="4735656"/>
          </a:xfrm>
          <a:prstGeom prst="rightBrace">
            <a:avLst>
              <a:gd name="adj1" fmla="val 122222"/>
              <a:gd name="adj2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212;p18">
            <a:extLst>
              <a:ext uri="{FF2B5EF4-FFF2-40B4-BE49-F238E27FC236}">
                <a16:creationId xmlns:a16="http://schemas.microsoft.com/office/drawing/2014/main" id="{9C9EE5BD-B56F-7A50-93FB-27FCCC2C65B3}"/>
              </a:ext>
            </a:extLst>
          </p:cNvPr>
          <p:cNvSpPr/>
          <p:nvPr/>
        </p:nvSpPr>
        <p:spPr>
          <a:xfrm>
            <a:off x="7023938" y="4112516"/>
            <a:ext cx="345558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Sự dang dở</a:t>
            </a:r>
            <a:endParaRPr sz="2000" dirty="0">
              <a:solidFill>
                <a:srgbClr val="C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BB0234-9EB8-2D95-43F0-E88BD1E52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8606" cy="6858000"/>
          </a:xfrm>
          <a:prstGeom prst="rect">
            <a:avLst/>
          </a:prstGeom>
        </p:spPr>
      </p:pic>
      <p:sp>
        <p:nvSpPr>
          <p:cNvPr id="12" name="Google Shape;209;p18">
            <a:extLst>
              <a:ext uri="{FF2B5EF4-FFF2-40B4-BE49-F238E27FC236}">
                <a16:creationId xmlns:a16="http://schemas.microsoft.com/office/drawing/2014/main" id="{81C6D5B8-ACC5-51A0-B2B5-1E870520BAD5}"/>
              </a:ext>
            </a:extLst>
          </p:cNvPr>
          <p:cNvSpPr/>
          <p:nvPr/>
        </p:nvSpPr>
        <p:spPr>
          <a:xfrm>
            <a:off x="10489740" y="2107143"/>
            <a:ext cx="228600" cy="514350"/>
          </a:xfrm>
          <a:prstGeom prst="downArrow">
            <a:avLst>
              <a:gd name="adj1" fmla="val 50000"/>
              <a:gd name="adj2" fmla="val 5625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492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/>
      <p:bldP spid="7" grpId="0"/>
      <p:bldP spid="8" grpId="0" animBg="1"/>
      <p:bldP spid="9" grpId="0" animBg="1"/>
      <p:bldP spid="10" grpId="0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C47350-CB05-825D-7117-3B434DF6BE2E}"/>
              </a:ext>
            </a:extLst>
          </p:cNvPr>
          <p:cNvSpPr/>
          <p:nvPr/>
        </p:nvSpPr>
        <p:spPr>
          <a:xfrm>
            <a:off x="437941" y="178904"/>
            <a:ext cx="11787809" cy="6500192"/>
          </a:xfrm>
          <a:prstGeom prst="rect">
            <a:avLst/>
          </a:prstGeom>
          <a:solidFill>
            <a:schemeClr val="accent2">
              <a:lumMod val="20000"/>
              <a:lumOff val="80000"/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F26569-9ED9-8C3F-24F8-DEEBFA280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860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B2DFDF-9B67-325D-EF1C-F604D5B6C0A0}"/>
              </a:ext>
            </a:extLst>
          </p:cNvPr>
          <p:cNvSpPr txBox="1"/>
          <p:nvPr/>
        </p:nvSpPr>
        <p:spPr>
          <a:xfrm>
            <a:off x="5076057" y="334281"/>
            <a:ext cx="4534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2. Hai câu thực</a:t>
            </a:r>
            <a:endParaRPr lang="en-VU" sz="3200" b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BF3B9F-0F6C-130B-EE84-B7DA08C3C6D7}"/>
              </a:ext>
            </a:extLst>
          </p:cNvPr>
          <p:cNvSpPr txBox="1"/>
          <p:nvPr/>
        </p:nvSpPr>
        <p:spPr>
          <a:xfrm>
            <a:off x="5286547" y="815003"/>
            <a:ext cx="64605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rượu để giải sầu nhưng càng uống càng tỉnh: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quẩn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0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BD3C3E-ED2F-704F-01F6-8B7B9D9CC9C4}"/>
              </a:ext>
            </a:extLst>
          </p:cNvPr>
          <p:cNvSpPr txBox="1"/>
          <p:nvPr/>
        </p:nvSpPr>
        <p:spPr>
          <a:xfrm>
            <a:off x="5306910" y="3121147"/>
            <a:ext cx="64605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nl-N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Ngắm vầng trăng thì: </a:t>
            </a:r>
            <a:endParaRPr lang="vi-VN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nl-N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răng sắp tàn </a:t>
            </a:r>
            <a:r>
              <a:rPr lang="nl-NL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(bóng xế)</a:t>
            </a:r>
            <a:r>
              <a:rPr lang="nl-N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mà vẫn </a:t>
            </a:r>
            <a:r>
              <a:rPr lang="nl-NL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khuyết chưa trò</a:t>
            </a:r>
            <a:r>
              <a:rPr lang="vi-VN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nl-N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răng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nl-N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 sĩ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có sự tương đồng</a:t>
            </a:r>
            <a:r>
              <a:rPr lang="nl-N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thiếu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hụt, dang dở, </a:t>
            </a:r>
            <a:r>
              <a:rPr lang="nl-N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lẻ loi.  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5ABFF2F-506A-023E-A833-CE15B29741D6}"/>
              </a:ext>
            </a:extLst>
          </p:cNvPr>
          <p:cNvSpPr/>
          <p:nvPr/>
        </p:nvSpPr>
        <p:spPr>
          <a:xfrm>
            <a:off x="5425476" y="5099896"/>
            <a:ext cx="6683915" cy="151397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b="0" i="0" dirty="0">
                <a:solidFill>
                  <a:schemeClr val="tx1"/>
                </a:solidFill>
                <a:effectLst/>
                <a:latin typeface="OpenSans"/>
              </a:rPr>
              <a:t>Hai câu thơ đã diễn tả thực</a:t>
            </a:r>
            <a:r>
              <a:rPr lang="vi-VN" sz="2700" kern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cảnh éo le, chua chát của chủ thể trữ tình: </a:t>
            </a:r>
            <a:r>
              <a:rPr lang="vi-VN" sz="2700" b="1" i="1" kern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Tuổi xuân trôi qua mà tình duyên không được trọn vẹn.</a:t>
            </a:r>
            <a:r>
              <a:rPr lang="vi-VN" sz="2700" b="0" i="0" dirty="0">
                <a:solidFill>
                  <a:schemeClr val="tx1"/>
                </a:solidFill>
                <a:effectLst/>
                <a:latin typeface="OpenSans"/>
              </a:rPr>
              <a:t> </a:t>
            </a:r>
            <a:endParaRPr lang="en-US" sz="2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15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C47350-CB05-825D-7117-3B434DF6BE2E}"/>
              </a:ext>
            </a:extLst>
          </p:cNvPr>
          <p:cNvSpPr/>
          <p:nvPr/>
        </p:nvSpPr>
        <p:spPr>
          <a:xfrm>
            <a:off x="125043" y="178905"/>
            <a:ext cx="11881427" cy="6500192"/>
          </a:xfrm>
          <a:prstGeom prst="rect">
            <a:avLst/>
          </a:prstGeom>
          <a:solidFill>
            <a:schemeClr val="accent2">
              <a:lumMod val="20000"/>
              <a:lumOff val="80000"/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B2DFDF-9B67-325D-EF1C-F604D5B6C0A0}"/>
              </a:ext>
            </a:extLst>
          </p:cNvPr>
          <p:cNvSpPr txBox="1"/>
          <p:nvPr/>
        </p:nvSpPr>
        <p:spPr>
          <a:xfrm>
            <a:off x="-39852" y="354400"/>
            <a:ext cx="4534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+mj-lt"/>
              </a:rPr>
              <a:t>3. Hai câu luận</a:t>
            </a:r>
            <a:endParaRPr lang="en-VU" sz="3200" b="1" dirty="0">
              <a:latin typeface="+mj-lt"/>
            </a:endParaRPr>
          </a:p>
        </p:txBody>
      </p:sp>
      <p:sp>
        <p:nvSpPr>
          <p:cNvPr id="8" name="AutoShape 2" descr="Cloud icon Vector Art Stock Images | Depositphotos">
            <a:extLst>
              <a:ext uri="{FF2B5EF4-FFF2-40B4-BE49-F238E27FC236}">
                <a16:creationId xmlns:a16="http://schemas.microsoft.com/office/drawing/2014/main" id="{5D35BA51-E6FC-663E-BF80-0EDF16F8A3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C4143B-52BC-E053-B17E-E162C6759A64}"/>
              </a:ext>
            </a:extLst>
          </p:cNvPr>
          <p:cNvSpPr/>
          <p:nvPr/>
        </p:nvSpPr>
        <p:spPr>
          <a:xfrm>
            <a:off x="4773806" y="138621"/>
            <a:ext cx="6753630" cy="167840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32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Xiên ngang mặt đất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rêu từng đám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Đâm toạc chân mây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đá mấy hòn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vi-VN" sz="6000" b="1" i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0E7E78-348B-EC11-BF87-461F63620764}"/>
              </a:ext>
            </a:extLst>
          </p:cNvPr>
          <p:cNvCxnSpPr/>
          <p:nvPr/>
        </p:nvCxnSpPr>
        <p:spPr>
          <a:xfrm>
            <a:off x="5415990" y="580622"/>
            <a:ext cx="1992279" cy="0"/>
          </a:xfrm>
          <a:prstGeom prst="line">
            <a:avLst/>
          </a:prstGeom>
          <a:noFill/>
          <a:ln w="63500" cap="flat" cmpd="sng" algn="ctr">
            <a:solidFill>
              <a:srgbClr val="FF0066"/>
            </a:solidFill>
            <a:prstDash val="solid"/>
            <a:miter lim="800000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E174B79-C20F-9387-D4F2-B1DD38698E81}"/>
              </a:ext>
            </a:extLst>
          </p:cNvPr>
          <p:cNvCxnSpPr/>
          <p:nvPr/>
        </p:nvCxnSpPr>
        <p:spPr>
          <a:xfrm>
            <a:off x="8888399" y="580622"/>
            <a:ext cx="539645" cy="0"/>
          </a:xfrm>
          <a:prstGeom prst="line">
            <a:avLst/>
          </a:prstGeom>
          <a:noFill/>
          <a:ln w="63500" cap="flat" cmpd="sng" algn="ctr">
            <a:solidFill>
              <a:srgbClr val="FF0066"/>
            </a:solidFill>
            <a:prstDash val="solid"/>
            <a:miter lim="800000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19A06FF-BAC2-6CE0-81AF-5643EB173634}"/>
              </a:ext>
            </a:extLst>
          </p:cNvPr>
          <p:cNvCxnSpPr/>
          <p:nvPr/>
        </p:nvCxnSpPr>
        <p:spPr>
          <a:xfrm>
            <a:off x="5415990" y="1186776"/>
            <a:ext cx="1618937" cy="0"/>
          </a:xfrm>
          <a:prstGeom prst="line">
            <a:avLst/>
          </a:prstGeom>
          <a:noFill/>
          <a:ln w="63500" cap="flat" cmpd="sng" algn="ctr">
            <a:solidFill>
              <a:srgbClr val="FF0066"/>
            </a:solidFill>
            <a:prstDash val="solid"/>
            <a:miter lim="800000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F9C777E-F0D1-335E-1B7A-03C058162180}"/>
              </a:ext>
            </a:extLst>
          </p:cNvPr>
          <p:cNvCxnSpPr/>
          <p:nvPr/>
        </p:nvCxnSpPr>
        <p:spPr>
          <a:xfrm>
            <a:off x="8984071" y="1154753"/>
            <a:ext cx="563896" cy="0"/>
          </a:xfrm>
          <a:prstGeom prst="line">
            <a:avLst/>
          </a:prstGeom>
          <a:noFill/>
          <a:ln w="63500" cap="flat" cmpd="sng" algn="ctr">
            <a:solidFill>
              <a:srgbClr val="FF0066"/>
            </a:solidFill>
            <a:prstDash val="solid"/>
            <a:miter lim="800000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CC56424-9AF3-403F-C0B0-3D0244D2D2E3}"/>
              </a:ext>
            </a:extLst>
          </p:cNvPr>
          <p:cNvSpPr txBox="1"/>
          <p:nvPr/>
        </p:nvSpPr>
        <p:spPr>
          <a:xfrm>
            <a:off x="632147" y="1370354"/>
            <a:ext cx="93226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=&gt;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nhỏ bé, hèn mọn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mảnh mai, yếu ớt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D4762E4-6D65-8530-8A87-19C445474218}"/>
              </a:ext>
            </a:extLst>
          </p:cNvPr>
          <p:cNvSpPr txBox="1"/>
          <p:nvPr/>
        </p:nvSpPr>
        <p:spPr>
          <a:xfrm>
            <a:off x="658445" y="2262724"/>
            <a:ext cx="9928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ộng từ mạnh + đảo 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8773FBF-3C4B-CE0E-49DE-CC3CDB7F53F6}"/>
              </a:ext>
            </a:extLst>
          </p:cNvPr>
          <p:cNvSpPr/>
          <p:nvPr/>
        </p:nvSpPr>
        <p:spPr>
          <a:xfrm>
            <a:off x="2518355" y="2881180"/>
            <a:ext cx="38250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vi-VN" sz="2800" dirty="0">
                <a:latin typeface="Times New Roman"/>
              </a:rPr>
              <a:t>Xiên ngang </a:t>
            </a:r>
            <a:r>
              <a:rPr lang="vi-VN" sz="2800" dirty="0">
                <a:solidFill>
                  <a:srgbClr val="FF0000"/>
                </a:solidFill>
                <a:latin typeface="Times New Roman"/>
              </a:rPr>
              <a:t>&gt;&lt;</a:t>
            </a:r>
            <a:r>
              <a:rPr lang="vi-VN" sz="2800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vi-VN" sz="2800" dirty="0">
                <a:latin typeface="Times New Roman"/>
              </a:rPr>
              <a:t>đâm toạc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332D65-06A1-9ECE-5BD1-8D9E3A92F7BB}"/>
              </a:ext>
            </a:extLst>
          </p:cNvPr>
          <p:cNvSpPr txBox="1"/>
          <p:nvPr/>
        </p:nvSpPr>
        <p:spPr>
          <a:xfrm>
            <a:off x="3036391" y="3289463"/>
            <a:ext cx="6121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Mặt đất </a:t>
            </a:r>
            <a:r>
              <a:rPr lang="vi-VN" sz="2800" dirty="0">
                <a:solidFill>
                  <a:srgbClr val="FF0000"/>
                </a:solidFill>
                <a:latin typeface="Times New Roman"/>
              </a:rPr>
              <a:t>&gt;&lt; 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>chân mây</a:t>
            </a:r>
            <a:endParaRPr lang="en-US" sz="2800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08B1A3-D8F3-D0FB-E606-E7923EDDD5E8}"/>
              </a:ext>
            </a:extLst>
          </p:cNvPr>
          <p:cNvSpPr txBox="1"/>
          <p:nvPr/>
        </p:nvSpPr>
        <p:spPr>
          <a:xfrm>
            <a:off x="2163306" y="3774798"/>
            <a:ext cx="8423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Rêu từng đám </a:t>
            </a:r>
            <a:r>
              <a:rPr lang="vi-VN" sz="2800" dirty="0">
                <a:solidFill>
                  <a:srgbClr val="FF0000"/>
                </a:solidFill>
                <a:latin typeface="Times New Roman"/>
              </a:rPr>
              <a:t>&gt;&lt;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> đá mấy hòn</a:t>
            </a:r>
            <a:endParaRPr lang="en-US" sz="2800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C0E7691-976B-EBF8-98F5-C97BA5B43A76}"/>
              </a:ext>
            </a:extLst>
          </p:cNvPr>
          <p:cNvSpPr/>
          <p:nvPr/>
        </p:nvSpPr>
        <p:spPr>
          <a:xfrm>
            <a:off x="658444" y="4232031"/>
            <a:ext cx="86048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Courier New" panose="02070309020205020404" pitchFamily="49" charset="0"/>
              <a:buChar char="o"/>
              <a:tabLst>
                <a:tab pos="857250" algn="l"/>
              </a:tabLs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chọc thủng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thoát khỏi số phận mà tạo hoá đã sắp 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8361C60-83F3-0A6F-6695-0CD3AD1FBE6B}"/>
              </a:ext>
            </a:extLst>
          </p:cNvPr>
          <p:cNvSpPr/>
          <p:nvPr/>
        </p:nvSpPr>
        <p:spPr>
          <a:xfrm>
            <a:off x="454500" y="5636272"/>
            <a:ext cx="11222511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just">
              <a:tabLst>
                <a:tab pos="857250" algn="l"/>
              </a:tabLs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hong cách thơ độc đáo, táo bạo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484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27" grpId="0"/>
      <p:bldP spid="29" grpId="0"/>
      <p:bldP spid="30" grpId="0"/>
      <p:bldP spid="31" grpId="0"/>
      <p:bldP spid="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C47350-CB05-825D-7117-3B434DF6BE2E}"/>
              </a:ext>
            </a:extLst>
          </p:cNvPr>
          <p:cNvSpPr/>
          <p:nvPr/>
        </p:nvSpPr>
        <p:spPr>
          <a:xfrm>
            <a:off x="202095" y="178904"/>
            <a:ext cx="11787809" cy="6500192"/>
          </a:xfrm>
          <a:prstGeom prst="rect">
            <a:avLst/>
          </a:prstGeom>
          <a:solidFill>
            <a:schemeClr val="accent2">
              <a:lumMod val="20000"/>
              <a:lumOff val="80000"/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B2DFDF-9B67-325D-EF1C-F604D5B6C0A0}"/>
              </a:ext>
            </a:extLst>
          </p:cNvPr>
          <p:cNvSpPr txBox="1"/>
          <p:nvPr/>
        </p:nvSpPr>
        <p:spPr>
          <a:xfrm>
            <a:off x="-226687" y="318513"/>
            <a:ext cx="4534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+mj-lt"/>
              </a:rPr>
              <a:t>4. Hai câu kết</a:t>
            </a:r>
            <a:endParaRPr lang="en-VU" sz="3200" b="1" dirty="0">
              <a:latin typeface="+mj-lt"/>
            </a:endParaRPr>
          </a:p>
        </p:txBody>
      </p:sp>
      <p:sp>
        <p:nvSpPr>
          <p:cNvPr id="8" name="AutoShape 2" descr="Cloud icon Vector Art Stock Images | Depositphotos">
            <a:extLst>
              <a:ext uri="{FF2B5EF4-FFF2-40B4-BE49-F238E27FC236}">
                <a16:creationId xmlns:a16="http://schemas.microsoft.com/office/drawing/2014/main" id="{5D35BA51-E6FC-663E-BF80-0EDF16F8A3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U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C2D4C6-A73A-C426-30A1-1966CC8125F0}"/>
              </a:ext>
            </a:extLst>
          </p:cNvPr>
          <p:cNvSpPr/>
          <p:nvPr/>
        </p:nvSpPr>
        <p:spPr>
          <a:xfrm>
            <a:off x="3344799" y="482889"/>
            <a:ext cx="7207108" cy="107721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Ngán nỗi xuân đi xuân lại lại,</a:t>
            </a:r>
            <a:br>
              <a:rPr lang="vi-VN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6038B64-3163-CEF3-302E-89BEE444073D}"/>
              </a:ext>
            </a:extLst>
          </p:cNvPr>
          <p:cNvCxnSpPr/>
          <p:nvPr/>
        </p:nvCxnSpPr>
        <p:spPr>
          <a:xfrm>
            <a:off x="3706994" y="1015229"/>
            <a:ext cx="911966" cy="6268"/>
          </a:xfrm>
          <a:prstGeom prst="line">
            <a:avLst/>
          </a:prstGeom>
          <a:noFill/>
          <a:ln w="63500" cap="flat" cmpd="sng" algn="ctr">
            <a:solidFill>
              <a:srgbClr val="FF0066"/>
            </a:solidFill>
            <a:prstDash val="solid"/>
            <a:miter lim="800000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EF89D0D-CE57-38A2-260B-41D861F22BA7}"/>
              </a:ext>
            </a:extLst>
          </p:cNvPr>
          <p:cNvCxnSpPr/>
          <p:nvPr/>
        </p:nvCxnSpPr>
        <p:spPr>
          <a:xfrm>
            <a:off x="5440207" y="983513"/>
            <a:ext cx="1115187" cy="0"/>
          </a:xfrm>
          <a:prstGeom prst="line">
            <a:avLst/>
          </a:prstGeom>
          <a:noFill/>
          <a:ln w="63500" cap="flat" cmpd="sng" algn="ctr">
            <a:solidFill>
              <a:srgbClr val="FF0066"/>
            </a:solidFill>
            <a:prstDash val="solid"/>
            <a:miter lim="800000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F2977B8-59D2-BDFB-58D1-9431070F00E7}"/>
              </a:ext>
            </a:extLst>
          </p:cNvPr>
          <p:cNvCxnSpPr/>
          <p:nvPr/>
        </p:nvCxnSpPr>
        <p:spPr>
          <a:xfrm>
            <a:off x="6904960" y="983513"/>
            <a:ext cx="539243" cy="0"/>
          </a:xfrm>
          <a:prstGeom prst="line">
            <a:avLst/>
          </a:prstGeom>
          <a:noFill/>
          <a:ln w="63500" cap="flat" cmpd="sng" algn="ctr">
            <a:solidFill>
              <a:srgbClr val="FF0066"/>
            </a:solidFill>
            <a:prstDash val="solid"/>
            <a:miter lim="800000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13536D1-B8A4-AA68-F736-116C4F488E3A}"/>
              </a:ext>
            </a:extLst>
          </p:cNvPr>
          <p:cNvCxnSpPr/>
          <p:nvPr/>
        </p:nvCxnSpPr>
        <p:spPr>
          <a:xfrm flipV="1">
            <a:off x="7701047" y="968404"/>
            <a:ext cx="488908" cy="15109"/>
          </a:xfrm>
          <a:prstGeom prst="line">
            <a:avLst/>
          </a:prstGeom>
          <a:noFill/>
          <a:ln w="63500" cap="flat" cmpd="sng" algn="ctr">
            <a:solidFill>
              <a:srgbClr val="FF0066"/>
            </a:solidFill>
            <a:prstDash val="solid"/>
            <a:miter lim="800000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584D7F0-389B-ACDA-8E95-E111D718A74A}"/>
              </a:ext>
            </a:extLst>
          </p:cNvPr>
          <p:cNvCxnSpPr/>
          <p:nvPr/>
        </p:nvCxnSpPr>
        <p:spPr>
          <a:xfrm flipV="1">
            <a:off x="8311541" y="968404"/>
            <a:ext cx="357264" cy="25029"/>
          </a:xfrm>
          <a:prstGeom prst="line">
            <a:avLst/>
          </a:prstGeom>
          <a:noFill/>
          <a:ln w="63500" cap="flat" cmpd="sng" algn="ctr">
            <a:solidFill>
              <a:srgbClr val="FF0066"/>
            </a:solidFill>
            <a:prstDash val="solid"/>
            <a:miter lim="800000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BAE9BB9-1419-6A83-0DEA-DCC61BB7CE5D}"/>
              </a:ext>
            </a:extLst>
          </p:cNvPr>
          <p:cNvSpPr txBox="1"/>
          <p:nvPr/>
        </p:nvSpPr>
        <p:spPr>
          <a:xfrm>
            <a:off x="3433871" y="1385241"/>
            <a:ext cx="6579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Ngán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ngán ngẩm, chán chường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E245B6-1CEF-BBEF-9776-6F4D5CAAE2AB}"/>
              </a:ext>
            </a:extLst>
          </p:cNvPr>
          <p:cNvSpPr txBox="1"/>
          <p:nvPr/>
        </p:nvSpPr>
        <p:spPr>
          <a:xfrm>
            <a:off x="3433871" y="2170085"/>
            <a:ext cx="2098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Left Brace 32">
            <a:extLst>
              <a:ext uri="{FF2B5EF4-FFF2-40B4-BE49-F238E27FC236}">
                <a16:creationId xmlns:a16="http://schemas.microsoft.com/office/drawing/2014/main" id="{FC1AFB48-5BBA-5741-27BB-7934A53C612F}"/>
              </a:ext>
            </a:extLst>
          </p:cNvPr>
          <p:cNvSpPr/>
          <p:nvPr/>
        </p:nvSpPr>
        <p:spPr>
          <a:xfrm>
            <a:off x="4912663" y="2172325"/>
            <a:ext cx="342696" cy="606486"/>
          </a:xfrm>
          <a:prstGeom prst="leftBrace">
            <a:avLst/>
          </a:prstGeom>
          <a:ln w="635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A835983-6673-5AC7-5208-915EE1751716}"/>
              </a:ext>
            </a:extLst>
          </p:cNvPr>
          <p:cNvSpPr txBox="1"/>
          <p:nvPr/>
        </p:nvSpPr>
        <p:spPr>
          <a:xfrm>
            <a:off x="5255360" y="1908475"/>
            <a:ext cx="2136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Mùa xuân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D3BB049-D23F-8E54-F4DC-84533CC3AE8E}"/>
              </a:ext>
            </a:extLst>
          </p:cNvPr>
          <p:cNvSpPr txBox="1"/>
          <p:nvPr/>
        </p:nvSpPr>
        <p:spPr>
          <a:xfrm>
            <a:off x="5255382" y="2517201"/>
            <a:ext cx="2600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 xuân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79F0BBA-F3F2-354F-F364-63E93CC24F3F}"/>
              </a:ext>
            </a:extLst>
          </p:cNvPr>
          <p:cNvSpPr txBox="1"/>
          <p:nvPr/>
        </p:nvSpPr>
        <p:spPr>
          <a:xfrm>
            <a:off x="3479709" y="3221511"/>
            <a:ext cx="1280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7" name="Left Brace 36">
            <a:extLst>
              <a:ext uri="{FF2B5EF4-FFF2-40B4-BE49-F238E27FC236}">
                <a16:creationId xmlns:a16="http://schemas.microsoft.com/office/drawing/2014/main" id="{4827B559-2DE3-8FDA-80CC-62C4E07D7456}"/>
              </a:ext>
            </a:extLst>
          </p:cNvPr>
          <p:cNvSpPr/>
          <p:nvPr/>
        </p:nvSpPr>
        <p:spPr>
          <a:xfrm>
            <a:off x="4741315" y="3225630"/>
            <a:ext cx="342696" cy="606486"/>
          </a:xfrm>
          <a:prstGeom prst="leftBrace">
            <a:avLst/>
          </a:prstGeom>
          <a:ln w="635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3ABD42B-EC08-517E-B9AE-6E64F2959181}"/>
              </a:ext>
            </a:extLst>
          </p:cNvPr>
          <p:cNvSpPr txBox="1"/>
          <p:nvPr/>
        </p:nvSpPr>
        <p:spPr>
          <a:xfrm>
            <a:off x="5084013" y="3005653"/>
            <a:ext cx="561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 từ: thêm một lần nữa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8AC60C1-0161-2BB8-43E8-55D2B7F103E0}"/>
              </a:ext>
            </a:extLst>
          </p:cNvPr>
          <p:cNvSpPr txBox="1"/>
          <p:nvPr/>
        </p:nvSpPr>
        <p:spPr>
          <a:xfrm>
            <a:off x="5084011" y="3528142"/>
            <a:ext cx="4720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từ: quay trở lại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815A94C-4645-9ED5-3BFA-53CBF1CAF63F}"/>
              </a:ext>
            </a:extLst>
          </p:cNvPr>
          <p:cNvSpPr txBox="1"/>
          <p:nvPr/>
        </p:nvSpPr>
        <p:spPr>
          <a:xfrm>
            <a:off x="2040652" y="4403587"/>
            <a:ext cx="865563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Symbol"/>
              <a:buChar char="Þ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Symbol"/>
              <a:buChar char="Þ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hữu hạn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nhỏ bé của con 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i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172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1" grpId="0"/>
      <p:bldP spid="32" grpId="0"/>
      <p:bldP spid="33" grpId="0" animBg="1"/>
      <p:bldP spid="34" grpId="0"/>
      <p:bldP spid="35" grpId="0"/>
      <p:bldP spid="36" grpId="0"/>
      <p:bldP spid="37" grpId="0" animBg="1"/>
      <p:bldP spid="38" grpId="0"/>
      <p:bldP spid="3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C47350-CB05-825D-7117-3B434DF6BE2E}"/>
              </a:ext>
            </a:extLst>
          </p:cNvPr>
          <p:cNvSpPr/>
          <p:nvPr/>
        </p:nvSpPr>
        <p:spPr>
          <a:xfrm>
            <a:off x="131075" y="157959"/>
            <a:ext cx="11787809" cy="6500192"/>
          </a:xfrm>
          <a:prstGeom prst="rect">
            <a:avLst/>
          </a:prstGeom>
          <a:solidFill>
            <a:schemeClr val="accent2">
              <a:lumMod val="20000"/>
              <a:lumOff val="80000"/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B2DFDF-9B67-325D-EF1C-F604D5B6C0A0}"/>
              </a:ext>
            </a:extLst>
          </p:cNvPr>
          <p:cNvSpPr txBox="1"/>
          <p:nvPr/>
        </p:nvSpPr>
        <p:spPr>
          <a:xfrm>
            <a:off x="55209" y="482889"/>
            <a:ext cx="4534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+mj-lt"/>
              </a:rPr>
              <a:t>4. Hai câu kết</a:t>
            </a:r>
            <a:endParaRPr lang="en-VU" sz="3200" b="1" dirty="0">
              <a:latin typeface="+mj-lt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244BB88-5F69-ABDA-AD0D-A287DF65AEE3}"/>
              </a:ext>
            </a:extLst>
          </p:cNvPr>
          <p:cNvSpPr/>
          <p:nvPr/>
        </p:nvSpPr>
        <p:spPr>
          <a:xfrm>
            <a:off x="3810816" y="1316638"/>
            <a:ext cx="7207108" cy="58477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vi-VN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Mảnh tình san sẻ 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 con con!</a:t>
            </a:r>
            <a:endParaRPr lang="en-US" sz="32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BD4D964-99BC-0A99-437D-DA9DBA63F587}"/>
              </a:ext>
            </a:extLst>
          </p:cNvPr>
          <p:cNvCxnSpPr/>
          <p:nvPr/>
        </p:nvCxnSpPr>
        <p:spPr>
          <a:xfrm flipH="1">
            <a:off x="5672923" y="1316638"/>
            <a:ext cx="201480" cy="707884"/>
          </a:xfrm>
          <a:prstGeom prst="line">
            <a:avLst/>
          </a:prstGeom>
          <a:noFill/>
          <a:ln w="63500" cap="flat" cmpd="sng" algn="ctr">
            <a:solidFill>
              <a:srgbClr val="FF0066"/>
            </a:solidFill>
            <a:prstDash val="solid"/>
            <a:miter lim="800000"/>
          </a:ln>
          <a:effectLst/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00AA5CF-B6D2-BC80-E816-E517C2AB50FE}"/>
              </a:ext>
            </a:extLst>
          </p:cNvPr>
          <p:cNvCxnSpPr/>
          <p:nvPr/>
        </p:nvCxnSpPr>
        <p:spPr>
          <a:xfrm flipH="1">
            <a:off x="6756895" y="1255082"/>
            <a:ext cx="201480" cy="707884"/>
          </a:xfrm>
          <a:prstGeom prst="line">
            <a:avLst/>
          </a:prstGeom>
          <a:noFill/>
          <a:ln w="63500" cap="flat" cmpd="sng" algn="ctr">
            <a:solidFill>
              <a:srgbClr val="FF0066"/>
            </a:solidFill>
            <a:prstDash val="solid"/>
            <a:miter lim="800000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2469492-B56B-BABC-77BF-07564F8C201F}"/>
              </a:ext>
            </a:extLst>
          </p:cNvPr>
          <p:cNvCxnSpPr/>
          <p:nvPr/>
        </p:nvCxnSpPr>
        <p:spPr>
          <a:xfrm flipH="1">
            <a:off x="7257019" y="1255082"/>
            <a:ext cx="201479" cy="707884"/>
          </a:xfrm>
          <a:prstGeom prst="line">
            <a:avLst/>
          </a:prstGeom>
          <a:noFill/>
          <a:ln w="63500" cap="flat" cmpd="sng" algn="ctr">
            <a:solidFill>
              <a:srgbClr val="FF0066"/>
            </a:solidFill>
            <a:prstDash val="solid"/>
            <a:miter lim="800000"/>
          </a:ln>
          <a:effectLst/>
        </p:spPr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63B71FB1-71DC-B04E-32D6-3211D2F4A43A}"/>
              </a:ext>
            </a:extLst>
          </p:cNvPr>
          <p:cNvSpPr txBox="1"/>
          <p:nvPr/>
        </p:nvSpPr>
        <p:spPr>
          <a:xfrm>
            <a:off x="2356772" y="2116854"/>
            <a:ext cx="8800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hịp thơ: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Down Arrow 9">
            <a:extLst>
              <a:ext uri="{FF2B5EF4-FFF2-40B4-BE49-F238E27FC236}">
                <a16:creationId xmlns:a16="http://schemas.microsoft.com/office/drawing/2014/main" id="{C7200D84-7998-B2E5-EB78-C16B12104D1C}"/>
              </a:ext>
            </a:extLst>
          </p:cNvPr>
          <p:cNvSpPr/>
          <p:nvPr/>
        </p:nvSpPr>
        <p:spPr>
          <a:xfrm>
            <a:off x="6134291" y="2973340"/>
            <a:ext cx="194872" cy="4347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608FDB1-41A3-868C-888C-D552E84B5D71}"/>
              </a:ext>
            </a:extLst>
          </p:cNvPr>
          <p:cNvSpPr/>
          <p:nvPr/>
        </p:nvSpPr>
        <p:spPr>
          <a:xfrm>
            <a:off x="4655900" y="2101466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 cắt nhỏ đến mức vụn nát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2/2/1/2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08FAA1C-7FA4-AED5-D229-6D03FA92F53B}"/>
              </a:ext>
            </a:extLst>
          </p:cNvPr>
          <p:cNvSpPr/>
          <p:nvPr/>
        </p:nvSpPr>
        <p:spPr>
          <a:xfrm>
            <a:off x="4104088" y="3408055"/>
            <a:ext cx="55019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tình cảm nhỏ bé mà người phụ nữ nhận được.    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4E6EED6-96F5-7270-5928-B5F06D12506A}"/>
              </a:ext>
            </a:extLst>
          </p:cNvPr>
          <p:cNvSpPr/>
          <p:nvPr/>
        </p:nvSpPr>
        <p:spPr>
          <a:xfrm>
            <a:off x="1225022" y="1363233"/>
            <a:ext cx="2546763" cy="52009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+mj-lt"/>
              </a:rPr>
              <a:t>Cách ngắt nhịp</a:t>
            </a:r>
            <a:endParaRPr lang="en-VU" sz="2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977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5" grpId="0"/>
      <p:bldP spid="66" grpId="0" animBg="1"/>
      <p:bldP spid="6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C47350-CB05-825D-7117-3B434DF6BE2E}"/>
              </a:ext>
            </a:extLst>
          </p:cNvPr>
          <p:cNvSpPr/>
          <p:nvPr/>
        </p:nvSpPr>
        <p:spPr>
          <a:xfrm>
            <a:off x="234593" y="209907"/>
            <a:ext cx="11787809" cy="6500192"/>
          </a:xfrm>
          <a:prstGeom prst="rect">
            <a:avLst/>
          </a:prstGeom>
          <a:solidFill>
            <a:schemeClr val="accent2">
              <a:lumMod val="20000"/>
              <a:lumOff val="80000"/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B2DFDF-9B67-325D-EF1C-F604D5B6C0A0}"/>
              </a:ext>
            </a:extLst>
          </p:cNvPr>
          <p:cNvSpPr txBox="1"/>
          <p:nvPr/>
        </p:nvSpPr>
        <p:spPr>
          <a:xfrm>
            <a:off x="55209" y="482889"/>
            <a:ext cx="4534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+mj-lt"/>
              </a:rPr>
              <a:t>4. Hai câu kết</a:t>
            </a:r>
            <a:endParaRPr lang="en-VU" sz="3200" b="1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9B2C10-39A7-7600-E35F-884908CD0A2B}"/>
              </a:ext>
            </a:extLst>
          </p:cNvPr>
          <p:cNvSpPr txBox="1"/>
          <p:nvPr/>
        </p:nvSpPr>
        <p:spPr>
          <a:xfrm>
            <a:off x="7154686" y="332732"/>
            <a:ext cx="4802721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i="1" dirty="0">
                <a:solidFill>
                  <a:srgbClr val="0070C0"/>
                </a:solidFill>
                <a:latin typeface="iCiel Rukola" panose="02000506050000020003" pitchFamily="2" charset="0"/>
              </a:rPr>
              <a:t>Ngán nỗi xuân đi xuân lại lại</a:t>
            </a:r>
          </a:p>
          <a:p>
            <a:pPr>
              <a:lnSpc>
                <a:spcPct val="150000"/>
              </a:lnSpc>
            </a:pPr>
            <a:r>
              <a:rPr lang="vi-VN" sz="2800" i="1" dirty="0">
                <a:solidFill>
                  <a:srgbClr val="0070C0"/>
                </a:solidFill>
                <a:latin typeface="iCiel Rukola" panose="02000506050000020003" pitchFamily="2" charset="0"/>
              </a:rPr>
              <a:t>Mảnh tình san sẻ tí con con.</a:t>
            </a:r>
          </a:p>
        </p:txBody>
      </p:sp>
      <p:sp>
        <p:nvSpPr>
          <p:cNvPr id="8" name="AutoShape 2" descr="Cloud icon Vector Art Stock Images | Depositphotos">
            <a:extLst>
              <a:ext uri="{FF2B5EF4-FFF2-40B4-BE49-F238E27FC236}">
                <a16:creationId xmlns:a16="http://schemas.microsoft.com/office/drawing/2014/main" id="{5D35BA51-E6FC-663E-BF80-0EDF16F8A3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U"/>
          </a:p>
        </p:txBody>
      </p:sp>
      <p:sp>
        <p:nvSpPr>
          <p:cNvPr id="4" name="Google Shape;256;p23">
            <a:extLst>
              <a:ext uri="{FF2B5EF4-FFF2-40B4-BE49-F238E27FC236}">
                <a16:creationId xmlns:a16="http://schemas.microsoft.com/office/drawing/2014/main" id="{D7827707-A59E-E573-D9DD-ABC927283AB1}"/>
              </a:ext>
            </a:extLst>
          </p:cNvPr>
          <p:cNvSpPr/>
          <p:nvPr/>
        </p:nvSpPr>
        <p:spPr>
          <a:xfrm rot="20384590">
            <a:off x="4349076" y="904209"/>
            <a:ext cx="2638756" cy="1748498"/>
          </a:xfrm>
          <a:prstGeom prst="pie">
            <a:avLst>
              <a:gd name="adj1" fmla="val 0"/>
              <a:gd name="adj2" fmla="val 16200000"/>
            </a:avLst>
          </a:prstGeom>
          <a:solidFill>
            <a:schemeClr val="accent5">
              <a:lumMod val="60000"/>
              <a:lumOff val="40000"/>
            </a:schemeClr>
          </a:solidFill>
          <a:ln w="25400" cap="flat" cmpd="sng">
            <a:solidFill>
              <a:srgbClr val="341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Google Shape;257;p23">
            <a:extLst>
              <a:ext uri="{FF2B5EF4-FFF2-40B4-BE49-F238E27FC236}">
                <a16:creationId xmlns:a16="http://schemas.microsoft.com/office/drawing/2014/main" id="{F1C7E71A-9AF6-C1EF-DE94-8711B0BB39CE}"/>
              </a:ext>
            </a:extLst>
          </p:cNvPr>
          <p:cNvSpPr/>
          <p:nvPr/>
        </p:nvSpPr>
        <p:spPr>
          <a:xfrm rot="-1191142">
            <a:off x="6367459" y="2342126"/>
            <a:ext cx="2122744" cy="1421211"/>
          </a:xfrm>
          <a:prstGeom prst="chord">
            <a:avLst>
              <a:gd name="adj1" fmla="val 2700000"/>
              <a:gd name="adj2" fmla="val 16200000"/>
            </a:avLst>
          </a:prstGeom>
          <a:solidFill>
            <a:schemeClr val="accent5">
              <a:lumMod val="60000"/>
              <a:lumOff val="40000"/>
            </a:schemeClr>
          </a:solidFill>
          <a:ln w="25400" cap="flat" cmpd="sng">
            <a:solidFill>
              <a:srgbClr val="341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u="none" strike="noStrike" cap="none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san</a:t>
            </a:r>
            <a:r>
              <a:rPr lang="en-US" sz="2800" b="1" i="1" u="none" strike="noStrike" cap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u="none" strike="noStrike" cap="none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sẻ</a:t>
            </a:r>
            <a:r>
              <a:rPr lang="en-US" sz="2800" b="1" i="1" u="none" strike="noStrike" cap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800" dirty="0"/>
          </a:p>
        </p:txBody>
      </p:sp>
      <p:sp>
        <p:nvSpPr>
          <p:cNvPr id="7" name="Google Shape;258;p23">
            <a:extLst>
              <a:ext uri="{FF2B5EF4-FFF2-40B4-BE49-F238E27FC236}">
                <a16:creationId xmlns:a16="http://schemas.microsoft.com/office/drawing/2014/main" id="{EC2BE980-2DEA-75D9-7072-D0B8160C5486}"/>
              </a:ext>
            </a:extLst>
          </p:cNvPr>
          <p:cNvSpPr/>
          <p:nvPr/>
        </p:nvSpPr>
        <p:spPr>
          <a:xfrm rot="-1381263">
            <a:off x="7854315" y="3745670"/>
            <a:ext cx="1258225" cy="1097543"/>
          </a:xfrm>
          <a:prstGeom prst="chord">
            <a:avLst>
              <a:gd name="adj1" fmla="val 2700000"/>
              <a:gd name="adj2" fmla="val 16200000"/>
            </a:avLst>
          </a:prstGeom>
          <a:solidFill>
            <a:schemeClr val="accent5">
              <a:lumMod val="60000"/>
              <a:lumOff val="40000"/>
            </a:schemeClr>
          </a:solidFill>
          <a:ln w="25400" cap="flat" cmpd="sng">
            <a:solidFill>
              <a:srgbClr val="341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u="none" strike="noStrike" cap="none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</a:t>
            </a:r>
            <a:r>
              <a:rPr lang="en-US" sz="2800" b="1" i="1" u="none" strike="noStrike" cap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800" dirty="0"/>
          </a:p>
        </p:txBody>
      </p:sp>
      <p:sp>
        <p:nvSpPr>
          <p:cNvPr id="9" name="Google Shape;259;p23">
            <a:extLst>
              <a:ext uri="{FF2B5EF4-FFF2-40B4-BE49-F238E27FC236}">
                <a16:creationId xmlns:a16="http://schemas.microsoft.com/office/drawing/2014/main" id="{57D5CF60-B65E-5BD5-474F-A453A0F957E2}"/>
              </a:ext>
            </a:extLst>
          </p:cNvPr>
          <p:cNvSpPr/>
          <p:nvPr/>
        </p:nvSpPr>
        <p:spPr>
          <a:xfrm rot="-1381263">
            <a:off x="9135276" y="4933163"/>
            <a:ext cx="860927" cy="772204"/>
          </a:xfrm>
          <a:prstGeom prst="chord">
            <a:avLst>
              <a:gd name="adj1" fmla="val 2700000"/>
              <a:gd name="adj2" fmla="val 16200000"/>
            </a:avLst>
          </a:prstGeom>
          <a:solidFill>
            <a:schemeClr val="accent5">
              <a:lumMod val="60000"/>
              <a:lumOff val="40000"/>
            </a:schemeClr>
          </a:solidFill>
          <a:ln w="25400" cap="flat" cmpd="sng">
            <a:solidFill>
              <a:srgbClr val="341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260;p23">
            <a:extLst>
              <a:ext uri="{FF2B5EF4-FFF2-40B4-BE49-F238E27FC236}">
                <a16:creationId xmlns:a16="http://schemas.microsoft.com/office/drawing/2014/main" id="{FB500D0D-D954-D489-A136-FB5B9FDD40D4}"/>
              </a:ext>
            </a:extLst>
          </p:cNvPr>
          <p:cNvSpPr txBox="1"/>
          <p:nvPr/>
        </p:nvSpPr>
        <p:spPr>
          <a:xfrm>
            <a:off x="3195728" y="2520428"/>
            <a:ext cx="184038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Nhỏ bé, vụn vỡ</a:t>
            </a:r>
            <a:endParaRPr sz="2800" dirty="0"/>
          </a:p>
        </p:txBody>
      </p:sp>
      <p:sp>
        <p:nvSpPr>
          <p:cNvPr id="11" name="Google Shape;261;p23">
            <a:extLst>
              <a:ext uri="{FF2B5EF4-FFF2-40B4-BE49-F238E27FC236}">
                <a16:creationId xmlns:a16="http://schemas.microsoft.com/office/drawing/2014/main" id="{C6932E50-9F53-A266-99BD-B6E9BF4075BD}"/>
              </a:ext>
            </a:extLst>
          </p:cNvPr>
          <p:cNvSpPr txBox="1"/>
          <p:nvPr/>
        </p:nvSpPr>
        <p:spPr>
          <a:xfrm>
            <a:off x="5570445" y="3543347"/>
            <a:ext cx="111610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chia </a:t>
            </a:r>
            <a:r>
              <a:rPr lang="vi-VN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800" dirty="0"/>
          </a:p>
        </p:txBody>
      </p:sp>
      <p:sp>
        <p:nvSpPr>
          <p:cNvPr id="12" name="Google Shape;262;p23">
            <a:extLst>
              <a:ext uri="{FF2B5EF4-FFF2-40B4-BE49-F238E27FC236}">
                <a16:creationId xmlns:a16="http://schemas.microsoft.com/office/drawing/2014/main" id="{B76C9FC5-5768-C8F7-7955-43400924CA7F}"/>
              </a:ext>
            </a:extLst>
          </p:cNvPr>
          <p:cNvSpPr txBox="1"/>
          <p:nvPr/>
        </p:nvSpPr>
        <p:spPr>
          <a:xfrm>
            <a:off x="7138419" y="4572047"/>
            <a:ext cx="919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Ít</a:t>
            </a:r>
            <a:r>
              <a:rPr lang="vi-VN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ỏi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800" dirty="0"/>
          </a:p>
        </p:txBody>
      </p:sp>
      <p:sp>
        <p:nvSpPr>
          <p:cNvPr id="13" name="Google Shape;263;p23">
            <a:extLst>
              <a:ext uri="{FF2B5EF4-FFF2-40B4-BE49-F238E27FC236}">
                <a16:creationId xmlns:a16="http://schemas.microsoft.com/office/drawing/2014/main" id="{8963C007-C1C4-A81B-FC2E-6FE1E445BE04}"/>
              </a:ext>
            </a:extLst>
          </p:cNvPr>
          <p:cNvSpPr txBox="1"/>
          <p:nvPr/>
        </p:nvSpPr>
        <p:spPr>
          <a:xfrm>
            <a:off x="8120502" y="5600975"/>
            <a:ext cx="17145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Không đáng kế</a:t>
            </a:r>
            <a:endParaRPr sz="28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Google Shape;264;p23">
            <a:extLst>
              <a:ext uri="{FF2B5EF4-FFF2-40B4-BE49-F238E27FC236}">
                <a16:creationId xmlns:a16="http://schemas.microsoft.com/office/drawing/2014/main" id="{5B463ACB-D569-50D8-2828-4457D401DBF9}"/>
              </a:ext>
            </a:extLst>
          </p:cNvPr>
          <p:cNvSpPr/>
          <p:nvPr/>
        </p:nvSpPr>
        <p:spPr>
          <a:xfrm rot="2802427">
            <a:off x="6000845" y="2689660"/>
            <a:ext cx="457200" cy="342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265;p23">
            <a:extLst>
              <a:ext uri="{FF2B5EF4-FFF2-40B4-BE49-F238E27FC236}">
                <a16:creationId xmlns:a16="http://schemas.microsoft.com/office/drawing/2014/main" id="{E43EB90D-C949-6B5E-BF9A-5DD2B4D11A56}"/>
              </a:ext>
            </a:extLst>
          </p:cNvPr>
          <p:cNvSpPr/>
          <p:nvPr/>
        </p:nvSpPr>
        <p:spPr>
          <a:xfrm rot="2482533">
            <a:off x="8676344" y="4776704"/>
            <a:ext cx="457200" cy="342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266;p23">
            <a:extLst>
              <a:ext uri="{FF2B5EF4-FFF2-40B4-BE49-F238E27FC236}">
                <a16:creationId xmlns:a16="http://schemas.microsoft.com/office/drawing/2014/main" id="{46856689-1BCA-C06A-F8DE-FF37E6BED194}"/>
              </a:ext>
            </a:extLst>
          </p:cNvPr>
          <p:cNvSpPr/>
          <p:nvPr/>
        </p:nvSpPr>
        <p:spPr>
          <a:xfrm rot="2748554">
            <a:off x="7437083" y="3799815"/>
            <a:ext cx="457200" cy="342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267;p23">
            <a:extLst>
              <a:ext uri="{FF2B5EF4-FFF2-40B4-BE49-F238E27FC236}">
                <a16:creationId xmlns:a16="http://schemas.microsoft.com/office/drawing/2014/main" id="{F464F0FB-8D6D-BEEC-1F4A-E5025EA0AD27}"/>
              </a:ext>
            </a:extLst>
          </p:cNvPr>
          <p:cNvSpPr/>
          <p:nvPr/>
        </p:nvSpPr>
        <p:spPr>
          <a:xfrm rot="1717663">
            <a:off x="8112920" y="5174503"/>
            <a:ext cx="457200" cy="342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66"/>
          </a:solidFill>
          <a:ln w="25400" cap="flat" cmpd="sng">
            <a:solidFill>
              <a:srgbClr val="341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268;p23">
            <a:extLst>
              <a:ext uri="{FF2B5EF4-FFF2-40B4-BE49-F238E27FC236}">
                <a16:creationId xmlns:a16="http://schemas.microsoft.com/office/drawing/2014/main" id="{6E236F8B-8679-1761-E77A-089F19A37083}"/>
              </a:ext>
            </a:extLst>
          </p:cNvPr>
          <p:cNvSpPr/>
          <p:nvPr/>
        </p:nvSpPr>
        <p:spPr>
          <a:xfrm rot="1717663">
            <a:off x="6627020" y="4202953"/>
            <a:ext cx="457200" cy="342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66"/>
          </a:solidFill>
          <a:ln w="25400" cap="flat" cmpd="sng">
            <a:solidFill>
              <a:srgbClr val="341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269;p23">
            <a:extLst>
              <a:ext uri="{FF2B5EF4-FFF2-40B4-BE49-F238E27FC236}">
                <a16:creationId xmlns:a16="http://schemas.microsoft.com/office/drawing/2014/main" id="{1542A7FD-83EB-C358-EC6B-8E931740689A}"/>
              </a:ext>
            </a:extLst>
          </p:cNvPr>
          <p:cNvSpPr/>
          <p:nvPr/>
        </p:nvSpPr>
        <p:spPr>
          <a:xfrm rot="1717663">
            <a:off x="5198270" y="3288553"/>
            <a:ext cx="457200" cy="342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66"/>
          </a:solidFill>
          <a:ln w="25400" cap="flat" cmpd="sng">
            <a:solidFill>
              <a:srgbClr val="341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72;p23">
            <a:extLst>
              <a:ext uri="{FF2B5EF4-FFF2-40B4-BE49-F238E27FC236}">
                <a16:creationId xmlns:a16="http://schemas.microsoft.com/office/drawing/2014/main" id="{23331701-99CA-E035-F34F-C3AAC29B4A21}"/>
              </a:ext>
            </a:extLst>
          </p:cNvPr>
          <p:cNvSpPr txBox="1"/>
          <p:nvPr/>
        </p:nvSpPr>
        <p:spPr>
          <a:xfrm rot="19558059">
            <a:off x="9201709" y="4987122"/>
            <a:ext cx="703459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u="none" strike="noStrike" cap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</a:t>
            </a:r>
            <a:endParaRPr sz="20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u="none" strike="noStrike" cap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 </a:t>
            </a:r>
            <a:endParaRPr sz="2000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1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73;p23">
            <a:extLst>
              <a:ext uri="{FF2B5EF4-FFF2-40B4-BE49-F238E27FC236}">
                <a16:creationId xmlns:a16="http://schemas.microsoft.com/office/drawing/2014/main" id="{532C15B0-07C1-7A8F-1D1E-67E9A80F17AA}"/>
              </a:ext>
            </a:extLst>
          </p:cNvPr>
          <p:cNvSpPr txBox="1"/>
          <p:nvPr/>
        </p:nvSpPr>
        <p:spPr>
          <a:xfrm rot="19567011">
            <a:off x="4700505" y="1392294"/>
            <a:ext cx="119379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u="none" strike="noStrike" cap="none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Mảnh</a:t>
            </a:r>
            <a:r>
              <a:rPr lang="en-US" sz="2800" b="1" i="1" u="none" strike="noStrike" cap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u="none" strike="noStrike" cap="none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tình</a:t>
            </a:r>
            <a:r>
              <a:rPr lang="en-US" sz="2800" b="1" i="1" u="none" strike="noStrike" cap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8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1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1B9446D-54FE-3675-33D2-B7A8DD693629}"/>
              </a:ext>
            </a:extLst>
          </p:cNvPr>
          <p:cNvSpPr/>
          <p:nvPr/>
        </p:nvSpPr>
        <p:spPr>
          <a:xfrm>
            <a:off x="756462" y="1551785"/>
            <a:ext cx="3562041" cy="5329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+mj-lt"/>
              </a:rPr>
              <a:t>Nghệ thuật tăng tiến</a:t>
            </a:r>
            <a:endParaRPr lang="en-VU" sz="2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016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C47350-CB05-825D-7117-3B434DF6BE2E}"/>
              </a:ext>
            </a:extLst>
          </p:cNvPr>
          <p:cNvSpPr/>
          <p:nvPr/>
        </p:nvSpPr>
        <p:spPr>
          <a:xfrm>
            <a:off x="348982" y="331304"/>
            <a:ext cx="11787809" cy="6500192"/>
          </a:xfrm>
          <a:prstGeom prst="rect">
            <a:avLst/>
          </a:prstGeom>
          <a:solidFill>
            <a:schemeClr val="accent2">
              <a:lumMod val="20000"/>
              <a:lumOff val="80000"/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B2DFDF-9B67-325D-EF1C-F604D5B6C0A0}"/>
              </a:ext>
            </a:extLst>
          </p:cNvPr>
          <p:cNvSpPr txBox="1"/>
          <p:nvPr/>
        </p:nvSpPr>
        <p:spPr>
          <a:xfrm>
            <a:off x="55209" y="482889"/>
            <a:ext cx="4534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+mj-lt"/>
              </a:rPr>
              <a:t>4. Hai câu kết</a:t>
            </a:r>
            <a:endParaRPr lang="en-VU" sz="3200" b="1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9B2C10-39A7-7600-E35F-884908CD0A2B}"/>
              </a:ext>
            </a:extLst>
          </p:cNvPr>
          <p:cNvSpPr txBox="1"/>
          <p:nvPr/>
        </p:nvSpPr>
        <p:spPr>
          <a:xfrm>
            <a:off x="5180147" y="331304"/>
            <a:ext cx="7119095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i="1" dirty="0">
                <a:solidFill>
                  <a:srgbClr val="0070C0"/>
                </a:solidFill>
                <a:latin typeface="iCiel Rukola" panose="02000506050000020003" pitchFamily="2" charset="0"/>
              </a:rPr>
              <a:t>Ngán nỗi xuân đi xuân lại lại</a:t>
            </a:r>
          </a:p>
          <a:p>
            <a:pPr>
              <a:lnSpc>
                <a:spcPct val="150000"/>
              </a:lnSpc>
            </a:pPr>
            <a:r>
              <a:rPr lang="vi-VN" sz="2400" i="1" dirty="0">
                <a:solidFill>
                  <a:srgbClr val="0070C0"/>
                </a:solidFill>
                <a:latin typeface="iCiel Rukola" panose="02000506050000020003" pitchFamily="2" charset="0"/>
              </a:rPr>
              <a:t>Mảnh tình san sẻ tí con con.</a:t>
            </a:r>
          </a:p>
        </p:txBody>
      </p:sp>
      <p:sp>
        <p:nvSpPr>
          <p:cNvPr id="8" name="AutoShape 2" descr="Cloud icon Vector Art Stock Images | Depositphotos">
            <a:extLst>
              <a:ext uri="{FF2B5EF4-FFF2-40B4-BE49-F238E27FC236}">
                <a16:creationId xmlns:a16="http://schemas.microsoft.com/office/drawing/2014/main" id="{5D35BA51-E6FC-663E-BF80-0EDF16F8A3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07154" y="300709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U"/>
          </a:p>
        </p:txBody>
      </p:sp>
      <p:sp>
        <p:nvSpPr>
          <p:cNvPr id="4" name="Content Placeholder 14">
            <a:extLst>
              <a:ext uri="{FF2B5EF4-FFF2-40B4-BE49-F238E27FC236}">
                <a16:creationId xmlns:a16="http://schemas.microsoft.com/office/drawing/2014/main" id="{A9522090-C1FC-F605-EE4C-A5B934788DF8}"/>
              </a:ext>
            </a:extLst>
          </p:cNvPr>
          <p:cNvSpPr txBox="1">
            <a:spLocks/>
          </p:cNvSpPr>
          <p:nvPr/>
        </p:nvSpPr>
        <p:spPr>
          <a:xfrm>
            <a:off x="1040504" y="2603661"/>
            <a:ext cx="5516379" cy="177176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/>
            <a:r>
              <a:rPr lang="vi-VN" sz="28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Mảnh tình</a:t>
            </a:r>
            <a:r>
              <a:rPr lang="vi-VN" sz="28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“: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đã nhỏ bé,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mỏng manh, dễ vỡ, dễ mất.</a:t>
            </a:r>
          </a:p>
          <a:p>
            <a:pPr lvl="1" algn="just"/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“san sẻ”: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cho ai cái gì</a:t>
            </a:r>
          </a:p>
          <a:p>
            <a:pPr lvl="1" algn="just"/>
            <a:r>
              <a:rPr lang="vi-VN" sz="28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 con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vi-VN" sz="28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 ít ỏi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28577A-0742-130D-1480-95180CF72E19}"/>
              </a:ext>
            </a:extLst>
          </p:cNvPr>
          <p:cNvSpPr txBox="1"/>
          <p:nvPr/>
        </p:nvSpPr>
        <p:spPr>
          <a:xfrm>
            <a:off x="3625544" y="4488100"/>
            <a:ext cx="52346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 algn="just"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 đáng thương, tội nghiệp của thân phận lẽ mọn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2F64F6-E552-B688-B748-313C1284ADE4}"/>
              </a:ext>
            </a:extLst>
          </p:cNvPr>
          <p:cNvSpPr txBox="1"/>
          <p:nvPr/>
        </p:nvSpPr>
        <p:spPr>
          <a:xfrm>
            <a:off x="3625544" y="5431770"/>
            <a:ext cx="5234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 algn="just"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Bi kịch của phụ nữ phong kiến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A3AF94-3FFA-1068-CAE7-C971FCCF653C}"/>
              </a:ext>
            </a:extLst>
          </p:cNvPr>
          <p:cNvSpPr txBox="1"/>
          <p:nvPr/>
        </p:nvSpPr>
        <p:spPr>
          <a:xfrm>
            <a:off x="914400" y="1867301"/>
            <a:ext cx="3965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vi-VN" sz="2400" dirty="0"/>
              <a:t>Nghệ thuật tăng tiến:</a:t>
            </a:r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36D24E-8FA7-661D-82B4-48477D8B7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985" y="2603661"/>
            <a:ext cx="2883986" cy="4072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086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C70F7C-E856-7088-75F6-020DE2EA4294}"/>
              </a:ext>
            </a:extLst>
          </p:cNvPr>
          <p:cNvSpPr/>
          <p:nvPr/>
        </p:nvSpPr>
        <p:spPr>
          <a:xfrm>
            <a:off x="2062374" y="3955774"/>
            <a:ext cx="745435" cy="1202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N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C4C13F-03A9-1EB2-6C8B-6C26D35DBF59}"/>
              </a:ext>
            </a:extLst>
          </p:cNvPr>
          <p:cNvSpPr/>
          <p:nvPr/>
        </p:nvSpPr>
        <p:spPr>
          <a:xfrm>
            <a:off x="2960209" y="3964057"/>
            <a:ext cx="745435" cy="1202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G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C3B582-9E22-5B12-9C0C-25A1849D3914}"/>
              </a:ext>
            </a:extLst>
          </p:cNvPr>
          <p:cNvSpPr/>
          <p:nvPr/>
        </p:nvSpPr>
        <p:spPr>
          <a:xfrm>
            <a:off x="3836509" y="3955774"/>
            <a:ext cx="745435" cy="1202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U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0C17FA-B4B2-71FF-C2AD-B101E0312C3B}"/>
              </a:ext>
            </a:extLst>
          </p:cNvPr>
          <p:cNvSpPr/>
          <p:nvPr/>
        </p:nvSpPr>
        <p:spPr>
          <a:xfrm>
            <a:off x="4717774" y="3955774"/>
            <a:ext cx="745435" cy="1202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Y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3B09B8-DDB2-8BCD-EF76-BD28E0C38F62}"/>
              </a:ext>
            </a:extLst>
          </p:cNvPr>
          <p:cNvSpPr/>
          <p:nvPr/>
        </p:nvSpPr>
        <p:spPr>
          <a:xfrm>
            <a:off x="5595728" y="3955774"/>
            <a:ext cx="745435" cy="1202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Ễ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C97216-3BBC-27B3-3EA3-233BABB70EAA}"/>
              </a:ext>
            </a:extLst>
          </p:cNvPr>
          <p:cNvSpPr/>
          <p:nvPr/>
        </p:nvSpPr>
        <p:spPr>
          <a:xfrm>
            <a:off x="6473682" y="3955774"/>
            <a:ext cx="745435" cy="1202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N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1F40E4-EC18-1993-3033-EEC1404CABE4}"/>
              </a:ext>
            </a:extLst>
          </p:cNvPr>
          <p:cNvSpPr/>
          <p:nvPr/>
        </p:nvSpPr>
        <p:spPr>
          <a:xfrm>
            <a:off x="8133519" y="3964057"/>
            <a:ext cx="745435" cy="1202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D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33B40D-6658-CF07-8ACC-3B635A79DF79}"/>
              </a:ext>
            </a:extLst>
          </p:cNvPr>
          <p:cNvSpPr/>
          <p:nvPr/>
        </p:nvSpPr>
        <p:spPr>
          <a:xfrm>
            <a:off x="9011473" y="3964057"/>
            <a:ext cx="745435" cy="1202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U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33F5E2-E2C3-6A47-55DE-B9FF5F7D9CE5}"/>
              </a:ext>
            </a:extLst>
          </p:cNvPr>
          <p:cNvSpPr/>
          <p:nvPr/>
        </p:nvSpPr>
        <p:spPr>
          <a:xfrm>
            <a:off x="4704512" y="2120348"/>
            <a:ext cx="745435" cy="120263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N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39F03C-9E77-A9D4-1FBD-AFB4DEF6C586}"/>
              </a:ext>
            </a:extLst>
          </p:cNvPr>
          <p:cNvSpPr/>
          <p:nvPr/>
        </p:nvSpPr>
        <p:spPr>
          <a:xfrm>
            <a:off x="2062374" y="2128631"/>
            <a:ext cx="745435" cy="120263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G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E3D17B-ABBF-469C-5A27-3CCB56582591}"/>
              </a:ext>
            </a:extLst>
          </p:cNvPr>
          <p:cNvSpPr/>
          <p:nvPr/>
        </p:nvSpPr>
        <p:spPr>
          <a:xfrm>
            <a:off x="2946126" y="2120348"/>
            <a:ext cx="745435" cy="120263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U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BC2715-3FF3-3C43-42F3-FBB403A8FF9B}"/>
              </a:ext>
            </a:extLst>
          </p:cNvPr>
          <p:cNvSpPr/>
          <p:nvPr/>
        </p:nvSpPr>
        <p:spPr>
          <a:xfrm>
            <a:off x="5595727" y="2128631"/>
            <a:ext cx="745435" cy="120263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Y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369EF7-8909-CD6F-6942-F2D9A28D7873}"/>
              </a:ext>
            </a:extLst>
          </p:cNvPr>
          <p:cNvSpPr/>
          <p:nvPr/>
        </p:nvSpPr>
        <p:spPr>
          <a:xfrm>
            <a:off x="3834844" y="2128631"/>
            <a:ext cx="745435" cy="120263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Ễ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43DE99-D5A4-EDE9-1113-EAA8259677FA}"/>
              </a:ext>
            </a:extLst>
          </p:cNvPr>
          <p:cNvSpPr/>
          <p:nvPr/>
        </p:nvSpPr>
        <p:spPr>
          <a:xfrm>
            <a:off x="6473682" y="2120348"/>
            <a:ext cx="745435" cy="120263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N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783D3D-016A-4A29-268B-DC131A8BCCD2}"/>
              </a:ext>
            </a:extLst>
          </p:cNvPr>
          <p:cNvSpPr/>
          <p:nvPr/>
        </p:nvSpPr>
        <p:spPr>
          <a:xfrm>
            <a:off x="9011472" y="2120348"/>
            <a:ext cx="745435" cy="120263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D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B031B0-F6AE-8CDB-2030-1DA4B0CFB245}"/>
              </a:ext>
            </a:extLst>
          </p:cNvPr>
          <p:cNvSpPr/>
          <p:nvPr/>
        </p:nvSpPr>
        <p:spPr>
          <a:xfrm>
            <a:off x="8116949" y="2120348"/>
            <a:ext cx="745435" cy="120263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U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438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C47350-CB05-825D-7117-3B434DF6BE2E}"/>
              </a:ext>
            </a:extLst>
          </p:cNvPr>
          <p:cNvSpPr/>
          <p:nvPr/>
        </p:nvSpPr>
        <p:spPr>
          <a:xfrm>
            <a:off x="218661" y="178905"/>
            <a:ext cx="11787809" cy="6500192"/>
          </a:xfrm>
          <a:prstGeom prst="rect">
            <a:avLst/>
          </a:prstGeom>
          <a:solidFill>
            <a:schemeClr val="accent2">
              <a:lumMod val="20000"/>
              <a:lumOff val="80000"/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U" dirty="0"/>
          </a:p>
        </p:txBody>
      </p:sp>
      <p:sp>
        <p:nvSpPr>
          <p:cNvPr id="8" name="AutoShape 2" descr="Cloud icon Vector Art Stock Images | Depositphotos">
            <a:extLst>
              <a:ext uri="{FF2B5EF4-FFF2-40B4-BE49-F238E27FC236}">
                <a16:creationId xmlns:a16="http://schemas.microsoft.com/office/drawing/2014/main" id="{5D35BA51-E6FC-663E-BF80-0EDF16F8A3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7EE51C-81FF-4021-3CE7-08E7D5DB036E}"/>
              </a:ext>
            </a:extLst>
          </p:cNvPr>
          <p:cNvSpPr txBox="1"/>
          <p:nvPr/>
        </p:nvSpPr>
        <p:spPr>
          <a:xfrm>
            <a:off x="3107617" y="482864"/>
            <a:ext cx="4638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/>
              <a:t>III. TỔNG KẾT</a:t>
            </a:r>
            <a:endParaRPr lang="en-VU" sz="3200" b="1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82CC87-F6E2-BF79-5D8E-1C937C1C48BF}"/>
              </a:ext>
            </a:extLst>
          </p:cNvPr>
          <p:cNvSpPr/>
          <p:nvPr/>
        </p:nvSpPr>
        <p:spPr>
          <a:xfrm>
            <a:off x="348218" y="1371598"/>
            <a:ext cx="2969140" cy="100964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+mj-lt"/>
              </a:rPr>
              <a:t>1. Nghệ thuật</a:t>
            </a:r>
            <a:endParaRPr lang="en-VU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155F5B4-CCDC-E458-1F99-1B23A8A1A2F9}"/>
              </a:ext>
            </a:extLst>
          </p:cNvPr>
          <p:cNvSpPr/>
          <p:nvPr/>
        </p:nvSpPr>
        <p:spPr>
          <a:xfrm>
            <a:off x="3843510" y="1371599"/>
            <a:ext cx="3166890" cy="10096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+mj-lt"/>
              </a:rPr>
              <a:t>2. Nội dung</a:t>
            </a:r>
            <a:endParaRPr lang="en-VU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A928DE9-7024-AED9-2471-005767776A54}"/>
              </a:ext>
            </a:extLst>
          </p:cNvPr>
          <p:cNvSpPr/>
          <p:nvPr/>
        </p:nvSpPr>
        <p:spPr>
          <a:xfrm>
            <a:off x="7515225" y="1371599"/>
            <a:ext cx="4235966" cy="100965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+mj-lt"/>
              </a:rPr>
              <a:t>3. Những lưu ý khi đọc thơ Nôm Đường luật</a:t>
            </a:r>
            <a:endParaRPr lang="en-VU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B199F1-0FD8-9292-8405-3F3685697E92}"/>
              </a:ext>
            </a:extLst>
          </p:cNvPr>
          <p:cNvSpPr txBox="1"/>
          <p:nvPr/>
        </p:nvSpPr>
        <p:spPr>
          <a:xfrm>
            <a:off x="440808" y="2527854"/>
            <a:ext cx="2969141" cy="3159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40"/>
              </a:spcBef>
              <a:spcAft>
                <a:spcPts val="240"/>
              </a:spcAft>
            </a:pPr>
            <a:r>
              <a:rPr lang="vi-VN" sz="280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Calibri" panose="020F0502020204030204" pitchFamily="34" charset="0"/>
              </a:rPr>
              <a:t>- Từ ngữ, hình ảnh giản dị, nhưng giàu sức biểu cảm, táo bạo, in đậm cá tinh sáng tạo của nữ sĩ.</a:t>
            </a:r>
            <a:endParaRPr lang="en-VU" sz="2800" dirty="0">
              <a:solidFill>
                <a:srgbClr val="000000"/>
              </a:solidFill>
              <a:effectLst/>
              <a:latin typeface="Bahnschrift SemiBold Condensed" panose="020B0502040204020203" pitchFamily="34" charset="0"/>
              <a:ea typeface="Calibri" panose="020F0502020204030204" pitchFamily="34" charset="0"/>
            </a:endParaRPr>
          </a:p>
          <a:p>
            <a:pPr algn="just">
              <a:spcBef>
                <a:spcPts val="240"/>
              </a:spcBef>
              <a:spcAft>
                <a:spcPts val="240"/>
              </a:spcAft>
            </a:pPr>
            <a:r>
              <a:rPr lang="vi-VN" sz="280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Calibri" panose="020F0502020204030204" pitchFamily="34" charset="0"/>
              </a:rPr>
              <a:t>- Biện pháp đảo ngữ, tăng tiến, đối, sử dụng từ láy.</a:t>
            </a:r>
            <a:endParaRPr lang="en-VU" sz="2800" dirty="0">
              <a:solidFill>
                <a:srgbClr val="000000"/>
              </a:solidFill>
              <a:effectLst/>
              <a:latin typeface="Bahnschrift SemiBold Condensed" panose="020B0502040204020203" pitchFamily="34" charset="0"/>
              <a:ea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DA3137-4157-E1D3-37D2-94F6C5B21E87}"/>
              </a:ext>
            </a:extLst>
          </p:cNvPr>
          <p:cNvSpPr txBox="1"/>
          <p:nvPr/>
        </p:nvSpPr>
        <p:spPr>
          <a:xfrm>
            <a:off x="3640827" y="2527854"/>
            <a:ext cx="3369573" cy="2673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" indent="9017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800" dirty="0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trạng</a:t>
            </a:r>
            <a:r>
              <a:rPr lang="en-US" sz="2800" dirty="0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buồn</a:t>
            </a:r>
            <a:r>
              <a:rPr lang="en-US" sz="2800" dirty="0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tủi</a:t>
            </a:r>
            <a:r>
              <a:rPr lang="en-US" sz="2800" dirty="0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phẫn</a:t>
            </a:r>
            <a:r>
              <a:rPr lang="en-US" sz="2800" dirty="0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uất</a:t>
            </a:r>
            <a:r>
              <a:rPr lang="en-US" sz="2800" dirty="0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Hồ</a:t>
            </a:r>
            <a:r>
              <a:rPr lang="en-US" sz="2800" dirty="0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Xuân</a:t>
            </a:r>
            <a:r>
              <a:rPr lang="en-US" sz="2800" dirty="0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duyên</a:t>
            </a:r>
            <a:r>
              <a:rPr lang="en-US" sz="2800" dirty="0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phận.</a:t>
            </a:r>
            <a:endParaRPr lang="en-VU" sz="2800" dirty="0"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17145" indent="90170"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800" b="1" dirty="0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Khát</a:t>
            </a:r>
            <a:r>
              <a:rPr lang="en-US" sz="2800" dirty="0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vọng</a:t>
            </a:r>
            <a:r>
              <a:rPr lang="en-US" sz="2800" dirty="0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khát</a:t>
            </a:r>
            <a:r>
              <a:rPr lang="en-US" sz="2800" dirty="0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vọng</a:t>
            </a:r>
            <a:r>
              <a:rPr lang="en-US" sz="2800" dirty="0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hạnh</a:t>
            </a:r>
            <a:r>
              <a:rPr lang="en-US" sz="2800" dirty="0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phúc</a:t>
            </a:r>
            <a:r>
              <a:rPr lang="en-US" sz="2800" dirty="0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nữ</a:t>
            </a:r>
            <a:r>
              <a:rPr lang="en-US" sz="2800" dirty="0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sĩ.</a:t>
            </a:r>
            <a:endParaRPr lang="en-VU" sz="2800" dirty="0"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FF1775-43A5-33F9-EEBE-3BCAD43F2A01}"/>
              </a:ext>
            </a:extLst>
          </p:cNvPr>
          <p:cNvSpPr txBox="1"/>
          <p:nvPr/>
        </p:nvSpPr>
        <p:spPr>
          <a:xfrm>
            <a:off x="7515225" y="2565877"/>
            <a:ext cx="42359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800" dirty="0">
                <a:latin typeface="Bahnschrift SemiBold Condensed" panose="020B0502040204020203" pitchFamily="34" charset="0"/>
              </a:rPr>
              <a:t>Đề tài, chủ đề.</a:t>
            </a:r>
          </a:p>
          <a:p>
            <a:pPr marL="285750" indent="-285750">
              <a:buFontTx/>
              <a:buChar char="-"/>
            </a:pPr>
            <a:r>
              <a:rPr lang="vi-VN" sz="2800" dirty="0">
                <a:latin typeface="Bahnschrift SemiBold Condensed" panose="020B0502040204020203" pitchFamily="34" charset="0"/>
              </a:rPr>
              <a:t>Ngôn ngữ.</a:t>
            </a:r>
          </a:p>
          <a:p>
            <a:pPr marL="285750" indent="-285750">
              <a:buFontTx/>
              <a:buChar char="-"/>
            </a:pPr>
            <a:r>
              <a:rPr lang="vi-VN" sz="2800" dirty="0">
                <a:latin typeface="Bahnschrift SemiBold Condensed" panose="020B0502040204020203" pitchFamily="34" charset="0"/>
              </a:rPr>
              <a:t>Hình ảnh.</a:t>
            </a:r>
          </a:p>
          <a:p>
            <a:pPr marL="285750" indent="-285750">
              <a:buFontTx/>
              <a:buChar char="-"/>
            </a:pPr>
            <a:r>
              <a:rPr lang="vi-VN" sz="2800" dirty="0">
                <a:latin typeface="Bahnschrift SemiBold Condensed" panose="020B0502040204020203" pitchFamily="34" charset="0"/>
              </a:rPr>
              <a:t>Chủ thể trữ tình</a:t>
            </a:r>
          </a:p>
          <a:p>
            <a:pPr marL="285750" indent="-285750">
              <a:buFontTx/>
              <a:buChar char="-"/>
            </a:pPr>
            <a:r>
              <a:rPr lang="vi-VN" sz="2800" dirty="0">
                <a:latin typeface="Bahnschrift SemiBold Condensed" panose="020B0502040204020203" pitchFamily="34" charset="0"/>
              </a:rPr>
              <a:t>Luật bằng, trắc, đối, ngắt nhịp.</a:t>
            </a:r>
            <a:endParaRPr lang="en-VU" sz="2800" dirty="0"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30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2" grpId="0"/>
      <p:bldP spid="13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sp>
        <p:nvSpPr>
          <p:cNvPr id="15" name="文本框 10">
            <a:extLst>
              <a:ext uri="{FF2B5EF4-FFF2-40B4-BE49-F238E27FC236}">
                <a16:creationId xmlns:a16="http://schemas.microsoft.com/office/drawing/2014/main" id="{AB928073-2B28-A511-5E33-F00BF32B7868}"/>
              </a:ext>
            </a:extLst>
          </p:cNvPr>
          <p:cNvSpPr txBox="1"/>
          <p:nvPr/>
        </p:nvSpPr>
        <p:spPr>
          <a:xfrm>
            <a:off x="-286084" y="969855"/>
            <a:ext cx="121199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Arial" panose="020B0604020202020204" pitchFamily="34" charset="0"/>
                <a:ea typeface="字魂19号-行云飞白体" panose="00000500000000000000" pitchFamily="2" charset="-122"/>
                <a:cs typeface="+mn-cs"/>
              </a:rPr>
              <a:t>LUYỆN 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5D3536"/>
              </a:solidFill>
              <a:effectLst/>
              <a:uLnTx/>
              <a:uFillTx/>
              <a:latin typeface="等线" panose="020F0502020204030204"/>
              <a:ea typeface="字魂19号-行云飞白体" panose="00000500000000000000" pitchFamily="2" charset="-122"/>
              <a:cs typeface="+mn-cs"/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D13C280F-564F-600A-9714-BDA74E56B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2136" y="3104832"/>
            <a:ext cx="9044458" cy="343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1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sp>
        <p:nvSpPr>
          <p:cNvPr id="15" name="文本框 10">
            <a:extLst>
              <a:ext uri="{FF2B5EF4-FFF2-40B4-BE49-F238E27FC236}">
                <a16:creationId xmlns:a16="http://schemas.microsoft.com/office/drawing/2014/main" id="{AB928073-2B28-A511-5E33-F00BF32B7868}"/>
              </a:ext>
            </a:extLst>
          </p:cNvPr>
          <p:cNvSpPr txBox="1"/>
          <p:nvPr/>
        </p:nvSpPr>
        <p:spPr>
          <a:xfrm>
            <a:off x="-286084" y="969855"/>
            <a:ext cx="121199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Arial" panose="020B0604020202020204" pitchFamily="34" charset="0"/>
                <a:ea typeface="字魂19号-行云飞白体" panose="00000500000000000000" pitchFamily="2" charset="-122"/>
                <a:cs typeface="+mn-cs"/>
              </a:rPr>
              <a:t>Bài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Arial" panose="020B0604020202020204" pitchFamily="34" charset="0"/>
                <a:ea typeface="字魂19号-行云飞白体" panose="00000500000000000000" pitchFamily="2" charset="-122"/>
                <a:cs typeface="+mn-cs"/>
              </a:rPr>
              <a:t> 1.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Arial" panose="020B0604020202020204" pitchFamily="34" charset="0"/>
                <a:ea typeface="字魂19号-行云飞白体" panose="00000500000000000000" pitchFamily="2" charset="-122"/>
                <a:cs typeface="+mn-cs"/>
              </a:rPr>
              <a:t>Trắc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Arial" panose="020B0604020202020204" pitchFamily="34" charset="0"/>
                <a:ea typeface="字魂19号-行云飞白体" panose="00000500000000000000" pitchFamily="2" charset="-122"/>
                <a:cs typeface="+mn-cs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Arial" panose="020B0604020202020204" pitchFamily="34" charset="0"/>
                <a:ea typeface="字魂19号-行云飞白体" panose="00000500000000000000" pitchFamily="2" charset="-122"/>
                <a:cs typeface="+mn-cs"/>
              </a:rPr>
              <a:t>nghiệm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5D3536"/>
              </a:solidFill>
              <a:effectLst/>
              <a:uLnTx/>
              <a:uFillTx/>
              <a:latin typeface="等线" panose="020F0502020204030204"/>
              <a:ea typeface="字魂19号-行云飞白体" panose="00000500000000000000" pitchFamily="2" charset="-122"/>
              <a:cs typeface="+mn-cs"/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D13C280F-564F-600A-9714-BDA74E56B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2136" y="3104832"/>
            <a:ext cx="9044458" cy="343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9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3066B62-7F5C-1D18-234E-3571E2204A0B}"/>
              </a:ext>
            </a:extLst>
          </p:cNvPr>
          <p:cNvSpPr/>
          <p:nvPr/>
        </p:nvSpPr>
        <p:spPr>
          <a:xfrm>
            <a:off x="1477459" y="415827"/>
            <a:ext cx="9041331" cy="142157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1. Ý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nào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sau đây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nói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không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đúng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về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đặc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điểm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tiểu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sử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của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Hồ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Xuân Hương? 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98BD3C-70BE-67A7-6396-93CC5C967B0A}"/>
              </a:ext>
            </a:extLst>
          </p:cNvPr>
          <p:cNvSpPr/>
          <p:nvPr/>
        </p:nvSpPr>
        <p:spPr>
          <a:xfrm>
            <a:off x="1982911" y="2196622"/>
            <a:ext cx="8065215" cy="863029"/>
          </a:xfrm>
          <a:prstGeom prst="roundRect">
            <a:avLst/>
          </a:prstGeom>
          <a:solidFill>
            <a:srgbClr val="DC9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thân trong một gia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đình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nho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46BAC7-5645-D138-A1C1-095386B5C489}"/>
              </a:ext>
            </a:extLst>
          </p:cNvPr>
          <p:cNvSpPr/>
          <p:nvPr/>
        </p:nvSpPr>
        <p:spPr>
          <a:xfrm>
            <a:off x="1982910" y="4359518"/>
            <a:ext cx="8065215" cy="863029"/>
          </a:xfrm>
          <a:prstGeom prst="roundRect">
            <a:avLst/>
          </a:prstGeom>
          <a:solidFill>
            <a:srgbClr val="DC9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Là con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lẽ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và hai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lần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lẽ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8D3297-60C6-8374-510D-55FFA4CAB010}"/>
              </a:ext>
            </a:extLst>
          </p:cNvPr>
          <p:cNvSpPr/>
          <p:nvPr/>
        </p:nvSpPr>
        <p:spPr>
          <a:xfrm>
            <a:off x="1982910" y="3293768"/>
            <a:ext cx="8065215" cy="863029"/>
          </a:xfrm>
          <a:prstGeom prst="roundRect">
            <a:avLst/>
          </a:prstGeom>
          <a:solidFill>
            <a:srgbClr val="DC9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ở kinh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thành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Thăng Long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DA3A6B3-9B72-617A-9D0C-A0EDA21A3934}"/>
              </a:ext>
            </a:extLst>
          </p:cNvPr>
          <p:cNvSpPr/>
          <p:nvPr/>
        </p:nvSpPr>
        <p:spPr>
          <a:xfrm>
            <a:off x="1982910" y="5425268"/>
            <a:ext cx="8065215" cy="863029"/>
          </a:xfrm>
          <a:prstGeom prst="roundRect">
            <a:avLst/>
          </a:prstGeom>
          <a:solidFill>
            <a:srgbClr val="DC9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ra kinh đô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Huế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và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nữ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quan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dưới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triều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Nguyễn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45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9" grpId="0" animBg="1"/>
      <p:bldP spid="9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3066B62-7F5C-1D18-234E-3571E2204A0B}"/>
              </a:ext>
            </a:extLst>
          </p:cNvPr>
          <p:cNvSpPr/>
          <p:nvPr/>
        </p:nvSpPr>
        <p:spPr>
          <a:xfrm>
            <a:off x="1477459" y="415827"/>
            <a:ext cx="9041331" cy="142157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2.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Bài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thơ “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Tự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tình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” (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bài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II)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được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viết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bằng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chữ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gì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98BD3C-70BE-67A7-6396-93CC5C967B0A}"/>
              </a:ext>
            </a:extLst>
          </p:cNvPr>
          <p:cNvSpPr/>
          <p:nvPr/>
        </p:nvSpPr>
        <p:spPr>
          <a:xfrm>
            <a:off x="2517168" y="2487390"/>
            <a:ext cx="2547991" cy="863029"/>
          </a:xfrm>
          <a:prstGeom prst="roundRect">
            <a:avLst/>
          </a:prstGeom>
          <a:solidFill>
            <a:srgbClr val="DC9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Chữ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46BAC7-5645-D138-A1C1-095386B5C489}"/>
              </a:ext>
            </a:extLst>
          </p:cNvPr>
          <p:cNvSpPr/>
          <p:nvPr/>
        </p:nvSpPr>
        <p:spPr>
          <a:xfrm>
            <a:off x="6655939" y="2487389"/>
            <a:ext cx="2547991" cy="863029"/>
          </a:xfrm>
          <a:prstGeom prst="roundRect">
            <a:avLst/>
          </a:prstGeom>
          <a:solidFill>
            <a:srgbClr val="DC9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Chữ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Nôm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8D3297-60C6-8374-510D-55FFA4CAB010}"/>
              </a:ext>
            </a:extLst>
          </p:cNvPr>
          <p:cNvSpPr/>
          <p:nvPr/>
        </p:nvSpPr>
        <p:spPr>
          <a:xfrm>
            <a:off x="2517168" y="4157566"/>
            <a:ext cx="2547991" cy="863029"/>
          </a:xfrm>
          <a:prstGeom prst="roundRect">
            <a:avLst/>
          </a:prstGeom>
          <a:solidFill>
            <a:srgbClr val="DC9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Chữ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DA3A6B3-9B72-617A-9D0C-A0EDA21A3934}"/>
              </a:ext>
            </a:extLst>
          </p:cNvPr>
          <p:cNvSpPr/>
          <p:nvPr/>
        </p:nvSpPr>
        <p:spPr>
          <a:xfrm>
            <a:off x="6655939" y="4157566"/>
            <a:ext cx="2547991" cy="863029"/>
          </a:xfrm>
          <a:prstGeom prst="roundRect">
            <a:avLst/>
          </a:prstGeom>
          <a:solidFill>
            <a:srgbClr val="DC9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Chữ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Quốc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ngữ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65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7" grpId="1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3066B62-7F5C-1D18-234E-3571E2204A0B}"/>
              </a:ext>
            </a:extLst>
          </p:cNvPr>
          <p:cNvSpPr/>
          <p:nvPr/>
        </p:nvSpPr>
        <p:spPr>
          <a:xfrm>
            <a:off x="1477459" y="415827"/>
            <a:ext cx="9041331" cy="142157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3. Câu thơ “Trơ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hồng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nhan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với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nước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non” trong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thơ “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Tự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tình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Hồ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Xuân Hương là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nói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đến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điều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gì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98BD3C-70BE-67A7-6396-93CC5C967B0A}"/>
              </a:ext>
            </a:extLst>
          </p:cNvPr>
          <p:cNvSpPr/>
          <p:nvPr/>
        </p:nvSpPr>
        <p:spPr>
          <a:xfrm>
            <a:off x="1982911" y="2196622"/>
            <a:ext cx="8065215" cy="863029"/>
          </a:xfrm>
          <a:prstGeom prst="roundRect">
            <a:avLst/>
          </a:prstGeom>
          <a:solidFill>
            <a:srgbClr val="DC9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quyến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một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46BAC7-5645-D138-A1C1-095386B5C489}"/>
              </a:ext>
            </a:extLst>
          </p:cNvPr>
          <p:cNvSpPr/>
          <p:nvPr/>
        </p:nvSpPr>
        <p:spPr>
          <a:xfrm>
            <a:off x="1982910" y="4359518"/>
            <a:ext cx="8065215" cy="863029"/>
          </a:xfrm>
          <a:prstGeom prst="roundRect">
            <a:avLst/>
          </a:prstGeom>
          <a:solidFill>
            <a:srgbClr val="DC9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Sự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cô đơn và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bẽ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thể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trữ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tình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8D3297-60C6-8374-510D-55FFA4CAB010}"/>
              </a:ext>
            </a:extLst>
          </p:cNvPr>
          <p:cNvSpPr/>
          <p:nvPr/>
        </p:nvSpPr>
        <p:spPr>
          <a:xfrm>
            <a:off x="1982910" y="3293768"/>
            <a:ext cx="8065215" cy="863029"/>
          </a:xfrm>
          <a:prstGeom prst="roundRect">
            <a:avLst/>
          </a:prstGeom>
          <a:solidFill>
            <a:srgbClr val="DC9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Sự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khát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vọng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hạnh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phúc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người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phụ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nữ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DA3A6B3-9B72-617A-9D0C-A0EDA21A3934}"/>
              </a:ext>
            </a:extLst>
          </p:cNvPr>
          <p:cNvSpPr/>
          <p:nvPr/>
        </p:nvSpPr>
        <p:spPr>
          <a:xfrm>
            <a:off x="1982910" y="5425268"/>
            <a:ext cx="8065215" cy="863029"/>
          </a:xfrm>
          <a:prstGeom prst="roundRect">
            <a:avLst/>
          </a:prstGeom>
          <a:solidFill>
            <a:srgbClr val="DC9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Sự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cô đơn và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bẽ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thể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trữ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tình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35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7" grpId="1" animBg="1"/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22597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3066B62-7F5C-1D18-234E-3571E2204A0B}"/>
              </a:ext>
            </a:extLst>
          </p:cNvPr>
          <p:cNvSpPr/>
          <p:nvPr/>
        </p:nvSpPr>
        <p:spPr>
          <a:xfrm>
            <a:off x="1477459" y="415827"/>
            <a:ext cx="9041331" cy="142157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4. Câu thơ “Đêm khuya văng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vẳng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trống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canh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dồn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 sử dụng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thủ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pháp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nghệ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thuật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gì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98BD3C-70BE-67A7-6396-93CC5C967B0A}"/>
              </a:ext>
            </a:extLst>
          </p:cNvPr>
          <p:cNvSpPr/>
          <p:nvPr/>
        </p:nvSpPr>
        <p:spPr>
          <a:xfrm>
            <a:off x="1982911" y="2196622"/>
            <a:ext cx="7520685" cy="863029"/>
          </a:xfrm>
          <a:prstGeom prst="roundRect">
            <a:avLst/>
          </a:prstGeom>
          <a:solidFill>
            <a:srgbClr val="DC9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Thi trung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hữu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46BAC7-5645-D138-A1C1-095386B5C489}"/>
              </a:ext>
            </a:extLst>
          </p:cNvPr>
          <p:cNvSpPr/>
          <p:nvPr/>
        </p:nvSpPr>
        <p:spPr>
          <a:xfrm>
            <a:off x="1982910" y="4359518"/>
            <a:ext cx="7520685" cy="863029"/>
          </a:xfrm>
          <a:prstGeom prst="roundRect">
            <a:avLst/>
          </a:prstGeom>
          <a:solidFill>
            <a:srgbClr val="DC9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Vẽ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mây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nẩy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trăng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8D3297-60C6-8374-510D-55FFA4CAB010}"/>
              </a:ext>
            </a:extLst>
          </p:cNvPr>
          <p:cNvSpPr/>
          <p:nvPr/>
        </p:nvSpPr>
        <p:spPr>
          <a:xfrm>
            <a:off x="1982910" y="3293768"/>
            <a:ext cx="7520685" cy="863029"/>
          </a:xfrm>
          <a:prstGeom prst="roundRect">
            <a:avLst/>
          </a:prstGeom>
          <a:solidFill>
            <a:srgbClr val="DC9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Điểm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nhãn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DA3A6B3-9B72-617A-9D0C-A0EDA21A3934}"/>
              </a:ext>
            </a:extLst>
          </p:cNvPr>
          <p:cNvSpPr/>
          <p:nvPr/>
        </p:nvSpPr>
        <p:spPr>
          <a:xfrm>
            <a:off x="1982910" y="5425268"/>
            <a:ext cx="7520685" cy="863029"/>
          </a:xfrm>
          <a:prstGeom prst="roundRect">
            <a:avLst/>
          </a:prstGeom>
          <a:solidFill>
            <a:srgbClr val="DC9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tĩnh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23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9" grpId="0" animBg="1"/>
      <p:bldP spid="9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22597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3066B62-7F5C-1D18-234E-3571E2204A0B}"/>
              </a:ext>
            </a:extLst>
          </p:cNvPr>
          <p:cNvSpPr/>
          <p:nvPr/>
        </p:nvSpPr>
        <p:spPr>
          <a:xfrm>
            <a:off x="1477459" y="415827"/>
            <a:ext cx="9041331" cy="142157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5. Ý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nghĩa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hai câu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đề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“Đêm khuya văng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vẳng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trống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canh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dồn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Trơ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cái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hồng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nhan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với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nước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non” trong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thơ “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Tự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tinh” (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II) là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gì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??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98BD3C-70BE-67A7-6396-93CC5C967B0A}"/>
              </a:ext>
            </a:extLst>
          </p:cNvPr>
          <p:cNvSpPr/>
          <p:nvPr/>
        </p:nvSpPr>
        <p:spPr>
          <a:xfrm>
            <a:off x="1982911" y="2196622"/>
            <a:ext cx="7520685" cy="863029"/>
          </a:xfrm>
          <a:prstGeom prst="roundRect">
            <a:avLst/>
          </a:prstGeom>
          <a:solidFill>
            <a:srgbClr val="DC9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cảnh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đêm khuya và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người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đẹp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cùng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nước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46BAC7-5645-D138-A1C1-095386B5C489}"/>
              </a:ext>
            </a:extLst>
          </p:cNvPr>
          <p:cNvSpPr/>
          <p:nvPr/>
        </p:nvSpPr>
        <p:spPr>
          <a:xfrm>
            <a:off x="1982910" y="4359518"/>
            <a:ext cx="7520685" cy="863029"/>
          </a:xfrm>
          <a:prstGeom prst="roundRect">
            <a:avLst/>
          </a:prstGeom>
          <a:solidFill>
            <a:srgbClr val="DC9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Bộc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lộ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nỗi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niềm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buồn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tủi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bẽ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cay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đắng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trơ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trọi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thể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trữ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8D3297-60C6-8374-510D-55FFA4CAB010}"/>
              </a:ext>
            </a:extLst>
          </p:cNvPr>
          <p:cNvSpPr/>
          <p:nvPr/>
        </p:nvSpPr>
        <p:spPr>
          <a:xfrm>
            <a:off x="1982910" y="3293768"/>
            <a:ext cx="7520685" cy="863029"/>
          </a:xfrm>
          <a:prstGeom prst="roundRect">
            <a:avLst/>
          </a:prstGeom>
          <a:solidFill>
            <a:srgbClr val="DC9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cảnh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người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đẹp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đang trơ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trọi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giữa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đêm khuya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cùng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sông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núi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DA3A6B3-9B72-617A-9D0C-A0EDA21A3934}"/>
              </a:ext>
            </a:extLst>
          </p:cNvPr>
          <p:cNvSpPr/>
          <p:nvPr/>
        </p:nvSpPr>
        <p:spPr>
          <a:xfrm>
            <a:off x="1982910" y="5425268"/>
            <a:ext cx="7520685" cy="863029"/>
          </a:xfrm>
          <a:prstGeom prst="roundRect">
            <a:avLst/>
          </a:prstGeom>
          <a:solidFill>
            <a:srgbClr val="DC9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39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7" grpId="1" animBg="1"/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sp>
        <p:nvSpPr>
          <p:cNvPr id="15" name="文本框 10">
            <a:extLst>
              <a:ext uri="{FF2B5EF4-FFF2-40B4-BE49-F238E27FC236}">
                <a16:creationId xmlns:a16="http://schemas.microsoft.com/office/drawing/2014/main" id="{AB928073-2B28-A511-5E33-F00BF32B7868}"/>
              </a:ext>
            </a:extLst>
          </p:cNvPr>
          <p:cNvSpPr txBox="1"/>
          <p:nvPr/>
        </p:nvSpPr>
        <p:spPr>
          <a:xfrm>
            <a:off x="-286084" y="969855"/>
            <a:ext cx="121199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Arial" panose="020B0604020202020204" pitchFamily="34" charset="0"/>
                <a:ea typeface="字魂19号-行云飞白体" panose="00000500000000000000" pitchFamily="2" charset="-122"/>
                <a:cs typeface="+mn-cs"/>
              </a:rPr>
              <a:t>Bài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Arial" panose="020B0604020202020204" pitchFamily="34" charset="0"/>
                <a:ea typeface="字魂19号-行云飞白体" panose="00000500000000000000" pitchFamily="2" charset="-122"/>
                <a:cs typeface="+mn-cs"/>
              </a:rPr>
              <a:t> 2.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Arial" panose="020B0604020202020204" pitchFamily="34" charset="0"/>
                <a:ea typeface="字魂19号-行云飞白体" panose="00000500000000000000" pitchFamily="2" charset="-122"/>
                <a:cs typeface="+mn-cs"/>
              </a:rPr>
              <a:t>Nhìn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Arial" panose="020B0604020202020204" pitchFamily="34" charset="0"/>
                <a:ea typeface="字魂19号-行云飞白体" panose="00000500000000000000" pitchFamily="2" charset="-122"/>
                <a:cs typeface="+mn-cs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Arial" panose="020B0604020202020204" pitchFamily="34" charset="0"/>
                <a:ea typeface="字魂19号-行云飞白体" panose="00000500000000000000" pitchFamily="2" charset="-122"/>
                <a:cs typeface="+mn-cs"/>
              </a:rPr>
              <a:t>hình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Arial" panose="020B0604020202020204" pitchFamily="34" charset="0"/>
                <a:ea typeface="字魂19号-行云飞白体" panose="00000500000000000000" pitchFamily="2" charset="-122"/>
                <a:cs typeface="+mn-cs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Arial" panose="020B0604020202020204" pitchFamily="34" charset="0"/>
                <a:ea typeface="字魂19号-行云飞白体" panose="00000500000000000000" pitchFamily="2" charset="-122"/>
                <a:cs typeface="+mn-cs"/>
              </a:rPr>
              <a:t>đoán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Arial" panose="020B0604020202020204" pitchFamily="34" charset="0"/>
                <a:ea typeface="字魂19号-行云飞白体" panose="00000500000000000000" pitchFamily="2" charset="-122"/>
                <a:cs typeface="+mn-cs"/>
              </a:rPr>
              <a:t> tên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Arial" panose="020B0604020202020204" pitchFamily="34" charset="0"/>
                <a:ea typeface="字魂19号-行云飞白体" panose="00000500000000000000" pitchFamily="2" charset="-122"/>
                <a:cs typeface="+mn-cs"/>
              </a:rPr>
              <a:t>nhân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Arial" panose="020B0604020202020204" pitchFamily="34" charset="0"/>
                <a:ea typeface="字魂19号-行云飞白体" panose="00000500000000000000" pitchFamily="2" charset="-122"/>
                <a:cs typeface="+mn-cs"/>
              </a:rPr>
              <a:t>vật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5D3536"/>
              </a:solidFill>
              <a:effectLst/>
              <a:uLnTx/>
              <a:uFillTx/>
              <a:latin typeface="等线" panose="020F0502020204030204"/>
              <a:ea typeface="字魂19号-行云飞白体" panose="00000500000000000000" pitchFamily="2" charset="-122"/>
              <a:cs typeface="+mn-cs"/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D13C280F-564F-600A-9714-BDA74E56B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2136" y="3104832"/>
            <a:ext cx="9044458" cy="343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8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5" name="文本框 10">
            <a:extLst>
              <a:ext uri="{FF2B5EF4-FFF2-40B4-BE49-F238E27FC236}">
                <a16:creationId xmlns:a16="http://schemas.microsoft.com/office/drawing/2014/main" id="{AB928073-2B28-A511-5E33-F00BF32B7868}"/>
              </a:ext>
            </a:extLst>
          </p:cNvPr>
          <p:cNvSpPr txBox="1"/>
          <p:nvPr/>
        </p:nvSpPr>
        <p:spPr>
          <a:xfrm>
            <a:off x="4405305" y="193361"/>
            <a:ext cx="81171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9号-行云飞白体" panose="00000500000000000000" pitchFamily="2" charset="-122"/>
                <a:cs typeface="+mn-cs"/>
              </a:rPr>
              <a:t>Vũ</a:t>
            </a:r>
            <a:r>
              <a:rPr kumimoji="0" lang="vi-VN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9号-行云飞白体" panose="00000500000000000000" pitchFamily="2" charset="-122"/>
                <a:cs typeface="+mn-cs"/>
              </a:rPr>
              <a:t> Nương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Arial" panose="020B0604020202020204" pitchFamily="34" charset="0"/>
                <a:ea typeface="字魂19号-行云飞白体" panose="00000500000000000000" pitchFamily="2" charset="-122"/>
                <a:cs typeface="+mn-cs"/>
              </a:rPr>
              <a:t>(</a:t>
            </a:r>
            <a:r>
              <a:rPr kumimoji="0" lang="vi-VN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Arial" panose="020B0604020202020204" pitchFamily="34" charset="0"/>
                <a:ea typeface="字魂19号-行云飞白体" panose="00000500000000000000" pitchFamily="2" charset="-122"/>
                <a:cs typeface="+mn-cs"/>
              </a:rPr>
              <a:t>Chuyện</a:t>
            </a:r>
            <a:r>
              <a:rPr kumimoji="0" lang="vi-VN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Arial" panose="020B0604020202020204" pitchFamily="34" charset="0"/>
                <a:ea typeface="字魂19号-行云飞白体" panose="00000500000000000000" pitchFamily="2" charset="-122"/>
                <a:cs typeface="+mn-cs"/>
              </a:rPr>
              <a:t> </a:t>
            </a:r>
            <a:r>
              <a:rPr kumimoji="0" lang="vi-VN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Arial" panose="020B0604020202020204" pitchFamily="34" charset="0"/>
                <a:ea typeface="字魂19号-行云飞白体" panose="00000500000000000000" pitchFamily="2" charset="-122"/>
                <a:cs typeface="+mn-cs"/>
              </a:rPr>
              <a:t>người</a:t>
            </a:r>
            <a:r>
              <a:rPr kumimoji="0" lang="vi-VN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Arial" panose="020B0604020202020204" pitchFamily="34" charset="0"/>
                <a:ea typeface="字魂19号-行云飞白体" panose="00000500000000000000" pitchFamily="2" charset="-122"/>
                <a:cs typeface="+mn-cs"/>
              </a:rPr>
              <a:t> con </a:t>
            </a:r>
            <a:r>
              <a:rPr kumimoji="0" lang="vi-VN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Arial" panose="020B0604020202020204" pitchFamily="34" charset="0"/>
                <a:ea typeface="字魂19号-行云飞白体" panose="00000500000000000000" pitchFamily="2" charset="-122"/>
                <a:cs typeface="+mn-cs"/>
              </a:rPr>
              <a:t>gái</a:t>
            </a:r>
            <a:r>
              <a:rPr kumimoji="0" lang="vi-VN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Arial" panose="020B0604020202020204" pitchFamily="34" charset="0"/>
                <a:ea typeface="字魂19号-行云飞白体" panose="00000500000000000000" pitchFamily="2" charset="-122"/>
                <a:cs typeface="+mn-cs"/>
              </a:rPr>
              <a:t> Nam Xương)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5D3536"/>
              </a:solidFill>
              <a:effectLst/>
              <a:uLnTx/>
              <a:uFillTx/>
              <a:latin typeface="等线" panose="020F0502020204030204"/>
              <a:ea typeface="字魂19号-行云飞白体" panose="00000500000000000000" pitchFamily="2" charset="-122"/>
              <a:cs typeface="+mn-cs"/>
            </a:endParaRP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E1FE10F1-7EA4-C150-9555-891BCD64D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442" y="2287520"/>
            <a:ext cx="4776120" cy="43613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81606D0F-2FC5-145C-3BDF-A3E6F7877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39" y="106007"/>
            <a:ext cx="4118266" cy="4945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10">
            <a:extLst>
              <a:ext uri="{FF2B5EF4-FFF2-40B4-BE49-F238E27FC236}">
                <a16:creationId xmlns:a16="http://schemas.microsoft.com/office/drawing/2014/main" id="{CCD9BCAB-BF66-408A-AF97-F6150C39FAB2}"/>
              </a:ext>
            </a:extLst>
          </p:cNvPr>
          <p:cNvSpPr txBox="1"/>
          <p:nvPr/>
        </p:nvSpPr>
        <p:spPr>
          <a:xfrm>
            <a:off x="-330482" y="4951376"/>
            <a:ext cx="69499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9号-行云飞白体" panose="00000500000000000000" pitchFamily="2" charset="-122"/>
                <a:cs typeface="+mn-cs"/>
              </a:rPr>
              <a:t>Thúy</a:t>
            </a:r>
            <a:r>
              <a:rPr kumimoji="0" lang="vi-VN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9号-行云飞白体" panose="00000500000000000000" pitchFamily="2" charset="-122"/>
                <a:cs typeface="+mn-cs"/>
              </a:rPr>
              <a:t> </a:t>
            </a:r>
            <a:r>
              <a:rPr kumimoji="0" lang="vi-VN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19号-行云飞白体" panose="00000500000000000000" pitchFamily="2" charset="-122"/>
                <a:cs typeface="+mn-cs"/>
              </a:rPr>
              <a:t>Kiều</a:t>
            </a:r>
            <a:endParaRPr kumimoji="0" lang="vi-VN" altLang="zh-CN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字魂19号-行云飞白体" panose="000005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Arial" panose="020B0604020202020204" pitchFamily="34" charset="0"/>
                <a:ea typeface="字魂19号-行云飞白体" panose="00000500000000000000" pitchFamily="2" charset="-122"/>
                <a:cs typeface="+mn-cs"/>
              </a:rPr>
              <a:t>(</a:t>
            </a:r>
            <a:r>
              <a:rPr kumimoji="0" lang="vi-VN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Arial" panose="020B0604020202020204" pitchFamily="34" charset="0"/>
                <a:ea typeface="字魂19号-行云飞白体" panose="00000500000000000000" pitchFamily="2" charset="-122"/>
                <a:cs typeface="+mn-cs"/>
              </a:rPr>
              <a:t>Kiều</a:t>
            </a:r>
            <a:r>
              <a:rPr kumimoji="0" lang="vi-VN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Arial" panose="020B0604020202020204" pitchFamily="34" charset="0"/>
                <a:ea typeface="字魂19号-行云飞白体" panose="00000500000000000000" pitchFamily="2" charset="-122"/>
                <a:cs typeface="+mn-cs"/>
              </a:rPr>
              <a:t> ở </a:t>
            </a:r>
            <a:r>
              <a:rPr kumimoji="0" lang="vi-VN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Arial" panose="020B0604020202020204" pitchFamily="34" charset="0"/>
                <a:ea typeface="字魂19号-行云飞白体" panose="00000500000000000000" pitchFamily="2" charset="-122"/>
                <a:cs typeface="+mn-cs"/>
              </a:rPr>
              <a:t>lầu</a:t>
            </a:r>
            <a:r>
              <a:rPr kumimoji="0" lang="vi-VN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Arial" panose="020B0604020202020204" pitchFamily="34" charset="0"/>
                <a:ea typeface="字魂19号-行云飞白体" panose="00000500000000000000" pitchFamily="2" charset="-122"/>
                <a:cs typeface="+mn-cs"/>
              </a:rPr>
              <a:t> Ngưng </a:t>
            </a:r>
            <a:r>
              <a:rPr kumimoji="0" lang="vi-VN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Arial" panose="020B0604020202020204" pitchFamily="34" charset="0"/>
                <a:ea typeface="字魂19号-行云飞白体" panose="00000500000000000000" pitchFamily="2" charset="-122"/>
                <a:cs typeface="+mn-cs"/>
              </a:rPr>
              <a:t>Bích</a:t>
            </a:r>
            <a:r>
              <a:rPr kumimoji="0" lang="vi-VN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Arial" panose="020B0604020202020204" pitchFamily="34" charset="0"/>
                <a:ea typeface="字魂19号-行云飞白体" panose="00000500000000000000" pitchFamily="2" charset="-122"/>
                <a:cs typeface="+mn-cs"/>
              </a:rPr>
              <a:t> – </a:t>
            </a:r>
            <a:r>
              <a:rPr kumimoji="0" lang="vi-VN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Arial" panose="020B0604020202020204" pitchFamily="34" charset="0"/>
                <a:ea typeface="字魂19号-行云飞白体" panose="00000500000000000000" pitchFamily="2" charset="-122"/>
                <a:cs typeface="+mn-cs"/>
              </a:rPr>
              <a:t>Truyện</a:t>
            </a:r>
            <a:r>
              <a:rPr kumimoji="0" lang="vi-VN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Arial" panose="020B0604020202020204" pitchFamily="34" charset="0"/>
                <a:ea typeface="字魂19号-行云飞白体" panose="00000500000000000000" pitchFamily="2" charset="-122"/>
                <a:cs typeface="+mn-cs"/>
              </a:rPr>
              <a:t> </a:t>
            </a:r>
            <a:r>
              <a:rPr kumimoji="0" lang="vi-VN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Arial" panose="020B0604020202020204" pitchFamily="34" charset="0"/>
                <a:ea typeface="字魂19号-行云飞白体" panose="00000500000000000000" pitchFamily="2" charset="-122"/>
                <a:cs typeface="+mn-cs"/>
              </a:rPr>
              <a:t>Kiều</a:t>
            </a:r>
            <a:r>
              <a:rPr kumimoji="0" lang="vi-VN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Arial" panose="020B0604020202020204" pitchFamily="34" charset="0"/>
                <a:ea typeface="字魂19号-行云飞白体" panose="00000500000000000000" pitchFamily="2" charset="-122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3163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3DCBD3-AA60-8040-979D-2052C0EB7E12}"/>
              </a:ext>
            </a:extLst>
          </p:cNvPr>
          <p:cNvSpPr/>
          <p:nvPr/>
        </p:nvSpPr>
        <p:spPr>
          <a:xfrm>
            <a:off x="4364520" y="2131944"/>
            <a:ext cx="745435" cy="120263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N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C8FA2F-2736-8804-0E9E-18804F757A1B}"/>
              </a:ext>
            </a:extLst>
          </p:cNvPr>
          <p:cNvSpPr/>
          <p:nvPr/>
        </p:nvSpPr>
        <p:spPr>
          <a:xfrm>
            <a:off x="3494851" y="2140227"/>
            <a:ext cx="745435" cy="120263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X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C6C982-4CC6-AE68-8839-2C7DE08A15F2}"/>
              </a:ext>
            </a:extLst>
          </p:cNvPr>
          <p:cNvSpPr/>
          <p:nvPr/>
        </p:nvSpPr>
        <p:spPr>
          <a:xfrm>
            <a:off x="1725694" y="2131944"/>
            <a:ext cx="745435" cy="120263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U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90CC2F-9434-C64D-AA2D-889941972CA3}"/>
              </a:ext>
            </a:extLst>
          </p:cNvPr>
          <p:cNvSpPr/>
          <p:nvPr/>
        </p:nvSpPr>
        <p:spPr>
          <a:xfrm>
            <a:off x="8502087" y="2050774"/>
            <a:ext cx="745435" cy="120263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Q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00AD97-0F53-E409-3BEA-45F40217EB8F}"/>
              </a:ext>
            </a:extLst>
          </p:cNvPr>
          <p:cNvSpPr/>
          <p:nvPr/>
        </p:nvSpPr>
        <p:spPr>
          <a:xfrm>
            <a:off x="2656648" y="2140227"/>
            <a:ext cx="745435" cy="120263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Â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D70689-63E1-75EF-AEB4-086C98710F11}"/>
              </a:ext>
            </a:extLst>
          </p:cNvPr>
          <p:cNvSpPr/>
          <p:nvPr/>
        </p:nvSpPr>
        <p:spPr>
          <a:xfrm>
            <a:off x="6846399" y="2050774"/>
            <a:ext cx="745435" cy="120263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U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6AAC85-1D3A-F998-BDB2-D9247686D15E}"/>
              </a:ext>
            </a:extLst>
          </p:cNvPr>
          <p:cNvSpPr/>
          <p:nvPr/>
        </p:nvSpPr>
        <p:spPr>
          <a:xfrm>
            <a:off x="5934479" y="2050774"/>
            <a:ext cx="745435" cy="120263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N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31874A-C771-8AB7-5C8C-C39F792D23C2}"/>
              </a:ext>
            </a:extLst>
          </p:cNvPr>
          <p:cNvSpPr/>
          <p:nvPr/>
        </p:nvSpPr>
        <p:spPr>
          <a:xfrm>
            <a:off x="7676316" y="2059057"/>
            <a:ext cx="745435" cy="120263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Ỳ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BDD11C-29D9-DC9F-D5AB-E947A7557C44}"/>
              </a:ext>
            </a:extLst>
          </p:cNvPr>
          <p:cNvSpPr/>
          <p:nvPr/>
        </p:nvSpPr>
        <p:spPr>
          <a:xfrm>
            <a:off x="9336150" y="2050774"/>
            <a:ext cx="745435" cy="120263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H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746D1E-3BA9-0BF7-7F78-D34D2EB19E69}"/>
              </a:ext>
            </a:extLst>
          </p:cNvPr>
          <p:cNvSpPr/>
          <p:nvPr/>
        </p:nvSpPr>
        <p:spPr>
          <a:xfrm>
            <a:off x="4407178" y="3861351"/>
            <a:ext cx="745435" cy="1202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N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9C2141-E7D5-D963-171C-033C7C4538A9}"/>
              </a:ext>
            </a:extLst>
          </p:cNvPr>
          <p:cNvSpPr/>
          <p:nvPr/>
        </p:nvSpPr>
        <p:spPr>
          <a:xfrm>
            <a:off x="1765040" y="3869634"/>
            <a:ext cx="745435" cy="1202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X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130704-3F12-E0DA-2971-9133271CD5C7}"/>
              </a:ext>
            </a:extLst>
          </p:cNvPr>
          <p:cNvSpPr/>
          <p:nvPr/>
        </p:nvSpPr>
        <p:spPr>
          <a:xfrm>
            <a:off x="2648792" y="3861351"/>
            <a:ext cx="745435" cy="1202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U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FC2EE5-F614-708C-B198-36FE32879C2E}"/>
              </a:ext>
            </a:extLst>
          </p:cNvPr>
          <p:cNvSpPr/>
          <p:nvPr/>
        </p:nvSpPr>
        <p:spPr>
          <a:xfrm>
            <a:off x="5968444" y="3869634"/>
            <a:ext cx="745435" cy="1202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Q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61807E-36C5-751E-C190-3F1F649D9D93}"/>
              </a:ext>
            </a:extLst>
          </p:cNvPr>
          <p:cNvSpPr/>
          <p:nvPr/>
        </p:nvSpPr>
        <p:spPr>
          <a:xfrm>
            <a:off x="3537510" y="3869634"/>
            <a:ext cx="745435" cy="1202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Â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7F4322-6DBD-A9C7-F514-1B7818416A7D}"/>
              </a:ext>
            </a:extLst>
          </p:cNvPr>
          <p:cNvSpPr/>
          <p:nvPr/>
        </p:nvSpPr>
        <p:spPr>
          <a:xfrm>
            <a:off x="6846399" y="3861351"/>
            <a:ext cx="745435" cy="1202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U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C6DA34F-FC59-287B-147F-419B7E211076}"/>
              </a:ext>
            </a:extLst>
          </p:cNvPr>
          <p:cNvSpPr/>
          <p:nvPr/>
        </p:nvSpPr>
        <p:spPr>
          <a:xfrm>
            <a:off x="8506233" y="3861351"/>
            <a:ext cx="745435" cy="1202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N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D63FC9C-BF91-051D-6B58-CF83CD9C359A}"/>
              </a:ext>
            </a:extLst>
          </p:cNvPr>
          <p:cNvSpPr/>
          <p:nvPr/>
        </p:nvSpPr>
        <p:spPr>
          <a:xfrm>
            <a:off x="7676316" y="3869634"/>
            <a:ext cx="745435" cy="1202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Ỳ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ECDF3B-A526-DEB3-1BE0-16E6E6A18571}"/>
              </a:ext>
            </a:extLst>
          </p:cNvPr>
          <p:cNvSpPr/>
          <p:nvPr/>
        </p:nvSpPr>
        <p:spPr>
          <a:xfrm>
            <a:off x="9336150" y="3861351"/>
            <a:ext cx="745435" cy="1202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H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7066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C124EF-BD5B-9D73-312B-240E652DD0B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D6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79595C-4B00-B745-0FB3-171136FC74D9}"/>
              </a:ext>
            </a:extLst>
          </p:cNvPr>
          <p:cNvSpPr/>
          <p:nvPr/>
        </p:nvSpPr>
        <p:spPr>
          <a:xfrm>
            <a:off x="414020" y="127000"/>
            <a:ext cx="11363960" cy="6604000"/>
          </a:xfrm>
          <a:prstGeom prst="rect">
            <a:avLst/>
          </a:prstGeom>
          <a:solidFill>
            <a:srgbClr val="F8CB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文本框 10">
            <a:extLst>
              <a:ext uri="{FF2B5EF4-FFF2-40B4-BE49-F238E27FC236}">
                <a16:creationId xmlns:a16="http://schemas.microsoft.com/office/drawing/2014/main" id="{914C0AAB-0033-4FE0-5290-EB6CF968CB07}"/>
              </a:ext>
            </a:extLst>
          </p:cNvPr>
          <p:cNvSpPr txBox="1"/>
          <p:nvPr/>
        </p:nvSpPr>
        <p:spPr>
          <a:xfrm>
            <a:off x="-1024990" y="791750"/>
            <a:ext cx="972892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1" i="0" u="none" strike="noStrike" kern="1200" cap="none" spc="0" normalizeH="0" baseline="0" noProof="0" dirty="0" err="1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等线" panose="020F0502020204030204"/>
                <a:ea typeface="字魂19号-行云飞白体" panose="00000500000000000000" pitchFamily="2" charset="-122"/>
                <a:cs typeface="+mn-cs"/>
              </a:rPr>
              <a:t>Vận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等线" panose="020F0502020204030204"/>
                <a:ea typeface="字魂19号-行云飞白体" panose="00000500000000000000" pitchFamily="2" charset="-122"/>
                <a:cs typeface="+mn-cs"/>
              </a:rPr>
              <a:t> </a:t>
            </a:r>
            <a:r>
              <a:rPr kumimoji="0" lang="en-US" altLang="zh-CN" sz="10000" b="1" i="0" u="none" strike="noStrike" kern="1200" cap="none" spc="0" normalizeH="0" baseline="0" noProof="0" dirty="0" err="1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等线" panose="020F0502020204030204"/>
                <a:ea typeface="字魂19号-行云飞白体" panose="00000500000000000000" pitchFamily="2" charset="-122"/>
                <a:cs typeface="+mn-cs"/>
              </a:rPr>
              <a:t>dụng</a:t>
            </a:r>
            <a:endParaRPr kumimoji="0" lang="en-US" altLang="zh-CN" sz="10000" b="1" i="0" u="none" strike="noStrike" kern="1200" cap="none" spc="0" normalizeH="0" baseline="0" noProof="0" dirty="0">
              <a:ln>
                <a:noFill/>
              </a:ln>
              <a:solidFill>
                <a:srgbClr val="5D3536"/>
              </a:solidFill>
              <a:effectLst/>
              <a:uLnTx/>
              <a:uFillTx/>
              <a:latin typeface="等线" panose="020F0502020204030204"/>
              <a:ea typeface="字魂19号-行云飞白体" panose="000005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1" i="0" u="none" strike="noStrike" kern="1200" cap="none" spc="0" normalizeH="0" baseline="0" noProof="0" dirty="0" err="1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等线" panose="020F0502020204030204"/>
                <a:ea typeface="字魂19号-行云飞白体" panose="00000500000000000000" pitchFamily="2" charset="-122"/>
                <a:cs typeface="+mn-cs"/>
              </a:rPr>
              <a:t>Liên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等线" panose="020F0502020204030204"/>
                <a:ea typeface="字魂19号-行云飞白体" panose="00000500000000000000" pitchFamily="2" charset="-122"/>
                <a:cs typeface="+mn-cs"/>
              </a:rPr>
              <a:t> </a:t>
            </a:r>
            <a:r>
              <a:rPr kumimoji="0" lang="en-US" altLang="zh-CN" sz="10000" b="1" i="0" u="none" strike="noStrike" kern="1200" cap="none" spc="0" normalizeH="0" baseline="0" noProof="0" dirty="0" err="1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等线" panose="020F0502020204030204"/>
                <a:ea typeface="字魂19号-行云飞白体" panose="00000500000000000000" pitchFamily="2" charset="-122"/>
                <a:cs typeface="+mn-cs"/>
              </a:rPr>
              <a:t>hệ</a:t>
            </a:r>
            <a:endParaRPr kumimoji="0" lang="zh-CN" altLang="en-US" sz="10000" b="1" i="0" u="none" strike="noStrike" kern="1200" cap="none" spc="0" normalizeH="0" baseline="0" noProof="0" dirty="0">
              <a:ln>
                <a:noFill/>
              </a:ln>
              <a:solidFill>
                <a:srgbClr val="5D3536"/>
              </a:solidFill>
              <a:effectLst/>
              <a:uLnTx/>
              <a:uFillTx/>
              <a:latin typeface="等线" panose="020F0502020204030204"/>
              <a:ea typeface="字魂19号-行云飞白体" panose="00000500000000000000" pitchFamily="2" charset="-122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3E23BEA7-63CE-10E7-C7FC-87368778F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96000" y="2013298"/>
            <a:ext cx="5857249" cy="490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6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C3B3A45-A025-4C6F-9D08-ADCDEF1A25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BBE5C66-B401-41C2-82C2-6B089F8642F2}"/>
              </a:ext>
            </a:extLst>
          </p:cNvPr>
          <p:cNvSpPr/>
          <p:nvPr/>
        </p:nvSpPr>
        <p:spPr>
          <a:xfrm>
            <a:off x="223837" y="170735"/>
            <a:ext cx="11744325" cy="64389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A3D69AD-2C55-49A8-9129-8F9A9D3095C5}"/>
              </a:ext>
            </a:extLst>
          </p:cNvPr>
          <p:cNvSpPr txBox="1"/>
          <p:nvPr/>
        </p:nvSpPr>
        <p:spPr>
          <a:xfrm>
            <a:off x="495134" y="305260"/>
            <a:ext cx="2435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汉标康熙字典内府简" panose="020B0503020204020204" pitchFamily="34" charset="-122"/>
                <a:cs typeface="Calibri" panose="020F0502020204030204" pitchFamily="34" charset="0"/>
              </a:rPr>
              <a:t>NHIỆM VỤ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汉标康熙字典内府简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CB4887-3EB4-DAB8-42F1-A8E9F7B380E2}"/>
              </a:ext>
            </a:extLst>
          </p:cNvPr>
          <p:cNvSpPr txBox="1"/>
          <p:nvPr/>
        </p:nvSpPr>
        <p:spPr>
          <a:xfrm>
            <a:off x="655436" y="1988761"/>
            <a:ext cx="10881126" cy="3916585"/>
          </a:xfrm>
          <a:prstGeom prst="rect">
            <a:avLst/>
          </a:prstGeom>
          <a:solidFill>
            <a:srgbClr val="FCD6C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marR="0" lvl="0" indent="-34290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Calibri" panose="020F0502020204030204" pitchFamily="34" charset="0"/>
              </a:rPr>
              <a:t>THÂN PHẬN CỦA NGƯỜI PHỤ NỮ XƯA ? (QUA CA DAO, THƠ VĂN TRUNG ĐẠI,…)</a:t>
            </a:r>
          </a:p>
          <a:p>
            <a:pPr marL="342900" marR="0" lvl="0" indent="-34290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Calibri" panose="020F0502020204030204" pitchFamily="34" charset="0"/>
              </a:rPr>
              <a:t>CUỘC SỐNG CỦA NGƯỜI PHỤ NỮ NGÀY NAY VÀ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Calibri" panose="020F0502020204030204" pitchFamily="34" charset="0"/>
              </a:rPr>
              <a:t>VAI TRÒ CỦA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Calibri" panose="020F0502020204030204" pitchFamily="34" charset="0"/>
              </a:rPr>
              <a:t>HỌ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Calibri" panose="020F0502020204030204" pitchFamily="34" charset="0"/>
              </a:rPr>
              <a:t>TRONG XÃ HỘI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Calibri" panose="020F0502020204030204" pitchFamily="34" charset="0"/>
              </a:rPr>
              <a:t>HIỆN 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Calibri" panose="020F0502020204030204" pitchFamily="34" charset="0"/>
              </a:rPr>
              <a:t>? </a:t>
            </a:r>
          </a:p>
          <a:p>
            <a:pPr marL="342900" marR="0" lvl="0" indent="-34290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Calibri" panose="020F0502020204030204" pitchFamily="34" charset="0"/>
              </a:rPr>
              <a:t>SỰ GIỐNG VÀ KHÁC NHAU GIỮA 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Calibri" panose="020F0502020204030204" pitchFamily="34" charset="0"/>
              </a:rPr>
              <a:t>? </a:t>
            </a:r>
          </a:p>
          <a:p>
            <a:pPr marL="342900" marR="0" lvl="0" indent="-34290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Calibri" panose="020F0502020204030204" pitchFamily="34" charset="0"/>
              </a:rPr>
              <a:t>CHÚNG TA CẦN PHẢI LÀM GÌ ĐỂ ĐẤU TRANH CHO MỘT THẾ GIỚI BÌNH ĐẲNG CÔNG BẰNG CHO PHỤ NỮ?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D05F5F-267D-E3A2-F701-8823F68FE0FE}"/>
              </a:ext>
            </a:extLst>
          </p:cNvPr>
          <p:cNvSpPr txBox="1"/>
          <p:nvPr/>
        </p:nvSpPr>
        <p:spPr>
          <a:xfrm>
            <a:off x="3154253" y="248365"/>
            <a:ext cx="81560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một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văn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ngắn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(500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so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liên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hệ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giữa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phụ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nữ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xưa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phụ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nữ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89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sp>
        <p:nvSpPr>
          <p:cNvPr id="15" name="文本框 10">
            <a:extLst>
              <a:ext uri="{FF2B5EF4-FFF2-40B4-BE49-F238E27FC236}">
                <a16:creationId xmlns:a16="http://schemas.microsoft.com/office/drawing/2014/main" id="{AB928073-2B28-A511-5E33-F00BF32B7868}"/>
              </a:ext>
            </a:extLst>
          </p:cNvPr>
          <p:cNvSpPr txBox="1"/>
          <p:nvPr/>
        </p:nvSpPr>
        <p:spPr>
          <a:xfrm>
            <a:off x="-209082" y="228710"/>
            <a:ext cx="121199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Arial" panose="020B0604020202020204" pitchFamily="34" charset="0"/>
                <a:ea typeface="字魂19号-行云飞白体" panose="00000500000000000000" pitchFamily="2" charset="-122"/>
                <a:cs typeface="+mn-cs"/>
              </a:rPr>
              <a:t>DẶN DÒ VỀ NHÀ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5D3536"/>
              </a:solidFill>
              <a:effectLst/>
              <a:uLnTx/>
              <a:uFillTx/>
              <a:latin typeface="等线" panose="020F0502020204030204"/>
              <a:ea typeface="字魂19号-行云飞白体" panose="00000500000000000000" pitchFamily="2" charset="-122"/>
              <a:cs typeface="+mn-cs"/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D13C280F-564F-600A-9714-BDA74E56B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87029" y="3604370"/>
            <a:ext cx="9044458" cy="343019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1D648FF-2974-B7E0-4EB5-69C28223EE8E}"/>
              </a:ext>
            </a:extLst>
          </p:cNvPr>
          <p:cNvSpPr/>
          <p:nvPr/>
        </p:nvSpPr>
        <p:spPr>
          <a:xfrm>
            <a:off x="2329762" y="1498759"/>
            <a:ext cx="7940394" cy="1813306"/>
          </a:xfrm>
          <a:prstGeom prst="roundRect">
            <a:avLst/>
          </a:prstGeom>
          <a:solidFill>
            <a:srgbClr val="6A9B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 BÀI TẬP VẬN DỤNG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ĐỌC 4 CÂU THƠ CUỐI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TRẢ LỜI CÂU HỎI 3,4,5, 6 SGK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49.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83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928C07-8B8D-EF26-D860-662F1F9FA1BA}"/>
              </a:ext>
            </a:extLst>
          </p:cNvPr>
          <p:cNvSpPr txBox="1"/>
          <p:nvPr/>
        </p:nvSpPr>
        <p:spPr>
          <a:xfrm>
            <a:off x="3620277" y="419877"/>
            <a:ext cx="6531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dirty="0">
                <a:latin typeface="iCiel Bambola" panose="02000000000000000000" pitchFamily="2" charset="0"/>
              </a:rPr>
              <a:t>Thank you!</a:t>
            </a:r>
            <a:endParaRPr lang="en-VU" sz="9600" dirty="0">
              <a:latin typeface="iCiel Bambol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8520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C3B3A45-A025-4C6F-9D08-ADCDEF1A25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BBE5C66-B401-41C2-82C2-6B089F8642F2}"/>
              </a:ext>
            </a:extLst>
          </p:cNvPr>
          <p:cNvSpPr/>
          <p:nvPr/>
        </p:nvSpPr>
        <p:spPr>
          <a:xfrm>
            <a:off x="223837" y="170735"/>
            <a:ext cx="11744325" cy="64389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A3D69AD-2C55-49A8-9129-8F9A9D3095C5}"/>
              </a:ext>
            </a:extLst>
          </p:cNvPr>
          <p:cNvSpPr txBox="1"/>
          <p:nvPr/>
        </p:nvSpPr>
        <p:spPr>
          <a:xfrm>
            <a:off x="601012" y="888786"/>
            <a:ext cx="2435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汉标康熙字典内府简" panose="020B0503020204020204" pitchFamily="34" charset="-122"/>
                <a:cs typeface="Calibri" panose="020F0502020204030204" pitchFamily="34" charset="0"/>
              </a:rPr>
              <a:t>NHIỆM VỤ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汉标康熙字典内府简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CB4887-3EB4-DAB8-42F1-A8E9F7B380E2}"/>
              </a:ext>
            </a:extLst>
          </p:cNvPr>
          <p:cNvSpPr txBox="1"/>
          <p:nvPr/>
        </p:nvSpPr>
        <p:spPr>
          <a:xfrm>
            <a:off x="359885" y="3499890"/>
            <a:ext cx="11472227" cy="2805063"/>
          </a:xfrm>
          <a:prstGeom prst="rect">
            <a:avLst/>
          </a:prstGeom>
          <a:solidFill>
            <a:srgbClr val="FCD6C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marR="0" lvl="0" indent="-34290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Calibri" panose="020F0502020204030204" pitchFamily="34" charset="0"/>
              </a:rPr>
              <a:t>VAI TRÒ CỦA NGƯỜI PHỤ NỮ TRONG XÃ HỘI NGÀY NAY? </a:t>
            </a:r>
          </a:p>
          <a:p>
            <a:pPr marL="342900" marR="0" lvl="0" indent="-34290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Calibri" panose="020F0502020204030204" pitchFamily="34" charset="0"/>
              </a:rPr>
              <a:t>GIÁ TRỊ CỦA NGƯỜI PHỤ NỮ CÓ ĐANG ĐƯỢC TRÂN TRỌNG NHƯ ĐÚNG SỨ MỆNH VÀ VAI TRÒ CỦA HỌ HAY KHÔNG? </a:t>
            </a:r>
          </a:p>
          <a:p>
            <a:pPr marL="342900" marR="0" lvl="0" indent="-34290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Calibri" panose="020F0502020204030204" pitchFamily="34" charset="0"/>
              </a:rPr>
              <a:t>CHÚNG TA CẦN PHẢI LÀM GÌ ĐỂ ĐẤU TRANH CHO MỘT THẾ GIỚI BÌNH ĐẲNG CÔNG BẰNG CHO PHỤ NỮ?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3ECA1B-AF6D-3F09-61E6-D606DEC05E41}"/>
              </a:ext>
            </a:extLst>
          </p:cNvPr>
          <p:cNvSpPr txBox="1"/>
          <p:nvPr/>
        </p:nvSpPr>
        <p:spPr>
          <a:xfrm>
            <a:off x="3036294" y="306509"/>
            <a:ext cx="73152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 LÀM PHÓNG VIÊN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D05F5F-267D-E3A2-F701-8823F68FE0FE}"/>
              </a:ext>
            </a:extLst>
          </p:cNvPr>
          <p:cNvSpPr txBox="1"/>
          <p:nvPr/>
        </p:nvSpPr>
        <p:spPr>
          <a:xfrm>
            <a:off x="1678035" y="1596672"/>
            <a:ext cx="8835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/report/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phỏng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vấn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tựa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HẠNH PHÚC KHI 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“NỬA KIA” CỦA THẾ GIỚI HẠNH PHÚC </a:t>
            </a:r>
          </a:p>
        </p:txBody>
      </p:sp>
    </p:spTree>
    <p:extLst>
      <p:ext uri="{BB962C8B-B14F-4D97-AF65-F5344CB8AC3E}">
        <p14:creationId xmlns:p14="http://schemas.microsoft.com/office/powerpoint/2010/main" val="10736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7F8D6A-82B9-385A-9CF7-E5E32BA9821A}"/>
              </a:ext>
            </a:extLst>
          </p:cNvPr>
          <p:cNvSpPr/>
          <p:nvPr/>
        </p:nvSpPr>
        <p:spPr>
          <a:xfrm>
            <a:off x="5671094" y="3429000"/>
            <a:ext cx="745435" cy="1202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U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D974ED-D730-0098-32B5-65887997EC8D}"/>
              </a:ext>
            </a:extLst>
          </p:cNvPr>
          <p:cNvSpPr/>
          <p:nvPr/>
        </p:nvSpPr>
        <p:spPr>
          <a:xfrm>
            <a:off x="2869092" y="3429000"/>
            <a:ext cx="745435" cy="1202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B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EE993D-5465-33A5-8CAE-F646298C7528}"/>
              </a:ext>
            </a:extLst>
          </p:cNvPr>
          <p:cNvSpPr/>
          <p:nvPr/>
        </p:nvSpPr>
        <p:spPr>
          <a:xfrm>
            <a:off x="3729247" y="3429000"/>
            <a:ext cx="745435" cy="1202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À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5F2262-3EE2-17A8-2F50-BB6D9979DF6D}"/>
              </a:ext>
            </a:extLst>
          </p:cNvPr>
          <p:cNvSpPr/>
          <p:nvPr/>
        </p:nvSpPr>
        <p:spPr>
          <a:xfrm>
            <a:off x="6501011" y="3437283"/>
            <a:ext cx="745435" cy="1202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Y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086C05-396A-7C7A-E198-28B3FA55FD1B}"/>
              </a:ext>
            </a:extLst>
          </p:cNvPr>
          <p:cNvSpPr/>
          <p:nvPr/>
        </p:nvSpPr>
        <p:spPr>
          <a:xfrm>
            <a:off x="4841177" y="3437283"/>
            <a:ext cx="745435" cy="1202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H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C78B3-5BFF-0006-EE58-C72797CD3B4C}"/>
              </a:ext>
            </a:extLst>
          </p:cNvPr>
          <p:cNvSpPr/>
          <p:nvPr/>
        </p:nvSpPr>
        <p:spPr>
          <a:xfrm>
            <a:off x="7330928" y="3452192"/>
            <a:ext cx="745435" cy="1202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Ệ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2D38AF-584F-F4D2-AEB0-383B807B24A0}"/>
              </a:ext>
            </a:extLst>
          </p:cNvPr>
          <p:cNvSpPr/>
          <p:nvPr/>
        </p:nvSpPr>
        <p:spPr>
          <a:xfrm>
            <a:off x="2161139" y="4697895"/>
            <a:ext cx="745435" cy="1202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T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B5B7AF-0B2D-1995-6F04-FAA87F897EA5}"/>
              </a:ext>
            </a:extLst>
          </p:cNvPr>
          <p:cNvSpPr/>
          <p:nvPr/>
        </p:nvSpPr>
        <p:spPr>
          <a:xfrm>
            <a:off x="8160845" y="3437283"/>
            <a:ext cx="745435" cy="1202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N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2FEB07-055D-3EAF-866B-8CF299E03EB3}"/>
              </a:ext>
            </a:extLst>
          </p:cNvPr>
          <p:cNvSpPr/>
          <p:nvPr/>
        </p:nvSpPr>
        <p:spPr>
          <a:xfrm>
            <a:off x="2967032" y="4706178"/>
            <a:ext cx="745435" cy="1202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H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75C16C-0F94-FE3A-0376-218750E3F066}"/>
              </a:ext>
            </a:extLst>
          </p:cNvPr>
          <p:cNvSpPr/>
          <p:nvPr/>
        </p:nvSpPr>
        <p:spPr>
          <a:xfrm>
            <a:off x="4591659" y="4697895"/>
            <a:ext cx="745435" cy="1202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N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2E27D6-CFA5-2AB7-A041-BB7F46DBBFDE}"/>
              </a:ext>
            </a:extLst>
          </p:cNvPr>
          <p:cNvSpPr/>
          <p:nvPr/>
        </p:nvSpPr>
        <p:spPr>
          <a:xfrm>
            <a:off x="5421576" y="4706178"/>
            <a:ext cx="745435" cy="1202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H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B7232D-BE37-EBD3-6EE6-2FB5005526BB}"/>
              </a:ext>
            </a:extLst>
          </p:cNvPr>
          <p:cNvSpPr/>
          <p:nvPr/>
        </p:nvSpPr>
        <p:spPr>
          <a:xfrm>
            <a:off x="6644966" y="4706178"/>
            <a:ext cx="745435" cy="1202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Q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0CF40F-4EF8-1881-CD06-811D26CF6A6A}"/>
              </a:ext>
            </a:extLst>
          </p:cNvPr>
          <p:cNvSpPr/>
          <p:nvPr/>
        </p:nvSpPr>
        <p:spPr>
          <a:xfrm>
            <a:off x="8260541" y="4706178"/>
            <a:ext cx="745435" cy="1202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A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5C119C-C2BC-245B-34F3-AFAA82BE0596}"/>
              </a:ext>
            </a:extLst>
          </p:cNvPr>
          <p:cNvSpPr/>
          <p:nvPr/>
        </p:nvSpPr>
        <p:spPr>
          <a:xfrm>
            <a:off x="7446884" y="4706178"/>
            <a:ext cx="745435" cy="1202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U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512618-A0E3-C5B7-A683-B987CB17C1FA}"/>
              </a:ext>
            </a:extLst>
          </p:cNvPr>
          <p:cNvSpPr/>
          <p:nvPr/>
        </p:nvSpPr>
        <p:spPr>
          <a:xfrm>
            <a:off x="9074198" y="4706178"/>
            <a:ext cx="745435" cy="1202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N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66A96EC-E3B5-0255-A52E-9EEE3E3AC620}"/>
              </a:ext>
            </a:extLst>
          </p:cNvPr>
          <p:cNvSpPr/>
          <p:nvPr/>
        </p:nvSpPr>
        <p:spPr>
          <a:xfrm>
            <a:off x="3779964" y="4697895"/>
            <a:ext cx="745435" cy="1202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A</a:t>
            </a:r>
            <a:endParaRPr lang="en-VU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A5F5EC-B2FF-9975-CA60-9139F53CF938}"/>
              </a:ext>
            </a:extLst>
          </p:cNvPr>
          <p:cNvSpPr/>
          <p:nvPr/>
        </p:nvSpPr>
        <p:spPr>
          <a:xfrm>
            <a:off x="6705421" y="1047750"/>
            <a:ext cx="745435" cy="88955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+mj-lt"/>
              </a:rPr>
              <a:t>U</a:t>
            </a:r>
            <a:endParaRPr lang="en-VU" sz="3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EDA4DBD-CF18-536B-99DB-60E767940414}"/>
              </a:ext>
            </a:extLst>
          </p:cNvPr>
          <p:cNvSpPr/>
          <p:nvPr/>
        </p:nvSpPr>
        <p:spPr>
          <a:xfrm>
            <a:off x="3903419" y="1047750"/>
            <a:ext cx="745435" cy="88955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+mj-lt"/>
              </a:rPr>
              <a:t>B</a:t>
            </a:r>
            <a:endParaRPr lang="en-VU" sz="3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21406A-C2C3-84FD-C939-8BAC1C5BF031}"/>
              </a:ext>
            </a:extLst>
          </p:cNvPr>
          <p:cNvSpPr/>
          <p:nvPr/>
        </p:nvSpPr>
        <p:spPr>
          <a:xfrm>
            <a:off x="3065524" y="1047750"/>
            <a:ext cx="745435" cy="88955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+mj-lt"/>
              </a:rPr>
              <a:t>À</a:t>
            </a:r>
            <a:endParaRPr lang="en-VU" sz="3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EB1EF0-D42E-A6C1-0353-277B1E50C9FC}"/>
              </a:ext>
            </a:extLst>
          </p:cNvPr>
          <p:cNvSpPr/>
          <p:nvPr/>
        </p:nvSpPr>
        <p:spPr>
          <a:xfrm>
            <a:off x="5046407" y="1056033"/>
            <a:ext cx="745435" cy="88955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+mj-lt"/>
              </a:rPr>
              <a:t>Y</a:t>
            </a:r>
            <a:endParaRPr lang="en-VU" sz="3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0B50045-0073-CAE2-45C7-3BB057D9F525}"/>
              </a:ext>
            </a:extLst>
          </p:cNvPr>
          <p:cNvSpPr/>
          <p:nvPr/>
        </p:nvSpPr>
        <p:spPr>
          <a:xfrm>
            <a:off x="5875504" y="1056033"/>
            <a:ext cx="745435" cy="88955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+mj-lt"/>
              </a:rPr>
              <a:t>H</a:t>
            </a:r>
            <a:endParaRPr lang="en-VU" sz="3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AA8303-D444-F669-27C9-3A2592B0BBB2}"/>
              </a:ext>
            </a:extLst>
          </p:cNvPr>
          <p:cNvSpPr/>
          <p:nvPr/>
        </p:nvSpPr>
        <p:spPr>
          <a:xfrm>
            <a:off x="7545344" y="1051891"/>
            <a:ext cx="745435" cy="88955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+mj-lt"/>
              </a:rPr>
              <a:t>Ệ</a:t>
            </a:r>
            <a:endParaRPr lang="en-VU" sz="3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8A74D4-7556-7A98-D135-94D8679A0D04}"/>
              </a:ext>
            </a:extLst>
          </p:cNvPr>
          <p:cNvSpPr/>
          <p:nvPr/>
        </p:nvSpPr>
        <p:spPr>
          <a:xfrm>
            <a:off x="3083818" y="2015987"/>
            <a:ext cx="745435" cy="88955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+mj-lt"/>
              </a:rPr>
              <a:t>T</a:t>
            </a:r>
            <a:endParaRPr lang="en-VU" sz="3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8D84A25-601F-AF11-1B25-9E1CD5304783}"/>
              </a:ext>
            </a:extLst>
          </p:cNvPr>
          <p:cNvSpPr/>
          <p:nvPr/>
        </p:nvSpPr>
        <p:spPr>
          <a:xfrm>
            <a:off x="8375261" y="1036982"/>
            <a:ext cx="745435" cy="88955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+mj-lt"/>
              </a:rPr>
              <a:t>N</a:t>
            </a:r>
            <a:endParaRPr lang="en-VU" sz="3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C49FB21-936A-295D-8133-309100E39C5C}"/>
              </a:ext>
            </a:extLst>
          </p:cNvPr>
          <p:cNvSpPr/>
          <p:nvPr/>
        </p:nvSpPr>
        <p:spPr>
          <a:xfrm>
            <a:off x="2247707" y="2014331"/>
            <a:ext cx="745435" cy="88955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+mj-lt"/>
              </a:rPr>
              <a:t>H</a:t>
            </a:r>
            <a:endParaRPr lang="en-VU" sz="3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835D22A-264A-4D23-2D48-18A81E53A0EC}"/>
              </a:ext>
            </a:extLst>
          </p:cNvPr>
          <p:cNvSpPr/>
          <p:nvPr/>
        </p:nvSpPr>
        <p:spPr>
          <a:xfrm>
            <a:off x="4716319" y="2015987"/>
            <a:ext cx="745435" cy="88955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+mj-lt"/>
              </a:rPr>
              <a:t>N</a:t>
            </a:r>
            <a:endParaRPr lang="en-VU" sz="3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A00C562-1502-52F1-1E66-531E60614A42}"/>
              </a:ext>
            </a:extLst>
          </p:cNvPr>
          <p:cNvSpPr/>
          <p:nvPr/>
        </p:nvSpPr>
        <p:spPr>
          <a:xfrm>
            <a:off x="5546236" y="2024270"/>
            <a:ext cx="745435" cy="88955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+mj-lt"/>
              </a:rPr>
              <a:t>H</a:t>
            </a:r>
            <a:endParaRPr lang="en-VU" sz="3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91D0967-075A-DD5B-9160-6CAE1131BE32}"/>
              </a:ext>
            </a:extLst>
          </p:cNvPr>
          <p:cNvSpPr/>
          <p:nvPr/>
        </p:nvSpPr>
        <p:spPr>
          <a:xfrm>
            <a:off x="7571544" y="2024270"/>
            <a:ext cx="745435" cy="88955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+mj-lt"/>
              </a:rPr>
              <a:t>Q</a:t>
            </a:r>
            <a:endParaRPr lang="en-VU" sz="3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1C5FBCE-1E60-30DE-1D6E-5F4E4983C939}"/>
              </a:ext>
            </a:extLst>
          </p:cNvPr>
          <p:cNvSpPr/>
          <p:nvPr/>
        </p:nvSpPr>
        <p:spPr>
          <a:xfrm>
            <a:off x="8385201" y="2024270"/>
            <a:ext cx="745435" cy="88955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+mj-lt"/>
              </a:rPr>
              <a:t>A</a:t>
            </a:r>
            <a:endParaRPr lang="en-VU" sz="3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90E46D2-D4CB-C65D-DEF1-64542991AE1F}"/>
              </a:ext>
            </a:extLst>
          </p:cNvPr>
          <p:cNvSpPr/>
          <p:nvPr/>
        </p:nvSpPr>
        <p:spPr>
          <a:xfrm>
            <a:off x="6727116" y="2024270"/>
            <a:ext cx="745435" cy="88955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+mj-lt"/>
              </a:rPr>
              <a:t>U</a:t>
            </a:r>
            <a:endParaRPr lang="en-VU" sz="3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736F902-47D0-184C-ACF6-C6FFB284F94E}"/>
              </a:ext>
            </a:extLst>
          </p:cNvPr>
          <p:cNvSpPr/>
          <p:nvPr/>
        </p:nvSpPr>
        <p:spPr>
          <a:xfrm>
            <a:off x="9198858" y="2024270"/>
            <a:ext cx="745435" cy="88955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+mj-lt"/>
              </a:rPr>
              <a:t>N</a:t>
            </a:r>
            <a:endParaRPr lang="en-VU" sz="3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36431FC-7CFE-37B3-B0BB-AAC1041F5749}"/>
              </a:ext>
            </a:extLst>
          </p:cNvPr>
          <p:cNvSpPr/>
          <p:nvPr/>
        </p:nvSpPr>
        <p:spPr>
          <a:xfrm>
            <a:off x="3904624" y="2015987"/>
            <a:ext cx="745435" cy="88955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+mj-lt"/>
              </a:rPr>
              <a:t>A</a:t>
            </a:r>
            <a:endParaRPr lang="en-VU" sz="3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039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0A5F5EC-B2FF-9975-CA60-9139F53CF938}"/>
              </a:ext>
            </a:extLst>
          </p:cNvPr>
          <p:cNvSpPr/>
          <p:nvPr/>
        </p:nvSpPr>
        <p:spPr>
          <a:xfrm>
            <a:off x="7288700" y="3850585"/>
            <a:ext cx="745435" cy="8895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chemeClr val="tx1"/>
                </a:solidFill>
                <a:latin typeface="+mj-lt"/>
              </a:rPr>
              <a:t>Â</a:t>
            </a:r>
            <a:endParaRPr lang="en-VU" sz="4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EDA4DBD-CF18-536B-99DB-60E767940414}"/>
              </a:ext>
            </a:extLst>
          </p:cNvPr>
          <p:cNvSpPr/>
          <p:nvPr/>
        </p:nvSpPr>
        <p:spPr>
          <a:xfrm>
            <a:off x="4486698" y="3850585"/>
            <a:ext cx="745435" cy="8895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chemeClr val="tx1"/>
                </a:solidFill>
                <a:latin typeface="+mj-lt"/>
              </a:rPr>
              <a:t>Ồ</a:t>
            </a:r>
            <a:endParaRPr lang="en-VU" sz="4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21406A-C2C3-84FD-C939-8BAC1C5BF031}"/>
              </a:ext>
            </a:extLst>
          </p:cNvPr>
          <p:cNvSpPr/>
          <p:nvPr/>
        </p:nvSpPr>
        <p:spPr>
          <a:xfrm>
            <a:off x="3648803" y="3850585"/>
            <a:ext cx="745435" cy="8895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chemeClr val="tx1"/>
                </a:solidFill>
                <a:latin typeface="+mj-lt"/>
              </a:rPr>
              <a:t>H</a:t>
            </a:r>
            <a:endParaRPr lang="en-VU" sz="4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EB1EF0-D42E-A6C1-0353-277B1E50C9FC}"/>
              </a:ext>
            </a:extLst>
          </p:cNvPr>
          <p:cNvSpPr/>
          <p:nvPr/>
        </p:nvSpPr>
        <p:spPr>
          <a:xfrm>
            <a:off x="5629686" y="3858868"/>
            <a:ext cx="745435" cy="8895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chemeClr val="tx1"/>
                </a:solidFill>
                <a:latin typeface="+mj-lt"/>
              </a:rPr>
              <a:t>X</a:t>
            </a:r>
            <a:endParaRPr lang="en-VU" sz="4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0B50045-0073-CAE2-45C7-3BB057D9F525}"/>
              </a:ext>
            </a:extLst>
          </p:cNvPr>
          <p:cNvSpPr/>
          <p:nvPr/>
        </p:nvSpPr>
        <p:spPr>
          <a:xfrm>
            <a:off x="6458783" y="3858868"/>
            <a:ext cx="745435" cy="8895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chemeClr val="tx1"/>
                </a:solidFill>
                <a:latin typeface="+mj-lt"/>
              </a:rPr>
              <a:t>U</a:t>
            </a:r>
            <a:endParaRPr lang="en-VU" sz="4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AA8303-D444-F669-27C9-3A2592B0BBB2}"/>
              </a:ext>
            </a:extLst>
          </p:cNvPr>
          <p:cNvSpPr/>
          <p:nvPr/>
        </p:nvSpPr>
        <p:spPr>
          <a:xfrm>
            <a:off x="8110329" y="3854726"/>
            <a:ext cx="745435" cy="8895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chemeClr val="tx1"/>
                </a:solidFill>
                <a:latin typeface="+mj-lt"/>
              </a:rPr>
              <a:t>N</a:t>
            </a:r>
            <a:endParaRPr lang="en-VU" sz="4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8A74D4-7556-7A98-D135-94D8679A0D04}"/>
              </a:ext>
            </a:extLst>
          </p:cNvPr>
          <p:cNvSpPr/>
          <p:nvPr/>
        </p:nvSpPr>
        <p:spPr>
          <a:xfrm>
            <a:off x="4902476" y="4838700"/>
            <a:ext cx="745435" cy="8895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chemeClr val="tx1"/>
                </a:solidFill>
                <a:latin typeface="+mj-lt"/>
              </a:rPr>
              <a:t>Ư</a:t>
            </a:r>
            <a:endParaRPr lang="en-VU" sz="4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C49FB21-936A-295D-8133-309100E39C5C}"/>
              </a:ext>
            </a:extLst>
          </p:cNvPr>
          <p:cNvSpPr/>
          <p:nvPr/>
        </p:nvSpPr>
        <p:spPr>
          <a:xfrm>
            <a:off x="4066365" y="4837044"/>
            <a:ext cx="745435" cy="8895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chemeClr val="tx1"/>
                </a:solidFill>
                <a:latin typeface="+mj-lt"/>
              </a:rPr>
              <a:t>H</a:t>
            </a:r>
            <a:endParaRPr lang="en-VU" sz="4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835D22A-264A-4D23-2D48-18A81E53A0EC}"/>
              </a:ext>
            </a:extLst>
          </p:cNvPr>
          <p:cNvSpPr/>
          <p:nvPr/>
        </p:nvSpPr>
        <p:spPr>
          <a:xfrm>
            <a:off x="6534977" y="4838700"/>
            <a:ext cx="745435" cy="8895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chemeClr val="tx1"/>
                </a:solidFill>
                <a:latin typeface="+mj-lt"/>
              </a:rPr>
              <a:t>N</a:t>
            </a:r>
            <a:endParaRPr lang="en-VU" sz="4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A00C562-1502-52F1-1E66-531E60614A42}"/>
              </a:ext>
            </a:extLst>
          </p:cNvPr>
          <p:cNvSpPr/>
          <p:nvPr/>
        </p:nvSpPr>
        <p:spPr>
          <a:xfrm>
            <a:off x="7364894" y="4846983"/>
            <a:ext cx="745435" cy="8895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chemeClr val="tx1"/>
                </a:solidFill>
                <a:latin typeface="+mj-lt"/>
              </a:rPr>
              <a:t>G</a:t>
            </a:r>
            <a:endParaRPr lang="en-VU" sz="4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36431FC-7CFE-37B3-B0BB-AAC1041F5749}"/>
              </a:ext>
            </a:extLst>
          </p:cNvPr>
          <p:cNvSpPr/>
          <p:nvPr/>
        </p:nvSpPr>
        <p:spPr>
          <a:xfrm>
            <a:off x="5723282" y="4838700"/>
            <a:ext cx="745435" cy="8895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chemeClr val="tx1"/>
                </a:solidFill>
                <a:latin typeface="+mj-lt"/>
              </a:rPr>
              <a:t>Ơ</a:t>
            </a:r>
            <a:endParaRPr lang="en-VU" sz="4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00367C4-9201-0C18-5EE0-55FC9CD5497F}"/>
              </a:ext>
            </a:extLst>
          </p:cNvPr>
          <p:cNvSpPr/>
          <p:nvPr/>
        </p:nvSpPr>
        <p:spPr>
          <a:xfrm>
            <a:off x="6950977" y="1129748"/>
            <a:ext cx="745435" cy="88955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chemeClr val="tx1"/>
                </a:solidFill>
                <a:latin typeface="+mj-lt"/>
              </a:rPr>
              <a:t>Â</a:t>
            </a:r>
            <a:endParaRPr lang="en-VU" sz="4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01E7AC8-4DE1-61E0-7084-EE84F3BB2C3A}"/>
              </a:ext>
            </a:extLst>
          </p:cNvPr>
          <p:cNvSpPr/>
          <p:nvPr/>
        </p:nvSpPr>
        <p:spPr>
          <a:xfrm>
            <a:off x="3284881" y="1123123"/>
            <a:ext cx="745435" cy="88955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chemeClr val="tx1"/>
                </a:solidFill>
                <a:latin typeface="+mj-lt"/>
              </a:rPr>
              <a:t>Ồ</a:t>
            </a:r>
            <a:endParaRPr lang="en-VU" sz="4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2B9DB83-A355-8E3D-58AD-5A8FBF9D8C7B}"/>
              </a:ext>
            </a:extLst>
          </p:cNvPr>
          <p:cNvSpPr/>
          <p:nvPr/>
        </p:nvSpPr>
        <p:spPr>
          <a:xfrm>
            <a:off x="4114798" y="1123123"/>
            <a:ext cx="745435" cy="88955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chemeClr val="tx1"/>
                </a:solidFill>
                <a:latin typeface="+mj-lt"/>
              </a:rPr>
              <a:t>H</a:t>
            </a:r>
            <a:endParaRPr lang="en-VU" sz="4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99531A2-AAA9-CD42-24FA-5ACEA99F29EC}"/>
              </a:ext>
            </a:extLst>
          </p:cNvPr>
          <p:cNvSpPr/>
          <p:nvPr/>
        </p:nvSpPr>
        <p:spPr>
          <a:xfrm>
            <a:off x="6113084" y="1138031"/>
            <a:ext cx="745435" cy="88955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chemeClr val="tx1"/>
                </a:solidFill>
                <a:latin typeface="+mj-lt"/>
              </a:rPr>
              <a:t>X</a:t>
            </a:r>
            <a:endParaRPr lang="en-VU" sz="4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31FC4C6-E675-FA38-005B-CC90D66BA53B}"/>
              </a:ext>
            </a:extLst>
          </p:cNvPr>
          <p:cNvSpPr/>
          <p:nvPr/>
        </p:nvSpPr>
        <p:spPr>
          <a:xfrm>
            <a:off x="5275191" y="1129748"/>
            <a:ext cx="745435" cy="88955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chemeClr val="tx1"/>
                </a:solidFill>
                <a:latin typeface="+mj-lt"/>
              </a:rPr>
              <a:t>U</a:t>
            </a:r>
            <a:endParaRPr lang="en-VU" sz="4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CC23F88-9DF0-FD9E-A6A6-43FB4D84381E}"/>
              </a:ext>
            </a:extLst>
          </p:cNvPr>
          <p:cNvSpPr/>
          <p:nvPr/>
        </p:nvSpPr>
        <p:spPr>
          <a:xfrm>
            <a:off x="7788870" y="1123123"/>
            <a:ext cx="745435" cy="88955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chemeClr val="tx1"/>
                </a:solidFill>
                <a:latin typeface="+mj-lt"/>
              </a:rPr>
              <a:t>N</a:t>
            </a:r>
            <a:endParaRPr lang="en-VU" sz="4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AB0A32D-4C09-5376-5B42-9AD1D8650D8E}"/>
              </a:ext>
            </a:extLst>
          </p:cNvPr>
          <p:cNvSpPr/>
          <p:nvPr/>
        </p:nvSpPr>
        <p:spPr>
          <a:xfrm>
            <a:off x="7423259" y="2122005"/>
            <a:ext cx="745435" cy="88955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chemeClr val="tx1"/>
                </a:solidFill>
                <a:latin typeface="+mj-lt"/>
              </a:rPr>
              <a:t>Ư</a:t>
            </a:r>
            <a:endParaRPr lang="en-VU" sz="4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62A8639-01F1-FEF8-5B9F-6DEA91B62E17}"/>
              </a:ext>
            </a:extLst>
          </p:cNvPr>
          <p:cNvSpPr/>
          <p:nvPr/>
        </p:nvSpPr>
        <p:spPr>
          <a:xfrm>
            <a:off x="4921120" y="2117863"/>
            <a:ext cx="745435" cy="88955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chemeClr val="tx1"/>
                </a:solidFill>
                <a:latin typeface="+mj-lt"/>
              </a:rPr>
              <a:t>H</a:t>
            </a:r>
            <a:endParaRPr lang="en-VU" sz="4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9713C76-F786-5133-E65B-724557A4B1CF}"/>
              </a:ext>
            </a:extLst>
          </p:cNvPr>
          <p:cNvSpPr/>
          <p:nvPr/>
        </p:nvSpPr>
        <p:spPr>
          <a:xfrm>
            <a:off x="6578037" y="2117863"/>
            <a:ext cx="745435" cy="88955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chemeClr val="tx1"/>
                </a:solidFill>
                <a:latin typeface="+mj-lt"/>
              </a:rPr>
              <a:t>N</a:t>
            </a:r>
            <a:endParaRPr lang="en-VU" sz="4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8DB57D9-D868-AF75-C0F2-C4308D6287B8}"/>
              </a:ext>
            </a:extLst>
          </p:cNvPr>
          <p:cNvSpPr/>
          <p:nvPr/>
        </p:nvSpPr>
        <p:spPr>
          <a:xfrm>
            <a:off x="4085009" y="2117863"/>
            <a:ext cx="745435" cy="88955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chemeClr val="tx1"/>
                </a:solidFill>
                <a:latin typeface="+mj-lt"/>
              </a:rPr>
              <a:t>G</a:t>
            </a:r>
            <a:endParaRPr lang="en-VU" sz="4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02AD56-5BDC-BD6A-E707-FDB7DBA3A809}"/>
              </a:ext>
            </a:extLst>
          </p:cNvPr>
          <p:cNvSpPr/>
          <p:nvPr/>
        </p:nvSpPr>
        <p:spPr>
          <a:xfrm>
            <a:off x="5766342" y="2117863"/>
            <a:ext cx="745435" cy="88955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chemeClr val="tx1"/>
                </a:solidFill>
                <a:latin typeface="+mj-lt"/>
              </a:rPr>
              <a:t>Ơ</a:t>
            </a:r>
            <a:endParaRPr lang="en-VU" sz="4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2047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D97C76D-1EEF-1AAC-D8F4-97BE6AC63C0D}"/>
              </a:ext>
            </a:extLst>
          </p:cNvPr>
          <p:cNvSpPr txBox="1"/>
          <p:nvPr/>
        </p:nvSpPr>
        <p:spPr>
          <a:xfrm>
            <a:off x="2547973" y="450872"/>
            <a:ext cx="84922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>
                <a:solidFill>
                  <a:srgbClr val="C00000"/>
                </a:solidFill>
                <a:latin typeface="iCiel Rukola" panose="02000506050000020003" pitchFamily="2" charset="0"/>
              </a:rPr>
              <a:t>HÌNH THÀNH KIẾN THỨC</a:t>
            </a:r>
            <a:endParaRPr lang="en-VU" sz="9600" b="1" dirty="0">
              <a:solidFill>
                <a:srgbClr val="C00000"/>
              </a:solidFill>
              <a:latin typeface="iCiel Rukola" panose="0200050605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757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B62C541E-E099-A224-FDB2-2814E16C0234}"/>
              </a:ext>
            </a:extLst>
          </p:cNvPr>
          <p:cNvSpPr/>
          <p:nvPr/>
        </p:nvSpPr>
        <p:spPr>
          <a:xfrm>
            <a:off x="4496828" y="-576231"/>
            <a:ext cx="8616950" cy="861536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C12916A-AA60-BEE8-46F7-33398FA86254}"/>
              </a:ext>
            </a:extLst>
          </p:cNvPr>
          <p:cNvSpPr txBox="1"/>
          <p:nvPr/>
        </p:nvSpPr>
        <p:spPr bwMode="auto">
          <a:xfrm rot="16200000">
            <a:off x="931766" y="1032614"/>
            <a:ext cx="3508653" cy="3461017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400" b="0" i="0" u="none" strike="noStrike" kern="120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</a:rPr>
              <a:t>EM HIỂU BIẾT GÌ VỀ HỒ XUÂN HƯƠNG?</a:t>
            </a:r>
            <a:endParaRPr kumimoji="0" lang="zh-CN" altLang="en-US" sz="5400" b="0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</a:endParaRPr>
          </a:p>
        </p:txBody>
      </p:sp>
      <p:pic>
        <p:nvPicPr>
          <p:cNvPr id="6" name="Google Shape;174;p6">
            <a:extLst>
              <a:ext uri="{FF2B5EF4-FFF2-40B4-BE49-F238E27FC236}">
                <a16:creationId xmlns:a16="http://schemas.microsoft.com/office/drawing/2014/main" id="{37DBD8E9-5B38-B4C8-9A15-684BEF6B288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56019" y="346576"/>
            <a:ext cx="3860646" cy="613122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93DE7EB-E250-4E89-9559-4C4E78A3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B33C473-BD53-496A-AFF0-27FD4E1C29C9}"/>
              </a:ext>
            </a:extLst>
          </p:cNvPr>
          <p:cNvSpPr/>
          <p:nvPr/>
        </p:nvSpPr>
        <p:spPr>
          <a:xfrm>
            <a:off x="173678" y="261314"/>
            <a:ext cx="11744325" cy="64389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E9CF810-5DBC-4B09-92CE-AE9E918C1798}"/>
              </a:ext>
            </a:extLst>
          </p:cNvPr>
          <p:cNvSpPr txBox="1"/>
          <p:nvPr/>
        </p:nvSpPr>
        <p:spPr>
          <a:xfrm>
            <a:off x="5450849" y="512824"/>
            <a:ext cx="17379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汉标康熙字典内府简" panose="020B0503020204020204" pitchFamily="34" charset="-122"/>
                <a:cs typeface="Calibri" panose="020F0502020204030204" pitchFamily="34" charset="0"/>
              </a:rPr>
              <a:t>a. </a:t>
            </a:r>
            <a:r>
              <a:rPr kumimoji="0" lang="vi-VN" altLang="ko-KR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汉标康熙字典内府简" panose="020B0503020204020204" pitchFamily="34" charset="-122"/>
                <a:cs typeface="Calibri" panose="020F0502020204030204" pitchFamily="34" charset="0"/>
              </a:rPr>
              <a:t>Tiểu</a:t>
            </a:r>
            <a:r>
              <a:rPr kumimoji="0" lang="vi-VN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汉标康熙字典内府简" panose="020B0503020204020204" pitchFamily="34" charset="-122"/>
                <a:cs typeface="Calibri" panose="020F0502020204030204" pitchFamily="34" charset="0"/>
              </a:rPr>
              <a:t> sử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汉标康熙字典内府简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E0B1CF6-C390-4AE9-B96F-45F6B173B1F1}"/>
              </a:ext>
            </a:extLst>
          </p:cNvPr>
          <p:cNvSpPr txBox="1"/>
          <p:nvPr/>
        </p:nvSpPr>
        <p:spPr>
          <a:xfrm>
            <a:off x="5796542" y="965036"/>
            <a:ext cx="5500689" cy="460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Noto Sans Symbols"/>
              <a:buChar char="❖"/>
              <a:tabLst/>
              <a:defRPr/>
            </a:pPr>
            <a:r>
              <a: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Thời gian sống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: khoảng nửa cuối thế kỷ XVIII – nửa đầu thế kỷ XIX;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Noto Sans Symbols"/>
              <a:buChar char="❖"/>
              <a:tabLst/>
              <a:defRPr/>
            </a:pPr>
            <a:r>
              <a: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Quê </a:t>
            </a:r>
            <a:r>
              <a:rPr kumimoji="0" lang="vi-VN" sz="2500" b="1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quán</a:t>
            </a:r>
            <a:r>
              <a: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Làng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Quỳnh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Đôi,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huyện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Quỳnh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Lưu,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tỉnh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Nghệ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An nhưng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gắn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bó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với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kinh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thành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Thăng Long,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có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nhà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riêng </a:t>
            </a:r>
            <a:r>
              <a:rPr kumimoji="0" lang="vi-VN" sz="25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đặt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tên </a:t>
            </a:r>
            <a:r>
              <a:rPr kumimoji="0" lang="vi-VN" sz="2500" b="1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Cổ</a:t>
            </a:r>
            <a:r>
              <a: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vi-VN" sz="2500" b="1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Nguyệt</a:t>
            </a:r>
            <a:r>
              <a: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vi-VN" sz="2500" b="1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Đường</a:t>
            </a:r>
            <a:r>
              <a:rPr kumimoji="0" lang="vi-VN" sz="25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;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43;p4">
            <a:extLst>
              <a:ext uri="{FF2B5EF4-FFF2-40B4-BE49-F238E27FC236}">
                <a16:creationId xmlns:a16="http://schemas.microsoft.com/office/drawing/2014/main" id="{B1C0C704-78E4-CA1A-2D0E-A8C8F5FC827A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77" b="96901" l="10000" r="90000">
                        <a14:foregroundMark x1="59016" y1="20282" x2="53770" y2="19718"/>
                        <a14:foregroundMark x1="52951" y1="19718" x2="58525" y2="28169"/>
                        <a14:foregroundMark x1="59344" y1="23944" x2="59672" y2="33521"/>
                        <a14:foregroundMark x1="54098" y1="17465" x2="47869" y2="24225"/>
                        <a14:foregroundMark x1="73279" y1="89296" x2="50328" y2="92394"/>
                        <a14:foregroundMark x1="84262" y1="94648" x2="75902" y2="96901"/>
                        <a14:foregroundMark x1="25082" y1="71268" x2="22951" y2="73803"/>
                        <a14:foregroundMark x1="28033" y1="69859" x2="19836" y2="75493"/>
                        <a14:backgroundMark x1="69180" y1="28451" x2="74426" y2="60282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1646" y="654646"/>
            <a:ext cx="5930265" cy="653138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圆: 空心 9">
            <a:extLst>
              <a:ext uri="{FF2B5EF4-FFF2-40B4-BE49-F238E27FC236}">
                <a16:creationId xmlns:a16="http://schemas.microsoft.com/office/drawing/2014/main" id="{A2F1F9CF-9614-45EA-DDB5-60869D59AEF6}"/>
              </a:ext>
            </a:extLst>
          </p:cNvPr>
          <p:cNvSpPr/>
          <p:nvPr/>
        </p:nvSpPr>
        <p:spPr>
          <a:xfrm>
            <a:off x="68084" y="1055657"/>
            <a:ext cx="5728458" cy="5896067"/>
          </a:xfrm>
          <a:prstGeom prst="donut">
            <a:avLst>
              <a:gd name="adj" fmla="val 6282"/>
            </a:avLst>
          </a:prstGeom>
          <a:solidFill>
            <a:srgbClr val="A34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圆: 空心 11">
            <a:extLst>
              <a:ext uri="{FF2B5EF4-FFF2-40B4-BE49-F238E27FC236}">
                <a16:creationId xmlns:a16="http://schemas.microsoft.com/office/drawing/2014/main" id="{CD5BCE66-03F5-016F-E6BD-5F394205DC17}"/>
              </a:ext>
            </a:extLst>
          </p:cNvPr>
          <p:cNvSpPr/>
          <p:nvPr/>
        </p:nvSpPr>
        <p:spPr>
          <a:xfrm>
            <a:off x="4606514" y="1448083"/>
            <a:ext cx="742462" cy="742462"/>
          </a:xfrm>
          <a:prstGeom prst="donut">
            <a:avLst>
              <a:gd name="adj" fmla="val 37762"/>
            </a:avLst>
          </a:prstGeom>
          <a:solidFill>
            <a:srgbClr val="CE8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圆: 空心 12">
            <a:extLst>
              <a:ext uri="{FF2B5EF4-FFF2-40B4-BE49-F238E27FC236}">
                <a16:creationId xmlns:a16="http://schemas.microsoft.com/office/drawing/2014/main" id="{53E2FAF5-BC30-36CF-D145-3C7BF485FE05}"/>
              </a:ext>
            </a:extLst>
          </p:cNvPr>
          <p:cNvSpPr/>
          <p:nvPr/>
        </p:nvSpPr>
        <p:spPr>
          <a:xfrm>
            <a:off x="-38779" y="4623020"/>
            <a:ext cx="1222994" cy="1222994"/>
          </a:xfrm>
          <a:prstGeom prst="donut">
            <a:avLst>
              <a:gd name="adj" fmla="val 27916"/>
            </a:avLst>
          </a:prstGeom>
          <a:solidFill>
            <a:srgbClr val="A34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1CAB78-4D57-A3A2-8FC8-89AB78196BD7}"/>
              </a:ext>
            </a:extLst>
          </p:cNvPr>
          <p:cNvSpPr txBox="1"/>
          <p:nvPr/>
        </p:nvSpPr>
        <p:spPr>
          <a:xfrm>
            <a:off x="223837" y="186357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I.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ĐỌC,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TÌM HIỂU CHUNG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1. TÁC GIẢ</a:t>
            </a:r>
          </a:p>
        </p:txBody>
      </p:sp>
    </p:spTree>
    <p:extLst>
      <p:ext uri="{BB962C8B-B14F-4D97-AF65-F5344CB8AC3E}">
        <p14:creationId xmlns:p14="http://schemas.microsoft.com/office/powerpoint/2010/main" val="108057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A02D34"/>
      </a:accent1>
      <a:accent2>
        <a:srgbClr val="B73B3A"/>
      </a:accent2>
      <a:accent3>
        <a:srgbClr val="A6644D"/>
      </a:accent3>
      <a:accent4>
        <a:srgbClr val="F2EBDB"/>
      </a:accent4>
      <a:accent5>
        <a:srgbClr val="313737"/>
      </a:accent5>
      <a:accent6>
        <a:srgbClr val="474E4E"/>
      </a:accent6>
      <a:hlink>
        <a:srgbClr val="2B2B2B"/>
      </a:hlink>
      <a:folHlink>
        <a:srgbClr val="2B2B2B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</TotalTime>
  <Words>2220</Words>
  <Application>Microsoft Office PowerPoint</Application>
  <PresentationFormat>Widescreen</PresentationFormat>
  <Paragraphs>324</Paragraphs>
  <Slides>44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74" baseType="lpstr">
      <vt:lpstr>#9Slide03 SFU Futura_05</vt:lpstr>
      <vt:lpstr>Arial</vt:lpstr>
      <vt:lpstr>Auraka方黑檀</vt:lpstr>
      <vt:lpstr>Bahnschrift SemiBold Condensed</vt:lpstr>
      <vt:lpstr>Bell MT</vt:lpstr>
      <vt:lpstr>Calibri</vt:lpstr>
      <vt:lpstr>Calibri Light</vt:lpstr>
      <vt:lpstr>Courier New</vt:lpstr>
      <vt:lpstr>Curlz MT</vt:lpstr>
      <vt:lpstr>DengXian</vt:lpstr>
      <vt:lpstr>DengXian</vt:lpstr>
      <vt:lpstr>DengXian Light</vt:lpstr>
      <vt:lpstr>DengXian Light</vt:lpstr>
      <vt:lpstr>iCiel Bambola</vt:lpstr>
      <vt:lpstr>iCiel Rukola</vt:lpstr>
      <vt:lpstr>inherit</vt:lpstr>
      <vt:lpstr>Noto Sans Symbols</vt:lpstr>
      <vt:lpstr>OpenSans</vt:lpstr>
      <vt:lpstr>Roboto</vt:lpstr>
      <vt:lpstr>Simplified Arabic</vt:lpstr>
      <vt:lpstr>SVN-Clouds Caprice</vt:lpstr>
      <vt:lpstr>SVN-Cupcake</vt:lpstr>
      <vt:lpstr>Symbol</vt:lpstr>
      <vt:lpstr>Times New Roman</vt:lpstr>
      <vt:lpstr>WenYue GuDianMingChaoTi (Non-Co</vt:lpstr>
      <vt:lpstr>Wingdings</vt:lpstr>
      <vt:lpstr>文悦古典明朝体 (非商业使用) W5</vt:lpstr>
      <vt:lpstr>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Thư Đỗ</dc:creator>
  <cp:lastModifiedBy>Truong</cp:lastModifiedBy>
  <cp:revision>14</cp:revision>
  <dcterms:created xsi:type="dcterms:W3CDTF">2022-10-10T07:40:59Z</dcterms:created>
  <dcterms:modified xsi:type="dcterms:W3CDTF">2023-10-11T02:59:37Z</dcterms:modified>
</cp:coreProperties>
</file>