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7" r:id="rId31"/>
    <p:sldId id="298" r:id="rId32"/>
    <p:sldId id="296" r:id="rId33"/>
    <p:sldId id="299" r:id="rId34"/>
    <p:sldId id="257" r:id="rId35"/>
    <p:sldId id="261" r:id="rId36"/>
    <p:sldId id="268"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10/20/2024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071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10/20/2024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601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10/20/2024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1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10/20/2024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337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10/20/2024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891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10/20/2024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374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10/20/2024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304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10/20/2024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85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10/20/2024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370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10/20/2024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281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10/20/2024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936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497699B-48B7-4073-9405-3FCDD293372A}" type="datetimeFigureOut">
              <a:rPr lang="en-US" smtClean="0">
                <a:solidFill>
                  <a:prstClr val="black">
                    <a:tint val="75000"/>
                  </a:prstClr>
                </a:solidFill>
              </a:rPr>
              <a:pPr/>
              <a:t>10/20/2024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407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1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30.png"/><Relationship Id="rId10"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32.png"/><Relationship Id="rId10"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5.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3.mp3"/><Relationship Id="rId7" Type="http://schemas.openxmlformats.org/officeDocument/2006/relationships/image" Target="../media/image39.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12.xml"/><Relationship Id="rId10" Type="http://schemas.openxmlformats.org/officeDocument/2006/relationships/image" Target="../media/image42.png"/><Relationship Id="rId4" Type="http://schemas.openxmlformats.org/officeDocument/2006/relationships/audio" Target="../media/media3.mp3"/><Relationship Id="rId9" Type="http://schemas.openxmlformats.org/officeDocument/2006/relationships/image" Target="../media/image41.gif"/></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2.mp3"/><Relationship Id="rId7" Type="http://schemas.openxmlformats.org/officeDocument/2006/relationships/image" Target="../media/image44.png"/><Relationship Id="rId12" Type="http://schemas.openxmlformats.org/officeDocument/2006/relationships/image" Target="../media/image4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slideLayout" Target="../slideLayouts/slideLayout12.xml"/><Relationship Id="rId10"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41.gif"/></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2.mp3"/><Relationship Id="rId7" Type="http://schemas.openxmlformats.org/officeDocument/2006/relationships/image" Target="../media/image49.png"/><Relationship Id="rId12" Type="http://schemas.openxmlformats.org/officeDocument/2006/relationships/image" Target="../media/image4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8.png"/><Relationship Id="rId11" Type="http://schemas.openxmlformats.org/officeDocument/2006/relationships/image" Target="../media/image46.png"/><Relationship Id="rId5" Type="http://schemas.openxmlformats.org/officeDocument/2006/relationships/slideLayout" Target="../slideLayouts/slideLayout12.xml"/><Relationship Id="rId10"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41.gif"/></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2.mp3"/><Relationship Id="rId7" Type="http://schemas.openxmlformats.org/officeDocument/2006/relationships/image" Target="../media/image52.png"/><Relationship Id="rId12" Type="http://schemas.openxmlformats.org/officeDocument/2006/relationships/image" Target="../media/image4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1.png"/><Relationship Id="rId11" Type="http://schemas.openxmlformats.org/officeDocument/2006/relationships/image" Target="../media/image46.png"/><Relationship Id="rId5" Type="http://schemas.openxmlformats.org/officeDocument/2006/relationships/slideLayout" Target="../slideLayouts/slideLayout12.xml"/><Relationship Id="rId10"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41.gif"/></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2.mp3"/><Relationship Id="rId7" Type="http://schemas.openxmlformats.org/officeDocument/2006/relationships/image" Target="../media/image55.png"/><Relationship Id="rId12" Type="http://schemas.openxmlformats.org/officeDocument/2006/relationships/image" Target="../media/image4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4.png"/><Relationship Id="rId11" Type="http://schemas.openxmlformats.org/officeDocument/2006/relationships/image" Target="../media/image46.png"/><Relationship Id="rId5" Type="http://schemas.openxmlformats.org/officeDocument/2006/relationships/slideLayout" Target="../slideLayouts/slideLayout12.xml"/><Relationship Id="rId10"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41.gif"/></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2.mp3"/><Relationship Id="rId7" Type="http://schemas.openxmlformats.org/officeDocument/2006/relationships/image" Target="../media/image52.png"/><Relationship Id="rId12" Type="http://schemas.openxmlformats.org/officeDocument/2006/relationships/image" Target="../media/image4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1.png"/><Relationship Id="rId11" Type="http://schemas.openxmlformats.org/officeDocument/2006/relationships/image" Target="../media/image46.png"/><Relationship Id="rId5" Type="http://schemas.openxmlformats.org/officeDocument/2006/relationships/slideLayout" Target="../slideLayouts/slideLayout12.xml"/><Relationship Id="rId10"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41.gi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9.sv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4.svg"/><Relationship Id="rId5" Type="http://schemas.openxmlformats.org/officeDocument/2006/relationships/image" Target="../media/image7.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2.mp3"/><Relationship Id="rId7" Type="http://schemas.openxmlformats.org/officeDocument/2006/relationships/image" Target="../media/image55.png"/><Relationship Id="rId12" Type="http://schemas.openxmlformats.org/officeDocument/2006/relationships/image" Target="../media/image4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4.png"/><Relationship Id="rId11" Type="http://schemas.openxmlformats.org/officeDocument/2006/relationships/image" Target="../media/image46.png"/><Relationship Id="rId5" Type="http://schemas.openxmlformats.org/officeDocument/2006/relationships/slideLayout" Target="../slideLayouts/slideLayout12.xml"/><Relationship Id="rId10"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41.gif"/></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gif"/><Relationship Id="rId3" Type="http://schemas.microsoft.com/office/2007/relationships/media" Target="../media/media5.mp3"/><Relationship Id="rId7" Type="http://schemas.openxmlformats.org/officeDocument/2006/relationships/slideLayout" Target="../slideLayouts/slideLayout12.xml"/><Relationship Id="rId12" Type="http://schemas.openxmlformats.org/officeDocument/2006/relationships/image" Target="../media/image60.gif"/><Relationship Id="rId17" Type="http://schemas.openxmlformats.org/officeDocument/2006/relationships/image" Target="../media/image47.gif"/><Relationship Id="rId2" Type="http://schemas.openxmlformats.org/officeDocument/2006/relationships/audio" Target="../media/media4.mp3"/><Relationship Id="rId16" Type="http://schemas.openxmlformats.org/officeDocument/2006/relationships/image" Target="../media/image46.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41.gif"/><Relationship Id="rId5" Type="http://schemas.microsoft.com/office/2007/relationships/media" Target="../media/media2.mp3"/><Relationship Id="rId15" Type="http://schemas.openxmlformats.org/officeDocument/2006/relationships/image" Target="../media/image42.png"/><Relationship Id="rId10" Type="http://schemas.openxmlformats.org/officeDocument/2006/relationships/image" Target="../media/image59.png"/><Relationship Id="rId4" Type="http://schemas.openxmlformats.org/officeDocument/2006/relationships/audio" Target="../media/media5.mp3"/><Relationship Id="rId9" Type="http://schemas.openxmlformats.org/officeDocument/2006/relationships/image" Target="../media/image58.png"/><Relationship Id="rId14" Type="http://schemas.openxmlformats.org/officeDocument/2006/relationships/image" Target="../media/image62.gif"/></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12.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9.svg"/><Relationship Id="rId12"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4.svg"/><Relationship Id="rId15" Type="http://schemas.openxmlformats.org/officeDocument/2006/relationships/image" Target="../media/image20.jpeg"/><Relationship Id="rId4" Type="http://schemas.openxmlformats.org/officeDocument/2006/relationships/image" Target="../media/image2.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B"/>
        </a:solidFill>
        <a:effectLst/>
      </p:bgPr>
    </p:bg>
    <p:spTree>
      <p:nvGrpSpPr>
        <p:cNvPr id="1" name=""/>
        <p:cNvGrpSpPr/>
        <p:nvPr/>
      </p:nvGrpSpPr>
      <p:grpSpPr>
        <a:xfrm>
          <a:off x="0" y="0"/>
          <a:ext cx="0" cy="0"/>
          <a:chOff x="0" y="0"/>
          <a:chExt cx="0" cy="0"/>
        </a:xfrm>
      </p:grpSpPr>
      <p:sp>
        <p:nvSpPr>
          <p:cNvPr id="2" name="Freeform 2"/>
          <p:cNvSpPr/>
          <p:nvPr/>
        </p:nvSpPr>
        <p:spPr>
          <a:xfrm>
            <a:off x="-228600" y="0"/>
            <a:ext cx="18745200" cy="10401300"/>
          </a:xfrm>
          <a:custGeom>
            <a:avLst/>
            <a:gdLst/>
            <a:ahLst/>
            <a:cxnLst/>
            <a:rect l="l" t="t" r="r" b="b"/>
            <a:pathLst>
              <a:path w="14607822" h="8924052">
                <a:moveTo>
                  <a:pt x="0" y="0"/>
                </a:moveTo>
                <a:lnTo>
                  <a:pt x="14607822" y="0"/>
                </a:lnTo>
                <a:lnTo>
                  <a:pt x="14607822" y="8924052"/>
                </a:lnTo>
                <a:lnTo>
                  <a:pt x="0" y="89240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4590319" y="-1258907"/>
            <a:ext cx="5083571" cy="4575214"/>
          </a:xfrm>
          <a:custGeom>
            <a:avLst/>
            <a:gdLst/>
            <a:ahLst/>
            <a:cxnLst/>
            <a:rect l="l" t="t" r="r" b="b"/>
            <a:pathLst>
              <a:path w="5083571" h="4575214">
                <a:moveTo>
                  <a:pt x="0" y="0"/>
                </a:moveTo>
                <a:lnTo>
                  <a:pt x="5083571" y="0"/>
                </a:lnTo>
                <a:lnTo>
                  <a:pt x="5083571" y="4575214"/>
                </a:lnTo>
                <a:lnTo>
                  <a:pt x="0" y="45752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9392241">
            <a:off x="12465276" y="429236"/>
            <a:ext cx="5425934" cy="3119912"/>
          </a:xfrm>
          <a:custGeom>
            <a:avLst/>
            <a:gdLst/>
            <a:ahLst/>
            <a:cxnLst/>
            <a:rect l="l" t="t" r="r" b="b"/>
            <a:pathLst>
              <a:path w="5425934" h="3119912">
                <a:moveTo>
                  <a:pt x="0" y="0"/>
                </a:moveTo>
                <a:lnTo>
                  <a:pt x="5425934" y="0"/>
                </a:lnTo>
                <a:lnTo>
                  <a:pt x="5425934" y="3119912"/>
                </a:lnTo>
                <a:lnTo>
                  <a:pt x="0" y="3119912"/>
                </a:lnTo>
                <a:lnTo>
                  <a:pt x="0" y="0"/>
                </a:lnTo>
                <a:close/>
              </a:path>
            </a:pathLst>
          </a:custGeom>
          <a:blipFill>
            <a:blip r:embed="rId6"/>
            <a:stretch>
              <a:fillRect/>
            </a:stretch>
          </a:blipFill>
        </p:spPr>
      </p:sp>
      <p:sp>
        <p:nvSpPr>
          <p:cNvPr id="10" name="Rectangle 9"/>
          <p:cNvSpPr/>
          <p:nvPr/>
        </p:nvSpPr>
        <p:spPr>
          <a:xfrm>
            <a:off x="3273762" y="2098423"/>
            <a:ext cx="9144000" cy="2803460"/>
          </a:xfrm>
          <a:prstGeom prst="rect">
            <a:avLst/>
          </a:prstGeom>
        </p:spPr>
        <p:txBody>
          <a:bodyPr>
            <a:spAutoFit/>
          </a:bodyPr>
          <a:lstStyle/>
          <a:p>
            <a:pPr algn="ctr">
              <a:lnSpc>
                <a:spcPct val="115000"/>
              </a:lnSpc>
              <a:spcAft>
                <a:spcPts val="0"/>
              </a:spcAft>
            </a:pPr>
            <a:r>
              <a:rPr lang="vi-VN" sz="8000" b="1" kern="100" dirty="0" smtClean="0">
                <a:solidFill>
                  <a:srgbClr val="FF0000"/>
                </a:solidFill>
                <a:latin typeface="iCiel Ciaobella" pitchFamily="50" charset="-93"/>
                <a:ea typeface="Calibri" panose="020F0502020204030204" pitchFamily="34" charset="0"/>
                <a:cs typeface="Times New Roman" panose="02020603050405020304" pitchFamily="18" charset="0"/>
              </a:rPr>
              <a:t>Khúc Tráng Ca Nhà </a:t>
            </a:r>
            <a:r>
              <a:rPr lang="vi-VN" sz="8000" b="1" kern="100" dirty="0" smtClean="0">
                <a:solidFill>
                  <a:srgbClr val="FF0000"/>
                </a:solidFill>
                <a:latin typeface="iCiel Ciaobella" pitchFamily="50" charset="-93"/>
                <a:ea typeface="Calibri" panose="020F0502020204030204" pitchFamily="34" charset="0"/>
                <a:cs typeface="Times New Roman" panose="02020603050405020304" pitchFamily="18" charset="0"/>
              </a:rPr>
              <a:t>Giàn</a:t>
            </a:r>
            <a:endParaRPr lang="en-GB" sz="8000" dirty="0">
              <a:effectLst/>
              <a:latin typeface="iCiel Ciaobella" pitchFamily="50" charset="-93"/>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0886" y="1965606"/>
            <a:ext cx="10362770" cy="829021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354" y="3995673"/>
            <a:ext cx="7560595" cy="7560595"/>
          </a:xfrm>
          <a:prstGeom prst="rect">
            <a:avLst/>
          </a:prstGeom>
        </p:spPr>
      </p:pic>
      <p:sp>
        <p:nvSpPr>
          <p:cNvPr id="13" name="Freeform 3"/>
          <p:cNvSpPr/>
          <p:nvPr/>
        </p:nvSpPr>
        <p:spPr>
          <a:xfrm>
            <a:off x="-701697" y="7999393"/>
            <a:ext cx="5083571" cy="4575214"/>
          </a:xfrm>
          <a:custGeom>
            <a:avLst/>
            <a:gdLst/>
            <a:ahLst/>
            <a:cxnLst/>
            <a:rect l="l" t="t" r="r" b="b"/>
            <a:pathLst>
              <a:path w="5083571" h="4575214">
                <a:moveTo>
                  <a:pt x="0" y="0"/>
                </a:moveTo>
                <a:lnTo>
                  <a:pt x="5083571" y="0"/>
                </a:lnTo>
                <a:lnTo>
                  <a:pt x="5083571" y="4575214"/>
                </a:lnTo>
                <a:lnTo>
                  <a:pt x="0" y="45752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5"/>
          <p:cNvSpPr/>
          <p:nvPr/>
        </p:nvSpPr>
        <p:spPr>
          <a:xfrm rot="2481361">
            <a:off x="-1060764" y="7023755"/>
            <a:ext cx="5425934" cy="3119912"/>
          </a:xfrm>
          <a:custGeom>
            <a:avLst/>
            <a:gdLst/>
            <a:ahLst/>
            <a:cxnLst/>
            <a:rect l="l" t="t" r="r" b="b"/>
            <a:pathLst>
              <a:path w="5425934" h="3119912">
                <a:moveTo>
                  <a:pt x="0" y="0"/>
                </a:moveTo>
                <a:lnTo>
                  <a:pt x="5425934" y="0"/>
                </a:lnTo>
                <a:lnTo>
                  <a:pt x="5425934" y="3119912"/>
                </a:lnTo>
                <a:lnTo>
                  <a:pt x="0" y="3119912"/>
                </a:lnTo>
                <a:lnTo>
                  <a:pt x="0" y="0"/>
                </a:lnTo>
                <a:close/>
              </a:path>
            </a:pathLst>
          </a:custGeom>
          <a:blipFill>
            <a:blip r:embed="rId6"/>
            <a:stretch>
              <a:fillRect/>
            </a:stretch>
          </a:blipFill>
        </p:spPr>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1899" y="1965607"/>
            <a:ext cx="10075663" cy="335565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EEAE5"/>
        </a:solidFill>
        <a:effectLst/>
      </p:bgPr>
    </p:bg>
    <p:spTree>
      <p:nvGrpSpPr>
        <p:cNvPr id="1" name=""/>
        <p:cNvGrpSpPr/>
        <p:nvPr/>
      </p:nvGrpSpPr>
      <p:grpSpPr>
        <a:xfrm>
          <a:off x="0" y="0"/>
          <a:ext cx="0" cy="0"/>
          <a:chOff x="0" y="0"/>
          <a:chExt cx="0" cy="0"/>
        </a:xfrm>
      </p:grpSpPr>
      <p:sp>
        <p:nvSpPr>
          <p:cNvPr id="2" name="Freeform 2"/>
          <p:cNvSpPr/>
          <p:nvPr/>
        </p:nvSpPr>
        <p:spPr>
          <a:xfrm>
            <a:off x="1028700" y="3203727"/>
            <a:ext cx="3974002" cy="6054573"/>
          </a:xfrm>
          <a:custGeom>
            <a:avLst/>
            <a:gdLst/>
            <a:ahLst/>
            <a:cxnLst/>
            <a:rect l="l" t="t" r="r" b="b"/>
            <a:pathLst>
              <a:path w="3974002" h="6054573">
                <a:moveTo>
                  <a:pt x="0" y="0"/>
                </a:moveTo>
                <a:lnTo>
                  <a:pt x="3974002" y="0"/>
                </a:lnTo>
                <a:lnTo>
                  <a:pt x="3974002" y="6054573"/>
                </a:lnTo>
                <a:lnTo>
                  <a:pt x="0" y="60545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113035" y="190500"/>
            <a:ext cx="3974002" cy="9829799"/>
          </a:xfrm>
          <a:custGeom>
            <a:avLst/>
            <a:gdLst/>
            <a:ahLst/>
            <a:cxnLst/>
            <a:rect l="l" t="t" r="r" b="b"/>
            <a:pathLst>
              <a:path w="3974002" h="6054573">
                <a:moveTo>
                  <a:pt x="0" y="0"/>
                </a:moveTo>
                <a:lnTo>
                  <a:pt x="3974002" y="0"/>
                </a:lnTo>
                <a:lnTo>
                  <a:pt x="3974002" y="6054573"/>
                </a:lnTo>
                <a:lnTo>
                  <a:pt x="0" y="6054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201038" y="190501"/>
            <a:ext cx="3974002" cy="9829798"/>
          </a:xfrm>
          <a:custGeom>
            <a:avLst/>
            <a:gdLst/>
            <a:ahLst/>
            <a:cxnLst/>
            <a:rect l="l" t="t" r="r" b="b"/>
            <a:pathLst>
              <a:path w="3974002" h="6054573">
                <a:moveTo>
                  <a:pt x="0" y="0"/>
                </a:moveTo>
                <a:lnTo>
                  <a:pt x="3974001" y="0"/>
                </a:lnTo>
                <a:lnTo>
                  <a:pt x="3974001" y="6054573"/>
                </a:lnTo>
                <a:lnTo>
                  <a:pt x="0" y="6054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3285298" y="3203727"/>
            <a:ext cx="3974002" cy="6054573"/>
          </a:xfrm>
          <a:custGeom>
            <a:avLst/>
            <a:gdLst/>
            <a:ahLst/>
            <a:cxnLst/>
            <a:rect l="l" t="t" r="r" b="b"/>
            <a:pathLst>
              <a:path w="3974002" h="6054573">
                <a:moveTo>
                  <a:pt x="0" y="0"/>
                </a:moveTo>
                <a:lnTo>
                  <a:pt x="3974002" y="0"/>
                </a:lnTo>
                <a:lnTo>
                  <a:pt x="3974002" y="6054573"/>
                </a:lnTo>
                <a:lnTo>
                  <a:pt x="0" y="6054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9033452">
            <a:off x="14480314" y="-2442012"/>
            <a:ext cx="6203263" cy="6940714"/>
          </a:xfrm>
          <a:custGeom>
            <a:avLst/>
            <a:gdLst/>
            <a:ahLst/>
            <a:cxnLst/>
            <a:rect l="l" t="t" r="r" b="b"/>
            <a:pathLst>
              <a:path w="6203263" h="6940714">
                <a:moveTo>
                  <a:pt x="0" y="0"/>
                </a:moveTo>
                <a:lnTo>
                  <a:pt x="6203263" y="0"/>
                </a:lnTo>
                <a:lnTo>
                  <a:pt x="6203263" y="6940714"/>
                </a:lnTo>
                <a:lnTo>
                  <a:pt x="0" y="69407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9314444">
            <a:off x="-1903395" y="-2415823"/>
            <a:ext cx="4998756" cy="5593014"/>
          </a:xfrm>
          <a:custGeom>
            <a:avLst/>
            <a:gdLst/>
            <a:ahLst/>
            <a:cxnLst/>
            <a:rect l="l" t="t" r="r" b="b"/>
            <a:pathLst>
              <a:path w="4998756" h="5593014">
                <a:moveTo>
                  <a:pt x="0" y="0"/>
                </a:moveTo>
                <a:lnTo>
                  <a:pt x="4998756" y="0"/>
                </a:lnTo>
                <a:lnTo>
                  <a:pt x="4998756" y="5593014"/>
                </a:lnTo>
                <a:lnTo>
                  <a:pt x="0" y="55930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aphicFrame>
        <p:nvGraphicFramePr>
          <p:cNvPr id="17" name="Table 16"/>
          <p:cNvGraphicFramePr>
            <a:graphicFrameLocks noGrp="1"/>
          </p:cNvGraphicFramePr>
          <p:nvPr>
            <p:extLst>
              <p:ext uri="{D42A27DB-BD31-4B8C-83A1-F6EECF244321}">
                <p14:modId xmlns:p14="http://schemas.microsoft.com/office/powerpoint/2010/main" val="758426669"/>
              </p:ext>
            </p:extLst>
          </p:nvPr>
        </p:nvGraphicFramePr>
        <p:xfrm>
          <a:off x="1218114" y="3626113"/>
          <a:ext cx="3665390" cy="4996879"/>
        </p:xfrm>
        <a:graphic>
          <a:graphicData uri="http://schemas.openxmlformats.org/drawingml/2006/table">
            <a:tbl>
              <a:tblPr firstRow="1" firstCol="1" bandRow="1"/>
              <a:tblGrid>
                <a:gridCol w="3665390">
                  <a:extLst>
                    <a:ext uri="{9D8B030D-6E8A-4147-A177-3AD203B41FA5}">
                      <a16:colId xmlns:a16="http://schemas.microsoft.com/office/drawing/2014/main" val="20000"/>
                    </a:ext>
                  </a:extLst>
                </a:gridCol>
              </a:tblGrid>
              <a:tr h="0">
                <a:tc>
                  <a:txBody>
                    <a:bodyPr/>
                    <a:lstStyle/>
                    <a:p>
                      <a:pPr algn="ctr">
                        <a:lnSpc>
                          <a:spcPct val="115000"/>
                        </a:lnSpc>
                        <a:spcAft>
                          <a:spcPts val="0"/>
                        </a:spcAft>
                        <a:tabLst>
                          <a:tab pos="1386840" algn="l"/>
                        </a:tabLst>
                      </a:pPr>
                      <a:r>
                        <a:rPr lang="vi-VN" sz="3600" b="1">
                          <a:effectLst/>
                          <a:latin typeface="Times New Roman" panose="02020603050405020304" pitchFamily="18" charset="0"/>
                          <a:ea typeface="MS Mincho"/>
                          <a:cs typeface="Times New Roman" panose="02020603050405020304" pitchFamily="18" charset="0"/>
                        </a:rPr>
                        <a:t>Trạm 1. </a:t>
                      </a:r>
                      <a:endParaRPr lang="vi-VN" sz="3600" b="1" smtClean="0">
                        <a:effectLst/>
                        <a:latin typeface="Times New Roman" panose="02020603050405020304" pitchFamily="18" charset="0"/>
                        <a:ea typeface="MS Mincho"/>
                        <a:cs typeface="Times New Roman" panose="02020603050405020304" pitchFamily="18" charset="0"/>
                      </a:endParaRPr>
                    </a:p>
                    <a:p>
                      <a:pPr algn="ctr">
                        <a:lnSpc>
                          <a:spcPct val="115000"/>
                        </a:lnSpc>
                        <a:spcAft>
                          <a:spcPts val="0"/>
                        </a:spcAft>
                        <a:tabLst>
                          <a:tab pos="1386840" algn="l"/>
                        </a:tabLst>
                      </a:pPr>
                      <a:r>
                        <a:rPr lang="vi-VN" sz="3600" b="1" smtClean="0">
                          <a:effectLst/>
                          <a:latin typeface="Times New Roman" panose="02020603050405020304" pitchFamily="18" charset="0"/>
                          <a:ea typeface="MS Mincho"/>
                          <a:cs typeface="Times New Roman" panose="02020603050405020304" pitchFamily="18" charset="0"/>
                        </a:rPr>
                        <a:t>Lắng </a:t>
                      </a:r>
                      <a:r>
                        <a:rPr lang="vi-VN" sz="3600" b="1">
                          <a:effectLst/>
                          <a:latin typeface="Times New Roman" panose="02020603050405020304" pitchFamily="18" charset="0"/>
                          <a:ea typeface="MS Mincho"/>
                          <a:cs typeface="Times New Roman" panose="02020603050405020304" pitchFamily="18" charset="0"/>
                        </a:rPr>
                        <a:t>nghe</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600">
                          <a:effectLst/>
                          <a:latin typeface="Times New Roman" panose="02020603050405020304" pitchFamily="18" charset="0"/>
                          <a:ea typeface="MS Mincho"/>
                          <a:cs typeface="Times New Roman" panose="02020603050405020304" pitchFamily="18" charset="0"/>
                        </a:rPr>
                        <a:t>Đọc văn bản, tái hiện và kể lại </a:t>
                      </a:r>
                      <a:r>
                        <a:rPr lang="vi-VN" sz="3600">
                          <a:solidFill>
                            <a:srgbClr val="0D0D0D"/>
                          </a:solidFill>
                          <a:effectLst/>
                          <a:latin typeface="Times New Roman" panose="02020603050405020304" pitchFamily="18" charset="0"/>
                          <a:ea typeface="MS Mincho"/>
                          <a:cs typeface="Times New Roman" panose="02020603050405020304" pitchFamily="18" charset="0"/>
                        </a:rPr>
                        <a:t>chuyến ra thăm nhà giàn Ba Kè của nhà báo Xuân Ba bằng sơ đồ.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807833874"/>
              </p:ext>
            </p:extLst>
          </p:nvPr>
        </p:nvGraphicFramePr>
        <p:xfrm>
          <a:off x="5290622" y="933793"/>
          <a:ext cx="3635798" cy="7806690"/>
        </p:xfrm>
        <a:graphic>
          <a:graphicData uri="http://schemas.openxmlformats.org/drawingml/2006/table">
            <a:tbl>
              <a:tblPr firstRow="1" firstCol="1" bandRow="1"/>
              <a:tblGrid>
                <a:gridCol w="3635798">
                  <a:extLst>
                    <a:ext uri="{9D8B030D-6E8A-4147-A177-3AD203B41FA5}">
                      <a16:colId xmlns:a16="http://schemas.microsoft.com/office/drawing/2014/main" val="20000"/>
                    </a:ext>
                  </a:extLst>
                </a:gridCol>
              </a:tblGrid>
              <a:tr h="0">
                <a:tc>
                  <a:txBody>
                    <a:bodyPr/>
                    <a:lstStyle/>
                    <a:p>
                      <a:pPr algn="ctr">
                        <a:lnSpc>
                          <a:spcPct val="115000"/>
                        </a:lnSpc>
                        <a:spcAft>
                          <a:spcPts val="0"/>
                        </a:spcAft>
                        <a:tabLst>
                          <a:tab pos="1386840" algn="l"/>
                        </a:tabLst>
                      </a:pPr>
                      <a:r>
                        <a:rPr lang="vi-VN" sz="3200" b="1">
                          <a:effectLst/>
                          <a:latin typeface="Times New Roman" panose="02020603050405020304" pitchFamily="18" charset="0"/>
                          <a:ea typeface="MS Mincho"/>
                          <a:cs typeface="Times New Roman" panose="02020603050405020304" pitchFamily="18" charset="0"/>
                        </a:rPr>
                        <a:t>Trạm 2. Suy tư</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solidFill>
                            <a:srgbClr val="0D0D0D"/>
                          </a:solidFill>
                          <a:effectLst/>
                          <a:latin typeface="Times New Roman" panose="02020603050405020304" pitchFamily="18" charset="0"/>
                          <a:ea typeface="MS Mincho"/>
                          <a:cs typeface="Times New Roman" panose="02020603050405020304" pitchFamily="18" charset="0"/>
                        </a:rPr>
                        <a:t>1. Tìm hiểu các yếu tố thể hiện tính phi hư cấu của bài phóng sự và nêu tác dụng của các yếu tố phi hư cấu trong việc thể hiện nội dung, ý nghĩa của tác phẩm.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solidFill>
                            <a:srgbClr val="0D0D0D"/>
                          </a:solidFill>
                          <a:effectLst/>
                          <a:latin typeface="Times New Roman" panose="02020603050405020304" pitchFamily="18" charset="0"/>
                          <a:ea typeface="MS Mincho"/>
                          <a:cs typeface="Times New Roman" panose="02020603050405020304" pitchFamily="18" charset="0"/>
                        </a:rPr>
                        <a:t>2. Tìm hiểu những biện pháp đặc trưng của thể loại phóng sự đã được nhà báo Xuân Ba sử dụng.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889561512"/>
              </p:ext>
            </p:extLst>
          </p:nvPr>
        </p:nvGraphicFramePr>
        <p:xfrm>
          <a:off x="9392444" y="1394785"/>
          <a:ext cx="3494674" cy="7806690"/>
        </p:xfrm>
        <a:graphic>
          <a:graphicData uri="http://schemas.openxmlformats.org/drawingml/2006/table">
            <a:tbl>
              <a:tblPr firstRow="1" firstCol="1" bandRow="1"/>
              <a:tblGrid>
                <a:gridCol w="3494674">
                  <a:extLst>
                    <a:ext uri="{9D8B030D-6E8A-4147-A177-3AD203B41FA5}">
                      <a16:colId xmlns:a16="http://schemas.microsoft.com/office/drawing/2014/main" val="20000"/>
                    </a:ext>
                  </a:extLst>
                </a:gridCol>
              </a:tblGrid>
              <a:tr h="0">
                <a:tc>
                  <a:txBody>
                    <a:bodyPr/>
                    <a:lstStyle/>
                    <a:p>
                      <a:pPr algn="ctr">
                        <a:lnSpc>
                          <a:spcPct val="115000"/>
                        </a:lnSpc>
                        <a:spcAft>
                          <a:spcPts val="0"/>
                        </a:spcAft>
                        <a:tabLst>
                          <a:tab pos="1386840" algn="l"/>
                        </a:tabLst>
                      </a:pPr>
                      <a:r>
                        <a:rPr lang="vi-VN" sz="3200" b="1">
                          <a:effectLst/>
                          <a:latin typeface="Times New Roman" panose="02020603050405020304" pitchFamily="18" charset="0"/>
                          <a:ea typeface="MS Mincho"/>
                          <a:cs typeface="Times New Roman" panose="02020603050405020304" pitchFamily="18" charset="0"/>
                        </a:rPr>
                        <a:t>Trạm 3. Cảm nhận</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solidFill>
                            <a:srgbClr val="0D0D0D"/>
                          </a:solidFill>
                          <a:effectLst/>
                          <a:latin typeface="Times New Roman" panose="02020603050405020304" pitchFamily="18" charset="0"/>
                          <a:ea typeface="MS Mincho"/>
                          <a:cs typeface="Times New Roman" panose="02020603050405020304" pitchFamily="18" charset="0"/>
                        </a:rPr>
                        <a:t>1. Nêu mục đích của việc kết hợp thủ pháp trần thuật và miêu tả khi kể về lịch sử ba thế hệ nhà giàn. Cảm nhận thái độ và sự đánh giá của nhân vật “tôi” về vấn đề đó.</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2. </a:t>
                      </a:r>
                      <a:r>
                        <a:rPr lang="vi-VN" sz="3200">
                          <a:solidFill>
                            <a:srgbClr val="0D0D0D"/>
                          </a:solidFill>
                          <a:effectLst/>
                          <a:latin typeface="Times New Roman" panose="02020603050405020304" pitchFamily="18" charset="0"/>
                          <a:ea typeface="MS Mincho"/>
                          <a:cs typeface="Times New Roman" panose="02020603050405020304" pitchFamily="18" charset="0"/>
                        </a:rPr>
                        <a:t>Chỉ rõ chi tiết để lại ấn tượng đặc biệt nhất với bản thân em và lí giải vì sao.</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434237631"/>
              </p:ext>
            </p:extLst>
          </p:nvPr>
        </p:nvGraphicFramePr>
        <p:xfrm>
          <a:off x="13495815" y="3737953"/>
          <a:ext cx="3512158" cy="5002530"/>
        </p:xfrm>
        <a:graphic>
          <a:graphicData uri="http://schemas.openxmlformats.org/drawingml/2006/table">
            <a:tbl>
              <a:tblPr firstRow="1" firstCol="1" bandRow="1"/>
              <a:tblGrid>
                <a:gridCol w="3512158">
                  <a:extLst>
                    <a:ext uri="{9D8B030D-6E8A-4147-A177-3AD203B41FA5}">
                      <a16:colId xmlns:a16="http://schemas.microsoft.com/office/drawing/2014/main" val="20000"/>
                    </a:ext>
                  </a:extLst>
                </a:gridCol>
              </a:tblGrid>
              <a:tr h="0">
                <a:tc>
                  <a:txBody>
                    <a:bodyPr/>
                    <a:lstStyle/>
                    <a:p>
                      <a:pPr algn="ctr">
                        <a:lnSpc>
                          <a:spcPct val="115000"/>
                        </a:lnSpc>
                        <a:spcAft>
                          <a:spcPts val="0"/>
                        </a:spcAft>
                        <a:tabLst>
                          <a:tab pos="1386840" algn="l"/>
                        </a:tabLst>
                      </a:pPr>
                      <a:r>
                        <a:rPr lang="vi-VN" sz="3200" b="1">
                          <a:effectLst/>
                          <a:latin typeface="Times New Roman" panose="02020603050405020304" pitchFamily="18" charset="0"/>
                          <a:ea typeface="MS Mincho"/>
                          <a:cs typeface="Times New Roman" panose="02020603050405020304" pitchFamily="18" charset="0"/>
                        </a:rPr>
                        <a:t>Trạm 4. Đối thoại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Nhập vai là nhà báo Xuân Ba và một bạn trẻ hôm nay.</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Tổ chức cuộc phỏng vấn giữa bạn trẻ với nhà báo Xuân Ba về hành trình đến với nhà giàn Ba Kè.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02560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86"/>
            <a:ext cx="18288000" cy="10382250"/>
          </a:xfrm>
          <a:prstGeom prst="rect">
            <a:avLst/>
          </a:prstGeom>
        </p:spPr>
      </p:pic>
      <p:sp>
        <p:nvSpPr>
          <p:cNvPr id="3" name="Rectangle 2"/>
          <p:cNvSpPr/>
          <p:nvPr/>
        </p:nvSpPr>
        <p:spPr>
          <a:xfrm>
            <a:off x="2286000" y="266700"/>
            <a:ext cx="13353893" cy="2003625"/>
          </a:xfrm>
          <a:prstGeom prst="rect">
            <a:avLst/>
          </a:prstGeom>
        </p:spPr>
        <p:txBody>
          <a:bodyPr wrap="square">
            <a:spAutoFit/>
          </a:bodyPr>
          <a:lstStyle/>
          <a:p>
            <a:pPr algn="ctr">
              <a:lnSpc>
                <a:spcPct val="115000"/>
              </a:lnSpc>
              <a:spcAft>
                <a:spcPts val="800"/>
              </a:spcAft>
            </a:pPr>
            <a:r>
              <a:rPr lang="en-US" sz="5400" b="1">
                <a:latin typeface="Times New Roman" panose="02020603050405020304" pitchFamily="18" charset="0"/>
                <a:ea typeface="Calibri" panose="020F0502020204030204" pitchFamily="34" charset="0"/>
                <a:cs typeface="Times New Roman" panose="02020603050405020304" pitchFamily="18" charset="0"/>
              </a:rPr>
              <a:t>1. Những ghi chép của nhà báo Xuân Ba trong chuyến ra thăm nhà giàn Ba Kè </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432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5" name="Freeform 5"/>
          <p:cNvSpPr/>
          <p:nvPr/>
        </p:nvSpPr>
        <p:spPr>
          <a:xfrm rot="13895985">
            <a:off x="13956105" y="-403638"/>
            <a:ext cx="7191179" cy="4134928"/>
          </a:xfrm>
          <a:custGeom>
            <a:avLst/>
            <a:gdLst/>
            <a:ahLst/>
            <a:cxnLst/>
            <a:rect l="l" t="t" r="r" b="b"/>
            <a:pathLst>
              <a:path w="7191179" h="4134928">
                <a:moveTo>
                  <a:pt x="0" y="0"/>
                </a:moveTo>
                <a:lnTo>
                  <a:pt x="7191179" y="0"/>
                </a:lnTo>
                <a:lnTo>
                  <a:pt x="7191179" y="4134928"/>
                </a:lnTo>
                <a:lnTo>
                  <a:pt x="0" y="4134928"/>
                </a:lnTo>
                <a:lnTo>
                  <a:pt x="0" y="0"/>
                </a:lnTo>
                <a:close/>
              </a:path>
            </a:pathLst>
          </a:custGeom>
          <a:blipFill>
            <a:blip r:embed="rId2"/>
            <a:stretch>
              <a:fillRect/>
            </a:stretch>
          </a:blipFill>
        </p:spPr>
      </p:sp>
      <p:sp>
        <p:nvSpPr>
          <p:cNvPr id="13" name="Freeform 13"/>
          <p:cNvSpPr/>
          <p:nvPr/>
        </p:nvSpPr>
        <p:spPr>
          <a:xfrm rot="8106696">
            <a:off x="-2147789" y="-1227493"/>
            <a:ext cx="7191179" cy="4134928"/>
          </a:xfrm>
          <a:custGeom>
            <a:avLst/>
            <a:gdLst/>
            <a:ahLst/>
            <a:cxnLst/>
            <a:rect l="l" t="t" r="r" b="b"/>
            <a:pathLst>
              <a:path w="7191179" h="4134928">
                <a:moveTo>
                  <a:pt x="0" y="0"/>
                </a:moveTo>
                <a:lnTo>
                  <a:pt x="7191179" y="0"/>
                </a:lnTo>
                <a:lnTo>
                  <a:pt x="7191179" y="4134928"/>
                </a:lnTo>
                <a:lnTo>
                  <a:pt x="0" y="4134928"/>
                </a:lnTo>
                <a:lnTo>
                  <a:pt x="0" y="0"/>
                </a:lnTo>
                <a:close/>
              </a:path>
            </a:pathLst>
          </a:custGeom>
          <a:blipFill>
            <a:blip r:embed="rId2"/>
            <a:stretch>
              <a:fillRect/>
            </a:stretch>
          </a:blipFill>
        </p:spPr>
      </p:sp>
      <p:graphicFrame>
        <p:nvGraphicFramePr>
          <p:cNvPr id="14" name="Table 13"/>
          <p:cNvGraphicFramePr>
            <a:graphicFrameLocks noGrp="1"/>
          </p:cNvGraphicFramePr>
          <p:nvPr>
            <p:extLst>
              <p:ext uri="{D42A27DB-BD31-4B8C-83A1-F6EECF244321}">
                <p14:modId xmlns:p14="http://schemas.microsoft.com/office/powerpoint/2010/main" val="1768346755"/>
              </p:ext>
            </p:extLst>
          </p:nvPr>
        </p:nvGraphicFramePr>
        <p:xfrm>
          <a:off x="228600" y="495300"/>
          <a:ext cx="17602200" cy="9494519"/>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5240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14020800">
                  <a:extLst>
                    <a:ext uri="{9D8B030D-6E8A-4147-A177-3AD203B41FA5}">
                      <a16:colId xmlns:a16="http://schemas.microsoft.com/office/drawing/2014/main" val="20002"/>
                    </a:ext>
                  </a:extLst>
                </a:gridCol>
              </a:tblGrid>
              <a:tr h="990599">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Bố cục văn bản</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Hành trình chuyến đi</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100" b="1">
                          <a:effectLst/>
                          <a:latin typeface="Times New Roman" panose="02020603050405020304" pitchFamily="18" charset="0"/>
                          <a:ea typeface="Times New Roman" panose="02020603050405020304" pitchFamily="18" charset="0"/>
                          <a:cs typeface="Times New Roman" panose="02020603050405020304" pitchFamily="18" charset="0"/>
                        </a:rPr>
                        <a:t>Ghi chép của nhân vật “tôi”</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75222">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Phần 1</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4h sáng, khu vực Ba Kè</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Đại tá Chấn miêu tả sắc nước đại dương.</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Chỉ dấu của độ sâu thềm lục địa.</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Giới thiệu giá trị ẩn trong đảo chìm.</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Ngợi ca công ơn của nguyên Tư lệnh Quân chủng Hải quân Giáp Văn Cương và những người lính đảo.</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Giới thiệu khu vực Ba Kè </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85024">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Phần 2</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Biển tờ mờ sáng</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Khoảng non trưa </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100">
                          <a:effectLst/>
                          <a:latin typeface="Times New Roman" panose="02020603050405020304" pitchFamily="18" charset="0"/>
                          <a:ea typeface="Times New Roman" panose="02020603050405020304" pitchFamily="18" charset="0"/>
                          <a:cs typeface="Times New Roman" panose="02020603050405020304" pitchFamily="18" charset="0"/>
                        </a:rPr>
                        <a:t>- Lo lắng khi không biết liệu tàu có cập được nhà giàn?</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100">
                          <a:effectLst/>
                          <a:latin typeface="Times New Roman" panose="02020603050405020304" pitchFamily="18" charset="0"/>
                          <a:ea typeface="Times New Roman" panose="02020603050405020304" pitchFamily="18" charset="0"/>
                          <a:cs typeface="Times New Roman" panose="02020603050405020304" pitchFamily="18" charset="0"/>
                        </a:rPr>
                        <a:t>- Danh sách vào chòi không có các nhà báo do sóng lớn.</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100">
                          <a:effectLst/>
                          <a:latin typeface="Times New Roman" panose="02020603050405020304" pitchFamily="18" charset="0"/>
                          <a:ea typeface="Times New Roman" panose="02020603050405020304" pitchFamily="18" charset="0"/>
                          <a:cs typeface="Times New Roman" panose="02020603050405020304" pitchFamily="18" charset="0"/>
                        </a:rPr>
                        <a:t>- Đoàn công tác lựa chọn phương án hai: phải khéo léo, mưu trí đưa hàng vào nhà giàn.  </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100">
                          <a:effectLst/>
                          <a:latin typeface="Times New Roman" panose="02020603050405020304" pitchFamily="18" charset="0"/>
                          <a:ea typeface="Times New Roman" panose="02020603050405020304" pitchFamily="18" charset="0"/>
                          <a:cs typeface="Times New Roman" panose="02020603050405020304" pitchFamily="18" charset="0"/>
                        </a:rPr>
                        <a:t>- Sóng bớt nên toàn bộ số hàng quà tặng đất liền chuyển cho giàn Ba Kè được chuyển sang trót lọt. </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100">
                          <a:effectLst/>
                          <a:latin typeface="Times New Roman" panose="02020603050405020304" pitchFamily="18" charset="0"/>
                          <a:ea typeface="Times New Roman" panose="02020603050405020304" pitchFamily="18" charset="0"/>
                          <a:cs typeface="Times New Roman" panose="02020603050405020304" pitchFamily="18" charset="0"/>
                        </a:rPr>
                        <a:t>- Đại tá Chấn kể lại sự hi sinh của các chiến sĩ nhà giàn trong các cơn bão từ các năm 1990- 1998.</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3100">
                          <a:effectLst/>
                          <a:latin typeface="Times New Roman" panose="02020603050405020304" pitchFamily="18" charset="0"/>
                          <a:ea typeface="Times New Roman" panose="02020603050405020304" pitchFamily="18" charset="0"/>
                          <a:cs typeface="Times New Roman" panose="02020603050405020304" pitchFamily="18" charset="0"/>
                        </a:rPr>
                        <a:t>- Lễ tưởng niệm các chiến sĩ Hải Quân tại tàu HQ-996 </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4384">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Phần 3</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Cuộc trò chuyện với thiếu tướng Nguyễn Nam, Chính uỷ Bộ Tư lệnh Công binh về nghề công binh. </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100">
                          <a:effectLst/>
                          <a:latin typeface="Times New Roman" panose="02020603050405020304" pitchFamily="18" charset="0"/>
                          <a:ea typeface="Times New Roman" panose="02020603050405020304" pitchFamily="18" charset="0"/>
                          <a:cs typeface="Times New Roman" panose="02020603050405020304" pitchFamily="18" charset="0"/>
                        </a:rPr>
                        <a:t>- Giới thiệu về các 3 thế hệ nhà giàn mà ngành công binh đã xây dựng</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7786">
                <a:tc>
                  <a:txBody>
                    <a:bodyPr/>
                    <a:lstStyle/>
                    <a:p>
                      <a:pPr algn="ctr">
                        <a:lnSpc>
                          <a:spcPct val="100000"/>
                        </a:lnSpc>
                        <a:spcAft>
                          <a:spcPts val="0"/>
                        </a:spcAft>
                      </a:pPr>
                      <a:r>
                        <a:rPr lang="en-US" sz="3100" b="1">
                          <a:effectLst/>
                          <a:latin typeface="Times New Roman" panose="02020603050405020304" pitchFamily="18" charset="0"/>
                          <a:ea typeface="Times New Roman" panose="02020603050405020304" pitchFamily="18" charset="0"/>
                          <a:cs typeface="Times New Roman" panose="02020603050405020304" pitchFamily="18" charset="0"/>
                        </a:rPr>
                        <a:t>Phần 4</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1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cảm xúc của tác giả về nhà giàn và “quân của tướng Nam”.</a:t>
                      </a:r>
                      <a:r>
                        <a:rPr lang="vi-VN" sz="3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100">
                        <a:effectLst/>
                        <a:latin typeface="Times New Roman" panose="02020603050405020304" pitchFamily="18" charset="0"/>
                        <a:ea typeface="Calibri" panose="020F0502020204030204" pitchFamily="34" charset="0"/>
                        <a:cs typeface="Times New Roman" panose="02020603050405020304" pitchFamily="18" charset="0"/>
                      </a:endParaRPr>
                    </a:p>
                  </a:txBody>
                  <a:tcPr marL="24896" marR="248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868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028700" y="501216"/>
            <a:ext cx="8440517" cy="9284569"/>
          </a:xfrm>
          <a:custGeom>
            <a:avLst/>
            <a:gdLst/>
            <a:ahLst/>
            <a:cxnLst/>
            <a:rect l="l" t="t" r="r" b="b"/>
            <a:pathLst>
              <a:path w="8440517" h="9284569">
                <a:moveTo>
                  <a:pt x="0" y="0"/>
                </a:moveTo>
                <a:lnTo>
                  <a:pt x="8440517" y="0"/>
                </a:lnTo>
                <a:lnTo>
                  <a:pt x="8440517" y="9284568"/>
                </a:lnTo>
                <a:lnTo>
                  <a:pt x="0" y="92845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408112" y="2019300"/>
            <a:ext cx="7681691" cy="2031325"/>
          </a:xfrm>
          <a:prstGeom prst="rect">
            <a:avLst/>
          </a:prstGeom>
        </p:spPr>
        <p:txBody>
          <a:bodyPr lIns="0" tIns="0" rIns="0" bIns="0" rtlCol="0" anchor="t">
            <a:spAutoFit/>
          </a:bodyPr>
          <a:lstStyle/>
          <a:p>
            <a:pPr algn="ctr"/>
            <a:r>
              <a:rPr lang="en-US" sz="6600" b="1">
                <a:latin typeface="Times New Roman" panose="02020603050405020304" pitchFamily="18" charset="0"/>
                <a:cs typeface="Times New Roman" panose="02020603050405020304" pitchFamily="18" charset="0"/>
              </a:rPr>
              <a:t>2. Tính phi hư cấu của bài phóng sự</a:t>
            </a:r>
            <a:endParaRPr lang="en-GB" sz="6600">
              <a:latin typeface="Times New Roman" panose="02020603050405020304" pitchFamily="18" charset="0"/>
              <a:cs typeface="Times New Roman" panose="02020603050405020304" pitchFamily="18" charset="0"/>
            </a:endParaRPr>
          </a:p>
        </p:txBody>
      </p:sp>
      <p:sp>
        <p:nvSpPr>
          <p:cNvPr id="7" name="Freeform 7"/>
          <p:cNvSpPr/>
          <p:nvPr/>
        </p:nvSpPr>
        <p:spPr>
          <a:xfrm rot="-593138">
            <a:off x="8180181" y="399438"/>
            <a:ext cx="2622271" cy="2934010"/>
          </a:xfrm>
          <a:custGeom>
            <a:avLst/>
            <a:gdLst/>
            <a:ahLst/>
            <a:cxnLst/>
            <a:rect l="l" t="t" r="r" b="b"/>
            <a:pathLst>
              <a:path w="2622271" h="2934010">
                <a:moveTo>
                  <a:pt x="0" y="0"/>
                </a:moveTo>
                <a:lnTo>
                  <a:pt x="2622271" y="0"/>
                </a:lnTo>
                <a:lnTo>
                  <a:pt x="2622271" y="2934010"/>
                </a:lnTo>
                <a:lnTo>
                  <a:pt x="0" y="2934010"/>
                </a:lnTo>
                <a:lnTo>
                  <a:pt x="0" y="0"/>
                </a:lnTo>
                <a:close/>
              </a:path>
            </a:pathLst>
          </a:custGeom>
          <a:blipFill>
            <a:blip r:embed="rId4">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9534722" y="7188585"/>
            <a:ext cx="2659377" cy="2609514"/>
          </a:xfrm>
          <a:custGeom>
            <a:avLst/>
            <a:gdLst/>
            <a:ahLst/>
            <a:cxnLst/>
            <a:rect l="l" t="t" r="r" b="b"/>
            <a:pathLst>
              <a:path w="2659377" h="2609514">
                <a:moveTo>
                  <a:pt x="0" y="0"/>
                </a:moveTo>
                <a:lnTo>
                  <a:pt x="2659377" y="0"/>
                </a:lnTo>
                <a:lnTo>
                  <a:pt x="2659377" y="2609514"/>
                </a:lnTo>
                <a:lnTo>
                  <a:pt x="0" y="26095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TextBox 9"/>
          <p:cNvSpPr txBox="1"/>
          <p:nvPr/>
        </p:nvSpPr>
        <p:spPr>
          <a:xfrm>
            <a:off x="1897088" y="4894169"/>
            <a:ext cx="6703740" cy="3693319"/>
          </a:xfrm>
          <a:prstGeom prst="rect">
            <a:avLst/>
          </a:prstGeom>
        </p:spPr>
        <p:txBody>
          <a:bodyPr lIns="0" tIns="0" rIns="0" bIns="0" rtlCol="0" anchor="t">
            <a:spAutoFit/>
          </a:bodyPr>
          <a:lstStyle/>
          <a:p>
            <a:pPr algn="just"/>
            <a:r>
              <a:rPr lang="en-US" sz="4800">
                <a:latin typeface="Times New Roman" panose="02020603050405020304" pitchFamily="18" charset="0"/>
                <a:cs typeface="Times New Roman" panose="02020603050405020304" pitchFamily="18" charset="0"/>
              </a:rPr>
              <a:t>Tính phi hư cấu của bài phóng sự được thể hiện ở sự kiện có thực mà người viết trực tiếp tham gia hay chứng kiến.</a:t>
            </a:r>
            <a:endParaRPr lang="en-GB" sz="48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98836" y="1714500"/>
            <a:ext cx="7716931" cy="7716931"/>
          </a:xfrm>
          <a:prstGeom prst="rect">
            <a:avLst/>
          </a:prstGeom>
        </p:spPr>
      </p:pic>
    </p:spTree>
    <p:extLst>
      <p:ext uri="{BB962C8B-B14F-4D97-AF65-F5344CB8AC3E}">
        <p14:creationId xmlns:p14="http://schemas.microsoft.com/office/powerpoint/2010/main" val="95072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2142190" y="3047847"/>
            <a:ext cx="1672506" cy="1505256"/>
          </a:xfrm>
          <a:custGeom>
            <a:avLst/>
            <a:gdLst/>
            <a:ahLst/>
            <a:cxnLst/>
            <a:rect l="l" t="t" r="r" b="b"/>
            <a:pathLst>
              <a:path w="1672506" h="1505256">
                <a:moveTo>
                  <a:pt x="0" y="0"/>
                </a:moveTo>
                <a:lnTo>
                  <a:pt x="1672506" y="0"/>
                </a:lnTo>
                <a:lnTo>
                  <a:pt x="1672506" y="1505255"/>
                </a:lnTo>
                <a:lnTo>
                  <a:pt x="0" y="15052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662395" y="3047847"/>
            <a:ext cx="1672506" cy="1505256"/>
          </a:xfrm>
          <a:custGeom>
            <a:avLst/>
            <a:gdLst/>
            <a:ahLst/>
            <a:cxnLst/>
            <a:rect l="l" t="t" r="r" b="b"/>
            <a:pathLst>
              <a:path w="1672506" h="1505256">
                <a:moveTo>
                  <a:pt x="0" y="0"/>
                </a:moveTo>
                <a:lnTo>
                  <a:pt x="1672506" y="0"/>
                </a:lnTo>
                <a:lnTo>
                  <a:pt x="1672506" y="1505255"/>
                </a:lnTo>
                <a:lnTo>
                  <a:pt x="0" y="15052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182600" y="3047847"/>
            <a:ext cx="1672506" cy="1505256"/>
          </a:xfrm>
          <a:custGeom>
            <a:avLst/>
            <a:gdLst/>
            <a:ahLst/>
            <a:cxnLst/>
            <a:rect l="l" t="t" r="r" b="b"/>
            <a:pathLst>
              <a:path w="1672506" h="1505256">
                <a:moveTo>
                  <a:pt x="0" y="0"/>
                </a:moveTo>
                <a:lnTo>
                  <a:pt x="1672506" y="0"/>
                </a:lnTo>
                <a:lnTo>
                  <a:pt x="1672506" y="1505255"/>
                </a:lnTo>
                <a:lnTo>
                  <a:pt x="0" y="15052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7"/>
          <p:cNvSpPr txBox="1"/>
          <p:nvPr/>
        </p:nvSpPr>
        <p:spPr>
          <a:xfrm>
            <a:off x="1954049" y="3500785"/>
            <a:ext cx="2048788" cy="677108"/>
          </a:xfrm>
          <a:prstGeom prst="rect">
            <a:avLst/>
          </a:prstGeom>
        </p:spPr>
        <p:txBody>
          <a:bodyPr lIns="0" tIns="0" rIns="0" bIns="0" rtlCol="0" anchor="t">
            <a:spAutoFit/>
          </a:bodyPr>
          <a:lstStyle/>
          <a:p>
            <a:pPr algn="ctr"/>
            <a:r>
              <a:rPr lang="en-US" sz="4400" b="1">
                <a:solidFill>
                  <a:srgbClr val="191A1A"/>
                </a:solidFill>
                <a:latin typeface="Times New Roman" panose="02020603050405020304" pitchFamily="18" charset="0"/>
                <a:ea typeface="More Sugar"/>
                <a:cs typeface="Times New Roman" panose="02020603050405020304" pitchFamily="18" charset="0"/>
                <a:sym typeface="More Sugar"/>
              </a:rPr>
              <a:t>1</a:t>
            </a:r>
          </a:p>
        </p:txBody>
      </p:sp>
      <p:sp>
        <p:nvSpPr>
          <p:cNvPr id="8" name="TextBox 8"/>
          <p:cNvSpPr txBox="1"/>
          <p:nvPr/>
        </p:nvSpPr>
        <p:spPr>
          <a:xfrm>
            <a:off x="922990" y="4886952"/>
            <a:ext cx="5287244" cy="4431983"/>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Nội dung phóng sự là ghi lại những đặc điểm về khu vực Ba Kè, ba thế hệ nhà giàn DK1 và hiện thực cuộc sống khó khăn, gian khổ, nhiều mất mát, hi sinh của những cán bộ, chiến sĩ trên các nhà giàn ở quần đảo Trường Sa. </a:t>
            </a:r>
            <a:endParaRPr lang="en-GB" sz="3600">
              <a:latin typeface="Times New Roman" panose="02020603050405020304" pitchFamily="18" charset="0"/>
              <a:cs typeface="Times New Roman" panose="02020603050405020304" pitchFamily="18" charset="0"/>
            </a:endParaRPr>
          </a:p>
        </p:txBody>
      </p:sp>
      <p:sp>
        <p:nvSpPr>
          <p:cNvPr id="9" name="TextBox 9"/>
          <p:cNvSpPr txBox="1"/>
          <p:nvPr/>
        </p:nvSpPr>
        <p:spPr>
          <a:xfrm>
            <a:off x="7474254" y="3500785"/>
            <a:ext cx="2048788" cy="677108"/>
          </a:xfrm>
          <a:prstGeom prst="rect">
            <a:avLst/>
          </a:prstGeom>
        </p:spPr>
        <p:txBody>
          <a:bodyPr lIns="0" tIns="0" rIns="0" bIns="0" rtlCol="0" anchor="t">
            <a:spAutoFit/>
          </a:bodyPr>
          <a:lstStyle/>
          <a:p>
            <a:pPr algn="ctr"/>
            <a:r>
              <a:rPr lang="en-US" sz="4400" b="1">
                <a:solidFill>
                  <a:srgbClr val="191A1A"/>
                </a:solidFill>
                <a:latin typeface="Times New Roman" panose="02020603050405020304" pitchFamily="18" charset="0"/>
                <a:ea typeface="More Sugar"/>
                <a:cs typeface="Times New Roman" panose="02020603050405020304" pitchFamily="18" charset="0"/>
                <a:sym typeface="More Sugar"/>
              </a:rPr>
              <a:t>2</a:t>
            </a:r>
          </a:p>
        </p:txBody>
      </p:sp>
      <p:sp>
        <p:nvSpPr>
          <p:cNvPr id="10" name="TextBox 10"/>
          <p:cNvSpPr txBox="1"/>
          <p:nvPr/>
        </p:nvSpPr>
        <p:spPr>
          <a:xfrm>
            <a:off x="7086600" y="4886952"/>
            <a:ext cx="3200400" cy="2769989"/>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Tác giả trực tiếp tới vùng biển Ba Kè để quan sát và ghi chép, thu nhập thông tin</a:t>
            </a:r>
            <a:endParaRPr lang="en-US" sz="36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1" name="TextBox 11"/>
          <p:cNvSpPr txBox="1"/>
          <p:nvPr/>
        </p:nvSpPr>
        <p:spPr>
          <a:xfrm>
            <a:off x="12994459" y="3500785"/>
            <a:ext cx="2048788" cy="677108"/>
          </a:xfrm>
          <a:prstGeom prst="rect">
            <a:avLst/>
          </a:prstGeom>
        </p:spPr>
        <p:txBody>
          <a:bodyPr lIns="0" tIns="0" rIns="0" bIns="0" rtlCol="0" anchor="t">
            <a:spAutoFit/>
          </a:bodyPr>
          <a:lstStyle/>
          <a:p>
            <a:pPr algn="ctr"/>
            <a:r>
              <a:rPr lang="en-US" sz="4400" b="1">
                <a:solidFill>
                  <a:srgbClr val="191A1A"/>
                </a:solidFill>
                <a:latin typeface="Times New Roman" panose="02020603050405020304" pitchFamily="18" charset="0"/>
                <a:ea typeface="More Sugar"/>
                <a:cs typeface="Times New Roman" panose="02020603050405020304" pitchFamily="18" charset="0"/>
                <a:sym typeface="More Sugar"/>
              </a:rPr>
              <a:t>3</a:t>
            </a:r>
          </a:p>
        </p:txBody>
      </p:sp>
      <p:sp>
        <p:nvSpPr>
          <p:cNvPr id="12" name="TextBox 12"/>
          <p:cNvSpPr txBox="1"/>
          <p:nvPr/>
        </p:nvSpPr>
        <p:spPr>
          <a:xfrm>
            <a:off x="11163366" y="4886952"/>
            <a:ext cx="5600634" cy="3877985"/>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Những thông tin của phóng sự được tác giả ghi chép cụ thể qua các mốc thời gian, sự việc và các cuộc trò chuyện với người thật: chủ nhiệm chính trị đại tá Chấn, thiếu tướng Nguyễn Nam… </a:t>
            </a:r>
            <a:endParaRPr lang="en-US" sz="36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3" name="Freeform 13"/>
          <p:cNvSpPr/>
          <p:nvPr/>
        </p:nvSpPr>
        <p:spPr>
          <a:xfrm rot="7615473">
            <a:off x="-1557629" y="-503696"/>
            <a:ext cx="7191179" cy="4134928"/>
          </a:xfrm>
          <a:custGeom>
            <a:avLst/>
            <a:gdLst/>
            <a:ahLst/>
            <a:cxnLst/>
            <a:rect l="l" t="t" r="r" b="b"/>
            <a:pathLst>
              <a:path w="7191179" h="4134928">
                <a:moveTo>
                  <a:pt x="0" y="0"/>
                </a:moveTo>
                <a:lnTo>
                  <a:pt x="7191179" y="0"/>
                </a:lnTo>
                <a:lnTo>
                  <a:pt x="7191179" y="4134928"/>
                </a:lnTo>
                <a:lnTo>
                  <a:pt x="0" y="4134928"/>
                </a:lnTo>
                <a:lnTo>
                  <a:pt x="0" y="0"/>
                </a:lnTo>
                <a:close/>
              </a:path>
            </a:pathLst>
          </a:custGeom>
          <a:blipFill>
            <a:blip r:embed="rId4"/>
            <a:stretch>
              <a:fillRect/>
            </a:stretch>
          </a:blipFill>
        </p:spPr>
      </p:sp>
      <p:sp>
        <p:nvSpPr>
          <p:cNvPr id="14" name="Rectangle 13"/>
          <p:cNvSpPr/>
          <p:nvPr/>
        </p:nvSpPr>
        <p:spPr>
          <a:xfrm>
            <a:off x="4365502" y="1075216"/>
            <a:ext cx="8664698" cy="1446550"/>
          </a:xfrm>
          <a:prstGeom prst="rect">
            <a:avLst/>
          </a:prstGeom>
        </p:spPr>
        <p:txBody>
          <a:bodyPr wrap="square">
            <a:spAutoFit/>
          </a:bodyPr>
          <a:lstStyle/>
          <a:p>
            <a:pPr algn="ctr"/>
            <a:r>
              <a:rPr lang="en-US" sz="4400" b="1">
                <a:latin typeface="Times New Roman" panose="02020603050405020304" pitchFamily="18" charset="0"/>
                <a:ea typeface="Calibri" panose="020F0502020204030204" pitchFamily="34" charset="0"/>
                <a:cs typeface="Times New Roman" panose="02020603050405020304" pitchFamily="18" charset="0"/>
              </a:rPr>
              <a:t>Trong phóng sự </a:t>
            </a:r>
            <a:r>
              <a:rPr lang="en-US" sz="4400" b="1" i="1">
                <a:latin typeface="Times New Roman" panose="02020603050405020304" pitchFamily="18" charset="0"/>
                <a:ea typeface="Calibri" panose="020F0502020204030204" pitchFamily="34" charset="0"/>
                <a:cs typeface="Times New Roman" panose="02020603050405020304" pitchFamily="18" charset="0"/>
              </a:rPr>
              <a:t>Khúc tráng ca nhà giàn</a:t>
            </a:r>
            <a:r>
              <a:rPr lang="en-US" sz="4400" b="1">
                <a:latin typeface="Times New Roman" panose="02020603050405020304" pitchFamily="18" charset="0"/>
                <a:ea typeface="Calibri" panose="020F0502020204030204" pitchFamily="34" charset="0"/>
                <a:cs typeface="Times New Roman" panose="02020603050405020304" pitchFamily="18" charset="0"/>
              </a:rPr>
              <a:t>, tính phi hư cấu thể hiện</a:t>
            </a:r>
            <a:endParaRPr lang="en-GB" sz="4400" b="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16271" y="-438772"/>
            <a:ext cx="4932794" cy="4932794"/>
          </a:xfrm>
          <a:prstGeom prst="rect">
            <a:avLst/>
          </a:prstGeom>
        </p:spPr>
      </p:pic>
      <p:sp>
        <p:nvSpPr>
          <p:cNvPr id="16" name="Freeform 5"/>
          <p:cNvSpPr/>
          <p:nvPr/>
        </p:nvSpPr>
        <p:spPr>
          <a:xfrm rot="-6990159">
            <a:off x="12817107" y="-479838"/>
            <a:ext cx="7191179" cy="4134928"/>
          </a:xfrm>
          <a:custGeom>
            <a:avLst/>
            <a:gdLst/>
            <a:ahLst/>
            <a:cxnLst/>
            <a:rect l="l" t="t" r="r" b="b"/>
            <a:pathLst>
              <a:path w="7191179" h="4134928">
                <a:moveTo>
                  <a:pt x="0" y="0"/>
                </a:moveTo>
                <a:lnTo>
                  <a:pt x="7191179" y="0"/>
                </a:lnTo>
                <a:lnTo>
                  <a:pt x="7191179" y="4134928"/>
                </a:lnTo>
                <a:lnTo>
                  <a:pt x="0" y="4134928"/>
                </a:lnTo>
                <a:lnTo>
                  <a:pt x="0" y="0"/>
                </a:lnTo>
                <a:close/>
              </a:path>
            </a:pathLst>
          </a:custGeom>
          <a:blipFill>
            <a:blip r:embed="rId4"/>
            <a:stretch>
              <a:fillRect/>
            </a:stretch>
          </a:blipFill>
        </p:spPr>
      </p:sp>
    </p:spTree>
    <p:extLst>
      <p:ext uri="{BB962C8B-B14F-4D97-AF65-F5344CB8AC3E}">
        <p14:creationId xmlns:p14="http://schemas.microsoft.com/office/powerpoint/2010/main" val="261460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EEAE5"/>
        </a:solidFill>
        <a:effectLst/>
      </p:bgPr>
    </p:bg>
    <p:spTree>
      <p:nvGrpSpPr>
        <p:cNvPr id="1" name=""/>
        <p:cNvGrpSpPr/>
        <p:nvPr/>
      </p:nvGrpSpPr>
      <p:grpSpPr>
        <a:xfrm>
          <a:off x="0" y="0"/>
          <a:ext cx="0" cy="0"/>
          <a:chOff x="0" y="0"/>
          <a:chExt cx="0" cy="0"/>
        </a:xfrm>
      </p:grpSpPr>
      <p:sp>
        <p:nvSpPr>
          <p:cNvPr id="2" name="Freeform 2"/>
          <p:cNvSpPr/>
          <p:nvPr/>
        </p:nvSpPr>
        <p:spPr>
          <a:xfrm>
            <a:off x="-2450546" y="-6451046"/>
            <a:ext cx="23189093" cy="23189093"/>
          </a:xfrm>
          <a:custGeom>
            <a:avLst/>
            <a:gdLst/>
            <a:ahLst/>
            <a:cxnLst/>
            <a:rect l="l" t="t" r="r" b="b"/>
            <a:pathLst>
              <a:path w="23189093" h="23189093">
                <a:moveTo>
                  <a:pt x="0" y="0"/>
                </a:moveTo>
                <a:lnTo>
                  <a:pt x="23189092" y="0"/>
                </a:lnTo>
                <a:lnTo>
                  <a:pt x="23189092" y="23189092"/>
                </a:lnTo>
                <a:lnTo>
                  <a:pt x="0" y="23189092"/>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28700" y="1562100"/>
            <a:ext cx="7137308" cy="7696200"/>
          </a:xfrm>
          <a:custGeom>
            <a:avLst/>
            <a:gdLst/>
            <a:ahLst/>
            <a:cxnLst/>
            <a:rect l="l" t="t" r="r" b="b"/>
            <a:pathLst>
              <a:path w="7137308" h="8229600">
                <a:moveTo>
                  <a:pt x="0" y="0"/>
                </a:moveTo>
                <a:lnTo>
                  <a:pt x="7137308" y="0"/>
                </a:lnTo>
                <a:lnTo>
                  <a:pt x="7137308"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121992" y="1562100"/>
            <a:ext cx="7137308" cy="7696200"/>
          </a:xfrm>
          <a:custGeom>
            <a:avLst/>
            <a:gdLst/>
            <a:ahLst/>
            <a:cxnLst/>
            <a:rect l="l" t="t" r="r" b="b"/>
            <a:pathLst>
              <a:path w="7137308" h="8229600">
                <a:moveTo>
                  <a:pt x="0" y="0"/>
                </a:moveTo>
                <a:lnTo>
                  <a:pt x="7137308" y="0"/>
                </a:lnTo>
                <a:lnTo>
                  <a:pt x="7137308"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4546333" y="-740434"/>
            <a:ext cx="5425934" cy="3119912"/>
          </a:xfrm>
          <a:custGeom>
            <a:avLst/>
            <a:gdLst/>
            <a:ahLst/>
            <a:cxnLst/>
            <a:rect l="l" t="t" r="r" b="b"/>
            <a:pathLst>
              <a:path w="5425934" h="3119912">
                <a:moveTo>
                  <a:pt x="0" y="0"/>
                </a:moveTo>
                <a:lnTo>
                  <a:pt x="5425934" y="0"/>
                </a:lnTo>
                <a:lnTo>
                  <a:pt x="5425934" y="3119912"/>
                </a:lnTo>
                <a:lnTo>
                  <a:pt x="0" y="3119912"/>
                </a:lnTo>
                <a:lnTo>
                  <a:pt x="0" y="0"/>
                </a:lnTo>
                <a:close/>
              </a:path>
            </a:pathLst>
          </a:custGeom>
          <a:blipFill>
            <a:blip r:embed="rId6"/>
            <a:stretch>
              <a:fillRect/>
            </a:stretch>
          </a:blipFill>
        </p:spPr>
      </p:sp>
      <p:sp>
        <p:nvSpPr>
          <p:cNvPr id="7" name="TextBox 7"/>
          <p:cNvSpPr txBox="1"/>
          <p:nvPr/>
        </p:nvSpPr>
        <p:spPr>
          <a:xfrm>
            <a:off x="2971557" y="2502424"/>
            <a:ext cx="4381447" cy="5416868"/>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Cung cấp cho người đọc những bằng chứng xác thực, cụ thể để họ có thể đánh giá đúng người và sự việc mà họ quan tâm, theo dõi</a:t>
            </a:r>
            <a:endParaRPr lang="en-US" sz="40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9" name="TextBox 9"/>
          <p:cNvSpPr txBox="1"/>
          <p:nvPr/>
        </p:nvSpPr>
        <p:spPr>
          <a:xfrm>
            <a:off x="12043613" y="3787496"/>
            <a:ext cx="4381447" cy="3385542"/>
          </a:xfrm>
          <a:prstGeom prst="rect">
            <a:avLst/>
          </a:prstGeom>
        </p:spPr>
        <p:txBody>
          <a:bodyPr lIns="0" tIns="0" rIns="0" bIns="0" rtlCol="0" anchor="t">
            <a:spAutoFit/>
          </a:bodyPr>
          <a:lstStyle/>
          <a:p>
            <a:pPr algn="just"/>
            <a:r>
              <a:rPr lang="en-US" sz="4400">
                <a:latin typeface="Times New Roman" panose="02020603050405020304" pitchFamily="18" charset="0"/>
                <a:cs typeface="Times New Roman" panose="02020603050405020304" pitchFamily="18" charset="0"/>
              </a:rPr>
              <a:t>Bảo đảm tính xác thực trong việc ghi chép những sự kiện, nhân vật của đời sống.</a:t>
            </a:r>
            <a:endParaRPr lang="en-US" sz="40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0" name="Freeform 10"/>
          <p:cNvSpPr/>
          <p:nvPr/>
        </p:nvSpPr>
        <p:spPr>
          <a:xfrm>
            <a:off x="-10050641" y="5143500"/>
            <a:ext cx="12978973" cy="7462909"/>
          </a:xfrm>
          <a:custGeom>
            <a:avLst/>
            <a:gdLst/>
            <a:ahLst/>
            <a:cxnLst/>
            <a:rect l="l" t="t" r="r" b="b"/>
            <a:pathLst>
              <a:path w="12978973" h="7462909">
                <a:moveTo>
                  <a:pt x="0" y="0"/>
                </a:moveTo>
                <a:lnTo>
                  <a:pt x="12978973" y="0"/>
                </a:lnTo>
                <a:lnTo>
                  <a:pt x="12978973" y="7462909"/>
                </a:lnTo>
                <a:lnTo>
                  <a:pt x="0" y="7462909"/>
                </a:lnTo>
                <a:lnTo>
                  <a:pt x="0" y="0"/>
                </a:lnTo>
                <a:close/>
              </a:path>
            </a:pathLst>
          </a:custGeom>
          <a:blipFill>
            <a:blip r:embed="rId6"/>
            <a:stretch>
              <a:fillRect/>
            </a:stretch>
          </a:blipFill>
        </p:spPr>
      </p:sp>
      <p:sp>
        <p:nvSpPr>
          <p:cNvPr id="11" name="Rectangle 10"/>
          <p:cNvSpPr/>
          <p:nvPr/>
        </p:nvSpPr>
        <p:spPr>
          <a:xfrm>
            <a:off x="2709541" y="272458"/>
            <a:ext cx="12268102" cy="923330"/>
          </a:xfrm>
          <a:prstGeom prst="rect">
            <a:avLst/>
          </a:prstGeom>
        </p:spPr>
        <p:txBody>
          <a:bodyPr wrap="none">
            <a:spAutoFit/>
          </a:bodyPr>
          <a:lstStyle/>
          <a:p>
            <a:r>
              <a:rPr lang="en-US" sz="5400" b="1">
                <a:latin typeface="Times New Roman" panose="02020603050405020304" pitchFamily="18" charset="0"/>
                <a:ea typeface="Calibri" panose="020F0502020204030204" pitchFamily="34" charset="0"/>
                <a:cs typeface="Times New Roman" panose="02020603050405020304" pitchFamily="18" charset="0"/>
              </a:rPr>
              <a:t>Ý nghĩa của việc sử dụng tính phi hư cấu</a:t>
            </a:r>
            <a:endParaRPr lang="en-GB" sz="7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622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028700" y="501216"/>
            <a:ext cx="8440517" cy="9284569"/>
          </a:xfrm>
          <a:custGeom>
            <a:avLst/>
            <a:gdLst/>
            <a:ahLst/>
            <a:cxnLst/>
            <a:rect l="l" t="t" r="r" b="b"/>
            <a:pathLst>
              <a:path w="8440517" h="9284569">
                <a:moveTo>
                  <a:pt x="0" y="0"/>
                </a:moveTo>
                <a:lnTo>
                  <a:pt x="8440517" y="0"/>
                </a:lnTo>
                <a:lnTo>
                  <a:pt x="8440517" y="9284568"/>
                </a:lnTo>
                <a:lnTo>
                  <a:pt x="0" y="92845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93138">
            <a:off x="7778668" y="674530"/>
            <a:ext cx="2622271" cy="2934010"/>
          </a:xfrm>
          <a:custGeom>
            <a:avLst/>
            <a:gdLst/>
            <a:ahLst/>
            <a:cxnLst/>
            <a:rect l="l" t="t" r="r" b="b"/>
            <a:pathLst>
              <a:path w="2622271" h="2934010">
                <a:moveTo>
                  <a:pt x="0" y="0"/>
                </a:moveTo>
                <a:lnTo>
                  <a:pt x="2622271" y="0"/>
                </a:lnTo>
                <a:lnTo>
                  <a:pt x="2622271" y="2934010"/>
                </a:lnTo>
                <a:lnTo>
                  <a:pt x="0" y="2934010"/>
                </a:lnTo>
                <a:lnTo>
                  <a:pt x="0" y="0"/>
                </a:lnTo>
                <a:close/>
              </a:path>
            </a:pathLst>
          </a:custGeom>
          <a:blipFill>
            <a:blip r:embed="rId4">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9534722" y="7188585"/>
            <a:ext cx="2659377" cy="2609514"/>
          </a:xfrm>
          <a:custGeom>
            <a:avLst/>
            <a:gdLst/>
            <a:ahLst/>
            <a:cxnLst/>
            <a:rect l="l" t="t" r="r" b="b"/>
            <a:pathLst>
              <a:path w="2659377" h="2609514">
                <a:moveTo>
                  <a:pt x="0" y="0"/>
                </a:moveTo>
                <a:lnTo>
                  <a:pt x="2659377" y="0"/>
                </a:lnTo>
                <a:lnTo>
                  <a:pt x="2659377" y="2609514"/>
                </a:lnTo>
                <a:lnTo>
                  <a:pt x="0" y="26095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TextBox 9"/>
          <p:cNvSpPr txBox="1"/>
          <p:nvPr/>
        </p:nvSpPr>
        <p:spPr>
          <a:xfrm>
            <a:off x="1371600" y="2733864"/>
            <a:ext cx="7315200" cy="1477328"/>
          </a:xfrm>
          <a:prstGeom prst="rect">
            <a:avLst/>
          </a:prstGeom>
        </p:spPr>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3. Thủ pháp nghệ thuật đặc trưng của bài phóng sự </a:t>
            </a:r>
            <a:endParaRPr lang="en-GB" sz="48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89803" y="-528429"/>
            <a:ext cx="10287000" cy="10287000"/>
          </a:xfrm>
          <a:prstGeom prst="rect">
            <a:avLst/>
          </a:prstGeom>
        </p:spPr>
      </p:pic>
      <p:sp>
        <p:nvSpPr>
          <p:cNvPr id="11" name="Rectangle 10"/>
          <p:cNvSpPr/>
          <p:nvPr/>
        </p:nvSpPr>
        <p:spPr>
          <a:xfrm>
            <a:off x="1815890" y="5035015"/>
            <a:ext cx="6870910" cy="3207032"/>
          </a:xfrm>
          <a:prstGeom prst="rect">
            <a:avLst/>
          </a:prstGeom>
        </p:spPr>
        <p:txBody>
          <a:bodyPr wrap="square">
            <a:spAutoFit/>
          </a:bodyPr>
          <a:lstStyle/>
          <a:p>
            <a:pPr algn="just">
              <a:lnSpc>
                <a:spcPct val="115000"/>
              </a:lnSpc>
              <a:spcAft>
                <a:spcPts val="800"/>
              </a:spcAft>
            </a:pPr>
            <a:r>
              <a:rPr lang="en-US" sz="4400" kern="100">
                <a:latin typeface="Times New Roman" panose="02020603050405020304" pitchFamily="18" charset="0"/>
                <a:ea typeface="Calibri" panose="020F0502020204030204" pitchFamily="34" charset="0"/>
                <a:cs typeface="Times New Roman" panose="02020603050405020304" pitchFamily="18" charset="0"/>
              </a:rPr>
              <a:t>Phóng sự </a:t>
            </a:r>
            <a:r>
              <a:rPr lang="en-US" sz="4400" i="1" kern="100">
                <a:latin typeface="Times New Roman" panose="02020603050405020304" pitchFamily="18" charset="0"/>
                <a:ea typeface="Calibri" panose="020F0502020204030204" pitchFamily="34" charset="0"/>
                <a:cs typeface="Times New Roman" panose="02020603050405020304" pitchFamily="18" charset="0"/>
              </a:rPr>
              <a:t>Khúc tráng ca nhà giàn</a:t>
            </a:r>
            <a:r>
              <a:rPr lang="en-US" sz="4400" kern="100">
                <a:latin typeface="Times New Roman" panose="02020603050405020304" pitchFamily="18" charset="0"/>
                <a:ea typeface="Calibri" panose="020F0502020204030204" pitchFamily="34" charset="0"/>
                <a:cs typeface="Times New Roman" panose="02020603050405020304" pitchFamily="18" charset="0"/>
              </a:rPr>
              <a:t> đã sử dụng thủ pháp nghệ thuật đặc trưng là: miêu tả, trần thuật và bình luận.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76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2667000" y="2941498"/>
            <a:ext cx="1672506" cy="1505256"/>
          </a:xfrm>
          <a:custGeom>
            <a:avLst/>
            <a:gdLst/>
            <a:ahLst/>
            <a:cxnLst/>
            <a:rect l="l" t="t" r="r" b="b"/>
            <a:pathLst>
              <a:path w="1672506" h="1505256">
                <a:moveTo>
                  <a:pt x="0" y="0"/>
                </a:moveTo>
                <a:lnTo>
                  <a:pt x="1672506" y="0"/>
                </a:lnTo>
                <a:lnTo>
                  <a:pt x="1672506" y="1505255"/>
                </a:lnTo>
                <a:lnTo>
                  <a:pt x="0" y="15052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187205" y="2941498"/>
            <a:ext cx="1672506" cy="1505256"/>
          </a:xfrm>
          <a:custGeom>
            <a:avLst/>
            <a:gdLst/>
            <a:ahLst/>
            <a:cxnLst/>
            <a:rect l="l" t="t" r="r" b="b"/>
            <a:pathLst>
              <a:path w="1672506" h="1505256">
                <a:moveTo>
                  <a:pt x="0" y="0"/>
                </a:moveTo>
                <a:lnTo>
                  <a:pt x="1672506" y="0"/>
                </a:lnTo>
                <a:lnTo>
                  <a:pt x="1672506" y="1505255"/>
                </a:lnTo>
                <a:lnTo>
                  <a:pt x="0" y="15052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707410" y="2941498"/>
            <a:ext cx="1672506" cy="1505256"/>
          </a:xfrm>
          <a:custGeom>
            <a:avLst/>
            <a:gdLst/>
            <a:ahLst/>
            <a:cxnLst/>
            <a:rect l="l" t="t" r="r" b="b"/>
            <a:pathLst>
              <a:path w="1672506" h="1505256">
                <a:moveTo>
                  <a:pt x="0" y="0"/>
                </a:moveTo>
                <a:lnTo>
                  <a:pt x="1672506" y="0"/>
                </a:lnTo>
                <a:lnTo>
                  <a:pt x="1672506" y="1505255"/>
                </a:lnTo>
                <a:lnTo>
                  <a:pt x="0" y="15052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90159">
            <a:off x="12558206" y="-1064290"/>
            <a:ext cx="7191179" cy="4134928"/>
          </a:xfrm>
          <a:custGeom>
            <a:avLst/>
            <a:gdLst/>
            <a:ahLst/>
            <a:cxnLst/>
            <a:rect l="l" t="t" r="r" b="b"/>
            <a:pathLst>
              <a:path w="7191179" h="4134928">
                <a:moveTo>
                  <a:pt x="0" y="0"/>
                </a:moveTo>
                <a:lnTo>
                  <a:pt x="7191179" y="0"/>
                </a:lnTo>
                <a:lnTo>
                  <a:pt x="7191179" y="4134928"/>
                </a:lnTo>
                <a:lnTo>
                  <a:pt x="0" y="4134928"/>
                </a:lnTo>
                <a:lnTo>
                  <a:pt x="0" y="0"/>
                </a:lnTo>
                <a:close/>
              </a:path>
            </a:pathLst>
          </a:custGeom>
          <a:blipFill>
            <a:blip r:embed="rId4"/>
            <a:stretch>
              <a:fillRect/>
            </a:stretch>
          </a:blipFill>
        </p:spPr>
      </p:sp>
      <p:sp>
        <p:nvSpPr>
          <p:cNvPr id="6" name="TextBox 6"/>
          <p:cNvSpPr txBox="1"/>
          <p:nvPr/>
        </p:nvSpPr>
        <p:spPr>
          <a:xfrm>
            <a:off x="4038258" y="1010121"/>
            <a:ext cx="10211482" cy="1303242"/>
          </a:xfrm>
          <a:prstGeom prst="rect">
            <a:avLst/>
          </a:prstGeom>
        </p:spPr>
        <p:txBody>
          <a:bodyPr lIns="0" tIns="0" rIns="0" bIns="0" rtlCol="0" anchor="t">
            <a:spAutoFit/>
          </a:bodyPr>
          <a:lstStyle/>
          <a:p>
            <a:pPr algn="ctr">
              <a:lnSpc>
                <a:spcPts val="10838"/>
              </a:lnSpc>
            </a:pPr>
            <a:r>
              <a:rPr lang="vi-VN" sz="8000" b="1">
                <a:latin typeface="Times New Roman" panose="02020603050405020304" pitchFamily="18" charset="0"/>
                <a:cs typeface="Times New Roman" panose="02020603050405020304" pitchFamily="18" charset="0"/>
              </a:rPr>
              <a:t>D</a:t>
            </a:r>
            <a:r>
              <a:rPr lang="en-US" sz="8000" b="1" smtClean="0">
                <a:latin typeface="Times New Roman" panose="02020603050405020304" pitchFamily="18" charset="0"/>
                <a:cs typeface="Times New Roman" panose="02020603050405020304" pitchFamily="18" charset="0"/>
              </a:rPr>
              <a:t>ẫn </a:t>
            </a:r>
            <a:r>
              <a:rPr lang="en-US" sz="8000" b="1">
                <a:latin typeface="Times New Roman" panose="02020603050405020304" pitchFamily="18" charset="0"/>
                <a:cs typeface="Times New Roman" panose="02020603050405020304" pitchFamily="18" charset="0"/>
              </a:rPr>
              <a:t>chứng </a:t>
            </a:r>
            <a:endParaRPr lang="en-US" sz="9600" b="1">
              <a:solidFill>
                <a:srgbClr val="191A1A"/>
              </a:solidFill>
              <a:latin typeface="Times New Roman" panose="02020603050405020304" pitchFamily="18" charset="0"/>
              <a:ea typeface="More Sugar"/>
              <a:cs typeface="Times New Roman" panose="02020603050405020304" pitchFamily="18" charset="0"/>
              <a:sym typeface="More Sugar"/>
            </a:endParaRPr>
          </a:p>
        </p:txBody>
      </p:sp>
      <p:sp>
        <p:nvSpPr>
          <p:cNvPr id="7" name="TextBox 7"/>
          <p:cNvSpPr txBox="1"/>
          <p:nvPr/>
        </p:nvSpPr>
        <p:spPr>
          <a:xfrm>
            <a:off x="2478859" y="3394436"/>
            <a:ext cx="2048788" cy="749179"/>
          </a:xfrm>
          <a:prstGeom prst="rect">
            <a:avLst/>
          </a:prstGeom>
        </p:spPr>
        <p:txBody>
          <a:bodyPr lIns="0" tIns="0" rIns="0" bIns="0" rtlCol="0" anchor="t">
            <a:spAutoFit/>
          </a:bodyPr>
          <a:lstStyle/>
          <a:p>
            <a:pPr algn="ctr">
              <a:lnSpc>
                <a:spcPts val="5748"/>
              </a:lnSpc>
            </a:pPr>
            <a:r>
              <a:rPr lang="en-US" sz="6684" b="1">
                <a:solidFill>
                  <a:srgbClr val="191A1A"/>
                </a:solidFill>
                <a:latin typeface="Times New Roman" panose="02020603050405020304" pitchFamily="18" charset="0"/>
                <a:ea typeface="More Sugar"/>
                <a:cs typeface="Times New Roman" panose="02020603050405020304" pitchFamily="18" charset="0"/>
                <a:sym typeface="More Sugar"/>
              </a:rPr>
              <a:t>1</a:t>
            </a:r>
          </a:p>
        </p:txBody>
      </p:sp>
      <p:sp>
        <p:nvSpPr>
          <p:cNvPr id="8" name="TextBox 8"/>
          <p:cNvSpPr txBox="1"/>
          <p:nvPr/>
        </p:nvSpPr>
        <p:spPr>
          <a:xfrm>
            <a:off x="979930" y="4964286"/>
            <a:ext cx="4396817" cy="3877985"/>
          </a:xfrm>
          <a:prstGeom prst="rect">
            <a:avLst/>
          </a:prstGeom>
        </p:spPr>
        <p:txBody>
          <a:bodyPr lIns="0" tIns="0" rIns="0" bIns="0" rtlCol="0" anchor="t">
            <a:spAutoFit/>
          </a:bodyPr>
          <a:lstStyle/>
          <a:p>
            <a:pPr algn="ctr"/>
            <a:r>
              <a:rPr lang="en-US" sz="3600" b="1">
                <a:latin typeface="Times New Roman" panose="02020603050405020304" pitchFamily="18" charset="0"/>
                <a:cs typeface="Times New Roman" panose="02020603050405020304" pitchFamily="18" charset="0"/>
              </a:rPr>
              <a:t>Dẫn chứng </a:t>
            </a:r>
            <a:r>
              <a:rPr lang="en-US" sz="3600" b="1" smtClean="0">
                <a:latin typeface="Times New Roman" panose="02020603050405020304" pitchFamily="18" charset="0"/>
                <a:cs typeface="Times New Roman" panose="02020603050405020304" pitchFamily="18" charset="0"/>
              </a:rPr>
              <a:t>1</a:t>
            </a:r>
            <a:endParaRPr lang="vi-VN" sz="3600" b="1" smtClean="0">
              <a:latin typeface="Times New Roman" panose="02020603050405020304" pitchFamily="18" charset="0"/>
              <a:cs typeface="Times New Roman" panose="02020603050405020304" pitchFamily="18" charset="0"/>
            </a:endParaRPr>
          </a:p>
          <a:p>
            <a:pPr algn="just"/>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“Tôi đang nói đến cái nhà giàn không mấy kiến cố … Đó là những thông điện cuối cùng mà Sở chỉ huy Quân chủng nhận được…”</a:t>
            </a:r>
            <a:endParaRPr lang="en-US" sz="32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9" name="TextBox 9"/>
          <p:cNvSpPr txBox="1"/>
          <p:nvPr/>
        </p:nvSpPr>
        <p:spPr>
          <a:xfrm>
            <a:off x="7999064" y="3394436"/>
            <a:ext cx="2048788" cy="749179"/>
          </a:xfrm>
          <a:prstGeom prst="rect">
            <a:avLst/>
          </a:prstGeom>
        </p:spPr>
        <p:txBody>
          <a:bodyPr lIns="0" tIns="0" rIns="0" bIns="0" rtlCol="0" anchor="t">
            <a:spAutoFit/>
          </a:bodyPr>
          <a:lstStyle/>
          <a:p>
            <a:pPr algn="ctr">
              <a:lnSpc>
                <a:spcPts val="5748"/>
              </a:lnSpc>
            </a:pPr>
            <a:r>
              <a:rPr lang="en-US" sz="6684" b="1">
                <a:solidFill>
                  <a:srgbClr val="191A1A"/>
                </a:solidFill>
                <a:latin typeface="Times New Roman" panose="02020603050405020304" pitchFamily="18" charset="0"/>
                <a:ea typeface="More Sugar"/>
                <a:cs typeface="Times New Roman" panose="02020603050405020304" pitchFamily="18" charset="0"/>
                <a:sym typeface="More Sugar"/>
              </a:rPr>
              <a:t>2</a:t>
            </a:r>
          </a:p>
        </p:txBody>
      </p:sp>
      <p:sp>
        <p:nvSpPr>
          <p:cNvPr id="10" name="TextBox 10"/>
          <p:cNvSpPr txBox="1"/>
          <p:nvPr/>
        </p:nvSpPr>
        <p:spPr>
          <a:xfrm>
            <a:off x="6166876" y="4899692"/>
            <a:ext cx="5720324" cy="4985980"/>
          </a:xfrm>
          <a:prstGeom prst="rect">
            <a:avLst/>
          </a:prstGeom>
        </p:spPr>
        <p:txBody>
          <a:bodyPr wrap="square" lIns="0" tIns="0" rIns="0" bIns="0" rtlCol="0" anchor="t">
            <a:spAutoFit/>
          </a:bodyPr>
          <a:lstStyle/>
          <a:p>
            <a:pPr algn="ctr"/>
            <a:r>
              <a:rPr lang="en-US" sz="3600" b="1">
                <a:latin typeface="Times New Roman" panose="02020603050405020304" pitchFamily="18" charset="0"/>
                <a:cs typeface="Times New Roman" panose="02020603050405020304" pitchFamily="18" charset="0"/>
              </a:rPr>
              <a:t>Dẫn chứng </a:t>
            </a:r>
            <a:r>
              <a:rPr lang="en-US" sz="3600" b="1" smtClean="0">
                <a:latin typeface="Times New Roman" panose="02020603050405020304" pitchFamily="18" charset="0"/>
                <a:cs typeface="Times New Roman" panose="02020603050405020304" pitchFamily="18" charset="0"/>
              </a:rPr>
              <a:t>2</a:t>
            </a:r>
            <a:endParaRPr lang="vi-VN" sz="3600" b="1" smtClean="0">
              <a:latin typeface="Times New Roman" panose="02020603050405020304" pitchFamily="18" charset="0"/>
              <a:cs typeface="Times New Roman" panose="02020603050405020304" pitchFamily="18" charset="0"/>
            </a:endParaRPr>
          </a:p>
          <a:p>
            <a:pPr algn="just"/>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“Tôi chỉ biết láng máng rằng cái nhà giàn này là sự kết hợp nhuần nhuyễn giữa kết cấu khung thép của giàn khoan dầu khí với hệ thống móng cọc thép chịu được bão gió cấp 12 hoặc hơn … hệ thống cọc vững vàng kiên cố như thế?”</a:t>
            </a:r>
            <a:endParaRPr lang="en-US" sz="32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1" name="TextBox 11"/>
          <p:cNvSpPr txBox="1"/>
          <p:nvPr/>
        </p:nvSpPr>
        <p:spPr>
          <a:xfrm>
            <a:off x="13519269" y="3394436"/>
            <a:ext cx="2048788" cy="749179"/>
          </a:xfrm>
          <a:prstGeom prst="rect">
            <a:avLst/>
          </a:prstGeom>
        </p:spPr>
        <p:txBody>
          <a:bodyPr lIns="0" tIns="0" rIns="0" bIns="0" rtlCol="0" anchor="t">
            <a:spAutoFit/>
          </a:bodyPr>
          <a:lstStyle/>
          <a:p>
            <a:pPr algn="ctr">
              <a:lnSpc>
                <a:spcPts val="5748"/>
              </a:lnSpc>
            </a:pPr>
            <a:r>
              <a:rPr lang="en-US" sz="6684" b="1">
                <a:solidFill>
                  <a:srgbClr val="191A1A"/>
                </a:solidFill>
                <a:latin typeface="Times New Roman" panose="02020603050405020304" pitchFamily="18" charset="0"/>
                <a:ea typeface="More Sugar"/>
                <a:cs typeface="Times New Roman" panose="02020603050405020304" pitchFamily="18" charset="0"/>
                <a:sym typeface="More Sugar"/>
              </a:rPr>
              <a:t>3</a:t>
            </a:r>
          </a:p>
        </p:txBody>
      </p:sp>
      <p:sp>
        <p:nvSpPr>
          <p:cNvPr id="12" name="TextBox 12"/>
          <p:cNvSpPr txBox="1"/>
          <p:nvPr/>
        </p:nvSpPr>
        <p:spPr>
          <a:xfrm>
            <a:off x="12677329" y="5074889"/>
            <a:ext cx="4921620" cy="4431983"/>
          </a:xfrm>
          <a:prstGeom prst="rect">
            <a:avLst/>
          </a:prstGeom>
        </p:spPr>
        <p:txBody>
          <a:bodyPr wrap="square" lIns="0" tIns="0" rIns="0" bIns="0" rtlCol="0" anchor="t">
            <a:spAutoFit/>
          </a:bodyPr>
          <a:lstStyle/>
          <a:p>
            <a:pPr algn="ctr"/>
            <a:r>
              <a:rPr lang="en-US" sz="3600" b="1">
                <a:latin typeface="Times New Roman" panose="02020603050405020304" pitchFamily="18" charset="0"/>
                <a:cs typeface="Times New Roman" panose="02020603050405020304" pitchFamily="18" charset="0"/>
              </a:rPr>
              <a:t>Dẫn chứng </a:t>
            </a:r>
            <a:r>
              <a:rPr lang="en-US" sz="3600" b="1" smtClean="0">
                <a:latin typeface="Times New Roman" panose="02020603050405020304" pitchFamily="18" charset="0"/>
                <a:cs typeface="Times New Roman" panose="02020603050405020304" pitchFamily="18" charset="0"/>
              </a:rPr>
              <a:t>3</a:t>
            </a:r>
            <a:endParaRPr lang="vi-VN" sz="3600" b="1" smtClean="0">
              <a:latin typeface="Times New Roman" panose="02020603050405020304" pitchFamily="18" charset="0"/>
              <a:cs typeface="Times New Roman" panose="02020603050405020304" pitchFamily="18" charset="0"/>
            </a:endParaRPr>
          </a:p>
          <a:p>
            <a:pPr algn="just"/>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Đoạn văn kể về lịch sử ba thế hệ nhà giàn “Bây giờ qua một số đảo chìm … cả động đất nữa”. Đoạn văn để lại nhiều ấn tượng và cảm xúc trong tâm hồn bạn đọc. </a:t>
            </a:r>
            <a:endParaRPr lang="en-US" sz="32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3" name="Freeform 13"/>
          <p:cNvSpPr/>
          <p:nvPr/>
        </p:nvSpPr>
        <p:spPr>
          <a:xfrm rot="7968335">
            <a:off x="-1733458" y="-32963"/>
            <a:ext cx="7191179" cy="4134928"/>
          </a:xfrm>
          <a:custGeom>
            <a:avLst/>
            <a:gdLst/>
            <a:ahLst/>
            <a:cxnLst/>
            <a:rect l="l" t="t" r="r" b="b"/>
            <a:pathLst>
              <a:path w="7191179" h="4134928">
                <a:moveTo>
                  <a:pt x="0" y="0"/>
                </a:moveTo>
                <a:lnTo>
                  <a:pt x="7191179" y="0"/>
                </a:lnTo>
                <a:lnTo>
                  <a:pt x="7191179" y="4134928"/>
                </a:lnTo>
                <a:lnTo>
                  <a:pt x="0" y="4134928"/>
                </a:lnTo>
                <a:lnTo>
                  <a:pt x="0" y="0"/>
                </a:lnTo>
                <a:close/>
              </a:path>
            </a:pathLst>
          </a:custGeom>
          <a:blipFill>
            <a:blip r:embed="rId4"/>
            <a:stretch>
              <a:fillRect/>
            </a:stretch>
          </a:blipFill>
        </p:spPr>
      </p:sp>
    </p:spTree>
    <p:extLst>
      <p:ext uri="{BB962C8B-B14F-4D97-AF65-F5344CB8AC3E}">
        <p14:creationId xmlns:p14="http://schemas.microsoft.com/office/powerpoint/2010/main" val="33272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844342" y="2681976"/>
            <a:ext cx="5721294" cy="6576324"/>
          </a:xfrm>
          <a:custGeom>
            <a:avLst/>
            <a:gdLst/>
            <a:ahLst/>
            <a:cxnLst/>
            <a:rect l="l" t="t" r="r" b="b"/>
            <a:pathLst>
              <a:path w="4316460" h="6576324">
                <a:moveTo>
                  <a:pt x="0" y="0"/>
                </a:moveTo>
                <a:lnTo>
                  <a:pt x="4316460" y="0"/>
                </a:lnTo>
                <a:lnTo>
                  <a:pt x="4316460" y="6576324"/>
                </a:lnTo>
                <a:lnTo>
                  <a:pt x="0" y="6576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900400" y="2681976"/>
            <a:ext cx="3981696" cy="6576324"/>
          </a:xfrm>
          <a:custGeom>
            <a:avLst/>
            <a:gdLst/>
            <a:ahLst/>
            <a:cxnLst/>
            <a:rect l="l" t="t" r="r" b="b"/>
            <a:pathLst>
              <a:path w="4316460" h="6576324">
                <a:moveTo>
                  <a:pt x="0" y="0"/>
                </a:moveTo>
                <a:lnTo>
                  <a:pt x="4316460" y="0"/>
                </a:lnTo>
                <a:lnTo>
                  <a:pt x="4316460" y="6576324"/>
                </a:lnTo>
                <a:lnTo>
                  <a:pt x="0" y="6576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127198" y="2681976"/>
            <a:ext cx="4316460" cy="6576324"/>
          </a:xfrm>
          <a:custGeom>
            <a:avLst/>
            <a:gdLst/>
            <a:ahLst/>
            <a:cxnLst/>
            <a:rect l="l" t="t" r="r" b="b"/>
            <a:pathLst>
              <a:path w="4316460" h="6576324">
                <a:moveTo>
                  <a:pt x="0" y="0"/>
                </a:moveTo>
                <a:lnTo>
                  <a:pt x="4316460" y="0"/>
                </a:lnTo>
                <a:lnTo>
                  <a:pt x="4316460" y="6576324"/>
                </a:lnTo>
                <a:lnTo>
                  <a:pt x="0" y="6576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6443658" y="0"/>
            <a:ext cx="3564445" cy="7200900"/>
          </a:xfrm>
          <a:custGeom>
            <a:avLst/>
            <a:gdLst/>
            <a:ahLst/>
            <a:cxnLst/>
            <a:rect l="l" t="t" r="r" b="b"/>
            <a:pathLst>
              <a:path w="3564445" h="7200900">
                <a:moveTo>
                  <a:pt x="0" y="0"/>
                </a:moveTo>
                <a:lnTo>
                  <a:pt x="3564445" y="0"/>
                </a:lnTo>
                <a:lnTo>
                  <a:pt x="3564445" y="7200900"/>
                </a:lnTo>
                <a:lnTo>
                  <a:pt x="0" y="72009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5717086" y="1295400"/>
            <a:ext cx="6853828" cy="936154"/>
          </a:xfrm>
          <a:prstGeom prst="rect">
            <a:avLst/>
          </a:prstGeom>
        </p:spPr>
        <p:txBody>
          <a:bodyPr lIns="0" tIns="0" rIns="0" bIns="0" rtlCol="0" anchor="t">
            <a:spAutoFit/>
          </a:bodyPr>
          <a:lstStyle/>
          <a:p>
            <a:pPr algn="ctr">
              <a:lnSpc>
                <a:spcPts val="7274"/>
              </a:lnSpc>
            </a:pPr>
            <a:r>
              <a:rPr lang="vi-VN" sz="8000" b="1">
                <a:latin typeface="Times New Roman" panose="02020603050405020304" pitchFamily="18" charset="0"/>
                <a:cs typeface="Times New Roman" panose="02020603050405020304" pitchFamily="18" charset="0"/>
              </a:rPr>
              <a:t>M</a:t>
            </a:r>
            <a:r>
              <a:rPr lang="en-US" sz="8000" b="1" smtClean="0">
                <a:latin typeface="Times New Roman" panose="02020603050405020304" pitchFamily="18" charset="0"/>
                <a:cs typeface="Times New Roman" panose="02020603050405020304" pitchFamily="18" charset="0"/>
              </a:rPr>
              <a:t>ục </a:t>
            </a:r>
            <a:r>
              <a:rPr lang="en-US" sz="8000" b="1">
                <a:latin typeface="Times New Roman" panose="02020603050405020304" pitchFamily="18" charset="0"/>
                <a:cs typeface="Times New Roman" panose="02020603050405020304" pitchFamily="18" charset="0"/>
              </a:rPr>
              <a:t>đích</a:t>
            </a:r>
            <a:endParaRPr lang="en-US" sz="8000" b="1">
              <a:solidFill>
                <a:srgbClr val="191A1A"/>
              </a:solidFill>
              <a:latin typeface="Times New Roman" panose="02020603050405020304" pitchFamily="18" charset="0"/>
              <a:ea typeface="More Sugar"/>
              <a:cs typeface="Times New Roman" panose="02020603050405020304" pitchFamily="18" charset="0"/>
              <a:sym typeface="More Sugar"/>
            </a:endParaRPr>
          </a:p>
        </p:txBody>
      </p:sp>
      <p:sp>
        <p:nvSpPr>
          <p:cNvPr id="8" name="TextBox 8"/>
          <p:cNvSpPr txBox="1"/>
          <p:nvPr/>
        </p:nvSpPr>
        <p:spPr>
          <a:xfrm>
            <a:off x="2059087" y="3390900"/>
            <a:ext cx="5261447" cy="5416868"/>
          </a:xfrm>
          <a:prstGeom prst="rect">
            <a:avLst/>
          </a:prstGeom>
        </p:spPr>
        <p:txBody>
          <a:bodyPr wrap="square" lIns="0" tIns="0" rIns="0" bIns="0" rtlCol="0" anchor="t">
            <a:spAutoFit/>
          </a:bodyPr>
          <a:lstStyle/>
          <a:p>
            <a:pPr algn="just"/>
            <a:r>
              <a:rPr lang="en-US" sz="3200">
                <a:latin typeface="Times New Roman" panose="02020603050405020304" pitchFamily="18" charset="0"/>
                <a:cs typeface="Times New Roman" panose="02020603050405020304" pitchFamily="18" charset="0"/>
              </a:rPr>
              <a:t>Tái hiện chân thực quá trình hình thành, phát triển của ba thế hệ nhà giàn: từ khu nhà giàn đơn sơ, chỉ là những cái cọc bê tông cắm xuống nền san hô, trên bắc hoặc thưng ván hoặc bát nhưng đến nay khu nhà giàn trở nên tiện nghi, hiện đại hơn, “là một tổ hợp kiến trúc nói chung cũng bắt mắt giữa dân sinh quốc phòng.”</a:t>
            </a:r>
            <a:endParaRPr lang="en-GB" sz="3200">
              <a:latin typeface="Times New Roman" panose="02020603050405020304" pitchFamily="18" charset="0"/>
              <a:cs typeface="Times New Roman" panose="02020603050405020304" pitchFamily="18" charset="0"/>
            </a:endParaRPr>
          </a:p>
        </p:txBody>
      </p:sp>
      <p:sp>
        <p:nvSpPr>
          <p:cNvPr id="10" name="TextBox 10"/>
          <p:cNvSpPr txBox="1"/>
          <p:nvPr/>
        </p:nvSpPr>
        <p:spPr>
          <a:xfrm>
            <a:off x="8305800" y="3789908"/>
            <a:ext cx="3241531" cy="3693319"/>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Ngợi ca vẻ đẹp của các cán bộ chiến sĩ hải đảo: tài năng, nhiệt huyết, anh hùng. </a:t>
            </a:r>
            <a:endParaRPr lang="en-US" sz="40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2" name="TextBox 12"/>
          <p:cNvSpPr txBox="1"/>
          <p:nvPr/>
        </p:nvSpPr>
        <p:spPr>
          <a:xfrm>
            <a:off x="12570915" y="4076700"/>
            <a:ext cx="3292878" cy="3077766"/>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Bày tỏ thái độ trân trọng, niềm ngưỡng mộ, ngợi ca của nhân vật “tôi” </a:t>
            </a:r>
            <a:endParaRPr lang="en-GB" sz="4000">
              <a:latin typeface="Times New Roman" panose="02020603050405020304" pitchFamily="18" charset="0"/>
              <a:cs typeface="Times New Roman" panose="02020603050405020304" pitchFamily="18" charset="0"/>
            </a:endParaRPr>
          </a:p>
        </p:txBody>
      </p:sp>
      <p:sp>
        <p:nvSpPr>
          <p:cNvPr id="13" name="Freeform 13"/>
          <p:cNvSpPr/>
          <p:nvPr/>
        </p:nvSpPr>
        <p:spPr>
          <a:xfrm flipH="1">
            <a:off x="-1720103" y="4549009"/>
            <a:ext cx="3564446" cy="7200900"/>
          </a:xfrm>
          <a:custGeom>
            <a:avLst/>
            <a:gdLst/>
            <a:ahLst/>
            <a:cxnLst/>
            <a:rect l="l" t="t" r="r" b="b"/>
            <a:pathLst>
              <a:path w="3564446" h="7200900">
                <a:moveTo>
                  <a:pt x="3564445" y="0"/>
                </a:moveTo>
                <a:lnTo>
                  <a:pt x="0" y="0"/>
                </a:lnTo>
                <a:lnTo>
                  <a:pt x="0" y="7200900"/>
                </a:lnTo>
                <a:lnTo>
                  <a:pt x="3564445" y="7200900"/>
                </a:lnTo>
                <a:lnTo>
                  <a:pt x="3564445"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383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EEAE5"/>
        </a:solidFill>
        <a:effectLst/>
      </p:bgPr>
    </p:bg>
    <p:spTree>
      <p:nvGrpSpPr>
        <p:cNvPr id="1" name=""/>
        <p:cNvGrpSpPr/>
        <p:nvPr/>
      </p:nvGrpSpPr>
      <p:grpSpPr>
        <a:xfrm>
          <a:off x="0" y="0"/>
          <a:ext cx="0" cy="0"/>
          <a:chOff x="0" y="0"/>
          <a:chExt cx="0" cy="0"/>
        </a:xfrm>
      </p:grpSpPr>
      <p:sp>
        <p:nvSpPr>
          <p:cNvPr id="3" name="Freeform 3"/>
          <p:cNvSpPr/>
          <p:nvPr/>
        </p:nvSpPr>
        <p:spPr>
          <a:xfrm>
            <a:off x="12303361" y="2492192"/>
            <a:ext cx="4955939" cy="6251758"/>
          </a:xfrm>
          <a:custGeom>
            <a:avLst/>
            <a:gdLst/>
            <a:ahLst/>
            <a:cxnLst/>
            <a:rect l="l" t="t" r="r" b="b"/>
            <a:pathLst>
              <a:path w="4955939" h="6251758">
                <a:moveTo>
                  <a:pt x="0" y="0"/>
                </a:moveTo>
                <a:lnTo>
                  <a:pt x="4955939" y="0"/>
                </a:lnTo>
                <a:lnTo>
                  <a:pt x="4955939" y="6251758"/>
                </a:lnTo>
                <a:lnTo>
                  <a:pt x="0" y="62517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881340" y="571500"/>
            <a:ext cx="8338860"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4. Chi tiết đặc sắc của bài phóng sự </a:t>
            </a:r>
            <a:endParaRPr lang="en-GB" sz="6000">
              <a:latin typeface="Times New Roman" panose="02020603050405020304" pitchFamily="18" charset="0"/>
              <a:cs typeface="Times New Roman" panose="02020603050405020304" pitchFamily="18" charset="0"/>
            </a:endParaRPr>
          </a:p>
        </p:txBody>
      </p:sp>
      <p:sp>
        <p:nvSpPr>
          <p:cNvPr id="7" name="TextBox 7"/>
          <p:cNvSpPr txBox="1"/>
          <p:nvPr/>
        </p:nvSpPr>
        <p:spPr>
          <a:xfrm>
            <a:off x="381000" y="2781300"/>
            <a:ext cx="11125200" cy="1231106"/>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Chi tiết ấn tượng: </a:t>
            </a:r>
            <a:r>
              <a:rPr lang="en-US" sz="4000" i="1">
                <a:latin typeface="Times New Roman" panose="02020603050405020304" pitchFamily="18" charset="0"/>
                <a:cs typeface="Times New Roman" panose="02020603050405020304" pitchFamily="18" charset="0"/>
              </a:rPr>
              <a:t>“Trời ơi, thiên nhiên đang cuồng nộ mà sức người thì có hạn … Vĩnh biệt đất liền”.</a:t>
            </a:r>
            <a:endParaRPr lang="en-US" sz="4000" i="1">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0" name="Freeform 10"/>
          <p:cNvSpPr/>
          <p:nvPr/>
        </p:nvSpPr>
        <p:spPr>
          <a:xfrm>
            <a:off x="6389783" y="-3928531"/>
            <a:ext cx="11166475" cy="6420723"/>
          </a:xfrm>
          <a:custGeom>
            <a:avLst/>
            <a:gdLst/>
            <a:ahLst/>
            <a:cxnLst/>
            <a:rect l="l" t="t" r="r" b="b"/>
            <a:pathLst>
              <a:path w="11166475" h="6420723">
                <a:moveTo>
                  <a:pt x="0" y="0"/>
                </a:moveTo>
                <a:lnTo>
                  <a:pt x="11166475" y="0"/>
                </a:lnTo>
                <a:lnTo>
                  <a:pt x="11166475" y="6420723"/>
                </a:lnTo>
                <a:lnTo>
                  <a:pt x="0" y="6420723"/>
                </a:lnTo>
                <a:lnTo>
                  <a:pt x="0" y="0"/>
                </a:lnTo>
                <a:close/>
              </a:path>
            </a:pathLst>
          </a:custGeom>
          <a:blipFill>
            <a:blip r:embed="rId4"/>
            <a:stretch>
              <a:fillRect/>
            </a:stretch>
          </a:blipFill>
        </p:spPr>
      </p:sp>
      <p:sp>
        <p:nvSpPr>
          <p:cNvPr id="11" name="Freeform 11"/>
          <p:cNvSpPr/>
          <p:nvPr/>
        </p:nvSpPr>
        <p:spPr>
          <a:xfrm rot="-560536">
            <a:off x="2969165" y="7580242"/>
            <a:ext cx="6044830" cy="6420723"/>
          </a:xfrm>
          <a:custGeom>
            <a:avLst/>
            <a:gdLst/>
            <a:ahLst/>
            <a:cxnLst/>
            <a:rect l="l" t="t" r="r" b="b"/>
            <a:pathLst>
              <a:path w="6044830" h="6420723">
                <a:moveTo>
                  <a:pt x="0" y="0"/>
                </a:moveTo>
                <a:lnTo>
                  <a:pt x="6044830" y="0"/>
                </a:lnTo>
                <a:lnTo>
                  <a:pt x="6044830" y="6420723"/>
                </a:lnTo>
                <a:lnTo>
                  <a:pt x="0" y="6420723"/>
                </a:lnTo>
                <a:lnTo>
                  <a:pt x="0" y="0"/>
                </a:lnTo>
                <a:close/>
              </a:path>
            </a:pathLst>
          </a:custGeom>
          <a:blipFill>
            <a:blip r:embed="rId4"/>
            <a:stretch>
              <a:fillRect r="-84727"/>
            </a:stretch>
          </a:blipFill>
        </p:spPr>
      </p:sp>
      <p:sp>
        <p:nvSpPr>
          <p:cNvPr id="12" name="Rectangle 11"/>
          <p:cNvSpPr/>
          <p:nvPr/>
        </p:nvSpPr>
        <p:spPr>
          <a:xfrm>
            <a:off x="351050" y="4316033"/>
            <a:ext cx="11155150" cy="4401205"/>
          </a:xfrm>
          <a:prstGeom prst="rect">
            <a:avLst/>
          </a:prstGeom>
        </p:spPr>
        <p:txBody>
          <a:bodyPr wrap="square">
            <a:spAutoFit/>
          </a:bodyPr>
          <a:lstStyle/>
          <a:p>
            <a:pPr algn="just"/>
            <a:r>
              <a:rPr lang="en-US" sz="4000" smtClean="0">
                <a:latin typeface="Times New Roman" panose="02020603050405020304" pitchFamily="18" charset="0"/>
                <a:ea typeface="Calibri" panose="020F0502020204030204" pitchFamily="34" charset="0"/>
                <a:cs typeface="Times New Roman" panose="02020603050405020304" pitchFamily="18" charset="0"/>
              </a:rPr>
              <a:t>Chi </a:t>
            </a:r>
            <a:r>
              <a:rPr lang="en-US" sz="4000">
                <a:latin typeface="Times New Roman" panose="02020603050405020304" pitchFamily="18" charset="0"/>
                <a:ea typeface="Calibri" panose="020F0502020204030204" pitchFamily="34" charset="0"/>
                <a:cs typeface="Times New Roman" panose="02020603050405020304" pitchFamily="18" charset="0"/>
              </a:rPr>
              <a:t>tiết vừa khắc hoạ sự khắc nghiệt của biển cả, vừa thể hiện nỗi đau đớn, xót xa và bất lực của những người đồng đội khi chứng kiến sự hi sinh của những người lính đảo, vừa tô đậm sự anh dũng, quả cảm của các cán bộ, chiến sĩ hải đảo. Chi tiết đó khơi dậy trong bạn đọc nỗi đau, sự xót xa cả niềm ngưỡng mộ, cảm phục, biết ơn những chiến sĩ hải đảo. </a:t>
            </a:r>
            <a:endParaRPr lang="en-GB" sz="40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3000" y="3335313"/>
            <a:ext cx="4343400" cy="4779987"/>
          </a:xfrm>
          <a:prstGeom prst="rect">
            <a:avLst/>
          </a:prstGeom>
        </p:spPr>
      </p:pic>
    </p:spTree>
    <p:extLst>
      <p:ext uri="{BB962C8B-B14F-4D97-AF65-F5344CB8AC3E}">
        <p14:creationId xmlns:p14="http://schemas.microsoft.com/office/powerpoint/2010/main" val="287118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358917" y="925400"/>
            <a:ext cx="15570167" cy="8436199"/>
          </a:xfrm>
          <a:custGeom>
            <a:avLst/>
            <a:gdLst/>
            <a:ahLst/>
            <a:cxnLst/>
            <a:rect l="l" t="t" r="r" b="b"/>
            <a:pathLst>
              <a:path w="15570167" h="8436199">
                <a:moveTo>
                  <a:pt x="0" y="0"/>
                </a:moveTo>
                <a:lnTo>
                  <a:pt x="15570166" y="0"/>
                </a:lnTo>
                <a:lnTo>
                  <a:pt x="15570166" y="8436200"/>
                </a:lnTo>
                <a:lnTo>
                  <a:pt x="0" y="84362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5181600" y="3009900"/>
            <a:ext cx="10211482" cy="4247317"/>
          </a:xfrm>
          <a:prstGeom prst="rect">
            <a:avLst/>
          </a:prstGeom>
        </p:spPr>
        <p:txBody>
          <a:bodyPr lIns="0" tIns="0" rIns="0" bIns="0" rtlCol="0" anchor="t">
            <a:spAutoFit/>
          </a:bodyPr>
          <a:lstStyle/>
          <a:p>
            <a:pPr algn="ctr"/>
            <a:r>
              <a:rPr lang="vi-VN" sz="13800" b="1" smtClean="0">
                <a:latin typeface="iCiel Ciaobella" pitchFamily="50" charset="-93"/>
              </a:rPr>
              <a:t>Hoạt động 1  </a:t>
            </a:r>
          </a:p>
          <a:p>
            <a:pPr algn="ctr"/>
            <a:r>
              <a:rPr lang="vi-VN" sz="13800" b="1" smtClean="0">
                <a:latin typeface="iCiel Ciaobella" pitchFamily="50" charset="-93"/>
              </a:rPr>
              <a:t>Khởi động </a:t>
            </a:r>
            <a:endParaRPr lang="en-US" sz="18100">
              <a:solidFill>
                <a:srgbClr val="191A1A"/>
              </a:solidFill>
              <a:latin typeface="iCiel Ciaobella" pitchFamily="50" charset="-93"/>
              <a:ea typeface="More Sugar"/>
              <a:cs typeface="More Sugar"/>
              <a:sym typeface="More Sugar"/>
            </a:endParaRPr>
          </a:p>
        </p:txBody>
      </p:sp>
      <p:sp>
        <p:nvSpPr>
          <p:cNvPr id="4" name="Freeform 4"/>
          <p:cNvSpPr/>
          <p:nvPr/>
        </p:nvSpPr>
        <p:spPr>
          <a:xfrm>
            <a:off x="14249400" y="925400"/>
            <a:ext cx="4834890" cy="8229600"/>
          </a:xfrm>
          <a:custGeom>
            <a:avLst/>
            <a:gdLst/>
            <a:ahLst/>
            <a:cxnLst/>
            <a:rect l="l" t="t" r="r" b="b"/>
            <a:pathLst>
              <a:path w="4834890" h="8229600">
                <a:moveTo>
                  <a:pt x="0" y="0"/>
                </a:moveTo>
                <a:lnTo>
                  <a:pt x="4834890" y="0"/>
                </a:lnTo>
                <a:lnTo>
                  <a:pt x="4834890" y="8229600"/>
                </a:lnTo>
                <a:lnTo>
                  <a:pt x="0" y="8229600"/>
                </a:lnTo>
                <a:lnTo>
                  <a:pt x="0" y="0"/>
                </a:lnTo>
                <a:close/>
              </a:path>
            </a:pathLst>
          </a:custGeom>
          <a:blipFill>
            <a:blip r:embed="rId4"/>
            <a:stretch>
              <a:fillRect/>
            </a:stretch>
          </a:blipFill>
        </p:spPr>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866900"/>
            <a:ext cx="8001000" cy="92964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2324100"/>
            <a:ext cx="7848600" cy="5001411"/>
          </a:xfrm>
          <a:prstGeom prst="rect">
            <a:avLst/>
          </a:prstGeom>
        </p:spPr>
      </p:pic>
    </p:spTree>
    <p:extLst>
      <p:ext uri="{BB962C8B-B14F-4D97-AF65-F5344CB8AC3E}">
        <p14:creationId xmlns:p14="http://schemas.microsoft.com/office/powerpoint/2010/main" val="936537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EEAE5"/>
        </a:solidFill>
        <a:effectLst/>
      </p:bgPr>
    </p:bg>
    <p:spTree>
      <p:nvGrpSpPr>
        <p:cNvPr id="1" name=""/>
        <p:cNvGrpSpPr/>
        <p:nvPr/>
      </p:nvGrpSpPr>
      <p:grpSpPr>
        <a:xfrm>
          <a:off x="0" y="0"/>
          <a:ext cx="0" cy="0"/>
          <a:chOff x="0" y="0"/>
          <a:chExt cx="0" cy="0"/>
        </a:xfrm>
      </p:grpSpPr>
      <p:sp>
        <p:nvSpPr>
          <p:cNvPr id="2" name="Freeform 2"/>
          <p:cNvSpPr/>
          <p:nvPr/>
        </p:nvSpPr>
        <p:spPr>
          <a:xfrm>
            <a:off x="-2450546" y="-6451046"/>
            <a:ext cx="23189093" cy="23189093"/>
          </a:xfrm>
          <a:custGeom>
            <a:avLst/>
            <a:gdLst/>
            <a:ahLst/>
            <a:cxnLst/>
            <a:rect l="l" t="t" r="r" b="b"/>
            <a:pathLst>
              <a:path w="23189093" h="23189093">
                <a:moveTo>
                  <a:pt x="0" y="0"/>
                </a:moveTo>
                <a:lnTo>
                  <a:pt x="23189092" y="0"/>
                </a:lnTo>
                <a:lnTo>
                  <a:pt x="23189092" y="23189092"/>
                </a:lnTo>
                <a:lnTo>
                  <a:pt x="0" y="23189092"/>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28700" y="1485900"/>
            <a:ext cx="7137308" cy="7772400"/>
          </a:xfrm>
          <a:custGeom>
            <a:avLst/>
            <a:gdLst/>
            <a:ahLst/>
            <a:cxnLst/>
            <a:rect l="l" t="t" r="r" b="b"/>
            <a:pathLst>
              <a:path w="7137308" h="8229600">
                <a:moveTo>
                  <a:pt x="0" y="0"/>
                </a:moveTo>
                <a:lnTo>
                  <a:pt x="7137308" y="0"/>
                </a:lnTo>
                <a:lnTo>
                  <a:pt x="7137308"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8734814" y="1485900"/>
            <a:ext cx="7137308" cy="7755536"/>
          </a:xfrm>
          <a:custGeom>
            <a:avLst/>
            <a:gdLst/>
            <a:ahLst/>
            <a:cxnLst/>
            <a:rect l="l" t="t" r="r" b="b"/>
            <a:pathLst>
              <a:path w="7137308" h="8229600">
                <a:moveTo>
                  <a:pt x="0" y="0"/>
                </a:moveTo>
                <a:lnTo>
                  <a:pt x="7137308" y="0"/>
                </a:lnTo>
                <a:lnTo>
                  <a:pt x="7137308"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4546333" y="-740434"/>
            <a:ext cx="5425934" cy="3119912"/>
          </a:xfrm>
          <a:custGeom>
            <a:avLst/>
            <a:gdLst/>
            <a:ahLst/>
            <a:cxnLst/>
            <a:rect l="l" t="t" r="r" b="b"/>
            <a:pathLst>
              <a:path w="5425934" h="3119912">
                <a:moveTo>
                  <a:pt x="0" y="0"/>
                </a:moveTo>
                <a:lnTo>
                  <a:pt x="5425934" y="0"/>
                </a:lnTo>
                <a:lnTo>
                  <a:pt x="5425934" y="3119912"/>
                </a:lnTo>
                <a:lnTo>
                  <a:pt x="0" y="3119912"/>
                </a:lnTo>
                <a:lnTo>
                  <a:pt x="0" y="0"/>
                </a:lnTo>
                <a:close/>
              </a:path>
            </a:pathLst>
          </a:custGeom>
          <a:blipFill>
            <a:blip r:embed="rId6"/>
            <a:stretch>
              <a:fillRect/>
            </a:stretch>
          </a:blipFill>
        </p:spPr>
      </p:sp>
      <p:sp>
        <p:nvSpPr>
          <p:cNvPr id="6" name="TextBox 6"/>
          <p:cNvSpPr txBox="1"/>
          <p:nvPr/>
        </p:nvSpPr>
        <p:spPr>
          <a:xfrm>
            <a:off x="3470452" y="2409229"/>
            <a:ext cx="4381447" cy="830997"/>
          </a:xfrm>
          <a:prstGeom prst="rect">
            <a:avLst/>
          </a:prstGeom>
        </p:spPr>
        <p:txBody>
          <a:bodyPr lIns="0" tIns="0" rIns="0" bIns="0" rtlCol="0" anchor="t">
            <a:spAutoFit/>
          </a:bodyPr>
          <a:lstStyle/>
          <a:p>
            <a:pPr lvl="0"/>
            <a:r>
              <a:rPr lang="en-US" sz="5400" b="1">
                <a:latin typeface="Times New Roman" panose="02020603050405020304" pitchFamily="18" charset="0"/>
                <a:cs typeface="Times New Roman" panose="02020603050405020304" pitchFamily="18" charset="0"/>
              </a:rPr>
              <a:t>Nội dung </a:t>
            </a:r>
          </a:p>
        </p:txBody>
      </p:sp>
      <p:sp>
        <p:nvSpPr>
          <p:cNvPr id="7" name="TextBox 7"/>
          <p:cNvSpPr txBox="1"/>
          <p:nvPr/>
        </p:nvSpPr>
        <p:spPr>
          <a:xfrm>
            <a:off x="2684020" y="3652641"/>
            <a:ext cx="5126626" cy="2215991"/>
          </a:xfrm>
          <a:prstGeom prst="rect">
            <a:avLst/>
          </a:prstGeom>
        </p:spPr>
        <p:txBody>
          <a:bodyPr wrap="square" lIns="0" tIns="0" rIns="0" bIns="0" rtlCol="0" anchor="t">
            <a:spAutoFit/>
          </a:bodyPr>
          <a:lstStyle/>
          <a:p>
            <a:pPr lvl="0" algn="just">
              <a:spcAft>
                <a:spcPts val="0"/>
              </a:spcAft>
            </a:pPr>
            <a:r>
              <a:rPr lang="vi-VN" sz="3600" smtClean="0">
                <a:latin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cs typeface="Times New Roman" panose="02020603050405020304" pitchFamily="18" charset="0"/>
              </a:rPr>
              <a:t>Ghi </a:t>
            </a:r>
            <a:r>
              <a:rPr lang="en-US" sz="3600">
                <a:latin typeface="Times New Roman" panose="02020603050405020304" pitchFamily="18" charset="0"/>
                <a:cs typeface="Times New Roman" panose="02020603050405020304" pitchFamily="18" charset="0"/>
              </a:rPr>
              <a:t>chép chân thực về cuộc sống gian khổ, nhiều mất mát hi sinh của các cán bộ, chiến sĩ hải đảo  </a:t>
            </a:r>
          </a:p>
        </p:txBody>
      </p:sp>
      <p:sp>
        <p:nvSpPr>
          <p:cNvPr id="8" name="TextBox 8"/>
          <p:cNvSpPr txBox="1"/>
          <p:nvPr/>
        </p:nvSpPr>
        <p:spPr>
          <a:xfrm>
            <a:off x="11350024" y="2505142"/>
            <a:ext cx="4381447" cy="830997"/>
          </a:xfrm>
          <a:prstGeom prst="rect">
            <a:avLst/>
          </a:prstGeom>
        </p:spPr>
        <p:txBody>
          <a:bodyPr lIns="0" tIns="0" rIns="0" bIns="0" rtlCol="0" anchor="t">
            <a:spAutoFit/>
          </a:bodyPr>
          <a:lstStyle/>
          <a:p>
            <a:pPr lvl="0"/>
            <a:r>
              <a:rPr lang="en-US" sz="5400" b="1">
                <a:latin typeface="Times New Roman" panose="02020603050405020304" pitchFamily="18" charset="0"/>
                <a:cs typeface="Times New Roman" panose="02020603050405020304" pitchFamily="18" charset="0"/>
              </a:rPr>
              <a:t>Nghệ thuật </a:t>
            </a:r>
          </a:p>
        </p:txBody>
      </p:sp>
      <p:sp>
        <p:nvSpPr>
          <p:cNvPr id="9" name="TextBox 9"/>
          <p:cNvSpPr txBox="1"/>
          <p:nvPr/>
        </p:nvSpPr>
        <p:spPr>
          <a:xfrm>
            <a:off x="10566507" y="4181460"/>
            <a:ext cx="4381447" cy="1231106"/>
          </a:xfrm>
          <a:prstGeom prst="rect">
            <a:avLst/>
          </a:prstGeom>
        </p:spPr>
        <p:txBody>
          <a:bodyPr lIns="0" tIns="0" rIns="0" bIns="0" rtlCol="0" anchor="t">
            <a:spAutoFit/>
          </a:bodyPr>
          <a:lstStyle/>
          <a:p>
            <a:pPr algn="just"/>
            <a:r>
              <a:rPr lang="vi-VN" sz="4000" smtClean="0">
                <a:solidFill>
                  <a:srgbClr val="191A1A"/>
                </a:solidFill>
                <a:latin typeface="Times New Roman" panose="02020603050405020304" pitchFamily="18" charset="0"/>
                <a:ea typeface="Milk Tea Font TH"/>
                <a:cs typeface="Times New Roman" panose="02020603050405020304" pitchFamily="18" charset="0"/>
                <a:sym typeface="Milk Tea Font TH"/>
              </a:rPr>
              <a:t>- </a:t>
            </a:r>
            <a:r>
              <a:rPr lang="en-US" sz="4000">
                <a:latin typeface="Times New Roman" panose="02020603050405020304" pitchFamily="18" charset="0"/>
                <a:cs typeface="Times New Roman" panose="02020603050405020304" pitchFamily="18" charset="0"/>
              </a:rPr>
              <a:t>Thủ pháp miêu tả, trần thuật, bình luận </a:t>
            </a:r>
          </a:p>
        </p:txBody>
      </p:sp>
      <p:sp>
        <p:nvSpPr>
          <p:cNvPr id="10" name="Freeform 10"/>
          <p:cNvSpPr/>
          <p:nvPr/>
        </p:nvSpPr>
        <p:spPr>
          <a:xfrm>
            <a:off x="-10050641" y="5143500"/>
            <a:ext cx="12978973" cy="7462909"/>
          </a:xfrm>
          <a:custGeom>
            <a:avLst/>
            <a:gdLst/>
            <a:ahLst/>
            <a:cxnLst/>
            <a:rect l="l" t="t" r="r" b="b"/>
            <a:pathLst>
              <a:path w="12978973" h="7462909">
                <a:moveTo>
                  <a:pt x="0" y="0"/>
                </a:moveTo>
                <a:lnTo>
                  <a:pt x="12978973" y="0"/>
                </a:lnTo>
                <a:lnTo>
                  <a:pt x="12978973" y="7462909"/>
                </a:lnTo>
                <a:lnTo>
                  <a:pt x="0" y="7462909"/>
                </a:lnTo>
                <a:lnTo>
                  <a:pt x="0" y="0"/>
                </a:lnTo>
                <a:close/>
              </a:path>
            </a:pathLst>
          </a:custGeom>
          <a:blipFill>
            <a:blip r:embed="rId6"/>
            <a:stretch>
              <a:fillRect/>
            </a:stretch>
          </a:blipFill>
        </p:spPr>
      </p:sp>
      <p:sp>
        <p:nvSpPr>
          <p:cNvPr id="11" name="Rectangle 10"/>
          <p:cNvSpPr/>
          <p:nvPr/>
        </p:nvSpPr>
        <p:spPr>
          <a:xfrm>
            <a:off x="5959121" y="278262"/>
            <a:ext cx="4644861" cy="1107996"/>
          </a:xfrm>
          <a:prstGeom prst="rect">
            <a:avLst/>
          </a:prstGeom>
        </p:spPr>
        <p:txBody>
          <a:bodyPr wrap="none">
            <a:spAutoFit/>
          </a:bodyPr>
          <a:lstStyle/>
          <a:p>
            <a:r>
              <a:rPr lang="vi-VN" sz="6600" b="1">
                <a:latin typeface="Times New Roman" panose="02020603050405020304" pitchFamily="18" charset="0"/>
                <a:ea typeface="Arial" panose="020B0604020202020204" pitchFamily="34" charset="0"/>
              </a:rPr>
              <a:t>IV. Tổng kết</a:t>
            </a:r>
            <a:endParaRPr lang="en-GB" sz="6600" b="1"/>
          </a:p>
        </p:txBody>
      </p:sp>
      <p:sp>
        <p:nvSpPr>
          <p:cNvPr id="12" name="Rectangle 11"/>
          <p:cNvSpPr/>
          <p:nvPr/>
        </p:nvSpPr>
        <p:spPr>
          <a:xfrm>
            <a:off x="2687572" y="6281047"/>
            <a:ext cx="5190606" cy="1754326"/>
          </a:xfrm>
          <a:prstGeom prst="rect">
            <a:avLst/>
          </a:prstGeom>
        </p:spPr>
        <p:txBody>
          <a:bodyPr wrap="square">
            <a:spAutoFit/>
          </a:bodyPr>
          <a:lstStyle/>
          <a:p>
            <a:pPr lvl="0" algn="just">
              <a:spcAft>
                <a:spcPts val="0"/>
              </a:spcAft>
            </a:pPr>
            <a:r>
              <a:rPr lang="vi-VN" sz="3600" smtClean="0">
                <a:latin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cs typeface="Times New Roman" panose="02020603050405020304" pitchFamily="18" charset="0"/>
              </a:rPr>
              <a:t>Trân </a:t>
            </a:r>
            <a:r>
              <a:rPr lang="en-US" sz="3600">
                <a:latin typeface="Times New Roman" panose="02020603050405020304" pitchFamily="18" charset="0"/>
                <a:cs typeface="Times New Roman" panose="02020603050405020304" pitchFamily="18" charset="0"/>
              </a:rPr>
              <a:t>trọng, ngợi ca, biết ơn những người cán bộ chiến sĩ hải đảo </a:t>
            </a:r>
          </a:p>
        </p:txBody>
      </p:sp>
      <p:sp>
        <p:nvSpPr>
          <p:cNvPr id="13" name="Rectangle 12"/>
          <p:cNvSpPr/>
          <p:nvPr/>
        </p:nvSpPr>
        <p:spPr>
          <a:xfrm>
            <a:off x="10425026" y="5697424"/>
            <a:ext cx="3632726" cy="707886"/>
          </a:xfrm>
          <a:prstGeom prst="rect">
            <a:avLst/>
          </a:prstGeom>
        </p:spPr>
        <p:txBody>
          <a:bodyPr wrap="none">
            <a:spAutoFit/>
          </a:bodyPr>
          <a:lstStyle/>
          <a:p>
            <a:pPr lvl="0" algn="just"/>
            <a:r>
              <a:rPr lang="vi-VN" sz="4000" smtClean="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Chi </a:t>
            </a:r>
            <a:r>
              <a:rPr lang="en-US" sz="4000">
                <a:latin typeface="Times New Roman" panose="02020603050405020304" pitchFamily="18" charset="0"/>
                <a:cs typeface="Times New Roman" panose="02020603050405020304" pitchFamily="18" charset="0"/>
              </a:rPr>
              <a:t>tiết đặc sắc</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15853" y="2705100"/>
            <a:ext cx="8191500" cy="8191500"/>
          </a:xfrm>
          <a:prstGeom prst="rect">
            <a:avLst/>
          </a:prstGeom>
        </p:spPr>
      </p:pic>
    </p:spTree>
    <p:extLst>
      <p:ext uri="{BB962C8B-B14F-4D97-AF65-F5344CB8AC3E}">
        <p14:creationId xmlns:p14="http://schemas.microsoft.com/office/powerpoint/2010/main" val="200638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0" y="0"/>
            <a:ext cx="18287999" cy="10934700"/>
          </a:xfrm>
          <a:custGeom>
            <a:avLst/>
            <a:gdLst/>
            <a:ahLst/>
            <a:cxnLst/>
            <a:rect l="l" t="t" r="r" b="b"/>
            <a:pathLst>
              <a:path w="14607822" h="8924052">
                <a:moveTo>
                  <a:pt x="0" y="0"/>
                </a:moveTo>
                <a:lnTo>
                  <a:pt x="14607822" y="0"/>
                </a:lnTo>
                <a:lnTo>
                  <a:pt x="14607822" y="8924052"/>
                </a:lnTo>
                <a:lnTo>
                  <a:pt x="0" y="89240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2514600" y="1723837"/>
            <a:ext cx="12534574" cy="923330"/>
          </a:xfrm>
          <a:prstGeom prst="rect">
            <a:avLst/>
          </a:prstGeom>
        </p:spPr>
        <p:txBody>
          <a:bodyPr wrap="square" lIns="0" tIns="0" rIns="0" bIns="0" rtlCol="0" anchor="t">
            <a:spAutoFit/>
          </a:bodyPr>
          <a:lstStyle/>
          <a:p>
            <a:pPr algn="ctr"/>
            <a:r>
              <a:rPr lang="vi-VN" sz="6000" b="1">
                <a:latin typeface="Times New Roman" panose="02020603050405020304" pitchFamily="18" charset="0"/>
                <a:cs typeface="Times New Roman" panose="02020603050405020304" pitchFamily="18" charset="0"/>
              </a:rPr>
              <a:t>V. Cách đọc hiểu thể loại phóng sự</a:t>
            </a:r>
            <a:endParaRPr lang="en-GB" sz="6000">
              <a:latin typeface="Times New Roman" panose="02020603050405020304" pitchFamily="18" charset="0"/>
              <a:cs typeface="Times New Roman" panose="02020603050405020304" pitchFamily="18" charset="0"/>
            </a:endParaRPr>
          </a:p>
        </p:txBody>
      </p:sp>
      <p:sp>
        <p:nvSpPr>
          <p:cNvPr id="5" name="TextBox 5"/>
          <p:cNvSpPr txBox="1"/>
          <p:nvPr/>
        </p:nvSpPr>
        <p:spPr>
          <a:xfrm>
            <a:off x="990600" y="3062748"/>
            <a:ext cx="10591800" cy="6647974"/>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1. Biết được tên tác phẩm, tác giả, hoàn cảnh sáng tác và vị trí đoạn trích.</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2. Xác định nội dung ghi chép, chủ thể trần thuật.</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3. Hình dung về bối cảnh ra đời, nội dung phản ánh, trần thuật, miêu tả, biểu cảm.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4. Phân tích hình tượng người trần thuật để hiểu rõ những sự kiện được tái hiện gắn liền với góc nhìn, thái độ và đánh giá của người viết.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5. Chỉ ra được tính phi hư cấu của văn bản. Phân tích được tác dụng của sự kết hợp giữa miêu tả và trần thuật. </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6. Đọc hiểu ý nghĩa văn bản và rút ra bài học, kinh nghiệm cho bản thân. </a:t>
            </a:r>
            <a:endParaRPr lang="en-US" sz="32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6" name="Freeform 6"/>
          <p:cNvSpPr/>
          <p:nvPr/>
        </p:nvSpPr>
        <p:spPr>
          <a:xfrm>
            <a:off x="14345176" y="-2065838"/>
            <a:ext cx="5082652" cy="4713005"/>
          </a:xfrm>
          <a:custGeom>
            <a:avLst/>
            <a:gdLst/>
            <a:ahLst/>
            <a:cxnLst/>
            <a:rect l="l" t="t" r="r" b="b"/>
            <a:pathLst>
              <a:path w="5082652" h="4713005">
                <a:moveTo>
                  <a:pt x="0" y="0"/>
                </a:moveTo>
                <a:lnTo>
                  <a:pt x="5082652" y="0"/>
                </a:lnTo>
                <a:lnTo>
                  <a:pt x="5082652" y="4713005"/>
                </a:lnTo>
                <a:lnTo>
                  <a:pt x="0" y="47130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7026" y="3986078"/>
            <a:ext cx="6096000" cy="6858000"/>
          </a:xfrm>
          <a:prstGeom prst="rect">
            <a:avLst/>
          </a:prstGeom>
        </p:spPr>
      </p:pic>
    </p:spTree>
    <p:extLst>
      <p:ext uri="{BB962C8B-B14F-4D97-AF65-F5344CB8AC3E}">
        <p14:creationId xmlns:p14="http://schemas.microsoft.com/office/powerpoint/2010/main" val="13717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8" y="-19957"/>
            <a:ext cx="18258972" cy="10322987"/>
          </a:xfrm>
          <a:prstGeom prst="rect">
            <a:avLst/>
          </a:prstGeom>
        </p:spPr>
      </p:pic>
      <p:sp>
        <p:nvSpPr>
          <p:cNvPr id="3" name="Rectangle 2"/>
          <p:cNvSpPr/>
          <p:nvPr/>
        </p:nvSpPr>
        <p:spPr>
          <a:xfrm>
            <a:off x="304800" y="2247900"/>
            <a:ext cx="6580007" cy="23083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vi-VN" sz="7200" b="1">
                <a:latin typeface="Times New Roman" panose="02020603050405020304" pitchFamily="18" charset="0"/>
                <a:ea typeface="Times New Roman" panose="02020603050405020304" pitchFamily="18" charset="0"/>
                <a:cs typeface="Calibri" panose="020F0502020204030204" pitchFamily="34" charset="0"/>
              </a:rPr>
              <a:t>HOẠT ĐỘNG </a:t>
            </a:r>
            <a:r>
              <a:rPr lang="vi-VN" sz="7200" b="1" smtClean="0">
                <a:latin typeface="Times New Roman" panose="02020603050405020304" pitchFamily="18" charset="0"/>
                <a:ea typeface="Times New Roman" panose="02020603050405020304" pitchFamily="18" charset="0"/>
                <a:cs typeface="Calibri" panose="020F0502020204030204" pitchFamily="34" charset="0"/>
              </a:rPr>
              <a:t>3</a:t>
            </a:r>
          </a:p>
          <a:p>
            <a:pPr algn="ctr"/>
            <a:r>
              <a:rPr lang="vi-VN" sz="7200" b="1" smtClean="0">
                <a:latin typeface="Times New Roman" panose="02020603050405020304" pitchFamily="18" charset="0"/>
                <a:ea typeface="Times New Roman" panose="02020603050405020304" pitchFamily="18" charset="0"/>
                <a:cs typeface="Calibri" panose="020F0502020204030204" pitchFamily="34" charset="0"/>
              </a:rPr>
              <a:t> </a:t>
            </a:r>
            <a:r>
              <a:rPr lang="vi-VN" sz="7200" b="1">
                <a:latin typeface="Times New Roman" panose="02020603050405020304" pitchFamily="18" charset="0"/>
                <a:ea typeface="Times New Roman" panose="02020603050405020304" pitchFamily="18" charset="0"/>
                <a:cs typeface="Calibri" panose="020F0502020204030204" pitchFamily="34" charset="0"/>
              </a:rPr>
              <a:t>LUYỆN TẬP</a:t>
            </a:r>
            <a:endParaRPr lang="en-GB" sz="7200"/>
          </a:p>
        </p:txBody>
      </p:sp>
    </p:spTree>
    <p:extLst>
      <p:ext uri="{BB962C8B-B14F-4D97-AF65-F5344CB8AC3E}">
        <p14:creationId xmlns:p14="http://schemas.microsoft.com/office/powerpoint/2010/main" val="251760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358917" y="925400"/>
            <a:ext cx="15570167" cy="8436199"/>
          </a:xfrm>
          <a:custGeom>
            <a:avLst/>
            <a:gdLst/>
            <a:ahLst/>
            <a:cxnLst/>
            <a:rect l="l" t="t" r="r" b="b"/>
            <a:pathLst>
              <a:path w="15570167" h="8436199">
                <a:moveTo>
                  <a:pt x="0" y="0"/>
                </a:moveTo>
                <a:lnTo>
                  <a:pt x="15570166" y="0"/>
                </a:lnTo>
                <a:lnTo>
                  <a:pt x="15570166" y="8436200"/>
                </a:lnTo>
                <a:lnTo>
                  <a:pt x="0" y="84362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4038259" y="3086100"/>
            <a:ext cx="10211482" cy="17697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0" bIns="0" rtlCol="0" anchor="t">
            <a:spAutoFit/>
          </a:bodyPr>
          <a:lstStyle/>
          <a:p>
            <a:r>
              <a:rPr lang="vi-VN" sz="11500" b="1">
                <a:latin typeface="Times New Roman" panose="02020603050405020304" pitchFamily="18" charset="0"/>
                <a:cs typeface="Times New Roman" panose="02020603050405020304" pitchFamily="18" charset="0"/>
              </a:rPr>
              <a:t>VI. Luyện tập</a:t>
            </a:r>
            <a:endParaRPr lang="en-GB" sz="11500">
              <a:latin typeface="Times New Roman" panose="02020603050405020304" pitchFamily="18" charset="0"/>
              <a:cs typeface="Times New Roman" panose="02020603050405020304" pitchFamily="18" charset="0"/>
            </a:endParaRPr>
          </a:p>
        </p:txBody>
      </p:sp>
      <p:sp>
        <p:nvSpPr>
          <p:cNvPr id="4" name="Freeform 4"/>
          <p:cNvSpPr/>
          <p:nvPr/>
        </p:nvSpPr>
        <p:spPr>
          <a:xfrm>
            <a:off x="13067926" y="925400"/>
            <a:ext cx="4834890" cy="8229600"/>
          </a:xfrm>
          <a:custGeom>
            <a:avLst/>
            <a:gdLst/>
            <a:ahLst/>
            <a:cxnLst/>
            <a:rect l="l" t="t" r="r" b="b"/>
            <a:pathLst>
              <a:path w="4834890" h="8229600">
                <a:moveTo>
                  <a:pt x="0" y="0"/>
                </a:moveTo>
                <a:lnTo>
                  <a:pt x="4834890" y="0"/>
                </a:lnTo>
                <a:lnTo>
                  <a:pt x="483489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48135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2" y="1"/>
            <a:ext cx="13715997" cy="10286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sp>
        <p:nvSpPr>
          <p:cNvPr id="2" name="Rectangle 1"/>
          <p:cNvSpPr/>
          <p:nvPr/>
        </p:nvSpPr>
        <p:spPr>
          <a:xfrm>
            <a:off x="3512501" y="1479203"/>
            <a:ext cx="7201395" cy="2631490"/>
          </a:xfrm>
          <a:prstGeom prst="rect">
            <a:avLst/>
          </a:prstGeom>
          <a:noFill/>
        </p:spPr>
        <p:txBody>
          <a:bodyPr wrap="none" lIns="137160" tIns="68580" rIns="137160" bIns="68580">
            <a:spAutoFit/>
          </a:bodyPr>
          <a:lstStyle/>
          <a:p>
            <a:pPr algn="ctr"/>
            <a:r>
              <a:rPr lang="en-US" sz="81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VƯỢT CHƯỚNG</a:t>
            </a:r>
          </a:p>
          <a:p>
            <a:pPr algn="ctr"/>
            <a:r>
              <a:rPr lang="en-US" sz="81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9"/>
            <a:ext cx="914400" cy="9144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772900" y="10907484"/>
            <a:ext cx="914400" cy="914400"/>
          </a:xfrm>
          <a:prstGeom prst="rect">
            <a:avLst/>
          </a:prstGeom>
        </p:spPr>
      </p:pic>
    </p:spTree>
    <p:extLst>
      <p:ext uri="{BB962C8B-B14F-4D97-AF65-F5344CB8AC3E}">
        <p14:creationId xmlns:p14="http://schemas.microsoft.com/office/powerpoint/2010/main" val="152198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2206" y="8543088"/>
            <a:ext cx="1849257" cy="105671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515596"/>
            <a:ext cx="914400" cy="9144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401293" y="10515597"/>
            <a:ext cx="914400" cy="914400"/>
          </a:xfrm>
          <a:prstGeom prst="rect">
            <a:avLst/>
          </a:prstGeom>
        </p:spPr>
      </p:pic>
      <p:sp>
        <p:nvSpPr>
          <p:cNvPr id="11" name="Rectangle 10"/>
          <p:cNvSpPr/>
          <p:nvPr/>
        </p:nvSpPr>
        <p:spPr>
          <a:xfrm>
            <a:off x="2743200" y="439061"/>
            <a:ext cx="13792200" cy="347274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solidFill>
                  <a:schemeClr val="tx1"/>
                </a:solidFill>
                <a:latin typeface="Times New Roman" panose="02020603050405020304" pitchFamily="18" charset="0"/>
                <a:cs typeface="Times New Roman" panose="02020603050405020304" pitchFamily="18" charset="0"/>
              </a:rPr>
              <a:t>Câu 1:</a:t>
            </a:r>
            <a:r>
              <a:rPr lang="vi-VN" sz="4400">
                <a:solidFill>
                  <a:schemeClr val="tx1"/>
                </a:solidFill>
                <a:latin typeface="Times New Roman" panose="02020603050405020304" pitchFamily="18" charset="0"/>
                <a:cs typeface="Times New Roman" panose="02020603050405020304" pitchFamily="18" charset="0"/>
              </a:rPr>
              <a:t> Sắc nước đại dương ở khu vực Ba Kè có màu gì?</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A. Màu nước hến</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B. Màu đen ngòm</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C. Màu xanh đen</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D. Màu xanh lam</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743200" y="4140398"/>
            <a:ext cx="12858750" cy="1570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solidFill>
                <a:latin typeface="Times New Roman" panose="02020603050405020304" pitchFamily="18" charset="0"/>
                <a:cs typeface="Times New Roman" panose="02020603050405020304" pitchFamily="18" charset="0"/>
              </a:rPr>
              <a:t>A. Màu nước hến</a:t>
            </a:r>
            <a:endParaRPr lang="en-GB" sz="480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2396" y="5703176"/>
            <a:ext cx="2122739" cy="1947503"/>
          </a:xfrm>
          <a:prstGeom prst="rect">
            <a:avLst/>
          </a:prstGeom>
        </p:spPr>
      </p:pic>
    </p:spTree>
    <p:extLst>
      <p:ext uri="{BB962C8B-B14F-4D97-AF65-F5344CB8AC3E}">
        <p14:creationId xmlns:p14="http://schemas.microsoft.com/office/powerpoint/2010/main" val="265582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369" y="8457690"/>
            <a:ext cx="1118010" cy="111801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515599"/>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54336" y="10466610"/>
            <a:ext cx="914400" cy="914400"/>
          </a:xfrm>
          <a:prstGeom prst="rect">
            <a:avLst/>
          </a:prstGeom>
        </p:spPr>
      </p:pic>
      <p:sp>
        <p:nvSpPr>
          <p:cNvPr id="13" name="Rectangle 12"/>
          <p:cNvSpPr/>
          <p:nvPr/>
        </p:nvSpPr>
        <p:spPr>
          <a:xfrm>
            <a:off x="2743200" y="190500"/>
            <a:ext cx="12858750" cy="399966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Câu 2.</a:t>
            </a:r>
            <a:r>
              <a:rPr lang="vi-VN" sz="3200">
                <a:solidFill>
                  <a:schemeClr val="tx1"/>
                </a:solidFill>
                <a:latin typeface="Times New Roman" panose="02020603050405020304" pitchFamily="18" charset="0"/>
                <a:cs typeface="Times New Roman" panose="02020603050405020304" pitchFamily="18" charset="0"/>
              </a:rPr>
              <a:t> Những câu thơ: </a:t>
            </a:r>
            <a:r>
              <a:rPr lang="vi-VN" sz="3200" i="1">
                <a:solidFill>
                  <a:schemeClr val="tx1"/>
                </a:solidFill>
                <a:latin typeface="Times New Roman" panose="02020603050405020304" pitchFamily="18" charset="0"/>
                <a:cs typeface="Times New Roman" panose="02020603050405020304" pitchFamily="18" charset="0"/>
              </a:rPr>
              <a:t>Đảo tự giấu mình trong màu nước xanh lam/ Cái giọt máu thiêng dưới ngầu ngầu bọt sóng/ Tổ quốc ơi! Tiếng chúng tôi kêu lên mà mắt chúng tôi nhìn xuống” </a:t>
            </a:r>
            <a:r>
              <a:rPr lang="vi-VN" sz="3200">
                <a:solidFill>
                  <a:schemeClr val="tx1"/>
                </a:solidFill>
                <a:latin typeface="Times New Roman" panose="02020603050405020304" pitchFamily="18" charset="0"/>
                <a:cs typeface="Times New Roman" panose="02020603050405020304" pitchFamily="18" charset="0"/>
              </a:rPr>
              <a:t>trong </a:t>
            </a:r>
            <a:r>
              <a:rPr lang="vi-VN" sz="3200" i="1">
                <a:solidFill>
                  <a:schemeClr val="tx1"/>
                </a:solidFill>
                <a:latin typeface="Times New Roman" panose="02020603050405020304" pitchFamily="18" charset="0"/>
                <a:cs typeface="Times New Roman" panose="02020603050405020304" pitchFamily="18" charset="0"/>
              </a:rPr>
              <a:t>Khúc tráng ca nhà gian</a:t>
            </a:r>
            <a:r>
              <a:rPr lang="vi-VN" sz="3200">
                <a:solidFill>
                  <a:schemeClr val="tx1"/>
                </a:solidFill>
                <a:latin typeface="Times New Roman" panose="02020603050405020304" pitchFamily="18" charset="0"/>
                <a:cs typeface="Times New Roman" panose="02020603050405020304" pitchFamily="18" charset="0"/>
              </a:rPr>
              <a:t>, được tác giả trích từ bài thơ nào, của ai?</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 </a:t>
            </a:r>
            <a:r>
              <a:rPr lang="vi-VN" sz="3200" smtClean="0">
                <a:solidFill>
                  <a:schemeClr val="tx1"/>
                </a:solidFill>
                <a:latin typeface="Times New Roman" panose="02020603050405020304" pitchFamily="18" charset="0"/>
                <a:cs typeface="Times New Roman" panose="02020603050405020304" pitchFamily="18" charset="0"/>
              </a:rPr>
              <a:t>A</a:t>
            </a:r>
            <a:r>
              <a:rPr lang="vi-VN" sz="3200">
                <a:solidFill>
                  <a:schemeClr val="tx1"/>
                </a:solidFill>
                <a:latin typeface="Times New Roman" panose="02020603050405020304" pitchFamily="18" charset="0"/>
                <a:cs typeface="Times New Roman" panose="02020603050405020304" pitchFamily="18" charset="0"/>
              </a:rPr>
              <a:t>. </a:t>
            </a:r>
            <a:r>
              <a:rPr lang="vi-VN" sz="3200" i="1">
                <a:solidFill>
                  <a:schemeClr val="tx1"/>
                </a:solidFill>
                <a:latin typeface="Times New Roman" panose="02020603050405020304" pitchFamily="18" charset="0"/>
                <a:cs typeface="Times New Roman" panose="02020603050405020304" pitchFamily="18" charset="0"/>
              </a:rPr>
              <a:t>Tổ quốc nhìn từ biển</a:t>
            </a:r>
            <a:r>
              <a:rPr lang="vi-VN" sz="3200">
                <a:solidFill>
                  <a:schemeClr val="tx1"/>
                </a:solidFill>
                <a:latin typeface="Times New Roman" panose="02020603050405020304" pitchFamily="18" charset="0"/>
                <a:cs typeface="Times New Roman" panose="02020603050405020304" pitchFamily="18" charset="0"/>
              </a:rPr>
              <a:t>, Nguyễn Việt Chiến</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B. </a:t>
            </a:r>
            <a:r>
              <a:rPr lang="vi-VN" sz="3200" i="1">
                <a:solidFill>
                  <a:schemeClr val="tx1"/>
                </a:solidFill>
                <a:latin typeface="Times New Roman" panose="02020603050405020304" pitchFamily="18" charset="0"/>
                <a:cs typeface="Times New Roman" panose="02020603050405020304" pitchFamily="18" charset="0"/>
              </a:rPr>
              <a:t>Đồng đội tôi trên đảo Thuyền Chài</a:t>
            </a:r>
            <a:r>
              <a:rPr lang="vi-VN" sz="3200">
                <a:solidFill>
                  <a:schemeClr val="tx1"/>
                </a:solidFill>
                <a:latin typeface="Times New Roman" panose="02020603050405020304" pitchFamily="18" charset="0"/>
                <a:cs typeface="Times New Roman" panose="02020603050405020304" pitchFamily="18" charset="0"/>
              </a:rPr>
              <a:t>, Trần Đăng Khoa </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C. </a:t>
            </a:r>
            <a:r>
              <a:rPr lang="vi-VN" sz="3200" i="1">
                <a:solidFill>
                  <a:schemeClr val="tx1"/>
                </a:solidFill>
                <a:latin typeface="Times New Roman" panose="02020603050405020304" pitchFamily="18" charset="0"/>
                <a:cs typeface="Times New Roman" panose="02020603050405020304" pitchFamily="18" charset="0"/>
              </a:rPr>
              <a:t>Biển</a:t>
            </a:r>
            <a:r>
              <a:rPr lang="vi-VN" sz="3200">
                <a:solidFill>
                  <a:schemeClr val="tx1"/>
                </a:solidFill>
                <a:latin typeface="Times New Roman" panose="02020603050405020304" pitchFamily="18" charset="0"/>
                <a:cs typeface="Times New Roman" panose="02020603050405020304" pitchFamily="18" charset="0"/>
              </a:rPr>
              <a:t>, Xuân Diệu </a:t>
            </a:r>
            <a:endParaRPr lang="en-GB" sz="3200">
              <a:solidFill>
                <a:schemeClr val="tx1"/>
              </a:solidFill>
              <a:latin typeface="Times New Roman" panose="02020603050405020304" pitchFamily="18" charset="0"/>
              <a:cs typeface="Times New Roman" panose="02020603050405020304" pitchFamily="18" charset="0"/>
            </a:endParaRPr>
          </a:p>
          <a:p>
            <a:r>
              <a:rPr lang="vi-VN" sz="3200">
                <a:solidFill>
                  <a:schemeClr val="tx1"/>
                </a:solidFill>
                <a:latin typeface="Times New Roman" panose="02020603050405020304" pitchFamily="18" charset="0"/>
                <a:cs typeface="Times New Roman" panose="02020603050405020304" pitchFamily="18" charset="0"/>
              </a:rPr>
              <a:t>D. </a:t>
            </a:r>
            <a:r>
              <a:rPr lang="vi-VN" sz="3200" i="1">
                <a:solidFill>
                  <a:schemeClr val="tx1"/>
                </a:solidFill>
                <a:latin typeface="Times New Roman" panose="02020603050405020304" pitchFamily="18" charset="0"/>
                <a:cs typeface="Times New Roman" panose="02020603050405020304" pitchFamily="18" charset="0"/>
              </a:rPr>
              <a:t>Lính hải quân, </a:t>
            </a:r>
            <a:r>
              <a:rPr lang="vi-VN" sz="3200">
                <a:solidFill>
                  <a:schemeClr val="tx1"/>
                </a:solidFill>
                <a:latin typeface="Times New Roman" panose="02020603050405020304" pitchFamily="18" charset="0"/>
                <a:cs typeface="Times New Roman" panose="02020603050405020304" pitchFamily="18" charset="0"/>
              </a:rPr>
              <a:t>Phan Thị Thanh Nhàn</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771931" y="4508162"/>
            <a:ext cx="12858750" cy="14602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solidFill>
                  <a:schemeClr val="tx1"/>
                </a:solidFill>
                <a:latin typeface="Times New Roman" panose="02020603050405020304" pitchFamily="18" charset="0"/>
                <a:cs typeface="Times New Roman" panose="02020603050405020304" pitchFamily="18" charset="0"/>
              </a:rPr>
              <a:t>B. </a:t>
            </a:r>
            <a:r>
              <a:rPr lang="vi-VN" sz="3200" i="1">
                <a:solidFill>
                  <a:schemeClr val="tx1"/>
                </a:solidFill>
                <a:latin typeface="Times New Roman" panose="02020603050405020304" pitchFamily="18" charset="0"/>
                <a:cs typeface="Times New Roman" panose="02020603050405020304" pitchFamily="18" charset="0"/>
              </a:rPr>
              <a:t>Đồng đội tôi trên đảo Thuyền Chài</a:t>
            </a:r>
            <a:r>
              <a:rPr lang="vi-VN" sz="3200">
                <a:solidFill>
                  <a:schemeClr val="tx1"/>
                </a:solidFill>
                <a:latin typeface="Times New Roman" panose="02020603050405020304" pitchFamily="18" charset="0"/>
                <a:cs typeface="Times New Roman" panose="02020603050405020304" pitchFamily="18" charset="0"/>
              </a:rPr>
              <a:t>, Trần Đăng Khoa </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2396" y="5703176"/>
            <a:ext cx="2122739" cy="1947503"/>
          </a:xfrm>
          <a:prstGeom prst="rect">
            <a:avLst/>
          </a:prstGeom>
        </p:spPr>
      </p:pic>
    </p:spTree>
    <p:extLst>
      <p:ext uri="{BB962C8B-B14F-4D97-AF65-F5344CB8AC3E}">
        <p14:creationId xmlns:p14="http://schemas.microsoft.com/office/powerpoint/2010/main" val="241221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8"/>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9"/>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8"/>
                </p:tgtEl>
              </p:cMediaNode>
            </p:audio>
            <p:audio>
              <p:cMediaNode vol="80000">
                <p:cTn id="48" fill="hold" display="0">
                  <p:stCondLst>
                    <p:cond delay="indefinite"/>
                  </p:stCondLst>
                  <p:endCondLst>
                    <p:cond evt="onStopAudio" delay="0">
                      <p:tgtEl>
                        <p:sldTgt/>
                      </p:tgtEl>
                    </p:cond>
                  </p:endCondLst>
                </p:cTn>
                <p:tgtEl>
                  <p:spTgt spid="9"/>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2872" y="8259784"/>
            <a:ext cx="2157972" cy="170077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4"/>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093644" y="10907484"/>
            <a:ext cx="914400" cy="914400"/>
          </a:xfrm>
          <a:prstGeom prst="rect">
            <a:avLst/>
          </a:prstGeom>
        </p:spPr>
      </p:pic>
      <p:sp>
        <p:nvSpPr>
          <p:cNvPr id="13" name="Rectangle 12"/>
          <p:cNvSpPr/>
          <p:nvPr/>
        </p:nvSpPr>
        <p:spPr>
          <a:xfrm>
            <a:off x="2743200" y="266700"/>
            <a:ext cx="15163800" cy="384197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chemeClr val="tx1"/>
                </a:solidFill>
                <a:latin typeface="Times New Roman" panose="02020603050405020304" pitchFamily="18" charset="0"/>
                <a:cs typeface="Times New Roman" panose="02020603050405020304" pitchFamily="18" charset="0"/>
              </a:rPr>
              <a:t>Câu 3.</a:t>
            </a:r>
            <a:r>
              <a:rPr lang="vi-VN" sz="3600">
                <a:solidFill>
                  <a:schemeClr val="tx1"/>
                </a:solidFill>
                <a:latin typeface="Times New Roman" panose="02020603050405020304" pitchFamily="18" charset="0"/>
                <a:cs typeface="Times New Roman" panose="02020603050405020304" pitchFamily="18" charset="0"/>
              </a:rPr>
              <a:t> Khu vực Ba Kè có gì đặc biệt?</a:t>
            </a:r>
            <a:endParaRPr lang="en-GB" sz="3600">
              <a:solidFill>
                <a:schemeClr val="tx1"/>
              </a:solidFill>
              <a:latin typeface="Times New Roman" panose="02020603050405020304" pitchFamily="18" charset="0"/>
              <a:cs typeface="Times New Roman" panose="02020603050405020304" pitchFamily="18" charset="0"/>
            </a:endParaRPr>
          </a:p>
          <a:p>
            <a:r>
              <a:rPr lang="vi-VN" sz="3600">
                <a:solidFill>
                  <a:schemeClr val="tx1"/>
                </a:solidFill>
                <a:latin typeface="Times New Roman" panose="02020603050405020304" pitchFamily="18" charset="0"/>
                <a:cs typeface="Times New Roman" panose="02020603050405020304" pitchFamily="18" charset="0"/>
              </a:rPr>
              <a:t>A. Khu vực Ba Kè có đảo chìm và có độ sâu để xây dựng các nhà giàn vây bọc lấy nhau. </a:t>
            </a:r>
            <a:endParaRPr lang="en-GB" sz="3600">
              <a:solidFill>
                <a:schemeClr val="tx1"/>
              </a:solidFill>
              <a:latin typeface="Times New Roman" panose="02020603050405020304" pitchFamily="18" charset="0"/>
              <a:cs typeface="Times New Roman" panose="02020603050405020304" pitchFamily="18" charset="0"/>
            </a:endParaRPr>
          </a:p>
          <a:p>
            <a:r>
              <a:rPr lang="vi-VN" sz="3600">
                <a:solidFill>
                  <a:schemeClr val="tx1"/>
                </a:solidFill>
                <a:latin typeface="Times New Roman" panose="02020603050405020304" pitchFamily="18" charset="0"/>
                <a:cs typeface="Times New Roman" panose="02020603050405020304" pitchFamily="18" charset="0"/>
              </a:rPr>
              <a:t>B. Khu vực Ba Kè là nơi xây dựng những giàn khoan Bạch Hổ, Đại Hùng. </a:t>
            </a:r>
            <a:endParaRPr lang="en-GB" sz="3600">
              <a:solidFill>
                <a:schemeClr val="tx1"/>
              </a:solidFill>
              <a:latin typeface="Times New Roman" panose="02020603050405020304" pitchFamily="18" charset="0"/>
              <a:cs typeface="Times New Roman" panose="02020603050405020304" pitchFamily="18" charset="0"/>
            </a:endParaRPr>
          </a:p>
          <a:p>
            <a:r>
              <a:rPr lang="vi-VN" sz="3600">
                <a:solidFill>
                  <a:schemeClr val="tx1"/>
                </a:solidFill>
                <a:latin typeface="Times New Roman" panose="02020603050405020304" pitchFamily="18" charset="0"/>
                <a:cs typeface="Times New Roman" panose="02020603050405020304" pitchFamily="18" charset="0"/>
              </a:rPr>
              <a:t>C. Khu vực Ba Kè không có đảo chìm nhưng có độ sâu vừa đủ để xây dựng các nhà giàn vây bọc lấy nhau. </a:t>
            </a:r>
            <a:endParaRPr lang="en-GB" sz="3600">
              <a:solidFill>
                <a:schemeClr val="tx1"/>
              </a:solidFill>
              <a:latin typeface="Times New Roman" panose="02020603050405020304" pitchFamily="18" charset="0"/>
              <a:cs typeface="Times New Roman" panose="02020603050405020304" pitchFamily="18" charset="0"/>
            </a:endParaRPr>
          </a:p>
          <a:p>
            <a:r>
              <a:rPr lang="vi-VN" sz="3600">
                <a:solidFill>
                  <a:schemeClr val="tx1"/>
                </a:solidFill>
                <a:latin typeface="Times New Roman" panose="02020603050405020304" pitchFamily="18" charset="0"/>
                <a:cs typeface="Times New Roman" panose="02020603050405020304" pitchFamily="18" charset="0"/>
              </a:rPr>
              <a:t>D. Khu vực Ba Kè có sắc độ nước thẫm đậm xanh đen.</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714625" y="4435118"/>
            <a:ext cx="12858750" cy="1951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latin typeface="Times New Roman" panose="02020603050405020304" pitchFamily="18" charset="0"/>
                <a:cs typeface="Times New Roman" panose="02020603050405020304" pitchFamily="18" charset="0"/>
              </a:rPr>
              <a:t>C. Khu vực Ba Kè không có đảo chìm nhưng có độ sâu vừa đủ để xây dựng các nhà giàn vây bọc lấy nhau. </a:t>
            </a:r>
            <a:endParaRPr lang="en-GB" sz="360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44649" y="5982219"/>
            <a:ext cx="2122739" cy="1947503"/>
          </a:xfrm>
          <a:prstGeom prst="rect">
            <a:avLst/>
          </a:prstGeom>
        </p:spPr>
      </p:pic>
    </p:spTree>
    <p:extLst>
      <p:ext uri="{BB962C8B-B14F-4D97-AF65-F5344CB8AC3E}">
        <p14:creationId xmlns:p14="http://schemas.microsoft.com/office/powerpoint/2010/main" val="251018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3"/>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3"/>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6124" y="8338363"/>
            <a:ext cx="1994777" cy="1692815"/>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4"/>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013700" y="10867710"/>
            <a:ext cx="914400" cy="914400"/>
          </a:xfrm>
          <a:prstGeom prst="rect">
            <a:avLst/>
          </a:prstGeom>
        </p:spPr>
      </p:pic>
      <p:sp>
        <p:nvSpPr>
          <p:cNvPr id="13" name="Rectangle 12"/>
          <p:cNvSpPr/>
          <p:nvPr/>
        </p:nvSpPr>
        <p:spPr>
          <a:xfrm>
            <a:off x="2971800" y="342899"/>
            <a:ext cx="14173200" cy="421989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solidFill>
                  <a:schemeClr val="tx1"/>
                </a:solidFill>
                <a:latin typeface="Times New Roman" panose="02020603050405020304" pitchFamily="18" charset="0"/>
                <a:cs typeface="Times New Roman" panose="02020603050405020304" pitchFamily="18" charset="0"/>
              </a:rPr>
              <a:t>Câu 4. </a:t>
            </a:r>
            <a:r>
              <a:rPr lang="vi-VN" sz="4400">
                <a:solidFill>
                  <a:schemeClr val="tx1"/>
                </a:solidFill>
                <a:latin typeface="Times New Roman" panose="02020603050405020304" pitchFamily="18" charset="0"/>
                <a:cs typeface="Times New Roman" panose="02020603050405020304" pitchFamily="18" charset="0"/>
              </a:rPr>
              <a:t>Nhà giàn 1:3 Phúc Tần được hoàn thành vào ngày tháng năm nào?</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A. </a:t>
            </a:r>
            <a:r>
              <a:rPr lang="en-US" sz="4400">
                <a:solidFill>
                  <a:schemeClr val="tx1"/>
                </a:solidFill>
                <a:latin typeface="Times New Roman" panose="02020603050405020304" pitchFamily="18" charset="0"/>
                <a:cs typeface="Times New Roman" panose="02020603050405020304" pitchFamily="18" charset="0"/>
              </a:rPr>
              <a:t>15/6/1989</a:t>
            </a:r>
            <a:endParaRPr lang="en-GB" sz="4400">
              <a:solidFill>
                <a:schemeClr val="tx1"/>
              </a:solidFill>
              <a:latin typeface="Times New Roman" panose="02020603050405020304" pitchFamily="18" charset="0"/>
              <a:cs typeface="Times New Roman" panose="02020603050405020304" pitchFamily="18" charset="0"/>
            </a:endParaRPr>
          </a:p>
          <a:p>
            <a:pPr lvl="0"/>
            <a:r>
              <a:rPr lang="vi-VN" sz="4400">
                <a:solidFill>
                  <a:schemeClr val="tx1"/>
                </a:solidFill>
                <a:latin typeface="Times New Roman" panose="02020603050405020304" pitchFamily="18" charset="0"/>
                <a:cs typeface="Times New Roman" panose="02020603050405020304" pitchFamily="18" charset="0"/>
              </a:rPr>
              <a:t>B. </a:t>
            </a:r>
            <a:r>
              <a:rPr lang="en-US" sz="4400">
                <a:solidFill>
                  <a:schemeClr val="tx1"/>
                </a:solidFill>
                <a:latin typeface="Times New Roman" panose="02020603050405020304" pitchFamily="18" charset="0"/>
                <a:cs typeface="Times New Roman" panose="02020603050405020304" pitchFamily="18" charset="0"/>
              </a:rPr>
              <a:t>5/12/1990</a:t>
            </a:r>
            <a:endParaRPr lang="en-GB" sz="4400">
              <a:solidFill>
                <a:schemeClr val="tx1"/>
              </a:solidFill>
              <a:latin typeface="Times New Roman" panose="02020603050405020304" pitchFamily="18" charset="0"/>
              <a:cs typeface="Times New Roman" panose="02020603050405020304" pitchFamily="18" charset="0"/>
            </a:endParaRPr>
          </a:p>
          <a:p>
            <a:pPr lvl="0"/>
            <a:r>
              <a:rPr lang="vi-VN" sz="4400">
                <a:solidFill>
                  <a:schemeClr val="tx1"/>
                </a:solidFill>
                <a:latin typeface="Times New Roman" panose="02020603050405020304" pitchFamily="18" charset="0"/>
                <a:cs typeface="Times New Roman" panose="02020603050405020304" pitchFamily="18" charset="0"/>
              </a:rPr>
              <a:t>C. </a:t>
            </a:r>
            <a:r>
              <a:rPr lang="en-US" sz="4400">
                <a:solidFill>
                  <a:schemeClr val="tx1"/>
                </a:solidFill>
                <a:latin typeface="Times New Roman" panose="02020603050405020304" pitchFamily="18" charset="0"/>
                <a:cs typeface="Times New Roman" panose="02020603050405020304" pitchFamily="18" charset="0"/>
              </a:rPr>
              <a:t>17/04/1995</a:t>
            </a:r>
            <a:endParaRPr lang="en-GB" sz="4400">
              <a:solidFill>
                <a:schemeClr val="tx1"/>
              </a:solidFill>
              <a:latin typeface="Times New Roman" panose="02020603050405020304" pitchFamily="18" charset="0"/>
              <a:cs typeface="Times New Roman" panose="02020603050405020304" pitchFamily="18" charset="0"/>
            </a:endParaRPr>
          </a:p>
          <a:p>
            <a:pPr lvl="0"/>
            <a:r>
              <a:rPr lang="vi-VN" sz="4400">
                <a:solidFill>
                  <a:schemeClr val="tx1"/>
                </a:solidFill>
                <a:latin typeface="Times New Roman" panose="02020603050405020304" pitchFamily="18" charset="0"/>
                <a:cs typeface="Times New Roman" panose="02020603050405020304" pitchFamily="18" charset="0"/>
              </a:rPr>
              <a:t>D. </a:t>
            </a:r>
            <a:r>
              <a:rPr lang="en-US" sz="4400">
                <a:solidFill>
                  <a:schemeClr val="tx1"/>
                </a:solidFill>
                <a:latin typeface="Times New Roman" panose="02020603050405020304" pitchFamily="18" charset="0"/>
                <a:cs typeface="Times New Roman" panose="02020603050405020304" pitchFamily="18" charset="0"/>
              </a:rPr>
              <a:t>13/12/1998</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130758" y="4777224"/>
            <a:ext cx="12858750" cy="89685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solidFill>
                  <a:schemeClr val="tx1"/>
                </a:solidFill>
                <a:latin typeface="Times New Roman" panose="02020603050405020304" pitchFamily="18" charset="0"/>
                <a:cs typeface="Times New Roman" panose="02020603050405020304" pitchFamily="18" charset="0"/>
              </a:rPr>
              <a:t>A. </a:t>
            </a:r>
            <a:r>
              <a:rPr lang="en-US" sz="4400">
                <a:solidFill>
                  <a:schemeClr val="tx1"/>
                </a:solidFill>
                <a:latin typeface="Times New Roman" panose="02020603050405020304" pitchFamily="18" charset="0"/>
                <a:cs typeface="Times New Roman" panose="02020603050405020304" pitchFamily="18" charset="0"/>
              </a:rPr>
              <a:t>15/6/1989</a:t>
            </a:r>
            <a:endParaRPr lang="en-GB" sz="440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90552" y="6326701"/>
            <a:ext cx="2122739" cy="1947503"/>
          </a:xfrm>
          <a:prstGeom prst="rect">
            <a:avLst/>
          </a:prstGeom>
        </p:spPr>
      </p:pic>
    </p:spTree>
    <p:extLst>
      <p:ext uri="{BB962C8B-B14F-4D97-AF65-F5344CB8AC3E}">
        <p14:creationId xmlns:p14="http://schemas.microsoft.com/office/powerpoint/2010/main" val="145347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306" fill="hold"/>
                                        <p:tgtEl>
                                          <p:spTgt spid="2"/>
                                        </p:tgtEl>
                                      </p:cBhvr>
                                    </p:cmd>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3"/>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3"/>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2872" y="8259784"/>
            <a:ext cx="2157972" cy="170077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4"/>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093644" y="10907484"/>
            <a:ext cx="914400" cy="914400"/>
          </a:xfrm>
          <a:prstGeom prst="rect">
            <a:avLst/>
          </a:prstGeom>
        </p:spPr>
      </p:pic>
      <p:sp>
        <p:nvSpPr>
          <p:cNvPr id="13" name="Rectangle 12"/>
          <p:cNvSpPr/>
          <p:nvPr/>
        </p:nvSpPr>
        <p:spPr>
          <a:xfrm>
            <a:off x="2771931" y="439061"/>
            <a:ext cx="14782800" cy="37751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solidFill>
                  <a:schemeClr val="tx1"/>
                </a:solidFill>
                <a:latin typeface="Times New Roman" panose="02020603050405020304" pitchFamily="18" charset="0"/>
                <a:cs typeface="Times New Roman" panose="02020603050405020304" pitchFamily="18" charset="0"/>
              </a:rPr>
              <a:t>Câu 5. </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A. Lời tác giả, lời nhân vật chú tôi.</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B. Lời tác giả, lời người đọc.</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C. Lời người đọc, lời nhân vật người vợ.</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D. Lời người kể chuyện, lời nhân vật. </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771931" y="4348357"/>
            <a:ext cx="12858750" cy="12206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solidFill>
                  <a:schemeClr val="tx1"/>
                </a:solidFill>
                <a:latin typeface="Times New Roman" panose="02020603050405020304" pitchFamily="18" charset="0"/>
                <a:cs typeface="Times New Roman" panose="02020603050405020304" pitchFamily="18" charset="0"/>
              </a:rPr>
              <a:t>D. Lời người kể chuyện, lời nhân vật. </a:t>
            </a:r>
            <a:endParaRPr lang="en-GB" sz="440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2396" y="5703176"/>
            <a:ext cx="2122739" cy="1947503"/>
          </a:xfrm>
          <a:prstGeom prst="rect">
            <a:avLst/>
          </a:prstGeom>
        </p:spPr>
      </p:pic>
    </p:spTree>
    <p:extLst>
      <p:ext uri="{BB962C8B-B14F-4D97-AF65-F5344CB8AC3E}">
        <p14:creationId xmlns:p14="http://schemas.microsoft.com/office/powerpoint/2010/main" val="58664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3"/>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3"/>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028700" y="0"/>
            <a:ext cx="10782300" cy="9785785"/>
          </a:xfrm>
          <a:custGeom>
            <a:avLst/>
            <a:gdLst/>
            <a:ahLst/>
            <a:cxnLst/>
            <a:rect l="l" t="t" r="r" b="b"/>
            <a:pathLst>
              <a:path w="8440517" h="9284569">
                <a:moveTo>
                  <a:pt x="0" y="0"/>
                </a:moveTo>
                <a:lnTo>
                  <a:pt x="8440517" y="0"/>
                </a:lnTo>
                <a:lnTo>
                  <a:pt x="8440517" y="9284568"/>
                </a:lnTo>
                <a:lnTo>
                  <a:pt x="0" y="9284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11430000" y="2006858"/>
            <a:ext cx="7225150" cy="6699684"/>
          </a:xfrm>
          <a:custGeom>
            <a:avLst/>
            <a:gdLst/>
            <a:ahLst/>
            <a:cxnLst/>
            <a:rect l="l" t="t" r="r" b="b"/>
            <a:pathLst>
              <a:path w="7225150" h="6699684">
                <a:moveTo>
                  <a:pt x="0" y="0"/>
                </a:moveTo>
                <a:lnTo>
                  <a:pt x="7225150" y="0"/>
                </a:lnTo>
                <a:lnTo>
                  <a:pt x="7225150" y="6699684"/>
                </a:lnTo>
                <a:lnTo>
                  <a:pt x="0" y="66996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593138">
            <a:off x="15624792" y="692219"/>
            <a:ext cx="2622271" cy="2934010"/>
          </a:xfrm>
          <a:custGeom>
            <a:avLst/>
            <a:gdLst/>
            <a:ahLst/>
            <a:cxnLst/>
            <a:rect l="l" t="t" r="r" b="b"/>
            <a:pathLst>
              <a:path w="2622271" h="2934010">
                <a:moveTo>
                  <a:pt x="0" y="0"/>
                </a:moveTo>
                <a:lnTo>
                  <a:pt x="2622271" y="0"/>
                </a:lnTo>
                <a:lnTo>
                  <a:pt x="2622271" y="2934010"/>
                </a:lnTo>
                <a:lnTo>
                  <a:pt x="0" y="293401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2718508" y="-342900"/>
            <a:ext cx="2659377" cy="2609514"/>
          </a:xfrm>
          <a:custGeom>
            <a:avLst/>
            <a:gdLst/>
            <a:ahLst/>
            <a:cxnLst/>
            <a:rect l="l" t="t" r="r" b="b"/>
            <a:pathLst>
              <a:path w="2659377" h="2609514">
                <a:moveTo>
                  <a:pt x="0" y="0"/>
                </a:moveTo>
                <a:lnTo>
                  <a:pt x="2659377" y="0"/>
                </a:lnTo>
                <a:lnTo>
                  <a:pt x="2659377" y="2609514"/>
                </a:lnTo>
                <a:lnTo>
                  <a:pt x="0" y="26095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Rectangle 9"/>
          <p:cNvSpPr/>
          <p:nvPr/>
        </p:nvSpPr>
        <p:spPr>
          <a:xfrm>
            <a:off x="12631530" y="3924300"/>
            <a:ext cx="5170349" cy="3416320"/>
          </a:xfrm>
          <a:prstGeom prst="rect">
            <a:avLst/>
          </a:prstGeom>
        </p:spPr>
        <p:txBody>
          <a:bodyPr wrap="square">
            <a:spAutoFit/>
          </a:bodyPr>
          <a:lstStyle/>
          <a:p>
            <a:pPr algn="ctr"/>
            <a:r>
              <a:rPr lang="vi-VN" sz="5400" b="1">
                <a:latin typeface="Times New Roman" panose="02020603050405020304" pitchFamily="18" charset="0"/>
                <a:ea typeface="Calibri" panose="020F0502020204030204" pitchFamily="34" charset="0"/>
              </a:rPr>
              <a:t>Nghe bài hát sau và cho biết nội dung chính của bài hát là gì? </a:t>
            </a:r>
            <a:endParaRPr lang="en-GB" sz="7200" b="1"/>
          </a:p>
        </p:txBody>
      </p:sp>
      <p:pic>
        <p:nvPicPr>
          <p:cNvPr id="4" name="Lính Nhà Giàn Đón Xuân - Tốp Ca - Tuyển tập các ca khúc hát hay nhất về biển đảo quê hư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371600" y="1531300"/>
            <a:ext cx="10058400" cy="7650800"/>
          </a:xfrm>
          <a:prstGeom prst="rect">
            <a:avLst/>
          </a:prstGeom>
        </p:spPr>
      </p:pic>
    </p:spTree>
    <p:extLst>
      <p:ext uri="{BB962C8B-B14F-4D97-AF65-F5344CB8AC3E}">
        <p14:creationId xmlns:p14="http://schemas.microsoft.com/office/powerpoint/2010/main" val="364965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6124" y="8338363"/>
            <a:ext cx="1994777" cy="1692815"/>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10907484"/>
            <a:ext cx="914400" cy="9144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013700" y="10867710"/>
            <a:ext cx="914400" cy="914400"/>
          </a:xfrm>
          <a:prstGeom prst="rect">
            <a:avLst/>
          </a:prstGeom>
        </p:spPr>
      </p:pic>
      <p:sp>
        <p:nvSpPr>
          <p:cNvPr id="13" name="Rectangle 12"/>
          <p:cNvSpPr/>
          <p:nvPr/>
        </p:nvSpPr>
        <p:spPr>
          <a:xfrm>
            <a:off x="2692905" y="207100"/>
            <a:ext cx="14072016" cy="605736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tx1"/>
                </a:solidFill>
                <a:latin typeface="Times New Roman" panose="02020603050405020304" pitchFamily="18" charset="0"/>
                <a:cs typeface="Times New Roman" panose="02020603050405020304" pitchFamily="18" charset="0"/>
              </a:rPr>
              <a:t>Câu 6. </a:t>
            </a:r>
            <a:r>
              <a:rPr lang="vi-VN" sz="4000">
                <a:solidFill>
                  <a:schemeClr val="tx1"/>
                </a:solidFill>
                <a:latin typeface="Times New Roman" panose="02020603050405020304" pitchFamily="18" charset="0"/>
                <a:cs typeface="Times New Roman" panose="02020603050405020304" pitchFamily="18" charset="0"/>
              </a:rPr>
              <a:t>Thế hệ nhà giàn thứ ba có đặc điểm gì?</a:t>
            </a:r>
            <a:endParaRPr lang="en-GB"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A. Nhà giàn được xây trên những cái cọc bê tông cắm xuống nền san hô, trên bắc hoặc thưng ván hoặc bạt.</a:t>
            </a:r>
            <a:endParaRPr lang="en-GB"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B. Nhà giàn giống như những lô cốt, bít bùng bê tông, chỉ hở ra những khung cửa na ná như lỗ châu mai.</a:t>
            </a:r>
            <a:endParaRPr lang="en-GB"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C. Là tổ hợp kiến trúc nói chung, giống  như một biệt thự màu trắng ba, bốn tầng đột ngột nhô giữa đại dương.</a:t>
            </a:r>
            <a:endParaRPr lang="en-GB"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D. Là những công trình bê tông khổng lồ, vững chãi nhưng không trụ được trước những trận bão cao nhất hay động đất. </a:t>
            </a:r>
            <a:endParaRPr lang="en-GB" sz="400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3171825" y="6542291"/>
            <a:ext cx="12858750" cy="1951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a:solidFill>
                  <a:schemeClr val="tx1"/>
                </a:solidFill>
                <a:latin typeface="Times New Roman" panose="02020603050405020304" pitchFamily="18" charset="0"/>
                <a:cs typeface="Times New Roman" panose="02020603050405020304" pitchFamily="18" charset="0"/>
              </a:rPr>
              <a:t>C. Là tổ hợp kiến trúc nói chung, giống  như một biệt thự màu trắng ba, bốn tầng đột ngột nhô giữa đại dương.</a:t>
            </a:r>
            <a:endParaRPr lang="en-GB" sz="400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4576" y="8066811"/>
            <a:ext cx="2122739" cy="1947503"/>
          </a:xfrm>
          <a:prstGeom prst="rect">
            <a:avLst/>
          </a:prstGeom>
        </p:spPr>
      </p:pic>
    </p:spTree>
    <p:extLst>
      <p:ext uri="{BB962C8B-B14F-4D97-AF65-F5344CB8AC3E}">
        <p14:creationId xmlns:p14="http://schemas.microsoft.com/office/powerpoint/2010/main" val="408172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306" fill="hold"/>
                                        <p:tgtEl>
                                          <p:spTgt spid="2"/>
                                        </p:tgtEl>
                                      </p:cBhvr>
                                    </p:cmd>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3"/>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3"/>
                </p:tgtEl>
              </p:cMediaNode>
            </p:audio>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1" y="1"/>
            <a:ext cx="13715999" cy="10286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1" y="1"/>
            <a:ext cx="13715999" cy="10286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8157" y="8369249"/>
            <a:ext cx="1385130" cy="127577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8758" y="7300453"/>
            <a:ext cx="2968883" cy="2137595"/>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479725" y="7519892"/>
            <a:ext cx="941213" cy="1166286"/>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7622" y="8161309"/>
            <a:ext cx="968654" cy="1655762"/>
          </a:xfrm>
          <a:prstGeom prst="rect">
            <a:avLst/>
          </a:prstGeom>
        </p:spPr>
      </p:pic>
      <p:sp>
        <p:nvSpPr>
          <p:cNvPr id="14" name="Wave 13"/>
          <p:cNvSpPr/>
          <p:nvPr/>
        </p:nvSpPr>
        <p:spPr>
          <a:xfrm>
            <a:off x="3859307" y="4150517"/>
            <a:ext cx="5748617" cy="1218254"/>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900" b="1">
                <a:ln w="22225">
                  <a:solidFill>
                    <a:srgbClr val="ED7D31"/>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8228891" y="7071854"/>
            <a:ext cx="1240317" cy="1240317"/>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686800" y="10760528"/>
            <a:ext cx="914400" cy="9144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30977" y="6489587"/>
            <a:ext cx="1911261" cy="932769"/>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805643" y="10819427"/>
            <a:ext cx="914400" cy="9144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7470966" y="10819427"/>
            <a:ext cx="914400" cy="914400"/>
          </a:xfrm>
          <a:prstGeom prst="rect">
            <a:avLst/>
          </a:prstGeom>
        </p:spPr>
      </p:pic>
      <p:sp>
        <p:nvSpPr>
          <p:cNvPr id="17" name="Rectangle 16"/>
          <p:cNvSpPr/>
          <p:nvPr/>
        </p:nvSpPr>
        <p:spPr>
          <a:xfrm>
            <a:off x="2792387" y="269988"/>
            <a:ext cx="14401800" cy="461877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solidFill>
                  <a:schemeClr val="tx1"/>
                </a:solidFill>
                <a:latin typeface="Times New Roman" panose="02020603050405020304" pitchFamily="18" charset="0"/>
                <a:cs typeface="Times New Roman" panose="02020603050405020304" pitchFamily="18" charset="0"/>
              </a:rPr>
              <a:t>Câu 7.</a:t>
            </a:r>
            <a:r>
              <a:rPr lang="vi-VN" sz="4400">
                <a:solidFill>
                  <a:schemeClr val="tx1"/>
                </a:solidFill>
                <a:latin typeface="Times New Roman" panose="02020603050405020304" pitchFamily="18" charset="0"/>
                <a:cs typeface="Times New Roman" panose="02020603050405020304" pitchFamily="18" charset="0"/>
              </a:rPr>
              <a:t> Người lãnh đạo và chỉ đạo các đơn vị công binh xây dựng các công trình nhà giàn là ai? </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A. Tướng Giáp Văn Cương, Tư lệnh Quân chủng Hải Quân </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B. Đại tá Chấn </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C. Thượng tướng Phạm Hoài Nam, </a:t>
            </a:r>
            <a:endParaRPr lang="en-GB" sz="4400">
              <a:solidFill>
                <a:schemeClr val="tx1"/>
              </a:solidFill>
              <a:latin typeface="Times New Roman" panose="02020603050405020304" pitchFamily="18" charset="0"/>
              <a:cs typeface="Times New Roman" panose="02020603050405020304" pitchFamily="18" charset="0"/>
            </a:endParaRPr>
          </a:p>
          <a:p>
            <a:r>
              <a:rPr lang="vi-VN" sz="4400">
                <a:solidFill>
                  <a:schemeClr val="tx1"/>
                </a:solidFill>
                <a:latin typeface="Times New Roman" panose="02020603050405020304" pitchFamily="18" charset="0"/>
                <a:cs typeface="Times New Roman" panose="02020603050405020304" pitchFamily="18" charset="0"/>
              </a:rPr>
              <a:t>D. Thiếu tướng Nguyễn Nam, Chính uỷ Bộ Tư lệnh Công binh </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211018" y="5210782"/>
            <a:ext cx="12780364" cy="19513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a:solidFill>
                  <a:schemeClr val="tx1"/>
                </a:solidFill>
                <a:latin typeface="Times New Roman" panose="02020603050405020304" pitchFamily="18" charset="0"/>
                <a:cs typeface="Times New Roman" panose="02020603050405020304" pitchFamily="18" charset="0"/>
              </a:rPr>
              <a:t>D. Thiếu tướng Nguyễn Nam, Chính uỷ Bộ Tư lệnh Công binh </a:t>
            </a:r>
            <a:endParaRPr lang="en-GB" sz="4400">
              <a:solidFill>
                <a:schemeClr val="tx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74368" y="7540585"/>
            <a:ext cx="2122739" cy="1947503"/>
          </a:xfrm>
          <a:prstGeom prst="rect">
            <a:avLst/>
          </a:prstGeom>
        </p:spPr>
      </p:pic>
    </p:spTree>
    <p:extLst>
      <p:ext uri="{BB962C8B-B14F-4D97-AF65-F5344CB8AC3E}">
        <p14:creationId xmlns:p14="http://schemas.microsoft.com/office/powerpoint/2010/main" val="227884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306" fill="hold"/>
                                        <p:tgtEl>
                                          <p:spTgt spid="2"/>
                                        </p:tgtEl>
                                      </p:cBhvr>
                                    </p:cmd>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2306"/>
                            </p:stCondLst>
                            <p:childTnLst>
                              <p:par>
                                <p:cTn id="41" presetID="35" presetClass="path" presetSubtype="0" accel="50000" decel="50000" fill="hold" nodeType="afterEffect">
                                  <p:stCondLst>
                                    <p:cond delay="0"/>
                                  </p:stCondLst>
                                  <p:childTnLst>
                                    <p:animMotion origin="layout" path="M 0 0 L -1 0 " pathEditMode="relative" rAng="0" ptsTypes="AA">
                                      <p:cBhvr>
                                        <p:cTn id="42" dur="3000" fill="hold"/>
                                        <p:tgtEl>
                                          <p:spTgt spid="4"/>
                                        </p:tgtEl>
                                        <p:attrNameLst>
                                          <p:attrName>ppt_x</p:attrName>
                                          <p:attrName>ppt_y</p:attrName>
                                        </p:attrNameLst>
                                      </p:cBhvr>
                                      <p:rCtr x="-50000" y="0"/>
                                    </p:animMotion>
                                  </p:childTnLst>
                                </p:cTn>
                              </p:par>
                              <p:par>
                                <p:cTn id="43" presetID="1" presetClass="mediacall" presetSubtype="0" fill="hold" nodeType="withEffect">
                                  <p:stCondLst>
                                    <p:cond delay="0"/>
                                  </p:stCondLst>
                                  <p:childTnLst>
                                    <p:cmd type="call" cmd="playFrom(0.0)">
                                      <p:cBhvr>
                                        <p:cTn id="44" dur="3082" fill="hold"/>
                                        <p:tgtEl>
                                          <p:spTgt spid="9"/>
                                        </p:tgtEl>
                                      </p:cBhvr>
                                    </p:cmd>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5"/>
                                        </p:tgtEl>
                                        <p:attrNameLst>
                                          <p:attrName>ppt_x</p:attrName>
                                          <p:attrName>ppt_y</p:attrName>
                                        </p:attrNameLst>
                                      </p:cBhvr>
                                      <p:rCtr x="-50000" y="0"/>
                                    </p:animMotion>
                                  </p:childTnLst>
                                </p:cTn>
                              </p:par>
                            </p:childTnLst>
                          </p:cTn>
                        </p:par>
                        <p:par>
                          <p:cTn id="47" fill="hold">
                            <p:stCondLst>
                              <p:cond delay="5388"/>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 presetClass="mediacall" presetSubtype="0" fill="hold" nodeType="withEffect">
                                  <p:stCondLst>
                                    <p:cond delay="0"/>
                                  </p:stCondLst>
                                  <p:childTnLst>
                                    <p:cmd type="call" cmd="playFrom(0.0)">
                                      <p:cBhvr>
                                        <p:cTn id="52" dur="32835" fill="hold"/>
                                        <p:tgtEl>
                                          <p:spTgt spid="8"/>
                                        </p:tgtEl>
                                      </p:cBhvr>
                                    </p:cmd>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childTnLst>
              </p:cTn>
              <p:nextCondLst>
                <p:cond evt="onClick" delay="0">
                  <p:tgtEl>
                    <p:spTgt spid="7"/>
                  </p:tgtEl>
                </p:cond>
              </p:nextCondLst>
            </p:seq>
            <p:audio>
              <p:cMediaNode vol="80000">
                <p:cTn id="62" fill="hold" display="0">
                  <p:stCondLst>
                    <p:cond delay="indefinite"/>
                  </p:stCondLst>
                  <p:endCondLst>
                    <p:cond evt="onStopAudio" delay="0">
                      <p:tgtEl>
                        <p:sldTgt/>
                      </p:tgtEl>
                    </p:cond>
                  </p:endCondLst>
                </p:cTn>
                <p:tgtEl>
                  <p:spTgt spid="2"/>
                </p:tgtEl>
              </p:cMediaNode>
            </p:audio>
            <p:audio>
              <p:cMediaNode vol="80000">
                <p:cTn id="63" fill="hold" display="0">
                  <p:stCondLst>
                    <p:cond delay="indefinite"/>
                  </p:stCondLst>
                  <p:endCondLst>
                    <p:cond evt="onStopAudio" delay="0">
                      <p:tgtEl>
                        <p:sldTgt/>
                      </p:tgtEl>
                    </p:cond>
                  </p:endCondLst>
                </p:cTn>
                <p:tgtEl>
                  <p:spTgt spid="8"/>
                </p:tgtEl>
              </p:cMediaNode>
            </p:audio>
            <p:audio>
              <p:cMediaNode vol="80000">
                <p:cTn id="64" fill="hold" display="0">
                  <p:stCondLst>
                    <p:cond delay="indefinite"/>
                  </p:stCondLst>
                  <p:endCondLst>
                    <p:cond evt="onStopAudio" delay="0">
                      <p:tgtEl>
                        <p:sldTgt/>
                      </p:tgtEl>
                    </p:cond>
                  </p:endCondLst>
                </p:cTn>
                <p:tgtEl>
                  <p:spTgt spid="9"/>
                </p:tgtEl>
              </p:cMediaNode>
            </p:audio>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2"/>
                                        </p:tgtEl>
                                      </p:cBhvr>
                                    </p:animEffect>
                                    <p:animScale>
                                      <p:cBhvr>
                                        <p:cTn id="70" dur="250" autoRev="1" fill="hold"/>
                                        <p:tgtEl>
                                          <p:spTgt spid="22"/>
                                        </p:tgtEl>
                                      </p:cBhvr>
                                      <p:by x="105000" y="105000"/>
                                    </p:animScale>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358917" y="925400"/>
            <a:ext cx="15570167" cy="8436199"/>
          </a:xfrm>
          <a:custGeom>
            <a:avLst/>
            <a:gdLst/>
            <a:ahLst/>
            <a:cxnLst/>
            <a:rect l="l" t="t" r="r" b="b"/>
            <a:pathLst>
              <a:path w="15570167" h="8436199">
                <a:moveTo>
                  <a:pt x="0" y="0"/>
                </a:moveTo>
                <a:lnTo>
                  <a:pt x="15570166" y="0"/>
                </a:lnTo>
                <a:lnTo>
                  <a:pt x="15570166" y="8436200"/>
                </a:lnTo>
                <a:lnTo>
                  <a:pt x="0" y="84362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2895600" y="3285172"/>
            <a:ext cx="10211482" cy="2954655"/>
          </a:xfrm>
          <a:prstGeom prst="rect">
            <a:avLst/>
          </a:prstGeom>
        </p:spPr>
        <p:txBody>
          <a:bodyPr lIns="0" tIns="0" rIns="0" bIns="0" rtlCol="0" anchor="t">
            <a:spAutoFit/>
          </a:bodyPr>
          <a:lstStyle/>
          <a:p>
            <a:pPr algn="ctr"/>
            <a:r>
              <a:rPr lang="vi-VN" sz="9600" b="1">
                <a:latin typeface="Times New Roman" panose="02020603050405020304" pitchFamily="18" charset="0"/>
                <a:cs typeface="Times New Roman" panose="02020603050405020304" pitchFamily="18" charset="0"/>
              </a:rPr>
              <a:t>HOẠT ĐỘNG VẬN DỤNG </a:t>
            </a:r>
            <a:endParaRPr lang="en-GB" sz="960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200" y="1562100"/>
            <a:ext cx="8191500" cy="8191500"/>
          </a:xfrm>
          <a:prstGeom prst="rect">
            <a:avLst/>
          </a:prstGeom>
        </p:spPr>
      </p:pic>
      <p:sp>
        <p:nvSpPr>
          <p:cNvPr id="6" name="Freeform 4"/>
          <p:cNvSpPr/>
          <p:nvPr/>
        </p:nvSpPr>
        <p:spPr>
          <a:xfrm>
            <a:off x="14246112" y="647700"/>
            <a:ext cx="4834890" cy="8229600"/>
          </a:xfrm>
          <a:custGeom>
            <a:avLst/>
            <a:gdLst/>
            <a:ahLst/>
            <a:cxnLst/>
            <a:rect l="l" t="t" r="r" b="b"/>
            <a:pathLst>
              <a:path w="4834890" h="8229600">
                <a:moveTo>
                  <a:pt x="0" y="0"/>
                </a:moveTo>
                <a:lnTo>
                  <a:pt x="4834890" y="0"/>
                </a:lnTo>
                <a:lnTo>
                  <a:pt x="483489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397721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028700" y="501216"/>
            <a:ext cx="8440517" cy="9284569"/>
          </a:xfrm>
          <a:custGeom>
            <a:avLst/>
            <a:gdLst/>
            <a:ahLst/>
            <a:cxnLst/>
            <a:rect l="l" t="t" r="r" b="b"/>
            <a:pathLst>
              <a:path w="8440517" h="9284569">
                <a:moveTo>
                  <a:pt x="0" y="0"/>
                </a:moveTo>
                <a:lnTo>
                  <a:pt x="8440517" y="0"/>
                </a:lnTo>
                <a:lnTo>
                  <a:pt x="8440517" y="9284568"/>
                </a:lnTo>
                <a:lnTo>
                  <a:pt x="0" y="92845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593138">
            <a:off x="7778668" y="674530"/>
            <a:ext cx="2622271" cy="2934010"/>
          </a:xfrm>
          <a:custGeom>
            <a:avLst/>
            <a:gdLst/>
            <a:ahLst/>
            <a:cxnLst/>
            <a:rect l="l" t="t" r="r" b="b"/>
            <a:pathLst>
              <a:path w="2622271" h="2934010">
                <a:moveTo>
                  <a:pt x="0" y="0"/>
                </a:moveTo>
                <a:lnTo>
                  <a:pt x="2622271" y="0"/>
                </a:lnTo>
                <a:lnTo>
                  <a:pt x="2622271" y="2934010"/>
                </a:lnTo>
                <a:lnTo>
                  <a:pt x="0" y="2934010"/>
                </a:lnTo>
                <a:lnTo>
                  <a:pt x="0" y="0"/>
                </a:lnTo>
                <a:close/>
              </a:path>
            </a:pathLst>
          </a:custGeom>
          <a:blipFill>
            <a:blip r:embed="rId4">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9534722" y="7188585"/>
            <a:ext cx="2659377" cy="2609514"/>
          </a:xfrm>
          <a:custGeom>
            <a:avLst/>
            <a:gdLst/>
            <a:ahLst/>
            <a:cxnLst/>
            <a:rect l="l" t="t" r="r" b="b"/>
            <a:pathLst>
              <a:path w="2659377" h="2609514">
                <a:moveTo>
                  <a:pt x="0" y="0"/>
                </a:moveTo>
                <a:lnTo>
                  <a:pt x="2659377" y="0"/>
                </a:lnTo>
                <a:lnTo>
                  <a:pt x="2659377" y="2609514"/>
                </a:lnTo>
                <a:lnTo>
                  <a:pt x="0" y="26095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TextBox 9"/>
          <p:cNvSpPr txBox="1"/>
          <p:nvPr/>
        </p:nvSpPr>
        <p:spPr>
          <a:xfrm>
            <a:off x="1563229" y="3518852"/>
            <a:ext cx="7127210" cy="3693319"/>
          </a:xfrm>
          <a:prstGeom prst="rect">
            <a:avLst/>
          </a:prstGeom>
        </p:spPr>
        <p:txBody>
          <a:bodyPr wrap="square" lIns="0" tIns="0" rIns="0" bIns="0" rtlCol="0" anchor="t">
            <a:spAutoFit/>
          </a:bodyPr>
          <a:lstStyle/>
          <a:p>
            <a:pPr algn="ctr"/>
            <a:r>
              <a:rPr lang="vi-VN" sz="6000">
                <a:latin typeface="Times New Roman" panose="02020603050405020304" pitchFamily="18" charset="0"/>
                <a:cs typeface="Times New Roman" panose="02020603050405020304" pitchFamily="18" charset="0"/>
              </a:rPr>
              <a:t>Theo em, vấn đề nêu lên trong bài phóng sự có ý nghĩa như thế nào với xã hội hiện nay?</a:t>
            </a:r>
            <a:endParaRPr lang="en-US" sz="54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9803" y="-12700"/>
            <a:ext cx="9544050" cy="9544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840089" y="681474"/>
            <a:ext cx="14607822" cy="8924052"/>
          </a:xfrm>
          <a:custGeom>
            <a:avLst/>
            <a:gdLst/>
            <a:ahLst/>
            <a:cxnLst/>
            <a:rect l="l" t="t" r="r" b="b"/>
            <a:pathLst>
              <a:path w="14607822" h="8924052">
                <a:moveTo>
                  <a:pt x="0" y="0"/>
                </a:moveTo>
                <a:lnTo>
                  <a:pt x="14607822" y="0"/>
                </a:lnTo>
                <a:lnTo>
                  <a:pt x="14607822" y="8924052"/>
                </a:lnTo>
                <a:lnTo>
                  <a:pt x="0" y="89240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30327" y="7930498"/>
            <a:ext cx="5082652" cy="4713005"/>
          </a:xfrm>
          <a:custGeom>
            <a:avLst/>
            <a:gdLst/>
            <a:ahLst/>
            <a:cxnLst/>
            <a:rect l="l" t="t" r="r" b="b"/>
            <a:pathLst>
              <a:path w="5082652" h="4713005">
                <a:moveTo>
                  <a:pt x="0" y="0"/>
                </a:moveTo>
                <a:lnTo>
                  <a:pt x="5082652" y="0"/>
                </a:lnTo>
                <a:lnTo>
                  <a:pt x="5082652" y="4713004"/>
                </a:lnTo>
                <a:lnTo>
                  <a:pt x="0" y="47130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3048000" y="2324100"/>
            <a:ext cx="9372600" cy="6332503"/>
          </a:xfrm>
          <a:prstGeom prst="rect">
            <a:avLst/>
          </a:prstGeom>
        </p:spPr>
        <p:txBody>
          <a:bodyPr wrap="square" lIns="0" tIns="0" rIns="0" bIns="0" rtlCol="0" anchor="t">
            <a:spAutoFit/>
          </a:bodyPr>
          <a:lstStyle/>
          <a:p>
            <a:pPr algn="ctr"/>
            <a:r>
              <a:rPr lang="nl-NL" sz="4800" b="1">
                <a:latin typeface="Times New Roman" panose="02020603050405020304" pitchFamily="18" charset="0"/>
                <a:cs typeface="Times New Roman" panose="02020603050405020304" pitchFamily="18" charset="0"/>
              </a:rPr>
              <a:t>HƯỚNG DẪN HỌC Ở </a:t>
            </a:r>
            <a:r>
              <a:rPr lang="nl-NL" sz="4800" b="1" smtClean="0">
                <a:latin typeface="Times New Roman" panose="02020603050405020304" pitchFamily="18" charset="0"/>
                <a:cs typeface="Times New Roman" panose="02020603050405020304" pitchFamily="18" charset="0"/>
              </a:rPr>
              <a:t>NHÀ</a:t>
            </a:r>
            <a:endParaRPr lang="en-GB" sz="4800">
              <a:latin typeface="Times New Roman" panose="02020603050405020304" pitchFamily="18" charset="0"/>
              <a:cs typeface="Times New Roman" panose="02020603050405020304" pitchFamily="18" charset="0"/>
            </a:endParaRPr>
          </a:p>
          <a:p>
            <a:pPr algn="just"/>
            <a:r>
              <a:rPr lang="pt-BR" sz="4800">
                <a:latin typeface="Times New Roman" panose="02020603050405020304" pitchFamily="18" charset="0"/>
                <a:cs typeface="Times New Roman" panose="02020603050405020304" pitchFamily="18" charset="0"/>
              </a:rPr>
              <a:t>- Vẽ sơ đồ tư duy về các đơn vị kiến thức của bài học.</a:t>
            </a:r>
            <a:endParaRPr lang="en-GB" sz="4800">
              <a:latin typeface="Times New Roman" panose="02020603050405020304" pitchFamily="18" charset="0"/>
              <a:cs typeface="Times New Roman" panose="02020603050405020304" pitchFamily="18" charset="0"/>
            </a:endParaRPr>
          </a:p>
          <a:p>
            <a:pPr algn="just"/>
            <a:r>
              <a:rPr lang="pt-BR" sz="4800">
                <a:latin typeface="Times New Roman" panose="02020603050405020304" pitchFamily="18" charset="0"/>
                <a:cs typeface="Times New Roman" panose="02020603050405020304" pitchFamily="18" charset="0"/>
              </a:rPr>
              <a:t>- Tìm đọc thêm các văn bản khác có cùng thể loại, đề tài, chủ đề.</a:t>
            </a:r>
            <a:endParaRPr lang="en-GB" sz="4800">
              <a:latin typeface="Times New Roman" panose="02020603050405020304" pitchFamily="18" charset="0"/>
              <a:cs typeface="Times New Roman" panose="02020603050405020304" pitchFamily="18" charset="0"/>
            </a:endParaRPr>
          </a:p>
          <a:p>
            <a:pPr algn="just"/>
            <a:r>
              <a:rPr lang="pt-BR" sz="4800" b="1">
                <a:latin typeface="Times New Roman" panose="02020603050405020304" pitchFamily="18" charset="0"/>
                <a:cs typeface="Times New Roman" panose="02020603050405020304" pitchFamily="18" charset="0"/>
              </a:rPr>
              <a:t>- Chuẩn bị bài:</a:t>
            </a:r>
            <a:r>
              <a:rPr lang="pt-BR" sz="4800">
                <a:latin typeface="Times New Roman" panose="02020603050405020304" pitchFamily="18" charset="0"/>
                <a:cs typeface="Times New Roman" panose="02020603050405020304" pitchFamily="18" charset="0"/>
              </a:rPr>
              <a:t> Thực hành đọc hiểu: </a:t>
            </a:r>
            <a:r>
              <a:rPr lang="pt-BR" sz="4800" i="1">
                <a:latin typeface="Times New Roman" panose="02020603050405020304" pitchFamily="18" charset="0"/>
                <a:cs typeface="Times New Roman" panose="02020603050405020304" pitchFamily="18" charset="0"/>
              </a:rPr>
              <a:t>Quyết định khó khăn nhất</a:t>
            </a:r>
            <a:r>
              <a:rPr lang="pt-BR" sz="4800">
                <a:latin typeface="Times New Roman" panose="02020603050405020304" pitchFamily="18" charset="0"/>
                <a:cs typeface="Times New Roman" panose="02020603050405020304" pitchFamily="18" charset="0"/>
              </a:rPr>
              <a:t>, Võ Nguyên Giáp</a:t>
            </a:r>
            <a:endParaRPr lang="en-GB" sz="4800">
              <a:latin typeface="Times New Roman" panose="02020603050405020304" pitchFamily="18" charset="0"/>
              <a:cs typeface="Times New Roman" panose="02020603050405020304" pitchFamily="18" charset="0"/>
            </a:endParaRPr>
          </a:p>
          <a:p>
            <a:pPr algn="ctr">
              <a:lnSpc>
                <a:spcPts val="3262"/>
              </a:lnSpc>
            </a:pPr>
            <a:endParaRPr lang="en-US" sz="2965">
              <a:solidFill>
                <a:srgbClr val="191A1A"/>
              </a:solidFill>
              <a:latin typeface="Milk Tea Font TH"/>
              <a:ea typeface="Milk Tea Font TH"/>
              <a:cs typeface="Milk Tea Font TH"/>
              <a:sym typeface="Milk Tea Font TH"/>
            </a:endParaRPr>
          </a:p>
        </p:txBody>
      </p:sp>
      <p:sp>
        <p:nvSpPr>
          <p:cNvPr id="6" name="Freeform 6"/>
          <p:cNvSpPr/>
          <p:nvPr/>
        </p:nvSpPr>
        <p:spPr>
          <a:xfrm>
            <a:off x="14345176" y="-2065838"/>
            <a:ext cx="5082652" cy="4713005"/>
          </a:xfrm>
          <a:custGeom>
            <a:avLst/>
            <a:gdLst/>
            <a:ahLst/>
            <a:cxnLst/>
            <a:rect l="l" t="t" r="r" b="b"/>
            <a:pathLst>
              <a:path w="5082652" h="4713005">
                <a:moveTo>
                  <a:pt x="0" y="0"/>
                </a:moveTo>
                <a:lnTo>
                  <a:pt x="5082652" y="0"/>
                </a:lnTo>
                <a:lnTo>
                  <a:pt x="5082652" y="4713005"/>
                </a:lnTo>
                <a:lnTo>
                  <a:pt x="0" y="47130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EEAE5"/>
        </a:solidFill>
        <a:effectLst/>
      </p:bgPr>
    </p:bg>
    <p:spTree>
      <p:nvGrpSpPr>
        <p:cNvPr id="1" name=""/>
        <p:cNvGrpSpPr/>
        <p:nvPr/>
      </p:nvGrpSpPr>
      <p:grpSpPr>
        <a:xfrm>
          <a:off x="0" y="0"/>
          <a:ext cx="0" cy="0"/>
          <a:chOff x="0" y="0"/>
          <a:chExt cx="0" cy="0"/>
        </a:xfrm>
      </p:grpSpPr>
      <p:sp>
        <p:nvSpPr>
          <p:cNvPr id="2" name="Freeform 2"/>
          <p:cNvSpPr/>
          <p:nvPr/>
        </p:nvSpPr>
        <p:spPr>
          <a:xfrm>
            <a:off x="2715576" y="-642081"/>
            <a:ext cx="12856848" cy="11571163"/>
          </a:xfrm>
          <a:custGeom>
            <a:avLst/>
            <a:gdLst/>
            <a:ahLst/>
            <a:cxnLst/>
            <a:rect l="l" t="t" r="r" b="b"/>
            <a:pathLst>
              <a:path w="12856848" h="11571163">
                <a:moveTo>
                  <a:pt x="0" y="0"/>
                </a:moveTo>
                <a:lnTo>
                  <a:pt x="12856848" y="0"/>
                </a:lnTo>
                <a:lnTo>
                  <a:pt x="12856848" y="11571162"/>
                </a:lnTo>
                <a:lnTo>
                  <a:pt x="0" y="115711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4038259" y="3902910"/>
            <a:ext cx="10211482" cy="1417568"/>
          </a:xfrm>
          <a:prstGeom prst="rect">
            <a:avLst/>
          </a:prstGeom>
        </p:spPr>
        <p:txBody>
          <a:bodyPr lIns="0" tIns="0" rIns="0" bIns="0" rtlCol="0" anchor="t">
            <a:spAutoFit/>
          </a:bodyPr>
          <a:lstStyle/>
          <a:p>
            <a:pPr algn="ctr">
              <a:lnSpc>
                <a:spcPts val="10838"/>
              </a:lnSpc>
            </a:pPr>
            <a:r>
              <a:rPr lang="en-US" sz="12603" b="1">
                <a:solidFill>
                  <a:srgbClr val="191A1A"/>
                </a:solidFill>
                <a:latin typeface="Times New Roman" panose="02020603050405020304" pitchFamily="18" charset="0"/>
                <a:ea typeface="More Sugar"/>
                <a:cs typeface="Times New Roman" panose="02020603050405020304" pitchFamily="18" charset="0"/>
                <a:sym typeface="More Sugar"/>
              </a:rPr>
              <a:t>Thank You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228600" y="-876300"/>
            <a:ext cx="10439400" cy="11095945"/>
          </a:xfrm>
          <a:custGeom>
            <a:avLst/>
            <a:gdLst/>
            <a:ahLst/>
            <a:cxnLst/>
            <a:rect l="l" t="t" r="r" b="b"/>
            <a:pathLst>
              <a:path w="8440517" h="9284569">
                <a:moveTo>
                  <a:pt x="0" y="0"/>
                </a:moveTo>
                <a:lnTo>
                  <a:pt x="8440517" y="0"/>
                </a:lnTo>
                <a:lnTo>
                  <a:pt x="8440517" y="9284568"/>
                </a:lnTo>
                <a:lnTo>
                  <a:pt x="0" y="92845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668000" y="1632460"/>
            <a:ext cx="7225150" cy="6699684"/>
          </a:xfrm>
          <a:custGeom>
            <a:avLst/>
            <a:gdLst/>
            <a:ahLst/>
            <a:cxnLst/>
            <a:rect l="l" t="t" r="r" b="b"/>
            <a:pathLst>
              <a:path w="7225150" h="6699684">
                <a:moveTo>
                  <a:pt x="0" y="0"/>
                </a:moveTo>
                <a:lnTo>
                  <a:pt x="7225150" y="0"/>
                </a:lnTo>
                <a:lnTo>
                  <a:pt x="7225150" y="6699684"/>
                </a:lnTo>
                <a:lnTo>
                  <a:pt x="0" y="66996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93138">
            <a:off x="15611615" y="6015814"/>
            <a:ext cx="2622271" cy="2934010"/>
          </a:xfrm>
          <a:custGeom>
            <a:avLst/>
            <a:gdLst/>
            <a:ahLst/>
            <a:cxnLst/>
            <a:rect l="l" t="t" r="r" b="b"/>
            <a:pathLst>
              <a:path w="2622271" h="2934010">
                <a:moveTo>
                  <a:pt x="0" y="0"/>
                </a:moveTo>
                <a:lnTo>
                  <a:pt x="2622271" y="0"/>
                </a:lnTo>
                <a:lnTo>
                  <a:pt x="2622271" y="2934010"/>
                </a:lnTo>
                <a:lnTo>
                  <a:pt x="0" y="2934010"/>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1734800" y="7188585"/>
            <a:ext cx="2659377" cy="2609514"/>
          </a:xfrm>
          <a:custGeom>
            <a:avLst/>
            <a:gdLst/>
            <a:ahLst/>
            <a:cxnLst/>
            <a:rect l="l" t="t" r="r" b="b"/>
            <a:pathLst>
              <a:path w="2659377" h="2609514">
                <a:moveTo>
                  <a:pt x="0" y="0"/>
                </a:moveTo>
                <a:lnTo>
                  <a:pt x="2659377" y="0"/>
                </a:lnTo>
                <a:lnTo>
                  <a:pt x="2659377" y="2609514"/>
                </a:lnTo>
                <a:lnTo>
                  <a:pt x="0" y="26095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Rectangle 3"/>
          <p:cNvSpPr/>
          <p:nvPr/>
        </p:nvSpPr>
        <p:spPr>
          <a:xfrm>
            <a:off x="3255446" y="356565"/>
            <a:ext cx="5673348" cy="800219"/>
          </a:xfrm>
          <a:prstGeom prst="rect">
            <a:avLst/>
          </a:prstGeom>
        </p:spPr>
        <p:txBody>
          <a:bodyPr wrap="none">
            <a:spAutoFit/>
          </a:bodyPr>
          <a:lstStyle/>
          <a:p>
            <a:pPr algn="just">
              <a:lnSpc>
                <a:spcPct val="115000"/>
              </a:lnSpc>
              <a:spcAft>
                <a:spcPts val="800"/>
              </a:spcAft>
            </a:pP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Đọc và tìm hiểu chung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733800" y="1156784"/>
            <a:ext cx="4349589" cy="800219"/>
          </a:xfrm>
          <a:prstGeom prst="rect">
            <a:avLst/>
          </a:prstGeom>
        </p:spPr>
        <p:txBody>
          <a:bodyPr wrap="none">
            <a:spAutoFit/>
          </a:bodyPr>
          <a:lstStyle/>
          <a:p>
            <a:pPr algn="just">
              <a:lnSpc>
                <a:spcPct val="115000"/>
              </a:lnSpc>
              <a:spcAft>
                <a:spcPts val="800"/>
              </a:spcAft>
            </a:pPr>
            <a:r>
              <a:rPr lang="en-US" sz="4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Tác giả </a:t>
            </a:r>
            <a:r>
              <a:rPr lang="pt-BR" sz="4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Xuân Ba</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p:nvPr/>
        </p:nvPicPr>
        <p:blipFill>
          <a:blip r:embed="rId11">
            <a:extLst>
              <a:ext uri="{28A0092B-C50C-407E-A947-70E740481C1C}">
                <a14:useLocalDpi xmlns:a14="http://schemas.microsoft.com/office/drawing/2010/main" val="0"/>
              </a:ext>
            </a:extLst>
          </a:blip>
          <a:srcRect/>
          <a:stretch>
            <a:fillRect/>
          </a:stretch>
        </p:blipFill>
        <p:spPr bwMode="auto">
          <a:xfrm>
            <a:off x="11734800" y="2225800"/>
            <a:ext cx="5565200" cy="5513004"/>
          </a:xfrm>
          <a:prstGeom prst="ellipse">
            <a:avLst/>
          </a:prstGeom>
          <a:ln>
            <a:noFill/>
          </a:ln>
          <a:effectLst>
            <a:softEdge rad="112500"/>
          </a:effectLst>
        </p:spPr>
      </p:pic>
      <p:sp>
        <p:nvSpPr>
          <p:cNvPr id="6" name="Rectangle 5"/>
          <p:cNvSpPr/>
          <p:nvPr/>
        </p:nvSpPr>
        <p:spPr>
          <a:xfrm>
            <a:off x="4343400" y="2052991"/>
            <a:ext cx="2592376" cy="743473"/>
          </a:xfrm>
          <a:prstGeom prst="rect">
            <a:avLst/>
          </a:prstGeom>
        </p:spPr>
        <p:txBody>
          <a:bodyPr wrap="none">
            <a:spAutoFit/>
          </a:bodyPr>
          <a:lstStyle/>
          <a:p>
            <a:pPr algn="just">
              <a:lnSpc>
                <a:spcPct val="115000"/>
              </a:lnSpc>
              <a:spcAft>
                <a:spcPts val="800"/>
              </a:spcAft>
            </a:pPr>
            <a:r>
              <a:rPr lang="en-US" sz="40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Cuộc đời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430212" y="2963935"/>
            <a:ext cx="9755684" cy="685124"/>
          </a:xfrm>
          <a:prstGeom prst="rect">
            <a:avLst/>
          </a:prstGeom>
        </p:spPr>
        <p:txBody>
          <a:bodyPr wrap="none">
            <a:spAutoFit/>
          </a:bodyPr>
          <a:lstStyle/>
          <a:p>
            <a:pPr algn="just">
              <a:lnSpc>
                <a:spcPct val="107000"/>
              </a:lnSpc>
              <a:spcAft>
                <a:spcPts val="800"/>
              </a:spcAft>
            </a:pPr>
            <a:r>
              <a:rPr lang="pt-BR"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222222"/>
                </a:solidFill>
                <a:latin typeface="Times New Roman" panose="02020603050405020304" pitchFamily="18" charset="0"/>
                <a:ea typeface="Calibri" panose="020F0502020204030204" pitchFamily="34" charset="0"/>
                <a:cs typeface="Times New Roman" panose="02020603050405020304" pitchFamily="18" charset="0"/>
              </a:rPr>
              <a:t>Xuân Ba </a:t>
            </a:r>
            <a:r>
              <a:rPr lang="en-US"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tên thật là Trịnh Huyên, sinh năm 1954.</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464906" y="3814074"/>
            <a:ext cx="9601200" cy="1830694"/>
          </a:xfrm>
          <a:prstGeom prst="rect">
            <a:avLst/>
          </a:prstGeom>
        </p:spPr>
        <p:txBody>
          <a:bodyPr wrap="square">
            <a:spAutoFit/>
          </a:bodyPr>
          <a:lstStyle/>
          <a:p>
            <a:pPr algn="just">
              <a:lnSpc>
                <a:spcPct val="107000"/>
              </a:lnSpc>
              <a:spcAft>
                <a:spcPts val="800"/>
              </a:spcAft>
            </a:pPr>
            <a:r>
              <a:rPr lang="en-US"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222222"/>
                </a:solidFill>
                <a:latin typeface="Times New Roman" panose="02020603050405020304" pitchFamily="18" charset="0"/>
                <a:ea typeface="Calibri" panose="020F0502020204030204" pitchFamily="34" charset="0"/>
                <a:cs typeface="Times New Roman" panose="02020603050405020304" pitchFamily="18" charset="0"/>
              </a:rPr>
              <a:t>Quê quán</a:t>
            </a:r>
            <a:r>
              <a:rPr lang="en-US"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Làng Lon Biện Thượng, Thanh Hóa (nay là thôn Việt Yên, xã Vĩnh Hùng, huyện Vĩnh Lộc, tỉnh Thanh Hóa).</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485237" y="5809783"/>
            <a:ext cx="9645633" cy="1237903"/>
          </a:xfrm>
          <a:prstGeom prst="rect">
            <a:avLst/>
          </a:prstGeom>
        </p:spPr>
        <p:txBody>
          <a:bodyPr wrap="square">
            <a:spAutoFit/>
          </a:bodyPr>
          <a:lstStyle/>
          <a:p>
            <a:pPr algn="just">
              <a:lnSpc>
                <a:spcPct val="107000"/>
              </a:lnSpc>
              <a:spcAft>
                <a:spcPts val="800"/>
              </a:spcAft>
            </a:pPr>
            <a:r>
              <a:rPr lang="en-US"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222222"/>
                </a:solidFill>
                <a:latin typeface="Times New Roman" panose="02020603050405020304" pitchFamily="18" charset="0"/>
                <a:ea typeface="Calibri" panose="020F0502020204030204" pitchFamily="34" charset="0"/>
                <a:cs typeface="Times New Roman" panose="02020603050405020304" pitchFamily="18" charset="0"/>
              </a:rPr>
              <a:t>Học vấn</a:t>
            </a:r>
            <a:r>
              <a:rPr lang="en-US"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Học khoa văn Đại học Tổng hợp Hà Nội năm 1976.</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418251" y="7212701"/>
            <a:ext cx="9767645" cy="2463495"/>
          </a:xfrm>
          <a:prstGeom prst="rect">
            <a:avLst/>
          </a:prstGeom>
        </p:spPr>
        <p:txBody>
          <a:bodyPr wrap="square">
            <a:spAutoFit/>
          </a:bodyPr>
          <a:lstStyle/>
          <a:p>
            <a:pPr algn="just">
              <a:lnSpc>
                <a:spcPct val="107000"/>
              </a:lnSpc>
              <a:spcAft>
                <a:spcPts val="800"/>
              </a:spcAft>
            </a:pPr>
            <a:r>
              <a:rPr lang="en-US" sz="36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Hiện ông đang làm trưởng ban Phóng sự báo Tiền Phong. Xuân Ba trở thành Hội viên Hội Nhà văn Việt Nam năm 1998 (Nhà văn Nguyễn Khải giới thiệu).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380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48024" y="96312"/>
            <a:ext cx="5839605" cy="4972360"/>
          </a:xfrm>
          <a:custGeom>
            <a:avLst/>
            <a:gdLst/>
            <a:ahLst/>
            <a:cxnLst/>
            <a:rect l="l" t="t" r="r" b="b"/>
            <a:pathLst>
              <a:path w="3868495" h="3587150">
                <a:moveTo>
                  <a:pt x="0" y="0"/>
                </a:moveTo>
                <a:lnTo>
                  <a:pt x="3868495" y="0"/>
                </a:lnTo>
                <a:lnTo>
                  <a:pt x="3868495" y="3587150"/>
                </a:lnTo>
                <a:lnTo>
                  <a:pt x="0" y="35871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8560433" y="113288"/>
            <a:ext cx="5751439" cy="5200959"/>
          </a:xfrm>
          <a:custGeom>
            <a:avLst/>
            <a:gdLst/>
            <a:ahLst/>
            <a:cxnLst/>
            <a:rect l="l" t="t" r="r" b="b"/>
            <a:pathLst>
              <a:path w="3868495" h="3587150">
                <a:moveTo>
                  <a:pt x="0" y="0"/>
                </a:moveTo>
                <a:lnTo>
                  <a:pt x="3868496" y="0"/>
                </a:lnTo>
                <a:lnTo>
                  <a:pt x="3868496" y="3587150"/>
                </a:lnTo>
                <a:lnTo>
                  <a:pt x="0" y="35871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3916853" y="4552352"/>
            <a:ext cx="5940230" cy="5638800"/>
          </a:xfrm>
          <a:custGeom>
            <a:avLst/>
            <a:gdLst/>
            <a:ahLst/>
            <a:cxnLst/>
            <a:rect l="l" t="t" r="r" b="b"/>
            <a:pathLst>
              <a:path w="3868495" h="3587150">
                <a:moveTo>
                  <a:pt x="0" y="0"/>
                </a:moveTo>
                <a:lnTo>
                  <a:pt x="3868495" y="0"/>
                </a:lnTo>
                <a:lnTo>
                  <a:pt x="3868495" y="3587150"/>
                </a:lnTo>
                <a:lnTo>
                  <a:pt x="0" y="35871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12579786" y="5121709"/>
            <a:ext cx="5911094" cy="5334000"/>
          </a:xfrm>
          <a:custGeom>
            <a:avLst/>
            <a:gdLst/>
            <a:ahLst/>
            <a:cxnLst/>
            <a:rect l="l" t="t" r="r" b="b"/>
            <a:pathLst>
              <a:path w="3868495" h="3587150">
                <a:moveTo>
                  <a:pt x="0" y="0"/>
                </a:moveTo>
                <a:lnTo>
                  <a:pt x="3868496" y="0"/>
                </a:lnTo>
                <a:lnTo>
                  <a:pt x="3868496" y="3587150"/>
                </a:lnTo>
                <a:lnTo>
                  <a:pt x="0" y="35871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a:off x="16190839" y="539897"/>
            <a:ext cx="1672506" cy="1505256"/>
          </a:xfrm>
          <a:custGeom>
            <a:avLst/>
            <a:gdLst/>
            <a:ahLst/>
            <a:cxnLst/>
            <a:rect l="l" t="t" r="r" b="b"/>
            <a:pathLst>
              <a:path w="1672506" h="1505256">
                <a:moveTo>
                  <a:pt x="0" y="0"/>
                </a:moveTo>
                <a:lnTo>
                  <a:pt x="1672507" y="0"/>
                </a:lnTo>
                <a:lnTo>
                  <a:pt x="1672507" y="1505256"/>
                </a:lnTo>
                <a:lnTo>
                  <a:pt x="0" y="1505256"/>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sp>
        <p:nvSpPr>
          <p:cNvPr id="21" name="Freeform 21"/>
          <p:cNvSpPr/>
          <p:nvPr/>
        </p:nvSpPr>
        <p:spPr>
          <a:xfrm>
            <a:off x="16916400" y="2332909"/>
            <a:ext cx="798630" cy="718767"/>
          </a:xfrm>
          <a:custGeom>
            <a:avLst/>
            <a:gdLst/>
            <a:ahLst/>
            <a:cxnLst/>
            <a:rect l="l" t="t" r="r" b="b"/>
            <a:pathLst>
              <a:path w="798630" h="718767">
                <a:moveTo>
                  <a:pt x="0" y="0"/>
                </a:moveTo>
                <a:lnTo>
                  <a:pt x="798630" y="0"/>
                </a:lnTo>
                <a:lnTo>
                  <a:pt x="798630" y="718768"/>
                </a:lnTo>
                <a:lnTo>
                  <a:pt x="0" y="718768"/>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sp>
        <p:nvSpPr>
          <p:cNvPr id="22" name="Freeform 22"/>
          <p:cNvSpPr/>
          <p:nvPr/>
        </p:nvSpPr>
        <p:spPr>
          <a:xfrm>
            <a:off x="236525" y="6841516"/>
            <a:ext cx="798630" cy="718767"/>
          </a:xfrm>
          <a:custGeom>
            <a:avLst/>
            <a:gdLst/>
            <a:ahLst/>
            <a:cxnLst/>
            <a:rect l="l" t="t" r="r" b="b"/>
            <a:pathLst>
              <a:path w="798630" h="718767">
                <a:moveTo>
                  <a:pt x="0" y="0"/>
                </a:moveTo>
                <a:lnTo>
                  <a:pt x="798630" y="0"/>
                </a:lnTo>
                <a:lnTo>
                  <a:pt x="798630" y="718768"/>
                </a:lnTo>
                <a:lnTo>
                  <a:pt x="0" y="718768"/>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sp>
        <p:nvSpPr>
          <p:cNvPr id="23" name="Freeform 23"/>
          <p:cNvSpPr/>
          <p:nvPr/>
        </p:nvSpPr>
        <p:spPr>
          <a:xfrm>
            <a:off x="-734091" y="8299967"/>
            <a:ext cx="4415628" cy="3974065"/>
          </a:xfrm>
          <a:custGeom>
            <a:avLst/>
            <a:gdLst/>
            <a:ahLst/>
            <a:cxnLst/>
            <a:rect l="l" t="t" r="r" b="b"/>
            <a:pathLst>
              <a:path w="4415628" h="3974065">
                <a:moveTo>
                  <a:pt x="0" y="0"/>
                </a:moveTo>
                <a:lnTo>
                  <a:pt x="4415628" y="0"/>
                </a:lnTo>
                <a:lnTo>
                  <a:pt x="4415628" y="3974066"/>
                </a:lnTo>
                <a:lnTo>
                  <a:pt x="0" y="3974066"/>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pic>
        <p:nvPicPr>
          <p:cNvPr id="24" name="Picture 23"/>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0486" y="268649"/>
            <a:ext cx="5009521" cy="4504305"/>
          </a:xfrm>
          <a:prstGeom prst="ellipse">
            <a:avLst/>
          </a:prstGeom>
          <a:ln>
            <a:noFill/>
          </a:ln>
          <a:effectLst>
            <a:softEdge rad="112500"/>
          </a:effectLst>
        </p:spPr>
      </p:pic>
      <p:pic>
        <p:nvPicPr>
          <p:cNvPr id="25" name="Picture 24"/>
          <p:cNvPicPr/>
          <p:nvPr/>
        </p:nvPicPr>
        <p:blipFill>
          <a:blip r:embed="rId13">
            <a:extLst>
              <a:ext uri="{28A0092B-C50C-407E-A947-70E740481C1C}">
                <a14:useLocalDpi xmlns:a14="http://schemas.microsoft.com/office/drawing/2010/main" val="0"/>
              </a:ext>
            </a:extLst>
          </a:blip>
          <a:srcRect/>
          <a:stretch>
            <a:fillRect/>
          </a:stretch>
        </p:blipFill>
        <p:spPr bwMode="auto">
          <a:xfrm>
            <a:off x="9153048" y="291162"/>
            <a:ext cx="4921311" cy="4721618"/>
          </a:xfrm>
          <a:prstGeom prst="ellipse">
            <a:avLst/>
          </a:prstGeom>
          <a:ln>
            <a:noFill/>
          </a:ln>
          <a:effectLst>
            <a:softEdge rad="112500"/>
          </a:effectLst>
        </p:spPr>
      </p:pic>
      <p:pic>
        <p:nvPicPr>
          <p:cNvPr id="26" name="Picture 25"/>
          <p:cNvPicPr/>
          <p:nvPr/>
        </p:nvPicPr>
        <p:blipFill>
          <a:blip r:embed="rId14">
            <a:extLst>
              <a:ext uri="{28A0092B-C50C-407E-A947-70E740481C1C}">
                <a14:useLocalDpi xmlns:a14="http://schemas.microsoft.com/office/drawing/2010/main" val="0"/>
              </a:ext>
            </a:extLst>
          </a:blip>
          <a:srcRect/>
          <a:stretch>
            <a:fillRect/>
          </a:stretch>
        </p:blipFill>
        <p:spPr bwMode="auto">
          <a:xfrm>
            <a:off x="4418100" y="4914900"/>
            <a:ext cx="5190156" cy="4838411"/>
          </a:xfrm>
          <a:prstGeom prst="ellipse">
            <a:avLst/>
          </a:prstGeom>
          <a:ln>
            <a:noFill/>
          </a:ln>
          <a:effectLst>
            <a:softEdge rad="112500"/>
          </a:effectLst>
        </p:spPr>
      </p:pic>
      <p:pic>
        <p:nvPicPr>
          <p:cNvPr id="27" name="Picture 26" descr="Những cự lý thương mến : tuyển tập phóng sự"/>
          <p:cNvPicPr/>
          <p:nvPr/>
        </p:nvPicPr>
        <p:blipFill>
          <a:blip r:embed="rId15">
            <a:extLst>
              <a:ext uri="{28A0092B-C50C-407E-A947-70E740481C1C}">
                <a14:useLocalDpi xmlns:a14="http://schemas.microsoft.com/office/drawing/2010/main" val="0"/>
              </a:ext>
            </a:extLst>
          </a:blip>
          <a:srcRect/>
          <a:stretch>
            <a:fillRect/>
          </a:stretch>
        </p:blipFill>
        <p:spPr bwMode="auto">
          <a:xfrm>
            <a:off x="13179160" y="5450384"/>
            <a:ext cx="5008626" cy="4617532"/>
          </a:xfrm>
          <a:prstGeom prst="ellipse">
            <a:avLst/>
          </a:prstGeom>
          <a:ln>
            <a:noFill/>
          </a:ln>
          <a:effectLst>
            <a:softEdge rad="112500"/>
          </a:effectLst>
        </p:spPr>
      </p:pic>
      <p:sp>
        <p:nvSpPr>
          <p:cNvPr id="28" name="Rectangle 27"/>
          <p:cNvSpPr/>
          <p:nvPr/>
        </p:nvSpPr>
        <p:spPr>
          <a:xfrm>
            <a:off x="714678" y="5229247"/>
            <a:ext cx="3441968" cy="646331"/>
          </a:xfrm>
          <a:prstGeom prst="rect">
            <a:avLst/>
          </a:prstGeom>
        </p:spPr>
        <p:txBody>
          <a:bodyPr wrap="none">
            <a:spAutoFit/>
          </a:bodyPr>
          <a:lstStyle/>
          <a:p>
            <a:r>
              <a:rPr lang="en-US" sz="3600" b="1" i="1" kern="100">
                <a:latin typeface="Times New Roman" panose="02020603050405020304" pitchFamily="18" charset="0"/>
                <a:ea typeface="Calibri" panose="020F0502020204030204" pitchFamily="34" charset="0"/>
                <a:cs typeface="Times New Roman" panose="02020603050405020304" pitchFamily="18" charset="0"/>
              </a:rPr>
              <a:t>Tỉnh Thanh Hoá</a:t>
            </a:r>
            <a:endParaRPr lang="en-GB" sz="5400" b="1">
              <a:latin typeface="Times New Roman" panose="02020603050405020304" pitchFamily="18" charset="0"/>
              <a:cs typeface="Times New Roman" panose="02020603050405020304" pitchFamily="18" charset="0"/>
            </a:endParaRPr>
          </a:p>
        </p:txBody>
      </p:sp>
      <p:sp>
        <p:nvSpPr>
          <p:cNvPr id="29" name="Rectangle 28"/>
          <p:cNvSpPr/>
          <p:nvPr/>
        </p:nvSpPr>
        <p:spPr>
          <a:xfrm>
            <a:off x="9608731" y="5542394"/>
            <a:ext cx="3753145" cy="1200329"/>
          </a:xfrm>
          <a:prstGeom prst="rect">
            <a:avLst/>
          </a:prstGeom>
        </p:spPr>
        <p:txBody>
          <a:bodyPr wrap="square">
            <a:spAutoFit/>
          </a:bodyPr>
          <a:lstStyle/>
          <a:p>
            <a:pPr algn="ctr"/>
            <a:r>
              <a:rPr lang="pt-BR" sz="3600" b="1" i="1">
                <a:latin typeface="Times New Roman" panose="02020603050405020304" pitchFamily="18" charset="0"/>
                <a:ea typeface="MS Mincho"/>
                <a:cs typeface="Times New Roman" panose="02020603050405020304" pitchFamily="18" charset="0"/>
              </a:rPr>
              <a:t>Trường Đại học Tổng hợp Hà Nội</a:t>
            </a:r>
            <a:endParaRPr lang="en-GB" sz="5400" b="1">
              <a:latin typeface="Times New Roman" panose="02020603050405020304" pitchFamily="18" charset="0"/>
              <a:cs typeface="Times New Roman" panose="02020603050405020304" pitchFamily="18" charset="0"/>
            </a:endParaRPr>
          </a:p>
        </p:txBody>
      </p:sp>
      <p:sp>
        <p:nvSpPr>
          <p:cNvPr id="30" name="Rectangle 29"/>
          <p:cNvSpPr/>
          <p:nvPr/>
        </p:nvSpPr>
        <p:spPr>
          <a:xfrm>
            <a:off x="5597251" y="3775347"/>
            <a:ext cx="3245312" cy="678327"/>
          </a:xfrm>
          <a:prstGeom prst="rect">
            <a:avLst/>
          </a:prstGeom>
        </p:spPr>
        <p:txBody>
          <a:bodyPr wrap="none">
            <a:spAutoFit/>
          </a:bodyPr>
          <a:lstStyle/>
          <a:p>
            <a:pPr algn="ctr">
              <a:lnSpc>
                <a:spcPct val="115000"/>
              </a:lnSpc>
              <a:spcAft>
                <a:spcPts val="800"/>
              </a:spcAft>
            </a:pPr>
            <a:r>
              <a:rPr lang="pt-BR" sz="3600" b="1" i="1">
                <a:latin typeface="Times New Roman" panose="02020603050405020304" pitchFamily="18" charset="0"/>
                <a:ea typeface="MS Mincho"/>
                <a:cs typeface="Times New Roman" panose="02020603050405020304" pitchFamily="18" charset="0"/>
              </a:rPr>
              <a:t>Báo Tiền phong</a:t>
            </a:r>
            <a:endParaRPr lang="en-GB" sz="36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Rectangle 30"/>
          <p:cNvSpPr/>
          <p:nvPr/>
        </p:nvSpPr>
        <p:spPr>
          <a:xfrm>
            <a:off x="14311872" y="2997044"/>
            <a:ext cx="3520098" cy="1754326"/>
          </a:xfrm>
          <a:prstGeom prst="rect">
            <a:avLst/>
          </a:prstGeom>
        </p:spPr>
        <p:txBody>
          <a:bodyPr wrap="square">
            <a:spAutoFit/>
          </a:bodyPr>
          <a:lstStyle/>
          <a:p>
            <a:pPr algn="ctr"/>
            <a:r>
              <a:rPr lang="pt-BR" sz="3600" b="1" i="1">
                <a:latin typeface="Times New Roman" panose="02020603050405020304" pitchFamily="18" charset="0"/>
                <a:ea typeface="MS Mincho"/>
                <a:cs typeface="Times New Roman" panose="02020603050405020304" pitchFamily="18" charset="0"/>
              </a:rPr>
              <a:t>Tuyển tập phóng sự: Những cự ly thương mến</a:t>
            </a:r>
            <a:endParaRPr lang="en-GB" sz="5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23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EEAE5"/>
        </a:solidFill>
        <a:effectLst/>
      </p:bgPr>
    </p:bg>
    <p:spTree>
      <p:nvGrpSpPr>
        <p:cNvPr id="1" name=""/>
        <p:cNvGrpSpPr/>
        <p:nvPr/>
      </p:nvGrpSpPr>
      <p:grpSpPr>
        <a:xfrm>
          <a:off x="0" y="0"/>
          <a:ext cx="0" cy="0"/>
          <a:chOff x="0" y="0"/>
          <a:chExt cx="0" cy="0"/>
        </a:xfrm>
      </p:grpSpPr>
      <p:sp>
        <p:nvSpPr>
          <p:cNvPr id="2" name="Freeform 2"/>
          <p:cNvSpPr/>
          <p:nvPr/>
        </p:nvSpPr>
        <p:spPr>
          <a:xfrm>
            <a:off x="-2450546" y="-6451046"/>
            <a:ext cx="23189093" cy="23189093"/>
          </a:xfrm>
          <a:custGeom>
            <a:avLst/>
            <a:gdLst/>
            <a:ahLst/>
            <a:cxnLst/>
            <a:rect l="l" t="t" r="r" b="b"/>
            <a:pathLst>
              <a:path w="23189093" h="23189093">
                <a:moveTo>
                  <a:pt x="0" y="0"/>
                </a:moveTo>
                <a:lnTo>
                  <a:pt x="23189092" y="0"/>
                </a:lnTo>
                <a:lnTo>
                  <a:pt x="23189092" y="23189092"/>
                </a:lnTo>
                <a:lnTo>
                  <a:pt x="0" y="23189092"/>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36700" y="1240448"/>
            <a:ext cx="8307300" cy="8229600"/>
          </a:xfrm>
          <a:custGeom>
            <a:avLst/>
            <a:gdLst/>
            <a:ahLst/>
            <a:cxnLst/>
            <a:rect l="l" t="t" r="r" b="b"/>
            <a:pathLst>
              <a:path w="7137308" h="8229600">
                <a:moveTo>
                  <a:pt x="0" y="0"/>
                </a:moveTo>
                <a:lnTo>
                  <a:pt x="7137308" y="0"/>
                </a:lnTo>
                <a:lnTo>
                  <a:pt x="7137308"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529075" y="1264807"/>
            <a:ext cx="7810500" cy="8229600"/>
          </a:xfrm>
          <a:custGeom>
            <a:avLst/>
            <a:gdLst/>
            <a:ahLst/>
            <a:cxnLst/>
            <a:rect l="l" t="t" r="r" b="b"/>
            <a:pathLst>
              <a:path w="7137308" h="8229600">
                <a:moveTo>
                  <a:pt x="0" y="0"/>
                </a:moveTo>
                <a:lnTo>
                  <a:pt x="7137308" y="0"/>
                </a:lnTo>
                <a:lnTo>
                  <a:pt x="7137308"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4546333" y="-740434"/>
            <a:ext cx="5425934" cy="3119912"/>
          </a:xfrm>
          <a:custGeom>
            <a:avLst/>
            <a:gdLst/>
            <a:ahLst/>
            <a:cxnLst/>
            <a:rect l="l" t="t" r="r" b="b"/>
            <a:pathLst>
              <a:path w="5425934" h="3119912">
                <a:moveTo>
                  <a:pt x="0" y="0"/>
                </a:moveTo>
                <a:lnTo>
                  <a:pt x="5425934" y="0"/>
                </a:lnTo>
                <a:lnTo>
                  <a:pt x="5425934" y="3119912"/>
                </a:lnTo>
                <a:lnTo>
                  <a:pt x="0" y="3119912"/>
                </a:lnTo>
                <a:lnTo>
                  <a:pt x="0" y="0"/>
                </a:lnTo>
                <a:close/>
              </a:path>
            </a:pathLst>
          </a:custGeom>
          <a:blipFill>
            <a:blip r:embed="rId6"/>
            <a:stretch>
              <a:fillRect/>
            </a:stretch>
          </a:blipFill>
        </p:spPr>
      </p:sp>
      <p:sp>
        <p:nvSpPr>
          <p:cNvPr id="6" name="TextBox 6"/>
          <p:cNvSpPr txBox="1"/>
          <p:nvPr/>
        </p:nvSpPr>
        <p:spPr>
          <a:xfrm>
            <a:off x="3657599" y="1985969"/>
            <a:ext cx="3548669" cy="1661993"/>
          </a:xfrm>
          <a:prstGeom prst="rect">
            <a:avLst/>
          </a:prstGeom>
        </p:spPr>
        <p:txBody>
          <a:bodyPr wrap="square" lIns="0" tIns="0" rIns="0" bIns="0" rtlCol="0" anchor="t">
            <a:spAutoFit/>
          </a:bodyPr>
          <a:lstStyle/>
          <a:p>
            <a:pPr algn="ctr"/>
            <a:r>
              <a:rPr lang="en-US" sz="5400" b="1">
                <a:latin typeface="Times New Roman" panose="02020603050405020304" pitchFamily="18" charset="0"/>
                <a:cs typeface="Times New Roman" panose="02020603050405020304" pitchFamily="18" charset="0"/>
              </a:rPr>
              <a:t>Các tác phẩm chính</a:t>
            </a:r>
            <a:endParaRPr lang="en-US" sz="5400" b="1">
              <a:solidFill>
                <a:srgbClr val="191A1A"/>
              </a:solidFill>
              <a:latin typeface="Times New Roman" panose="02020603050405020304" pitchFamily="18" charset="0"/>
              <a:ea typeface="More Sugar"/>
              <a:cs typeface="Times New Roman" panose="02020603050405020304" pitchFamily="18" charset="0"/>
              <a:sym typeface="More Sugar"/>
            </a:endParaRPr>
          </a:p>
        </p:txBody>
      </p:sp>
      <p:sp>
        <p:nvSpPr>
          <p:cNvPr id="7" name="TextBox 7"/>
          <p:cNvSpPr txBox="1"/>
          <p:nvPr/>
        </p:nvSpPr>
        <p:spPr>
          <a:xfrm>
            <a:off x="2938325" y="4029325"/>
            <a:ext cx="5596075" cy="4924425"/>
          </a:xfrm>
          <a:prstGeom prst="rect">
            <a:avLst/>
          </a:prstGeom>
        </p:spPr>
        <p:txBody>
          <a:bodyPr wrap="square" lIns="0" tIns="0" rIns="0" bIns="0" rtlCol="0" anchor="t">
            <a:spAutoFit/>
          </a:bodyPr>
          <a:lstStyle/>
          <a:p>
            <a:pPr algn="just"/>
            <a:r>
              <a:rPr lang="vi-VN" sz="4000" smtClean="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Mọi </a:t>
            </a:r>
            <a:r>
              <a:rPr lang="en-US" sz="4000">
                <a:latin typeface="Times New Roman" panose="02020603050405020304" pitchFamily="18" charset="0"/>
                <a:cs typeface="Times New Roman" panose="02020603050405020304" pitchFamily="18" charset="0"/>
              </a:rPr>
              <a:t>linh hồn đều được đưa tiễn (1991)</a:t>
            </a:r>
            <a:endParaRPr lang="en-GB" sz="4000">
              <a:latin typeface="Times New Roman" panose="02020603050405020304" pitchFamily="18" charset="0"/>
              <a:cs typeface="Times New Roman" panose="02020603050405020304" pitchFamily="18" charset="0"/>
            </a:endParaRPr>
          </a:p>
          <a:p>
            <a:pPr algn="just"/>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Vẫn phải tin vào những giọt nước mắt (1995)</a:t>
            </a:r>
            <a:endParaRPr lang="en-GB" sz="4000">
              <a:latin typeface="Times New Roman" panose="02020603050405020304" pitchFamily="18" charset="0"/>
              <a:cs typeface="Times New Roman" panose="02020603050405020304" pitchFamily="18" charset="0"/>
            </a:endParaRPr>
          </a:p>
          <a:p>
            <a:pPr algn="just"/>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Thời chưa xa, người chưa cũ (2004)</a:t>
            </a:r>
            <a:endParaRPr lang="en-GB" sz="4000">
              <a:latin typeface="Times New Roman" panose="02020603050405020304" pitchFamily="18" charset="0"/>
              <a:cs typeface="Times New Roman" panose="02020603050405020304" pitchFamily="18" charset="0"/>
            </a:endParaRPr>
          </a:p>
          <a:p>
            <a:pPr algn="just"/>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Khang khác mây thường (2004)</a:t>
            </a:r>
            <a:endParaRPr lang="en-GB" sz="4000">
              <a:latin typeface="Times New Roman" panose="02020603050405020304" pitchFamily="18" charset="0"/>
              <a:cs typeface="Times New Roman" panose="02020603050405020304" pitchFamily="18" charset="0"/>
            </a:endParaRPr>
          </a:p>
        </p:txBody>
      </p:sp>
      <p:sp>
        <p:nvSpPr>
          <p:cNvPr id="8" name="TextBox 8"/>
          <p:cNvSpPr txBox="1"/>
          <p:nvPr/>
        </p:nvSpPr>
        <p:spPr>
          <a:xfrm>
            <a:off x="11544299" y="1969295"/>
            <a:ext cx="4381447" cy="1661993"/>
          </a:xfrm>
          <a:prstGeom prst="rect">
            <a:avLst/>
          </a:prstGeom>
        </p:spPr>
        <p:txBody>
          <a:bodyPr lIns="0" tIns="0" rIns="0" bIns="0" rtlCol="0" anchor="t">
            <a:spAutoFit/>
          </a:bodyPr>
          <a:lstStyle/>
          <a:p>
            <a:pPr algn="ctr"/>
            <a:r>
              <a:rPr lang="en-US" sz="5400" b="1">
                <a:latin typeface="Times New Roman" panose="02020603050405020304" pitchFamily="18" charset="0"/>
                <a:cs typeface="Times New Roman" panose="02020603050405020304" pitchFamily="18" charset="0"/>
              </a:rPr>
              <a:t>Phong cách nghệ thuật</a:t>
            </a:r>
            <a:endParaRPr lang="en-US" sz="5400" b="1">
              <a:solidFill>
                <a:srgbClr val="191A1A"/>
              </a:solidFill>
              <a:latin typeface="Times New Roman" panose="02020603050405020304" pitchFamily="18" charset="0"/>
              <a:ea typeface="More Sugar"/>
              <a:cs typeface="Times New Roman" panose="02020603050405020304" pitchFamily="18" charset="0"/>
              <a:sym typeface="More Sugar"/>
            </a:endParaRPr>
          </a:p>
        </p:txBody>
      </p:sp>
      <p:sp>
        <p:nvSpPr>
          <p:cNvPr id="9" name="TextBox 9"/>
          <p:cNvSpPr txBox="1"/>
          <p:nvPr/>
        </p:nvSpPr>
        <p:spPr>
          <a:xfrm>
            <a:off x="11544299" y="4222960"/>
            <a:ext cx="5219701" cy="3693319"/>
          </a:xfrm>
          <a:prstGeom prst="rect">
            <a:avLst/>
          </a:prstGeom>
        </p:spPr>
        <p:txBody>
          <a:bodyPr wrap="square" lIns="0" tIns="0" rIns="0" bIns="0" rtlCol="0" anchor="t">
            <a:spAutoFit/>
          </a:bodyPr>
          <a:lstStyle/>
          <a:p>
            <a:pPr algn="just"/>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Cái tôi giàu xúc cảm, suy tư, lắng đọng.</a:t>
            </a:r>
            <a:endParaRPr lang="en-GB" sz="4000">
              <a:latin typeface="Times New Roman" panose="02020603050405020304" pitchFamily="18" charset="0"/>
              <a:cs typeface="Times New Roman" panose="02020603050405020304" pitchFamily="18" charset="0"/>
            </a:endParaRPr>
          </a:p>
          <a:p>
            <a:pPr algn="just"/>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Cái tôi nhanh nhạy cùng lăng kính quan sát tỉ mỉ, cẩn thận, thấu hiểu được tâm lí con người.</a:t>
            </a:r>
            <a:endParaRPr lang="en-GB" sz="4000">
              <a:latin typeface="Times New Roman" panose="02020603050405020304" pitchFamily="18" charset="0"/>
              <a:cs typeface="Times New Roman" panose="02020603050405020304" pitchFamily="18" charset="0"/>
            </a:endParaRPr>
          </a:p>
        </p:txBody>
      </p:sp>
      <p:sp>
        <p:nvSpPr>
          <p:cNvPr id="10" name="Freeform 10"/>
          <p:cNvSpPr/>
          <p:nvPr/>
        </p:nvSpPr>
        <p:spPr>
          <a:xfrm>
            <a:off x="-10050641" y="5143500"/>
            <a:ext cx="12978973" cy="7462909"/>
          </a:xfrm>
          <a:custGeom>
            <a:avLst/>
            <a:gdLst/>
            <a:ahLst/>
            <a:cxnLst/>
            <a:rect l="l" t="t" r="r" b="b"/>
            <a:pathLst>
              <a:path w="12978973" h="7462909">
                <a:moveTo>
                  <a:pt x="0" y="0"/>
                </a:moveTo>
                <a:lnTo>
                  <a:pt x="12978973" y="0"/>
                </a:lnTo>
                <a:lnTo>
                  <a:pt x="12978973" y="7462909"/>
                </a:lnTo>
                <a:lnTo>
                  <a:pt x="0" y="7462909"/>
                </a:lnTo>
                <a:lnTo>
                  <a:pt x="0" y="0"/>
                </a:lnTo>
                <a:close/>
              </a:path>
            </a:pathLst>
          </a:custGeom>
          <a:blipFill>
            <a:blip r:embed="rId6"/>
            <a:stretch>
              <a:fillRect/>
            </a:stretch>
          </a:blipFill>
        </p:spPr>
      </p:sp>
      <p:sp>
        <p:nvSpPr>
          <p:cNvPr id="11" name="Rectangle 10"/>
          <p:cNvSpPr/>
          <p:nvPr/>
        </p:nvSpPr>
        <p:spPr>
          <a:xfrm>
            <a:off x="5736625" y="224785"/>
            <a:ext cx="6546985" cy="1015663"/>
          </a:xfrm>
          <a:prstGeom prst="rect">
            <a:avLst/>
          </a:prstGeom>
        </p:spPr>
        <p:txBody>
          <a:bodyPr wrap="none">
            <a:spAutoFit/>
          </a:bodyPr>
          <a:lstStyle/>
          <a:p>
            <a:r>
              <a:rPr lang="en-US" sz="6000" b="1">
                <a:latin typeface="Times New Roman" panose="02020603050405020304" pitchFamily="18" charset="0"/>
                <a:ea typeface="Calibri" panose="020F0502020204030204" pitchFamily="34" charset="0"/>
                <a:cs typeface="Times New Roman" panose="02020603050405020304" pitchFamily="18" charset="0"/>
              </a:rPr>
              <a:t>Sự nghiệp sáng tác </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83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70602"/>
          </a:xfrm>
          <a:prstGeom prst="rect">
            <a:avLst/>
          </a:prstGeom>
        </p:spPr>
      </p:pic>
      <p:sp>
        <p:nvSpPr>
          <p:cNvPr id="4" name="Rectangle 3"/>
          <p:cNvSpPr/>
          <p:nvPr/>
        </p:nvSpPr>
        <p:spPr>
          <a:xfrm>
            <a:off x="3810000" y="1181100"/>
            <a:ext cx="11323934" cy="10690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Aft>
                <a:spcPts val="800"/>
              </a:spcAft>
            </a:pPr>
            <a:r>
              <a:rPr lang="en-US" sz="6000" b="1">
                <a:latin typeface="Times New Roman" panose="02020603050405020304" pitchFamily="18" charset="0"/>
                <a:ea typeface="Calibri" panose="020F0502020204030204" pitchFamily="34" charset="0"/>
                <a:cs typeface="Times New Roman" panose="02020603050405020304" pitchFamily="18" charset="0"/>
              </a:rPr>
              <a:t>2.Văn bản </a:t>
            </a:r>
            <a:r>
              <a:rPr lang="en-US" sz="6000" b="1" i="1">
                <a:latin typeface="Times New Roman" panose="02020603050405020304" pitchFamily="18" charset="0"/>
                <a:ea typeface="Calibri" panose="020F0502020204030204" pitchFamily="34" charset="0"/>
                <a:cs typeface="Times New Roman" panose="02020603050405020304" pitchFamily="18" charset="0"/>
              </a:rPr>
              <a:t>Khúc tráng ca nhà giàn</a:t>
            </a:r>
            <a:endParaRPr lang="en-GB" sz="6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59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 name="Freeform 2"/>
          <p:cNvSpPr/>
          <p:nvPr/>
        </p:nvSpPr>
        <p:spPr>
          <a:xfrm>
            <a:off x="1844342" y="2681976"/>
            <a:ext cx="3337258" cy="6576324"/>
          </a:xfrm>
          <a:custGeom>
            <a:avLst/>
            <a:gdLst/>
            <a:ahLst/>
            <a:cxnLst/>
            <a:rect l="l" t="t" r="r" b="b"/>
            <a:pathLst>
              <a:path w="4316460" h="6576324">
                <a:moveTo>
                  <a:pt x="0" y="0"/>
                </a:moveTo>
                <a:lnTo>
                  <a:pt x="4316460" y="0"/>
                </a:lnTo>
                <a:lnTo>
                  <a:pt x="4316460" y="6576324"/>
                </a:lnTo>
                <a:lnTo>
                  <a:pt x="0" y="6576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5673592" y="2681976"/>
            <a:ext cx="3736594" cy="6576324"/>
          </a:xfrm>
          <a:custGeom>
            <a:avLst/>
            <a:gdLst/>
            <a:ahLst/>
            <a:cxnLst/>
            <a:rect l="l" t="t" r="r" b="b"/>
            <a:pathLst>
              <a:path w="4316460" h="6576324">
                <a:moveTo>
                  <a:pt x="0" y="0"/>
                </a:moveTo>
                <a:lnTo>
                  <a:pt x="4316460" y="0"/>
                </a:lnTo>
                <a:lnTo>
                  <a:pt x="4316460" y="6576324"/>
                </a:lnTo>
                <a:lnTo>
                  <a:pt x="0" y="6576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902178" y="952500"/>
            <a:ext cx="6541480" cy="8991600"/>
          </a:xfrm>
          <a:custGeom>
            <a:avLst/>
            <a:gdLst/>
            <a:ahLst/>
            <a:cxnLst/>
            <a:rect l="l" t="t" r="r" b="b"/>
            <a:pathLst>
              <a:path w="4316460" h="6576324">
                <a:moveTo>
                  <a:pt x="0" y="0"/>
                </a:moveTo>
                <a:lnTo>
                  <a:pt x="4316460" y="0"/>
                </a:lnTo>
                <a:lnTo>
                  <a:pt x="4316460" y="6576324"/>
                </a:lnTo>
                <a:lnTo>
                  <a:pt x="0" y="65763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16443658" y="0"/>
            <a:ext cx="3564445" cy="7200900"/>
          </a:xfrm>
          <a:custGeom>
            <a:avLst/>
            <a:gdLst/>
            <a:ahLst/>
            <a:cxnLst/>
            <a:rect l="l" t="t" r="r" b="b"/>
            <a:pathLst>
              <a:path w="3564445" h="7200900">
                <a:moveTo>
                  <a:pt x="0" y="0"/>
                </a:moveTo>
                <a:lnTo>
                  <a:pt x="3564445" y="0"/>
                </a:lnTo>
                <a:lnTo>
                  <a:pt x="3564445" y="7200900"/>
                </a:lnTo>
                <a:lnTo>
                  <a:pt x="0" y="72009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2456810" y="3933456"/>
            <a:ext cx="1980524" cy="1231106"/>
          </a:xfrm>
          <a:prstGeom prst="rect">
            <a:avLst/>
          </a:prstGeom>
        </p:spPr>
        <p:txBody>
          <a:bodyPr wrap="square"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Thể loại</a:t>
            </a:r>
            <a:r>
              <a:rPr lang="en-US" sz="4000">
                <a:latin typeface="Times New Roman" panose="02020603050405020304" pitchFamily="18" charset="0"/>
                <a:cs typeface="Times New Roman" panose="02020603050405020304" pitchFamily="18" charset="0"/>
              </a:rPr>
              <a:t>: Phóng sự </a:t>
            </a:r>
            <a:endParaRPr lang="en-US" sz="40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0" name="TextBox 10"/>
          <p:cNvSpPr txBox="1"/>
          <p:nvPr/>
        </p:nvSpPr>
        <p:spPr>
          <a:xfrm>
            <a:off x="5963525" y="3882241"/>
            <a:ext cx="3156727" cy="4308872"/>
          </a:xfrm>
          <a:prstGeom prst="rect">
            <a:avLst/>
          </a:prstGeom>
        </p:spPr>
        <p:txBody>
          <a:bodyPr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HCST, XX</a:t>
            </a:r>
            <a:r>
              <a:rPr lang="en-US" sz="4000">
                <a:latin typeface="Times New Roman" panose="02020603050405020304" pitchFamily="18" charset="0"/>
                <a:cs typeface="Times New Roman" panose="02020603050405020304" pitchFamily="18" charset="0"/>
              </a:rPr>
              <a:t>: Sáng tác năm 2013, in trong tập </a:t>
            </a:r>
            <a:r>
              <a:rPr lang="en-US" sz="4000" b="1" i="1">
                <a:latin typeface="Times New Roman" panose="02020603050405020304" pitchFamily="18" charset="0"/>
                <a:cs typeface="Times New Roman" panose="02020603050405020304" pitchFamily="18" charset="0"/>
              </a:rPr>
              <a:t>Tuyển tập phóng sự: Những cự li thương mến</a:t>
            </a:r>
            <a:endParaRPr lang="en-US" sz="40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2" name="TextBox 12"/>
          <p:cNvSpPr txBox="1"/>
          <p:nvPr/>
        </p:nvSpPr>
        <p:spPr>
          <a:xfrm>
            <a:off x="10306073" y="1891619"/>
            <a:ext cx="5866724" cy="7386638"/>
          </a:xfrm>
          <a:prstGeom prst="rect">
            <a:avLst/>
          </a:prstGeom>
        </p:spPr>
        <p:txBody>
          <a:bodyPr wrap="square"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Nội dung văn bản</a:t>
            </a:r>
            <a:r>
              <a:rPr lang="en-US" sz="4000">
                <a:latin typeface="Times New Roman" panose="02020603050405020304" pitchFamily="18" charset="0"/>
                <a:cs typeface="Times New Roman" panose="02020603050405020304" pitchFamily="18" charset="0"/>
              </a:rPr>
              <a:t>:</a:t>
            </a:r>
            <a:r>
              <a:rPr lang="en-US" sz="4000" b="1">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V</a:t>
            </a:r>
            <a:r>
              <a:rPr lang="en-US" sz="4000" smtClean="0">
                <a:latin typeface="Times New Roman" panose="02020603050405020304" pitchFamily="18" charset="0"/>
                <a:cs typeface="Times New Roman" panose="02020603050405020304" pitchFamily="18" charset="0"/>
              </a:rPr>
              <a:t>iết </a:t>
            </a:r>
            <a:r>
              <a:rPr lang="en-US" sz="4000">
                <a:latin typeface="Times New Roman" panose="02020603050405020304" pitchFamily="18" charset="0"/>
                <a:cs typeface="Times New Roman" panose="02020603050405020304" pitchFamily="18" charset="0"/>
              </a:rPr>
              <a:t>về các thế hệ nhà giàn ở khu vực Ba Kè cùng cuộc sống gian khổ, nhiều mất mát, hy sinh của các cán bộ ở quần đảo Trường Sa. Từ đó khẳng định vai trò quan trọng của nhà giàn, ngợi ca những cán bộ chiến sĩ đã đóng góp, cống hiến để bảo vệ chủ quyền lãnh thổ và dựng xây phát triển đất nước.</a:t>
            </a:r>
            <a:endParaRPr lang="en-US" sz="4000">
              <a:solidFill>
                <a:srgbClr val="191A1A"/>
              </a:solidFill>
              <a:latin typeface="Times New Roman" panose="02020603050405020304" pitchFamily="18" charset="0"/>
              <a:ea typeface="Milk Tea Font TH"/>
              <a:cs typeface="Times New Roman" panose="02020603050405020304" pitchFamily="18" charset="0"/>
              <a:sym typeface="Milk Tea Font TH"/>
            </a:endParaRPr>
          </a:p>
        </p:txBody>
      </p:sp>
      <p:sp>
        <p:nvSpPr>
          <p:cNvPr id="13" name="Freeform 13"/>
          <p:cNvSpPr/>
          <p:nvPr/>
        </p:nvSpPr>
        <p:spPr>
          <a:xfrm flipH="1">
            <a:off x="-1720103" y="4549009"/>
            <a:ext cx="3564446" cy="7200900"/>
          </a:xfrm>
          <a:custGeom>
            <a:avLst/>
            <a:gdLst/>
            <a:ahLst/>
            <a:cxnLst/>
            <a:rect l="l" t="t" r="r" b="b"/>
            <a:pathLst>
              <a:path w="3564446" h="7200900">
                <a:moveTo>
                  <a:pt x="3564445" y="0"/>
                </a:moveTo>
                <a:lnTo>
                  <a:pt x="0" y="0"/>
                </a:lnTo>
                <a:lnTo>
                  <a:pt x="0" y="7200900"/>
                </a:lnTo>
                <a:lnTo>
                  <a:pt x="3564445" y="7200900"/>
                </a:lnTo>
                <a:lnTo>
                  <a:pt x="3564445"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22085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8" y="0"/>
            <a:ext cx="18320658" cy="10276944"/>
          </a:xfrm>
          <a:prstGeom prst="rect">
            <a:avLst/>
          </a:prstGeom>
        </p:spPr>
      </p:pic>
      <p:sp>
        <p:nvSpPr>
          <p:cNvPr id="3" name="Rectangle 2"/>
          <p:cNvSpPr/>
          <p:nvPr/>
        </p:nvSpPr>
        <p:spPr>
          <a:xfrm>
            <a:off x="5204547" y="1104900"/>
            <a:ext cx="8212505" cy="1264385"/>
          </a:xfrm>
          <a:prstGeom prst="rect">
            <a:avLst/>
          </a:prstGeom>
        </p:spPr>
        <p:txBody>
          <a:bodyPr wrap="none">
            <a:spAutoFit/>
          </a:bodyPr>
          <a:lstStyle/>
          <a:p>
            <a:pPr algn="just">
              <a:lnSpc>
                <a:spcPct val="115000"/>
              </a:lnSpc>
              <a:spcAft>
                <a:spcPts val="800"/>
              </a:spcAft>
            </a:pPr>
            <a:r>
              <a:rPr lang="en-US" sz="7200" b="1">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I</a:t>
            </a:r>
            <a:r>
              <a:rPr lang="pt-BR" sz="7200" b="1">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I</a:t>
            </a:r>
            <a:r>
              <a:rPr lang="en-US" sz="7200" b="1">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 Đọc hiểu văn bản</a:t>
            </a:r>
            <a:endParaRPr lang="en-GB" sz="7200">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32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2411</Words>
  <Application>Microsoft Office PowerPoint</Application>
  <PresentationFormat>Custom</PresentationFormat>
  <Paragraphs>171</Paragraphs>
  <Slides>35</Slides>
  <Notes>0</Notes>
  <HiddenSlides>0</HiddenSlides>
  <MMClips>18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MS Mincho</vt:lpstr>
      <vt:lpstr>Arial</vt:lpstr>
      <vt:lpstr>Calibri</vt:lpstr>
      <vt:lpstr>Calibri Light</vt:lpstr>
      <vt:lpstr>iCiel Ciaobella</vt:lpstr>
      <vt:lpstr>Milk Tea Font TH</vt:lpstr>
      <vt:lpstr>More Sugar</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FPT</cp:lastModifiedBy>
  <cp:revision>1</cp:revision>
  <dcterms:created xsi:type="dcterms:W3CDTF">2006-08-16T00:00:00Z</dcterms:created>
  <dcterms:modified xsi:type="dcterms:W3CDTF">2024-10-21T00:07:35Z</dcterms:modified>
  <dc:identifier>DAGKOUWvE0A</dc:identifier>
</cp:coreProperties>
</file>