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737" r:id="rId2"/>
    <p:sldId id="738" r:id="rId3"/>
    <p:sldId id="681" r:id="rId4"/>
    <p:sldId id="802" r:id="rId5"/>
    <p:sldId id="805" r:id="rId6"/>
    <p:sldId id="803" r:id="rId7"/>
    <p:sldId id="807" r:id="rId8"/>
    <p:sldId id="806" r:id="rId9"/>
    <p:sldId id="804" r:id="rId10"/>
    <p:sldId id="808" r:id="rId11"/>
    <p:sldId id="809" r:id="rId12"/>
    <p:sldId id="810" r:id="rId13"/>
    <p:sldId id="811" r:id="rId14"/>
    <p:sldId id="812" r:id="rId15"/>
    <p:sldId id="813" r:id="rId16"/>
    <p:sldId id="814" r:id="rId17"/>
    <p:sldId id="815" r:id="rId18"/>
    <p:sldId id="816" r:id="rId19"/>
    <p:sldId id="817" r:id="rId20"/>
    <p:sldId id="818" r:id="rId21"/>
    <p:sldId id="819" r:id="rId22"/>
    <p:sldId id="820" r:id="rId23"/>
    <p:sldId id="821" r:id="rId24"/>
    <p:sldId id="822" r:id="rId25"/>
    <p:sldId id="823" r:id="rId26"/>
    <p:sldId id="82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BC5B3-3D2C-4A3B-A0BF-591B0E2974F4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22ECD-8671-4735-9D72-0F0F2B5C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4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0345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6862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1545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449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956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2793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40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937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3726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049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9640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1346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0425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5942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74244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527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04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481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259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6581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5863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1094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4680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44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855C21-6581-4E82-AD84-1FE9EFDC7E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2916265" y="3087722"/>
            <a:ext cx="6556076" cy="98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07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10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144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430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371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002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288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71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marR="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144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43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371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002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288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98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marR="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144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43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371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002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288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30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655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45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0368162-974A-0E28-06D9-A22140CDD799}"/>
              </a:ext>
            </a:extLst>
          </p:cNvPr>
          <p:cNvGrpSpPr/>
          <p:nvPr/>
        </p:nvGrpSpPr>
        <p:grpSpPr>
          <a:xfrm>
            <a:off x="4795520" y="380632"/>
            <a:ext cx="7239529" cy="6096112"/>
            <a:chOff x="9095093" y="1073075"/>
            <a:chExt cx="14479058" cy="1219222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A1E1A35-BFC8-466A-8E56-BCB9A3EFE090}"/>
                </a:ext>
              </a:extLst>
            </p:cNvPr>
            <p:cNvGrpSpPr/>
            <p:nvPr/>
          </p:nvGrpSpPr>
          <p:grpSpPr>
            <a:xfrm>
              <a:off x="9095093" y="1073075"/>
              <a:ext cx="14479058" cy="12192224"/>
              <a:chOff x="9095093" y="1073075"/>
              <a:chExt cx="14479058" cy="12192224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BB56DDE-FBC5-9CD0-A217-38CD802230EB}"/>
                  </a:ext>
                </a:extLst>
              </p:cNvPr>
              <p:cNvGrpSpPr/>
              <p:nvPr/>
            </p:nvGrpSpPr>
            <p:grpSpPr>
              <a:xfrm>
                <a:off x="9095093" y="1073075"/>
                <a:ext cx="14479058" cy="12192224"/>
                <a:chOff x="804826" y="3448230"/>
                <a:chExt cx="14479058" cy="12192224"/>
              </a:xfrm>
            </p:grpSpPr>
            <p:sp>
              <p:nvSpPr>
                <p:cNvPr id="9" name="Right Triangle 8">
                  <a:extLst>
                    <a:ext uri="{FF2B5EF4-FFF2-40B4-BE49-F238E27FC236}">
                      <a16:creationId xmlns:a16="http://schemas.microsoft.com/office/drawing/2014/main" id="{DA405364-CBCA-BA0A-0B58-7875757C9992}"/>
                    </a:ext>
                  </a:extLst>
                </p:cNvPr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rgbClr val="4472C4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088639">
                    <a:defRPr/>
                  </a:pPr>
                  <a:endParaRPr lang="en-US" sz="2150">
                    <a:solidFill>
                      <a:prstClr val="white"/>
                    </a:solidFill>
                    <a:latin typeface="Calibri"/>
                    <a:cs typeface="Arial"/>
                    <a:sym typeface="Arial"/>
                  </a:endParaRPr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8ED253D7-A542-5280-27A4-A75A757C9757}"/>
                    </a:ext>
                  </a:extLst>
                </p:cNvPr>
                <p:cNvGrpSpPr/>
                <p:nvPr/>
              </p:nvGrpSpPr>
              <p:grpSpPr>
                <a:xfrm>
                  <a:off x="804826" y="3448230"/>
                  <a:ext cx="14479058" cy="12192224"/>
                  <a:chOff x="804826" y="3448230"/>
                  <a:chExt cx="14479058" cy="12192224"/>
                </a:xfrm>
              </p:grpSpPr>
              <p:sp>
                <p:nvSpPr>
                  <p:cNvPr id="11" name="Rounded Rectangle 11">
                    <a:extLst>
                      <a:ext uri="{FF2B5EF4-FFF2-40B4-BE49-F238E27FC236}">
                        <a16:creationId xmlns:a16="http://schemas.microsoft.com/office/drawing/2014/main" id="{9C2FA77C-E91D-023E-844F-9F8AE3494380}"/>
                      </a:ext>
                    </a:extLst>
                  </p:cNvPr>
                  <p:cNvSpPr/>
                  <p:nvPr/>
                </p:nvSpPr>
                <p:spPr>
                  <a:xfrm>
                    <a:off x="804826" y="3486542"/>
                    <a:ext cx="14479058" cy="12153912"/>
                  </a:xfrm>
                  <a:prstGeom prst="roundRect">
                    <a:avLst>
                      <a:gd name="adj" fmla="val 1026"/>
                    </a:avLst>
                  </a:prstGeom>
                  <a:solidFill>
                    <a:srgbClr val="70AD47">
                      <a:lumMod val="20000"/>
                      <a:lumOff val="80000"/>
                    </a:srgbClr>
                  </a:solidFill>
                  <a:ln w="28575" cap="flat" cmpd="sng" algn="ctr">
                    <a:solidFill>
                      <a:srgbClr val="0999C8"/>
                    </a:solidFill>
                    <a:prstDash val="solid"/>
                    <a:miter lim="800000"/>
                  </a:ln>
                  <a:effectLst/>
                </p:spPr>
                <p:txBody>
                  <a:bodyPr lIns="18000" tIns="9000" rIns="18000" bIns="9000" rtlCol="0" anchor="ctr"/>
                  <a:lstStyle/>
                  <a:p>
                    <a:pPr algn="ctr" defTabSz="1088639">
                      <a:defRPr/>
                    </a:pPr>
                    <a:endParaRPr lang="en-US" sz="230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Arial"/>
                    </a:endParaRPr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F3E73A5-2B49-9218-172C-EF6523BCE7E3}"/>
                      </a:ext>
                    </a:extLst>
                  </p:cNvPr>
                  <p:cNvSpPr txBox="1"/>
                  <p:nvPr/>
                </p:nvSpPr>
                <p:spPr>
                  <a:xfrm>
                    <a:off x="5668570" y="3448230"/>
                    <a:ext cx="4072270" cy="101566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defTabSz="1088639">
                      <a:spcBef>
                        <a:spcPct val="50000"/>
                      </a:spcBef>
                      <a:defRPr/>
                    </a:pPr>
                    <a:r>
                      <a:rPr lang="en-US" sz="2700" b="1" cap="all" dirty="0">
                        <a:ln w="0"/>
                        <a:solidFill>
                          <a:prstClr val="white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Arial"/>
                      </a:rPr>
                      <a:t>CHƯƠNG I</a:t>
                    </a:r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EFB472B-47C0-C87D-0063-1DAECC1A878F}"/>
                  </a:ext>
                </a:extLst>
              </p:cNvPr>
              <p:cNvGrpSpPr/>
              <p:nvPr/>
            </p:nvGrpSpPr>
            <p:grpSpPr>
              <a:xfrm>
                <a:off x="9106600" y="1073075"/>
                <a:ext cx="14176768" cy="2536197"/>
                <a:chOff x="9107018" y="1073075"/>
                <a:chExt cx="14176768" cy="2536197"/>
              </a:xfrm>
            </p:grpSpPr>
            <p:sp>
              <p:nvSpPr>
                <p:cNvPr id="14" name="Isosceles Triangle 13">
                  <a:extLst>
                    <a:ext uri="{FF2B5EF4-FFF2-40B4-BE49-F238E27FC236}">
                      <a16:creationId xmlns:a16="http://schemas.microsoft.com/office/drawing/2014/main" id="{79C7A4FF-CADB-677D-6C4F-C8CECFE6E2C4}"/>
                    </a:ext>
                  </a:extLst>
                </p:cNvPr>
                <p:cNvSpPr/>
                <p:nvPr/>
              </p:nvSpPr>
              <p:spPr>
                <a:xfrm>
                  <a:off x="21933047" y="1073075"/>
                  <a:ext cx="1350739" cy="698455"/>
                </a:xfrm>
                <a:prstGeom prst="triangl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>
                    <a:buClr>
                      <a:srgbClr val="000000"/>
                    </a:buClr>
                  </a:pPr>
                  <a:endParaRPr lang="en-US" sz="700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FD43A790-4761-1593-5E7F-C61E0EF6568E}"/>
                    </a:ext>
                  </a:extLst>
                </p:cNvPr>
                <p:cNvSpPr/>
                <p:nvPr/>
              </p:nvSpPr>
              <p:spPr>
                <a:xfrm>
                  <a:off x="9107018" y="1111387"/>
                  <a:ext cx="1350740" cy="698456"/>
                </a:xfrm>
                <a:prstGeom prst="triangl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>
                    <a:buClr>
                      <a:srgbClr val="000000"/>
                    </a:buClr>
                  </a:pPr>
                  <a:endParaRPr lang="en-US" sz="700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6" name="Round Same Side Corner Rectangle 15">
                  <a:extLst>
                    <a:ext uri="{FF2B5EF4-FFF2-40B4-BE49-F238E27FC236}">
                      <a16:creationId xmlns:a16="http://schemas.microsoft.com/office/drawing/2014/main" id="{65BE2761-C815-58A4-1E48-C1E58E62963D}"/>
                    </a:ext>
                  </a:extLst>
                </p:cNvPr>
                <p:cNvSpPr/>
                <p:nvPr/>
              </p:nvSpPr>
              <p:spPr>
                <a:xfrm flipV="1">
                  <a:off x="9789226" y="1134967"/>
                  <a:ext cx="12812352" cy="2474305"/>
                </a:xfrm>
                <a:prstGeom prst="round2SameRect">
                  <a:avLst>
                    <a:gd name="adj1" fmla="val 8963"/>
                    <a:gd name="adj2" fmla="val 0"/>
                  </a:avLst>
                </a:prstGeom>
                <a:solidFill>
                  <a:schemeClr val="accent5">
                    <a:lumMod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088639">
                    <a:defRPr/>
                  </a:pPr>
                  <a:endParaRPr lang="en-US" sz="2150">
                    <a:solidFill>
                      <a:prstClr val="white"/>
                    </a:solidFill>
                    <a:latin typeface="Calibri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740EC7-49C8-CC33-EDD9-95A8C0C1C158}"/>
                </a:ext>
              </a:extLst>
            </p:cNvPr>
            <p:cNvSpPr txBox="1"/>
            <p:nvPr/>
          </p:nvSpPr>
          <p:spPr>
            <a:xfrm>
              <a:off x="10050135" y="1494829"/>
              <a:ext cx="125510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2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HOẠT ĐỘNG THỰC HÀNH TRẢI NGHIỆM</a:t>
              </a:r>
            </a:p>
          </p:txBody>
        </p:sp>
      </p:grp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81BBE778-32AF-ECC8-9F64-80958E018EAE}"/>
              </a:ext>
            </a:extLst>
          </p:cNvPr>
          <p:cNvSpPr/>
          <p:nvPr/>
        </p:nvSpPr>
        <p:spPr>
          <a:xfrm flipH="1">
            <a:off x="5628203" y="536539"/>
            <a:ext cx="96689" cy="106171"/>
          </a:xfrm>
          <a:prstGeom prst="rtTriangle">
            <a:avLst/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88639">
              <a:defRPr/>
            </a:pPr>
            <a:endParaRPr lang="en-US" sz="2150">
              <a:solidFill>
                <a:prstClr val="white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00C193-F170-BA99-215B-91A131C36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240" y="1713590"/>
            <a:ext cx="6921417" cy="460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4436FA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* KHẢO SÁT VÀ VẼ ĐỒ THỊ HÀM SỐ VỚI PHẦN MỀM GEOGEBRA </a:t>
            </a:r>
          </a:p>
          <a:p>
            <a:pPr algn="just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4436FA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* VẼ VECTƠ TỔNG CỦA BA VECTƠ TRONG KHÔNG GIAN BẰNG PHẦN MỀM GEOGEBRA</a:t>
            </a:r>
          </a:p>
          <a:p>
            <a:pPr algn="just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* ĐỘ DÀI GANG TAY (GANG TAY CỦA BẠN DÀI BAO NHIÊU?)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736F35-3E80-2DB7-45C8-A6F3AAD9D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51" y="411578"/>
            <a:ext cx="4493371" cy="627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34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3" y="1128009"/>
            <a:ext cx="4912933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TÓM TẮT VÀ PHÂN TÍCH DỮ LIỆU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F2C77-2448-23C3-9AEA-DC8888DBBE89}"/>
              </a:ext>
            </a:extLst>
          </p:cNvPr>
          <p:cNvSpPr txBox="1"/>
          <p:nvPr/>
        </p:nvSpPr>
        <p:spPr>
          <a:xfrm>
            <a:off x="604356" y="1658965"/>
            <a:ext cx="322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Hoạt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3: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4357" y="2168298"/>
            <a:ext cx="11198002" cy="3441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HĐ2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gang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HS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HS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lệch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gang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HS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28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28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4357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3" y="1128009"/>
            <a:ext cx="4912933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TÓM TẮT VÀ PHÂN TÍCH DỮ LIỆU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F2C77-2448-23C3-9AEA-DC8888DBBE89}"/>
              </a:ext>
            </a:extLst>
          </p:cNvPr>
          <p:cNvSpPr txBox="1"/>
          <p:nvPr/>
        </p:nvSpPr>
        <p:spPr>
          <a:xfrm>
            <a:off x="216816" y="1658965"/>
            <a:ext cx="237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Hoạt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động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4: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922631"/>
              </p:ext>
            </p:extLst>
          </p:nvPr>
        </p:nvGraphicFramePr>
        <p:xfrm>
          <a:off x="799663" y="2578888"/>
          <a:ext cx="9910185" cy="4180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3071">
                  <a:extLst>
                    <a:ext uri="{9D8B030D-6E8A-4147-A177-3AD203B41FA5}">
                      <a16:colId xmlns:a16="http://schemas.microsoft.com/office/drawing/2014/main" val="4053818723"/>
                    </a:ext>
                  </a:extLst>
                </a:gridCol>
                <a:gridCol w="3303071">
                  <a:extLst>
                    <a:ext uri="{9D8B030D-6E8A-4147-A177-3AD203B41FA5}">
                      <a16:colId xmlns:a16="http://schemas.microsoft.com/office/drawing/2014/main" val="359797423"/>
                    </a:ext>
                  </a:extLst>
                </a:gridCol>
                <a:gridCol w="3304043">
                  <a:extLst>
                    <a:ext uri="{9D8B030D-6E8A-4147-A177-3AD203B41FA5}">
                      <a16:colId xmlns:a16="http://schemas.microsoft.com/office/drawing/2014/main" val="144334550"/>
                    </a:ext>
                  </a:extLst>
                </a:gridCol>
              </a:tblGrid>
              <a:tr h="83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Chiều</a:t>
                      </a: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1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dài</a:t>
                      </a: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gang </a:t>
                      </a:r>
                      <a:r>
                        <a:rPr lang="en-US" sz="21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tay</a:t>
                      </a: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(cm)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HS </a:t>
                      </a:r>
                      <a:r>
                        <a:rPr lang="en-US" sz="21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nữ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HS </a:t>
                      </a:r>
                      <a:r>
                        <a:rPr lang="en-US" sz="21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nam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430229"/>
                  </a:ext>
                </a:extLst>
              </a:tr>
              <a:tr h="4180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[16; 17)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21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21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0304516"/>
                  </a:ext>
                </a:extLst>
              </a:tr>
              <a:tr h="4180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[17; 18)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21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21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884006"/>
                  </a:ext>
                </a:extLst>
              </a:tr>
              <a:tr h="4180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[18; 19)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en-US" sz="21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21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5647435"/>
                  </a:ext>
                </a:extLst>
              </a:tr>
              <a:tr h="4180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[19; 20)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en-US" sz="21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148730"/>
                  </a:ext>
                </a:extLst>
              </a:tr>
              <a:tr h="4180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[20; 21)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21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8409269"/>
                  </a:ext>
                </a:extLst>
              </a:tr>
              <a:tr h="4180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[21; 22)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21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4225730"/>
                  </a:ext>
                </a:extLst>
              </a:tr>
              <a:tr h="4180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[22; 23)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657838"/>
                  </a:ext>
                </a:extLst>
              </a:tr>
              <a:tr h="4180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[23; 24)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21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2125418"/>
                  </a:ext>
                </a:extLst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441190" y="1685496"/>
            <a:ext cx="910698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HĐ3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10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3" y="1128009"/>
            <a:ext cx="4912933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TÓM TẮT VÀ PHÂN TÍCH DỮ LIỆU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F2C77-2448-23C3-9AEA-DC8888DBBE89}"/>
              </a:ext>
            </a:extLst>
          </p:cNvPr>
          <p:cNvSpPr txBox="1"/>
          <p:nvPr/>
        </p:nvSpPr>
        <p:spPr>
          <a:xfrm>
            <a:off x="604357" y="1658965"/>
            <a:ext cx="198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Trả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33148"/>
              </p:ext>
            </p:extLst>
          </p:nvPr>
        </p:nvGraphicFramePr>
        <p:xfrm>
          <a:off x="1593127" y="2464797"/>
          <a:ext cx="8889478" cy="4313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4739">
                  <a:extLst>
                    <a:ext uri="{9D8B030D-6E8A-4147-A177-3AD203B41FA5}">
                      <a16:colId xmlns:a16="http://schemas.microsoft.com/office/drawing/2014/main" val="4053818723"/>
                    </a:ext>
                  </a:extLst>
                </a:gridCol>
                <a:gridCol w="4444739">
                  <a:extLst>
                    <a:ext uri="{9D8B030D-6E8A-4147-A177-3AD203B41FA5}">
                      <a16:colId xmlns:a16="http://schemas.microsoft.com/office/drawing/2014/main" val="359797423"/>
                    </a:ext>
                  </a:extLst>
                </a:gridCol>
              </a:tblGrid>
              <a:tr h="862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Chiều</a:t>
                      </a: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1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dài</a:t>
                      </a: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gang </a:t>
                      </a:r>
                      <a:r>
                        <a:rPr lang="en-US" sz="21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tay</a:t>
                      </a: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(cm)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HS </a:t>
                      </a:r>
                      <a:r>
                        <a:rPr lang="en-US" sz="21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nữ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430229"/>
                  </a:ext>
                </a:extLst>
              </a:tr>
              <a:tr h="431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[16; 17)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21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0304516"/>
                  </a:ext>
                </a:extLst>
              </a:tr>
              <a:tr h="431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[17; 18)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884006"/>
                  </a:ext>
                </a:extLst>
              </a:tr>
              <a:tr h="431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[18; 19)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en-US" sz="21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5647435"/>
                  </a:ext>
                </a:extLst>
              </a:tr>
              <a:tr h="431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[19; 20)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148730"/>
                  </a:ext>
                </a:extLst>
              </a:tr>
              <a:tr h="431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[20; 21)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8409269"/>
                  </a:ext>
                </a:extLst>
              </a:tr>
              <a:tr h="431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[21; 22)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4225730"/>
                  </a:ext>
                </a:extLst>
              </a:tr>
              <a:tr h="431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[22; 23)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657838"/>
                  </a:ext>
                </a:extLst>
              </a:tr>
              <a:tr h="431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[23; 24)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2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212541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934458" y="1670233"/>
            <a:ext cx="8455742" cy="847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lang="en-US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lang="en-US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gang </a:t>
            </a:r>
            <a:r>
              <a:rPr lang="en-US" sz="24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HS </a:t>
            </a:r>
            <a:r>
              <a:rPr lang="en-US" sz="2400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endParaRPr lang="en-US" sz="2400" b="1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60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3" y="1128009"/>
            <a:ext cx="4912933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TÓM TẮT VÀ PHÂN TÍCH DỮ LIỆU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F2C77-2448-23C3-9AEA-DC8888DBBE89}"/>
              </a:ext>
            </a:extLst>
          </p:cNvPr>
          <p:cNvSpPr txBox="1"/>
          <p:nvPr/>
        </p:nvSpPr>
        <p:spPr>
          <a:xfrm>
            <a:off x="5240084" y="1592918"/>
            <a:ext cx="198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Trả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469080"/>
              </p:ext>
            </p:extLst>
          </p:nvPr>
        </p:nvGraphicFramePr>
        <p:xfrm>
          <a:off x="352810" y="3099753"/>
          <a:ext cx="8906016" cy="2965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3008">
                  <a:extLst>
                    <a:ext uri="{9D8B030D-6E8A-4147-A177-3AD203B41FA5}">
                      <a16:colId xmlns:a16="http://schemas.microsoft.com/office/drawing/2014/main" val="1241390230"/>
                    </a:ext>
                  </a:extLst>
                </a:gridCol>
                <a:gridCol w="4453008">
                  <a:extLst>
                    <a:ext uri="{9D8B030D-6E8A-4147-A177-3AD203B41FA5}">
                      <a16:colId xmlns:a16="http://schemas.microsoft.com/office/drawing/2014/main" val="459017706"/>
                    </a:ext>
                  </a:extLst>
                </a:gridCol>
              </a:tblGrid>
              <a:tr h="390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Chiều</a:t>
                      </a: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dài</a:t>
                      </a: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gang </a:t>
                      </a:r>
                      <a:r>
                        <a:rPr lang="en-US" sz="24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tay</a:t>
                      </a: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(cm)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HS </a:t>
                      </a:r>
                      <a:r>
                        <a:rPr lang="en-US" sz="24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nữ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700397"/>
                  </a:ext>
                </a:extLst>
              </a:tr>
              <a:tr h="429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16,5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24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3714860"/>
                  </a:ext>
                </a:extLst>
              </a:tr>
              <a:tr h="429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17,5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9163015"/>
                  </a:ext>
                </a:extLst>
              </a:tr>
              <a:tr h="429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18,5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9548550"/>
                  </a:ext>
                </a:extLst>
              </a:tr>
              <a:tr h="429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19,5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672129"/>
                  </a:ext>
                </a:extLst>
              </a:tr>
              <a:tr h="429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20,5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387311"/>
                  </a:ext>
                </a:extLst>
              </a:tr>
              <a:tr h="429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21,5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7109181"/>
                  </a:ext>
                </a:extLst>
              </a:tr>
            </a:tbl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5904" y="1991759"/>
            <a:ext cx="11809619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mút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99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3" y="1128009"/>
            <a:ext cx="4912933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TÓM TẮT VÀ PHÂN TÍCH DỮ LIỆU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F2C77-2448-23C3-9AEA-DC8888DBBE89}"/>
              </a:ext>
            </a:extLst>
          </p:cNvPr>
          <p:cNvSpPr txBox="1"/>
          <p:nvPr/>
        </p:nvSpPr>
        <p:spPr>
          <a:xfrm>
            <a:off x="5600563" y="1456510"/>
            <a:ext cx="198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Trả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 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33862" y="2007944"/>
            <a:ext cx="11582017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Casio 580vnx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menu + 6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1" name="Hình ảnh 1" descr="Ảnh có chứa văn bản, Phông chữ, ảnh chụp màn hình, số&#10;&#10;Mô tả được tạo tự độ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97" y="3006664"/>
            <a:ext cx="7273851" cy="361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8410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15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3" y="1128009"/>
            <a:ext cx="4912933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TÓM TẮT VÀ PHÂN TÍCH DỮ LIỆU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8410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147" name="Picture 3" descr="Ảnh có chứa ảnh chụp màn hình, Hình chữ nhật, biểu đồ, hàng&#10;&#10;Mô tả được tạo tự độ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84" y="2177449"/>
            <a:ext cx="5491643" cy="14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Ảnh có chứa văn bản, Phông chữ, ảnh chụp màn hình, số&#10;&#10;Mô tả được tạo tự độ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61" y="4544615"/>
            <a:ext cx="3089149" cy="178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Hình ảnh 1" descr="Ảnh có chứa văn bản, Phông chữ, ảnh chụp màn hình, số&#10;&#10;Mô tả được tạo tự độ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89" y="4581832"/>
            <a:ext cx="3205379" cy="171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04357" y="1688227"/>
            <a:ext cx="7742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25945" y="3686900"/>
            <a:ext cx="12018034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shift + menu + con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trỏ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53648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32659" y="6274872"/>
            <a:ext cx="9361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Ta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287540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3" y="1128009"/>
            <a:ext cx="4912933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TÓM TẮT VÀ PHÂN TÍCH DỮ LIỆU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8410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53648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29896" y="1707352"/>
            <a:ext cx="1005595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69" name="Hình ảnh 1" descr="Ảnh có chứa văn bản, ảnh chụp màn hình, số, Phông chữ&#10;&#10;Mô tả được tạo tự độ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481" y="2259585"/>
            <a:ext cx="3500284" cy="194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73626" y="37982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29896" y="4325584"/>
            <a:ext cx="99726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5.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OPTN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2" name="Hình ảnh 1" descr="Ảnh có chứa văn bản, Phông chữ, ảnh chụp màn hình, số&#10;&#10;Mô tả được tạo tự độ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10" y="4841062"/>
            <a:ext cx="3505855" cy="168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62108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10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3" y="1128009"/>
            <a:ext cx="4912933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TÓM TẮT VÀ PHÂN TÍCH DỮ LIỆU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8410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53648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73626" y="37982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62108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69327" y="1670725"/>
            <a:ext cx="125261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lệch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3" name="Hình ảnh 1" descr="Ảnh có chứa văn bản, Phông chữ, màu trắng, thiết kế&#10;&#10;Mô tả được tạo tự độ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18" y="2794108"/>
            <a:ext cx="6813754" cy="313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71718" y="39648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1165" y="6020743"/>
            <a:ext cx="10742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85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3" y="1128009"/>
            <a:ext cx="8233351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lang="en-US" sz="2100" b="1" kern="0" noProof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SỬ DỤNG PHẦN MỀM EXCEL ĐỂ PHÂN TÍCH DỮ LIỆU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4436F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F2C77-2448-23C3-9AEA-DC8888DBBE89}"/>
              </a:ext>
            </a:extLst>
          </p:cNvPr>
          <p:cNvSpPr txBox="1"/>
          <p:nvPr/>
        </p:nvSpPr>
        <p:spPr>
          <a:xfrm>
            <a:off x="242244" y="1713426"/>
            <a:ext cx="229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400" b="1" i="1" kern="0" noProof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Hoạt</a:t>
            </a:r>
            <a:r>
              <a:rPr lang="en-US" sz="2400" b="1" i="1" kern="0" noProof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400" b="1" i="1" kern="0" noProof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động</a:t>
            </a:r>
            <a:r>
              <a:rPr lang="en-US" sz="2400" b="1" i="1" kern="0" noProof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8410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53648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73626" y="37982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62108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71718" y="39648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406835"/>
              </p:ext>
            </p:extLst>
          </p:nvPr>
        </p:nvGraphicFramePr>
        <p:xfrm>
          <a:off x="2158738" y="2709331"/>
          <a:ext cx="8043754" cy="4077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1877">
                  <a:extLst>
                    <a:ext uri="{9D8B030D-6E8A-4147-A177-3AD203B41FA5}">
                      <a16:colId xmlns:a16="http://schemas.microsoft.com/office/drawing/2014/main" val="2686583480"/>
                    </a:ext>
                  </a:extLst>
                </a:gridCol>
                <a:gridCol w="4021877">
                  <a:extLst>
                    <a:ext uri="{9D8B030D-6E8A-4147-A177-3AD203B41FA5}">
                      <a16:colId xmlns:a16="http://schemas.microsoft.com/office/drawing/2014/main" val="1022348821"/>
                    </a:ext>
                  </a:extLst>
                </a:gridCol>
              </a:tblGrid>
              <a:tr h="847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Chiều</a:t>
                      </a: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dài</a:t>
                      </a: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gang </a:t>
                      </a:r>
                      <a:r>
                        <a:rPr lang="en-US" sz="24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tay</a:t>
                      </a: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(cm)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HS </a:t>
                      </a:r>
                      <a:r>
                        <a:rPr lang="en-US" sz="24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nữ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68444"/>
                  </a:ext>
                </a:extLst>
              </a:tr>
              <a:tr h="403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[16; 17)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24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171949"/>
                  </a:ext>
                </a:extLst>
              </a:tr>
              <a:tr h="403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[17; 18)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6652073"/>
                  </a:ext>
                </a:extLst>
              </a:tr>
              <a:tr h="403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[18; 19)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9784607"/>
                  </a:ext>
                </a:extLst>
              </a:tr>
              <a:tr h="403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[19; 20)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6009830"/>
                  </a:ext>
                </a:extLst>
              </a:tr>
              <a:tr h="403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[20; 21)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5619375"/>
                  </a:ext>
                </a:extLst>
              </a:tr>
              <a:tr h="403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[21; 22)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4759187"/>
                  </a:ext>
                </a:extLst>
              </a:tr>
              <a:tr h="403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[22; 23)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613483"/>
                  </a:ext>
                </a:extLst>
              </a:tr>
              <a:tr h="403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[23; 24)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873404"/>
                  </a:ext>
                </a:extLst>
              </a:tr>
            </a:tbl>
          </a:graphicData>
        </a:graphic>
      </p:graphicFrame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533129" y="1698408"/>
            <a:ext cx="8826169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mềm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excel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HĐ4,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gang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HS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75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3" y="1128009"/>
            <a:ext cx="8233351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SỬ DỤNG PHẦN MỀM EXCEL ĐỂ PHÂN TÍCH DỮ LIỆU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F2C77-2448-23C3-9AEA-DC8888DBBE89}"/>
              </a:ext>
            </a:extLst>
          </p:cNvPr>
          <p:cNvSpPr txBox="1"/>
          <p:nvPr/>
        </p:nvSpPr>
        <p:spPr>
          <a:xfrm>
            <a:off x="0" y="1697583"/>
            <a:ext cx="255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Hoạt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động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8410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53648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73626" y="37982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62108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71718" y="39648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90847" y="1707493"/>
            <a:ext cx="101537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mút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mút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(file excel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383237"/>
              </p:ext>
            </p:extLst>
          </p:nvPr>
        </p:nvGraphicFramePr>
        <p:xfrm>
          <a:off x="132659" y="2890684"/>
          <a:ext cx="11952504" cy="3967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288086" imgH="1988679" progId="Excel.Sheet.12">
                  <p:embed/>
                </p:oleObj>
              </mc:Choice>
              <mc:Fallback>
                <p:oleObj r:id="rId4" imgW="5288086" imgH="1988679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59" y="2890684"/>
                        <a:ext cx="11952504" cy="39673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0380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30"/>
          <p:cNvGrpSpPr/>
          <p:nvPr/>
        </p:nvGrpSpPr>
        <p:grpSpPr>
          <a:xfrm>
            <a:off x="1821252" y="648758"/>
            <a:ext cx="9615639" cy="1124213"/>
            <a:chOff x="1451310" y="464850"/>
            <a:chExt cx="9231213" cy="1099091"/>
          </a:xfrm>
        </p:grpSpPr>
        <p:grpSp>
          <p:nvGrpSpPr>
            <p:cNvPr id="166" name="Google Shape;166;p30"/>
            <p:cNvGrpSpPr/>
            <p:nvPr/>
          </p:nvGrpSpPr>
          <p:grpSpPr>
            <a:xfrm>
              <a:off x="1451310" y="464850"/>
              <a:ext cx="9231213" cy="1099091"/>
              <a:chOff x="12515" y="157161"/>
              <a:chExt cx="6473258" cy="1287478"/>
            </a:xfrm>
          </p:grpSpPr>
          <p:pic>
            <p:nvPicPr>
              <p:cNvPr id="167" name="Google Shape;167;p3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2515" y="157161"/>
                <a:ext cx="6473258" cy="128747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8" name="Google Shape;168;p30"/>
              <p:cNvSpPr txBox="1"/>
              <p:nvPr/>
            </p:nvSpPr>
            <p:spPr>
              <a:xfrm>
                <a:off x="315641" y="157162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169" name="Google Shape;169;p30"/>
            <p:cNvSpPr txBox="1"/>
            <p:nvPr/>
          </p:nvSpPr>
          <p:spPr>
            <a:xfrm>
              <a:off x="3177016" y="548305"/>
              <a:ext cx="5884205" cy="406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176" name="Google Shape;176;p30"/>
          <p:cNvGrpSpPr/>
          <p:nvPr/>
        </p:nvGrpSpPr>
        <p:grpSpPr>
          <a:xfrm>
            <a:off x="384465" y="3051804"/>
            <a:ext cx="2873573" cy="1263023"/>
            <a:chOff x="-792300" y="5755317"/>
            <a:chExt cx="8662671" cy="3167763"/>
          </a:xfrm>
        </p:grpSpPr>
        <p:sp>
          <p:nvSpPr>
            <p:cNvPr id="177" name="Google Shape;177;p30"/>
            <p:cNvSpPr/>
            <p:nvPr/>
          </p:nvSpPr>
          <p:spPr>
            <a:xfrm flipH="1">
              <a:off x="979598" y="5755317"/>
              <a:ext cx="6890773" cy="3144491"/>
            </a:xfrm>
            <a:prstGeom prst="flowChartDisplay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endParaRPr sz="21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0"/>
            <p:cNvSpPr/>
            <p:nvPr/>
          </p:nvSpPr>
          <p:spPr>
            <a:xfrm flipH="1">
              <a:off x="-39912" y="5762807"/>
              <a:ext cx="7324972" cy="3144492"/>
            </a:xfrm>
            <a:prstGeom prst="flowChartDisplay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endParaRPr sz="21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0"/>
            <p:cNvSpPr/>
            <p:nvPr/>
          </p:nvSpPr>
          <p:spPr>
            <a:xfrm flipH="1">
              <a:off x="-792300" y="5778588"/>
              <a:ext cx="7492051" cy="3144492"/>
            </a:xfrm>
            <a:prstGeom prst="flowChartDisplay">
              <a:avLst/>
            </a:prstGeom>
            <a:solidFill>
              <a:srgbClr val="4436FA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endParaRPr sz="21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30"/>
          <p:cNvSpPr txBox="1"/>
          <p:nvPr/>
        </p:nvSpPr>
        <p:spPr>
          <a:xfrm>
            <a:off x="747443" y="3402805"/>
            <a:ext cx="1859517" cy="50781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en-US" sz="3000" b="1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NỘI DUNG </a:t>
            </a:r>
            <a:endParaRPr sz="3000" b="1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0906D6-4555-F734-E5FB-7EDDE23625C1}"/>
              </a:ext>
            </a:extLst>
          </p:cNvPr>
          <p:cNvGrpSpPr/>
          <p:nvPr/>
        </p:nvGrpSpPr>
        <p:grpSpPr>
          <a:xfrm>
            <a:off x="3202585" y="2001472"/>
            <a:ext cx="8621004" cy="1571358"/>
            <a:chOff x="6497221" y="3421491"/>
            <a:chExt cx="17242007" cy="314271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7FE823A-F838-2E41-8358-05D4FE6855D8}"/>
                </a:ext>
              </a:extLst>
            </p:cNvPr>
            <p:cNvGrpSpPr/>
            <p:nvPr/>
          </p:nvGrpSpPr>
          <p:grpSpPr>
            <a:xfrm>
              <a:off x="8780056" y="3421491"/>
              <a:ext cx="14959172" cy="1351720"/>
              <a:chOff x="8780056" y="3421491"/>
              <a:chExt cx="14959172" cy="1351720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50E2C9AC-67D3-1C37-2758-EED9005EBD67}"/>
                  </a:ext>
                </a:extLst>
              </p:cNvPr>
              <p:cNvSpPr/>
              <p:nvPr/>
            </p:nvSpPr>
            <p:spPr>
              <a:xfrm>
                <a:off x="10188182" y="3512466"/>
                <a:ext cx="13551046" cy="1123794"/>
              </a:xfrm>
              <a:prstGeom prst="homePlate">
                <a:avLst>
                  <a:gd name="adj" fmla="val 3672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>
                  <a:buClr>
                    <a:srgbClr val="000000"/>
                  </a:buClr>
                </a:pPr>
                <a:r>
                  <a:rPr lang="en-US" sz="2400" b="1" kern="0" dirty="0">
                    <a:solidFill>
                      <a:srgbClr val="4436FA"/>
                    </a:solidFill>
                    <a:latin typeface="Arial"/>
                    <a:sym typeface="Arial"/>
                  </a:rPr>
                  <a:t> </a:t>
                </a:r>
                <a:r>
                  <a:rPr lang="en-US" sz="2100" b="1" kern="0" dirty="0">
                    <a:solidFill>
                      <a:srgbClr val="4436FA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THU THẬP DỮ LIỆU</a:t>
                </a:r>
              </a:p>
            </p:txBody>
          </p:sp>
          <p:sp>
            <p:nvSpPr>
              <p:cNvPr id="186" name="Google Shape;186;p30"/>
              <p:cNvSpPr/>
              <p:nvPr/>
            </p:nvSpPr>
            <p:spPr>
              <a:xfrm>
                <a:off x="8780056" y="3421491"/>
                <a:ext cx="1408126" cy="13517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/>
              <a:p>
                <a:pPr algn="ctr" defTabSz="457200">
                  <a:buClr>
                    <a:srgbClr val="000000"/>
                  </a:buClr>
                </a:pPr>
                <a:r>
                  <a:rPr lang="en-US" sz="3000" b="1" kern="0" dirty="0">
                    <a:solidFill>
                      <a:srgbClr val="0000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❶</a:t>
                </a:r>
                <a:endParaRPr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96" name="Google Shape;196;p30"/>
            <p:cNvCxnSpPr>
              <a:cxnSpLocks/>
            </p:cNvCxnSpPr>
            <p:nvPr/>
          </p:nvCxnSpPr>
          <p:spPr>
            <a:xfrm flipV="1">
              <a:off x="6497221" y="4048744"/>
              <a:ext cx="2014042" cy="2515463"/>
            </a:xfrm>
            <a:prstGeom prst="straightConnector1">
              <a:avLst/>
            </a:prstGeom>
            <a:noFill/>
            <a:ln w="76200" cap="flat" cmpd="sng">
              <a:solidFill>
                <a:srgbClr val="4436FA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874974-2705-4EB4-5B40-D4087A4E67D5}"/>
              </a:ext>
            </a:extLst>
          </p:cNvPr>
          <p:cNvGrpSpPr/>
          <p:nvPr/>
        </p:nvGrpSpPr>
        <p:grpSpPr>
          <a:xfrm>
            <a:off x="3241012" y="3225378"/>
            <a:ext cx="8517873" cy="889581"/>
            <a:chOff x="6577852" y="5154726"/>
            <a:chExt cx="17035746" cy="177916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39B6A69-43B0-2FC8-2B61-D8CB1C2C3E19}"/>
                </a:ext>
              </a:extLst>
            </p:cNvPr>
            <p:cNvGrpSpPr/>
            <p:nvPr/>
          </p:nvGrpSpPr>
          <p:grpSpPr>
            <a:xfrm>
              <a:off x="8663663" y="5154726"/>
              <a:ext cx="14949935" cy="1779161"/>
              <a:chOff x="8663663" y="5154726"/>
              <a:chExt cx="14949935" cy="1779161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E1FF3C96-FAAE-B494-C5C7-BD5639C8C51E}"/>
                  </a:ext>
                </a:extLst>
              </p:cNvPr>
              <p:cNvSpPr/>
              <p:nvPr/>
            </p:nvSpPr>
            <p:spPr>
              <a:xfrm>
                <a:off x="10062552" y="5154726"/>
                <a:ext cx="13551046" cy="1779161"/>
              </a:xfrm>
              <a:prstGeom prst="homePlate">
                <a:avLst>
                  <a:gd name="adj" fmla="val 3672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spcAft>
                    <a:spcPts val="600"/>
                  </a:spcAft>
                  <a:buClr>
                    <a:srgbClr val="000000"/>
                  </a:buClr>
                </a:pPr>
                <a:r>
                  <a:rPr lang="en-US" sz="2100" b="1" kern="0" dirty="0">
                    <a:solidFill>
                      <a:srgbClr val="4436FA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TÓM TẮT VÀ PHÂN TÍCH DỮ LIỆU</a:t>
                </a:r>
              </a:p>
            </p:txBody>
          </p:sp>
          <p:sp>
            <p:nvSpPr>
              <p:cNvPr id="183" name="Google Shape;183;p30"/>
              <p:cNvSpPr/>
              <p:nvPr/>
            </p:nvSpPr>
            <p:spPr>
              <a:xfrm>
                <a:off x="8663663" y="5234302"/>
                <a:ext cx="1408126" cy="13517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/>
              <a:p>
                <a:pPr algn="ctr" defTabSz="457200">
                  <a:buClr>
                    <a:srgbClr val="000000"/>
                  </a:buClr>
                </a:pPr>
                <a:r>
                  <a:rPr lang="en-US" sz="3000" b="1" kern="0" dirty="0">
                    <a:solidFill>
                      <a:srgbClr val="0000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❷</a:t>
                </a:r>
                <a:endParaRPr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97" name="Google Shape;197;p30"/>
            <p:cNvCxnSpPr>
              <a:cxnSpLocks/>
            </p:cNvCxnSpPr>
            <p:nvPr/>
          </p:nvCxnSpPr>
          <p:spPr>
            <a:xfrm>
              <a:off x="6577852" y="6077944"/>
              <a:ext cx="1969816" cy="0"/>
            </a:xfrm>
            <a:prstGeom prst="straightConnector1">
              <a:avLst/>
            </a:prstGeom>
            <a:noFill/>
            <a:ln w="76200" cap="flat" cmpd="sng">
              <a:solidFill>
                <a:srgbClr val="4436FA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9E4C48-D771-D2A4-3EAD-DC0215941B4A}"/>
              </a:ext>
            </a:extLst>
          </p:cNvPr>
          <p:cNvGrpSpPr/>
          <p:nvPr/>
        </p:nvGrpSpPr>
        <p:grpSpPr>
          <a:xfrm>
            <a:off x="3241012" y="3740612"/>
            <a:ext cx="8593507" cy="2509446"/>
            <a:chOff x="6311395" y="4949106"/>
            <a:chExt cx="17187013" cy="343548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0A3250F-5054-E81A-8A61-8DC919D99B1B}"/>
                </a:ext>
              </a:extLst>
            </p:cNvPr>
            <p:cNvGrpSpPr/>
            <p:nvPr/>
          </p:nvGrpSpPr>
          <p:grpSpPr>
            <a:xfrm>
              <a:off x="8539236" y="6823027"/>
              <a:ext cx="14959172" cy="1561564"/>
              <a:chOff x="8539236" y="6823027"/>
              <a:chExt cx="14959172" cy="1561564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88A90F4D-FF73-DCA0-8596-F4AC987E8975}"/>
                  </a:ext>
                </a:extLst>
              </p:cNvPr>
              <p:cNvSpPr/>
              <p:nvPr/>
            </p:nvSpPr>
            <p:spPr>
              <a:xfrm>
                <a:off x="9947362" y="6823027"/>
                <a:ext cx="13551046" cy="1453896"/>
              </a:xfrm>
              <a:prstGeom prst="homePlate">
                <a:avLst>
                  <a:gd name="adj" fmla="val 3672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>
                  <a:buClr>
                    <a:srgbClr val="000000"/>
                  </a:buClr>
                </a:pPr>
                <a:r>
                  <a:rPr lang="en-US" sz="2400" b="1" kern="0" dirty="0">
                    <a:solidFill>
                      <a:srgbClr val="4436FA"/>
                    </a:solidFill>
                    <a:latin typeface="Arial"/>
                    <a:sym typeface="Arial"/>
                  </a:rPr>
                  <a:t>  </a:t>
                </a:r>
                <a:endParaRPr lang="en-US" sz="2100" b="1" kern="0" dirty="0">
                  <a:solidFill>
                    <a:srgbClr val="4436F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89" name="Google Shape;189;p30"/>
              <p:cNvSpPr/>
              <p:nvPr/>
            </p:nvSpPr>
            <p:spPr>
              <a:xfrm>
                <a:off x="8539236" y="7032871"/>
                <a:ext cx="1408126" cy="13517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/>
              <a:p>
                <a:pPr algn="ctr" defTabSz="457200">
                  <a:buClr>
                    <a:srgbClr val="000000"/>
                  </a:buClr>
                </a:pPr>
                <a:r>
                  <a:rPr lang="en-US" sz="3000" b="1" kern="0" dirty="0">
                    <a:solidFill>
                      <a:srgbClr val="0000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❸</a:t>
                </a:r>
                <a:endParaRPr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98" name="Google Shape;198;p30"/>
            <p:cNvCxnSpPr>
              <a:cxnSpLocks/>
            </p:cNvCxnSpPr>
            <p:nvPr/>
          </p:nvCxnSpPr>
          <p:spPr>
            <a:xfrm>
              <a:off x="6311395" y="4949106"/>
              <a:ext cx="2227841" cy="2402863"/>
            </a:xfrm>
            <a:prstGeom prst="straightConnector1">
              <a:avLst/>
            </a:prstGeom>
            <a:noFill/>
            <a:ln w="76200" cap="flat" cmpd="sng">
              <a:solidFill>
                <a:srgbClr val="4436FA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201" name="Google Shape;201;p30"/>
          <p:cNvGrpSpPr/>
          <p:nvPr/>
        </p:nvGrpSpPr>
        <p:grpSpPr>
          <a:xfrm>
            <a:off x="0" y="2334099"/>
            <a:ext cx="646989" cy="2543051"/>
            <a:chOff x="-2669926" y="4431471"/>
            <a:chExt cx="1871038" cy="5086102"/>
          </a:xfrm>
        </p:grpSpPr>
        <p:sp>
          <p:nvSpPr>
            <p:cNvPr id="202" name="Google Shape;202;p30"/>
            <p:cNvSpPr/>
            <p:nvPr/>
          </p:nvSpPr>
          <p:spPr>
            <a:xfrm>
              <a:off x="-1637087" y="4806788"/>
              <a:ext cx="838199" cy="4247627"/>
            </a:xfrm>
            <a:prstGeom prst="flowChartDelay">
              <a:avLst/>
            </a:prstGeom>
            <a:solidFill>
              <a:srgbClr val="BBD6EE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endParaRPr sz="21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-1928223" y="4585819"/>
              <a:ext cx="838199" cy="4823899"/>
            </a:xfrm>
            <a:prstGeom prst="flowChartDelay">
              <a:avLst/>
            </a:prstGeom>
            <a:solidFill>
              <a:srgbClr val="ACB8CA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endParaRPr sz="21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-2669926" y="4431471"/>
              <a:ext cx="1285158" cy="5086102"/>
            </a:xfrm>
            <a:prstGeom prst="flowChartDelay">
              <a:avLst/>
            </a:prstGeom>
            <a:solidFill>
              <a:srgbClr val="7B7B7B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endParaRPr sz="21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BAAC7C1-4848-C3E6-403D-B7D2041CB1F5}"/>
              </a:ext>
            </a:extLst>
          </p:cNvPr>
          <p:cNvSpPr txBox="1"/>
          <p:nvPr/>
        </p:nvSpPr>
        <p:spPr>
          <a:xfrm>
            <a:off x="3728725" y="752690"/>
            <a:ext cx="61584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2100" b="1" kern="0" dirty="0">
                <a:solidFill>
                  <a:srgbClr val="FCFFE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 </a:t>
            </a:r>
          </a:p>
          <a:p>
            <a:pPr algn="ctr" defTabSz="457200">
              <a:buClr>
                <a:srgbClr val="000000"/>
              </a:buClr>
            </a:pPr>
            <a:r>
              <a:rPr lang="en-US" sz="2100" b="1" kern="0" dirty="0">
                <a:solidFill>
                  <a:srgbClr val="FCFFE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lang="en-US" sz="21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40417" y="5278775"/>
            <a:ext cx="6096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buClr>
                <a:srgbClr val="000000"/>
              </a:buClr>
              <a:defRPr/>
            </a:pPr>
            <a:r>
              <a:rPr lang="en-US" sz="20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SỬ DỤNG PHẦN MỀM EXCEL ĐỂ PHÂN TÍCH DỮ </a:t>
            </a:r>
            <a:r>
              <a:rPr lang="en-US" sz="21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LIỆU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  <p:bldP spid="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3" y="1128009"/>
            <a:ext cx="8233351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SỬ DỤNG PHẦN MỀM EXCEL ĐỂ PHÂN TÍCH DỮ LIỆU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F2C77-2448-23C3-9AEA-DC8888DBBE89}"/>
              </a:ext>
            </a:extLst>
          </p:cNvPr>
          <p:cNvSpPr txBox="1"/>
          <p:nvPr/>
        </p:nvSpPr>
        <p:spPr>
          <a:xfrm>
            <a:off x="0" y="1697583"/>
            <a:ext cx="226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Hoạt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động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8410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53648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73626" y="37982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62108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71718" y="39648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150012" y="1693554"/>
            <a:ext cx="104935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084399"/>
              </p:ext>
            </p:extLst>
          </p:nvPr>
        </p:nvGraphicFramePr>
        <p:xfrm>
          <a:off x="132660" y="2601798"/>
          <a:ext cx="11914796" cy="4329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501622" imgH="1988679" progId="Excel.Sheet.12">
                  <p:embed/>
                </p:oleObj>
              </mc:Choice>
              <mc:Fallback>
                <p:oleObj r:id="rId4" imgW="5501622" imgH="1988679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60" y="2601798"/>
                        <a:ext cx="11914796" cy="43299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941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3" y="1128009"/>
            <a:ext cx="8233351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SỬ DỤNG PHẦN MỀM EXCEL ĐỂ PHÂN TÍCH DỮ LIỆU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F2C77-2448-23C3-9AEA-DC8888DBBE89}"/>
              </a:ext>
            </a:extLst>
          </p:cNvPr>
          <p:cNvSpPr txBox="1"/>
          <p:nvPr/>
        </p:nvSpPr>
        <p:spPr>
          <a:xfrm>
            <a:off x="-1" y="1697583"/>
            <a:ext cx="2337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Hoạt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động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8410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53648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73626" y="37982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62108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71718" y="39648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267432" y="1716741"/>
            <a:ext cx="96039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18,71.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237777"/>
              </p:ext>
            </p:extLst>
          </p:nvPr>
        </p:nvGraphicFramePr>
        <p:xfrm>
          <a:off x="132659" y="2574573"/>
          <a:ext cx="12093677" cy="4127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554901" imgH="1965771" progId="Excel.Sheet.12">
                  <p:embed/>
                </p:oleObj>
              </mc:Choice>
              <mc:Fallback>
                <p:oleObj r:id="rId4" imgW="5554901" imgH="1965771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59" y="2574573"/>
                        <a:ext cx="12093677" cy="4127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5796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3" y="1128009"/>
            <a:ext cx="8233351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SỬ DỤNG PHẦN MỀM EXCEL ĐỂ PHÂN TÍCH DỮ LIỆU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F2C77-2448-23C3-9AEA-DC8888DBBE89}"/>
              </a:ext>
            </a:extLst>
          </p:cNvPr>
          <p:cNvSpPr txBox="1"/>
          <p:nvPr/>
        </p:nvSpPr>
        <p:spPr>
          <a:xfrm>
            <a:off x="-1" y="1697583"/>
            <a:ext cx="235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Hoạt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động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8410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53648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73626" y="37982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62108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71718" y="39648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005636"/>
            <a:ext cx="118849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lệch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trừ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589398"/>
              </p:ext>
            </p:extLst>
          </p:nvPr>
        </p:nvGraphicFramePr>
        <p:xfrm>
          <a:off x="132659" y="2836633"/>
          <a:ext cx="11752326" cy="3950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516845" imgH="1760031" progId="Excel.Sheet.12">
                  <p:embed/>
                </p:oleObj>
              </mc:Choice>
              <mc:Fallback>
                <p:oleObj r:id="rId4" imgW="5516845" imgH="1760031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59" y="2836633"/>
                        <a:ext cx="11752326" cy="39506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422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3" y="1128009"/>
            <a:ext cx="8233351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SỬ DỤNG PHẦN MỀM EXCEL ĐỂ PHÂN TÍCH DỮ LIỆU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F2C77-2448-23C3-9AEA-DC8888DBBE89}"/>
              </a:ext>
            </a:extLst>
          </p:cNvPr>
          <p:cNvSpPr txBox="1"/>
          <p:nvPr/>
        </p:nvSpPr>
        <p:spPr>
          <a:xfrm>
            <a:off x="0" y="1697583"/>
            <a:ext cx="19897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Hoạt</a:t>
            </a:r>
            <a:r>
              <a:rPr kumimoji="0" lang="en-US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động</a:t>
            </a:r>
            <a:r>
              <a:rPr kumimoji="0" lang="en-US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8410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53648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73626" y="37982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62108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71718" y="39648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606" y="2108959"/>
            <a:ext cx="1077207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b="1" kern="1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5.</a:t>
            </a:r>
            <a:r>
              <a:rPr lang="vi-VN" sz="24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Lần lượt lấy tần số nhân với các bình phương vừa tạo ra ở Bước 4, rồi lấy tổng các kết quả thu được.</a:t>
            </a:r>
            <a:endParaRPr lang="en-US" sz="2400" b="1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58762" y="3254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813359"/>
              </p:ext>
            </p:extLst>
          </p:nvPr>
        </p:nvGraphicFramePr>
        <p:xfrm>
          <a:off x="373627" y="2928772"/>
          <a:ext cx="11416296" cy="3929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385366" imgH="1965771" progId="Excel.Sheet.12">
                  <p:embed/>
                </p:oleObj>
              </mc:Choice>
              <mc:Fallback>
                <p:oleObj r:id="rId4" imgW="6385366" imgH="1965771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27" y="2928772"/>
                        <a:ext cx="11416296" cy="39292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944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3" y="1128009"/>
            <a:ext cx="8233351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SỬ DỤNG PHẦN MỀM EXCEL ĐỂ PHÂN TÍCH DỮ LIỆU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F2C77-2448-23C3-9AEA-DC8888DBBE89}"/>
              </a:ext>
            </a:extLst>
          </p:cNvPr>
          <p:cNvSpPr txBox="1"/>
          <p:nvPr/>
        </p:nvSpPr>
        <p:spPr>
          <a:xfrm>
            <a:off x="0" y="1697583"/>
            <a:ext cx="242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Hoạt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động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8410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53648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73626" y="37982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62108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71718" y="39648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58762" y="3254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423544" y="1696005"/>
            <a:ext cx="624882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 6.</a:t>
            </a:r>
            <a:r>
              <a:rPr kumimoji="0" lang="vi-V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Tính phương sai, độ lệch chuẩn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519668"/>
              </p:ext>
            </p:extLst>
          </p:nvPr>
        </p:nvGraphicFramePr>
        <p:xfrm>
          <a:off x="443060" y="2226818"/>
          <a:ext cx="11349872" cy="3815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735904" imgH="2186783" progId="Excel.Sheet.12">
                  <p:embed/>
                </p:oleObj>
              </mc:Choice>
              <mc:Fallback>
                <p:oleObj r:id="rId4" imgW="6735904" imgH="2186783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60" y="2226818"/>
                        <a:ext cx="11349872" cy="38157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38962" y="6278448"/>
            <a:ext cx="12099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1,1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lệch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1,05.</a:t>
            </a:r>
          </a:p>
        </p:txBody>
      </p:sp>
    </p:spTree>
    <p:extLst>
      <p:ext uri="{BB962C8B-B14F-4D97-AF65-F5344CB8AC3E}">
        <p14:creationId xmlns:p14="http://schemas.microsoft.com/office/powerpoint/2010/main" val="672012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3" y="1128009"/>
            <a:ext cx="8233351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SỬ DỤNG PHẦN MỀM EXCEL ĐỂ PHÂN TÍCH DỮ LIỆU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F2C77-2448-23C3-9AEA-DC8888DBBE89}"/>
              </a:ext>
            </a:extLst>
          </p:cNvPr>
          <p:cNvSpPr txBox="1"/>
          <p:nvPr/>
        </p:nvSpPr>
        <p:spPr>
          <a:xfrm>
            <a:off x="0" y="1697583"/>
            <a:ext cx="226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Hoạt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động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8410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53648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73626" y="37982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62108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71718" y="39648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58762" y="3254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740188"/>
              </p:ext>
            </p:extLst>
          </p:nvPr>
        </p:nvGraphicFramePr>
        <p:xfrm>
          <a:off x="1357460" y="2746489"/>
          <a:ext cx="9832155" cy="3943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5354">
                  <a:extLst>
                    <a:ext uri="{9D8B030D-6E8A-4147-A177-3AD203B41FA5}">
                      <a16:colId xmlns:a16="http://schemas.microsoft.com/office/drawing/2014/main" val="3578897380"/>
                    </a:ext>
                  </a:extLst>
                </a:gridCol>
                <a:gridCol w="4916801">
                  <a:extLst>
                    <a:ext uri="{9D8B030D-6E8A-4147-A177-3AD203B41FA5}">
                      <a16:colId xmlns:a16="http://schemas.microsoft.com/office/drawing/2014/main" val="2784102591"/>
                    </a:ext>
                  </a:extLst>
                </a:gridCol>
              </a:tblGrid>
              <a:tr h="7886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Chiều</a:t>
                      </a: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dài</a:t>
                      </a: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gang </a:t>
                      </a:r>
                      <a:r>
                        <a:rPr lang="en-US" sz="24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tay</a:t>
                      </a: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(cm)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HS </a:t>
                      </a:r>
                      <a:r>
                        <a:rPr lang="en-US" sz="24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nam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469397"/>
                  </a:ext>
                </a:extLst>
              </a:tr>
              <a:tr h="394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[16; 17)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24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6030299"/>
                  </a:ext>
                </a:extLst>
              </a:tr>
              <a:tr h="394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[17; 18)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24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6493174"/>
                  </a:ext>
                </a:extLst>
              </a:tr>
              <a:tr h="394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[18; 19)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24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9562372"/>
                  </a:ext>
                </a:extLst>
              </a:tr>
              <a:tr h="394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[19; 20)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2404503"/>
                  </a:ext>
                </a:extLst>
              </a:tr>
              <a:tr h="394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[20; 21)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1855299"/>
                  </a:ext>
                </a:extLst>
              </a:tr>
              <a:tr h="394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[21; 22)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8505709"/>
                  </a:ext>
                </a:extLst>
              </a:tr>
              <a:tr h="394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[22; 23)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9111197"/>
                  </a:ext>
                </a:extLst>
              </a:tr>
              <a:tr h="394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[23; 24)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7915094"/>
                  </a:ext>
                </a:extLst>
              </a:tr>
            </a:tbl>
          </a:graphicData>
        </a:graphic>
      </p:graphicFrame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166921" y="1698408"/>
            <a:ext cx="11012951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mềm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excel HĐ4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gang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HS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302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3" y="1128009"/>
            <a:ext cx="8233351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SỬ DỤNG PHẦN MỀM EXCEL ĐỂ PHÂN TÍCH DỮ LIỆU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F2C77-2448-23C3-9AEA-DC8888DBBE89}"/>
              </a:ext>
            </a:extLst>
          </p:cNvPr>
          <p:cNvSpPr txBox="1"/>
          <p:nvPr/>
        </p:nvSpPr>
        <p:spPr>
          <a:xfrm>
            <a:off x="0" y="1697583"/>
            <a:ext cx="226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Hoạt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động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8410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53648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73626" y="37982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62108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71718" y="39648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58762" y="3254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212675" y="1638008"/>
            <a:ext cx="99100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excel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944964"/>
              </p:ext>
            </p:extLst>
          </p:nvPr>
        </p:nvGraphicFramePr>
        <p:xfrm>
          <a:off x="511278" y="2447010"/>
          <a:ext cx="10904582" cy="422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111363" imgH="1935653" progId="Excel.Sheet.12">
                  <p:embed/>
                </p:oleObj>
              </mc:Choice>
              <mc:Fallback>
                <p:oleObj r:id="rId4" imgW="6111363" imgH="1935653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278" y="2447010"/>
                        <a:ext cx="10904582" cy="42271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13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❶</a:t>
            </a:r>
            <a:endParaRPr sz="3000" b="1" kern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2100" b="1" kern="0" dirty="0">
                <a:solidFill>
                  <a:srgbClr val="FCFFE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algn="ctr" defTabSz="457200">
              <a:buClr>
                <a:srgbClr val="000000"/>
              </a:buClr>
            </a:pPr>
            <a:r>
              <a:rPr lang="en-US" sz="2100" b="1" kern="0" dirty="0">
                <a:solidFill>
                  <a:srgbClr val="FCFFE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lang="en-US" sz="21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4" y="1128009"/>
            <a:ext cx="3223280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buClr>
                <a:srgbClr val="000000"/>
              </a:buClr>
            </a:pPr>
            <a:r>
              <a:rPr lang="en-US" sz="2400" b="1" kern="0" dirty="0">
                <a:solidFill>
                  <a:srgbClr val="4436FA"/>
                </a:solidFill>
                <a:latin typeface="Arial"/>
                <a:sym typeface="Arial"/>
              </a:rPr>
              <a:t> </a:t>
            </a:r>
            <a:r>
              <a:rPr lang="en-US" sz="21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THU THẬP DỮ LIỆU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F2C77-2448-23C3-9AEA-DC8888DBBE89}"/>
              </a:ext>
            </a:extLst>
          </p:cNvPr>
          <p:cNvSpPr txBox="1"/>
          <p:nvPr/>
        </p:nvSpPr>
        <p:spPr>
          <a:xfrm>
            <a:off x="604357" y="1658965"/>
            <a:ext cx="1883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en-US" sz="2800" b="1" i="1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sz="2800" b="1" i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toán</a:t>
            </a:r>
            <a:r>
              <a:rPr lang="en-US" sz="2800" b="1" i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 </a:t>
            </a: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2453464" y="1685758"/>
            <a:ext cx="53046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mẫu số liệu ghép nhóm: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4312791"/>
                  </p:ext>
                </p:extLst>
              </p:nvPr>
            </p:nvGraphicFramePr>
            <p:xfrm>
              <a:off x="947416" y="2561296"/>
              <a:ext cx="9167544" cy="20733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27924">
                      <a:extLst>
                        <a:ext uri="{9D8B030D-6E8A-4147-A177-3AD203B41FA5}">
                          <a16:colId xmlns:a16="http://schemas.microsoft.com/office/drawing/2014/main" val="865118560"/>
                        </a:ext>
                      </a:extLst>
                    </a:gridCol>
                    <a:gridCol w="1527924">
                      <a:extLst>
                        <a:ext uri="{9D8B030D-6E8A-4147-A177-3AD203B41FA5}">
                          <a16:colId xmlns:a16="http://schemas.microsoft.com/office/drawing/2014/main" val="2894321169"/>
                        </a:ext>
                      </a:extLst>
                    </a:gridCol>
                    <a:gridCol w="1527924">
                      <a:extLst>
                        <a:ext uri="{9D8B030D-6E8A-4147-A177-3AD203B41FA5}">
                          <a16:colId xmlns:a16="http://schemas.microsoft.com/office/drawing/2014/main" val="4058130366"/>
                        </a:ext>
                      </a:extLst>
                    </a:gridCol>
                    <a:gridCol w="1527924">
                      <a:extLst>
                        <a:ext uri="{9D8B030D-6E8A-4147-A177-3AD203B41FA5}">
                          <a16:colId xmlns:a16="http://schemas.microsoft.com/office/drawing/2014/main" val="2842383686"/>
                        </a:ext>
                      </a:extLst>
                    </a:gridCol>
                    <a:gridCol w="1527924">
                      <a:extLst>
                        <a:ext uri="{9D8B030D-6E8A-4147-A177-3AD203B41FA5}">
                          <a16:colId xmlns:a16="http://schemas.microsoft.com/office/drawing/2014/main" val="286269524"/>
                        </a:ext>
                      </a:extLst>
                    </a:gridCol>
                    <a:gridCol w="1527924">
                      <a:extLst>
                        <a:ext uri="{9D8B030D-6E8A-4147-A177-3AD203B41FA5}">
                          <a16:colId xmlns:a16="http://schemas.microsoft.com/office/drawing/2014/main" val="963796651"/>
                        </a:ext>
                      </a:extLst>
                    </a:gridCol>
                  </a:tblGrid>
                  <a:tr h="10366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800" b="1" kern="0" dirty="0">
                              <a:solidFill>
                                <a:schemeClr val="bg1"/>
                              </a:solidFill>
                              <a:effectLst/>
                            </a:rPr>
                            <a:t>Nhóm</a:t>
                          </a:r>
                          <a:endParaRPr lang="en-US" sz="28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kern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sz="2800" b="1" i="1" kern="1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ker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800" b="1" i="1" ker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800" b="1" ker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sz="2800" b="1" i="1" kern="1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ker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800" b="1" i="1" ker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800" b="1" ker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800" b="1" kern="0" dirty="0">
                              <a:solidFill>
                                <a:schemeClr val="bg1"/>
                              </a:solidFill>
                              <a:effectLst/>
                            </a:rPr>
                            <a:t>…</a:t>
                          </a:r>
                          <a:endParaRPr lang="en-US" sz="28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kern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sz="2800" b="1" i="1" kern="1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ker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800" b="1" i="1" ker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800" b="1" ker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sz="2800" b="1" i="1" kern="1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ker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800" b="1" i="1" ker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2800" b="1" ker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1" i="1" ker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800" b="1" ker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n-US" sz="2800" b="1" ker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800" b="1" kern="0" dirty="0">
                              <a:solidFill>
                                <a:schemeClr val="bg1"/>
                              </a:solidFill>
                              <a:effectLst/>
                            </a:rPr>
                            <a:t>…</a:t>
                          </a:r>
                          <a:endParaRPr lang="en-US" sz="28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ctrlPr>
                                      <a:rPr lang="en-US" sz="2800" b="1" i="1" kern="1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1" i="1" kern="100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 kern="0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sz="2800" b="1" i="1" kern="0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en-US" sz="2800" b="1" ker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sSub>
                                      <m:sSubPr>
                                        <m:ctrlPr>
                                          <a:rPr lang="en-US" sz="2800" b="1" i="1" kern="100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 kern="0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sz="2800" b="1" i="1" kern="0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a:rPr lang="en-US" sz="2800" b="1" kern="0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b="1" i="1" kern="0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8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853734"/>
                      </a:ext>
                    </a:extLst>
                  </a:tr>
                  <a:tr h="10366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800" kern="0" dirty="0">
                              <a:effectLst/>
                            </a:rPr>
                            <a:t>Tần số</a:t>
                          </a:r>
                          <a:endParaRPr lang="en-US" sz="2800" kern="100" dirty="0">
                            <a:effectLst/>
                            <a:latin typeface="Times New Roman" panose="02020603050405020304" pitchFamily="18" charset="0"/>
                            <a:ea typeface="Aptos" panose="020B0004020202020204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2800" b="1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1" kern="100" dirty="0">
                            <a:effectLst/>
                            <a:latin typeface="Times New Roman" panose="02020603050405020304" pitchFamily="18" charset="0"/>
                            <a:ea typeface="Aptos" panose="020B0004020202020204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800" b="1" kern="0" dirty="0">
                              <a:effectLst/>
                            </a:rPr>
                            <a:t>…</a:t>
                          </a:r>
                          <a:endParaRPr lang="en-US" sz="2800" b="1" kern="100" dirty="0">
                            <a:effectLst/>
                            <a:latin typeface="Times New Roman" panose="02020603050405020304" pitchFamily="18" charset="0"/>
                            <a:ea typeface="Aptos" panose="020B0004020202020204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2800" b="1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1" kern="100" dirty="0">
                            <a:effectLst/>
                            <a:latin typeface="Times New Roman" panose="02020603050405020304" pitchFamily="18" charset="0"/>
                            <a:ea typeface="Aptos" panose="020B0004020202020204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800" b="1" kern="0" dirty="0">
                              <a:effectLst/>
                            </a:rPr>
                            <a:t>…</a:t>
                          </a:r>
                          <a:endParaRPr lang="en-US" sz="2800" b="1" kern="100" dirty="0">
                            <a:effectLst/>
                            <a:latin typeface="Times New Roman" panose="02020603050405020304" pitchFamily="18" charset="0"/>
                            <a:ea typeface="Aptos" panose="020B0004020202020204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2800" b="1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1" kern="100" dirty="0">
                            <a:effectLst/>
                            <a:latin typeface="Times New Roman" panose="02020603050405020304" pitchFamily="18" charset="0"/>
                            <a:ea typeface="Aptos" panose="020B0004020202020204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994567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4312791"/>
                  </p:ext>
                </p:extLst>
              </p:nvPr>
            </p:nvGraphicFramePr>
            <p:xfrm>
              <a:off x="947416" y="2561296"/>
              <a:ext cx="9167544" cy="20733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27924">
                      <a:extLst>
                        <a:ext uri="{9D8B030D-6E8A-4147-A177-3AD203B41FA5}">
                          <a16:colId xmlns:a16="http://schemas.microsoft.com/office/drawing/2014/main" val="865118560"/>
                        </a:ext>
                      </a:extLst>
                    </a:gridCol>
                    <a:gridCol w="1527924">
                      <a:extLst>
                        <a:ext uri="{9D8B030D-6E8A-4147-A177-3AD203B41FA5}">
                          <a16:colId xmlns:a16="http://schemas.microsoft.com/office/drawing/2014/main" val="2894321169"/>
                        </a:ext>
                      </a:extLst>
                    </a:gridCol>
                    <a:gridCol w="1527924">
                      <a:extLst>
                        <a:ext uri="{9D8B030D-6E8A-4147-A177-3AD203B41FA5}">
                          <a16:colId xmlns:a16="http://schemas.microsoft.com/office/drawing/2014/main" val="4058130366"/>
                        </a:ext>
                      </a:extLst>
                    </a:gridCol>
                    <a:gridCol w="1527924">
                      <a:extLst>
                        <a:ext uri="{9D8B030D-6E8A-4147-A177-3AD203B41FA5}">
                          <a16:colId xmlns:a16="http://schemas.microsoft.com/office/drawing/2014/main" val="2842383686"/>
                        </a:ext>
                      </a:extLst>
                    </a:gridCol>
                    <a:gridCol w="1527924">
                      <a:extLst>
                        <a:ext uri="{9D8B030D-6E8A-4147-A177-3AD203B41FA5}">
                          <a16:colId xmlns:a16="http://schemas.microsoft.com/office/drawing/2014/main" val="286269524"/>
                        </a:ext>
                      </a:extLst>
                    </a:gridCol>
                    <a:gridCol w="1527924">
                      <a:extLst>
                        <a:ext uri="{9D8B030D-6E8A-4147-A177-3AD203B41FA5}">
                          <a16:colId xmlns:a16="http://schemas.microsoft.com/office/drawing/2014/main" val="963796651"/>
                        </a:ext>
                      </a:extLst>
                    </a:gridCol>
                  </a:tblGrid>
                  <a:tr h="10366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800" b="1" kern="0" dirty="0">
                              <a:solidFill>
                                <a:schemeClr val="bg1"/>
                              </a:solidFill>
                              <a:effectLst/>
                            </a:rPr>
                            <a:t>Nhóm</a:t>
                          </a:r>
                          <a:endParaRPr lang="en-US" sz="28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0398" t="-11111" r="-401195" b="-100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800" b="1" kern="0" dirty="0">
                              <a:solidFill>
                                <a:schemeClr val="bg1"/>
                              </a:solidFill>
                              <a:effectLst/>
                            </a:rPr>
                            <a:t>…</a:t>
                          </a:r>
                          <a:endParaRPr lang="en-US" sz="28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01600" t="-11111" r="-202400" b="-100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800" b="1" kern="0" dirty="0">
                              <a:solidFill>
                                <a:schemeClr val="bg1"/>
                              </a:solidFill>
                              <a:effectLst/>
                            </a:rPr>
                            <a:t>…</a:t>
                          </a:r>
                          <a:endParaRPr lang="en-US" sz="28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00000" t="-11111" r="-1594" b="-100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853734"/>
                      </a:ext>
                    </a:extLst>
                  </a:tr>
                  <a:tr h="10366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800" kern="0" dirty="0">
                              <a:effectLst/>
                            </a:rPr>
                            <a:t>Tần số</a:t>
                          </a:r>
                          <a:endParaRPr lang="en-US" sz="2800" kern="100" dirty="0">
                            <a:effectLst/>
                            <a:latin typeface="Times New Roman" panose="02020603050405020304" pitchFamily="18" charset="0"/>
                            <a:ea typeface="Aptos" panose="020B0004020202020204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0398" t="-111765" r="-401195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800" b="1" kern="0" dirty="0">
                              <a:effectLst/>
                            </a:rPr>
                            <a:t>…</a:t>
                          </a:r>
                          <a:endParaRPr lang="en-US" sz="2800" b="1" kern="100" dirty="0">
                            <a:effectLst/>
                            <a:latin typeface="Times New Roman" panose="02020603050405020304" pitchFamily="18" charset="0"/>
                            <a:ea typeface="Aptos" panose="020B0004020202020204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01600" t="-111765" r="-202400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800" b="1" kern="0" dirty="0">
                              <a:effectLst/>
                            </a:rPr>
                            <a:t>…</a:t>
                          </a:r>
                          <a:endParaRPr lang="en-US" sz="2800" b="1" kern="100" dirty="0">
                            <a:effectLst/>
                            <a:latin typeface="Times New Roman" panose="02020603050405020304" pitchFamily="18" charset="0"/>
                            <a:ea typeface="Aptos" panose="020B0004020202020204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00000" t="-111765" r="-1594" b="-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94567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" name="Rectangle 37"/>
          <p:cNvSpPr/>
          <p:nvPr/>
        </p:nvSpPr>
        <p:spPr>
          <a:xfrm>
            <a:off x="947419" y="4667085"/>
            <a:ext cx="1085493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kern="100" dirty="0">
                <a:latin typeface="Tahoma" panose="020B0604030504040204" pitchFamily="34" charset="0"/>
                <a:ea typeface="Aptos" panose="020B0004020202020204"/>
              </a:rPr>
              <a:t>Nối thông tin cột bên trái và cột bên phải để được mệnh đề đúng.</a:t>
            </a:r>
            <a:endParaRPr lang="en-US" sz="2800" b="1" kern="100" dirty="0">
              <a:effectLst/>
              <a:latin typeface="Times New Roman" panose="02020603050405020304" pitchFamily="18" charset="0"/>
              <a:ea typeface="Aptos" panose="020B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03018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❶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4" y="1128009"/>
            <a:ext cx="3223280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THU THẬP DỮ LIỆU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0381534"/>
                  </p:ext>
                </p:extLst>
              </p:nvPr>
            </p:nvGraphicFramePr>
            <p:xfrm>
              <a:off x="262225" y="1980761"/>
              <a:ext cx="11479695" cy="48772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09084">
                      <a:extLst>
                        <a:ext uri="{9D8B030D-6E8A-4147-A177-3AD203B41FA5}">
                          <a16:colId xmlns:a16="http://schemas.microsoft.com/office/drawing/2014/main" val="2358311525"/>
                        </a:ext>
                      </a:extLst>
                    </a:gridCol>
                    <a:gridCol w="1183603">
                      <a:extLst>
                        <a:ext uri="{9D8B030D-6E8A-4147-A177-3AD203B41FA5}">
                          <a16:colId xmlns:a16="http://schemas.microsoft.com/office/drawing/2014/main" val="2520545769"/>
                        </a:ext>
                      </a:extLst>
                    </a:gridCol>
                    <a:gridCol w="5387008">
                      <a:extLst>
                        <a:ext uri="{9D8B030D-6E8A-4147-A177-3AD203B41FA5}">
                          <a16:colId xmlns:a16="http://schemas.microsoft.com/office/drawing/2014/main" val="2634339253"/>
                        </a:ext>
                      </a:extLst>
                    </a:gridCol>
                  </a:tblGrid>
                  <a:tr h="8546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kern="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Công thức tính phương sai của mẫu số liệu ghép nhóm</a:t>
                          </a:r>
                          <a:endParaRPr lang="en-US" sz="2400" kern="10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sz="2400" b="1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24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e>
                                      <m:sup>
                                        <m:r>
                                          <a:rPr lang="en-US" sz="2400" b="1" i="1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US" sz="2400" b="1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2400" b="1" kern="1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/>
                    </a:tc>
                    <a:extLst>
                      <a:ext uri="{0D108BD9-81ED-4DB2-BD59-A6C34878D82A}">
                        <a16:rowId xmlns:a16="http://schemas.microsoft.com/office/drawing/2014/main" val="1823876750"/>
                      </a:ext>
                    </a:extLst>
                  </a:tr>
                  <a:tr h="19494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400" b="1" kern="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b="1" kern="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Công thức tính số trung bình của mẫu số liệu ghép nhóm </a:t>
                          </a:r>
                          <a:endParaRPr lang="en-US" sz="2400" b="1" kern="10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kern="1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p>
                                    <m:r>
                                      <a:rPr lang="en-US" sz="2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ker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2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400" i="1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ker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ker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400" ker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̄"/>
                                                <m:ctrlPr>
                                                  <a:rPr lang="en-US" sz="24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ker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2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+…+</m:t>
                                    </m:r>
                                    <m:sSub>
                                      <m:sSubPr>
                                        <m:ctrlPr>
                                          <a:rPr lang="en-US" sz="2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2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400" i="1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ker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ker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𝒌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400" ker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̄"/>
                                                <m:ctrlPr>
                                                  <a:rPr lang="en-US" sz="24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ker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  <m:r>
                                  <a:rPr lang="en-US" sz="2400" kern="0">
                                    <a:effectLst/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en-US" sz="24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b="1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trong đó</a:t>
                          </a:r>
                          <a:r>
                            <a:rPr lang="en-US" sz="2400" b="1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</a:t>
                          </a:r>
                          <a:r>
                            <a:rPr lang="en-US" sz="2400" b="1" kern="0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kern="0">
                                  <a:effectLst/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400" ker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kern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kern="0">
                                  <a:effectLst/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2400" kern="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oMath>
                          </a14:m>
                          <a:endParaRPr lang="en-US" sz="2400" kern="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400" ker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3673245"/>
                      </a:ext>
                    </a:extLst>
                  </a:tr>
                  <a:tr h="8546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kern="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Công thức tính độ lệch chuẩn của mẫu số liệu ghép nhóm</a:t>
                          </a:r>
                          <a:endParaRPr lang="en-US" sz="2400" kern="10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̄"/>
                                  <m:ctrlPr>
                                    <a:rPr lang="en-US" sz="28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US" sz="2800" ker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ker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r>
                                        <a:rPr lang="en-US" sz="2800" ker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i="1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ker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ker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28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+…+</m:t>
                                  </m:r>
                                  <m:sSub>
                                    <m:sSubPr>
                                      <m:ctrlPr>
                                        <a:rPr lang="en-US" sz="2800" i="1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ker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r>
                                        <a:rPr lang="en-US" sz="2800" ker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i="1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ker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ker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a14:m>
                          <a:r>
                            <a:rPr lang="vi-VN" sz="28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endParaRPr lang="en-US" sz="28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8963226"/>
                      </a:ext>
                    </a:extLst>
                  </a:tr>
                  <a:tr h="8052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kern="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 sai, độ lệch chuẩn càng lớn </a:t>
                          </a:r>
                          <a:endParaRPr lang="en-US" sz="2400" kern="10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b="1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thì mẫu số liệu càng ổn định.</a:t>
                          </a:r>
                          <a:endParaRPr lang="en-US" sz="2400" b="1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7023267"/>
                      </a:ext>
                    </a:extLst>
                  </a:tr>
                  <a:tr h="4133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b="1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thì mẫu số liệu càng phân tán.</a:t>
                          </a:r>
                          <a:endParaRPr lang="en-US" sz="2400" b="1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951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0381534"/>
                  </p:ext>
                </p:extLst>
              </p:nvPr>
            </p:nvGraphicFramePr>
            <p:xfrm>
              <a:off x="262225" y="1980761"/>
              <a:ext cx="11479695" cy="48772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09084">
                      <a:extLst>
                        <a:ext uri="{9D8B030D-6E8A-4147-A177-3AD203B41FA5}">
                          <a16:colId xmlns:a16="http://schemas.microsoft.com/office/drawing/2014/main" val="2358311525"/>
                        </a:ext>
                      </a:extLst>
                    </a:gridCol>
                    <a:gridCol w="1183603">
                      <a:extLst>
                        <a:ext uri="{9D8B030D-6E8A-4147-A177-3AD203B41FA5}">
                          <a16:colId xmlns:a16="http://schemas.microsoft.com/office/drawing/2014/main" val="2520545769"/>
                        </a:ext>
                      </a:extLst>
                    </a:gridCol>
                    <a:gridCol w="5387008">
                      <a:extLst>
                        <a:ext uri="{9D8B030D-6E8A-4147-A177-3AD203B41FA5}">
                          <a16:colId xmlns:a16="http://schemas.microsoft.com/office/drawing/2014/main" val="2634339253"/>
                        </a:ext>
                      </a:extLst>
                    </a:gridCol>
                  </a:tblGrid>
                  <a:tr h="8546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kern="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Công thức tính phương sai của mẫu số liệu ghép nhóm</a:t>
                          </a:r>
                          <a:endParaRPr lang="en-US" sz="2400" kern="10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9277" marR="39277" marT="0" marB="0">
                        <a:blipFill>
                          <a:blip r:embed="rId4"/>
                          <a:stretch>
                            <a:fillRect l="-113348" t="-12143" r="-452" b="-48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876750"/>
                      </a:ext>
                    </a:extLst>
                  </a:tr>
                  <a:tr h="19494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400" b="1" kern="0" dirty="0" smtClean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b="1" kern="0" dirty="0" smtClean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Công </a:t>
                          </a:r>
                          <a:r>
                            <a:rPr lang="vi-VN" sz="2400" b="1" kern="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thức tính số trung bình của mẫu số liệu ghép nhóm </a:t>
                          </a:r>
                          <a:endParaRPr lang="en-US" sz="2400" b="1" kern="10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9277" marR="39277" marT="0" marB="0">
                        <a:blipFill>
                          <a:blip r:embed="rId4"/>
                          <a:stretch>
                            <a:fillRect l="-113348" t="-48910" r="-452" b="-1124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3673245"/>
                      </a:ext>
                    </a:extLst>
                  </a:tr>
                  <a:tr h="8546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kern="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Công thức tính độ lệch chuẩn của mẫu số liệu ghép nhóm</a:t>
                          </a:r>
                          <a:endParaRPr lang="en-US" sz="2400" kern="10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9277" marR="39277" marT="0" marB="0">
                        <a:blipFill>
                          <a:blip r:embed="rId4"/>
                          <a:stretch>
                            <a:fillRect l="-113348" t="-341429" r="-452" b="-15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8963226"/>
                      </a:ext>
                    </a:extLst>
                  </a:tr>
                  <a:tr h="8052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kern="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 sai, độ lệch chuẩn càng lớn </a:t>
                          </a:r>
                          <a:endParaRPr lang="en-US" sz="2400" kern="10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b="1" kern="0" dirty="0" smtClean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thì </a:t>
                          </a:r>
                          <a:r>
                            <a:rPr lang="vi-VN" sz="2400" b="1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mẫu số liệu càng ổn định.</a:t>
                          </a:r>
                          <a:endParaRPr lang="en-US" sz="2400" b="1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7023267"/>
                      </a:ext>
                    </a:extLst>
                  </a:tr>
                  <a:tr h="4133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b="1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thì mẫu số liệu càng phân tán.</a:t>
                          </a:r>
                          <a:endParaRPr lang="en-US" sz="2400" b="1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951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/>
          <p:cNvSpPr/>
          <p:nvPr/>
        </p:nvSpPr>
        <p:spPr>
          <a:xfrm>
            <a:off x="2267432" y="1526477"/>
            <a:ext cx="868837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000" b="1" kern="100" dirty="0">
                <a:latin typeface="Tahoma" panose="020B0604030504040204" pitchFamily="34" charset="0"/>
                <a:ea typeface="Aptos" panose="020B0004020202020204"/>
              </a:rPr>
              <a:t>Nối thông tin cột bên trái và cột bên phải để được mệnh đề đúng.</a:t>
            </a:r>
            <a:endParaRPr lang="en-US" sz="2000" b="1" kern="100" dirty="0">
              <a:latin typeface="Times New Roman" panose="02020603050405020304" pitchFamily="18" charset="0"/>
              <a:ea typeface="Aptos" panose="020B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53783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❶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4" y="1128009"/>
            <a:ext cx="3223280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THU THẬP DỮ LIỆU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7720334"/>
                  </p:ext>
                </p:extLst>
              </p:nvPr>
            </p:nvGraphicFramePr>
            <p:xfrm>
              <a:off x="132660" y="1821360"/>
              <a:ext cx="11944230" cy="50325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324557">
                      <a:extLst>
                        <a:ext uri="{9D8B030D-6E8A-4147-A177-3AD203B41FA5}">
                          <a16:colId xmlns:a16="http://schemas.microsoft.com/office/drawing/2014/main" val="2358311525"/>
                        </a:ext>
                      </a:extLst>
                    </a:gridCol>
                    <a:gridCol w="1014675">
                      <a:extLst>
                        <a:ext uri="{9D8B030D-6E8A-4147-A177-3AD203B41FA5}">
                          <a16:colId xmlns:a16="http://schemas.microsoft.com/office/drawing/2014/main" val="2520545769"/>
                        </a:ext>
                      </a:extLst>
                    </a:gridCol>
                    <a:gridCol w="5604998">
                      <a:extLst>
                        <a:ext uri="{9D8B030D-6E8A-4147-A177-3AD203B41FA5}">
                          <a16:colId xmlns:a16="http://schemas.microsoft.com/office/drawing/2014/main" val="2634339253"/>
                        </a:ext>
                      </a:extLst>
                    </a:gridCol>
                  </a:tblGrid>
                  <a:tr h="85462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kern="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Công thức tính phương sai của mẫu số liệu ghép nhóm</a:t>
                          </a:r>
                          <a:endParaRPr lang="en-US" sz="2400" kern="10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sz="2400" b="1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24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e>
                                      <m:sup>
                                        <m:r>
                                          <a:rPr lang="en-US" sz="2400" b="1" i="1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US" sz="2400" b="1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2400" b="1" kern="1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876750"/>
                      </a:ext>
                    </a:extLst>
                  </a:tr>
                  <a:tr h="210473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400" b="1" kern="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b="1" kern="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Công thức tính số trung bình của mẫu số liệu ghép nhóm </a:t>
                          </a:r>
                          <a:endParaRPr lang="en-US" sz="2400" b="1" kern="10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kern="1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p>
                                    <m:r>
                                      <a:rPr lang="en-US" sz="2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ker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2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400" i="1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ker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ker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400" ker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̄"/>
                                                <m:ctrlPr>
                                                  <a:rPr lang="en-US" sz="24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ker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2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+…+</m:t>
                                    </m:r>
                                    <m:sSub>
                                      <m:sSubPr>
                                        <m:ctrlPr>
                                          <a:rPr lang="en-US" sz="2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2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400" i="1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ker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ker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𝒌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400" ker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̄"/>
                                                <m:ctrlPr>
                                                  <a:rPr lang="en-US" sz="24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ker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  <m:r>
                                  <a:rPr lang="en-US" sz="2400" kern="0">
                                    <a:effectLst/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en-US" sz="24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b="1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trong đó</a:t>
                          </a:r>
                          <a:r>
                            <a:rPr lang="en-US" sz="2400" b="1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</a:t>
                          </a:r>
                          <a:r>
                            <a:rPr lang="en-US" sz="2400" b="1" kern="0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kern="0">
                                  <a:effectLst/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400" ker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kern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kern="0">
                                  <a:effectLst/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2400" kern="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oMath>
                          </a14:m>
                          <a:endParaRPr lang="en-US" sz="2400" kern="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400" ker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400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3673245"/>
                      </a:ext>
                    </a:extLst>
                  </a:tr>
                  <a:tr h="85462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kern="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Công thức tính độ lệch chuẩn của mẫu số liệu ghép nhóm</a:t>
                          </a:r>
                          <a:endParaRPr lang="en-US" sz="2400" kern="10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̄"/>
                                  <m:ctrlPr>
                                    <a:rPr lang="en-US" sz="2800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US" sz="2800" ker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ker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r>
                                        <a:rPr lang="en-US" sz="2800" ker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i="1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ker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ker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28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+…+</m:t>
                                  </m:r>
                                  <m:sSub>
                                    <m:sSubPr>
                                      <m:ctrlPr>
                                        <a:rPr lang="en-US" sz="2800" i="1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ker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r>
                                        <a:rPr lang="en-US" sz="2800" ker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i="1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ker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ker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kern="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với</a:t>
                          </a:r>
                          <a:r>
                            <a:rPr lang="en-US" sz="2800" kern="100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800" ker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ker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2800" ker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28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i="1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ker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2800" ker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sz="2800" ker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800" ker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en-US" sz="28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8963226"/>
                      </a:ext>
                    </a:extLst>
                  </a:tr>
                  <a:tr h="8052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kern="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 sai, độ lệch chuẩn càng lớn </a:t>
                          </a:r>
                          <a:endParaRPr lang="en-US" sz="2400" kern="10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b="1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thì mẫu số liệu càng ổn định.</a:t>
                          </a:r>
                          <a:endParaRPr lang="en-US" sz="2400" b="1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7023267"/>
                      </a:ext>
                    </a:extLst>
                  </a:tr>
                  <a:tr h="4133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b="1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thì mẫu số liệu càng phân tán.</a:t>
                          </a:r>
                          <a:endParaRPr lang="en-US" sz="2400" b="1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951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7720334"/>
                  </p:ext>
                </p:extLst>
              </p:nvPr>
            </p:nvGraphicFramePr>
            <p:xfrm>
              <a:off x="132660" y="1821360"/>
              <a:ext cx="11944230" cy="50325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324557">
                      <a:extLst>
                        <a:ext uri="{9D8B030D-6E8A-4147-A177-3AD203B41FA5}">
                          <a16:colId xmlns:a16="http://schemas.microsoft.com/office/drawing/2014/main" val="2358311525"/>
                        </a:ext>
                      </a:extLst>
                    </a:gridCol>
                    <a:gridCol w="1014675">
                      <a:extLst>
                        <a:ext uri="{9D8B030D-6E8A-4147-A177-3AD203B41FA5}">
                          <a16:colId xmlns:a16="http://schemas.microsoft.com/office/drawing/2014/main" val="2520545769"/>
                        </a:ext>
                      </a:extLst>
                    </a:gridCol>
                    <a:gridCol w="5604998">
                      <a:extLst>
                        <a:ext uri="{9D8B030D-6E8A-4147-A177-3AD203B41FA5}">
                          <a16:colId xmlns:a16="http://schemas.microsoft.com/office/drawing/2014/main" val="2634339253"/>
                        </a:ext>
                      </a:extLst>
                    </a:gridCol>
                  </a:tblGrid>
                  <a:tr h="85462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kern="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Công thức tính phương sai của mẫu số liệu ghép nhóm</a:t>
                          </a:r>
                          <a:endParaRPr lang="en-US" sz="2400" kern="10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9277" marR="39277" marT="0" marB="0">
                        <a:blipFill>
                          <a:blip r:embed="rId4"/>
                          <a:stretch>
                            <a:fillRect l="-113261" t="-12143" r="-435" b="-5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876750"/>
                      </a:ext>
                    </a:extLst>
                  </a:tr>
                  <a:tr h="210473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400" b="1" kern="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b="1" kern="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Công thức tính số trung bình của mẫu số liệu ghép nhóm </a:t>
                          </a:r>
                          <a:endParaRPr lang="en-US" sz="2400" b="1" kern="10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9277" marR="39277" marT="0" marB="0">
                        <a:blipFill>
                          <a:blip r:embed="rId4"/>
                          <a:stretch>
                            <a:fillRect l="-113261" t="-45376" r="-435" b="-1043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3673245"/>
                      </a:ext>
                    </a:extLst>
                  </a:tr>
                  <a:tr h="85462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kern="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Công thức tính độ lệch chuẩn của mẫu số liệu ghép nhóm</a:t>
                          </a:r>
                          <a:endParaRPr lang="en-US" sz="2400" kern="10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9277" marR="39277" marT="0" marB="0">
                        <a:blipFill>
                          <a:blip r:embed="rId4"/>
                          <a:stretch>
                            <a:fillRect l="-113261" t="-356738" r="-435" b="-1560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8963226"/>
                      </a:ext>
                    </a:extLst>
                  </a:tr>
                  <a:tr h="8052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kern="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 sai, độ lệch chuẩn càng lớn </a:t>
                          </a:r>
                          <a:endParaRPr lang="en-US" sz="2400" kern="10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b="1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thì mẫu số liệu càng ổn định.</a:t>
                          </a:r>
                          <a:endParaRPr lang="en-US" sz="2400" b="1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7023267"/>
                      </a:ext>
                    </a:extLst>
                  </a:tr>
                  <a:tr h="4133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100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  <a:endParaRPr lang="en-US" sz="2100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vi-VN" sz="2400" b="1" kern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thì mẫu số liệu càng phân tán.</a:t>
                          </a:r>
                          <a:endParaRPr lang="en-US" sz="2400" b="1" kern="1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39277" marR="39277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951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5396948" y="1232452"/>
            <a:ext cx="14014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 LỜI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86399" y="2156791"/>
            <a:ext cx="1188720" cy="15703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5396948" y="3443306"/>
            <a:ext cx="1081018" cy="15912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86399" y="2156791"/>
            <a:ext cx="1188720" cy="294198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03296" y="6015940"/>
            <a:ext cx="1188720" cy="63610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562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❶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4" y="1128009"/>
            <a:ext cx="3223280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THU THẬP DỮ LIỆU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F2C77-2448-23C3-9AEA-DC8888DBBE89}"/>
              </a:ext>
            </a:extLst>
          </p:cNvPr>
          <p:cNvSpPr txBox="1"/>
          <p:nvPr/>
        </p:nvSpPr>
        <p:spPr>
          <a:xfrm>
            <a:off x="604356" y="1718599"/>
            <a:ext cx="218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400" b="1" i="1" kern="0" noProof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Hoạt</a:t>
            </a:r>
            <a:r>
              <a:rPr lang="en-US" sz="2400" b="1" i="1" kern="0" noProof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400" b="1" i="1" kern="0" noProof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động</a:t>
            </a:r>
            <a:r>
              <a:rPr lang="en-US" sz="2400" b="1" i="1" kern="0" noProof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0334" y="1721107"/>
            <a:ext cx="5237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gang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4356" y="2286595"/>
            <a:ext cx="10736192" cy="33789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⋇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gang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400" kern="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kern="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ngón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ngón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út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kern="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ngón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0cm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kern="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Dãn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ngón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út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tối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ngón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út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kern="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30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❶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4" y="1128009"/>
            <a:ext cx="3223280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THU THẬP DỮ LIỆU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F2C77-2448-23C3-9AEA-DC8888DBBE89}"/>
              </a:ext>
            </a:extLst>
          </p:cNvPr>
          <p:cNvSpPr txBox="1"/>
          <p:nvPr/>
        </p:nvSpPr>
        <p:spPr>
          <a:xfrm>
            <a:off x="369578" y="1718599"/>
            <a:ext cx="22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Hoạt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động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4113" y="1705067"/>
            <a:ext cx="6038833" cy="459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Thu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nhập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</a:rPr>
              <a:t>dữ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</a:rPr>
              <a:t>liệu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</a:rPr>
              <a:t>theo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</a:rPr>
              <a:t>mẫu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</a:rPr>
              <a:t>phiếu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</a:rPr>
              <a:t>sau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</a:rPr>
              <a:t>: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ptos" panose="020B0004020202020204"/>
            </a:endParaRPr>
          </a:p>
        </p:txBody>
      </p:sp>
      <p:pic>
        <p:nvPicPr>
          <p:cNvPr id="15" name="Picture 14" descr="A screenshot of a survey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1632683" y="2177764"/>
            <a:ext cx="8501845" cy="518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87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❶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4" y="1128009"/>
            <a:ext cx="3223280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THU THẬP DỮ LIỆU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F2C77-2448-23C3-9AEA-DC8888DBBE89}"/>
              </a:ext>
            </a:extLst>
          </p:cNvPr>
          <p:cNvSpPr txBox="1"/>
          <p:nvPr/>
        </p:nvSpPr>
        <p:spPr>
          <a:xfrm>
            <a:off x="273378" y="1718599"/>
            <a:ext cx="232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Hoạt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động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4113" y="1705067"/>
            <a:ext cx="6102953" cy="459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dữ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bởi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sau</a:t>
            </a:r>
            <a:endParaRPr lang="en-US" sz="2400" kern="100" dirty="0">
              <a:effectLst/>
              <a:latin typeface="Times New Roman" panose="02020603050405020304" pitchFamily="18" charset="0"/>
              <a:ea typeface="Aptos" panose="020B0004020202020204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981768"/>
              </p:ext>
            </p:extLst>
          </p:nvPr>
        </p:nvGraphicFramePr>
        <p:xfrm>
          <a:off x="784119" y="2189590"/>
          <a:ext cx="8479150" cy="4560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2122">
                  <a:extLst>
                    <a:ext uri="{9D8B030D-6E8A-4147-A177-3AD203B41FA5}">
                      <a16:colId xmlns:a16="http://schemas.microsoft.com/office/drawing/2014/main" val="2679940030"/>
                    </a:ext>
                  </a:extLst>
                </a:gridCol>
                <a:gridCol w="1852714">
                  <a:extLst>
                    <a:ext uri="{9D8B030D-6E8A-4147-A177-3AD203B41FA5}">
                      <a16:colId xmlns:a16="http://schemas.microsoft.com/office/drawing/2014/main" val="130628088"/>
                    </a:ext>
                  </a:extLst>
                </a:gridCol>
                <a:gridCol w="1604314">
                  <a:extLst>
                    <a:ext uri="{9D8B030D-6E8A-4147-A177-3AD203B41FA5}">
                      <a16:colId xmlns:a16="http://schemas.microsoft.com/office/drawing/2014/main" val="3698249325"/>
                    </a:ext>
                  </a:extLst>
                </a:gridCol>
              </a:tblGrid>
              <a:tr h="1013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lang="vi-VN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hiều dài gang tay (cm)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Nam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Nữ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012622"/>
                  </a:ext>
                </a:extLst>
              </a:tr>
              <a:tr h="506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[16;17)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94791186"/>
                  </a:ext>
                </a:extLst>
              </a:tr>
              <a:tr h="506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[17;18)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45863"/>
                  </a:ext>
                </a:extLst>
              </a:tr>
              <a:tr h="506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[18;19)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41913837"/>
                  </a:ext>
                </a:extLst>
              </a:tr>
              <a:tr h="506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[19;20)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51357144"/>
                  </a:ext>
                </a:extLst>
              </a:tr>
              <a:tr h="506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[21;22)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72415116"/>
                  </a:ext>
                </a:extLst>
              </a:tr>
              <a:tr h="506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[22;23)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07228062"/>
                  </a:ext>
                </a:extLst>
              </a:tr>
              <a:tr h="506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[23;24)</a:t>
                      </a: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95879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58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2267432" y="415876"/>
            <a:ext cx="7935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 DÀI GANG TAY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CFFE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(GANG TAY CỦA BẠN DÀI BAO NHIÊU?)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3" y="1128009"/>
            <a:ext cx="4912933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TÓM</a:t>
            </a:r>
            <a:r>
              <a:rPr kumimoji="0" lang="en-US" sz="2100" b="1" i="0" u="none" strike="noStrike" kern="0" cap="none" spc="0" normalizeH="0" noProof="0" dirty="0">
                <a:ln>
                  <a:noFill/>
                </a:ln>
                <a:solidFill>
                  <a:srgbClr val="4436F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TẮT VÀ PHÂN TÍCH DỮ LIỆU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4436F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F2C77-2448-23C3-9AEA-DC8888DBBE89}"/>
              </a:ext>
            </a:extLst>
          </p:cNvPr>
          <p:cNvSpPr txBox="1"/>
          <p:nvPr/>
        </p:nvSpPr>
        <p:spPr>
          <a:xfrm>
            <a:off x="308113" y="165896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400" b="1" i="1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Hoạt</a:t>
            </a:r>
            <a:r>
              <a:rPr lang="en-US" sz="2400" b="1" i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động</a:t>
            </a:r>
            <a:r>
              <a:rPr lang="en-US" sz="2400" b="1" i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2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594112" y="1584109"/>
            <a:ext cx="943223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Lập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bảng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tần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ghép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nhóm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cho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dữ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liệu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thu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được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trên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từng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nhóm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theo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mẫu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sau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đây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và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minh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họa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bằng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liệu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biểu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đồ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tần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ptos" panose="020B0004020202020204"/>
                <a:cs typeface="Tahoma" panose="020B060403050404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7821"/>
              </p:ext>
            </p:extLst>
          </p:nvPr>
        </p:nvGraphicFramePr>
        <p:xfrm>
          <a:off x="308113" y="2859292"/>
          <a:ext cx="11718235" cy="2561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662">
                  <a:extLst>
                    <a:ext uri="{9D8B030D-6E8A-4147-A177-3AD203B41FA5}">
                      <a16:colId xmlns:a16="http://schemas.microsoft.com/office/drawing/2014/main" val="3823497081"/>
                    </a:ext>
                  </a:extLst>
                </a:gridCol>
                <a:gridCol w="1621411">
                  <a:extLst>
                    <a:ext uri="{9D8B030D-6E8A-4147-A177-3AD203B41FA5}">
                      <a16:colId xmlns:a16="http://schemas.microsoft.com/office/drawing/2014/main" val="3117654819"/>
                    </a:ext>
                  </a:extLst>
                </a:gridCol>
                <a:gridCol w="1536569">
                  <a:extLst>
                    <a:ext uri="{9D8B030D-6E8A-4147-A177-3AD203B41FA5}">
                      <a16:colId xmlns:a16="http://schemas.microsoft.com/office/drawing/2014/main" val="3642879688"/>
                    </a:ext>
                  </a:extLst>
                </a:gridCol>
                <a:gridCol w="1432874">
                  <a:extLst>
                    <a:ext uri="{9D8B030D-6E8A-4147-A177-3AD203B41FA5}">
                      <a16:colId xmlns:a16="http://schemas.microsoft.com/office/drawing/2014/main" val="3429413721"/>
                    </a:ext>
                  </a:extLst>
                </a:gridCol>
                <a:gridCol w="1399567">
                  <a:extLst>
                    <a:ext uri="{9D8B030D-6E8A-4147-A177-3AD203B41FA5}">
                      <a16:colId xmlns:a16="http://schemas.microsoft.com/office/drawing/2014/main" val="1031823224"/>
                    </a:ext>
                  </a:extLst>
                </a:gridCol>
                <a:gridCol w="1358384">
                  <a:extLst>
                    <a:ext uri="{9D8B030D-6E8A-4147-A177-3AD203B41FA5}">
                      <a16:colId xmlns:a16="http://schemas.microsoft.com/office/drawing/2014/main" val="3402733984"/>
                    </a:ext>
                  </a:extLst>
                </a:gridCol>
                <a:gridCol w="1358384">
                  <a:extLst>
                    <a:ext uri="{9D8B030D-6E8A-4147-A177-3AD203B41FA5}">
                      <a16:colId xmlns:a16="http://schemas.microsoft.com/office/drawing/2014/main" val="3663619669"/>
                    </a:ext>
                  </a:extLst>
                </a:gridCol>
                <a:gridCol w="1358384">
                  <a:extLst>
                    <a:ext uri="{9D8B030D-6E8A-4147-A177-3AD203B41FA5}">
                      <a16:colId xmlns:a16="http://schemas.microsoft.com/office/drawing/2014/main" val="4090632362"/>
                    </a:ext>
                  </a:extLst>
                </a:gridCol>
              </a:tblGrid>
              <a:tr h="1186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Chiều</a:t>
                      </a:r>
                      <a:r>
                        <a:rPr lang="en-US" sz="22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dài</a:t>
                      </a:r>
                      <a:r>
                        <a:rPr lang="en-US" sz="22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gang </a:t>
                      </a:r>
                      <a:r>
                        <a:rPr lang="en-US" sz="22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tay</a:t>
                      </a:r>
                      <a:r>
                        <a:rPr lang="en-US" sz="22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(cm)</a:t>
                      </a:r>
                      <a:endParaRPr lang="en-US" sz="22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[16; 17)</a:t>
                      </a:r>
                      <a:endParaRPr lang="en-US" sz="22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[17; 18)</a:t>
                      </a:r>
                      <a:endParaRPr lang="en-US" sz="22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[18; 19)</a:t>
                      </a:r>
                      <a:endParaRPr lang="en-US" sz="22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[19; 20)</a:t>
                      </a:r>
                      <a:endParaRPr lang="en-US" sz="22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[20; 21)</a:t>
                      </a:r>
                      <a:endParaRPr lang="en-US" sz="22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[21; 22)</a:t>
                      </a:r>
                      <a:endParaRPr lang="en-US" sz="22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[23; 24)</a:t>
                      </a:r>
                      <a:endParaRPr lang="en-US" sz="22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012198"/>
                  </a:ext>
                </a:extLst>
              </a:tr>
              <a:tr h="790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22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HS </a:t>
                      </a:r>
                      <a:r>
                        <a:rPr lang="en-US" sz="22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nam</a:t>
                      </a:r>
                      <a:endParaRPr lang="en-US" sz="22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en-US" sz="22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en-US" sz="22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en-US" sz="22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en-US" sz="22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en-US" sz="22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en-US" sz="22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en-US" sz="22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525913"/>
                  </a:ext>
                </a:extLst>
              </a:tr>
              <a:tr h="584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22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HS </a:t>
                      </a:r>
                      <a:r>
                        <a:rPr lang="en-US" sz="2200" kern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nữ</a:t>
                      </a:r>
                      <a:endParaRPr lang="en-US" sz="22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en-US" sz="22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en-US" sz="22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en-US" sz="22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en-US" sz="22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en-US" sz="22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en-US" sz="22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en-US" sz="22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337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869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1959</Words>
  <Application>Microsoft Office PowerPoint</Application>
  <PresentationFormat>Widescreen</PresentationFormat>
  <Paragraphs>357</Paragraphs>
  <Slides>26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</vt:lpstr>
      <vt:lpstr>Arial</vt:lpstr>
      <vt:lpstr>Calibri</vt:lpstr>
      <vt:lpstr>Cambria Math</vt:lpstr>
      <vt:lpstr>Tahoma</vt:lpstr>
      <vt:lpstr>Times New Roman</vt:lpstr>
      <vt:lpstr>1_Office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User0416</dc:creator>
  <cp:lastModifiedBy>DELL</cp:lastModifiedBy>
  <cp:revision>89</cp:revision>
  <dcterms:created xsi:type="dcterms:W3CDTF">2024-05-01T08:00:47Z</dcterms:created>
  <dcterms:modified xsi:type="dcterms:W3CDTF">2024-09-01T16:12:29Z</dcterms:modified>
</cp:coreProperties>
</file>