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38"/>
  </p:notesMasterIdLst>
  <p:sldIdLst>
    <p:sldId id="313" r:id="rId2"/>
    <p:sldId id="301" r:id="rId3"/>
    <p:sldId id="346" r:id="rId4"/>
    <p:sldId id="347" r:id="rId5"/>
    <p:sldId id="348" r:id="rId6"/>
    <p:sldId id="349" r:id="rId7"/>
    <p:sldId id="350" r:id="rId8"/>
    <p:sldId id="363" r:id="rId9"/>
    <p:sldId id="365" r:id="rId10"/>
    <p:sldId id="366" r:id="rId11"/>
    <p:sldId id="369" r:id="rId12"/>
    <p:sldId id="370" r:id="rId13"/>
    <p:sldId id="371" r:id="rId14"/>
    <p:sldId id="372" r:id="rId15"/>
    <p:sldId id="373" r:id="rId16"/>
    <p:sldId id="374" r:id="rId17"/>
    <p:sldId id="375" r:id="rId18"/>
    <p:sldId id="376" r:id="rId19"/>
    <p:sldId id="377" r:id="rId20"/>
    <p:sldId id="378" r:id="rId21"/>
    <p:sldId id="379" r:id="rId22"/>
    <p:sldId id="380" r:id="rId23"/>
    <p:sldId id="381" r:id="rId24"/>
    <p:sldId id="382" r:id="rId25"/>
    <p:sldId id="383" r:id="rId26"/>
    <p:sldId id="384" r:id="rId27"/>
    <p:sldId id="385" r:id="rId28"/>
    <p:sldId id="386" r:id="rId29"/>
    <p:sldId id="387" r:id="rId30"/>
    <p:sldId id="394" r:id="rId31"/>
    <p:sldId id="388" r:id="rId32"/>
    <p:sldId id="389" r:id="rId33"/>
    <p:sldId id="390" r:id="rId34"/>
    <p:sldId id="391" r:id="rId35"/>
    <p:sldId id="392" r:id="rId36"/>
    <p:sldId id="393" r:id="rId37"/>
  </p:sldIdLst>
  <p:sldSz cx="24384000" cy="13716000"/>
  <p:notesSz cx="6858000" cy="9144000"/>
  <p:custDataLst>
    <p:tags r:id="rId39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7FF"/>
    <a:srgbClr val="D6F7FE"/>
    <a:srgbClr val="EEF7E9"/>
    <a:srgbClr val="0000FF"/>
    <a:srgbClr val="135F82"/>
    <a:srgbClr val="FFFFFF"/>
    <a:srgbClr val="008000"/>
    <a:srgbClr val="242452"/>
    <a:srgbClr val="270F6B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698" autoAdjust="0"/>
    <p:restoredTop sz="94139" autoAdjust="0"/>
  </p:normalViewPr>
  <p:slideViewPr>
    <p:cSldViewPr>
      <p:cViewPr varScale="1">
        <p:scale>
          <a:sx n="53" d="100"/>
          <a:sy n="53" d="100"/>
        </p:scale>
        <p:origin x="162" y="228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7.png"/><Relationship Id="rId7" Type="http://schemas.openxmlformats.org/officeDocument/2006/relationships/image" Target="../media/image6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3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.png"/><Relationship Id="rId7" Type="http://schemas.openxmlformats.org/officeDocument/2006/relationships/image" Target="../media/image7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3" Type="http://schemas.openxmlformats.org/officeDocument/2006/relationships/image" Target="../media/image7.pn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Relationship Id="rId14" Type="http://schemas.openxmlformats.org/officeDocument/2006/relationships/image" Target="../media/image9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7.png"/><Relationship Id="rId7" Type="http://schemas.openxmlformats.org/officeDocument/2006/relationships/image" Target="../media/image68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1.png"/><Relationship Id="rId5" Type="http://schemas.openxmlformats.org/officeDocument/2006/relationships/image" Target="../media/image501.png"/><Relationship Id="rId4" Type="http://schemas.openxmlformats.org/officeDocument/2006/relationships/image" Target="../media/image72.png"/><Relationship Id="rId9" Type="http://schemas.openxmlformats.org/officeDocument/2006/relationships/image" Target="../media/image9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7.png"/><Relationship Id="rId7" Type="http://schemas.openxmlformats.org/officeDocument/2006/relationships/image" Target="../media/image10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100.png"/><Relationship Id="rId4" Type="http://schemas.openxmlformats.org/officeDocument/2006/relationships/image" Target="../media/image73.png"/><Relationship Id="rId9" Type="http://schemas.openxmlformats.org/officeDocument/2006/relationships/image" Target="../media/image9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7.png"/><Relationship Id="rId7" Type="http://schemas.openxmlformats.org/officeDocument/2006/relationships/image" Target="../media/image10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10" Type="http://schemas.openxmlformats.org/officeDocument/2006/relationships/image" Target="../media/image111.png"/><Relationship Id="rId4" Type="http://schemas.openxmlformats.org/officeDocument/2006/relationships/image" Target="../media/image75.png"/><Relationship Id="rId9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7.png"/><Relationship Id="rId7" Type="http://schemas.openxmlformats.org/officeDocument/2006/relationships/image" Target="../media/image1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png"/><Relationship Id="rId5" Type="http://schemas.openxmlformats.org/officeDocument/2006/relationships/image" Target="../media/image110.png"/><Relationship Id="rId10" Type="http://schemas.openxmlformats.org/officeDocument/2006/relationships/image" Target="../media/image117.png"/><Relationship Id="rId4" Type="http://schemas.openxmlformats.org/officeDocument/2006/relationships/image" Target="../media/image93.png"/><Relationship Id="rId9" Type="http://schemas.openxmlformats.org/officeDocument/2006/relationships/image" Target="../media/image1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7.png"/><Relationship Id="rId7" Type="http://schemas.openxmlformats.org/officeDocument/2006/relationships/image" Target="../media/image12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10" Type="http://schemas.openxmlformats.org/officeDocument/2006/relationships/image" Target="../media/image98.png"/><Relationship Id="rId4" Type="http://schemas.openxmlformats.org/officeDocument/2006/relationships/image" Target="../media/image97.png"/><Relationship Id="rId9" Type="http://schemas.openxmlformats.org/officeDocument/2006/relationships/image" Target="../media/image1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7.png"/><Relationship Id="rId7" Type="http://schemas.openxmlformats.org/officeDocument/2006/relationships/image" Target="../media/image131.png"/><Relationship Id="rId12" Type="http://schemas.openxmlformats.org/officeDocument/2006/relationships/image" Target="../media/image13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png"/><Relationship Id="rId11" Type="http://schemas.openxmlformats.org/officeDocument/2006/relationships/image" Target="../media/image135.png"/><Relationship Id="rId5" Type="http://schemas.openxmlformats.org/officeDocument/2006/relationships/image" Target="../media/image129.png"/><Relationship Id="rId10" Type="http://schemas.openxmlformats.org/officeDocument/2006/relationships/image" Target="../media/image134.png"/><Relationship Id="rId4" Type="http://schemas.openxmlformats.org/officeDocument/2006/relationships/image" Target="../media/image99.png"/><Relationship Id="rId9" Type="http://schemas.openxmlformats.org/officeDocument/2006/relationships/image" Target="../media/image1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7.png"/><Relationship Id="rId7" Type="http://schemas.openxmlformats.org/officeDocument/2006/relationships/image" Target="../media/image137.png"/><Relationship Id="rId12" Type="http://schemas.openxmlformats.org/officeDocument/2006/relationships/image" Target="../media/image13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61.png"/><Relationship Id="rId11" Type="http://schemas.openxmlformats.org/officeDocument/2006/relationships/image" Target="../media/image1380.png"/><Relationship Id="rId5" Type="http://schemas.openxmlformats.org/officeDocument/2006/relationships/image" Target="../media/image1180.png"/><Relationship Id="rId10" Type="http://schemas.openxmlformats.org/officeDocument/2006/relationships/image" Target="../media/image1370.png"/><Relationship Id="rId4" Type="http://schemas.openxmlformats.org/officeDocument/2006/relationships/image" Target="../media/image101.png"/><Relationship Id="rId9" Type="http://schemas.openxmlformats.org/officeDocument/2006/relationships/image" Target="../media/image136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13" Type="http://schemas.openxmlformats.org/officeDocument/2006/relationships/image" Target="../media/image147.png"/><Relationship Id="rId3" Type="http://schemas.openxmlformats.org/officeDocument/2006/relationships/image" Target="../media/image7.png"/><Relationship Id="rId12" Type="http://schemas.openxmlformats.org/officeDocument/2006/relationships/image" Target="../media/image14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5.png"/><Relationship Id="rId5" Type="http://schemas.openxmlformats.org/officeDocument/2006/relationships/image" Target="../media/image141.png"/><Relationship Id="rId15" Type="http://schemas.openxmlformats.org/officeDocument/2006/relationships/image" Target="../media/image149.png"/><Relationship Id="rId10" Type="http://schemas.openxmlformats.org/officeDocument/2006/relationships/image" Target="../media/image143.png"/><Relationship Id="rId4" Type="http://schemas.openxmlformats.org/officeDocument/2006/relationships/image" Target="../media/image104.png"/><Relationship Id="rId9" Type="http://schemas.openxmlformats.org/officeDocument/2006/relationships/image" Target="../media/image142.png"/><Relationship Id="rId14" Type="http://schemas.openxmlformats.org/officeDocument/2006/relationships/image" Target="../media/image14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13" Type="http://schemas.openxmlformats.org/officeDocument/2006/relationships/image" Target="../media/image10.wmf"/><Relationship Id="rId18" Type="http://schemas.openxmlformats.org/officeDocument/2006/relationships/image" Target="../media/image158.png"/><Relationship Id="rId3" Type="http://schemas.openxmlformats.org/officeDocument/2006/relationships/image" Target="../media/image7.png"/><Relationship Id="rId7" Type="http://schemas.openxmlformats.org/officeDocument/2006/relationships/image" Target="../media/image151.png"/><Relationship Id="rId12" Type="http://schemas.openxmlformats.org/officeDocument/2006/relationships/oleObject" Target="../embeddings/oleObject1.bin"/><Relationship Id="rId17" Type="http://schemas.openxmlformats.org/officeDocument/2006/relationships/image" Target="../media/image157.png"/><Relationship Id="rId2" Type="http://schemas.openxmlformats.org/officeDocument/2006/relationships/image" Target="../media/image6.jpeg"/><Relationship Id="rId16" Type="http://schemas.openxmlformats.org/officeDocument/2006/relationships/image" Target="../media/image1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Relationship Id="rId11" Type="http://schemas.openxmlformats.org/officeDocument/2006/relationships/image" Target="../media/image155.png"/><Relationship Id="rId5" Type="http://schemas.openxmlformats.org/officeDocument/2006/relationships/image" Target="../media/image1490.png"/><Relationship Id="rId15" Type="http://schemas.openxmlformats.org/officeDocument/2006/relationships/oleObject" Target="../embeddings/oleObject3.bin"/><Relationship Id="rId10" Type="http://schemas.openxmlformats.org/officeDocument/2006/relationships/image" Target="../media/image154.png"/><Relationship Id="rId9" Type="http://schemas.openxmlformats.org/officeDocument/2006/relationships/image" Target="../media/image153.png"/><Relationship Id="rId1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2.png"/><Relationship Id="rId7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0.png"/><Relationship Id="rId11" Type="http://schemas.openxmlformats.org/officeDocument/2006/relationships/image" Target="../media/image159.png"/><Relationship Id="rId5" Type="http://schemas.openxmlformats.org/officeDocument/2006/relationships/image" Target="../media/image780.png"/><Relationship Id="rId10" Type="http://schemas.openxmlformats.org/officeDocument/2006/relationships/image" Target="../media/image1480.png"/><Relationship Id="rId4" Type="http://schemas.openxmlformats.org/officeDocument/2006/relationships/image" Target="../media/image610.png"/><Relationship Id="rId9" Type="http://schemas.openxmlformats.org/officeDocument/2006/relationships/image" Target="../media/image110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1.png"/><Relationship Id="rId5" Type="http://schemas.openxmlformats.org/officeDocument/2006/relationships/image" Target="../media/image191.png"/><Relationship Id="rId4" Type="http://schemas.openxmlformats.org/officeDocument/2006/relationships/image" Target="../media/image18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3" Type="http://schemas.openxmlformats.org/officeDocument/2006/relationships/image" Target="../media/image7.png"/><Relationship Id="rId7" Type="http://schemas.openxmlformats.org/officeDocument/2006/relationships/image" Target="../media/image16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0.png"/><Relationship Id="rId5" Type="http://schemas.openxmlformats.org/officeDocument/2006/relationships/image" Target="../media/image191.png"/><Relationship Id="rId4" Type="http://schemas.openxmlformats.org/officeDocument/2006/relationships/image" Target="../media/image112.png"/><Relationship Id="rId9" Type="http://schemas.openxmlformats.org/officeDocument/2006/relationships/image" Target="../media/image11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3" Type="http://schemas.openxmlformats.org/officeDocument/2006/relationships/image" Target="../media/image7.png"/><Relationship Id="rId7" Type="http://schemas.openxmlformats.org/officeDocument/2006/relationships/image" Target="../media/image16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4.png"/><Relationship Id="rId5" Type="http://schemas.openxmlformats.org/officeDocument/2006/relationships/image" Target="../media/image231.png"/><Relationship Id="rId4" Type="http://schemas.openxmlformats.org/officeDocument/2006/relationships/image" Target="../media/image1101.png"/><Relationship Id="rId9" Type="http://schemas.openxmlformats.org/officeDocument/2006/relationships/image" Target="../media/image1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7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1.png"/><Relationship Id="rId11" Type="http://schemas.openxmlformats.org/officeDocument/2006/relationships/image" Target="../media/image169.png"/><Relationship Id="rId5" Type="http://schemas.openxmlformats.org/officeDocument/2006/relationships/image" Target="../media/image271.png"/><Relationship Id="rId10" Type="http://schemas.openxmlformats.org/officeDocument/2006/relationships/image" Target="../media/image168.png"/><Relationship Id="rId4" Type="http://schemas.openxmlformats.org/officeDocument/2006/relationships/image" Target="../media/image261.png"/><Relationship Id="rId9" Type="http://schemas.openxmlformats.org/officeDocument/2006/relationships/image" Target="../media/image30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311.png"/><Relationship Id="rId7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0.png"/><Relationship Id="rId5" Type="http://schemas.openxmlformats.org/officeDocument/2006/relationships/image" Target="../media/image331.png"/><Relationship Id="rId10" Type="http://schemas.openxmlformats.org/officeDocument/2006/relationships/image" Target="../media/image11.emf"/><Relationship Id="rId4" Type="http://schemas.openxmlformats.org/officeDocument/2006/relationships/image" Target="../media/image321.png"/><Relationship Id="rId9" Type="http://schemas.openxmlformats.org/officeDocument/2006/relationships/image" Target="../media/image17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png"/><Relationship Id="rId7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4.png"/><Relationship Id="rId11" Type="http://schemas.openxmlformats.org/officeDocument/2006/relationships/image" Target="../media/image128.png"/><Relationship Id="rId5" Type="http://schemas.openxmlformats.org/officeDocument/2006/relationships/image" Target="../media/image331.png"/><Relationship Id="rId10" Type="http://schemas.openxmlformats.org/officeDocument/2006/relationships/image" Target="../media/image69.png"/><Relationship Id="rId4" Type="http://schemas.openxmlformats.org/officeDocument/2006/relationships/image" Target="../media/image321.png"/><Relationship Id="rId9" Type="http://schemas.openxmlformats.org/officeDocument/2006/relationships/image" Target="../media/image39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311.png"/><Relationship Id="rId7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7.png"/><Relationship Id="rId5" Type="http://schemas.openxmlformats.org/officeDocument/2006/relationships/image" Target="../media/image331.png"/><Relationship Id="rId10" Type="http://schemas.openxmlformats.org/officeDocument/2006/relationships/image" Target="../media/image69.png"/><Relationship Id="rId4" Type="http://schemas.openxmlformats.org/officeDocument/2006/relationships/image" Target="../media/image321.png"/><Relationship Id="rId9" Type="http://schemas.openxmlformats.org/officeDocument/2006/relationships/image" Target="../media/image390.pn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3.png"/><Relationship Id="rId18" Type="http://schemas.openxmlformats.org/officeDocument/2006/relationships/image" Target="../media/image145.png"/><Relationship Id="rId3" Type="http://schemas.openxmlformats.org/officeDocument/2006/relationships/image" Target="../media/image410.png"/><Relationship Id="rId7" Type="http://schemas.openxmlformats.org/officeDocument/2006/relationships/image" Target="../media/image7.png"/><Relationship Id="rId12" Type="http://schemas.openxmlformats.org/officeDocument/2006/relationships/image" Target="../media/image182.png"/><Relationship Id="rId17" Type="http://schemas.openxmlformats.org/officeDocument/2006/relationships/image" Target="../media/image187.png"/><Relationship Id="rId2" Type="http://schemas.openxmlformats.org/officeDocument/2006/relationships/image" Target="../media/image6.jpeg"/><Relationship Id="rId16" Type="http://schemas.openxmlformats.org/officeDocument/2006/relationships/image" Target="../media/image1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0.png"/><Relationship Id="rId11" Type="http://schemas.openxmlformats.org/officeDocument/2006/relationships/image" Target="../media/image180.png"/><Relationship Id="rId5" Type="http://schemas.openxmlformats.org/officeDocument/2006/relationships/image" Target="../media/image430.png"/><Relationship Id="rId15" Type="http://schemas.openxmlformats.org/officeDocument/2006/relationships/image" Target="../media/image185.png"/><Relationship Id="rId10" Type="http://schemas.openxmlformats.org/officeDocument/2006/relationships/image" Target="../media/image70.emf"/><Relationship Id="rId4" Type="http://schemas.openxmlformats.org/officeDocument/2006/relationships/image" Target="../media/image420.png"/><Relationship Id="rId9" Type="http://schemas.openxmlformats.org/officeDocument/2006/relationships/image" Target="../media/image460.png"/><Relationship Id="rId14" Type="http://schemas.openxmlformats.org/officeDocument/2006/relationships/image" Target="../media/image18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0.png"/><Relationship Id="rId3" Type="http://schemas.openxmlformats.org/officeDocument/2006/relationships/image" Target="../media/image480.png"/><Relationship Id="rId7" Type="http://schemas.openxmlformats.org/officeDocument/2006/relationships/image" Target="../media/image5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0.png"/><Relationship Id="rId5" Type="http://schemas.openxmlformats.org/officeDocument/2006/relationships/image" Target="../media/image7.png"/><Relationship Id="rId10" Type="http://schemas.openxmlformats.org/officeDocument/2006/relationships/image" Target="../media/image179.png"/><Relationship Id="rId4" Type="http://schemas.openxmlformats.org/officeDocument/2006/relationships/image" Target="../media/image490.png"/><Relationship Id="rId9" Type="http://schemas.openxmlformats.org/officeDocument/2006/relationships/image" Target="../media/image17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0.png"/><Relationship Id="rId3" Type="http://schemas.openxmlformats.org/officeDocument/2006/relationships/image" Target="../media/image540.png"/><Relationship Id="rId7" Type="http://schemas.openxmlformats.org/officeDocument/2006/relationships/image" Target="../media/image57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0.png"/><Relationship Id="rId5" Type="http://schemas.openxmlformats.org/officeDocument/2006/relationships/image" Target="../media/image7.png"/><Relationship Id="rId10" Type="http://schemas.openxmlformats.org/officeDocument/2006/relationships/image" Target="../media/image193.png"/><Relationship Id="rId4" Type="http://schemas.openxmlformats.org/officeDocument/2006/relationships/image" Target="../media/image550.png"/><Relationship Id="rId9" Type="http://schemas.openxmlformats.org/officeDocument/2006/relationships/image" Target="../media/image19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png"/><Relationship Id="rId3" Type="http://schemas.openxmlformats.org/officeDocument/2006/relationships/image" Target="../media/image189.png"/><Relationship Id="rId7" Type="http://schemas.openxmlformats.org/officeDocument/2006/relationships/image" Target="../media/image19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0.png"/><Relationship Id="rId11" Type="http://schemas.openxmlformats.org/officeDocument/2006/relationships/image" Target="../media/image196.png"/><Relationship Id="rId5" Type="http://schemas.openxmlformats.org/officeDocument/2006/relationships/image" Target="../media/image7.png"/><Relationship Id="rId10" Type="http://schemas.openxmlformats.org/officeDocument/2006/relationships/image" Target="../media/image1950.png"/><Relationship Id="rId4" Type="http://schemas.openxmlformats.org/officeDocument/2006/relationships/image" Target="../media/image190.png"/><Relationship Id="rId9" Type="http://schemas.openxmlformats.org/officeDocument/2006/relationships/image" Target="../media/image194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0.png"/><Relationship Id="rId3" Type="http://schemas.openxmlformats.org/officeDocument/2006/relationships/image" Target="../media/image660.png"/><Relationship Id="rId7" Type="http://schemas.openxmlformats.org/officeDocument/2006/relationships/image" Target="../media/image69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90.png"/><Relationship Id="rId5" Type="http://schemas.openxmlformats.org/officeDocument/2006/relationships/image" Target="../media/image7.png"/><Relationship Id="rId10" Type="http://schemas.openxmlformats.org/officeDocument/2006/relationships/image" Target="../media/image126.png"/><Relationship Id="rId4" Type="http://schemas.openxmlformats.org/officeDocument/2006/relationships/image" Target="../media/image670.png"/><Relationship Id="rId9" Type="http://schemas.openxmlformats.org/officeDocument/2006/relationships/image" Target="../media/image16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0.png"/><Relationship Id="rId3" Type="http://schemas.openxmlformats.org/officeDocument/2006/relationships/image" Target="../media/image730.png"/><Relationship Id="rId7" Type="http://schemas.openxmlformats.org/officeDocument/2006/relationships/image" Target="../media/image75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90.png"/><Relationship Id="rId5" Type="http://schemas.openxmlformats.org/officeDocument/2006/relationships/image" Target="../media/image7.png"/><Relationship Id="rId4" Type="http://schemas.openxmlformats.org/officeDocument/2006/relationships/image" Target="../media/image740.png"/><Relationship Id="rId9" Type="http://schemas.openxmlformats.org/officeDocument/2006/relationships/image" Target="../media/image17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7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7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7.png"/><Relationship Id="rId7" Type="http://schemas.openxmlformats.org/officeDocument/2006/relationships/image" Target="../media/image4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7.png"/><Relationship Id="rId7" Type="http://schemas.openxmlformats.org/officeDocument/2006/relationships/image" Target="../media/image5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7.png"/><Relationship Id="rId7" Type="http://schemas.openxmlformats.org/officeDocument/2006/relationships/image" Target="../media/image5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9677400" y="1676400"/>
            <a:ext cx="14401800" cy="11181523"/>
            <a:chOff x="9851187" y="2126503"/>
            <a:chExt cx="14401800" cy="11181523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4401800" cy="11181523"/>
              <a:chOff x="1339699" y="3448230"/>
              <a:chExt cx="14401800" cy="11181523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4401800" cy="11181523"/>
                <a:chOff x="1339699" y="3448230"/>
                <a:chExt cx="14401800" cy="11181523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696072"/>
                  <a:ext cx="144018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10003587" y="2164806"/>
              <a:ext cx="14020800" cy="13332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0155987" y="5288484"/>
              <a:ext cx="13868400" cy="5105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§5.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trị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lượng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giác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từ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0</a:t>
              </a:r>
              <a:r>
                <a:rPr lang="en-US" sz="6000" b="1" baseline="30000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0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đến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180</a:t>
              </a:r>
              <a:r>
                <a:rPr lang="en-US" sz="6000" b="1" baseline="30000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0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§6.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lượng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trong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tam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giác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6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6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cuối</a:t>
              </a:r>
              <a:r>
                <a:rPr lang="en-US" sz="6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chương</a:t>
              </a:r>
              <a:r>
                <a:rPr lang="en-US" sz="6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3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0384587" y="2428363"/>
              <a:ext cx="1339706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CHƯƠNG </a:t>
              </a:r>
              <a:r>
                <a:rPr lang="en-US" sz="4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</a:t>
              </a:r>
              <a:r>
                <a:rPr lang="vi-VN" sz="4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</a:t>
              </a:r>
              <a:r>
                <a:rPr lang="en-US" sz="4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HỆ THỨC LƯỢNG TRONG TAM GIÁC</a:t>
              </a:r>
              <a:endParaRPr lang="vi-VN" sz="4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4FF52DF-8AC8-4DAD-B751-39601E57B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34" y="1924240"/>
            <a:ext cx="8813299" cy="1093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31022" y="4468693"/>
            <a:ext cx="23930870" cy="8942507"/>
            <a:chOff x="97405" y="3387172"/>
            <a:chExt cx="23084846" cy="8850521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445194" y="3785899"/>
              <a:ext cx="22737057" cy="845179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97405" y="3387172"/>
              <a:ext cx="4024831" cy="1079473"/>
              <a:chOff x="459355" y="3653872"/>
              <a:chExt cx="4024831" cy="1079473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502813" y="2731251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87781" y="3826581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59355" y="3653872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31022" y="2454752"/>
            <a:ext cx="23930870" cy="1959306"/>
            <a:chOff x="923003" y="3917552"/>
            <a:chExt cx="24160728" cy="173629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489059" y="4391447"/>
              <a:ext cx="23594672" cy="126240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3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3.15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TỰ LUẬN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035621" y="3071245"/>
                <a:ext cx="16822824" cy="8215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lvl="0" indent="-359410" algn="l" defTabSz="2177278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𝒐</m:t>
                        </m:r>
                      </m:sup>
                    </m:sSup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𝒐</m:t>
                        </m:r>
                      </m:sup>
                    </m:sSup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𝒓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621" y="3071245"/>
                <a:ext cx="16822824" cy="821507"/>
              </a:xfrm>
              <a:prstGeom prst="rect">
                <a:avLst/>
              </a:prstGeom>
              <a:blipFill>
                <a:blip r:embed="rId4"/>
                <a:stretch>
                  <a:fillRect t="-10370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5241378" y="5106357"/>
            <a:ext cx="14494352" cy="792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 indent="285750">
              <a:lnSpc>
                <a:spcPct val="115000"/>
              </a:lnSpc>
              <a:spcAft>
                <a:spcPts val="800"/>
              </a:spcAft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có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1506764" y="6213938"/>
                <a:ext cx="9905999" cy="4888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𝒂𝒃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func>
                    </m:oMath>
                  </m:oMathPara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𝟓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rad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𝟏𝟓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func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𝒐</m:t>
                          </m:r>
                        </m:sup>
                      </m:sSup>
                    </m:oMath>
                  </m:oMathPara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𝟕𝟓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𝟐𝟓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𝟑𝟗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𝟒𝟑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764" y="6213938"/>
                <a:ext cx="9905999" cy="48880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15163800" y="6413287"/>
                <a:ext cx="8458200" cy="40115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den>
                      </m:f>
                    </m:oMath>
                  </m:oMathPara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𝟔𝟗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3800" y="6413287"/>
                <a:ext cx="8458200" cy="40115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90F5CD-3ED5-4E84-9806-C2A66294BB8D}"/>
              </a:ext>
            </a:extLst>
          </p:cNvPr>
          <p:cNvCxnSpPr/>
          <p:nvPr/>
        </p:nvCxnSpPr>
        <p:spPr>
          <a:xfrm>
            <a:off x="12447033" y="6213938"/>
            <a:ext cx="41521" cy="7197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038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401271" y="5806498"/>
            <a:ext cx="23695552" cy="7680902"/>
            <a:chOff x="136200" y="3550696"/>
            <a:chExt cx="22857848" cy="589798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256991" y="3818286"/>
              <a:ext cx="22737057" cy="5630399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136200" y="3550696"/>
              <a:ext cx="4099961" cy="1079473"/>
              <a:chOff x="498150" y="3817396"/>
              <a:chExt cx="4099961" cy="1079473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16738" y="2860864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87781" y="3969360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98150" y="3817396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22949" y="2470944"/>
            <a:ext cx="23930870" cy="3262615"/>
            <a:chOff x="923003" y="3917552"/>
            <a:chExt cx="24160728" cy="3113171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489059" y="4177337"/>
              <a:ext cx="23594672" cy="2853386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3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3.16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TỰ LUẬN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683620" y="2777307"/>
                <a:ext cx="23142567" cy="26099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35941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Cho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𝑨𝑴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629920" indent="-35941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𝑨𝑴𝑩</m:t>
                            </m:r>
                          </m:e>
                        </m:acc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𝑨𝑴𝑪</m:t>
                            </m:r>
                          </m:e>
                        </m:acc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indent="-35941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𝑴𝑨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𝑴𝑩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𝑨𝑴𝑩</m:t>
                            </m:r>
                          </m:e>
                        </m:acc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𝑴𝑨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𝑴𝑪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𝑨𝑴𝑪</m:t>
                            </m:r>
                          </m:e>
                        </m:acc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620" y="2777307"/>
                <a:ext cx="23142567" cy="2609945"/>
              </a:xfrm>
              <a:prstGeom prst="rect">
                <a:avLst/>
              </a:prstGeom>
              <a:blipFill>
                <a:blip r:embed="rId4"/>
                <a:stretch>
                  <a:fillRect t="-3972" b="-10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436713" y="11688910"/>
            <a:ext cx="12491448" cy="1570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indent="285750">
              <a:lnSpc>
                <a:spcPct val="115000"/>
              </a:lnSpc>
              <a:spcAft>
                <a:spcPts val="800"/>
              </a:spcAft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lí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cos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AMB  ta có: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11674371" y="6253211"/>
                <a:ext cx="12192000" cy="99681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𝑴𝑨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𝑴𝑩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𝑨𝑴𝑩</m:t>
                              </m:r>
                            </m:e>
                          </m:acc>
                        </m:e>
                      </m:func>
                    </m:oMath>
                  </m:oMathPara>
                </a14:m>
                <a:endParaRPr lang="en-US" sz="4400" b="1" i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4371" y="6253211"/>
                <a:ext cx="12192000" cy="9968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/>
          <p:nvPr/>
        </p:nvSpPr>
        <p:spPr>
          <a:xfrm>
            <a:off x="11845349" y="8870648"/>
            <a:ext cx="12208470" cy="16734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 indent="285750">
              <a:lnSpc>
                <a:spcPct val="115000"/>
              </a:lnSpc>
              <a:spcAft>
                <a:spcPts val="800"/>
              </a:spcAft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lí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cos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AMC</a:t>
            </a:r>
          </a:p>
          <a:p>
            <a:pPr marL="629920" indent="285750">
              <a:lnSpc>
                <a:spcPct val="115000"/>
              </a:lnSpc>
              <a:spcAft>
                <a:spcPts val="800"/>
              </a:spcAft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có: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2095466" y="10829554"/>
                <a:ext cx="12192000" cy="99969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𝐀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𝐂</m:t>
                          </m:r>
                        </m:e>
                        <m:sup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𝐌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𝐀</m:t>
                          </m:r>
                        </m:e>
                        <m:sup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𝐌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𝐂</m:t>
                          </m:r>
                        </m:e>
                        <m:sup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𝟐𝐌𝐀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𝐌𝐂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𝐜𝐨𝐬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𝐀𝐌𝐂</m:t>
                              </m:r>
                            </m:e>
                          </m:acc>
                        </m:e>
                      </m:func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5466" y="10829554"/>
                <a:ext cx="12192000" cy="9996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/>
          <p:cNvCxnSpPr>
            <a:cxnSpLocks/>
          </p:cNvCxnSpPr>
          <p:nvPr/>
        </p:nvCxnSpPr>
        <p:spPr>
          <a:xfrm>
            <a:off x="12368719" y="6024520"/>
            <a:ext cx="0" cy="736769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1674371" y="7325312"/>
                <a:ext cx="12192000" cy="167289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629920" lvl="0" indent="285750" algn="ctr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𝑴𝑨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𝑴𝑩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𝑨𝑴𝑩</m:t>
                            </m:r>
                          </m:e>
                        </m:acc>
                      </m:e>
                    </m:fun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đpcm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4371" y="7325312"/>
                <a:ext cx="12192000" cy="1672894"/>
              </a:xfrm>
              <a:prstGeom prst="rect">
                <a:avLst/>
              </a:prstGeom>
              <a:blipFill>
                <a:blip r:embed="rId7"/>
                <a:stretch>
                  <a:fillRect b="-12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1845349" y="11860380"/>
                <a:ext cx="12192000" cy="15318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629920" indent="285750" algn="ctr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b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0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𝐌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</m:t>
                        </m:r>
                      </m:e>
                      <m:sup>
                        <m:r>
                          <a:rPr lang="en-US" sz="40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𝐌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𝐂</m:t>
                        </m:r>
                      </m:e>
                      <m:sup>
                        <m:r>
                          <a:rPr lang="en-US" sz="40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𝐂</m:t>
                        </m:r>
                      </m:e>
                      <m:sup>
                        <m:r>
                          <a:rPr lang="en-US" sz="40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𝟐𝐌𝐀</m:t>
                    </m:r>
                    <m:r>
                      <a:rPr lang="en-US" sz="40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0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𝐌𝐂</m:t>
                    </m:r>
                    <m:r>
                      <a:rPr lang="en-US" sz="40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0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000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𝐀𝐌𝐂</m:t>
                            </m:r>
                          </m:e>
                        </m:acc>
                      </m:e>
                    </m:func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đpcm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5349" y="11860380"/>
                <a:ext cx="12192000" cy="1531830"/>
              </a:xfrm>
              <a:prstGeom prst="rect">
                <a:avLst/>
              </a:prstGeom>
              <a:blipFill>
                <a:blip r:embed="rId8"/>
                <a:stretch>
                  <a:fillRect b="-11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Hình ảnh 20">
            <a:extLst>
              <a:ext uri="{FF2B5EF4-FFF2-40B4-BE49-F238E27FC236}">
                <a16:creationId xmlns:a16="http://schemas.microsoft.com/office/drawing/2014/main" id="{CAE43B4D-7EBD-49B9-9C15-6D6D041BFB8D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7374881" y="6227703"/>
            <a:ext cx="4800600" cy="35281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2CFC51B-67A2-4B6F-9090-8A7EF17DE611}"/>
                  </a:ext>
                </a:extLst>
              </p:cNvPr>
              <p:cNvSpPr/>
              <p:nvPr/>
            </p:nvSpPr>
            <p:spPr>
              <a:xfrm>
                <a:off x="546156" y="7943878"/>
                <a:ext cx="11662366" cy="35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372870" indent="-742950">
                  <a:lnSpc>
                    <a:spcPct val="115000"/>
                  </a:lnSpc>
                  <a:spcAft>
                    <a:spcPts val="800"/>
                  </a:spcAft>
                  <a:buAutoNum type="alphaLcParenR"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</a:t>
                </a:r>
              </a:p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𝐀𝐌𝐁</m:t>
                            </m:r>
                          </m:e>
                        </m:acc>
                      </m:e>
                    </m:func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𝐀𝐌𝐂</m:t>
                            </m:r>
                          </m:e>
                        </m:acc>
                      </m:e>
                    </m:func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lang="en-US" sz="4400" b="1" i="0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𝐀𝐌𝐁</m:t>
                            </m:r>
                          </m:e>
                        </m:acc>
                      </m:e>
                    </m:func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𝟏𝟖</m:t>
                            </m:r>
                            <m:sSup>
                              <m:sSup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sz="4400" b="1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𝐨</m:t>
                                </m:r>
                              </m:sup>
                            </m:sSup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𝐀𝐌𝐁</m:t>
                                </m:r>
                              </m:e>
                            </m:acc>
                          </m:e>
                        </m:d>
                      </m:e>
                    </m:func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     </a:t>
                </a: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2CFC51B-67A2-4B6F-9090-8A7EF17DE6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56" y="7943878"/>
                <a:ext cx="11662366" cy="3562322"/>
              </a:xfrm>
              <a:prstGeom prst="rect">
                <a:avLst/>
              </a:prstGeom>
              <a:blipFill>
                <a:blip r:embed="rId10"/>
                <a:stretch>
                  <a:fillRect t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29C8B762-0D9F-4531-B01F-AAD8DC166FB8}"/>
                  </a:ext>
                </a:extLst>
              </p:cNvPr>
              <p:cNvSpPr/>
              <p:nvPr/>
            </p:nvSpPr>
            <p:spPr>
              <a:xfrm>
                <a:off x="423507" y="10611981"/>
                <a:ext cx="9900339" cy="8942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lvl="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𝐀𝐌𝐁</m:t>
                            </m:r>
                          </m:e>
                        </m:acc>
                      </m:e>
                    </m:func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𝐀𝐌𝐁</m:t>
                            </m:r>
                          </m:e>
                        </m:acc>
                      </m:e>
                    </m:func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đpcm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29C8B762-0D9F-4531-B01F-AAD8DC166F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07" y="10611981"/>
                <a:ext cx="9900339" cy="894219"/>
              </a:xfrm>
              <a:prstGeom prst="rect">
                <a:avLst/>
              </a:prstGeom>
              <a:blipFill>
                <a:blip r:embed="rId11"/>
                <a:stretch>
                  <a:fillRect t="-9524" r="-1662" b="-2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11845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5" grpId="0"/>
      <p:bldP spid="36" grpId="0"/>
      <p:bldP spid="9" grpId="0"/>
      <p:bldP spid="11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623768" y="5160279"/>
            <a:ext cx="23616579" cy="8281019"/>
            <a:chOff x="136200" y="3550696"/>
            <a:chExt cx="22781666" cy="604676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180809" y="4086897"/>
              <a:ext cx="22737057" cy="551056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136200" y="3550696"/>
              <a:ext cx="4099961" cy="1079473"/>
              <a:chOff x="498150" y="3817396"/>
              <a:chExt cx="4099961" cy="1079473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16738" y="2860864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87781" y="3826581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98150" y="3817396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309477" y="2195387"/>
            <a:ext cx="23930870" cy="2893064"/>
            <a:chOff x="923003" y="3917552"/>
            <a:chExt cx="24160728" cy="173629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489059" y="4391447"/>
              <a:ext cx="23594672" cy="126240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3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3.16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TỰ LUẬN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244714" y="2913176"/>
                <a:ext cx="17639846" cy="21752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35941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𝑨𝑴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629920" indent="45720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𝑩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𝑪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4714" y="2913176"/>
                <a:ext cx="17639846" cy="2175275"/>
              </a:xfrm>
              <a:prstGeom prst="rect">
                <a:avLst/>
              </a:prstGeom>
              <a:blipFill>
                <a:blip r:embed="rId4"/>
                <a:stretch>
                  <a:fillRect t="-4762" b="-5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3108992" y="5838746"/>
                <a:ext cx="14721808" cy="26857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285750" algn="ctr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Theo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 ta có:</a:t>
                </a:r>
              </a:p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𝐌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𝐀</m:t>
                          </m:r>
                        </m:e>
                        <m:sup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𝐌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𝐁</m:t>
                          </m:r>
                        </m:e>
                        <m:sup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𝐀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𝐁</m:t>
                          </m:r>
                        </m:e>
                        <m:sup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𝟐𝐌𝐀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𝐌𝐁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𝐜𝐨𝐬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𝐀𝐌𝐁</m:t>
                              </m:r>
                            </m:e>
                          </m:acc>
                        </m:e>
                      </m:func>
                      <m:r>
                        <m:rPr>
                          <m:nor/>
                        </m:rPr>
                        <a:rPr lang="en-US" sz="44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𝐌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𝐀</m:t>
                          </m:r>
                        </m:e>
                        <m:sup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𝐌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𝐂</m:t>
                          </m:r>
                        </m:e>
                        <m:sup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𝐀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𝐂</m:t>
                          </m:r>
                        </m:e>
                        <m:sup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𝟐𝐌𝐀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𝐌𝐂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𝐜𝐨𝐬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𝐀𝐌𝐂</m:t>
                              </m:r>
                            </m:e>
                          </m:acc>
                        </m:e>
                      </m:func>
                      <m:r>
                        <m:rPr>
                          <m:nor/>
                        </m:rPr>
                        <a:rPr lang="en-US" sz="44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8992" y="5838746"/>
                <a:ext cx="14721808" cy="2685735"/>
              </a:xfrm>
              <a:prstGeom prst="rect">
                <a:avLst/>
              </a:prstGeom>
              <a:blipFill>
                <a:blip r:embed="rId5"/>
                <a:stretch>
                  <a:fillRect t="-3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3200980" y="8528183"/>
            <a:ext cx="17068800" cy="792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indent="285750">
              <a:lnSpc>
                <a:spcPct val="115000"/>
              </a:lnSpc>
              <a:spcAft>
                <a:spcPts val="800"/>
              </a:spcAft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Cộng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vế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vế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(1)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(2) ta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1215744" y="9467155"/>
                <a:ext cx="21107400" cy="7921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𝑴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𝑴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𝑴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𝑴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𝑴𝑨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𝑴𝑩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𝑨𝑴𝑩</m:t>
                              </m:r>
                            </m:e>
                          </m:acc>
                        </m:e>
                      </m:func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𝑴𝑨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𝑴𝑪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𝑨𝑴𝑪</m:t>
                              </m:r>
                            </m:e>
                          </m:acc>
                        </m:e>
                      </m:func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744" y="9467155"/>
                <a:ext cx="21107400" cy="7921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914400" y="10544022"/>
                <a:ext cx="21869400" cy="8565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𝑴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𝑴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𝑴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𝑴𝑨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𝑴𝑩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𝑨𝑴𝑩</m:t>
                              </m:r>
                            </m:e>
                          </m:acc>
                        </m:e>
                      </m:fun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𝑴𝑨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𝑴𝑩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𝑨𝑴𝑪</m:t>
                              </m:r>
                            </m:e>
                          </m:acc>
                        </m:e>
                      </m:func>
                    </m:oMath>
                  </m:oMathPara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0544022"/>
                <a:ext cx="21869400" cy="85658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587501" y="11574221"/>
                <a:ext cx="9267857" cy="14639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𝑴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501" y="11574221"/>
                <a:ext cx="9267857" cy="14639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1381045" y="11528785"/>
                <a:ext cx="8595430" cy="14851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𝑴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  <m:sup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e>
                                <m:sup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1045" y="11528785"/>
                <a:ext cx="8595430" cy="148515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28294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4" grpId="0"/>
      <p:bldP spid="35" grpId="0"/>
      <p:bldP spid="36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286326" y="6648261"/>
            <a:ext cx="23811347" cy="6795014"/>
            <a:chOff x="136200" y="3550696"/>
            <a:chExt cx="22781666" cy="6257273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180809" y="3728212"/>
              <a:ext cx="22737057" cy="6079757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136200" y="3550696"/>
              <a:ext cx="4099961" cy="1079473"/>
              <a:chOff x="498150" y="3817396"/>
              <a:chExt cx="4099961" cy="1079473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16738" y="2860864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87781" y="3826581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98150" y="3817396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309477" y="2195383"/>
            <a:ext cx="23818781" cy="4270081"/>
            <a:chOff x="923003" y="3917552"/>
            <a:chExt cx="24047562" cy="1479817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375893" y="4134968"/>
              <a:ext cx="23594672" cy="126240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4987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3.17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TỰ LUẬN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481058" y="2885963"/>
                <a:ext cx="12192000" cy="356770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629920" indent="-35941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629920" indent="5715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nhọn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indent="5715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tù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indent="5715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1058" y="2885963"/>
                <a:ext cx="12192000" cy="3567708"/>
              </a:xfrm>
              <a:prstGeom prst="rect">
                <a:avLst/>
              </a:prstGeom>
              <a:blipFill>
                <a:blip r:embed="rId4"/>
                <a:stretch>
                  <a:fillRect t="-2730" b="-4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990600" y="7386850"/>
                <a:ext cx="17297400" cy="1306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cos ta có: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</m:t>
                        </m:r>
                      </m:e>
                    </m:func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  <m:sup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𝐜</m:t>
                            </m:r>
                          </m:e>
                          <m:sup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  <m:sup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𝟐𝐛𝐜</m:t>
                        </m:r>
                      </m:den>
                    </m:f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7386850"/>
                <a:ext cx="17297400" cy="1306833"/>
              </a:xfrm>
              <a:prstGeom prst="rect">
                <a:avLst/>
              </a:prstGeom>
              <a:blipFill>
                <a:blip r:embed="rId5"/>
                <a:stretch>
                  <a:fillRect b="-7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-25391" y="8887775"/>
                <a:ext cx="10415687" cy="7999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nhọn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</m:t>
                        </m:r>
                      </m:e>
                    </m:func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391" y="8887775"/>
                <a:ext cx="10415687" cy="799963"/>
              </a:xfrm>
              <a:prstGeom prst="rect">
                <a:avLst/>
              </a:prstGeom>
              <a:blipFill>
                <a:blip r:embed="rId6"/>
                <a:stretch>
                  <a:fillRect t="-12977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70080" y="10101792"/>
                <a:ext cx="9096553" cy="8710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tù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</m:t>
                        </m:r>
                      </m:e>
                    </m:func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80" y="10101792"/>
                <a:ext cx="9096553" cy="871008"/>
              </a:xfrm>
              <a:prstGeom prst="rect">
                <a:avLst/>
              </a:prstGeom>
              <a:blipFill>
                <a:blip r:embed="rId7"/>
                <a:stretch>
                  <a:fillRect t="-11189" b="-23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-72643" y="11549592"/>
                <a:ext cx="10539177" cy="8710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</m:t>
                        </m:r>
                      </m:e>
                    </m:func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2643" y="11549592"/>
                <a:ext cx="10539177" cy="871008"/>
              </a:xfrm>
              <a:prstGeom prst="rect">
                <a:avLst/>
              </a:prstGeom>
              <a:blipFill>
                <a:blip r:embed="rId8"/>
                <a:stretch>
                  <a:fillRect t="-11888" b="-23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732088" y="8421657"/>
                <a:ext cx="5299912" cy="14683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𝐛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𝐜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𝐚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𝟐𝐛𝐜</m:t>
                          </m:r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2088" y="8421657"/>
                <a:ext cx="5299912" cy="146835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3960272" y="8883148"/>
                <a:ext cx="10123541" cy="9912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𝐜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𝐚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𝐜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𝐚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0272" y="8883148"/>
                <a:ext cx="10123541" cy="99123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9114789" y="9762673"/>
                <a:ext cx="5299912" cy="14683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𝐛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𝐜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𝐚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𝟐𝐛𝐜</m:t>
                          </m:r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789" y="9762673"/>
                <a:ext cx="5299912" cy="146835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3886218" y="10003625"/>
                <a:ext cx="10147586" cy="9912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𝐜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𝐚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𝐜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𝐚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6218" y="10003625"/>
                <a:ext cx="10147586" cy="99123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0234574" y="11133547"/>
                <a:ext cx="5265865" cy="14683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𝐛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𝐜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𝐚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𝟐𝐛𝐜</m:t>
                          </m:r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4574" y="11133547"/>
                <a:ext cx="5265865" cy="146835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4458485" y="11465091"/>
                <a:ext cx="10055445" cy="9912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𝐜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𝐚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𝐜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𝐚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8485" y="11465091"/>
                <a:ext cx="10055445" cy="99123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08802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/>
      <p:bldP spid="38" grpId="0"/>
      <p:bldP spid="3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356698" y="9448798"/>
            <a:ext cx="23862374" cy="3911038"/>
            <a:chOff x="48567" y="4110157"/>
            <a:chExt cx="23018772" cy="5987591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110157"/>
              <a:ext cx="3991940" cy="1350815"/>
              <a:chOff x="410517" y="4376857"/>
              <a:chExt cx="3991940" cy="1350815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285414" y="3497497"/>
                <a:ext cx="123768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31816" y="4434096"/>
                <a:ext cx="2872839" cy="83099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376857"/>
                <a:ext cx="1058947" cy="1350815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1" y="2701927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512311"/>
              <a:ext cx="23594672" cy="1806707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48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8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62963" y="1685889"/>
            <a:ext cx="5950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25951" y="3295162"/>
                <a:ext cx="19959269" cy="1242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𝑩𝑪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,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𝑨𝑪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𝒃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,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𝑨𝑩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𝒄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5951" y="3295162"/>
                <a:ext cx="19959269" cy="1242665"/>
              </a:xfrm>
              <a:prstGeom prst="rect">
                <a:avLst/>
              </a:prstGeom>
              <a:blipFill>
                <a:blip r:embed="rId4"/>
                <a:stretch>
                  <a:fillRect l="-1252" t="-83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5254627" y="11288310"/>
            <a:ext cx="9061776" cy="792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44320" lvl="1" indent="0" algn="ctr">
              <a:lnSpc>
                <a:spcPct val="115000"/>
              </a:lnSpc>
              <a:spcAft>
                <a:spcPts val="800"/>
              </a:spcAft>
              <a:buNone/>
              <a:defRPr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lí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cosin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endParaRPr lang="en-US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8001000" y="12271438"/>
                <a:ext cx="6665030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𝒂𝒃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func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12271438"/>
                <a:ext cx="6665030" cy="7847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0DA79702-BC73-45DD-8B0D-06F87A7F6834}"/>
              </a:ext>
            </a:extLst>
          </p:cNvPr>
          <p:cNvGrpSpPr/>
          <p:nvPr/>
        </p:nvGrpSpPr>
        <p:grpSpPr>
          <a:xfrm>
            <a:off x="580383" y="5563894"/>
            <a:ext cx="22999594" cy="1234536"/>
            <a:chOff x="241306" y="2243792"/>
            <a:chExt cx="11499797" cy="617268"/>
          </a:xfrm>
          <a:solidFill>
            <a:srgbClr val="327E3B"/>
          </a:solidFill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B0C42A7-D65C-4CAC-9A0D-3A94CCB1A1A2}"/>
                </a:ext>
              </a:extLst>
            </p:cNvPr>
            <p:cNvSpPr/>
            <p:nvPr/>
          </p:nvSpPr>
          <p:spPr>
            <a:xfrm>
              <a:off x="6637226" y="2243792"/>
              <a:ext cx="5103877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C74B8A5C-5EC7-4D8A-A650-84DAC943F49E}"/>
                </a:ext>
              </a:extLst>
            </p:cNvPr>
            <p:cNvSpPr/>
            <p:nvPr/>
          </p:nvSpPr>
          <p:spPr>
            <a:xfrm>
              <a:off x="6254178" y="2279571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3619AB8-54F6-481A-B57C-7747834DD824}"/>
                </a:ext>
              </a:extLst>
            </p:cNvPr>
            <p:cNvSpPr/>
            <p:nvPr/>
          </p:nvSpPr>
          <p:spPr>
            <a:xfrm>
              <a:off x="531851" y="2243792"/>
              <a:ext cx="5044541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FD56429-64B0-4D11-A1D9-849C0D79D914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783BFEB-9740-48FE-B28E-C14846D0132C}"/>
              </a:ext>
            </a:extLst>
          </p:cNvPr>
          <p:cNvGrpSpPr/>
          <p:nvPr/>
        </p:nvGrpSpPr>
        <p:grpSpPr>
          <a:xfrm>
            <a:off x="580383" y="7366363"/>
            <a:ext cx="22973176" cy="1234536"/>
            <a:chOff x="6254178" y="2243792"/>
            <a:chExt cx="11486588" cy="617268"/>
          </a:xfrm>
          <a:solidFill>
            <a:srgbClr val="327E3B"/>
          </a:solidFill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5B1821F2-040F-4C1E-8FCA-A1688ADC3066}"/>
                </a:ext>
              </a:extLst>
            </p:cNvPr>
            <p:cNvSpPr/>
            <p:nvPr/>
          </p:nvSpPr>
          <p:spPr>
            <a:xfrm>
              <a:off x="6524178" y="2243792"/>
              <a:ext cx="5103877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BC53347-A8CE-4D55-A636-9686BCF162F3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30667F9-116D-4633-ACCD-1123DFE5C4E3}"/>
                </a:ext>
              </a:extLst>
            </p:cNvPr>
            <p:cNvSpPr/>
            <p:nvPr/>
          </p:nvSpPr>
          <p:spPr>
            <a:xfrm>
              <a:off x="12636889" y="2243792"/>
              <a:ext cx="5103877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29920" algn="ctr">
                <a:lnSpc>
                  <a:spcPct val="115000"/>
                </a:lnSpc>
                <a:spcAft>
                  <a:spcPts val="800"/>
                </a:spcAft>
                <a:tabLst>
                  <a:tab pos="3599816" algn="l"/>
                  <a:tab pos="5039996" algn="l"/>
                </a:tabLst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86C226C6-5EFF-4660-AA38-79138F2EDB2B}"/>
                </a:ext>
              </a:extLst>
            </p:cNvPr>
            <p:cNvSpPr/>
            <p:nvPr/>
          </p:nvSpPr>
          <p:spPr>
            <a:xfrm>
              <a:off x="12236701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2571277" y="5859222"/>
                <a:ext cx="7513460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𝒂𝒄</m:t>
                      </m:r>
                      <m:func>
                        <m:func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</m:t>
                          </m:r>
                        </m:e>
                      </m:func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277" y="5859222"/>
                <a:ext cx="7513460" cy="7847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14757640" y="5774632"/>
                <a:ext cx="8937861" cy="8886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𝒃𝒄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func>
                  </m:oMath>
                </a14:m>
                <a:endPara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7640" y="5774632"/>
                <a:ext cx="8937861" cy="8886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2891478" y="7605301"/>
                <a:ext cx="7828149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𝒂𝒃</m:t>
                    </m:r>
                    <m:func>
                      <m:func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func>
                  </m:oMath>
                </a14:m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478" y="7605301"/>
                <a:ext cx="7828149" cy="7847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13686127" y="7569459"/>
                <a:ext cx="9119396" cy="8886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ctr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𝒂𝒃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func>
                  </m:oMath>
                </a14:m>
                <a:endParaRPr 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6127" y="7569459"/>
                <a:ext cx="9119396" cy="8886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Oval 6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12606127" y="7471902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9460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1" grpId="0"/>
      <p:bldP spid="6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-183068" y="7543800"/>
            <a:ext cx="24310865" cy="5867400"/>
            <a:chOff x="48567" y="4381499"/>
            <a:chExt cx="23451408" cy="6560310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817948" y="4927085"/>
              <a:ext cx="22682027" cy="601472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06196" y="5221260"/>
            <a:ext cx="23556178" cy="1425800"/>
            <a:chOff x="241306" y="2243792"/>
            <a:chExt cx="11778089" cy="712900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589658" y="2246580"/>
              <a:ext cx="2468235" cy="701282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531851" y="2243792"/>
              <a:ext cx="2468235" cy="684561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596095" y="2249990"/>
              <a:ext cx="2468235" cy="69009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374708" y="2331662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7129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253873" y="5339878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97503" y="2635358"/>
            <a:ext cx="24081412" cy="2424383"/>
            <a:chOff x="923003" y="3917552"/>
            <a:chExt cx="24081412" cy="2424382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409743" y="4470052"/>
              <a:ext cx="23594672" cy="187188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62963" y="1685889"/>
            <a:ext cx="5950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43874" y="3253201"/>
                <a:ext cx="19885782" cy="17050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𝑩𝑪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𝟏𝟎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°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Tính bán kính đường tròn ngoại tiếp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3874" y="3253201"/>
                <a:ext cx="19885782" cy="1705013"/>
              </a:xfrm>
              <a:prstGeom prst="rect">
                <a:avLst/>
              </a:prstGeom>
              <a:blipFill>
                <a:blip r:embed="rId4"/>
                <a:stretch>
                  <a:fillRect l="-1226" t="-5018" r="-1257" b="-100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836789" y="5467669"/>
                <a:ext cx="103746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𝟏𝟎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6789" y="5467669"/>
                <a:ext cx="1037463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067800" y="5214679"/>
                <a:ext cx="1058560" cy="14909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7800" y="5214679"/>
                <a:ext cx="1058560" cy="14909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4491746" y="5455764"/>
                <a:ext cx="1735027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𝟏𝟎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1746" y="5455764"/>
                <a:ext cx="1735027" cy="8490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20501218" y="5487601"/>
                <a:ext cx="69923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𝟓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1218" y="5487601"/>
                <a:ext cx="699230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4864855" y="9276862"/>
                <a:ext cx="12984645" cy="12170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indent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tam giác </a:t>
                </a:r>
                <a14:m>
                  <m:oMath xmlns:m="http://schemas.openxmlformats.org/officeDocument/2006/math"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có: </a:t>
                </a:r>
                <a14:m>
                  <m:oMath xmlns:m="http://schemas.openxmlformats.org/officeDocument/2006/math"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x-none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𝑩𝑪</m:t>
                        </m:r>
                      </m:num>
                      <m:den>
                        <m:r>
                          <a:rPr lang="x-none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x-none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x-none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</m:func>
                      </m:den>
                    </m:f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x-none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4855" y="9276862"/>
                <a:ext cx="12984645" cy="1217064"/>
              </a:xfrm>
              <a:prstGeom prst="rect">
                <a:avLst/>
              </a:prstGeom>
              <a:blipFill>
                <a:blip r:embed="rId9"/>
                <a:stretch>
                  <a:fillRect r="-986" b="-9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39263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315884" y="7043852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87702" y="5244260"/>
            <a:ext cx="23556178" cy="1425800"/>
            <a:chOff x="241306" y="2243792"/>
            <a:chExt cx="11778089" cy="712900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801455" y="2277796"/>
              <a:ext cx="2468235" cy="67889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531851" y="2282399"/>
              <a:ext cx="2468235" cy="67429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544723" y="2243792"/>
              <a:ext cx="2468235" cy="7129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7129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18419865" y="5312268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0" y="2658421"/>
            <a:ext cx="23943880" cy="2401466"/>
            <a:chOff x="923003" y="3917552"/>
            <a:chExt cx="23943880" cy="2401465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541055"/>
              <a:ext cx="23594672" cy="177796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3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62963" y="1685889"/>
            <a:ext cx="5950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8297" y="3617493"/>
                <a:ext cx="23019210" cy="11069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marL="0" marR="0" lvl="0" indent="0" algn="just" defTabSz="1828800" rtl="0" eaLnBrk="1" fontAlgn="auto" latinLnBrk="0" hangingPunct="1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SzTx/>
                  <a:buFontTx/>
                  <a:buNone/>
                  <a:tabLst>
                    <a:tab pos="629920" algn="l"/>
                  </a:tabLst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𝑨𝑪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𝑩𝑴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297" y="3617493"/>
                <a:ext cx="23019210" cy="1106907"/>
              </a:xfrm>
              <a:prstGeom prst="rect">
                <a:avLst/>
              </a:prstGeom>
              <a:blipFill>
                <a:blip r:embed="rId4"/>
                <a:stretch>
                  <a:fillRect l="-1086" t="-8791" r="-4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2938306" y="5266613"/>
                <a:ext cx="719294" cy="17442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𝐚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306" y="5266613"/>
                <a:ext cx="719294" cy="1744260"/>
              </a:xfrm>
              <a:prstGeom prst="rect">
                <a:avLst/>
              </a:prstGeom>
              <a:blipFill>
                <a:blip r:embed="rId5"/>
                <a:stretch>
                  <a:fillRect l="-33898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9449174" y="5609733"/>
                <a:ext cx="1372748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9174" y="5609733"/>
                <a:ext cx="1372748" cy="8490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14189592" y="5677095"/>
                <a:ext cx="2383345" cy="8331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9592" y="5677095"/>
                <a:ext cx="2383345" cy="83311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20655442" y="5114610"/>
                <a:ext cx="1372748" cy="15191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e>
                          </m:rad>
                        </m:num>
                        <m:den>
                          <m: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5442" y="5114610"/>
                <a:ext cx="1372748" cy="151913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40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9902" y="7527022"/>
            <a:ext cx="7927604" cy="381058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5337647" y="9226487"/>
                <a:ext cx="10186891" cy="20928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𝑩𝑴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  <m:sSup>
                            <m:sSup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</m:t>
                              </m:r>
                            </m:e>
                            <m:sup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  <m:sSup>
                            <m:sSup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𝑴</m:t>
                              </m:r>
                            </m:e>
                            <m:sup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den>
                          </m:f>
                        </m:e>
                      </m:rad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e>
                          </m:rad>
                        </m:num>
                        <m:den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7647" y="9226487"/>
                <a:ext cx="10186891" cy="209281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09071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222847" y="7481956"/>
            <a:ext cx="23862374" cy="5208409"/>
            <a:chOff x="48567" y="4381499"/>
            <a:chExt cx="23018772" cy="5716250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889342"/>
              <a:ext cx="22682027" cy="5208407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509796" y="5529950"/>
            <a:ext cx="23556178" cy="1743980"/>
            <a:chOff x="241306" y="2161835"/>
            <a:chExt cx="11778089" cy="871990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565783" y="2217686"/>
              <a:ext cx="2468235" cy="80093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531851" y="2243792"/>
              <a:ext cx="2468235" cy="77473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755642" y="2161835"/>
              <a:ext cx="2468235" cy="83367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47621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79003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545274" y="5851343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1" y="2701927"/>
            <a:ext cx="23943880" cy="2401466"/>
            <a:chOff x="923003" y="3917552"/>
            <a:chExt cx="23943880" cy="2401465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357299"/>
              <a:ext cx="23594672" cy="1961718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4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62963" y="1685889"/>
            <a:ext cx="5950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73277" y="3190335"/>
                <a:ext cx="19911944" cy="1242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nội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𝑹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277" y="3190335"/>
                <a:ext cx="19911944" cy="1242665"/>
              </a:xfrm>
              <a:prstGeom prst="rect">
                <a:avLst/>
              </a:prstGeom>
              <a:blipFill>
                <a:blip r:embed="rId4"/>
                <a:stretch>
                  <a:fillRect l="-1255" t="-78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2819543" y="5562237"/>
                <a:ext cx="1372748" cy="15122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543" y="5562237"/>
                <a:ext cx="1372748" cy="15122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8809565" y="5533625"/>
                <a:ext cx="1372748" cy="15166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9565" y="5533625"/>
                <a:ext cx="1372748" cy="15166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15160890" y="5494610"/>
                <a:ext cx="1372748" cy="15188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0890" y="5494610"/>
                <a:ext cx="1372748" cy="15188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20282980" y="5518056"/>
                <a:ext cx="2021644" cy="17252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2980" y="5518056"/>
                <a:ext cx="2021644" cy="172528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4141884" y="8976404"/>
                <a:ext cx="1486336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884" y="8976404"/>
                <a:ext cx="14863364" cy="769441"/>
              </a:xfrm>
              <a:prstGeom prst="rect">
                <a:avLst/>
              </a:prstGeom>
              <a:blipFill>
                <a:blip r:embed="rId9"/>
                <a:stretch>
                  <a:fillRect l="-1189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8345293" y="10317523"/>
                <a:ext cx="5783956" cy="11729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𝒉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293" y="10317523"/>
                <a:ext cx="5783956" cy="117295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69486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7" grpId="0"/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1" y="7039288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06196" y="5130480"/>
            <a:ext cx="23556178" cy="1670846"/>
            <a:chOff x="241306" y="2198402"/>
            <a:chExt cx="11778089" cy="835423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567846" y="2198402"/>
              <a:ext cx="2468235" cy="83542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531851" y="2243792"/>
              <a:ext cx="2468235" cy="79003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544723" y="2243792"/>
              <a:ext cx="2468235" cy="79003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79003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299920" y="5339770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1" y="2701927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333811"/>
              <a:ext cx="23594672" cy="1985207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5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62963" y="1685889"/>
            <a:ext cx="5950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79579" y="3523901"/>
                <a:ext cx="19985051" cy="9728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nội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579" y="3523901"/>
                <a:ext cx="19985051" cy="972842"/>
              </a:xfrm>
              <a:prstGeom prst="rect">
                <a:avLst/>
              </a:prstGeom>
              <a:blipFill>
                <a:blip r:embed="rId4"/>
                <a:stretch>
                  <a:fillRect l="-519" t="-10000" b="-106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693373" y="5095362"/>
                <a:ext cx="1372748" cy="15166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373" y="5095362"/>
                <a:ext cx="1372748" cy="15166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8741137" y="5206464"/>
                <a:ext cx="1372748" cy="15188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1137" y="5206464"/>
                <a:ext cx="1372748" cy="15188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4541896" y="5143248"/>
                <a:ext cx="1372748" cy="15144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1896" y="5143248"/>
                <a:ext cx="1372748" cy="15144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20707765" y="5282277"/>
                <a:ext cx="1372748" cy="1519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7765" y="5282277"/>
                <a:ext cx="1372748" cy="15199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4811114" y="8589749"/>
                <a:ext cx="1416926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nội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114" y="8589749"/>
                <a:ext cx="14169263" cy="769441"/>
              </a:xfrm>
              <a:prstGeom prst="rect">
                <a:avLst/>
              </a:prstGeom>
              <a:blipFill>
                <a:blip r:embed="rId9"/>
                <a:stretch>
                  <a:fillRect l="-1247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8477487" y="9753288"/>
                <a:ext cx="6747425" cy="14142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ctr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𝒓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𝒉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7487" y="9753288"/>
                <a:ext cx="6747425" cy="141423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85599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0" grpId="0"/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94220" y="8216886"/>
            <a:ext cx="23862374" cy="5194314"/>
            <a:chOff x="48567" y="4381499"/>
            <a:chExt cx="23018772" cy="6470716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910659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12714" y="2678882"/>
            <a:ext cx="23943880" cy="2075867"/>
            <a:chOff x="923003" y="3917552"/>
            <a:chExt cx="23943880" cy="2401465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382747"/>
              <a:ext cx="23594672" cy="19362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6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125724" y="1707880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1036152" y="1775254"/>
            <a:ext cx="5950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20489" y="3125319"/>
                <a:ext cx="19735067" cy="1242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489" y="3125319"/>
                <a:ext cx="19735067" cy="1242665"/>
              </a:xfrm>
              <a:prstGeom prst="rect">
                <a:avLst/>
              </a:prstGeom>
              <a:blipFill>
                <a:blip r:embed="rId4"/>
                <a:stretch>
                  <a:fillRect l="-1267" t="-735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5391822" y="9202442"/>
                <a:ext cx="11372178" cy="21513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𝒃𝒄</m:t>
                    </m:r>
                    <m:func>
                      <m:func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func>
                  </m:oMath>
                </a14:m>
                <a:endParaRPr lang="en-US" sz="4400" b="1" i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</m:fun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𝒃𝒄</m:t>
                          </m:r>
                        </m:den>
                      </m:f>
                    </m:oMath>
                  </m:oMathPara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1822" y="9202442"/>
                <a:ext cx="11372178" cy="2151358"/>
              </a:xfrm>
              <a:prstGeom prst="rect">
                <a:avLst/>
              </a:prstGeom>
              <a:blipFill>
                <a:blip r:embed="rId5"/>
                <a:stretch>
                  <a:fillRect t="-5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5869675" y="11525265"/>
                <a:ext cx="4252767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9675" y="11525265"/>
                <a:ext cx="4252767" cy="784767"/>
              </a:xfrm>
              <a:prstGeom prst="rect">
                <a:avLst/>
              </a:prstGeom>
              <a:blipFill>
                <a:blip r:embed="rId6"/>
                <a:stretch>
                  <a:fillRect l="-5874" t="-15625" b="-35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9873177" y="11525265"/>
                <a:ext cx="4479111" cy="7999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3177" y="11525265"/>
                <a:ext cx="4479111" cy="799963"/>
              </a:xfrm>
              <a:prstGeom prst="rect">
                <a:avLst/>
              </a:prstGeom>
              <a:blipFill>
                <a:blip r:embed="rId7"/>
                <a:stretch>
                  <a:fillRect t="-12977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14651857" y="11525265"/>
                <a:ext cx="5451429" cy="8191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nhọn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1857" y="11525265"/>
                <a:ext cx="5451429" cy="819135"/>
              </a:xfrm>
              <a:prstGeom prst="rect">
                <a:avLst/>
              </a:prstGeom>
              <a:blipFill>
                <a:blip r:embed="rId8"/>
                <a:stretch>
                  <a:fillRect t="-10448" r="-3803" b="-34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0DA79702-BC73-45DD-8B0D-06F87A7F6834}"/>
              </a:ext>
            </a:extLst>
          </p:cNvPr>
          <p:cNvGrpSpPr/>
          <p:nvPr/>
        </p:nvGrpSpPr>
        <p:grpSpPr>
          <a:xfrm>
            <a:off x="560462" y="5115557"/>
            <a:ext cx="22999594" cy="1234536"/>
            <a:chOff x="241306" y="2243792"/>
            <a:chExt cx="11499797" cy="617268"/>
          </a:xfrm>
          <a:solidFill>
            <a:srgbClr val="327E3B"/>
          </a:solidFill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B0C42A7-D65C-4CAC-9A0D-3A94CCB1A1A2}"/>
                </a:ext>
              </a:extLst>
            </p:cNvPr>
            <p:cNvSpPr/>
            <p:nvPr/>
          </p:nvSpPr>
          <p:spPr>
            <a:xfrm>
              <a:off x="6637226" y="2243792"/>
              <a:ext cx="5103877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74B8A5C-5EC7-4D8A-A650-84DAC943F49E}"/>
                </a:ext>
              </a:extLst>
            </p:cNvPr>
            <p:cNvSpPr/>
            <p:nvPr/>
          </p:nvSpPr>
          <p:spPr>
            <a:xfrm>
              <a:off x="6254178" y="2279571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3619AB8-54F6-481A-B57C-7747834DD824}"/>
                </a:ext>
              </a:extLst>
            </p:cNvPr>
            <p:cNvSpPr/>
            <p:nvPr/>
          </p:nvSpPr>
          <p:spPr>
            <a:xfrm>
              <a:off x="531851" y="2243792"/>
              <a:ext cx="5044541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FD56429-64B0-4D11-A1D9-849C0D79D914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783BFEB-9740-48FE-B28E-C14846D0132C}"/>
              </a:ext>
            </a:extLst>
          </p:cNvPr>
          <p:cNvGrpSpPr/>
          <p:nvPr/>
        </p:nvGrpSpPr>
        <p:grpSpPr>
          <a:xfrm>
            <a:off x="513832" y="6697428"/>
            <a:ext cx="22973176" cy="1234536"/>
            <a:chOff x="6254178" y="2243792"/>
            <a:chExt cx="11486588" cy="617268"/>
          </a:xfrm>
          <a:solidFill>
            <a:srgbClr val="327E3B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B1821F2-040F-4C1E-8FCA-A1688ADC3066}"/>
                </a:ext>
              </a:extLst>
            </p:cNvPr>
            <p:cNvSpPr/>
            <p:nvPr/>
          </p:nvSpPr>
          <p:spPr>
            <a:xfrm>
              <a:off x="6524178" y="2243792"/>
              <a:ext cx="5103877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DBC53347-A8CE-4D55-A636-9686BCF162F3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30667F9-116D-4633-ACCD-1123DFE5C4E3}"/>
                </a:ext>
              </a:extLst>
            </p:cNvPr>
            <p:cNvSpPr/>
            <p:nvPr/>
          </p:nvSpPr>
          <p:spPr>
            <a:xfrm>
              <a:off x="12636889" y="2243792"/>
              <a:ext cx="5103877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29920" algn="ctr">
                <a:lnSpc>
                  <a:spcPct val="115000"/>
                </a:lnSpc>
                <a:spcAft>
                  <a:spcPts val="800"/>
                </a:spcAft>
                <a:tabLst>
                  <a:tab pos="3599816" algn="l"/>
                  <a:tab pos="5039996" algn="l"/>
                </a:tabLst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6C226C6-5EFF-4660-AA38-79138F2EDB2B}"/>
                </a:ext>
              </a:extLst>
            </p:cNvPr>
            <p:cNvSpPr/>
            <p:nvPr/>
          </p:nvSpPr>
          <p:spPr>
            <a:xfrm>
              <a:off x="12236701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3611500" y="5325112"/>
                <a:ext cx="3474028" cy="7890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 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tù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1500" y="5325112"/>
                <a:ext cx="3474028" cy="789062"/>
              </a:xfrm>
              <a:prstGeom prst="rect">
                <a:avLst/>
              </a:prstGeom>
              <a:blipFill>
                <a:blip r:embed="rId9"/>
                <a:stretch>
                  <a:fillRect t="-14729" r="-6316" b="-35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5367141" y="5320116"/>
                <a:ext cx="4503156" cy="7890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 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7141" y="5320116"/>
                <a:ext cx="4503156" cy="789062"/>
              </a:xfrm>
              <a:prstGeom prst="rect">
                <a:avLst/>
              </a:prstGeom>
              <a:blipFill>
                <a:blip r:embed="rId10"/>
                <a:stretch>
                  <a:fillRect t="-14729" r="-4601" b="-35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3611500" y="6907108"/>
                <a:ext cx="4480934" cy="14071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 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nhọn</a:t>
                </a:r>
                <a:r>
                  <a:rPr lang="en-US" sz="4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1500" y="6907108"/>
                <a:ext cx="4480934" cy="1407116"/>
              </a:xfrm>
              <a:prstGeom prst="rect">
                <a:avLst/>
              </a:prstGeom>
              <a:blipFill>
                <a:blip r:embed="rId11"/>
                <a:stretch>
                  <a:fillRect t="-7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14661178" y="6886068"/>
                <a:ext cx="5915081" cy="8935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 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1178" y="6886068"/>
                <a:ext cx="5915081" cy="893578"/>
              </a:xfrm>
              <a:prstGeom prst="rect">
                <a:avLst/>
              </a:prstGeom>
              <a:blipFill>
                <a:blip r:embed="rId12"/>
                <a:stretch>
                  <a:fillRect t="-9589" r="-3299" b="-23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Oval 58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525214" y="6873475"/>
            <a:ext cx="1080000" cy="1067908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6406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5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148769" y="1828800"/>
            <a:ext cx="23798724" cy="11742140"/>
            <a:chOff x="1447796" y="1793807"/>
            <a:chExt cx="23798724" cy="1174214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47796" y="1793807"/>
              <a:ext cx="23798724" cy="11742140"/>
              <a:chOff x="1447796" y="1793807"/>
              <a:chExt cx="23798724" cy="11742140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85465" y="1797127"/>
                <a:ext cx="23661055" cy="11738820"/>
                <a:chOff x="-3529363" y="3448230"/>
                <a:chExt cx="23661055" cy="11738820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29363" y="3448230"/>
                  <a:ext cx="23661055" cy="11738820"/>
                  <a:chOff x="-3529363" y="3448230"/>
                  <a:chExt cx="23661055" cy="11738820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29363" y="3657264"/>
                    <a:ext cx="23661055" cy="11529786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4731544" y="1793807"/>
                <a:ext cx="15994855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4850021" y="1953929"/>
                <a:ext cx="1571683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CHƯƠNG 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II</a:t>
                </a:r>
                <a:r>
                  <a:rPr lang="vi-VN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I. 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 THỨC LƯỢNG TRONG TAM GIÁC</a:t>
                </a:r>
                <a:endParaRPr lang="vi-VN" sz="48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447799" y="6374538"/>
                <a:ext cx="6188652" cy="829482"/>
                <a:chOff x="7459670" y="8196617"/>
                <a:chExt cx="6189369" cy="829578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9092456" y="8210492"/>
                  <a:ext cx="4556583" cy="8157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sz="4700" b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TRẮC NGHIỆM</a:t>
                  </a:r>
                </a:p>
              </p:txBody>
            </p:sp>
            <p:grpSp>
              <p:nvGrpSpPr>
                <p:cNvPr id="58" name="Group 26"/>
                <p:cNvGrpSpPr/>
                <p:nvPr/>
              </p:nvGrpSpPr>
              <p:grpSpPr>
                <a:xfrm>
                  <a:off x="7459670" y="8196617"/>
                  <a:ext cx="1451595" cy="829578"/>
                  <a:chOff x="7459669" y="8653817"/>
                  <a:chExt cx="1439611" cy="829578"/>
                </a:xfrm>
              </p:grpSpPr>
              <p:sp>
                <p:nvSpPr>
                  <p:cNvPr id="59" name="Isosceles Triangle 44"/>
                  <p:cNvSpPr/>
                  <p:nvPr/>
                </p:nvSpPr>
                <p:spPr>
                  <a:xfrm rot="16200000">
                    <a:off x="7469936" y="8643550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60" name="Group 28"/>
                  <p:cNvGrpSpPr/>
                  <p:nvPr/>
                </p:nvGrpSpPr>
                <p:grpSpPr>
                  <a:xfrm>
                    <a:off x="7527680" y="8717440"/>
                    <a:ext cx="1371600" cy="765955"/>
                    <a:chOff x="7527680" y="8717440"/>
                    <a:chExt cx="1371600" cy="765955"/>
                  </a:xfrm>
                </p:grpSpPr>
                <p:sp>
                  <p:nvSpPr>
                    <p:cNvPr id="61" name="Round Same Side Corner Rectangle 60"/>
                    <p:cNvSpPr/>
                    <p:nvPr/>
                  </p:nvSpPr>
                  <p:spPr>
                    <a:xfrm rot="5400000">
                      <a:off x="7847720" y="8397400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7946883" y="8775427"/>
                      <a:ext cx="531363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p:txBody>
                </p:sp>
              </p:grp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516369" y="7522377"/>
                <a:ext cx="4241730" cy="824628"/>
                <a:chOff x="7528249" y="7232684"/>
                <a:chExt cx="4242224" cy="824723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033507" y="7241705"/>
                  <a:ext cx="2736966" cy="8157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TỰ LUẬN</a:t>
                  </a:r>
                </a:p>
              </p:txBody>
            </p:sp>
            <p:grpSp>
              <p:nvGrpSpPr>
                <p:cNvPr id="78" name="Group 41"/>
                <p:cNvGrpSpPr/>
                <p:nvPr/>
              </p:nvGrpSpPr>
              <p:grpSpPr>
                <a:xfrm>
                  <a:off x="7528249" y="7232684"/>
                  <a:ext cx="1383018" cy="767702"/>
                  <a:chOff x="7527681" y="6251989"/>
                  <a:chExt cx="1371600" cy="767702"/>
                </a:xfrm>
              </p:grpSpPr>
              <p:sp>
                <p:nvSpPr>
                  <p:cNvPr id="79" name="Round Same Side Corner Rectangle 78"/>
                  <p:cNvSpPr/>
                  <p:nvPr/>
                </p:nvSpPr>
                <p:spPr>
                  <a:xfrm rot="5400000">
                    <a:off x="7847721" y="5968131"/>
                    <a:ext cx="731520" cy="1371600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7838223" y="6251989"/>
                    <a:ext cx="532954" cy="70796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B</a:t>
                    </a:r>
                  </a:p>
                </p:txBody>
              </p:sp>
            </p:grpSp>
          </p:grpSp>
          <p:grpSp>
            <p:nvGrpSpPr>
              <p:cNvPr id="83" name="Group 44"/>
              <p:cNvGrpSpPr/>
              <p:nvPr/>
            </p:nvGrpSpPr>
            <p:grpSpPr>
              <a:xfrm>
                <a:off x="1447799" y="9871004"/>
                <a:ext cx="1014914" cy="838206"/>
                <a:chOff x="7459669" y="6289461"/>
                <a:chExt cx="1006652" cy="838303"/>
              </a:xfrm>
            </p:grpSpPr>
            <p:sp>
              <p:nvSpPr>
                <p:cNvPr id="84" name="Isosceles Triangle 44"/>
                <p:cNvSpPr/>
                <p:nvPr/>
              </p:nvSpPr>
              <p:spPr>
                <a:xfrm rot="16200000">
                  <a:off x="7469936" y="6279194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958808" y="6419796"/>
                  <a:ext cx="507513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4</a:t>
                  </a:r>
                </a:p>
              </p:txBody>
            </p:sp>
          </p:grpSp>
          <p:grpSp>
            <p:nvGrpSpPr>
              <p:cNvPr id="47" name="Group 67"/>
              <p:cNvGrpSpPr/>
              <p:nvPr/>
            </p:nvGrpSpPr>
            <p:grpSpPr>
              <a:xfrm>
                <a:off x="1447796" y="8660539"/>
                <a:ext cx="11290518" cy="883100"/>
                <a:chOff x="7459668" y="7202659"/>
                <a:chExt cx="14597723" cy="883199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9561557" y="7270159"/>
                  <a:ext cx="12495834" cy="8156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 TẬP TRẮC NGHIỆM CỦNG CỐ</a:t>
                  </a:r>
                </a:p>
              </p:txBody>
            </p:sp>
            <p:grpSp>
              <p:nvGrpSpPr>
                <p:cNvPr id="49" name="Group 32"/>
                <p:cNvGrpSpPr/>
                <p:nvPr/>
              </p:nvGrpSpPr>
              <p:grpSpPr>
                <a:xfrm>
                  <a:off x="7459668" y="7202659"/>
                  <a:ext cx="1876587" cy="856076"/>
                  <a:chOff x="7459669" y="6221964"/>
                  <a:chExt cx="1861095" cy="856076"/>
                </a:xfrm>
              </p:grpSpPr>
              <p:sp>
                <p:nvSpPr>
                  <p:cNvPr id="50" name="Isosceles Triangle 44"/>
                  <p:cNvSpPr/>
                  <p:nvPr/>
                </p:nvSpPr>
                <p:spPr>
                  <a:xfrm rot="16200000">
                    <a:off x="7469936" y="6211697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51" name="Group 41"/>
                  <p:cNvGrpSpPr/>
                  <p:nvPr/>
                </p:nvGrpSpPr>
                <p:grpSpPr>
                  <a:xfrm>
                    <a:off x="7544818" y="6289483"/>
                    <a:ext cx="1775946" cy="788557"/>
                    <a:chOff x="7544818" y="6289483"/>
                    <a:chExt cx="1775946" cy="788557"/>
                  </a:xfrm>
                </p:grpSpPr>
                <p:sp>
                  <p:nvSpPr>
                    <p:cNvPr id="52" name="Round Same Side Corner Rectangle 51"/>
                    <p:cNvSpPr/>
                    <p:nvPr/>
                  </p:nvSpPr>
                  <p:spPr>
                    <a:xfrm rot="5400000">
                      <a:off x="8038512" y="5795789"/>
                      <a:ext cx="788557" cy="1775946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8126036" y="6329766"/>
                      <a:ext cx="676652" cy="7079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p:txBody>
                </p:sp>
              </p:grpSp>
            </p:grpSp>
          </p:grpSp>
          <p:sp>
            <p:nvSpPr>
              <p:cNvPr id="68" name="TextBox 67"/>
              <p:cNvSpPr txBox="1"/>
              <p:nvPr/>
            </p:nvSpPr>
            <p:spPr>
              <a:xfrm>
                <a:off x="1941417" y="12402773"/>
                <a:ext cx="530915" cy="707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</a:p>
            </p:txBody>
          </p: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ĐẠI SỐ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AE93CD5-DF59-40D6-86A3-C22A2276DF2D}"/>
              </a:ext>
            </a:extLst>
          </p:cNvPr>
          <p:cNvGrpSpPr/>
          <p:nvPr/>
        </p:nvGrpSpPr>
        <p:grpSpPr>
          <a:xfrm>
            <a:off x="6112487" y="3208277"/>
            <a:ext cx="17795896" cy="1339979"/>
            <a:chOff x="6112487" y="3208277"/>
            <a:chExt cx="17795896" cy="1339979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1F6311BF-A4CF-4E55-85D0-0A86514BB33B}"/>
                </a:ext>
              </a:extLst>
            </p:cNvPr>
            <p:cNvGrpSpPr/>
            <p:nvPr/>
          </p:nvGrpSpPr>
          <p:grpSpPr>
            <a:xfrm>
              <a:off x="6112487" y="3208277"/>
              <a:ext cx="9508514" cy="1339979"/>
              <a:chOff x="71819" y="108752"/>
              <a:chExt cx="3623334" cy="872484"/>
            </a:xfrm>
          </p:grpSpPr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E248C2BE-8566-4C92-B9DC-0F7EBDD761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819" y="148683"/>
                <a:ext cx="3623334" cy="824094"/>
              </a:xfrm>
              <a:prstGeom prst="rect">
                <a:avLst/>
              </a:prstGeom>
            </p:spPr>
          </p:pic>
          <p:sp>
            <p:nvSpPr>
              <p:cNvPr id="115" name="TextBox 321">
                <a:extLst>
                  <a:ext uri="{FF2B5EF4-FFF2-40B4-BE49-F238E27FC236}">
                    <a16:creationId xmlns:a16="http://schemas.microsoft.com/office/drawing/2014/main" id="{EFE5FD9A-8DAE-41E9-BE5B-4B8636094028}"/>
                  </a:ext>
                </a:extLst>
              </p:cNvPr>
              <p:cNvSpPr txBox="1"/>
              <p:nvPr/>
            </p:nvSpPr>
            <p:spPr>
              <a:xfrm>
                <a:off x="123610" y="108752"/>
                <a:ext cx="612133" cy="87248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algn="ct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6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34F8E6D-9818-48E0-9A9E-B9B390FBA8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944600" y="3269604"/>
              <a:ext cx="9963783" cy="1278652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FDDB460-CB8B-421C-A224-7CE97E17D46C}"/>
              </a:ext>
            </a:extLst>
          </p:cNvPr>
          <p:cNvSpPr txBox="1"/>
          <p:nvPr/>
        </p:nvSpPr>
        <p:spPr>
          <a:xfrm>
            <a:off x="7772400" y="3543925"/>
            <a:ext cx="148590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ÔN TẬP CUỐI CHƯƠNG III</a:t>
            </a:r>
            <a:r>
              <a:rPr lang="en-US" sz="4100" b="1" baseline="30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1" y="6979129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299920" y="5245834"/>
            <a:ext cx="23556178" cy="1496956"/>
            <a:chOff x="241306" y="2256079"/>
            <a:chExt cx="11778089" cy="748478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593522" y="2303047"/>
              <a:ext cx="2468235" cy="686881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676366" y="2334771"/>
              <a:ext cx="2468235" cy="655157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377913" y="2303047"/>
              <a:ext cx="2468235" cy="70151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56079"/>
              <a:ext cx="2468235" cy="733849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299920" y="5339770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1" y="2701927"/>
            <a:ext cx="23943880" cy="2377073"/>
            <a:chOff x="923003" y="3917552"/>
            <a:chExt cx="23943880" cy="2401465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292567"/>
              <a:ext cx="23594672" cy="202645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7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62963" y="1685889"/>
            <a:ext cx="5950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2964" y="3248295"/>
                <a:ext cx="23222258" cy="19333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𝑨𝑪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(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𝑪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)=−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Độ dài cạnh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𝑩𝑪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964" y="3248295"/>
                <a:ext cx="23222258" cy="1933305"/>
              </a:xfrm>
              <a:prstGeom prst="rect">
                <a:avLst/>
              </a:prstGeom>
              <a:blipFill>
                <a:blip r:embed="rId4"/>
                <a:stretch>
                  <a:fillRect l="-10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3390879" y="5539651"/>
                <a:ext cx="68800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879" y="5539651"/>
                <a:ext cx="688009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9100757" y="5502038"/>
                <a:ext cx="68800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𝟖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0757" y="5502038"/>
                <a:ext cx="688009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14598200" y="5545258"/>
                <a:ext cx="102624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𝟐𝟎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8200" y="5545258"/>
                <a:ext cx="1026243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20476367" y="5488867"/>
                <a:ext cx="1324080" cy="8710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6367" y="5488867"/>
                <a:ext cx="1324080" cy="8710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4298407" y="7706020"/>
                <a:ext cx="16363315" cy="12926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</m:d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407" y="7706020"/>
                <a:ext cx="16363315" cy="1292662"/>
              </a:xfrm>
              <a:prstGeom prst="rect">
                <a:avLst/>
              </a:prstGeom>
              <a:blipFill>
                <a:blip r:embed="rId9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4846384" y="8953683"/>
                <a:ext cx="12194044" cy="7999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ctr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𝒄𝒐𝒔𝒊𝒏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có:</a:t>
                </a: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384" y="8953683"/>
                <a:ext cx="12194044" cy="799963"/>
              </a:xfrm>
              <a:prstGeom prst="rect">
                <a:avLst/>
              </a:prstGeom>
              <a:blipFill>
                <a:blip r:embed="rId10"/>
                <a:stretch>
                  <a:fillRect t="-12977" r="-1600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3096715" y="9939531"/>
                <a:ext cx="18575388" cy="11799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6715" y="9939531"/>
                <a:ext cx="18575388" cy="117993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10515600" y="11419735"/>
                <a:ext cx="284289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5600" y="11419735"/>
                <a:ext cx="2842894" cy="769441"/>
              </a:xfrm>
              <a:prstGeom prst="rect">
                <a:avLst/>
              </a:prstGeom>
              <a:blipFill>
                <a:blip r:embed="rId12"/>
                <a:stretch>
                  <a:fillRect t="-16535" r="-772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75401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7" grpId="0"/>
      <p:bldP spid="41" grpId="0"/>
      <p:bldP spid="43" grpId="0"/>
      <p:bldP spid="4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0" y="8509819"/>
            <a:ext cx="23862374" cy="4901382"/>
            <a:chOff x="48567" y="4381499"/>
            <a:chExt cx="23018772" cy="6453670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7"/>
              <a:ext cx="22682027" cy="589361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33790" y="2590800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43171"/>
              <a:ext cx="23594672" cy="1875847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8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62963" y="1685889"/>
            <a:ext cx="5950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832207" y="3071891"/>
                <a:ext cx="22978961" cy="1647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Cho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𝒃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𝒄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lvl="0" algn="ctr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207" y="3071891"/>
                <a:ext cx="22978961" cy="1647823"/>
              </a:xfrm>
              <a:prstGeom prst="rect">
                <a:avLst/>
              </a:prstGeom>
              <a:blipFill>
                <a:blip r:embed="rId4"/>
                <a:stretch>
                  <a:fillRect t="-6296" b="-17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646755" y="5000745"/>
                <a:ext cx="3755066" cy="14465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</m:t>
                          </m:r>
                        </m:e>
                      </m:func>
                      <m:r>
                        <a:rPr lang="en-US" sz="4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</m:func>
                    </m:oMath>
                  </m:oMathPara>
                </a14:m>
                <a:endParaRPr lang="en-US" sz="4400" b="1" i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func>
                      <m:funcPr>
                        <m:ctrlPr>
                          <a:rPr lang="en-US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func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755" y="5000745"/>
                <a:ext cx="3755066" cy="14465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19479256" y="5189404"/>
                <a:ext cx="3829766" cy="14465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func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func>
                    </m:oMath>
                  </m:oMathPara>
                </a14:m>
                <a:endParaRPr lang="en-US" sz="4400" b="1" i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9256" y="5189404"/>
                <a:ext cx="3829766" cy="144655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5325647" y="9146046"/>
                <a:ext cx="12265474" cy="22540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</m:func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</m:func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</m:func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𝑹</m:t>
                            </m:r>
                            <m:func>
                              <m:func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𝒔𝒊𝒏</m:t>
                                </m:r>
                              </m:fName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</m:t>
                                </m:r>
                              </m:e>
                            </m:func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𝑹</m:t>
                            </m:r>
                            <m:func>
                              <m:func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𝒔𝒊𝒏</m:t>
                                </m:r>
                              </m:fName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𝑩</m:t>
                                </m:r>
                              </m:e>
                            </m:func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𝑹</m:t>
                            </m:r>
                            <m:func>
                              <m:func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𝒔𝒊𝒏</m:t>
                                </m:r>
                              </m:fName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𝑪</m:t>
                                </m:r>
                              </m:e>
                            </m:func>
                          </m:e>
                        </m:eqAr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5647" y="9146046"/>
                <a:ext cx="12265474" cy="2254015"/>
              </a:xfrm>
              <a:prstGeom prst="rect">
                <a:avLst/>
              </a:prstGeom>
              <a:blipFill>
                <a:blip r:embed="rId9"/>
                <a:stretch>
                  <a:fillRect l="-2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1651039" y="11498759"/>
                <a:ext cx="1269225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func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039" y="11498759"/>
                <a:ext cx="12692257" cy="769441"/>
              </a:xfrm>
              <a:prstGeom prst="rect">
                <a:avLst/>
              </a:prstGeom>
              <a:blipFill>
                <a:blip r:embed="rId10"/>
                <a:stretch>
                  <a:fillRect l="-1969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5401821" y="12454980"/>
                <a:ext cx="693728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fun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821" y="12454980"/>
                <a:ext cx="6937284" cy="769441"/>
              </a:xfrm>
              <a:prstGeom prst="rect">
                <a:avLst/>
              </a:prstGeom>
              <a:blipFill>
                <a:blip r:embed="rId11"/>
                <a:stretch>
                  <a:fillRect t="-16667" r="-2636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0DA79702-BC73-45DD-8B0D-06F87A7F6834}"/>
              </a:ext>
            </a:extLst>
          </p:cNvPr>
          <p:cNvGrpSpPr/>
          <p:nvPr/>
        </p:nvGrpSpPr>
        <p:grpSpPr>
          <a:xfrm>
            <a:off x="403150" y="5339055"/>
            <a:ext cx="22999594" cy="1234536"/>
            <a:chOff x="241306" y="2243792"/>
            <a:chExt cx="11499797" cy="617268"/>
          </a:xfrm>
          <a:solidFill>
            <a:srgbClr val="327E3B"/>
          </a:solidFill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B0C42A7-D65C-4CAC-9A0D-3A94CCB1A1A2}"/>
                </a:ext>
              </a:extLst>
            </p:cNvPr>
            <p:cNvSpPr/>
            <p:nvPr/>
          </p:nvSpPr>
          <p:spPr>
            <a:xfrm>
              <a:off x="6637226" y="2243792"/>
              <a:ext cx="5103877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C74B8A5C-5EC7-4D8A-A650-84DAC943F49E}"/>
                </a:ext>
              </a:extLst>
            </p:cNvPr>
            <p:cNvSpPr/>
            <p:nvPr/>
          </p:nvSpPr>
          <p:spPr>
            <a:xfrm>
              <a:off x="6254178" y="2279571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3619AB8-54F6-481A-B57C-7747834DD824}"/>
                </a:ext>
              </a:extLst>
            </p:cNvPr>
            <p:cNvSpPr/>
            <p:nvPr/>
          </p:nvSpPr>
          <p:spPr>
            <a:xfrm>
              <a:off x="531851" y="2243792"/>
              <a:ext cx="5044541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FD56429-64B0-4D11-A1D9-849C0D79D914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783BFEB-9740-48FE-B28E-C14846D0132C}"/>
              </a:ext>
            </a:extLst>
          </p:cNvPr>
          <p:cNvGrpSpPr/>
          <p:nvPr/>
        </p:nvGrpSpPr>
        <p:grpSpPr>
          <a:xfrm>
            <a:off x="356520" y="6920926"/>
            <a:ext cx="22973176" cy="1234536"/>
            <a:chOff x="6254178" y="2243792"/>
            <a:chExt cx="11486588" cy="617268"/>
          </a:xfrm>
          <a:solidFill>
            <a:srgbClr val="327E3B"/>
          </a:solidFill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5B1821F2-040F-4C1E-8FCA-A1688ADC3066}"/>
                </a:ext>
              </a:extLst>
            </p:cNvPr>
            <p:cNvSpPr/>
            <p:nvPr/>
          </p:nvSpPr>
          <p:spPr>
            <a:xfrm>
              <a:off x="6524178" y="2243792"/>
              <a:ext cx="5103877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DBC53347-A8CE-4D55-A636-9686BCF162F3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30667F9-116D-4633-ACCD-1123DFE5C4E3}"/>
                </a:ext>
              </a:extLst>
            </p:cNvPr>
            <p:cNvSpPr/>
            <p:nvPr/>
          </p:nvSpPr>
          <p:spPr>
            <a:xfrm>
              <a:off x="12636889" y="2243792"/>
              <a:ext cx="5103877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29920" algn="ctr">
                <a:lnSpc>
                  <a:spcPct val="115000"/>
                </a:lnSpc>
                <a:spcAft>
                  <a:spcPts val="800"/>
                </a:spcAft>
                <a:tabLst>
                  <a:tab pos="3599816" algn="l"/>
                  <a:tab pos="5039996" algn="l"/>
                </a:tabLst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86C226C6-5EFF-4660-AA38-79138F2EDB2B}"/>
                </a:ext>
              </a:extLst>
            </p:cNvPr>
            <p:cNvSpPr/>
            <p:nvPr/>
          </p:nvSpPr>
          <p:spPr>
            <a:xfrm>
              <a:off x="12236701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2009272" y="5593805"/>
                <a:ext cx="831729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func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func>
                  </m:oMath>
                </a14:m>
                <a:r>
                  <a:rPr lang="en-US" sz="4400" b="1" i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func>
                      <m:funcPr>
                        <m:ctrlPr>
                          <a:rPr lang="en-US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func>
                  </m:oMath>
                </a14:m>
                <a:endPara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272" y="5593805"/>
                <a:ext cx="8317290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14357144" y="5517886"/>
                <a:ext cx="790701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func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func>
                  </m:oMath>
                </a14:m>
                <a:r>
                  <a:rPr lang="en-US" sz="4400" b="1" i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func>
                  </m:oMath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7144" y="5517886"/>
                <a:ext cx="7907015" cy="7694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3349511" y="7017523"/>
                <a:ext cx="7593649" cy="10671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func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func>
                  </m:oMath>
                </a14:m>
                <a:r>
                  <a:rPr lang="en-US" sz="4400" b="1" i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func>
                      <m:funcPr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func>
                  </m:oMath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9511" y="7017523"/>
                <a:ext cx="7593649" cy="106715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14877322" y="7130936"/>
                <a:ext cx="695516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func>
                    <m:r>
                      <a:rPr lang="en-US" sz="44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func>
                  </m:oMath>
                </a14:m>
                <a:r>
                  <a:rPr lang="en-US" sz="4400" b="1" i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</m:oMath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7322" y="7130936"/>
                <a:ext cx="6955162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Oval 61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12448230" y="5379111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0523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0" grpId="0"/>
      <p:bldP spid="52" grpId="0"/>
      <p:bldP spid="6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209240" y="6982163"/>
            <a:ext cx="23802962" cy="6276299"/>
            <a:chOff x="48567" y="4381499"/>
            <a:chExt cx="22961461" cy="6276298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28001" y="4880861"/>
              <a:ext cx="22682027" cy="5776936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21649" y="5416903"/>
            <a:ext cx="23556178" cy="1274422"/>
            <a:chOff x="241306" y="2233592"/>
            <a:chExt cx="11778089" cy="637211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801455" y="2233592"/>
              <a:ext cx="2468235" cy="637211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531851" y="2251199"/>
              <a:ext cx="2468235" cy="61960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544723" y="2243792"/>
              <a:ext cx="2468235" cy="627011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627011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361947" y="5524314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1" y="2701927"/>
            <a:ext cx="23980381" cy="2223004"/>
            <a:chOff x="923003" y="3917552"/>
            <a:chExt cx="23980381" cy="1842007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308712" y="4398569"/>
              <a:ext cx="23594672" cy="136099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9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62963" y="1685889"/>
            <a:ext cx="5950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502697" y="3190915"/>
                <a:ext cx="25450839" cy="17266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𝒂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𝒃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𝒄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𝒂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𝒃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𝒄</m:t>
                        </m:r>
                      </m:e>
                    </m:d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𝒂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𝒃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𝒄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𝒂𝒃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2697" y="3190915"/>
                <a:ext cx="25450839" cy="1726627"/>
              </a:xfrm>
              <a:prstGeom prst="rect">
                <a:avLst/>
              </a:prstGeom>
              <a:blipFill>
                <a:blip r:embed="rId5"/>
                <a:stretch>
                  <a:fillRect l="-982" t="-5634" b="-1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2920945" y="5600935"/>
                <a:ext cx="120097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𝟒𝟓</m:t>
                      </m:r>
                      <m:r>
                        <a:rPr lang="en-US" sz="4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0945" y="5600935"/>
                <a:ext cx="1200970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9383417" y="5646997"/>
                <a:ext cx="120097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𝟔𝟎</m:t>
                      </m:r>
                      <m:r>
                        <a:rPr lang="en-US" sz="4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3417" y="5646997"/>
                <a:ext cx="1200970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14643723" y="5688856"/>
                <a:ext cx="153920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𝟏𝟐𝟎</m:t>
                      </m:r>
                      <m:r>
                        <a:rPr lang="en-US" sz="4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3723" y="5688856"/>
                <a:ext cx="1539204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20812890" y="5715202"/>
                <a:ext cx="120097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𝟑𝟎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°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12890" y="5715202"/>
                <a:ext cx="1200970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5833633" y="7961306"/>
                <a:ext cx="940315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</m:d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𝒂𝒃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3633" y="7961306"/>
                <a:ext cx="9403152" cy="769441"/>
              </a:xfrm>
              <a:prstGeom prst="rect">
                <a:avLst/>
              </a:prstGeom>
              <a:blipFill>
                <a:blip r:embed="rId10"/>
                <a:stretch>
                  <a:fillRect l="-2659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7667487" y="8917861"/>
                <a:ext cx="6096349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⇔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𝒂𝒃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7487" y="8917861"/>
                <a:ext cx="6096349" cy="78476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Rectangle 19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7" name="Object 76"/>
          <p:cNvGraphicFramePr>
            <a:graphicFrameLocks noChangeAspect="1"/>
          </p:cNvGraphicFramePr>
          <p:nvPr/>
        </p:nvGraphicFramePr>
        <p:xfrm>
          <a:off x="0" y="457200"/>
          <a:ext cx="22225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15713" imgH="152268" progId="Equation.DSMT4">
                  <p:embed/>
                </p:oleObj>
              </mc:Choice>
              <mc:Fallback>
                <p:oleObj name="Equation" r:id="rId12" imgW="215713" imgH="152268" progId="Equation.DSMT4">
                  <p:embed/>
                  <p:pic>
                    <p:nvPicPr>
                      <p:cNvPr id="77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222250" cy="15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Rectangle 20"/>
          <p:cNvSpPr>
            <a:spLocks noChangeArrowheads="1"/>
          </p:cNvSpPr>
          <p:nvPr/>
        </p:nvSpPr>
        <p:spPr bwMode="auto">
          <a:xfrm>
            <a:off x="630238" y="6096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a2+b2-c2=ab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Rectangle 22"/>
          <p:cNvSpPr>
            <a:spLocks noChangeArrowheads="1"/>
          </p:cNvSpPr>
          <p:nvPr/>
        </p:nvSpPr>
        <p:spPr bwMode="auto">
          <a:xfrm>
            <a:off x="152400" y="1524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1" name="Object 80"/>
          <p:cNvGraphicFramePr>
            <a:graphicFrameLocks noChangeAspect="1"/>
          </p:cNvGraphicFramePr>
          <p:nvPr/>
        </p:nvGraphicFramePr>
        <p:xfrm>
          <a:off x="152400" y="609600"/>
          <a:ext cx="22225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15713" imgH="152268" progId="Equation.DSMT4">
                  <p:embed/>
                </p:oleObj>
              </mc:Choice>
              <mc:Fallback>
                <p:oleObj name="Equation" r:id="rId14" imgW="215713" imgH="152268" progId="Equation.DSMT4">
                  <p:embed/>
                  <p:pic>
                    <p:nvPicPr>
                      <p:cNvPr id="81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09600"/>
                        <a:ext cx="222250" cy="15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" name="Rectangle 23"/>
          <p:cNvSpPr>
            <a:spLocks noChangeArrowheads="1"/>
          </p:cNvSpPr>
          <p:nvPr/>
        </p:nvSpPr>
        <p:spPr bwMode="auto">
          <a:xfrm>
            <a:off x="782638" y="7620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a2+b2-c2=ab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" name="Rectangle 25"/>
          <p:cNvSpPr>
            <a:spLocks noChangeArrowheads="1"/>
          </p:cNvSpPr>
          <p:nvPr/>
        </p:nvSpPr>
        <p:spPr bwMode="auto">
          <a:xfrm>
            <a:off x="304800" y="3048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4" name="Object 83"/>
          <p:cNvGraphicFramePr>
            <a:graphicFrameLocks noChangeAspect="1"/>
          </p:cNvGraphicFramePr>
          <p:nvPr/>
        </p:nvGraphicFramePr>
        <p:xfrm>
          <a:off x="304800" y="762000"/>
          <a:ext cx="22225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15713" imgH="152268" progId="Equation.DSMT4">
                  <p:embed/>
                </p:oleObj>
              </mc:Choice>
              <mc:Fallback>
                <p:oleObj name="Equation" r:id="rId15" imgW="215713" imgH="152268" progId="Equation.DSMT4">
                  <p:embed/>
                  <p:pic>
                    <p:nvPicPr>
                      <p:cNvPr id="84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762000"/>
                        <a:ext cx="222250" cy="15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Rectangle 26"/>
          <p:cNvSpPr>
            <a:spLocks noChangeArrowheads="1"/>
          </p:cNvSpPr>
          <p:nvPr/>
        </p:nvSpPr>
        <p:spPr bwMode="auto">
          <a:xfrm>
            <a:off x="935038" y="914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a2+b2-c2=ab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6625839" y="9922003"/>
                <a:ext cx="7917095" cy="9912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630555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 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𝐚</m:t>
                          </m:r>
                        </m:e>
                        <m:sup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𝐜</m:t>
                          </m:r>
                        </m:e>
                        <m:sup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𝐚𝐛</m:t>
                      </m:r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5839" y="9922003"/>
                <a:ext cx="7917095" cy="99123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/>
              <p:cNvSpPr/>
              <p:nvPr/>
            </p:nvSpPr>
            <p:spPr>
              <a:xfrm>
                <a:off x="5953856" y="10990614"/>
                <a:ext cx="7173182" cy="11716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func>
                    <m:r>
                      <a:rPr lang="en-US" sz="4400" b="1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𝒂𝒃</m:t>
                        </m:r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9" name="Rectangle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3856" y="10990614"/>
                <a:ext cx="7173182" cy="1171603"/>
              </a:xfrm>
              <a:prstGeom prst="rect">
                <a:avLst/>
              </a:prstGeom>
              <a:blipFill>
                <a:blip r:embed="rId17"/>
                <a:stretch>
                  <a:fillRect l="-3486" b="-9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/>
              <p:cNvSpPr/>
              <p:nvPr/>
            </p:nvSpPr>
            <p:spPr>
              <a:xfrm>
                <a:off x="13763836" y="11180345"/>
                <a:ext cx="3067314" cy="7921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acc>
                        <m:accPr>
                          <m:chr m:val="̂"/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𝐂</m:t>
                          </m:r>
                        </m:e>
                      </m:acc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𝟔𝟎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°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1" name="Rectangle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3836" y="11180345"/>
                <a:ext cx="3067314" cy="79214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42031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8" grpId="0"/>
      <p:bldP spid="70" grpId="0"/>
      <p:bldP spid="87" grpId="0"/>
      <p:bldP spid="89" grpId="0"/>
      <p:bldP spid="9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1" y="7267711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447537" y="54860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</m:oMath>
                  </a14:m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66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𝑷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e>
                      </m:rad>
                    </m:oMath>
                  </a14:m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947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e>
                      </m:rad>
                    </m:oMath>
                  </a14:m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 b="-947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481876" y="5589545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10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4218720" y="3230979"/>
                <a:ext cx="18565080" cy="21577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marR="0" lvl="0" indent="-629920" algn="just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629920" algn="l"/>
                  </a:tabLst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trị biểu thức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𝑷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unc>
                      <m:func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𝒔𝒊𝒏</m:t>
                        </m:r>
                      </m:fName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e>
                    </m:func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°</m:t>
                    </m:r>
                    <m:func>
                      <m:func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𝒄𝒐𝒔</m:t>
                        </m:r>
                      </m:fName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𝟔</m:t>
                        </m:r>
                      </m:e>
                    </m:func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°+</m:t>
                    </m:r>
                    <m:func>
                      <m:func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𝒔𝒊𝒏</m:t>
                        </m:r>
                      </m:fName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𝟔</m:t>
                        </m:r>
                      </m:e>
                    </m:func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°</m:t>
                    </m:r>
                    <m:func>
                      <m:func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𝒄𝒐𝒔</m:t>
                        </m:r>
                      </m:fName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e>
                    </m:func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°</m:t>
                    </m:r>
                  </m:oMath>
                </a14:m>
                <a:r>
                  <a:rPr kumimoji="0" lang="pt-BR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marR="0" lvl="0" indent="-629920" algn="just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629920" algn="l"/>
                  </a:tabLst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720" y="3230979"/>
                <a:ext cx="18565080" cy="2157707"/>
              </a:xfrm>
              <a:prstGeom prst="rect">
                <a:avLst/>
              </a:prstGeom>
              <a:blipFill>
                <a:blip r:embed="rId9"/>
                <a:stretch>
                  <a:fillRect l="-1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62963" y="1685889"/>
            <a:ext cx="5950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8458200" y="10391737"/>
                <a:ext cx="7083478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fun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°+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fun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°=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200" y="10391737"/>
                <a:ext cx="7083478" cy="78476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6351964" y="8922116"/>
                <a:ext cx="1187184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pt-B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°.</m:t>
                    </m:r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°+</m:t>
                    </m:r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°.</m:t>
                    </m:r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4400" b="1" i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1964" y="8922116"/>
                <a:ext cx="11871840" cy="769441"/>
              </a:xfrm>
              <a:prstGeom prst="rect">
                <a:avLst/>
              </a:prstGeom>
              <a:blipFill>
                <a:blip r:embed="rId11"/>
                <a:stretch>
                  <a:fillRect l="-2106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69505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2" grpId="0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B82AE6-AEC7-471B-B78A-1191782FE5EE}"/>
              </a:ext>
            </a:extLst>
          </p:cNvPr>
          <p:cNvGrpSpPr/>
          <p:nvPr/>
        </p:nvGrpSpPr>
        <p:grpSpPr>
          <a:xfrm>
            <a:off x="-94502" y="8087699"/>
            <a:ext cx="23500172" cy="5440749"/>
            <a:chOff x="48567" y="4381495"/>
            <a:chExt cx="23018772" cy="567810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8EC90793-DF17-4A07-A5D2-DB94D58C8AE3}"/>
                </a:ext>
              </a:extLst>
            </p:cNvPr>
            <p:cNvSpPr/>
            <p:nvPr/>
          </p:nvSpPr>
          <p:spPr>
            <a:xfrm>
              <a:off x="794784" y="4941556"/>
              <a:ext cx="22272555" cy="511804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562FFBD-FE77-4735-B718-FA3371130E3F}"/>
                </a:ext>
              </a:extLst>
            </p:cNvPr>
            <p:cNvGrpSpPr/>
            <p:nvPr/>
          </p:nvGrpSpPr>
          <p:grpSpPr>
            <a:xfrm>
              <a:off x="48567" y="4381495"/>
              <a:ext cx="3991939" cy="1485320"/>
              <a:chOff x="410517" y="4648195"/>
              <a:chExt cx="3991939" cy="1485320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3133C863-4078-4B8D-9552-4D4B3BE9305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161593" y="3892652"/>
                <a:ext cx="1485320" cy="2996406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546F6A-11D8-4A99-9EB4-C5D65E0A2719}"/>
                  </a:ext>
                </a:extLst>
              </p:cNvPr>
              <p:cNvSpPr txBox="1"/>
              <p:nvPr/>
            </p:nvSpPr>
            <p:spPr>
              <a:xfrm>
                <a:off x="1406053" y="4732064"/>
                <a:ext cx="2872839" cy="86725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F515284-21E0-44AF-AAEA-E1929AD346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1"/>
                <a:ext cx="1058948" cy="1485314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DA79702-BC73-45DD-8B0D-06F87A7F6834}"/>
              </a:ext>
            </a:extLst>
          </p:cNvPr>
          <p:cNvGrpSpPr/>
          <p:nvPr/>
        </p:nvGrpSpPr>
        <p:grpSpPr>
          <a:xfrm>
            <a:off x="487414" y="4737942"/>
            <a:ext cx="22999594" cy="1234536"/>
            <a:chOff x="241306" y="2243792"/>
            <a:chExt cx="11499797" cy="617268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B0C42A7-D65C-4CAC-9A0D-3A94CCB1A1A2}"/>
                </a:ext>
              </a:extLst>
            </p:cNvPr>
            <p:cNvSpPr/>
            <p:nvPr/>
          </p:nvSpPr>
          <p:spPr>
            <a:xfrm>
              <a:off x="6637226" y="2243792"/>
              <a:ext cx="5103877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Tam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đều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74B8A5C-5EC7-4D8A-A650-84DAC943F49E}"/>
                </a:ext>
              </a:extLst>
            </p:cNvPr>
            <p:cNvSpPr/>
            <p:nvPr/>
          </p:nvSpPr>
          <p:spPr>
            <a:xfrm>
              <a:off x="6254178" y="2279571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3619AB8-54F6-481A-B57C-7747834DD824}"/>
                </a:ext>
              </a:extLst>
            </p:cNvPr>
            <p:cNvSpPr/>
            <p:nvPr/>
          </p:nvSpPr>
          <p:spPr>
            <a:xfrm>
              <a:off x="531851" y="2243792"/>
              <a:ext cx="5044541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Tam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FD56429-64B0-4D11-A1D9-849C0D79D914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7A230B1-3214-42A4-BF48-E31182151FA4}"/>
              </a:ext>
            </a:extLst>
          </p:cNvPr>
          <p:cNvGrpSpPr/>
          <p:nvPr/>
        </p:nvGrpSpPr>
        <p:grpSpPr>
          <a:xfrm>
            <a:off x="141340" y="1905000"/>
            <a:ext cx="23943880" cy="2506966"/>
            <a:chOff x="923003" y="3917552"/>
            <a:chExt cx="23943880" cy="2506965"/>
          </a:xfrm>
        </p:grpSpPr>
        <p:sp>
          <p:nvSpPr>
            <p:cNvPr id="15" name="Rounded Rectangle 41">
              <a:extLst>
                <a:ext uri="{FF2B5EF4-FFF2-40B4-BE49-F238E27FC236}">
                  <a16:creationId xmlns:a16="http://schemas.microsoft.com/office/drawing/2014/main" id="{8EE06E5B-F42B-4A33-B714-81E567F4D072}"/>
                </a:ext>
              </a:extLst>
            </p:cNvPr>
            <p:cNvSpPr/>
            <p:nvPr/>
          </p:nvSpPr>
          <p:spPr>
            <a:xfrm>
              <a:off x="1272211" y="4426857"/>
              <a:ext cx="23594672" cy="199766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0493BF6-34C0-45F2-8FB7-B7F144687DAE}"/>
                </a:ext>
              </a:extLst>
            </p:cNvPr>
            <p:cNvGrpSpPr/>
            <p:nvPr/>
          </p:nvGrpSpPr>
          <p:grpSpPr>
            <a:xfrm>
              <a:off x="923003" y="3917552"/>
              <a:ext cx="4029041" cy="1040476"/>
              <a:chOff x="923003" y="3917552"/>
              <a:chExt cx="4029041" cy="104047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45F444A-634F-41D3-8BAE-FDC1B3FD945C}"/>
                  </a:ext>
                </a:extLst>
              </p:cNvPr>
              <p:cNvGrpSpPr/>
              <p:nvPr/>
            </p:nvGrpSpPr>
            <p:grpSpPr>
              <a:xfrm>
                <a:off x="1448984" y="4075060"/>
                <a:ext cx="3503060" cy="882966"/>
                <a:chOff x="2115734" y="4437010"/>
                <a:chExt cx="3503060" cy="882966"/>
              </a:xfrm>
            </p:grpSpPr>
            <p:sp>
              <p:nvSpPr>
                <p:cNvPr id="19" name="Freeform 20">
                  <a:extLst>
                    <a:ext uri="{FF2B5EF4-FFF2-40B4-BE49-F238E27FC236}">
                      <a16:creationId xmlns:a16="http://schemas.microsoft.com/office/drawing/2014/main" id="{C202490D-5AF0-419F-9F35-52A405749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425781" y="3126963"/>
                  <a:ext cx="882966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B483DCE-626C-42FE-8324-5C1C5BBDC4E1}"/>
                    </a:ext>
                  </a:extLst>
                </p:cNvPr>
                <p:cNvSpPr txBox="1"/>
                <p:nvPr/>
              </p:nvSpPr>
              <p:spPr>
                <a:xfrm>
                  <a:off x="2542254" y="4480056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11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4605736-4062-48B7-90A5-5915C724FB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/>
              <p:nvPr/>
            </p:nvSpPr>
            <p:spPr>
              <a:xfrm>
                <a:off x="4660694" y="2641557"/>
                <a:ext cx="18431570" cy="16316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𝑨𝑩𝑪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sub>
                    </m:sSub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  <m:sSub>
                      <m:sSub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𝒃</m:t>
                        </m:r>
                      </m:sub>
                    </m:sSub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  <m:sSub>
                      <m:sSub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𝒄</m:t>
                        </m:r>
                      </m:sub>
                    </m:sSub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𝟓</m:t>
                    </m:r>
                    <m:sSubSup>
                      <m:sSubSup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sub>
                      <m: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bSup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Sup>
                      <m:sSubSup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𝒃</m:t>
                        </m:r>
                      </m:sub>
                      <m: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bSup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Sup>
                      <m:sSubSup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𝒄</m:t>
                        </m:r>
                      </m:sub>
                      <m: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bSup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gì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694" y="2641557"/>
                <a:ext cx="18431570" cy="1631601"/>
              </a:xfrm>
              <a:prstGeom prst="rect">
                <a:avLst/>
              </a:prstGeom>
              <a:blipFill>
                <a:blip r:embed="rId4"/>
                <a:stretch>
                  <a:fillRect l="-1522" t="-8955" r="-1059" b="-171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2783BFEB-9740-48FE-B28E-C14846D0132C}"/>
              </a:ext>
            </a:extLst>
          </p:cNvPr>
          <p:cNvGrpSpPr/>
          <p:nvPr/>
        </p:nvGrpSpPr>
        <p:grpSpPr>
          <a:xfrm>
            <a:off x="513832" y="6697428"/>
            <a:ext cx="22973176" cy="1234536"/>
            <a:chOff x="6254178" y="2243792"/>
            <a:chExt cx="11486588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/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Tam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gi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á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vu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ô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BC53347-A8CE-4D55-A636-9686BCF162F3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30667F9-116D-4633-ACCD-1123DFE5C4E3}"/>
                </a:ext>
              </a:extLst>
            </p:cNvPr>
            <p:cNvSpPr/>
            <p:nvPr/>
          </p:nvSpPr>
          <p:spPr>
            <a:xfrm>
              <a:off x="12636889" y="2243792"/>
              <a:ext cx="5103877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29920" marR="0" lvl="0" indent="0" algn="ctr" defTabSz="2177278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>
                  <a:tab pos="3599815" algn="l"/>
                  <a:tab pos="5039995" algn="l"/>
                </a:tabLst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Tam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vuông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6C226C6-5EFF-4660-AA38-79138F2EDB2B}"/>
                </a:ext>
              </a:extLst>
            </p:cNvPr>
            <p:cNvSpPr/>
            <p:nvPr/>
          </p:nvSpPr>
          <p:spPr>
            <a:xfrm>
              <a:off x="12236701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/>
              <p:nvPr/>
            </p:nvSpPr>
            <p:spPr>
              <a:xfrm>
                <a:off x="4997274" y="8999059"/>
                <a:ext cx="21005918" cy="39530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eqArrPr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&amp;</m:t>
                            </m:r>
                            <m:sSubSup>
                              <m:sSubSupPr>
                                <m:ctrlP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SupPr>
                              <m:e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𝒂</m:t>
                                </m:r>
                              </m:sub>
                              <m:sup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</m:t>
                                </m:r>
                              </m:sup>
                            </m:sSubSup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</m:t>
                            </m:r>
                            <m:f>
                              <m:fPr>
                                <m:ctrlP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𝒃</m:t>
                                    </m:r>
                                  </m:e>
                                  <m:sup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𝒄</m:t>
                                    </m:r>
                                  </m:e>
                                  <m:sup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f>
                              <m:fPr>
                                <m:ctrlP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𝟒</m:t>
                                </m:r>
                              </m:den>
                            </m:f>
                          </m:e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&amp;</m:t>
                            </m:r>
                            <m:sSubSup>
                              <m:sSubSupPr>
                                <m:ctrlP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SupPr>
                              <m:e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𝒃</m:t>
                                </m:r>
                              </m:sub>
                              <m:sup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</m:t>
                                </m:r>
                              </m:sup>
                            </m:sSubSup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</m:t>
                            </m:r>
                            <m:f>
                              <m:fPr>
                                <m:ctrlP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𝒄</m:t>
                                    </m:r>
                                  </m:e>
                                  <m:sup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f>
                              <m:fPr>
                                <m:ctrlP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𝒃</m:t>
                                    </m:r>
                                  </m:e>
                                  <m:sup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𝟒</m:t>
                                </m:r>
                              </m:den>
                            </m:f>
                          </m:e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&amp;</m:t>
                            </m:r>
                            <m:sSubSup>
                              <m:sSubSupPr>
                                <m:ctrlP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SupPr>
                              <m:e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𝒄</m:t>
                                </m:r>
                              </m:sub>
                              <m:sup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</m:t>
                                </m:r>
                              </m:sup>
                            </m:sSubSup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</m:t>
                            </m:r>
                            <m:f>
                              <m:fPr>
                                <m:ctrlP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𝒃</m:t>
                                    </m:r>
                                  </m:e>
                                  <m:sup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f>
                              <m:fPr>
                                <m:ctrlP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𝒄</m:t>
                                    </m:r>
                                  </m:e>
                                  <m:sup>
                                    <m:r>
                                      <a:rPr kumimoji="0" lang="en-US" sz="4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𝟒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274" y="8999059"/>
                <a:ext cx="21005918" cy="3953005"/>
              </a:xfrm>
              <a:prstGeom prst="rect">
                <a:avLst/>
              </a:prstGeom>
              <a:blipFill>
                <a:blip r:embed="rId6"/>
                <a:stretch>
                  <a:fillRect l="-13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97194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B82AE6-AEC7-471B-B78A-1191782FE5EE}"/>
              </a:ext>
            </a:extLst>
          </p:cNvPr>
          <p:cNvGrpSpPr/>
          <p:nvPr/>
        </p:nvGrpSpPr>
        <p:grpSpPr>
          <a:xfrm>
            <a:off x="141340" y="8014448"/>
            <a:ext cx="23500172" cy="5440749"/>
            <a:chOff x="48567" y="4381495"/>
            <a:chExt cx="23018772" cy="567810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8EC90793-DF17-4A07-A5D2-DB94D58C8AE3}"/>
                </a:ext>
              </a:extLst>
            </p:cNvPr>
            <p:cNvSpPr/>
            <p:nvPr/>
          </p:nvSpPr>
          <p:spPr>
            <a:xfrm>
              <a:off x="794784" y="4941556"/>
              <a:ext cx="22272555" cy="511804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562FFBD-FE77-4735-B718-FA3371130E3F}"/>
                </a:ext>
              </a:extLst>
            </p:cNvPr>
            <p:cNvGrpSpPr/>
            <p:nvPr/>
          </p:nvGrpSpPr>
          <p:grpSpPr>
            <a:xfrm>
              <a:off x="48567" y="4381495"/>
              <a:ext cx="3991939" cy="1485320"/>
              <a:chOff x="410517" y="4648195"/>
              <a:chExt cx="3991939" cy="1485320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3133C863-4078-4B8D-9552-4D4B3BE9305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161593" y="3892652"/>
                <a:ext cx="1485320" cy="2996406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546F6A-11D8-4A99-9EB4-C5D65E0A2719}"/>
                  </a:ext>
                </a:extLst>
              </p:cNvPr>
              <p:cNvSpPr txBox="1"/>
              <p:nvPr/>
            </p:nvSpPr>
            <p:spPr>
              <a:xfrm>
                <a:off x="1406053" y="4732064"/>
                <a:ext cx="2872839" cy="86725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F515284-21E0-44AF-AAEA-E1929AD346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1"/>
                <a:ext cx="1058948" cy="1485314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DA79702-BC73-45DD-8B0D-06F87A7F6834}"/>
              </a:ext>
            </a:extLst>
          </p:cNvPr>
          <p:cNvGrpSpPr/>
          <p:nvPr/>
        </p:nvGrpSpPr>
        <p:grpSpPr>
          <a:xfrm>
            <a:off x="487414" y="4737942"/>
            <a:ext cx="22999594" cy="1234536"/>
            <a:chOff x="241306" y="2243792"/>
            <a:chExt cx="11499797" cy="617268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B0C42A7-D65C-4CAC-9A0D-3A94CCB1A1A2}"/>
                </a:ext>
              </a:extLst>
            </p:cNvPr>
            <p:cNvSpPr/>
            <p:nvPr/>
          </p:nvSpPr>
          <p:spPr>
            <a:xfrm>
              <a:off x="6637226" y="2243792"/>
              <a:ext cx="5103877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Tam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đều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74B8A5C-5EC7-4D8A-A650-84DAC943F49E}"/>
                </a:ext>
              </a:extLst>
            </p:cNvPr>
            <p:cNvSpPr/>
            <p:nvPr/>
          </p:nvSpPr>
          <p:spPr>
            <a:xfrm>
              <a:off x="6254178" y="2279571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3619AB8-54F6-481A-B57C-7747834DD824}"/>
                </a:ext>
              </a:extLst>
            </p:cNvPr>
            <p:cNvSpPr/>
            <p:nvPr/>
          </p:nvSpPr>
          <p:spPr>
            <a:xfrm>
              <a:off x="531851" y="2243792"/>
              <a:ext cx="5044541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Tam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FD56429-64B0-4D11-A1D9-849C0D79D914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7A230B1-3214-42A4-BF48-E31182151FA4}"/>
              </a:ext>
            </a:extLst>
          </p:cNvPr>
          <p:cNvGrpSpPr/>
          <p:nvPr/>
        </p:nvGrpSpPr>
        <p:grpSpPr>
          <a:xfrm>
            <a:off x="141340" y="1905000"/>
            <a:ext cx="23943880" cy="2506966"/>
            <a:chOff x="923003" y="3917552"/>
            <a:chExt cx="23943880" cy="2506965"/>
          </a:xfrm>
        </p:grpSpPr>
        <p:sp>
          <p:nvSpPr>
            <p:cNvPr id="15" name="Rounded Rectangle 41">
              <a:extLst>
                <a:ext uri="{FF2B5EF4-FFF2-40B4-BE49-F238E27FC236}">
                  <a16:creationId xmlns:a16="http://schemas.microsoft.com/office/drawing/2014/main" id="{8EE06E5B-F42B-4A33-B714-81E567F4D072}"/>
                </a:ext>
              </a:extLst>
            </p:cNvPr>
            <p:cNvSpPr/>
            <p:nvPr/>
          </p:nvSpPr>
          <p:spPr>
            <a:xfrm>
              <a:off x="1272211" y="4426857"/>
              <a:ext cx="23594672" cy="199766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0493BF6-34C0-45F2-8FB7-B7F144687DAE}"/>
                </a:ext>
              </a:extLst>
            </p:cNvPr>
            <p:cNvGrpSpPr/>
            <p:nvPr/>
          </p:nvGrpSpPr>
          <p:grpSpPr>
            <a:xfrm>
              <a:off x="923003" y="3917552"/>
              <a:ext cx="4029041" cy="1040476"/>
              <a:chOff x="923003" y="3917552"/>
              <a:chExt cx="4029041" cy="104047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45F444A-634F-41D3-8BAE-FDC1B3FD945C}"/>
                  </a:ext>
                </a:extLst>
              </p:cNvPr>
              <p:cNvGrpSpPr/>
              <p:nvPr/>
            </p:nvGrpSpPr>
            <p:grpSpPr>
              <a:xfrm>
                <a:off x="1448984" y="4075060"/>
                <a:ext cx="3503060" cy="882966"/>
                <a:chOff x="2115734" y="4437010"/>
                <a:chExt cx="3503060" cy="882966"/>
              </a:xfrm>
            </p:grpSpPr>
            <p:sp>
              <p:nvSpPr>
                <p:cNvPr id="19" name="Freeform 20">
                  <a:extLst>
                    <a:ext uri="{FF2B5EF4-FFF2-40B4-BE49-F238E27FC236}">
                      <a16:creationId xmlns:a16="http://schemas.microsoft.com/office/drawing/2014/main" id="{C202490D-5AF0-419F-9F35-52A405749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425781" y="3126963"/>
                  <a:ext cx="882966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B483DCE-626C-42FE-8324-5C1C5BBDC4E1}"/>
                    </a:ext>
                  </a:extLst>
                </p:cNvPr>
                <p:cNvSpPr txBox="1"/>
                <p:nvPr/>
              </p:nvSpPr>
              <p:spPr>
                <a:xfrm>
                  <a:off x="2542254" y="4480056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11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4605736-4062-48B7-90A5-5915C724FB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/>
              <p:nvPr/>
            </p:nvSpPr>
            <p:spPr>
              <a:xfrm>
                <a:off x="667321" y="2770815"/>
                <a:ext cx="23417899" cy="1648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𝑨𝑩𝑪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sub>
                    </m:sSub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  <m:sSub>
                      <m:sSub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𝒃</m:t>
                        </m:r>
                      </m:sub>
                    </m:sSub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  <m:sSub>
                      <m:sSub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𝒄</m:t>
                        </m:r>
                      </m:sub>
                    </m:sSub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𝟓</m:t>
                    </m:r>
                    <m:sSubSup>
                      <m:sSubSup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sub>
                      <m: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bSup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Sup>
                      <m:sSubSup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𝒃</m:t>
                        </m:r>
                      </m:sub>
                      <m: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bSup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Sup>
                      <m:sSubSup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𝒄</m:t>
                        </m:r>
                      </m:sub>
                      <m: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bSup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gì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21" y="2770815"/>
                <a:ext cx="23417899" cy="1648785"/>
              </a:xfrm>
              <a:prstGeom prst="rect">
                <a:avLst/>
              </a:prstGeom>
              <a:blipFill>
                <a:blip r:embed="rId4"/>
                <a:stretch>
                  <a:fillRect l="-1171" t="-6296" r="-989" b="-18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2783BFEB-9740-48FE-B28E-C14846D0132C}"/>
              </a:ext>
            </a:extLst>
          </p:cNvPr>
          <p:cNvGrpSpPr/>
          <p:nvPr/>
        </p:nvGrpSpPr>
        <p:grpSpPr>
          <a:xfrm>
            <a:off x="513832" y="6697428"/>
            <a:ext cx="22973176" cy="1234536"/>
            <a:chOff x="6254178" y="2243792"/>
            <a:chExt cx="11486588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/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Tam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gi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á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vu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ô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BC53347-A8CE-4D55-A636-9686BCF162F3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30667F9-116D-4633-ACCD-1123DFE5C4E3}"/>
                </a:ext>
              </a:extLst>
            </p:cNvPr>
            <p:cNvSpPr/>
            <p:nvPr/>
          </p:nvSpPr>
          <p:spPr>
            <a:xfrm>
              <a:off x="12636889" y="2243792"/>
              <a:ext cx="5103877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29920" marR="0" lvl="0" indent="0" algn="ctr" defTabSz="2177278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>
                  <a:tab pos="3599815" algn="l"/>
                  <a:tab pos="5039995" algn="l"/>
                </a:tabLst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Tam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vuông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6C226C6-5EFF-4660-AA38-79138F2EDB2B}"/>
                </a:ext>
              </a:extLst>
            </p:cNvPr>
            <p:cNvSpPr/>
            <p:nvPr/>
          </p:nvSpPr>
          <p:spPr>
            <a:xfrm>
              <a:off x="12236701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/>
              <p:nvPr/>
            </p:nvSpPr>
            <p:spPr>
              <a:xfrm>
                <a:off x="6330079" y="12149173"/>
                <a:ext cx="965501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kumimoji="0" lang="en-US" sz="44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𝜟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0079" y="12149173"/>
                <a:ext cx="9655013" cy="830997"/>
              </a:xfrm>
              <a:prstGeom prst="rect">
                <a:avLst/>
              </a:prstGeom>
              <a:blipFill>
                <a:blip r:embed="rId6"/>
                <a:stretch>
                  <a:fillRect l="-694" t="-16912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>
            <a:extLst>
              <a:ext uri="{FF2B5EF4-FFF2-40B4-BE49-F238E27FC236}">
                <a16:creationId xmlns:a16="http://schemas.microsoft.com/office/drawing/2014/main" id="{B04020A8-70DE-4A81-B6D1-05DE3CA18AC8}"/>
              </a:ext>
            </a:extLst>
          </p:cNvPr>
          <p:cNvSpPr/>
          <p:nvPr/>
        </p:nvSpPr>
        <p:spPr>
          <a:xfrm>
            <a:off x="487414" y="6840927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880965" y="8979512"/>
                <a:ext cx="18796577" cy="16446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sSubSup>
                        <m:sSub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𝐦</m:t>
                          </m:r>
                        </m:e>
                        <m:sub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𝐚</m:t>
                          </m:r>
                        </m:sub>
                        <m: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𝐦</m:t>
                          </m:r>
                        </m:e>
                        <m:sub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sub>
                        <m: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𝐦</m:t>
                          </m:r>
                        </m:e>
                        <m:sub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sub>
                        <m: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𝐛</m:t>
                                  </m:r>
                                </m:e>
                                <m:sup>
                                  <m:r>
                                    <a:rPr lang="en-US" sz="4400" b="1" i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𝐜</m:t>
                                  </m:r>
                                </m:e>
                                <m:sup>
                                  <m:r>
                                    <a:rPr lang="en-US" sz="4400" b="1" i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𝐚</m:t>
                                  </m:r>
                                </m:e>
                                <m:sup>
                                  <m:r>
                                    <a:rPr lang="en-US" sz="4400" b="1" i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</m:e>
                      </m:d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</m:e>
                            <m:sup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𝐜</m:t>
                              </m:r>
                            </m:e>
                            <m:sup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  <m:sup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</m:e>
                            <m:sup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  <m:sup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𝐜</m:t>
                              </m:r>
                            </m:e>
                            <m:sup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965" y="8979512"/>
                <a:ext cx="18796577" cy="164461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871526" y="10364934"/>
                <a:ext cx="16921673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526" y="10364934"/>
                <a:ext cx="16921673" cy="7847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791200" y="11213603"/>
                <a:ext cx="4298869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11213603"/>
                <a:ext cx="4298869" cy="78476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001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 animBg="1"/>
      <p:bldP spid="13" grpId="0"/>
      <p:bldP spid="21" grpId="0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B82AE6-AEC7-471B-B78A-1191782FE5EE}"/>
              </a:ext>
            </a:extLst>
          </p:cNvPr>
          <p:cNvGrpSpPr/>
          <p:nvPr/>
        </p:nvGrpSpPr>
        <p:grpSpPr>
          <a:xfrm>
            <a:off x="-94502" y="8087699"/>
            <a:ext cx="23500172" cy="5440749"/>
            <a:chOff x="48567" y="4381495"/>
            <a:chExt cx="23018772" cy="567810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8EC90793-DF17-4A07-A5D2-DB94D58C8AE3}"/>
                </a:ext>
              </a:extLst>
            </p:cNvPr>
            <p:cNvSpPr/>
            <p:nvPr/>
          </p:nvSpPr>
          <p:spPr>
            <a:xfrm>
              <a:off x="794784" y="4941556"/>
              <a:ext cx="22272555" cy="511804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562FFBD-FE77-4735-B718-FA3371130E3F}"/>
                </a:ext>
              </a:extLst>
            </p:cNvPr>
            <p:cNvGrpSpPr/>
            <p:nvPr/>
          </p:nvGrpSpPr>
          <p:grpSpPr>
            <a:xfrm>
              <a:off x="48567" y="4381495"/>
              <a:ext cx="3991939" cy="1485320"/>
              <a:chOff x="410517" y="4648195"/>
              <a:chExt cx="3991939" cy="1485320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3133C863-4078-4B8D-9552-4D4B3BE9305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161593" y="3892652"/>
                <a:ext cx="1485320" cy="2996406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546F6A-11D8-4A99-9EB4-C5D65E0A2719}"/>
                  </a:ext>
                </a:extLst>
              </p:cNvPr>
              <p:cNvSpPr txBox="1"/>
              <p:nvPr/>
            </p:nvSpPr>
            <p:spPr>
              <a:xfrm>
                <a:off x="1406053" y="4732064"/>
                <a:ext cx="2872839" cy="86725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F515284-21E0-44AF-AAEA-E1929AD346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1"/>
                <a:ext cx="1058948" cy="1485314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DA79702-BC73-45DD-8B0D-06F87A7F6834}"/>
              </a:ext>
            </a:extLst>
          </p:cNvPr>
          <p:cNvGrpSpPr/>
          <p:nvPr/>
        </p:nvGrpSpPr>
        <p:grpSpPr>
          <a:xfrm>
            <a:off x="487414" y="4737942"/>
            <a:ext cx="22999594" cy="1234536"/>
            <a:chOff x="241306" y="2243792"/>
            <a:chExt cx="11499797" cy="617268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B0C42A7-D65C-4CAC-9A0D-3A94CCB1A1A2}"/>
                </a:ext>
              </a:extLst>
            </p:cNvPr>
            <p:cNvSpPr/>
            <p:nvPr/>
          </p:nvSpPr>
          <p:spPr>
            <a:xfrm>
              <a:off x="6637226" y="2243792"/>
              <a:ext cx="5103877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Tam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tại</a:t>
              </a: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C.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74B8A5C-5EC7-4D8A-A650-84DAC943F49E}"/>
                </a:ext>
              </a:extLst>
            </p:cNvPr>
            <p:cNvSpPr/>
            <p:nvPr/>
          </p:nvSpPr>
          <p:spPr>
            <a:xfrm>
              <a:off x="6254178" y="2279571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3619AB8-54F6-481A-B57C-7747834DD824}"/>
                </a:ext>
              </a:extLst>
            </p:cNvPr>
            <p:cNvSpPr/>
            <p:nvPr/>
          </p:nvSpPr>
          <p:spPr>
            <a:xfrm>
              <a:off x="531851" y="2243792"/>
              <a:ext cx="5044541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Tam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vuông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FD56429-64B0-4D11-A1D9-849C0D79D914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7A230B1-3214-42A4-BF48-E31182151FA4}"/>
              </a:ext>
            </a:extLst>
          </p:cNvPr>
          <p:cNvGrpSpPr/>
          <p:nvPr/>
        </p:nvGrpSpPr>
        <p:grpSpPr>
          <a:xfrm>
            <a:off x="141340" y="1905000"/>
            <a:ext cx="23943880" cy="2506966"/>
            <a:chOff x="923003" y="3917552"/>
            <a:chExt cx="23943880" cy="2506965"/>
          </a:xfrm>
        </p:grpSpPr>
        <p:sp>
          <p:nvSpPr>
            <p:cNvPr id="15" name="Rounded Rectangle 41">
              <a:extLst>
                <a:ext uri="{FF2B5EF4-FFF2-40B4-BE49-F238E27FC236}">
                  <a16:creationId xmlns:a16="http://schemas.microsoft.com/office/drawing/2014/main" id="{8EE06E5B-F42B-4A33-B714-81E567F4D072}"/>
                </a:ext>
              </a:extLst>
            </p:cNvPr>
            <p:cNvSpPr/>
            <p:nvPr/>
          </p:nvSpPr>
          <p:spPr>
            <a:xfrm>
              <a:off x="1272211" y="4426857"/>
              <a:ext cx="23594672" cy="199766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0493BF6-34C0-45F2-8FB7-B7F144687DAE}"/>
                </a:ext>
              </a:extLst>
            </p:cNvPr>
            <p:cNvGrpSpPr/>
            <p:nvPr/>
          </p:nvGrpSpPr>
          <p:grpSpPr>
            <a:xfrm>
              <a:off x="923003" y="3917552"/>
              <a:ext cx="4029041" cy="1040476"/>
              <a:chOff x="923003" y="3917552"/>
              <a:chExt cx="4029041" cy="104047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45F444A-634F-41D3-8BAE-FDC1B3FD945C}"/>
                  </a:ext>
                </a:extLst>
              </p:cNvPr>
              <p:cNvGrpSpPr/>
              <p:nvPr/>
            </p:nvGrpSpPr>
            <p:grpSpPr>
              <a:xfrm>
                <a:off x="1448984" y="4075060"/>
                <a:ext cx="3503060" cy="882966"/>
                <a:chOff x="2115734" y="4437010"/>
                <a:chExt cx="3503060" cy="882966"/>
              </a:xfrm>
            </p:grpSpPr>
            <p:sp>
              <p:nvSpPr>
                <p:cNvPr id="19" name="Freeform 20">
                  <a:extLst>
                    <a:ext uri="{FF2B5EF4-FFF2-40B4-BE49-F238E27FC236}">
                      <a16:creationId xmlns:a16="http://schemas.microsoft.com/office/drawing/2014/main" id="{C202490D-5AF0-419F-9F35-52A405749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425781" y="3126963"/>
                  <a:ext cx="882966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B483DCE-626C-42FE-8324-5C1C5BBDC4E1}"/>
                    </a:ext>
                  </a:extLst>
                </p:cNvPr>
                <p:cNvSpPr txBox="1"/>
                <p:nvPr/>
              </p:nvSpPr>
              <p:spPr>
                <a:xfrm>
                  <a:off x="2542254" y="4480056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12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4605736-4062-48B7-90A5-5915C724FB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/>
              <p:nvPr/>
            </p:nvSpPr>
            <p:spPr>
              <a:xfrm>
                <a:off x="4347156" y="2815597"/>
                <a:ext cx="19738063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𝑨𝑩𝑪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thoả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𝒔𝒊𝒏</m:t>
                        </m:r>
                      </m:fName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</m:t>
                        </m:r>
                      </m:e>
                    </m:func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func>
                      <m:func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𝒔𝒊𝒏</m:t>
                        </m:r>
                      </m:fName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𝑩</m:t>
                        </m:r>
                      </m:e>
                    </m:func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func>
                      <m:func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𝒄𝒐𝒔</m:t>
                        </m:r>
                      </m:fName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𝑪</m:t>
                        </m:r>
                      </m:e>
                    </m:func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𝑨𝑩𝑪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156" y="2815597"/>
                <a:ext cx="19738063" cy="1569660"/>
              </a:xfrm>
              <a:prstGeom prst="rect">
                <a:avLst/>
              </a:prstGeom>
              <a:blipFill>
                <a:blip r:embed="rId4"/>
                <a:stretch>
                  <a:fillRect l="-1390" t="-9339" b="-19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2783BFEB-9740-48FE-B28E-C14846D0132C}"/>
              </a:ext>
            </a:extLst>
          </p:cNvPr>
          <p:cNvGrpSpPr/>
          <p:nvPr/>
        </p:nvGrpSpPr>
        <p:grpSpPr>
          <a:xfrm>
            <a:off x="487414" y="6734653"/>
            <a:ext cx="22973176" cy="1234536"/>
            <a:chOff x="6254178" y="2243792"/>
            <a:chExt cx="11486588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/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Tam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gi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á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â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ạ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	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B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BC53347-A8CE-4D55-A636-9686BCF162F3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30667F9-116D-4633-ACCD-1123DFE5C4E3}"/>
                </a:ext>
              </a:extLst>
            </p:cNvPr>
            <p:cNvSpPr/>
            <p:nvPr/>
          </p:nvSpPr>
          <p:spPr>
            <a:xfrm>
              <a:off x="12636889" y="2243792"/>
              <a:ext cx="5103877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29920" marR="0" lvl="0" indent="0" algn="just" defTabSz="2177278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>
                  <a:tab pos="3599815" algn="l"/>
                  <a:tab pos="5039995" algn="l"/>
                </a:tabLst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Tam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tại</a:t>
              </a: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A.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6C226C6-5EFF-4660-AA38-79138F2EDB2B}"/>
                </a:ext>
              </a:extLst>
            </p:cNvPr>
            <p:cNvSpPr/>
            <p:nvPr/>
          </p:nvSpPr>
          <p:spPr>
            <a:xfrm>
              <a:off x="12236701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E8439E4D-A79D-43E7-ACD0-D530140DAEC5}"/>
              </a:ext>
            </a:extLst>
          </p:cNvPr>
          <p:cNvSpPr txBox="1"/>
          <p:nvPr/>
        </p:nvSpPr>
        <p:spPr>
          <a:xfrm>
            <a:off x="6569656" y="11934802"/>
            <a:ext cx="91758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ABC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A.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04020A8-70DE-4A81-B6D1-05DE3CA18AC8}"/>
              </a:ext>
            </a:extLst>
          </p:cNvPr>
          <p:cNvSpPr/>
          <p:nvPr/>
        </p:nvSpPr>
        <p:spPr>
          <a:xfrm>
            <a:off x="12482942" y="6871176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228617" y="8662914"/>
                <a:ext cx="16682758" cy="14683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fun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fun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 ⇔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den>
                      </m:f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den>
                      </m:f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𝒂𝒃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8617" y="8662914"/>
                <a:ext cx="16682758" cy="146835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742872" y="9933732"/>
                <a:ext cx="5274264" cy="14683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2872" y="9933732"/>
                <a:ext cx="5274264" cy="146835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1157586" y="10374290"/>
                <a:ext cx="14276974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7586" y="10374290"/>
                <a:ext cx="14276974" cy="7847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980973" y="11439845"/>
                <a:ext cx="5254195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973" y="11439845"/>
                <a:ext cx="5254195" cy="78476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73203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 animBg="1"/>
      <p:bldP spid="13" grpId="0"/>
      <p:bldP spid="21" grpId="0"/>
      <p:bldP spid="22" grpId="0"/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1" y="7267711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555062" y="5510361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e>
                        <m:sup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e>
                      </m:rad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900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</m:t>
                      </m:r>
                      <m:sSup>
                        <m:sSup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e>
                        <m:sup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758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e>
                        <m:sup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e>
                      </m:rad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947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𝒂</m:t>
                            </m:r>
                          </m:e>
                          <m:sup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18634768" y="5605055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13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4488454" y="3063109"/>
                <a:ext cx="19145768" cy="25989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𝑨𝑩𝑪𝑫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𝑨𝑩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𝒂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𝑩𝑪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𝒂</m:t>
                    </m:r>
                    <m:rad>
                      <m:radPr>
                        <m:degHide m:val="on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e>
                    </m:rad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𝑩𝑨𝑫</m:t>
                        </m:r>
                      </m:e>
                    </m:acc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𝟒𝟓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°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𝑨𝑩𝑪𝑫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marR="0" lvl="0" indent="-629920" algn="just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629920" algn="l"/>
                  </a:tabLst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454" y="3063109"/>
                <a:ext cx="19145768" cy="2598917"/>
              </a:xfrm>
              <a:prstGeom prst="rect">
                <a:avLst/>
              </a:prstGeom>
              <a:blipFill>
                <a:blip r:embed="rId9"/>
                <a:stretch>
                  <a:fillRect l="-1433" t="-3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20911" y="1685889"/>
            <a:ext cx="10791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7322603" y="8853111"/>
                <a:ext cx="7526740" cy="8352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𝑨𝑫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2603" y="8853111"/>
                <a:ext cx="7526740" cy="835293"/>
              </a:xfrm>
              <a:prstGeom prst="rect">
                <a:avLst/>
              </a:prstGeom>
              <a:blipFill>
                <a:blip r:embed="rId10"/>
                <a:stretch>
                  <a:fillRect l="-3239" t="-8029" r="-243" b="-32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5181600" y="10032686"/>
                <a:ext cx="11808746" cy="1359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𝑨𝑩𝑪𝑫</m:t>
                          </m:r>
                        </m:sub>
                      </m:sSub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𝜟</m:t>
                          </m:r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𝑨𝑩𝑫</m:t>
                          </m:r>
                        </m:sub>
                      </m:sSub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𝑨𝑫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𝑩𝑨𝑫</m:t>
                              </m:r>
                            </m:e>
                          </m:acc>
                        </m:e>
                      </m:fun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10032686"/>
                <a:ext cx="11808746" cy="13599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09848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2" grpId="0"/>
      <p:bldP spid="3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1" y="6791064"/>
            <a:ext cx="23862374" cy="6620136"/>
            <a:chOff x="48567" y="4381499"/>
            <a:chExt cx="23018772" cy="6620135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6060078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440103" y="5437142"/>
            <a:ext cx="23563612" cy="1258744"/>
            <a:chOff x="241306" y="2243792"/>
            <a:chExt cx="11781806" cy="629372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𝑨𝑪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e>
                      </m:rad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947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𝑨𝑪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</m:t>
                      </m:r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66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𝑨𝑪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</m:t>
                      </m:r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66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4877" y="2255896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endParaRPr>
                </a:p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𝑨𝑪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𝟓</m:t>
                            </m:r>
                          </m:e>
                        </m:rad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4877" y="2255896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481193" y="5529456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14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2705209" y="8153536"/>
                <a:ext cx="14058791" cy="42352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1: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𝜟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𝑨𝑩𝑫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nội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sin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𝜟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𝑨𝑩𝑫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14:m>
                  <m:oMath xmlns:m="http://schemas.openxmlformats.org/officeDocument/2006/math">
                    <m:r>
                      <a:rPr kumimoji="0" lang="en-US" sz="4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 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𝑨𝑪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𝟐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𝑹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𝑩𝑫</m:t>
                        </m:r>
                      </m:num>
                      <m:den>
                        <m:func>
                          <m:funcPr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func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𝑨𝑫</m:t>
                        </m:r>
                      </m:den>
                    </m:f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func>
                          <m:funcPr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func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𝟐𝟎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°</m:t>
                        </m:r>
                      </m:den>
                    </m:f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𝟐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209" y="8153536"/>
                <a:ext cx="14058791" cy="4235262"/>
              </a:xfrm>
              <a:prstGeom prst="rect">
                <a:avLst/>
              </a:prstGeom>
              <a:blipFill>
                <a:blip r:embed="rId8"/>
                <a:stretch>
                  <a:fillRect l="-1995" t="-3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4794268" y="3083992"/>
                <a:ext cx="16914158" cy="25964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lồi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𝑨𝑩𝑪𝑫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𝑨𝑩𝑪</m:t>
                        </m:r>
                      </m:e>
                    </m:acc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𝑨𝑫𝑪</m:t>
                        </m:r>
                      </m:e>
                    </m:acc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𝟗𝟎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°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𝑩𝑨𝑫</m:t>
                        </m:r>
                      </m:e>
                    </m:acc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𝟏𝟐𝟎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°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𝑩𝑫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𝒂</m:t>
                    </m:r>
                    <m:rad>
                      <m:radPr>
                        <m:degHide m:val="on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e>
                    </m:rad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𝑨𝑪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29920" marR="0" lvl="0" indent="-629920" algn="just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629920" algn="l"/>
                  </a:tabLst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268" y="3083992"/>
                <a:ext cx="16914158" cy="2596480"/>
              </a:xfrm>
              <a:prstGeom prst="rect">
                <a:avLst/>
              </a:prstGeom>
              <a:blipFill>
                <a:blip r:embed="rId9"/>
                <a:stretch>
                  <a:fillRect l="-1622" t="-4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20911" y="1685889"/>
            <a:ext cx="10791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4B705673-3F55-4FA1-969C-F84E33112BC0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8400" y="7705925"/>
            <a:ext cx="5835489" cy="5476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02987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-72643" y="6571576"/>
            <a:ext cx="18870017" cy="6915823"/>
            <a:chOff x="48567" y="4381499"/>
            <a:chExt cx="18147663" cy="667481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488021"/>
              <a:ext cx="17810918" cy="65682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6945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𝑨𝑪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e>
                      </m:rad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947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𝑨𝑪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</m:t>
                      </m:r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66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𝑨𝑪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</m:t>
                      </m:r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66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endParaRPr>
                </a:p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𝑨𝑪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𝟓</m:t>
                            </m:r>
                          </m:e>
                        </m:rad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14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4664532" y="3189258"/>
                <a:ext cx="16533158" cy="25964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lồi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𝑨𝑩𝑪𝑫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𝑨𝑩𝑪</m:t>
                        </m:r>
                      </m:e>
                    </m:acc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𝑨𝑫𝑪</m:t>
                        </m:r>
                      </m:e>
                    </m:acc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𝟗𝟎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°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𝑩𝑨𝑫</m:t>
                        </m:r>
                      </m:e>
                    </m:acc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𝟏𝟐𝟎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°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𝑩𝑫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𝒂</m:t>
                    </m:r>
                    <m:rad>
                      <m:radPr>
                        <m:degHide m:val="on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e>
                    </m:rad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𝑨𝑪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29920" marR="0" lvl="0" indent="-629920" algn="just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629920" algn="l"/>
                  </a:tabLst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532" y="3189258"/>
                <a:ext cx="16533158" cy="2596480"/>
              </a:xfrm>
              <a:prstGeom prst="rect">
                <a:avLst/>
              </a:prstGeom>
              <a:blipFill>
                <a:blip r:embed="rId9"/>
                <a:stretch>
                  <a:fillRect l="-1659" t="-4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20911" y="1685889"/>
            <a:ext cx="10791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6F2FE95-E193-4987-B01F-0F779FD68087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0200" y="6705600"/>
            <a:ext cx="7336461" cy="675272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453931" y="7276317"/>
                <a:ext cx="18519869" cy="59226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	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2: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mất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quát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𝑩𝑫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⊥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𝑨𝑪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𝑰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𝑪</m:t>
                        </m:r>
                      </m:e>
                    </m:acc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𝟑𝟔𝟎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°−</m:t>
                    </m:r>
                    <m:d>
                      <m:d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𝑨</m:t>
                            </m:r>
                          </m:e>
                        </m:acc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acc>
                          <m:accPr>
                            <m:chr m:val="̂"/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𝑩</m:t>
                            </m:r>
                          </m:e>
                        </m:acc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acc>
                          <m:accPr>
                            <m:chr m:val="̂"/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𝑫</m:t>
                            </m:r>
                          </m:e>
                        </m:acc>
                      </m:e>
                    </m:d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𝟑𝟔𝟎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°−</m:t>
                    </m:r>
                    <m:d>
                      <m:d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𝟏𝟐𝟎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°+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𝟗𝟎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°+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𝟗𝟎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°</m:t>
                        </m:r>
                      </m:e>
                    </m:d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𝟔𝟎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°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𝑩𝑫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⊥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𝑨𝑪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eqArrPr>
                          <m:e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&amp;</m:t>
                            </m:r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𝑨𝑩</m:t>
                            </m:r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</m:t>
                            </m:r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𝑨𝑫</m:t>
                            </m:r>
                          </m:e>
                          <m:e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&amp;</m:t>
                            </m:r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𝑪𝑩</m:t>
                            </m:r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</m:t>
                            </m:r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𝑪𝑫</m:t>
                            </m:r>
                          </m:e>
                        </m:eqArr>
                      </m:e>
                    </m:d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𝜟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𝑩𝑪𝑫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𝒂</m:t>
                    </m:r>
                    <m:rad>
                      <m:radPr>
                        <m:degHide m:val="on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e>
                    </m:rad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𝑪𝑰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31" y="7276317"/>
                <a:ext cx="18519869" cy="5922647"/>
              </a:xfrm>
              <a:prstGeom prst="rect">
                <a:avLst/>
              </a:prstGeom>
              <a:blipFill>
                <a:blip r:embed="rId11"/>
                <a:stretch>
                  <a:fillRect l="-1481" t="-2369" r="-1382" b="-1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53625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327641" y="7031993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27641" y="5139550"/>
            <a:ext cx="23556178" cy="1685012"/>
            <a:chOff x="241306" y="2191319"/>
            <a:chExt cx="11778089" cy="842506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715618" y="2191319"/>
                  <a:ext cx="2468235" cy="83542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𝒂𝒄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5618" y="2191319"/>
                  <a:ext cx="2468235" cy="83542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699724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544723" y="2243792"/>
              <a:ext cx="2468235" cy="79003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79003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18407349" y="5363006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349086" y="2455698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10494"/>
              <a:ext cx="23594672" cy="190852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48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3.12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TRẮC NGHIỆM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49285" y="3534356"/>
                <a:ext cx="20408222" cy="121961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marL="629920" indent="-359410" algn="ctr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𝟏𝟑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285" y="3534356"/>
                <a:ext cx="20408222" cy="1219611"/>
              </a:xfrm>
              <a:prstGeom prst="rect">
                <a:avLst/>
              </a:prstGeom>
              <a:blipFill>
                <a:blip r:embed="rId5"/>
                <a:stretch>
                  <a:fillRect t="-6931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2565737" y="5172988"/>
                <a:ext cx="2437206" cy="1359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𝑺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𝒄𝒂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737" y="5172988"/>
                <a:ext cx="2437206" cy="13599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14061113" y="5230160"/>
                <a:ext cx="2799741" cy="15144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𝑺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𝒃𝒄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1113" y="5230160"/>
                <a:ext cx="2799741" cy="15144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19795467" y="5055669"/>
                <a:ext cx="3615511" cy="17277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𝑺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𝒄𝒂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5467" y="5055669"/>
                <a:ext cx="3615511" cy="172778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5867400" y="8486774"/>
                <a:ext cx="10515600" cy="18303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𝑺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𝒄𝒂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</m:t>
                          </m:r>
                        </m:e>
                      </m:fun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𝒄𝒂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𝒄𝒂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8486774"/>
                <a:ext cx="10515600" cy="183037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82127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-72643" y="6571576"/>
            <a:ext cx="23935017" cy="6839624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6945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𝑨𝑪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e>
                      </m:rad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947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𝑨𝑪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</m:t>
                      </m:r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66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𝑨𝑪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</m:t>
                      </m:r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66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endParaRPr>
                </a:p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𝑨𝑪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𝟓</m:t>
                            </m:r>
                          </m:e>
                        </m:rad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61573" y="5216028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14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519728" y="7099036"/>
                <a:ext cx="15805517" cy="64895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	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2: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𝜟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𝑨𝑰𝑫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𝑰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𝑰𝑫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den>
                    </m:f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𝑩𝑫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r>
                      <a:rPr kumimoji="0" lang="en-US" sz="5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𝑨𝑰</m:t>
                    </m:r>
                    <m:r>
                      <a:rPr kumimoji="0" lang="en-US" sz="5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5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5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𝑰𝑫</m:t>
                        </m:r>
                      </m:num>
                      <m:den>
                        <m:func>
                          <m:funcPr>
                            <m:ctrlPr>
                              <a:rPr kumimoji="0" lang="en-US" sz="5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kumimoji="0" lang="en-US" sz="5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</m:fName>
                          <m:e>
                            <m:f>
                              <m:fPr>
                                <m:ctrlPr>
                                  <a:rPr kumimoji="0" lang="en-US" sz="5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0" lang="en-US" sz="5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num>
                              <m:den>
                                <m:r>
                                  <a:rPr kumimoji="0" lang="en-US" sz="5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func>
                      </m:den>
                    </m:f>
                    <m:r>
                      <a:rPr kumimoji="0" lang="en-US" sz="5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5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kumimoji="0" lang="en-US" sz="5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5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ad>
                              <m:radPr>
                                <m:degHide m:val="on"/>
                                <m:ctrlPr>
                                  <a:rPr kumimoji="0" lang="en-US" sz="5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kumimoji="0" lang="en-US" sz="5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kumimoji="0" lang="en-US" sz="5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num>
                      <m:den>
                        <m:func>
                          <m:funcPr>
                            <m:ctrlPr>
                              <a:rPr kumimoji="0" lang="en-US" sz="5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kumimoji="0" lang="en-US" sz="5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</m:fName>
                          <m:e>
                            <m:r>
                              <a:rPr kumimoji="0" lang="en-US" sz="5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func>
                        <m:r>
                          <a:rPr kumimoji="0" lang="en-US" sz="5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kumimoji="0" lang="en-US" sz="5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°</m:t>
                        </m:r>
                      </m:den>
                    </m:f>
                    <m:r>
                      <a:rPr kumimoji="0" lang="en-US" sz="5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5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5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kumimoji="0" lang="en-US" sz="5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kumimoji="0" lang="en-US" sz="5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𝑨𝑪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𝑨𝑰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𝑪𝑰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den>
                    </m:f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den>
                    </m:f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𝒂</m:t>
                    </m:r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𝑨𝑪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𝒂</m:t>
                    </m:r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728" y="7099036"/>
                <a:ext cx="15805517" cy="6489597"/>
              </a:xfrm>
              <a:prstGeom prst="rect">
                <a:avLst/>
              </a:prstGeom>
              <a:blipFill>
                <a:blip r:embed="rId8"/>
                <a:stretch>
                  <a:fillRect l="-1735" t="-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4664532" y="3189258"/>
                <a:ext cx="16533158" cy="25964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lồi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𝑨𝑩𝑪𝑫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𝑨𝑩𝑪</m:t>
                        </m:r>
                      </m:e>
                    </m:acc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𝑨𝑫𝑪</m:t>
                        </m:r>
                      </m:e>
                    </m:acc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𝟗𝟎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°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𝑩𝑨𝑫</m:t>
                        </m:r>
                      </m:e>
                    </m:acc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𝟏𝟐𝟎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°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𝑩𝑫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𝒂</m:t>
                    </m:r>
                    <m:rad>
                      <m:radPr>
                        <m:degHide m:val="on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e>
                    </m:rad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𝑨𝑪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29920" marR="0" lvl="0" indent="-629920" algn="just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629920" algn="l"/>
                  </a:tabLst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532" y="3189258"/>
                <a:ext cx="16533158" cy="2596480"/>
              </a:xfrm>
              <a:prstGeom prst="rect">
                <a:avLst/>
              </a:prstGeom>
              <a:blipFill>
                <a:blip r:embed="rId9"/>
                <a:stretch>
                  <a:fillRect l="-1659" t="-4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20911" y="1685889"/>
            <a:ext cx="10791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6F2FE95-E193-4987-B01F-0F779FD68087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561" y="7277723"/>
            <a:ext cx="6672813" cy="61334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51072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1" y="6090323"/>
            <a:ext cx="23862374" cy="7397078"/>
            <a:chOff x="48567" y="4381499"/>
            <a:chExt cx="23018772" cy="6219688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06805" y="4941556"/>
              <a:ext cx="22760534" cy="5659631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𝟕</m:t>
                          </m:r>
                          <m:rad>
                            <m:radPr>
                              <m:degHide m:val="on"/>
                              <m:ctrlP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4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0427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𝟖</m:t>
                      </m:r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66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𝟖𝟎</m:t>
                      </m:r>
                      <m:rad>
                        <m:radPr>
                          <m:degHide m:val="on"/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e>
                      </m:rad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947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𝟖</m:t>
                      </m:r>
                      <m:rad>
                        <m:radPr>
                          <m:degHide m:val="on"/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e>
                      </m:rad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 b="-947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636465" y="5211650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15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6329348" y="3015673"/>
                <a:ext cx="13713758" cy="28552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𝑨𝑩𝑪</m:t>
                    </m:r>
                  </m:oMath>
                </a14:m>
                <a:r>
                  <a:rPr kumimoji="0" lang="nl-NL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𝒃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𝟕</m:t>
                    </m:r>
                  </m:oMath>
                </a14:m>
                <a:r>
                  <a:rPr kumimoji="0" lang="nl-NL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𝒄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𝟓</m:t>
                    </m:r>
                  </m:oMath>
                </a14:m>
                <a:r>
                  <a:rPr kumimoji="0" lang="nl-NL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𝒄𝒐𝒔</m:t>
                        </m:r>
                      </m:fName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</m:t>
                        </m:r>
                      </m:e>
                    </m:func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nl-NL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Đường cao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𝒉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sub>
                    </m:sSub>
                  </m:oMath>
                </a14:m>
                <a:r>
                  <a:rPr kumimoji="0" lang="nl-NL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tam giác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𝑨𝑩𝑪</m:t>
                    </m:r>
                  </m:oMath>
                </a14:m>
                <a:r>
                  <a:rPr kumimoji="0" lang="nl-NL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marR="0" lvl="0" indent="-629920" algn="just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629920" algn="l"/>
                  </a:tabLst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9348" y="3015673"/>
                <a:ext cx="13713758" cy="2855269"/>
              </a:xfrm>
              <a:prstGeom prst="rect">
                <a:avLst/>
              </a:prstGeom>
              <a:blipFill>
                <a:blip r:embed="rId9"/>
                <a:stretch>
                  <a:fillRect l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20912" y="1685889"/>
            <a:ext cx="1079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612CCCA-3FB3-43C7-8C08-5001AFA4934C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3800" y="7708741"/>
            <a:ext cx="4759451" cy="326140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253989" y="7236139"/>
                <a:ext cx="15621000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định lí hàm cos ta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𝒃𝒄</m:t>
                    </m:r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989" y="7236139"/>
                <a:ext cx="15621000" cy="784767"/>
              </a:xfrm>
              <a:prstGeom prst="rect">
                <a:avLst/>
              </a:prstGeom>
              <a:blipFill>
                <a:blip r:embed="rId11"/>
                <a:stretch>
                  <a:fillRect l="-1600" t="-14729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5346058" y="8027470"/>
                <a:ext cx="7018716" cy="13644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𝟒𝟗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𝟑𝟐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058" y="8027470"/>
                <a:ext cx="7018716" cy="136441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12648198" y="8306877"/>
                <a:ext cx="3139706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8198" y="8306877"/>
                <a:ext cx="3139706" cy="84907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1976793" y="9142361"/>
                <a:ext cx="5237652" cy="1070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lại có: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793" y="9142361"/>
                <a:ext cx="5237652" cy="1070358"/>
              </a:xfrm>
              <a:prstGeom prst="rect">
                <a:avLst/>
              </a:prstGeom>
              <a:blipFill>
                <a:blip r:embed="rId14"/>
                <a:stretch>
                  <a:fillRect l="-4657"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8012148" y="9085580"/>
                <a:ext cx="3406638" cy="13619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2148" y="9085580"/>
                <a:ext cx="3406638" cy="136191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476003" y="10273946"/>
                <a:ext cx="16355689" cy="10703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 tích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𝑨𝑩𝑪</m:t>
                        </m:r>
                      </m:sub>
                    </m:sSub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𝒃𝒄</m:t>
                    </m:r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𝟏𝟒</m:t>
                    </m:r>
                  </m:oMath>
                </a14:m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003" y="10273946"/>
                <a:ext cx="16355689" cy="1070358"/>
              </a:xfrm>
              <a:prstGeom prst="rect">
                <a:avLst/>
              </a:prstGeom>
              <a:blipFill>
                <a:blip r:embed="rId16"/>
                <a:stretch>
                  <a:fillRect l="-1491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2908296" y="11725066"/>
                <a:ext cx="8792535" cy="1070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𝑨𝑩𝑪</m:t>
                        </m:r>
                      </m:sub>
                    </m:sSub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𝜟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𝑨𝑩𝑪</m:t>
                            </m:r>
                          </m:sub>
                        </m:sSub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296" y="11725066"/>
                <a:ext cx="8792535" cy="1070358"/>
              </a:xfrm>
              <a:prstGeom prst="rect">
                <a:avLst/>
              </a:prstGeom>
              <a:blipFill>
                <a:blip r:embed="rId17"/>
                <a:stretch>
                  <a:fillRect l="-2774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11861916" y="11619856"/>
                <a:ext cx="6543651" cy="12130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𝟐𝟖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1916" y="11619856"/>
                <a:ext cx="6543651" cy="1213024"/>
              </a:xfrm>
              <a:prstGeom prst="rect">
                <a:avLst/>
              </a:prstGeom>
              <a:blipFill>
                <a:blip r:embed="rId18"/>
                <a:stretch>
                  <a:fillRect l="-3821" b="-9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36199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2" grpId="0"/>
      <p:bldP spid="33" grpId="0"/>
      <p:bldP spid="34" grpId="0"/>
      <p:bldP spid="35" grpId="0"/>
      <p:bldP spid="36" grpId="0"/>
      <p:bldP spid="37" grpId="0"/>
      <p:bldP spid="39" grpId="0"/>
      <p:bldP spid="4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B82AE6-AEC7-471B-B78A-1191782FE5EE}"/>
              </a:ext>
            </a:extLst>
          </p:cNvPr>
          <p:cNvGrpSpPr/>
          <p:nvPr/>
        </p:nvGrpSpPr>
        <p:grpSpPr>
          <a:xfrm>
            <a:off x="-39582" y="8087699"/>
            <a:ext cx="23500172" cy="5440749"/>
            <a:chOff x="48567" y="4381495"/>
            <a:chExt cx="23018772" cy="567810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8EC90793-DF17-4A07-A5D2-DB94D58C8AE3}"/>
                </a:ext>
              </a:extLst>
            </p:cNvPr>
            <p:cNvSpPr/>
            <p:nvPr/>
          </p:nvSpPr>
          <p:spPr>
            <a:xfrm>
              <a:off x="794784" y="4941556"/>
              <a:ext cx="22272555" cy="511804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562FFBD-FE77-4735-B718-FA3371130E3F}"/>
                </a:ext>
              </a:extLst>
            </p:cNvPr>
            <p:cNvGrpSpPr/>
            <p:nvPr/>
          </p:nvGrpSpPr>
          <p:grpSpPr>
            <a:xfrm>
              <a:off x="48567" y="4381495"/>
              <a:ext cx="3991939" cy="1485320"/>
              <a:chOff x="410517" y="4648195"/>
              <a:chExt cx="3991939" cy="1485320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3133C863-4078-4B8D-9552-4D4B3BE9305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161593" y="3892652"/>
                <a:ext cx="1485320" cy="2996406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546F6A-11D8-4A99-9EB4-C5D65E0A2719}"/>
                  </a:ext>
                </a:extLst>
              </p:cNvPr>
              <p:cNvSpPr txBox="1"/>
              <p:nvPr/>
            </p:nvSpPr>
            <p:spPr>
              <a:xfrm>
                <a:off x="1406053" y="4732064"/>
                <a:ext cx="2872839" cy="86725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F515284-21E0-44AF-AAEA-E1929AD346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1"/>
                <a:ext cx="1058948" cy="1485314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DA79702-BC73-45DD-8B0D-06F87A7F6834}"/>
              </a:ext>
            </a:extLst>
          </p:cNvPr>
          <p:cNvGrpSpPr/>
          <p:nvPr/>
        </p:nvGrpSpPr>
        <p:grpSpPr>
          <a:xfrm>
            <a:off x="487414" y="4737942"/>
            <a:ext cx="22999594" cy="1234536"/>
            <a:chOff x="241306" y="2243792"/>
            <a:chExt cx="11499797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0C42A7-D65C-4CAC-9A0D-3A94CCB1A1A2}"/>
                    </a:ext>
                  </a:extLst>
                </p:cNvPr>
                <p:cNvSpPr/>
                <p:nvPr/>
              </p:nvSpPr>
              <p:spPr>
                <a:xfrm>
                  <a:off x="6637226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p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e>
                        <m:sup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𝒃𝒄</m:t>
                      </m:r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0C42A7-D65C-4CAC-9A0D-3A94CCB1A1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7226" y="2243792"/>
                  <a:ext cx="5103877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758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74B8A5C-5EC7-4D8A-A650-84DAC943F49E}"/>
                </a:ext>
              </a:extLst>
            </p:cNvPr>
            <p:cNvSpPr/>
            <p:nvPr/>
          </p:nvSpPr>
          <p:spPr>
            <a:xfrm>
              <a:off x="6254178" y="2279571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3619AB8-54F6-481A-B57C-7747834DD824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5044541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p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e>
                        <m:sup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𝒃𝒄</m:t>
                      </m:r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3619AB8-54F6-481A-B57C-7747834DD8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5044541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758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FD56429-64B0-4D11-A1D9-849C0D79D914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7A230B1-3214-42A4-BF48-E31182151FA4}"/>
              </a:ext>
            </a:extLst>
          </p:cNvPr>
          <p:cNvGrpSpPr/>
          <p:nvPr/>
        </p:nvGrpSpPr>
        <p:grpSpPr>
          <a:xfrm>
            <a:off x="141340" y="1905000"/>
            <a:ext cx="23943880" cy="2506966"/>
            <a:chOff x="923003" y="3917552"/>
            <a:chExt cx="23943880" cy="2506965"/>
          </a:xfrm>
        </p:grpSpPr>
        <p:sp>
          <p:nvSpPr>
            <p:cNvPr id="15" name="Rounded Rectangle 41">
              <a:extLst>
                <a:ext uri="{FF2B5EF4-FFF2-40B4-BE49-F238E27FC236}">
                  <a16:creationId xmlns:a16="http://schemas.microsoft.com/office/drawing/2014/main" id="{8EE06E5B-F42B-4A33-B714-81E567F4D072}"/>
                </a:ext>
              </a:extLst>
            </p:cNvPr>
            <p:cNvSpPr/>
            <p:nvPr/>
          </p:nvSpPr>
          <p:spPr>
            <a:xfrm>
              <a:off x="1272211" y="4426857"/>
              <a:ext cx="23594672" cy="199766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0493BF6-34C0-45F2-8FB7-B7F144687DAE}"/>
                </a:ext>
              </a:extLst>
            </p:cNvPr>
            <p:cNvGrpSpPr/>
            <p:nvPr/>
          </p:nvGrpSpPr>
          <p:grpSpPr>
            <a:xfrm>
              <a:off x="923003" y="3917552"/>
              <a:ext cx="4029041" cy="1040476"/>
              <a:chOff x="923003" y="3917552"/>
              <a:chExt cx="4029041" cy="104047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45F444A-634F-41D3-8BAE-FDC1B3FD945C}"/>
                  </a:ext>
                </a:extLst>
              </p:cNvPr>
              <p:cNvGrpSpPr/>
              <p:nvPr/>
            </p:nvGrpSpPr>
            <p:grpSpPr>
              <a:xfrm>
                <a:off x="1448984" y="4075060"/>
                <a:ext cx="3503060" cy="882966"/>
                <a:chOff x="2115734" y="4437010"/>
                <a:chExt cx="3503060" cy="882966"/>
              </a:xfrm>
            </p:grpSpPr>
            <p:sp>
              <p:nvSpPr>
                <p:cNvPr id="19" name="Freeform 20">
                  <a:extLst>
                    <a:ext uri="{FF2B5EF4-FFF2-40B4-BE49-F238E27FC236}">
                      <a16:creationId xmlns:a16="http://schemas.microsoft.com/office/drawing/2014/main" id="{C202490D-5AF0-419F-9F35-52A405749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425781" y="3126963"/>
                  <a:ext cx="882966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B483DCE-626C-42FE-8324-5C1C5BBDC4E1}"/>
                    </a:ext>
                  </a:extLst>
                </p:cNvPr>
                <p:cNvSpPr txBox="1"/>
                <p:nvPr/>
              </p:nvSpPr>
              <p:spPr>
                <a:xfrm>
                  <a:off x="2542254" y="4480056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16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4605736-4062-48B7-90A5-5915C724FB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/>
              <p:nvPr/>
            </p:nvSpPr>
            <p:spPr>
              <a:xfrm>
                <a:off x="4347157" y="2815597"/>
                <a:ext cx="18431570" cy="8551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𝑨𝑩𝑪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 </m:t>
                        </m:r>
                      </m:e>
                    </m:acc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𝟏𝟐𝟎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°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157" y="2815597"/>
                <a:ext cx="18431570" cy="855106"/>
              </a:xfrm>
              <a:prstGeom prst="rect">
                <a:avLst/>
              </a:prstGeom>
              <a:blipFill>
                <a:blip r:embed="rId6"/>
                <a:stretch>
                  <a:fillRect l="-1488" t="-1500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2783BFEB-9740-48FE-B28E-C14846D0132C}"/>
              </a:ext>
            </a:extLst>
          </p:cNvPr>
          <p:cNvGrpSpPr/>
          <p:nvPr/>
        </p:nvGrpSpPr>
        <p:grpSpPr>
          <a:xfrm>
            <a:off x="487414" y="6734653"/>
            <a:ext cx="22973176" cy="1234536"/>
            <a:chOff x="6254178" y="2243792"/>
            <a:chExt cx="11486588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/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𝒂</m:t>
                            </m:r>
                          </m:e>
                          <m:sup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sup>
                        </m:s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sSup>
                          <m:sSupPr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𝒃</m:t>
                            </m:r>
                          </m:e>
                          <m:sup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sup>
                        </m:s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sSup>
                          <m:sSupPr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𝒄</m:t>
                            </m:r>
                          </m:e>
                          <m:sup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sup>
                        </m:s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𝒃𝒄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BC53347-A8CE-4D55-A636-9686BCF162F3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30667F9-116D-4633-ACCD-1123DFE5C4E3}"/>
                    </a:ext>
                  </a:extLst>
                </p:cNvPr>
                <p:cNvSpPr/>
                <p:nvPr/>
              </p:nvSpPr>
              <p:spPr>
                <a:xfrm>
                  <a:off x="12636889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629920" marR="0" lvl="0" indent="0" algn="just" defTabSz="2177278" rtl="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>
                      <a:tab pos="3599815" algn="l"/>
                      <a:tab pos="5039995" algn="l"/>
                    </a:tabLst>
                    <a:defRPr/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p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e>
                        <m:sup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𝒃𝒄</m:t>
                      </m:r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30667F9-116D-4633-ACCD-1123DFE5C4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36889" y="2243792"/>
                  <a:ext cx="5103877" cy="617268"/>
                </a:xfrm>
                <a:prstGeom prst="rect">
                  <a:avLst/>
                </a:prstGeom>
                <a:blipFill>
                  <a:blip r:embed="rId8"/>
                  <a:stretch>
                    <a:fillRect b="-8571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6C226C6-5EFF-4660-AA38-79138F2EDB2B}"/>
                </a:ext>
              </a:extLst>
            </p:cNvPr>
            <p:cNvSpPr/>
            <p:nvPr/>
          </p:nvSpPr>
          <p:spPr>
            <a:xfrm>
              <a:off x="12236701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/>
              <p:nvPr/>
            </p:nvSpPr>
            <p:spPr>
              <a:xfrm>
                <a:off x="5419111" y="9320674"/>
                <a:ext cx="16535400" cy="15234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𝟐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𝒃𝒄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</m:oMath>
                </a14:m>
                <a:endPara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9111" y="9320674"/>
                <a:ext cx="16535400" cy="1523430"/>
              </a:xfrm>
              <a:prstGeom prst="rect">
                <a:avLst/>
              </a:prstGeom>
              <a:blipFill>
                <a:blip r:embed="rId9"/>
                <a:stretch>
                  <a:fillRect t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>
            <a:extLst>
              <a:ext uri="{FF2B5EF4-FFF2-40B4-BE49-F238E27FC236}">
                <a16:creationId xmlns:a16="http://schemas.microsoft.com/office/drawing/2014/main" id="{B04020A8-70DE-4A81-B6D1-05DE3CA18AC8}"/>
              </a:ext>
            </a:extLst>
          </p:cNvPr>
          <p:cNvSpPr/>
          <p:nvPr/>
        </p:nvSpPr>
        <p:spPr>
          <a:xfrm>
            <a:off x="12513158" y="4846329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8149287" y="10515623"/>
                <a:ext cx="10766345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𝟐𝐛𝐜</m:t>
                      </m:r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func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𝟐𝟎</m:t>
                      </m:r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°=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𝐛𝐜</m:t>
                      </m:r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9287" y="10515623"/>
                <a:ext cx="10766345" cy="78476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38078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 animBg="1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B82AE6-AEC7-471B-B78A-1191782FE5EE}"/>
              </a:ext>
            </a:extLst>
          </p:cNvPr>
          <p:cNvGrpSpPr/>
          <p:nvPr/>
        </p:nvGrpSpPr>
        <p:grpSpPr>
          <a:xfrm>
            <a:off x="-95380" y="8056104"/>
            <a:ext cx="23500172" cy="5440749"/>
            <a:chOff x="48567" y="4381495"/>
            <a:chExt cx="23018772" cy="567810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8EC90793-DF17-4A07-A5D2-DB94D58C8AE3}"/>
                </a:ext>
              </a:extLst>
            </p:cNvPr>
            <p:cNvSpPr/>
            <p:nvPr/>
          </p:nvSpPr>
          <p:spPr>
            <a:xfrm>
              <a:off x="794784" y="4941556"/>
              <a:ext cx="22272555" cy="511804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562FFBD-FE77-4735-B718-FA3371130E3F}"/>
                </a:ext>
              </a:extLst>
            </p:cNvPr>
            <p:cNvGrpSpPr/>
            <p:nvPr/>
          </p:nvGrpSpPr>
          <p:grpSpPr>
            <a:xfrm>
              <a:off x="48567" y="4381495"/>
              <a:ext cx="3991939" cy="1485320"/>
              <a:chOff x="410517" y="4648195"/>
              <a:chExt cx="3991939" cy="1485320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3133C863-4078-4B8D-9552-4D4B3BE9305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161593" y="3892652"/>
                <a:ext cx="1485320" cy="2996406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546F6A-11D8-4A99-9EB4-C5D65E0A2719}"/>
                  </a:ext>
                </a:extLst>
              </p:cNvPr>
              <p:cNvSpPr txBox="1"/>
              <p:nvPr/>
            </p:nvSpPr>
            <p:spPr>
              <a:xfrm>
                <a:off x="1406053" y="4732064"/>
                <a:ext cx="2872839" cy="86725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F515284-21E0-44AF-AAEA-E1929AD346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1"/>
                <a:ext cx="1058948" cy="1485314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DA79702-BC73-45DD-8B0D-06F87A7F6834}"/>
              </a:ext>
            </a:extLst>
          </p:cNvPr>
          <p:cNvGrpSpPr/>
          <p:nvPr/>
        </p:nvGrpSpPr>
        <p:grpSpPr>
          <a:xfrm>
            <a:off x="487414" y="4737942"/>
            <a:ext cx="22999594" cy="1234536"/>
            <a:chOff x="241306" y="2243792"/>
            <a:chExt cx="11499797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0C42A7-D65C-4CAC-9A0D-3A94CCB1A1A2}"/>
                    </a:ext>
                  </a:extLst>
                </p:cNvPr>
                <p:cNvSpPr/>
                <p:nvPr/>
              </p:nvSpPr>
              <p:spPr>
                <a:xfrm>
                  <a:off x="6637226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𝒂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𝒃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</m:t>
                      </m:r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0C42A7-D65C-4CAC-9A0D-3A94CCB1A1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7226" y="2243792"/>
                  <a:ext cx="5103877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66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74B8A5C-5EC7-4D8A-A650-84DAC943F49E}"/>
                </a:ext>
              </a:extLst>
            </p:cNvPr>
            <p:cNvSpPr/>
            <p:nvPr/>
          </p:nvSpPr>
          <p:spPr>
            <a:xfrm>
              <a:off x="6254178" y="2279571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3619AB8-54F6-481A-B57C-7747834DD824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5044541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den>
                      </m:f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𝒃</m:t>
                          </m:r>
                        </m:den>
                      </m:f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</m:t>
                          </m:r>
                        </m:den>
                      </m:f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3619AB8-54F6-481A-B57C-7747834DD8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5044541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521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FD56429-64B0-4D11-A1D9-849C0D79D914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7A230B1-3214-42A4-BF48-E31182151FA4}"/>
              </a:ext>
            </a:extLst>
          </p:cNvPr>
          <p:cNvGrpSpPr/>
          <p:nvPr/>
        </p:nvGrpSpPr>
        <p:grpSpPr>
          <a:xfrm>
            <a:off x="141340" y="1905000"/>
            <a:ext cx="23943880" cy="2506966"/>
            <a:chOff x="923003" y="3917552"/>
            <a:chExt cx="23943880" cy="2506965"/>
          </a:xfrm>
        </p:grpSpPr>
        <p:sp>
          <p:nvSpPr>
            <p:cNvPr id="15" name="Rounded Rectangle 41">
              <a:extLst>
                <a:ext uri="{FF2B5EF4-FFF2-40B4-BE49-F238E27FC236}">
                  <a16:creationId xmlns:a16="http://schemas.microsoft.com/office/drawing/2014/main" id="{8EE06E5B-F42B-4A33-B714-81E567F4D072}"/>
                </a:ext>
              </a:extLst>
            </p:cNvPr>
            <p:cNvSpPr/>
            <p:nvPr/>
          </p:nvSpPr>
          <p:spPr>
            <a:xfrm>
              <a:off x="1272211" y="4426857"/>
              <a:ext cx="23594672" cy="199766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0493BF6-34C0-45F2-8FB7-B7F144687DAE}"/>
                </a:ext>
              </a:extLst>
            </p:cNvPr>
            <p:cNvGrpSpPr/>
            <p:nvPr/>
          </p:nvGrpSpPr>
          <p:grpSpPr>
            <a:xfrm>
              <a:off x="923003" y="3917552"/>
              <a:ext cx="4029041" cy="1040476"/>
              <a:chOff x="923003" y="3917552"/>
              <a:chExt cx="4029041" cy="104047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45F444A-634F-41D3-8BAE-FDC1B3FD945C}"/>
                  </a:ext>
                </a:extLst>
              </p:cNvPr>
              <p:cNvGrpSpPr/>
              <p:nvPr/>
            </p:nvGrpSpPr>
            <p:grpSpPr>
              <a:xfrm>
                <a:off x="1448984" y="4075060"/>
                <a:ext cx="3503060" cy="882966"/>
                <a:chOff x="2115734" y="4437010"/>
                <a:chExt cx="3503060" cy="882966"/>
              </a:xfrm>
            </p:grpSpPr>
            <p:sp>
              <p:nvSpPr>
                <p:cNvPr id="19" name="Freeform 20">
                  <a:extLst>
                    <a:ext uri="{FF2B5EF4-FFF2-40B4-BE49-F238E27FC236}">
                      <a16:creationId xmlns:a16="http://schemas.microsoft.com/office/drawing/2014/main" id="{C202490D-5AF0-419F-9F35-52A405749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425781" y="3126963"/>
                  <a:ext cx="882966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B483DCE-626C-42FE-8324-5C1C5BBDC4E1}"/>
                    </a:ext>
                  </a:extLst>
                </p:cNvPr>
                <p:cNvSpPr txBox="1"/>
                <p:nvPr/>
              </p:nvSpPr>
              <p:spPr>
                <a:xfrm>
                  <a:off x="2542254" y="4480056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17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4605736-4062-48B7-90A5-5915C724FB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/>
              <p:nvPr/>
            </p:nvSpPr>
            <p:spPr>
              <a:xfrm>
                <a:off x="4347157" y="2815597"/>
                <a:ext cx="1843157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𝑨𝑩𝑪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𝒉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sub>
                    </m:sSub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𝒉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𝒃</m:t>
                        </m:r>
                      </m:sub>
                    </m:sSub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𝒉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𝒄</m:t>
                        </m:r>
                      </m:sub>
                    </m:sSub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𝟑</m:t>
                    </m:r>
                    <m:sSub>
                      <m:sSub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𝒉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sub>
                    </m:sSub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sSub>
                      <m:sSub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𝒉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𝒃</m:t>
                        </m:r>
                      </m:sub>
                    </m:sSub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𝒉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𝒄</m:t>
                        </m:r>
                      </m:sub>
                    </m:sSub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𝒂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𝒃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𝒄</m:t>
                    </m:r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157" y="2815597"/>
                <a:ext cx="18431570" cy="1569660"/>
              </a:xfrm>
              <a:prstGeom prst="rect">
                <a:avLst/>
              </a:prstGeom>
              <a:blipFill>
                <a:blip r:embed="rId6"/>
                <a:stretch>
                  <a:fillRect l="-1488" t="-9339" b="-19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2783BFEB-9740-48FE-B28E-C14846D0132C}"/>
              </a:ext>
            </a:extLst>
          </p:cNvPr>
          <p:cNvGrpSpPr/>
          <p:nvPr/>
        </p:nvGrpSpPr>
        <p:grpSpPr>
          <a:xfrm>
            <a:off x="487414" y="6734653"/>
            <a:ext cx="22973176" cy="1234536"/>
            <a:chOff x="6254178" y="2243792"/>
            <a:chExt cx="11486588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/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𝒃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𝒄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BC53347-A8CE-4D55-A636-9686BCF162F3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30667F9-116D-4633-ACCD-1123DFE5C4E3}"/>
                    </a:ext>
                  </a:extLst>
                </p:cNvPr>
                <p:cNvSpPr/>
                <p:nvPr/>
              </p:nvSpPr>
              <p:spPr>
                <a:xfrm>
                  <a:off x="12636889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629920" marR="0" lvl="0" indent="0" algn="ctr" defTabSz="2177278" rtl="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>
                      <a:tab pos="3599815" algn="l"/>
                      <a:tab pos="5039995" algn="l"/>
                    </a:tabLst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den>
                      </m:f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𝒃</m:t>
                          </m:r>
                        </m:den>
                      </m:f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</m:t>
                          </m:r>
                        </m:den>
                      </m:f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30667F9-116D-4633-ACCD-1123DFE5C4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36889" y="2243792"/>
                  <a:ext cx="5103877" cy="617268"/>
                </a:xfrm>
                <a:prstGeom prst="rect">
                  <a:avLst/>
                </a:prstGeom>
                <a:blipFill>
                  <a:blip r:embed="rId8"/>
                  <a:stretch>
                    <a:fillRect b="-1190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6C226C6-5EFF-4660-AA38-79138F2EDB2B}"/>
                </a:ext>
              </a:extLst>
            </p:cNvPr>
            <p:cNvSpPr/>
            <p:nvPr/>
          </p:nvSpPr>
          <p:spPr>
            <a:xfrm>
              <a:off x="12236701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/>
              <p:nvPr/>
            </p:nvSpPr>
            <p:spPr>
              <a:xfrm>
                <a:off x="3854774" y="9109153"/>
                <a:ext cx="16535400" cy="14800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</m:t>
                      </m:r>
                      <m:sSub>
                        <m:sSub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𝒉</m:t>
                          </m:r>
                        </m:e>
                        <m:sub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sub>
                      </m:sSub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</m:t>
                      </m:r>
                      <m:sSub>
                        <m:sSub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𝒉</m:t>
                          </m:r>
                        </m:e>
                        <m:sub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𝒃</m:t>
                          </m:r>
                        </m:sub>
                      </m:sSub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𝒉</m:t>
                          </m:r>
                        </m:e>
                        <m:sub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</m:t>
                          </m:r>
                        </m:sub>
                      </m:sSub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⇔</m:t>
                      </m:r>
                      <m:f>
                        <m:f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𝟔</m:t>
                          </m:r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𝑺</m:t>
                          </m:r>
                        </m:num>
                        <m:den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den>
                      </m:f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𝑺</m:t>
                          </m:r>
                        </m:num>
                        <m:den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𝒃</m:t>
                          </m:r>
                        </m:den>
                      </m:f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𝑺</m:t>
                          </m:r>
                        </m:num>
                        <m:den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</m:t>
                          </m:r>
                        </m:den>
                      </m:f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4774" y="9109153"/>
                <a:ext cx="16535400" cy="148002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>
            <a:extLst>
              <a:ext uri="{FF2B5EF4-FFF2-40B4-BE49-F238E27FC236}">
                <a16:creationId xmlns:a16="http://schemas.microsoft.com/office/drawing/2014/main" id="{B04020A8-70DE-4A81-B6D1-05DE3CA18AC8}"/>
              </a:ext>
            </a:extLst>
          </p:cNvPr>
          <p:cNvSpPr/>
          <p:nvPr/>
        </p:nvSpPr>
        <p:spPr>
          <a:xfrm>
            <a:off x="12452460" y="6871176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2048627" y="11043762"/>
                <a:ext cx="3835794" cy="14800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8627" y="11043762"/>
                <a:ext cx="3835794" cy="148002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81512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 animBg="1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B82AE6-AEC7-471B-B78A-1191782FE5EE}"/>
              </a:ext>
            </a:extLst>
          </p:cNvPr>
          <p:cNvGrpSpPr/>
          <p:nvPr/>
        </p:nvGrpSpPr>
        <p:grpSpPr>
          <a:xfrm>
            <a:off x="178338" y="8139625"/>
            <a:ext cx="23500172" cy="5440749"/>
            <a:chOff x="48567" y="4381495"/>
            <a:chExt cx="23018772" cy="567810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8EC90793-DF17-4A07-A5D2-DB94D58C8AE3}"/>
                </a:ext>
              </a:extLst>
            </p:cNvPr>
            <p:cNvSpPr/>
            <p:nvPr/>
          </p:nvSpPr>
          <p:spPr>
            <a:xfrm>
              <a:off x="794784" y="4941556"/>
              <a:ext cx="22272555" cy="511804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562FFBD-FE77-4735-B718-FA3371130E3F}"/>
                </a:ext>
              </a:extLst>
            </p:cNvPr>
            <p:cNvGrpSpPr/>
            <p:nvPr/>
          </p:nvGrpSpPr>
          <p:grpSpPr>
            <a:xfrm>
              <a:off x="48567" y="4381495"/>
              <a:ext cx="3991939" cy="1485320"/>
              <a:chOff x="410517" y="4648195"/>
              <a:chExt cx="3991939" cy="1485320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3133C863-4078-4B8D-9552-4D4B3BE9305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161593" y="3892652"/>
                <a:ext cx="1485320" cy="2996406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546F6A-11D8-4A99-9EB4-C5D65E0A2719}"/>
                  </a:ext>
                </a:extLst>
              </p:cNvPr>
              <p:cNvSpPr txBox="1"/>
              <p:nvPr/>
            </p:nvSpPr>
            <p:spPr>
              <a:xfrm>
                <a:off x="1406053" y="4732064"/>
                <a:ext cx="2872839" cy="86725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F515284-21E0-44AF-AAEA-E1929AD346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1"/>
                <a:ext cx="1058948" cy="1485314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DA79702-BC73-45DD-8B0D-06F87A7F6834}"/>
              </a:ext>
            </a:extLst>
          </p:cNvPr>
          <p:cNvGrpSpPr/>
          <p:nvPr/>
        </p:nvGrpSpPr>
        <p:grpSpPr>
          <a:xfrm>
            <a:off x="760254" y="4789868"/>
            <a:ext cx="22999594" cy="1443042"/>
            <a:chOff x="241306" y="2243792"/>
            <a:chExt cx="11499797" cy="721521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0C42A7-D65C-4CAC-9A0D-3A94CCB1A1A2}"/>
                    </a:ext>
                  </a:extLst>
                </p:cNvPr>
                <p:cNvSpPr/>
                <p:nvPr/>
              </p:nvSpPr>
              <p:spPr>
                <a:xfrm>
                  <a:off x="6637226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𝟐</m:t>
                      </m:r>
                      <m:func>
                        <m:func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func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func>
                    </m:oMath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0C42A7-D65C-4CAC-9A0D-3A94CCB1A1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7226" y="2243792"/>
                  <a:ext cx="5103877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74B8A5C-5EC7-4D8A-A650-84DAC943F49E}"/>
                </a:ext>
              </a:extLst>
            </p:cNvPr>
            <p:cNvSpPr/>
            <p:nvPr/>
          </p:nvSpPr>
          <p:spPr>
            <a:xfrm>
              <a:off x="6254178" y="2279571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3619AB8-54F6-481A-B57C-7747834DD824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5044541" cy="721521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func>
                              <m:funcPr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fName>
                              <m: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</m:func>
                          </m:den>
                        </m:f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func>
                              <m:funcPr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fName>
                              <m: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</m:func>
                          </m:den>
                        </m:f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func>
                              <m:funcPr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fName>
                              <m: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e>
                            </m:func>
                          </m:den>
                        </m:f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3619AB8-54F6-481A-B57C-7747834DD8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5044541" cy="72152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FD56429-64B0-4D11-A1D9-849C0D79D914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7A230B1-3214-42A4-BF48-E31182151FA4}"/>
              </a:ext>
            </a:extLst>
          </p:cNvPr>
          <p:cNvGrpSpPr/>
          <p:nvPr/>
        </p:nvGrpSpPr>
        <p:grpSpPr>
          <a:xfrm>
            <a:off x="414180" y="1956926"/>
            <a:ext cx="23943880" cy="2506966"/>
            <a:chOff x="923003" y="3917552"/>
            <a:chExt cx="23943880" cy="2506965"/>
          </a:xfrm>
        </p:grpSpPr>
        <p:sp>
          <p:nvSpPr>
            <p:cNvPr id="15" name="Rounded Rectangle 41">
              <a:extLst>
                <a:ext uri="{FF2B5EF4-FFF2-40B4-BE49-F238E27FC236}">
                  <a16:creationId xmlns:a16="http://schemas.microsoft.com/office/drawing/2014/main" id="{8EE06E5B-F42B-4A33-B714-81E567F4D072}"/>
                </a:ext>
              </a:extLst>
            </p:cNvPr>
            <p:cNvSpPr/>
            <p:nvPr/>
          </p:nvSpPr>
          <p:spPr>
            <a:xfrm>
              <a:off x="1272211" y="4426857"/>
              <a:ext cx="23594672" cy="199766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0493BF6-34C0-45F2-8FB7-B7F144687DAE}"/>
                </a:ext>
              </a:extLst>
            </p:cNvPr>
            <p:cNvGrpSpPr/>
            <p:nvPr/>
          </p:nvGrpSpPr>
          <p:grpSpPr>
            <a:xfrm>
              <a:off x="923003" y="3917552"/>
              <a:ext cx="4029041" cy="1040476"/>
              <a:chOff x="923003" y="3917552"/>
              <a:chExt cx="4029041" cy="104047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45F444A-634F-41D3-8BAE-FDC1B3FD945C}"/>
                  </a:ext>
                </a:extLst>
              </p:cNvPr>
              <p:cNvGrpSpPr/>
              <p:nvPr/>
            </p:nvGrpSpPr>
            <p:grpSpPr>
              <a:xfrm>
                <a:off x="1448984" y="4075060"/>
                <a:ext cx="3503060" cy="882966"/>
                <a:chOff x="2115734" y="4437010"/>
                <a:chExt cx="3503060" cy="882966"/>
              </a:xfrm>
            </p:grpSpPr>
            <p:sp>
              <p:nvSpPr>
                <p:cNvPr id="19" name="Freeform 20">
                  <a:extLst>
                    <a:ext uri="{FF2B5EF4-FFF2-40B4-BE49-F238E27FC236}">
                      <a16:creationId xmlns:a16="http://schemas.microsoft.com/office/drawing/2014/main" id="{C202490D-5AF0-419F-9F35-52A405749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425781" y="3126963"/>
                  <a:ext cx="882966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B483DCE-626C-42FE-8324-5C1C5BBDC4E1}"/>
                    </a:ext>
                  </a:extLst>
                </p:cNvPr>
                <p:cNvSpPr txBox="1"/>
                <p:nvPr/>
              </p:nvSpPr>
              <p:spPr>
                <a:xfrm>
                  <a:off x="2542254" y="4480056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18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4605736-4062-48B7-90A5-5915C724FB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/>
              <p:nvPr/>
            </p:nvSpPr>
            <p:spPr>
              <a:xfrm>
                <a:off x="4619997" y="2867523"/>
                <a:ext cx="1843157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𝑨𝑩𝑪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sSub>
                      <m:sSub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𝒉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sub>
                    </m:sSub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𝒉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𝒃</m:t>
                        </m:r>
                      </m:sub>
                    </m:sSub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𝒉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𝒄</m:t>
                        </m:r>
                      </m:sub>
                    </m:sSub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997" y="2867523"/>
                <a:ext cx="18431570" cy="830997"/>
              </a:xfrm>
              <a:prstGeom prst="rect">
                <a:avLst/>
              </a:prstGeom>
              <a:blipFill>
                <a:blip r:embed="rId6"/>
                <a:stretch>
                  <a:fillRect l="-1522" t="-17518" b="-36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2783BFEB-9740-48FE-B28E-C14846D0132C}"/>
              </a:ext>
            </a:extLst>
          </p:cNvPr>
          <p:cNvGrpSpPr/>
          <p:nvPr/>
        </p:nvGrpSpPr>
        <p:grpSpPr>
          <a:xfrm>
            <a:off x="760254" y="6730961"/>
            <a:ext cx="23029332" cy="1489030"/>
            <a:chOff x="6254178" y="2215983"/>
            <a:chExt cx="11514666" cy="744515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/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func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func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func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BC53347-A8CE-4D55-A636-9686BCF162F3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30667F9-116D-4633-ACCD-1123DFE5C4E3}"/>
                    </a:ext>
                  </a:extLst>
                </p:cNvPr>
                <p:cNvSpPr/>
                <p:nvPr/>
              </p:nvSpPr>
              <p:spPr>
                <a:xfrm>
                  <a:off x="12664967" y="2215983"/>
                  <a:ext cx="5103877" cy="744515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func>
                              <m:funcPr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fName>
                              <m: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</m:func>
                          </m:den>
                        </m:f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func>
                              <m:funcPr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fName>
                              <m: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</m:func>
                          </m:den>
                        </m:f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func>
                              <m:funcPr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fName>
                              <m: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e>
                            </m:func>
                          </m:den>
                        </m:f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30667F9-116D-4633-ACCD-1123DFE5C4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64967" y="2215983"/>
                  <a:ext cx="5103877" cy="74451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6C226C6-5EFF-4660-AA38-79138F2EDB2B}"/>
                </a:ext>
              </a:extLst>
            </p:cNvPr>
            <p:cNvSpPr/>
            <p:nvPr/>
          </p:nvSpPr>
          <p:spPr>
            <a:xfrm>
              <a:off x="12236701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B04020A8-70DE-4A81-B6D1-05DE3CA18AC8}"/>
              </a:ext>
            </a:extLst>
          </p:cNvPr>
          <p:cNvSpPr/>
          <p:nvPr/>
        </p:nvSpPr>
        <p:spPr>
          <a:xfrm>
            <a:off x="760254" y="4920178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263163" y="8980852"/>
                <a:ext cx="7541360" cy="1070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b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𝐚</m:t>
                        </m:r>
                      </m:sub>
                    </m:sSub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b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𝐛</m:t>
                        </m:r>
                      </m:sub>
                    </m:sSub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b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sub>
                    </m:sSub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𝟒𝐒</m:t>
                        </m:r>
                      </m:num>
                      <m:den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𝐚</m:t>
                        </m:r>
                      </m:den>
                    </m:f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𝟐𝐒</m:t>
                        </m:r>
                      </m:num>
                      <m:den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𝐛</m:t>
                        </m:r>
                      </m:den>
                    </m:f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𝟐𝐒</m:t>
                        </m:r>
                      </m:num>
                      <m:den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den>
                    </m:f>
                  </m:oMath>
                </a14:m>
                <a:r>
                  <a:rPr lang="en-US" sz="4800" b="1" i="1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3163" y="8980852"/>
                <a:ext cx="7541360" cy="107035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8725597" y="10260124"/>
                <a:ext cx="7167475" cy="1070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𝟐𝐑</m:t>
                        </m:r>
                        <m:func>
                          <m:func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en-US" sz="4400" b="1" i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</m:func>
                      </m:den>
                    </m:f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𝟐𝐑</m:t>
                        </m:r>
                        <m:func>
                          <m:func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en-US" sz="4400" b="1" i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𝐁</m:t>
                            </m:r>
                          </m:e>
                        </m:func>
                      </m:den>
                    </m:f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𝟐𝐑</m:t>
                        </m:r>
                        <m:func>
                          <m:func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en-US" sz="4400" b="1" i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𝐂</m:t>
                            </m:r>
                          </m:e>
                        </m:func>
                      </m:den>
                    </m:f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5597" y="10260124"/>
                <a:ext cx="7167475" cy="107035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9067800" y="11662292"/>
                <a:ext cx="6278963" cy="13644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func>
                            <m:func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𝐀</m:t>
                              </m:r>
                            </m:e>
                          </m:func>
                        </m:den>
                      </m:f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func>
                            <m:func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𝐁</m:t>
                              </m:r>
                            </m:e>
                          </m:func>
                        </m:den>
                      </m:f>
                      <m:r>
                        <a:rPr lang="en-US" sz="4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func>
                            <m:func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sz="4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𝐂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7800" y="11662292"/>
                <a:ext cx="6278963" cy="136441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00430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3" grpId="0"/>
      <p:bldP spid="21" grpId="0"/>
      <p:bldP spid="2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B82AE6-AEC7-471B-B78A-1191782FE5EE}"/>
              </a:ext>
            </a:extLst>
          </p:cNvPr>
          <p:cNvGrpSpPr/>
          <p:nvPr/>
        </p:nvGrpSpPr>
        <p:grpSpPr>
          <a:xfrm>
            <a:off x="-94502" y="8087700"/>
            <a:ext cx="24179723" cy="5323499"/>
            <a:chOff x="48567" y="4381495"/>
            <a:chExt cx="23684402" cy="7556351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8EC90793-DF17-4A07-A5D2-DB94D58C8AE3}"/>
                </a:ext>
              </a:extLst>
            </p:cNvPr>
            <p:cNvSpPr/>
            <p:nvPr/>
          </p:nvSpPr>
          <p:spPr>
            <a:xfrm>
              <a:off x="618563" y="4941556"/>
              <a:ext cx="23114406" cy="6996290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562FFBD-FE77-4735-B718-FA3371130E3F}"/>
                </a:ext>
              </a:extLst>
            </p:cNvPr>
            <p:cNvGrpSpPr/>
            <p:nvPr/>
          </p:nvGrpSpPr>
          <p:grpSpPr>
            <a:xfrm>
              <a:off x="48567" y="4381495"/>
              <a:ext cx="3991939" cy="1485320"/>
              <a:chOff x="410517" y="4648195"/>
              <a:chExt cx="3991939" cy="1485320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3133C863-4078-4B8D-9552-4D4B3BE9305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161593" y="3892652"/>
                <a:ext cx="1485320" cy="2996406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546F6A-11D8-4A99-9EB4-C5D65E0A2719}"/>
                  </a:ext>
                </a:extLst>
              </p:cNvPr>
              <p:cNvSpPr txBox="1"/>
              <p:nvPr/>
            </p:nvSpPr>
            <p:spPr>
              <a:xfrm>
                <a:off x="1406053" y="4732064"/>
                <a:ext cx="2872839" cy="80300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F515284-21E0-44AF-AAEA-E1929AD346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1"/>
                <a:ext cx="1058948" cy="1485314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DA79702-BC73-45DD-8B0D-06F87A7F6834}"/>
              </a:ext>
            </a:extLst>
          </p:cNvPr>
          <p:cNvGrpSpPr/>
          <p:nvPr/>
        </p:nvGrpSpPr>
        <p:grpSpPr>
          <a:xfrm>
            <a:off x="487414" y="4737942"/>
            <a:ext cx="22999594" cy="1234536"/>
            <a:chOff x="241306" y="2243792"/>
            <a:chExt cx="11499797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0C42A7-D65C-4CAC-9A0D-3A94CCB1A1A2}"/>
                    </a:ext>
                  </a:extLst>
                </p:cNvPr>
                <p:cNvSpPr/>
                <p:nvPr/>
              </p:nvSpPr>
              <p:spPr>
                <a:xfrm>
                  <a:off x="6637226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𝑰𝑩𝑪</m:t>
                          </m:r>
                        </m:sub>
                      </m:sSub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𝟏𝟑</m:t>
                      </m:r>
                      <m:rad>
                        <m:radPr>
                          <m:degHide m:val="on"/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a14:m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0C42A7-D65C-4CAC-9A0D-3A94CCB1A1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7226" y="2243792"/>
                  <a:ext cx="5103877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900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74B8A5C-5EC7-4D8A-A650-84DAC943F49E}"/>
                </a:ext>
              </a:extLst>
            </p:cNvPr>
            <p:cNvSpPr/>
            <p:nvPr/>
          </p:nvSpPr>
          <p:spPr>
            <a:xfrm>
              <a:off x="6254178" y="2279571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3619AB8-54F6-481A-B57C-7747834DD824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5044541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𝑰𝑩𝑪</m:t>
                          </m:r>
                        </m:sub>
                      </m:sSub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𝟏𝟐</m:t>
                      </m:r>
                      <m:rad>
                        <m:radPr>
                          <m:degHide m:val="on"/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a14:m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3619AB8-54F6-481A-B57C-7747834DD8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5044541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900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FD56429-64B0-4D11-A1D9-849C0D79D914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7A230B1-3214-42A4-BF48-E31182151FA4}"/>
              </a:ext>
            </a:extLst>
          </p:cNvPr>
          <p:cNvGrpSpPr/>
          <p:nvPr/>
        </p:nvGrpSpPr>
        <p:grpSpPr>
          <a:xfrm>
            <a:off x="141340" y="1905000"/>
            <a:ext cx="23943880" cy="2506966"/>
            <a:chOff x="923003" y="3917552"/>
            <a:chExt cx="23943880" cy="2506965"/>
          </a:xfrm>
        </p:grpSpPr>
        <p:sp>
          <p:nvSpPr>
            <p:cNvPr id="15" name="Rounded Rectangle 41">
              <a:extLst>
                <a:ext uri="{FF2B5EF4-FFF2-40B4-BE49-F238E27FC236}">
                  <a16:creationId xmlns:a16="http://schemas.microsoft.com/office/drawing/2014/main" id="{8EE06E5B-F42B-4A33-B714-81E567F4D072}"/>
                </a:ext>
              </a:extLst>
            </p:cNvPr>
            <p:cNvSpPr/>
            <p:nvPr/>
          </p:nvSpPr>
          <p:spPr>
            <a:xfrm>
              <a:off x="1272211" y="4426857"/>
              <a:ext cx="23594672" cy="199766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0493BF6-34C0-45F2-8FB7-B7F144687DAE}"/>
                </a:ext>
              </a:extLst>
            </p:cNvPr>
            <p:cNvGrpSpPr/>
            <p:nvPr/>
          </p:nvGrpSpPr>
          <p:grpSpPr>
            <a:xfrm>
              <a:off x="923003" y="3917552"/>
              <a:ext cx="4029041" cy="1040476"/>
              <a:chOff x="923003" y="3917552"/>
              <a:chExt cx="4029041" cy="104047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45F444A-634F-41D3-8BAE-FDC1B3FD945C}"/>
                  </a:ext>
                </a:extLst>
              </p:cNvPr>
              <p:cNvGrpSpPr/>
              <p:nvPr/>
            </p:nvGrpSpPr>
            <p:grpSpPr>
              <a:xfrm>
                <a:off x="1448984" y="4075060"/>
                <a:ext cx="3503060" cy="882966"/>
                <a:chOff x="2115734" y="4437010"/>
                <a:chExt cx="3503060" cy="882966"/>
              </a:xfrm>
            </p:grpSpPr>
            <p:sp>
              <p:nvSpPr>
                <p:cNvPr id="19" name="Freeform 20">
                  <a:extLst>
                    <a:ext uri="{FF2B5EF4-FFF2-40B4-BE49-F238E27FC236}">
                      <a16:creationId xmlns:a16="http://schemas.microsoft.com/office/drawing/2014/main" id="{C202490D-5AF0-419F-9F35-52A405749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425781" y="3126963"/>
                  <a:ext cx="882966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B483DCE-626C-42FE-8324-5C1C5BBDC4E1}"/>
                    </a:ext>
                  </a:extLst>
                </p:cNvPr>
                <p:cNvSpPr txBox="1"/>
                <p:nvPr/>
              </p:nvSpPr>
              <p:spPr>
                <a:xfrm>
                  <a:off x="2542254" y="4480056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19</a:t>
                  </a: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4605736-4062-48B7-90A5-5915C724FB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/>
              <p:nvPr/>
            </p:nvSpPr>
            <p:spPr>
              <a:xfrm>
                <a:off x="4122384" y="2523904"/>
                <a:ext cx="20120276" cy="14692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𝑨𝑩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𝟔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𝑨𝑪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𝑩𝑨𝑪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kumimoji="0" lang="pt-BR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diện tích tam giác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𝑰𝑩𝑪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2384" y="2523904"/>
                <a:ext cx="20120276" cy="1469248"/>
              </a:xfrm>
              <a:prstGeom prst="rect">
                <a:avLst/>
              </a:prstGeom>
              <a:blipFill>
                <a:blip r:embed="rId6"/>
                <a:stretch>
                  <a:fillRect l="-1212" t="-7469" b="-18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2783BFEB-9740-48FE-B28E-C14846D0132C}"/>
              </a:ext>
            </a:extLst>
          </p:cNvPr>
          <p:cNvGrpSpPr/>
          <p:nvPr/>
        </p:nvGrpSpPr>
        <p:grpSpPr>
          <a:xfrm>
            <a:off x="487414" y="6734653"/>
            <a:ext cx="22973176" cy="1234536"/>
            <a:chOff x="6254178" y="2243792"/>
            <a:chExt cx="11486588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/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𝑰𝑩𝑪</m:t>
                            </m:r>
                          </m:sub>
                        </m:sSub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den>
                        </m:f>
                        <m:r>
                          <m:rPr>
                            <m:nor/>
                          </m:rP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blipFill>
                  <a:blip r:embed="rId7"/>
                  <a:stretch>
                    <a:fillRect t="-2381" b="-952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BC53347-A8CE-4D55-A636-9686BCF162F3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30667F9-116D-4633-ACCD-1123DFE5C4E3}"/>
                    </a:ext>
                  </a:extLst>
                </p:cNvPr>
                <p:cNvSpPr/>
                <p:nvPr/>
              </p:nvSpPr>
              <p:spPr>
                <a:xfrm>
                  <a:off x="12636889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𝑰𝑩𝑪</m:t>
                            </m:r>
                          </m:sub>
                        </m:sSub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𝟏𝟑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den>
                        </m:f>
                        <m:r>
                          <m:rPr>
                            <m:nor/>
                          </m:rP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30667F9-116D-4633-ACCD-1123DFE5C4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36889" y="2243792"/>
                  <a:ext cx="5103877" cy="617268"/>
                </a:xfrm>
                <a:prstGeom prst="rect">
                  <a:avLst/>
                </a:prstGeom>
                <a:blipFill>
                  <a:blip r:embed="rId8"/>
                  <a:stretch>
                    <a:fillRect t="-2381" b="-952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6C226C6-5EFF-4660-AA38-79138F2EDB2B}"/>
                </a:ext>
              </a:extLst>
            </p:cNvPr>
            <p:cNvSpPr/>
            <p:nvPr/>
          </p:nvSpPr>
          <p:spPr>
            <a:xfrm>
              <a:off x="12236701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/>
              <p:nvPr/>
            </p:nvSpPr>
            <p:spPr>
              <a:xfrm>
                <a:off x="921850" y="8482267"/>
                <a:ext cx="26258669" cy="46773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lý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cosin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 ta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𝐁</m:t>
                      </m:r>
                      <m:sSup>
                        <m:sSup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sz="4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𝐂</m:t>
                          </m:r>
                        </m:e>
                        <m:sup>
                          <m:r>
                            <a:rPr kumimoji="0" lang="en-US" sz="4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𝐀</m:t>
                      </m:r>
                      <m:sSup>
                        <m:sSup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sz="4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𝐁</m:t>
                          </m:r>
                        </m:e>
                        <m:sup>
                          <m:r>
                            <a:rPr kumimoji="0" lang="en-US" sz="4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𝐀</m:t>
                      </m:r>
                      <m:sSup>
                        <m:sSup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sz="4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𝐂</m:t>
                          </m:r>
                        </m:e>
                        <m:sup>
                          <m:r>
                            <a:rPr kumimoji="0" lang="en-US" sz="4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𝟐𝐀𝐁</m:t>
                      </m:r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𝐀𝐂</m:t>
                      </m:r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kumimoji="0" lang="en-US" sz="4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kumimoji="0" lang="en-US" sz="4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4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    =  </m:t>
                      </m:r>
                      <m:sSup>
                        <m:sSup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kumimoji="0" lang="en-US" sz="4400" b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6</m:t>
                          </m:r>
                        </m:e>
                        <m:sup>
                          <m:r>
                            <a:rPr kumimoji="0" lang="en-US" sz="4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sz="4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𝟖</m:t>
                          </m:r>
                        </m:e>
                        <m:sup>
                          <m:r>
                            <a:rPr kumimoji="0" lang="en-US" sz="4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kumimoji="0" lang="en-US" sz="4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kumimoji="0" lang="en-US" sz="4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func>
                      <m:sSup>
                        <m:sSup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sz="4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kumimoji="0" lang="en-US" sz="4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𝐨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4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    =  52</m:t>
                      </m:r>
                      <m:r>
                        <a:rPr kumimoji="0" lang="en-US" sz="4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𝐁𝐂</m:t>
                      </m:r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kumimoji="0" lang="en-US" sz="4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𝟏𝟑</m:t>
                          </m:r>
                        </m:e>
                      </m:rad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𝐚</m:t>
                      </m:r>
                    </m:oMath>
                  </m:oMathPara>
                </a14:m>
                <a:endParaRPr kumimoji="0" lang="en-US" sz="44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𝐑</m:t>
                    </m:r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𝐚</m:t>
                        </m:r>
                      </m:num>
                      <m:den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kumimoji="0" lang="en-US" sz="44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kumimoji="0" lang="en-US" sz="44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</m:func>
                      </m:den>
                    </m:f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44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𝟏𝟑</m:t>
                            </m:r>
                          </m:e>
                        </m:rad>
                      </m:num>
                      <m:den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kumimoji="0" lang="en-US" sz="44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kumimoji="0" lang="en-US" sz="44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func>
                        <m:sSup>
                          <m:sSup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44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kumimoji="0" lang="en-US" sz="44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𝐨</m:t>
                            </m:r>
                          </m:sup>
                        </m:sSup>
                      </m:den>
                    </m:f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44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𝟑𝟗</m:t>
                            </m:r>
                          </m:e>
                        </m:rad>
                      </m:num>
                      <m:den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44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850" y="8482267"/>
                <a:ext cx="26258669" cy="4677371"/>
              </a:xfrm>
              <a:prstGeom prst="rect">
                <a:avLst/>
              </a:prstGeom>
              <a:blipFill>
                <a:blip r:embed="rId9"/>
                <a:stretch>
                  <a:fillRect l="-929" t="-2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Hình ảnh 5">
            <a:extLst>
              <a:ext uri="{FF2B5EF4-FFF2-40B4-BE49-F238E27FC236}">
                <a16:creationId xmlns:a16="http://schemas.microsoft.com/office/drawing/2014/main" id="{CF2DF956-F26F-451D-A856-93C4C5A6A59C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18745200" y="8534400"/>
            <a:ext cx="5340020" cy="482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6080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B82AE6-AEC7-471B-B78A-1191782FE5EE}"/>
              </a:ext>
            </a:extLst>
          </p:cNvPr>
          <p:cNvGrpSpPr/>
          <p:nvPr/>
        </p:nvGrpSpPr>
        <p:grpSpPr>
          <a:xfrm>
            <a:off x="6990" y="7538079"/>
            <a:ext cx="24078229" cy="5873120"/>
            <a:chOff x="48567" y="4381495"/>
            <a:chExt cx="23584988" cy="862947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8EC90793-DF17-4A07-A5D2-DB94D58C8AE3}"/>
                </a:ext>
              </a:extLst>
            </p:cNvPr>
            <p:cNvSpPr/>
            <p:nvPr/>
          </p:nvSpPr>
          <p:spPr>
            <a:xfrm>
              <a:off x="478628" y="4941553"/>
              <a:ext cx="23154927" cy="8069416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562FFBD-FE77-4735-B718-FA3371130E3F}"/>
                </a:ext>
              </a:extLst>
            </p:cNvPr>
            <p:cNvGrpSpPr/>
            <p:nvPr/>
          </p:nvGrpSpPr>
          <p:grpSpPr>
            <a:xfrm>
              <a:off x="48567" y="4381495"/>
              <a:ext cx="3991939" cy="1485320"/>
              <a:chOff x="410517" y="4648195"/>
              <a:chExt cx="3991939" cy="1485320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3133C863-4078-4B8D-9552-4D4B3BE9305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161593" y="3892652"/>
                <a:ext cx="1485320" cy="2996406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546F6A-11D8-4A99-9EB4-C5D65E0A2719}"/>
                  </a:ext>
                </a:extLst>
              </p:cNvPr>
              <p:cNvSpPr txBox="1"/>
              <p:nvPr/>
            </p:nvSpPr>
            <p:spPr>
              <a:xfrm>
                <a:off x="1406053" y="4732064"/>
                <a:ext cx="2872839" cy="80300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F515284-21E0-44AF-AAEA-E1929AD346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1"/>
                <a:ext cx="1058948" cy="1485314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DA79702-BC73-45DD-8B0D-06F87A7F6834}"/>
              </a:ext>
            </a:extLst>
          </p:cNvPr>
          <p:cNvGrpSpPr/>
          <p:nvPr/>
        </p:nvGrpSpPr>
        <p:grpSpPr>
          <a:xfrm>
            <a:off x="391485" y="4603022"/>
            <a:ext cx="22999594" cy="1234536"/>
            <a:chOff x="241306" y="2243792"/>
            <a:chExt cx="11499797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0C42A7-D65C-4CAC-9A0D-3A94CCB1A1A2}"/>
                    </a:ext>
                  </a:extLst>
                </p:cNvPr>
                <p:cNvSpPr/>
                <p:nvPr/>
              </p:nvSpPr>
              <p:spPr>
                <a:xfrm>
                  <a:off x="6637226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𝑰𝑩𝑪</m:t>
                          </m:r>
                        </m:sub>
                      </m:sSub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𝟏𝟑</m:t>
                      </m:r>
                      <m:rad>
                        <m:radPr>
                          <m:degHide m:val="on"/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a14:m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0C42A7-D65C-4CAC-9A0D-3A94CCB1A1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7226" y="2243792"/>
                  <a:ext cx="5103877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900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74B8A5C-5EC7-4D8A-A650-84DAC943F49E}"/>
                </a:ext>
              </a:extLst>
            </p:cNvPr>
            <p:cNvSpPr/>
            <p:nvPr/>
          </p:nvSpPr>
          <p:spPr>
            <a:xfrm>
              <a:off x="6254178" y="2279571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3619AB8-54F6-481A-B57C-7747834DD824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5044541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𝑰𝑩𝑪</m:t>
                          </m:r>
                        </m:sub>
                      </m:sSub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𝟏𝟐</m:t>
                      </m:r>
                      <m:rad>
                        <m:radPr>
                          <m:degHide m:val="on"/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a14:m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3619AB8-54F6-481A-B57C-7747834DD8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5044541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900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FD56429-64B0-4D11-A1D9-849C0D79D914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7A230B1-3214-42A4-BF48-E31182151FA4}"/>
              </a:ext>
            </a:extLst>
          </p:cNvPr>
          <p:cNvGrpSpPr/>
          <p:nvPr/>
        </p:nvGrpSpPr>
        <p:grpSpPr>
          <a:xfrm>
            <a:off x="141340" y="1905000"/>
            <a:ext cx="23943880" cy="2506966"/>
            <a:chOff x="923003" y="3917552"/>
            <a:chExt cx="23943880" cy="2506965"/>
          </a:xfrm>
        </p:grpSpPr>
        <p:sp>
          <p:nvSpPr>
            <p:cNvPr id="15" name="Rounded Rectangle 41">
              <a:extLst>
                <a:ext uri="{FF2B5EF4-FFF2-40B4-BE49-F238E27FC236}">
                  <a16:creationId xmlns:a16="http://schemas.microsoft.com/office/drawing/2014/main" id="{8EE06E5B-F42B-4A33-B714-81E567F4D072}"/>
                </a:ext>
              </a:extLst>
            </p:cNvPr>
            <p:cNvSpPr/>
            <p:nvPr/>
          </p:nvSpPr>
          <p:spPr>
            <a:xfrm>
              <a:off x="1272211" y="4426857"/>
              <a:ext cx="23594672" cy="199766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0493BF6-34C0-45F2-8FB7-B7F144687DAE}"/>
                </a:ext>
              </a:extLst>
            </p:cNvPr>
            <p:cNvGrpSpPr/>
            <p:nvPr/>
          </p:nvGrpSpPr>
          <p:grpSpPr>
            <a:xfrm>
              <a:off x="923003" y="3917552"/>
              <a:ext cx="4029041" cy="1040476"/>
              <a:chOff x="923003" y="3917552"/>
              <a:chExt cx="4029041" cy="104047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45F444A-634F-41D3-8BAE-FDC1B3FD945C}"/>
                  </a:ext>
                </a:extLst>
              </p:cNvPr>
              <p:cNvGrpSpPr/>
              <p:nvPr/>
            </p:nvGrpSpPr>
            <p:grpSpPr>
              <a:xfrm>
                <a:off x="1448984" y="4075060"/>
                <a:ext cx="3503060" cy="882966"/>
                <a:chOff x="2115734" y="4437010"/>
                <a:chExt cx="3503060" cy="882966"/>
              </a:xfrm>
            </p:grpSpPr>
            <p:sp>
              <p:nvSpPr>
                <p:cNvPr id="19" name="Freeform 20">
                  <a:extLst>
                    <a:ext uri="{FF2B5EF4-FFF2-40B4-BE49-F238E27FC236}">
                      <a16:creationId xmlns:a16="http://schemas.microsoft.com/office/drawing/2014/main" id="{C202490D-5AF0-419F-9F35-52A405749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425781" y="3126963"/>
                  <a:ext cx="882966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B483DCE-626C-42FE-8324-5C1C5BBDC4E1}"/>
                    </a:ext>
                  </a:extLst>
                </p:cNvPr>
                <p:cNvSpPr txBox="1"/>
                <p:nvPr/>
              </p:nvSpPr>
              <p:spPr>
                <a:xfrm>
                  <a:off x="2542254" y="4480056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19</a:t>
                  </a: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4605736-4062-48B7-90A5-5915C724FB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/>
              <p:nvPr/>
            </p:nvSpPr>
            <p:spPr>
              <a:xfrm>
                <a:off x="4122384" y="2523904"/>
                <a:ext cx="20120276" cy="14692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𝑨𝑩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𝟔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𝑨𝑪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𝑩𝑨𝑪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kumimoji="0" lang="pt-BR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diện tích tam giác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𝑰𝑩𝑪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2384" y="2523904"/>
                <a:ext cx="20120276" cy="1469248"/>
              </a:xfrm>
              <a:prstGeom prst="rect">
                <a:avLst/>
              </a:prstGeom>
              <a:blipFill>
                <a:blip r:embed="rId6"/>
                <a:stretch>
                  <a:fillRect l="-1212" t="-7469" b="-18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2783BFEB-9740-48FE-B28E-C14846D0132C}"/>
              </a:ext>
            </a:extLst>
          </p:cNvPr>
          <p:cNvGrpSpPr/>
          <p:nvPr/>
        </p:nvGrpSpPr>
        <p:grpSpPr>
          <a:xfrm>
            <a:off x="446045" y="6151205"/>
            <a:ext cx="22973176" cy="1234536"/>
            <a:chOff x="6254178" y="2243792"/>
            <a:chExt cx="11486588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/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𝑰𝑩𝑪</m:t>
                            </m:r>
                          </m:sub>
                        </m:sSub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den>
                        </m:f>
                        <m:r>
                          <m:rPr>
                            <m:nor/>
                          </m:rP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blipFill>
                  <a:blip r:embed="rId7"/>
                  <a:stretch>
                    <a:fillRect t="-2370" b="-900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BC53347-A8CE-4D55-A636-9686BCF162F3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30667F9-116D-4633-ACCD-1123DFE5C4E3}"/>
                    </a:ext>
                  </a:extLst>
                </p:cNvPr>
                <p:cNvSpPr/>
                <p:nvPr/>
              </p:nvSpPr>
              <p:spPr>
                <a:xfrm>
                  <a:off x="12636889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𝑰𝑩𝑪</m:t>
                            </m:r>
                          </m:sub>
                        </m:sSub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𝟏𝟑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den>
                        </m:f>
                        <m:r>
                          <m:rPr>
                            <m:nor/>
                          </m:rP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30667F9-116D-4633-ACCD-1123DFE5C4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36889" y="2243792"/>
                  <a:ext cx="5103877" cy="617268"/>
                </a:xfrm>
                <a:prstGeom prst="rect">
                  <a:avLst/>
                </a:prstGeom>
                <a:blipFill>
                  <a:blip r:embed="rId8"/>
                  <a:stretch>
                    <a:fillRect t="-2370" b="-900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6C226C6-5EFF-4660-AA38-79138F2EDB2B}"/>
                </a:ext>
              </a:extLst>
            </p:cNvPr>
            <p:cNvSpPr/>
            <p:nvPr/>
          </p:nvSpPr>
          <p:spPr>
            <a:xfrm>
              <a:off x="12236701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/>
              <p:nvPr/>
            </p:nvSpPr>
            <p:spPr>
              <a:xfrm>
                <a:off x="907259" y="8001000"/>
                <a:ext cx="22483820" cy="56789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I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𝐈𝐁</m:t>
                    </m:r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𝐈𝐂</m:t>
                    </m:r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𝐑</m:t>
                    </m:r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44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𝟑𝟗</m:t>
                            </m:r>
                          </m:e>
                        </m:rad>
                      </m:num>
                      <m:den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44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I,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IB ta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𝐁𝐈𝐂</m:t>
                        </m:r>
                      </m:e>
                    </m:acc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̂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𝐁𝐀𝐂</m:t>
                        </m:r>
                      </m:e>
                    </m:acc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𝟏𝟐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𝐨</m:t>
                        </m:r>
                      </m:sup>
                    </m:sSup>
                  </m:oMath>
                </a14:m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nội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chắn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cung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ta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IBC </a:t>
                </a:r>
                <a:r>
                  <a:rPr kumimoji="0" lang="en-US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kumimoji="0" lang="en-US" sz="4400" b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  <m:sub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𝐈𝐁𝐂</m:t>
                        </m:r>
                      </m:sub>
                    </m:sSub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𝐈𝐁</m:t>
                    </m:r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.</m:t>
                    </m:r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𝐈𝐂</m:t>
                    </m:r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sz="44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𝐁𝐈𝐂</m:t>
                            </m:r>
                          </m:e>
                        </m:acc>
                      </m:e>
                    </m:func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44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𝟑𝟗</m:t>
                            </m:r>
                          </m:e>
                        </m:rad>
                      </m:num>
                      <m:den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44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𝟑𝟗</m:t>
                            </m:r>
                          </m:e>
                        </m:rad>
                      </m:num>
                      <m:den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func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𝐨</m:t>
                        </m:r>
                      </m:sup>
                    </m:sSup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𝟏𝟑</m:t>
                        </m:r>
                        <m:rad>
                          <m:radPr>
                            <m:degHide m:val="on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44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44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259" y="8001000"/>
                <a:ext cx="22483820" cy="5678991"/>
              </a:xfrm>
              <a:prstGeom prst="rect">
                <a:avLst/>
              </a:prstGeom>
              <a:blipFill>
                <a:blip r:embed="rId9"/>
                <a:stretch>
                  <a:fillRect l="-1112" t="-2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>
            <a:extLst>
              <a:ext uri="{FF2B5EF4-FFF2-40B4-BE49-F238E27FC236}">
                <a16:creationId xmlns:a16="http://schemas.microsoft.com/office/drawing/2014/main" id="{B04020A8-70DE-4A81-B6D1-05DE3CA18AC8}"/>
              </a:ext>
            </a:extLst>
          </p:cNvPr>
          <p:cNvSpPr/>
          <p:nvPr/>
        </p:nvSpPr>
        <p:spPr>
          <a:xfrm>
            <a:off x="12439101" y="6287728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4647837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227225" y="6823436"/>
            <a:ext cx="23508263" cy="6549771"/>
            <a:chOff x="242034" y="4268367"/>
            <a:chExt cx="22677180" cy="6828675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833417" y="5058974"/>
              <a:ext cx="22085797" cy="6038068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242034" y="4268367"/>
              <a:ext cx="3798473" cy="1079473"/>
              <a:chOff x="603984" y="4535067"/>
              <a:chExt cx="3798473" cy="1079473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603984" y="4535067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27641" y="5308982"/>
            <a:ext cx="23556178" cy="1375322"/>
            <a:chOff x="241306" y="2276035"/>
            <a:chExt cx="11778089" cy="687661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801455" y="2276035"/>
              <a:ext cx="2468235" cy="687661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531851" y="2303046"/>
              <a:ext cx="2468235" cy="62367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544723" y="2276035"/>
              <a:ext cx="2468235" cy="687661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76035"/>
              <a:ext cx="2468235" cy="687661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386435" y="5363006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1" y="2701927"/>
            <a:ext cx="23943880" cy="2401466"/>
            <a:chOff x="923003" y="3917552"/>
            <a:chExt cx="23943880" cy="2401465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351391"/>
              <a:ext cx="23594672" cy="1967626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3.12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TRẮC NGHIỆM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38238" y="3209892"/>
                <a:ext cx="18967316" cy="124266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marL="629920" marR="0" lvl="0" indent="-359410" algn="ctr" defTabSz="1828800" rtl="0" eaLnBrk="1" fontAlgn="auto" latinLnBrk="0" hangingPunct="1">
                  <a:lnSpc>
                    <a:spcPct val="115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𝟏𝟑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238" y="3209892"/>
                <a:ext cx="18967316" cy="1242665"/>
              </a:xfrm>
              <a:prstGeom prst="rect">
                <a:avLst/>
              </a:prstGeom>
              <a:blipFill>
                <a:blip r:embed="rId4"/>
                <a:stretch>
                  <a:fillRect t="-6829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155243" y="5282905"/>
                <a:ext cx="2767424" cy="12616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𝑹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num>
                        <m:den>
                          <m:func>
                            <m:func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243" y="5282905"/>
                <a:ext cx="2767424" cy="12616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8534400" y="5181600"/>
                <a:ext cx="2586542" cy="15144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𝑹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00" y="5181600"/>
                <a:ext cx="2586542" cy="15144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4215718" y="5181600"/>
                <a:ext cx="2528833" cy="15144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𝑹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𝒄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5718" y="5181600"/>
                <a:ext cx="2528833" cy="15144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9348732" y="5029200"/>
                <a:ext cx="3358868" cy="17277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𝑹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48732" y="5029200"/>
                <a:ext cx="3358868" cy="172778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3833438" y="7632662"/>
                <a:ext cx="6747847" cy="57405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</m:func>
                      </m:den>
                    </m:f>
                  </m:oMath>
                </a14:m>
                <a:endParaRPr lang="en-US" sz="48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num>
                        <m:den>
                          <m:func>
                            <m:func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func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8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num>
                        <m:den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48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3438" y="7632662"/>
                <a:ext cx="6747847" cy="574054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/>
          <p:cNvCxnSpPr>
            <a:stCxn id="3" idx="0"/>
            <a:endCxn id="3" idx="2"/>
          </p:cNvCxnSpPr>
          <p:nvPr/>
        </p:nvCxnSpPr>
        <p:spPr>
          <a:xfrm>
            <a:off x="12287885" y="7581752"/>
            <a:ext cx="0" cy="579145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3147781" y="8234519"/>
                <a:ext cx="7424372" cy="38540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lvl="0" indent="28575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4800" b="1" i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lvl="0" indent="28575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𝑹</m:t>
                      </m:r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</m:t>
                      </m:r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7781" y="8234519"/>
                <a:ext cx="7424372" cy="38540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27110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23371" y="8397663"/>
            <a:ext cx="23937045" cy="4969426"/>
            <a:chOff x="48567" y="4381499"/>
            <a:chExt cx="23090803" cy="583859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457343" y="5063901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23371" y="2541757"/>
            <a:ext cx="23943880" cy="2189550"/>
            <a:chOff x="923003" y="3864111"/>
            <a:chExt cx="23943880" cy="2454907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338019"/>
              <a:ext cx="23594672" cy="1980999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864111"/>
              <a:ext cx="4430659" cy="1093917"/>
              <a:chOff x="923003" y="3864111"/>
              <a:chExt cx="4430659" cy="109391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3864111"/>
                <a:ext cx="3991617" cy="1024323"/>
                <a:chOff x="2028795" y="4226061"/>
                <a:chExt cx="3991617" cy="1024323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512442" y="2742414"/>
                  <a:ext cx="1024323" cy="399161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466056" y="4304294"/>
                  <a:ext cx="3303392" cy="9317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4800" b="1" noProof="0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3.12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122749" y="1660626"/>
            <a:ext cx="19457599" cy="1128595"/>
            <a:chOff x="-288923" y="1624671"/>
            <a:chExt cx="19461118" cy="1128594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1644042"/>
              <a:ext cx="2130429" cy="1065630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1889082" y="1624671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TRẮC NGHIỆM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89971" y="3106082"/>
                <a:ext cx="19477280" cy="100401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marL="629920" marR="0" lvl="0" indent="-359410" algn="l" defTabSz="1828800" rtl="0" eaLnBrk="1" fontAlgn="auto" latinLnBrk="0" hangingPunct="1">
                  <a:lnSpc>
                    <a:spcPct val="115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𝟏𝟑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629920" marR="0" lvl="0" indent="-359410" algn="l" defTabSz="1828800" rtl="0" eaLnBrk="1" fontAlgn="auto" latinLnBrk="0" hangingPunct="1">
                  <a:lnSpc>
                    <a:spcPct val="115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971" y="3106082"/>
                <a:ext cx="19477280" cy="1004015"/>
              </a:xfrm>
              <a:prstGeom prst="rect">
                <a:avLst/>
              </a:prstGeom>
              <a:blipFill>
                <a:blip r:embed="rId4"/>
                <a:stretch>
                  <a:fillRect t="-8434" b="-8434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4303066" y="9179115"/>
                <a:ext cx="9806362" cy="8149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285750" algn="ctr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𝒃𝒄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66" y="9179115"/>
                <a:ext cx="9806362" cy="814967"/>
              </a:xfrm>
              <a:prstGeom prst="rect">
                <a:avLst/>
              </a:prstGeom>
              <a:blipFill>
                <a:blip r:embed="rId5"/>
                <a:stretch>
                  <a:fillRect t="-11278" b="-34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303066" y="9846403"/>
                <a:ext cx="8251965" cy="12288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285750" algn="ctr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𝐀</m:t>
                            </m:r>
                          </m:e>
                        </m:func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𝐁</m:t>
                            </m:r>
                          </m:e>
                        </m:func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66" y="9846403"/>
                <a:ext cx="8251965" cy="1228863"/>
              </a:xfrm>
              <a:prstGeom prst="rect">
                <a:avLst/>
              </a:prstGeom>
              <a:blipFill>
                <a:blip r:embed="rId6"/>
                <a:stretch>
                  <a:fillRect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4114467" y="10766630"/>
                <a:ext cx="9222268" cy="13022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indent="285750" algn="ctr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𝐁</m:t>
                        </m:r>
                      </m:e>
                    </m:func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func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𝐨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467" y="10766630"/>
                <a:ext cx="9222268" cy="1302280"/>
              </a:xfrm>
              <a:prstGeom prst="rect">
                <a:avLst/>
              </a:prstGeom>
              <a:blipFill>
                <a:blip r:embed="rId7"/>
                <a:stretch>
                  <a:fillRect b="-8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3554495" y="12118017"/>
                <a:ext cx="17302539" cy="8206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lvl="0" indent="285750" algn="ctr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  <m:sup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</m:e>
                      <m:sup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  <m:sup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𝟐𝐜𝐚</m:t>
                    </m:r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𝐁</m:t>
                        </m:r>
                      </m:e>
                    </m:func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</m:e>
                      <m:sup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  <m:sup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𝟐𝐜𝐚</m:t>
                    </m:r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func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𝐨</m:t>
                        </m:r>
                      </m:sup>
                    </m:sSup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4495" y="12118017"/>
                <a:ext cx="17302539" cy="820609"/>
              </a:xfrm>
              <a:prstGeom prst="rect">
                <a:avLst/>
              </a:prstGeom>
              <a:blipFill>
                <a:blip r:embed="rId8"/>
                <a:stretch>
                  <a:fillRect t="-11194" b="-33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0DA79702-BC73-45DD-8B0D-06F87A7F6834}"/>
              </a:ext>
            </a:extLst>
          </p:cNvPr>
          <p:cNvGrpSpPr/>
          <p:nvPr/>
        </p:nvGrpSpPr>
        <p:grpSpPr>
          <a:xfrm>
            <a:off x="487415" y="4737942"/>
            <a:ext cx="22999594" cy="1234536"/>
            <a:chOff x="241306" y="2243792"/>
            <a:chExt cx="11499797" cy="617268"/>
          </a:xfrm>
          <a:solidFill>
            <a:srgbClr val="327E3B"/>
          </a:solidFill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B0C42A7-D65C-4CAC-9A0D-3A94CCB1A1A2}"/>
                </a:ext>
              </a:extLst>
            </p:cNvPr>
            <p:cNvSpPr/>
            <p:nvPr/>
          </p:nvSpPr>
          <p:spPr>
            <a:xfrm>
              <a:off x="6637226" y="2243792"/>
              <a:ext cx="5103877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74B8A5C-5EC7-4D8A-A650-84DAC943F49E}"/>
                </a:ext>
              </a:extLst>
            </p:cNvPr>
            <p:cNvSpPr/>
            <p:nvPr/>
          </p:nvSpPr>
          <p:spPr>
            <a:xfrm>
              <a:off x="6254178" y="2279571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3619AB8-54F6-481A-B57C-7747834DD824}"/>
                </a:ext>
              </a:extLst>
            </p:cNvPr>
            <p:cNvSpPr/>
            <p:nvPr/>
          </p:nvSpPr>
          <p:spPr>
            <a:xfrm>
              <a:off x="501781" y="2243792"/>
              <a:ext cx="5044541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9FD56429-64B0-4D11-A1D9-849C0D79D914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783BFEB-9740-48FE-B28E-C14846D0132C}"/>
              </a:ext>
            </a:extLst>
          </p:cNvPr>
          <p:cNvGrpSpPr/>
          <p:nvPr/>
        </p:nvGrpSpPr>
        <p:grpSpPr>
          <a:xfrm>
            <a:off x="513832" y="6697428"/>
            <a:ext cx="22973176" cy="1362960"/>
            <a:chOff x="6254178" y="2243792"/>
            <a:chExt cx="11486588" cy="681480"/>
          </a:xfrm>
          <a:solidFill>
            <a:srgbClr val="327E3B"/>
          </a:solidFill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B1821F2-040F-4C1E-8FCA-A1688ADC3066}"/>
                </a:ext>
              </a:extLst>
            </p:cNvPr>
            <p:cNvSpPr/>
            <p:nvPr/>
          </p:nvSpPr>
          <p:spPr>
            <a:xfrm>
              <a:off x="6524178" y="2243792"/>
              <a:ext cx="5103877" cy="68148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BC53347-A8CE-4D55-A636-9686BCF162F3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030667F9-116D-4633-ACCD-1123DFE5C4E3}"/>
                </a:ext>
              </a:extLst>
            </p:cNvPr>
            <p:cNvSpPr/>
            <p:nvPr/>
          </p:nvSpPr>
          <p:spPr>
            <a:xfrm>
              <a:off x="12636889" y="2243792"/>
              <a:ext cx="5103877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29920" algn="ctr">
                <a:lnSpc>
                  <a:spcPct val="115000"/>
                </a:lnSpc>
                <a:spcAft>
                  <a:spcPts val="800"/>
                </a:spcAft>
                <a:tabLst>
                  <a:tab pos="3599816" algn="l"/>
                  <a:tab pos="5039996" algn="l"/>
                </a:tabLst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6C226C6-5EFF-4660-AA38-79138F2EDB2B}"/>
                </a:ext>
              </a:extLst>
            </p:cNvPr>
            <p:cNvSpPr/>
            <p:nvPr/>
          </p:nvSpPr>
          <p:spPr>
            <a:xfrm>
              <a:off x="12236701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3177813" y="4882645"/>
                <a:ext cx="5585888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rad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𝒂𝒃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7813" y="4882645"/>
                <a:ext cx="5585888" cy="84907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5228483" y="4660637"/>
                <a:ext cx="3705951" cy="12288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</m:func>
                      </m:den>
                    </m:f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</m:func>
                      </m:den>
                    </m:f>
                  </m:oMath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8483" y="4660637"/>
                <a:ext cx="3705951" cy="12288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3810000" y="6548213"/>
                <a:ext cx="3433551" cy="15144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</m:t>
                          </m:r>
                        </m:e>
                      </m:func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6548213"/>
                <a:ext cx="3433551" cy="15144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13762967" y="6966256"/>
                <a:ext cx="9724041" cy="8886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𝒄𝒂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func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𝒐</m:t>
                        </m:r>
                      </m:sup>
                    </m:sSup>
                  </m:oMath>
                </a14:m>
                <a:endParaRPr 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2967" y="6966256"/>
                <a:ext cx="9724041" cy="8886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Oval 57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12466024" y="6779912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093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427989" y="8222456"/>
            <a:ext cx="23657232" cy="5431797"/>
            <a:chOff x="460165" y="4222632"/>
            <a:chExt cx="22820882" cy="600503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599020" y="5071479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60165" y="4222632"/>
              <a:ext cx="4055353" cy="1079473"/>
              <a:chOff x="822115" y="4489332"/>
              <a:chExt cx="4055353" cy="1079473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96095" y="3494960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710367" y="4614291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822115" y="4489332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1" y="2674686"/>
            <a:ext cx="23943880" cy="1577106"/>
            <a:chOff x="923003" y="3890313"/>
            <a:chExt cx="23943880" cy="1964315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099888"/>
              <a:ext cx="23594672" cy="175474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890313"/>
              <a:ext cx="4964058" cy="1067715"/>
              <a:chOff x="923003" y="3890313"/>
              <a:chExt cx="4964058" cy="1067715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4" y="3890313"/>
                <a:ext cx="4525017" cy="998119"/>
                <a:chOff x="2028794" y="4252263"/>
                <a:chExt cx="4525017" cy="998119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802851" y="2499422"/>
                  <a:ext cx="976903" cy="452501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252263"/>
                  <a:ext cx="401155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3.13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7783351" cy="860967"/>
            <a:chOff x="-288923" y="1892299"/>
            <a:chExt cx="6717117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4340632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TRẮC NGHIỆM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95232" y="3096491"/>
                <a:ext cx="18889989" cy="1242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marL="629920" lvl="0" indent="-359410" defTabSz="2177278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629920" marR="0" lvl="0" indent="-359410" algn="l" defTabSz="1828800" rtl="0" eaLnBrk="1" fontAlgn="auto" latinLnBrk="0" hangingPunct="1">
                  <a:lnSpc>
                    <a:spcPct val="115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5232" y="3096491"/>
                <a:ext cx="18889989" cy="1242665"/>
              </a:xfrm>
              <a:prstGeom prst="rect">
                <a:avLst/>
              </a:prstGeom>
              <a:blipFill>
                <a:blip r:embed="rId4"/>
                <a:stretch>
                  <a:fillRect t="-8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5612055" y="9206036"/>
                <a:ext cx="7296126" cy="12251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285750" algn="ctr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𝐒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𝐚𝐛𝐜</m:t>
                        </m:r>
                      </m:num>
                      <m:den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𝟒𝐑</m:t>
                        </m:r>
                      </m:den>
                    </m:f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2055" y="9206036"/>
                <a:ext cx="7296126" cy="1225144"/>
              </a:xfrm>
              <a:prstGeom prst="rect">
                <a:avLst/>
              </a:prstGeom>
              <a:blipFill>
                <a:blip r:embed="rId5"/>
                <a:stretch>
                  <a:fillRect b="-9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815000" y="10231860"/>
                <a:ext cx="16564893" cy="1130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285750" algn="ctr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𝐒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𝐩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𝐫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𝐒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  <m:r>
                          <a:rPr lang="en-US" sz="40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  <m:r>
                          <a:rPr lang="en-US" sz="40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</m:num>
                      <m:den>
                        <m:r>
                          <a:rPr lang="en-US" sz="40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𝐫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𝐫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𝟐𝐒</m:t>
                        </m:r>
                      </m:num>
                      <m:den>
                        <m:r>
                          <a:rPr lang="en-US" sz="40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  <m:r>
                          <a:rPr lang="en-US" sz="40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  <m:r>
                          <a:rPr lang="en-US" sz="40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</m:den>
                    </m:f>
                  </m:oMath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5000" y="10231860"/>
                <a:ext cx="16564893" cy="1130053"/>
              </a:xfrm>
              <a:prstGeom prst="rect">
                <a:avLst/>
              </a:prstGeom>
              <a:blipFill>
                <a:blip r:embed="rId6"/>
                <a:stretch>
                  <a:fillRect b="-7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5612055" y="11348404"/>
                <a:ext cx="9924320" cy="820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indent="285750" algn="ctr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  <m:sup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  <m:sup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</m:e>
                      <m:sup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𝟐𝐛𝐜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</m:t>
                        </m:r>
                      </m:e>
                    </m:fun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2055" y="11348404"/>
                <a:ext cx="9924320" cy="820609"/>
              </a:xfrm>
              <a:prstGeom prst="rect">
                <a:avLst/>
              </a:prstGeom>
              <a:blipFill>
                <a:blip r:embed="rId7"/>
                <a:stretch>
                  <a:fillRect t="-11194" b="-33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5736822" y="12209198"/>
                <a:ext cx="8438592" cy="11221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14:m>
                  <m:oMath xmlns:m="http://schemas.openxmlformats.org/officeDocument/2006/math"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𝐒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𝐩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𝐫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𝐒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  <m:r>
                          <a:rPr lang="en-US" sz="40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  <m:r>
                          <a:rPr lang="en-US" sz="40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</m:num>
                      <m:den>
                        <m:r>
                          <a:rPr lang="en-US" sz="40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𝐫</m:t>
                    </m:r>
                  </m:oMath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6822" y="12209198"/>
                <a:ext cx="8438592" cy="1122167"/>
              </a:xfrm>
              <a:prstGeom prst="rect">
                <a:avLst/>
              </a:prstGeom>
              <a:blipFill>
                <a:blip r:embed="rId8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0DA79702-BC73-45DD-8B0D-06F87A7F6834}"/>
              </a:ext>
            </a:extLst>
          </p:cNvPr>
          <p:cNvGrpSpPr/>
          <p:nvPr/>
        </p:nvGrpSpPr>
        <p:grpSpPr>
          <a:xfrm>
            <a:off x="499842" y="4805105"/>
            <a:ext cx="22871840" cy="1440000"/>
            <a:chOff x="241306" y="2243792"/>
            <a:chExt cx="11435920" cy="720000"/>
          </a:xfrm>
          <a:solidFill>
            <a:srgbClr val="327E3B"/>
          </a:solidFill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B0C42A7-D65C-4CAC-9A0D-3A94CCB1A1A2}"/>
                </a:ext>
              </a:extLst>
            </p:cNvPr>
            <p:cNvSpPr/>
            <p:nvPr/>
          </p:nvSpPr>
          <p:spPr>
            <a:xfrm>
              <a:off x="6637226" y="2243792"/>
              <a:ext cx="5040000" cy="7200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74B8A5C-5EC7-4D8A-A650-84DAC943F49E}"/>
                </a:ext>
              </a:extLst>
            </p:cNvPr>
            <p:cNvSpPr/>
            <p:nvPr/>
          </p:nvSpPr>
          <p:spPr>
            <a:xfrm>
              <a:off x="6254178" y="2279571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3619AB8-54F6-481A-B57C-7747834DD824}"/>
                </a:ext>
              </a:extLst>
            </p:cNvPr>
            <p:cNvSpPr/>
            <p:nvPr/>
          </p:nvSpPr>
          <p:spPr>
            <a:xfrm>
              <a:off x="501781" y="2243792"/>
              <a:ext cx="5040000" cy="7200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FD56429-64B0-4D11-A1D9-849C0D79D914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783BFEB-9740-48FE-B28E-C14846D0132C}"/>
              </a:ext>
            </a:extLst>
          </p:cNvPr>
          <p:cNvGrpSpPr/>
          <p:nvPr/>
        </p:nvGrpSpPr>
        <p:grpSpPr>
          <a:xfrm>
            <a:off x="398506" y="6467835"/>
            <a:ext cx="22994894" cy="1440000"/>
            <a:chOff x="6254178" y="2243792"/>
            <a:chExt cx="11497447" cy="720000"/>
          </a:xfrm>
          <a:solidFill>
            <a:srgbClr val="327E3B"/>
          </a:solidFill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B1821F2-040F-4C1E-8FCA-A1688ADC3066}"/>
                </a:ext>
              </a:extLst>
            </p:cNvPr>
            <p:cNvSpPr/>
            <p:nvPr/>
          </p:nvSpPr>
          <p:spPr>
            <a:xfrm>
              <a:off x="6598914" y="2243792"/>
              <a:ext cx="5040000" cy="7200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BC53347-A8CE-4D55-A636-9686BCF162F3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30667F9-116D-4633-ACCD-1123DFE5C4E3}"/>
                </a:ext>
              </a:extLst>
            </p:cNvPr>
            <p:cNvSpPr/>
            <p:nvPr/>
          </p:nvSpPr>
          <p:spPr>
            <a:xfrm>
              <a:off x="12711625" y="2243792"/>
              <a:ext cx="5040000" cy="7200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29920" algn="ctr">
                <a:lnSpc>
                  <a:spcPct val="115000"/>
                </a:lnSpc>
                <a:spcAft>
                  <a:spcPts val="800"/>
                </a:spcAft>
                <a:tabLst>
                  <a:tab pos="3599816" algn="l"/>
                  <a:tab pos="5039996" algn="l"/>
                </a:tabLst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6C226C6-5EFF-4660-AA38-79138F2EDB2B}"/>
                </a:ext>
              </a:extLst>
            </p:cNvPr>
            <p:cNvSpPr/>
            <p:nvPr/>
          </p:nvSpPr>
          <p:spPr>
            <a:xfrm>
              <a:off x="12236701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4357650" y="4798170"/>
                <a:ext cx="2347950" cy="13740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𝑺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𝒂𝒃𝒄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𝒓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650" y="4798170"/>
                <a:ext cx="2347950" cy="13740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16882195" y="4818219"/>
                <a:ext cx="2942409" cy="11594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𝒓</m:t>
                    </m:r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2195" y="4818219"/>
                <a:ext cx="2942409" cy="115948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1572320" y="6805640"/>
                <a:ext cx="8754630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𝒃𝒄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</m:func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2320" y="6805640"/>
                <a:ext cx="8754630" cy="78476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15707639" y="6745515"/>
                <a:ext cx="457952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𝑺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𝒓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7639" y="6745515"/>
                <a:ext cx="4579522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Oval 52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12547888" y="4876663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8524676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9" grpId="0"/>
      <p:bldP spid="38" grpId="0"/>
      <p:bldP spid="30" grpId="0"/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0" y="7134901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65920" y="5263354"/>
            <a:ext cx="23226702" cy="1462054"/>
            <a:chOff x="241306" y="2187829"/>
            <a:chExt cx="11613351" cy="731027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844043" y="2187829"/>
              <a:ext cx="2654424" cy="6879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418404" y="2252953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531851" y="2243792"/>
              <a:ext cx="2738852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7052021" y="2262501"/>
              <a:ext cx="2020976" cy="64251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643739" y="2293163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303497" cy="64251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72120" y="5454779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1" y="2701927"/>
            <a:ext cx="23980438" cy="2028231"/>
            <a:chOff x="923003" y="3917552"/>
            <a:chExt cx="23980438" cy="2028230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308769" y="4119865"/>
              <a:ext cx="23594672" cy="1825917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3.13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TRẮC NGHIỆM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38238" y="3238711"/>
                <a:ext cx="16207162" cy="9381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marL="629920" marR="0" lvl="0" indent="-359410" algn="l" defTabSz="1828800" rtl="0" eaLnBrk="1" fontAlgn="auto" latinLnBrk="0" hangingPunct="1">
                  <a:lnSpc>
                    <a:spcPct val="115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238" y="3238711"/>
                <a:ext cx="16207162" cy="938151"/>
              </a:xfrm>
              <a:prstGeom prst="rect">
                <a:avLst/>
              </a:prstGeom>
              <a:blipFill>
                <a:blip r:embed="rId4"/>
                <a:stretch>
                  <a:fillRect t="-10390" b="-1493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1694809" y="5561038"/>
                <a:ext cx="513768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</m:func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𝑪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809" y="5561038"/>
                <a:ext cx="5137689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7501656" y="5550964"/>
                <a:ext cx="5857116" cy="8710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</m:func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𝑪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4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1656" y="5550964"/>
                <a:ext cx="5857116" cy="8710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14731601" y="5566430"/>
                <a:ext cx="3141436" cy="13694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func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en-US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1601" y="5566430"/>
                <a:ext cx="3141436" cy="136941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20027349" y="5680586"/>
                <a:ext cx="271452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</m:func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7349" y="5680586"/>
                <a:ext cx="2714525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3974255" y="8101242"/>
                <a:ext cx="13340640" cy="7999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indent="285750" algn="ctr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𝐁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𝐂</m:t>
                            </m:r>
                          </m:e>
                        </m:d>
                      </m:e>
                    </m:func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𝟏𝟖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sz="4400" b="1" i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𝐨</m:t>
                                </m:r>
                              </m:sup>
                            </m:sSup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𝐀</m:t>
                            </m:r>
                          </m:e>
                        </m:d>
                      </m:e>
                    </m:func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</m:t>
                        </m:r>
                      </m:e>
                    </m:func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4255" y="8101242"/>
                <a:ext cx="13340640" cy="799963"/>
              </a:xfrm>
              <a:prstGeom prst="rect">
                <a:avLst/>
              </a:prstGeom>
              <a:blipFill>
                <a:blip r:embed="rId9"/>
                <a:stretch>
                  <a:fillRect t="-12977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3352800" y="9016017"/>
                <a:ext cx="13426689" cy="7999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indent="285750" algn="ctr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𝐁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𝐂</m:t>
                            </m:r>
                          </m:e>
                        </m:d>
                      </m:e>
                    </m:func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𝟏𝟖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sz="4400" b="1" i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𝐨</m:t>
                                </m:r>
                              </m:sup>
                            </m:sSup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𝐀</m:t>
                            </m:r>
                          </m:e>
                        </m:d>
                      </m:e>
                    </m:func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</m:t>
                        </m:r>
                      </m:e>
                    </m:func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9016017"/>
                <a:ext cx="13426689" cy="799963"/>
              </a:xfrm>
              <a:prstGeom prst="rect">
                <a:avLst/>
              </a:prstGeom>
              <a:blipFill>
                <a:blip r:embed="rId10"/>
                <a:stretch>
                  <a:fillRect t="-12214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3615988" y="10108037"/>
            <a:ext cx="14588930" cy="792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 indent="285750" algn="ctr">
              <a:lnSpc>
                <a:spcPct val="115000"/>
              </a:lnSpc>
              <a:spcAft>
                <a:spcPts val="800"/>
              </a:spcAft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tù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hay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nhọn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3546698" y="11360396"/>
                <a:ext cx="13312042" cy="7999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lvl="0" indent="285750" algn="ctr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</m:t>
                        </m:r>
                      </m:e>
                    </m:func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𝐨</m:t>
                        </m:r>
                      </m:sup>
                    </m:sSup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</m:t>
                    </m:r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𝟏𝟖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𝐨</m:t>
                        </m:r>
                      </m:sup>
                    </m:sSup>
                    <m:r>
                      <a:rPr lang="en-US" sz="4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698" y="11360396"/>
                <a:ext cx="13312042" cy="799963"/>
              </a:xfrm>
              <a:prstGeom prst="rect">
                <a:avLst/>
              </a:prstGeom>
              <a:blipFill>
                <a:blip r:embed="rId11"/>
                <a:stretch>
                  <a:fillRect t="-12977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04955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7" grpId="0"/>
      <p:bldP spid="41" grpId="0"/>
      <p:bldP spid="42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03722" y="6493755"/>
            <a:ext cx="23981499" cy="6841244"/>
            <a:chOff x="48567" y="4381499"/>
            <a:chExt cx="23133685" cy="5020661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242537" y="4516662"/>
              <a:ext cx="22939715" cy="4885498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914861"/>
              <a:chOff x="410517" y="4648199"/>
              <a:chExt cx="3991940" cy="914861"/>
            </a:xfrm>
            <a:grpFill/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901331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546911" y="3507340"/>
                <a:ext cx="714687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54350" y="2492158"/>
            <a:ext cx="23930871" cy="3931449"/>
            <a:chOff x="923003" y="3917553"/>
            <a:chExt cx="24160729" cy="3239870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068821" y="4220278"/>
              <a:ext cx="24014911" cy="2937145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3"/>
              <a:ext cx="3942102" cy="936299"/>
              <a:chOff x="923003" y="3917553"/>
              <a:chExt cx="3942102" cy="936299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30997"/>
                <a:chOff x="2028795" y="4384805"/>
                <a:chExt cx="3503060" cy="830997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437917" y="3009155"/>
                  <a:ext cx="684816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3.14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3"/>
                <a:ext cx="1076356" cy="830998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TỰ LUẬN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3091238"/>
                <a:ext cx="23780420" cy="27810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marL="629920" indent="-35941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 		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1372870" indent="-742950">
                  <a:lnSpc>
                    <a:spcPct val="115000"/>
                  </a:lnSpc>
                  <a:spcAft>
                    <a:spcPts val="800"/>
                  </a:spcAft>
                  <a:buAutoNum type="alphaLcParenR"/>
                </a:pP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𝐌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func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𝐨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func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𝐨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func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𝐨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1372870" indent="-742950">
                  <a:lnSpc>
                    <a:spcPct val="115000"/>
                  </a:lnSpc>
                  <a:spcAft>
                    <a:spcPts val="800"/>
                  </a:spcAft>
                  <a:buAutoNum type="alphaLcParenR"/>
                </a:pP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𝐍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func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𝐨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func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𝐨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func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𝐨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func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𝐨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091238"/>
                <a:ext cx="23780420" cy="2781089"/>
              </a:xfrm>
              <a:prstGeom prst="rect">
                <a:avLst/>
              </a:prstGeom>
              <a:blipFill>
                <a:blip r:embed="rId4"/>
                <a:stretch>
                  <a:fillRect t="-3509" b="-105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587443" y="6553200"/>
                <a:ext cx="10706100" cy="35929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a) Ta có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indent="285750" algn="ctr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e>
                      </m:func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e>
                      </m:func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func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𝒐</m:t>
                          </m:r>
                        </m:sup>
                      </m:sSup>
                    </m:oMath>
                  </m:oMathPara>
                </a14:m>
                <a:endParaRPr lang="en-US" sz="4400" b="1" i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indent="285750" algn="ctr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43" y="6553200"/>
                <a:ext cx="10706100" cy="3592907"/>
              </a:xfrm>
              <a:prstGeom prst="rect">
                <a:avLst/>
              </a:prstGeom>
              <a:blipFill>
                <a:blip r:embed="rId5"/>
                <a:stretch>
                  <a:fillRect t="-2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/>
          <p:cNvCxnSpPr/>
          <p:nvPr/>
        </p:nvCxnSpPr>
        <p:spPr>
          <a:xfrm flipH="1">
            <a:off x="13078291" y="7107841"/>
            <a:ext cx="12168" cy="618568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-457200" y="9976653"/>
                <a:ext cx="14188263" cy="30539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𝐍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func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𝐨</m:t>
                        </m:r>
                      </m:sup>
                    </m:sSup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func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𝐨</m:t>
                        </m:r>
                      </m:sup>
                    </m:sSup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func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𝐨</m:t>
                        </m:r>
                      </m:sup>
                    </m:sSup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func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𝐨</m:t>
                        </m:r>
                      </m:sup>
                    </m:sSup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7200" y="9976653"/>
                <a:ext cx="14188263" cy="30539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951CD69-9EAE-461C-B988-813F5D5E4F22}"/>
                  </a:ext>
                </a:extLst>
              </p:cNvPr>
              <p:cNvSpPr txBox="1"/>
              <p:nvPr/>
            </p:nvSpPr>
            <p:spPr>
              <a:xfrm>
                <a:off x="14782800" y="3994768"/>
                <a:ext cx="8886179" cy="2115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marR="0" lvl="0" indent="0" algn="l" defTabSz="2177278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𝒕𝒂𝒏</m:t>
                            </m:r>
                          </m:e>
                          <m:sup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func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</a:t>
                </a:r>
              </a:p>
              <a:p>
                <a:pPr marL="629920" marR="0" lvl="0" indent="0" algn="l" defTabSz="2177278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𝑸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func>
                          <m:func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𝒔𝒊𝒏</m:t>
                                </m:r>
                              </m:e>
                              <m:sup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func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𝒐</m:t>
                            </m:r>
                          </m:sup>
                        </m:sSup>
                      </m:den>
                    </m:f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unc>
                      <m:func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𝒄𝒐𝒕</m:t>
                            </m:r>
                          </m:e>
                          <m:sup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fun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𝒐</m:t>
                        </m:r>
                      </m:sup>
                    </m:sSup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951CD69-9EAE-461C-B988-813F5D5E4F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2800" y="3994768"/>
                <a:ext cx="8886179" cy="2115964"/>
              </a:xfrm>
              <a:prstGeom prst="rect">
                <a:avLst/>
              </a:prstGeom>
              <a:blipFill>
                <a:blip r:embed="rId7"/>
                <a:stretch>
                  <a:fillRect t="-4035" b="-4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3AFF15A-DB1E-4F7D-98D4-084D7C7842B4}"/>
              </a:ext>
            </a:extLst>
          </p:cNvPr>
          <p:cNvCxnSpPr>
            <a:cxnSpLocks/>
          </p:cNvCxnSpPr>
          <p:nvPr/>
        </p:nvCxnSpPr>
        <p:spPr>
          <a:xfrm>
            <a:off x="14249400" y="3994768"/>
            <a:ext cx="0" cy="236900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24AED11-9343-4F6C-BC84-36DBE1129623}"/>
                  </a:ext>
                </a:extLst>
              </p:cNvPr>
              <p:cNvSpPr/>
              <p:nvPr/>
            </p:nvSpPr>
            <p:spPr>
              <a:xfrm>
                <a:off x="12723077" y="6880056"/>
                <a:ext cx="11356122" cy="34735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Ta có</a:t>
                </a:r>
              </a:p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𝐏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𝐭𝐚𝐧</m:t>
                              </m:r>
                            </m:e>
                            <m:sup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e>
                      </m:func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𝐨</m:t>
                          </m:r>
                        </m:sup>
                      </m:sSup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func>
                            <m:func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𝐜𝐨𝐬</m:t>
                                  </m:r>
                                </m:e>
                                <m:sup>
                                  <m:r>
                                    <a:rPr lang="en-US" sz="4400" b="1" i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</m:e>
                          </m:func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𝐨</m:t>
                              </m:r>
                            </m:sup>
                          </m:sSup>
                        </m:den>
                      </m:f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400" b="1" i="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4400" b="1" i="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24AED11-9343-4F6C-BC84-36DBE11296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3077" y="6880056"/>
                <a:ext cx="11356122" cy="3473580"/>
              </a:xfrm>
              <a:prstGeom prst="rect">
                <a:avLst/>
              </a:prstGeom>
              <a:blipFill>
                <a:blip r:embed="rId8"/>
                <a:stretch>
                  <a:fillRect t="-2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8E98405-786B-4DBC-8A6B-DCFC06D870F8}"/>
                  </a:ext>
                </a:extLst>
              </p:cNvPr>
              <p:cNvSpPr/>
              <p:nvPr/>
            </p:nvSpPr>
            <p:spPr>
              <a:xfrm>
                <a:off x="12403523" y="9557418"/>
                <a:ext cx="12192000" cy="309982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Ta có</a:t>
                </a:r>
              </a:p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𝐐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𝐬𝐢𝐧</m:t>
                                </m:r>
                              </m:e>
                              <m:sup>
                                <m:r>
                                  <a:rPr lang="en-US" sz="4400" b="1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func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𝐨</m:t>
                            </m:r>
                          </m:sup>
                        </m:sSup>
                      </m:den>
                    </m:f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𝐜𝐨𝐭</m:t>
                            </m:r>
                          </m:e>
                          <m:sup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func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𝐨</m:t>
                        </m:r>
                      </m:sup>
                    </m:sSup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indent="28575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𝐜𝐨𝐭</m:t>
                              </m:r>
                            </m:e>
                            <m:sup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func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𝐨</m:t>
                          </m:r>
                        </m:sup>
                      </m:sSup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𝐜𝐨𝐭</m:t>
                              </m:r>
                            </m:e>
                            <m:sup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func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𝐨</m:t>
                          </m:r>
                        </m:sup>
                      </m:sSup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8E98405-786B-4DBC-8A6B-DCFC06D870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3523" y="9557418"/>
                <a:ext cx="12192000" cy="3099823"/>
              </a:xfrm>
              <a:prstGeom prst="rect">
                <a:avLst/>
              </a:prstGeom>
              <a:blipFill>
                <a:blip r:embed="rId9"/>
                <a:stretch>
                  <a:fillRect t="-3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19416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34739" y="3733800"/>
            <a:ext cx="23899565" cy="9254810"/>
            <a:chOff x="97405" y="3387172"/>
            <a:chExt cx="23054648" cy="610583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04762" y="3557369"/>
              <a:ext cx="22847291" cy="5935637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97405" y="3387172"/>
              <a:ext cx="4005860" cy="1003706"/>
              <a:chOff x="459355" y="3653872"/>
              <a:chExt cx="4005860" cy="1003706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587301" y="2557771"/>
                <a:ext cx="759423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87781" y="3826581"/>
                <a:ext cx="2872839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59355" y="3653872"/>
                <a:ext cx="1058947" cy="851835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31022" y="2454751"/>
            <a:ext cx="23934586" cy="1251065"/>
            <a:chOff x="923003" y="3917552"/>
            <a:chExt cx="24164480" cy="1108668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175383" y="4006155"/>
              <a:ext cx="23912100" cy="1020065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808700"/>
              <a:chOff x="923003" y="3917552"/>
              <a:chExt cx="3942102" cy="808700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3917552"/>
                <a:ext cx="3503060" cy="808700"/>
                <a:chOff x="2028795" y="4279502"/>
                <a:chExt cx="3503060" cy="808700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75975" y="2932322"/>
                  <a:ext cx="808700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32538"/>
                  <a:ext cx="2895398" cy="73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3.15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3"/>
                <a:ext cx="1076356" cy="808699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TỰ LUẬN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327086" y="2728188"/>
                <a:ext cx="17618657" cy="8971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35941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𝒓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086" y="2728188"/>
                <a:ext cx="17618657" cy="897105"/>
              </a:xfrm>
              <a:prstGeom prst="rect">
                <a:avLst/>
              </a:prstGeom>
              <a:blipFill>
                <a:blip r:embed="rId4"/>
                <a:stretch>
                  <a:fillRect t="-9524" b="-2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4903420" y="4058742"/>
                <a:ext cx="13162771" cy="7921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/>
                  <a:t>Ta có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  <m:r>
                      <a:rPr lang="en-US" sz="4400" b="1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𝟏𝟖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en-US" sz="4400" b="1" i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  <m:r>
                      <a:rPr lang="en-US" sz="4400" b="1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𝟏𝟖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𝟕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420" y="4058742"/>
                <a:ext cx="13162771" cy="792140"/>
              </a:xfrm>
              <a:prstGeom prst="rect">
                <a:avLst/>
              </a:prstGeom>
              <a:blipFill>
                <a:blip r:embed="rId5"/>
                <a:stretch>
                  <a:fillRect l="-1852" t="-13077" b="-3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8066191" y="4055590"/>
                <a:ext cx="356706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𝑨𝑪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6191" y="4055590"/>
                <a:ext cx="3567067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3804292" y="5081475"/>
            <a:ext cx="13747353" cy="792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 indent="285750">
              <a:lnSpc>
                <a:spcPct val="115000"/>
              </a:lnSpc>
              <a:spcAft>
                <a:spcPts val="800"/>
              </a:spcAft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Sin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ABC ta có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-617036" y="5840144"/>
                <a:ext cx="10776937" cy="66973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*)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func>
                          <m:func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func>
                      </m:den>
                    </m:f>
                    <m:r>
                      <a:rPr lang="en-US" sz="5400" b="1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func>
                          <m:func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func>
                      </m:den>
                    </m:f>
                    <m:r>
                      <a:rPr lang="en-US" sz="5400" b="1" i="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5400" b="1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5400" b="1" i="0"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func>
                      </m:den>
                    </m:f>
                  </m:oMath>
                </a14:m>
                <a:endParaRPr lang="en-US" sz="5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/>
                  <a:t> 		              </a:t>
                </a:r>
                <a14:m>
                  <m:oMath xmlns:m="http://schemas.openxmlformats.org/officeDocument/2006/math">
                    <m:r>
                      <a:rPr lang="en-US" sz="5400" b="1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0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5400" b="1" i="0"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5400" b="1" i="0"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</m:func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</m:num>
                      <m:den>
                        <m:func>
                          <m:func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5400" b="1" i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func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</m:den>
                    </m:f>
                  </m:oMath>
                </a14:m>
                <a:endParaRPr lang="en-US" sz="5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/>
                  <a:t>		              </a:t>
                </a:r>
                <a14:m>
                  <m:oMath xmlns:m="http://schemas.openxmlformats.org/officeDocument/2006/math">
                    <m:r>
                      <a:rPr lang="en-US" sz="5400" b="1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0">
                            <a:latin typeface="Cambria Math" panose="02040503050406030204" pitchFamily="18" charset="0"/>
                          </a:rPr>
                          <m:t>𝟓</m:t>
                        </m:r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rad>
                        <m:r>
                          <a:rPr lang="en-US" sz="5400" b="1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0">
                            <a:latin typeface="Cambria Math" panose="02040503050406030204" pitchFamily="18" charset="0"/>
                          </a:rPr>
                          <m:t>𝟏𝟓</m:t>
                        </m:r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5400" b="1" i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/>
                  <a:t>		              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𝟏𝟏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𝟏𝟓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17036" y="5840144"/>
                <a:ext cx="10776937" cy="66973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0044757" y="5761296"/>
                <a:ext cx="11900986" cy="55504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400" b="1" dirty="0"/>
                  <a:t>*)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func>
                          <m:func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func>
                      </m:den>
                    </m:f>
                    <m:r>
                      <a:rPr lang="en-US" sz="5400" b="1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5400" b="1" i="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5400" b="1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sz="5400" b="1" i="0">
                            <a:latin typeface="Cambria Math" panose="020405030504060302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func>
                      </m:den>
                    </m:f>
                  </m:oMath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5400" b="1" dirty="0"/>
                  <a:t>		       </a:t>
                </a:r>
                <a14:m>
                  <m:oMath xmlns:m="http://schemas.openxmlformats.org/officeDocument/2006/math">
                    <m:r>
                      <a:rPr lang="en-US" sz="5400" b="1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0"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5400" b="1" i="0">
                            <a:latin typeface="Cambria Math" panose="020405030504060302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5400" b="1" i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func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</m:den>
                    </m:f>
                  </m:oMath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5400" b="1" dirty="0"/>
                  <a:t>               	      </a:t>
                </a:r>
                <a14:m>
                  <m:oMath xmlns:m="http://schemas.openxmlformats.org/officeDocument/2006/math">
                    <m:r>
                      <a:rPr lang="en-US" sz="4800" b="1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𝟏𝟎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800" b="1" i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𝟕𝟕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4757" y="5761296"/>
                <a:ext cx="11900986" cy="5550494"/>
              </a:xfrm>
              <a:prstGeom prst="rect">
                <a:avLst/>
              </a:prstGeom>
              <a:blipFill>
                <a:blip r:embed="rId8"/>
                <a:stretch>
                  <a:fillRect l="-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9829800" y="11353028"/>
                <a:ext cx="17145000" cy="11815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/>
                  <a:t>*)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func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func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func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func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func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𝟏𝟎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𝟏𝟔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800" y="11353028"/>
                <a:ext cx="17145000" cy="1181542"/>
              </a:xfrm>
              <a:prstGeom prst="rect">
                <a:avLst/>
              </a:prstGeom>
              <a:blipFill>
                <a:blip r:embed="rId9"/>
                <a:stretch>
                  <a:fillRect l="-1458" b="-118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41707F0-C2C2-458E-840B-C3B0AD692F23}"/>
              </a:ext>
            </a:extLst>
          </p:cNvPr>
          <p:cNvCxnSpPr/>
          <p:nvPr/>
        </p:nvCxnSpPr>
        <p:spPr>
          <a:xfrm>
            <a:off x="9448800" y="6291301"/>
            <a:ext cx="0" cy="67056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9284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37" grpId="0"/>
      <p:bldP spid="39" grpId="0"/>
      <p:bldP spid="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3630</TotalTime>
  <Words>3581</Words>
  <Application>Microsoft Office PowerPoint</Application>
  <PresentationFormat>Custom</PresentationFormat>
  <Paragraphs>676</Paragraphs>
  <Slides>36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Yu Gothic UI Semilight</vt:lpstr>
      <vt:lpstr>Arial</vt:lpstr>
      <vt:lpstr>Bahnschrift SemiBold SemiConden</vt:lpstr>
      <vt:lpstr>Calibri</vt:lpstr>
      <vt:lpstr>Cambria Math</vt:lpstr>
      <vt:lpstr>Tahoma</vt:lpstr>
      <vt:lpstr>Times New Roman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9Slide.vn</dc:subject>
  <dc:creator>BINH</dc:creator>
  <dc:description>9Slide.vn</dc:description>
  <cp:lastModifiedBy>User</cp:lastModifiedBy>
  <cp:revision>399</cp:revision>
  <dcterms:created xsi:type="dcterms:W3CDTF">2013-08-31T11:42:51Z</dcterms:created>
  <dcterms:modified xsi:type="dcterms:W3CDTF">2024-10-22T11:18:23Z</dcterms:modified>
  <cp:category>9Slide.vn</cp:category>
</cp:coreProperties>
</file>